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1" r:id="rId2"/>
    <p:sldId id="367" r:id="rId3"/>
    <p:sldId id="425" r:id="rId4"/>
    <p:sldId id="420" r:id="rId5"/>
    <p:sldId id="376" r:id="rId6"/>
    <p:sldId id="421" r:id="rId7"/>
    <p:sldId id="388" r:id="rId8"/>
    <p:sldId id="422" r:id="rId9"/>
    <p:sldId id="334" r:id="rId10"/>
    <p:sldId id="348" r:id="rId11"/>
    <p:sldId id="423" r:id="rId12"/>
    <p:sldId id="424" r:id="rId13"/>
    <p:sldId id="398" r:id="rId14"/>
    <p:sldId id="399" r:id="rId15"/>
    <p:sldId id="419" r:id="rId16"/>
    <p:sldId id="413" r:id="rId17"/>
    <p:sldId id="414" r:id="rId18"/>
    <p:sldId id="415" r:id="rId19"/>
    <p:sldId id="400" r:id="rId20"/>
    <p:sldId id="416" r:id="rId21"/>
    <p:sldId id="426" r:id="rId22"/>
    <p:sldId id="427" r:id="rId23"/>
    <p:sldId id="428" r:id="rId24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F0D4EB"/>
    <a:srgbClr val="E8BEE0"/>
    <a:srgbClr val="DFA5D4"/>
    <a:srgbClr val="FF3399"/>
    <a:srgbClr val="0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86" d="100"/>
          <a:sy n="86" d="100"/>
        </p:scale>
        <p:origin x="437" y="53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31D809-1DA1-45D9-AF0C-A35B773D1328}" type="datetimeFigureOut">
              <a:rPr lang="ca-ES"/>
              <a:pPr>
                <a:defRPr/>
              </a:pPr>
              <a:t>3/2/2019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AB97AA-66CB-4477-A160-7B937CFB0959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6280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D79F630-F1AE-48F2-85CD-1E35ADAD6DA8}" type="slidenum">
              <a:rPr lang="en-US" altLang="ca-ES" smtClean="0">
                <a:solidFill>
                  <a:srgbClr val="000000"/>
                </a:solidFill>
                <a:cs typeface="DejaVu Sans" pitchFamily="34" charset="0"/>
              </a:rPr>
              <a:pPr eaLnBrk="1" hangingPunct="1"/>
              <a:t>1</a:t>
            </a:fld>
            <a:endParaRPr lang="en-US" altLang="ca-ES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F44A3FB-45C5-4498-973D-A5BBCCAC721C}" type="slidenum">
              <a:rPr lang="es-ES" altLang="ca-ES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DejaVu Sans" pitchFamily="34" charset="0"/>
              </a:rPr>
              <a:pPr eaLnBrk="1" hangingPunct="1"/>
              <a:t>2</a:t>
            </a:fld>
            <a:endParaRPr lang="es-ES" altLang="ca-ES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DejaVu Sans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5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6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15451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EA6F0-DA7C-49E8-9861-187C4AEC09F5}" type="slidenum">
              <a:rPr lang="es-ES" altLang="ca-ES"/>
              <a:pPr>
                <a:defRPr/>
              </a:pPr>
              <a:t>7</a:t>
            </a:fld>
            <a:endParaRPr lang="es-ES" altLang="ca-E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1A9F33-A84F-410F-A364-BAE6EFD3E803}" type="slidenum">
              <a:rPr lang="es-ES" altLang="ca-ES"/>
              <a:pPr>
                <a:defRPr/>
              </a:pPr>
              <a:t>13</a:t>
            </a:fld>
            <a:endParaRPr lang="es-ES" altLang="ca-E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D932-CBA5-4A5F-B335-BDEF34178AFA}" type="slidenum">
              <a:rPr lang="es-ES" altLang="ca-ES"/>
              <a:pPr>
                <a:defRPr/>
              </a:pPr>
              <a:t>14</a:t>
            </a:fld>
            <a:endParaRPr lang="es-ES" altLang="ca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D932-CBA5-4A5F-B335-BDEF34178AFA}" type="slidenum">
              <a:rPr lang="es-ES" altLang="ca-ES"/>
              <a:pPr>
                <a:defRPr/>
              </a:pPr>
              <a:t>15</a:t>
            </a:fld>
            <a:endParaRPr lang="es-ES" altLang="ca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AFC6B-BBC3-4E6A-A915-2824BF9C250D}" type="slidenum">
              <a:rPr lang="es-ES" altLang="ca-ES"/>
              <a:pPr>
                <a:defRPr/>
              </a:pPr>
              <a:t>19</a:t>
            </a:fld>
            <a:endParaRPr lang="es-ES" altLang="ca-ES"/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94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53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775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42950" y="304800"/>
            <a:ext cx="8420100" cy="11430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42250" y="64008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E2883-E2B7-4858-88EA-7E26A175717F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47832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123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41652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50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13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86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2211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1313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5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21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45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fondo_pantalla"/>
          <p:cNvPicPr>
            <a:picLocks noChangeAspect="1" noChangeArrowheads="1"/>
          </p:cNvPicPr>
          <p:nvPr userDrawn="1"/>
        </p:nvPicPr>
        <p:blipFill>
          <a:blip r:embed="rId15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7172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3" name="Picture 1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8" r:id="rId12"/>
    <p:sldLayoutId id="214748387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1.wmf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openxmlformats.org/officeDocument/2006/relationships/image" Target="../media/image49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45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43" Type="http://schemas.openxmlformats.org/officeDocument/2006/relationships/image" Target="../media/image5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Santiago Pérez-Hoyos i Alex Sánchez-Pla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alex.sanchez@vhir.org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Sample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Size</a:t>
            </a:r>
            <a:r>
              <a:rPr lang="es-ES" altLang="ca-ES" sz="36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calculations</a:t>
            </a:r>
            <a:endParaRPr lang="es-ES" altLang="ca-ES" sz="3200" i="1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1024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1024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1025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1024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10250" name="Picture 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1" name="Picture 9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2" name="Picture 10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3" name="Picture 1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249" name="Picture 1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número de diapositiva">
            <a:extLst>
              <a:ext uri="{FF2B5EF4-FFF2-40B4-BE49-F238E27FC236}">
                <a16:creationId xmlns:a16="http://schemas.microsoft.com/office/drawing/2014/main" id="{3F52AAFE-CD00-4BC7-9E85-F76F37D6C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640763" y="6453188"/>
            <a:ext cx="468312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just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2F1D1090-E88C-434E-A43C-8C030FF2F217}" type="slidenum">
              <a:rPr lang="ca-ES" altLang="es-ES" smtClean="0"/>
              <a:pPr eaLnBrk="1" hangingPunct="1"/>
              <a:t>10</a:t>
            </a:fld>
            <a:endParaRPr lang="ca-ES" altLang="es-E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8C50F2A-726D-42F3-B20B-13116EAAF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1"/>
            <a:ext cx="8229600" cy="633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es-ES" dirty="0" err="1">
                <a:latin typeface="Arial" panose="020B0604020202020204" pitchFamily="34" charset="0"/>
              </a:rPr>
              <a:t>Confidence</a:t>
            </a:r>
            <a:r>
              <a:rPr lang="ca-ES" altLang="es-ES" dirty="0">
                <a:latin typeface="Arial" panose="020B0604020202020204" pitchFamily="34" charset="0"/>
              </a:rPr>
              <a:t> interval for a </a:t>
            </a:r>
            <a:r>
              <a:rPr lang="ca-ES" altLang="es-ES" dirty="0" err="1">
                <a:latin typeface="Arial" panose="020B0604020202020204" pitchFamily="34" charset="0"/>
              </a:rPr>
              <a:t>proportion</a:t>
            </a:r>
            <a:endParaRPr lang="ca-ES" altLang="es-E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085E65D-BDD4-426D-A4ED-0D712B0D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1" y="1052513"/>
            <a:ext cx="85693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ca-ES" altLang="es-ES" sz="2000" b="1" dirty="0" err="1"/>
              <a:t>Problem</a:t>
            </a:r>
            <a:endParaRPr lang="ca-ES" altLang="es-ES" sz="2000" b="1" dirty="0"/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/>
              <a:t>A molecular diagnosis </a:t>
            </a:r>
            <a:r>
              <a:rPr lang="ca-ES" altLang="es-ES" sz="2000" u="none" dirty="0" err="1"/>
              <a:t>lab</a:t>
            </a:r>
            <a:r>
              <a:rPr lang="ca-ES" altLang="es-ES" sz="2000" u="none" dirty="0"/>
              <a:t> is </a:t>
            </a:r>
            <a:r>
              <a:rPr lang="ca-ES" altLang="es-ES" sz="2000" u="none" dirty="0" err="1"/>
              <a:t>doing</a:t>
            </a:r>
            <a:r>
              <a:rPr lang="ca-ES" altLang="es-ES" sz="2000" u="none" dirty="0"/>
              <a:t> tests to </a:t>
            </a:r>
            <a:r>
              <a:rPr lang="ca-ES" altLang="es-ES" sz="2000" u="none" dirty="0" err="1"/>
              <a:t>detect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hereditary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venous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pathology</a:t>
            </a:r>
            <a:r>
              <a:rPr lang="ca-ES" altLang="es-ES" sz="2000" u="none" dirty="0"/>
              <a:t> (PVH). 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/>
              <a:t>In a series of </a:t>
            </a:r>
            <a:r>
              <a:rPr lang="ca-ES" altLang="es-ES" sz="2000" b="1" u="none" dirty="0">
                <a:solidFill>
                  <a:srgbClr val="990033"/>
                </a:solidFill>
              </a:rPr>
              <a:t>150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affected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patients</a:t>
            </a:r>
            <a:r>
              <a:rPr lang="ca-ES" altLang="es-ES" sz="2000" u="none" dirty="0"/>
              <a:t> </a:t>
            </a:r>
            <a:r>
              <a:rPr lang="ca-ES" altLang="es-ES" sz="2000" b="1" u="none" dirty="0">
                <a:solidFill>
                  <a:srgbClr val="990033"/>
                </a:solidFill>
              </a:rPr>
              <a:t>18</a:t>
            </a:r>
            <a:r>
              <a:rPr lang="ca-ES" altLang="es-ES" sz="2000" u="none" dirty="0"/>
              <a:t> show in </a:t>
            </a:r>
            <a:r>
              <a:rPr lang="ca-ES" altLang="es-ES" sz="2000" u="none" dirty="0" err="1"/>
              <a:t>their</a:t>
            </a:r>
            <a:r>
              <a:rPr lang="ca-ES" altLang="es-ES" sz="2000" u="none" dirty="0"/>
              <a:t> genètic </a:t>
            </a:r>
            <a:r>
              <a:rPr lang="ca-ES" altLang="es-ES" sz="2000" u="none" dirty="0" err="1"/>
              <a:t>profile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AGx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allele</a:t>
            </a:r>
            <a:r>
              <a:rPr lang="ca-ES" altLang="es-ES" sz="2000" u="none" dirty="0"/>
              <a:t> for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gene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related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with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disease</a:t>
            </a:r>
            <a:r>
              <a:rPr lang="ca-ES" altLang="es-ES" sz="2000" u="none" dirty="0"/>
              <a:t>.</a:t>
            </a:r>
          </a:p>
          <a:p>
            <a:pPr lvl="1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With</a:t>
            </a:r>
            <a:r>
              <a:rPr lang="ca-ES" altLang="es-ES" sz="2000" u="none" dirty="0"/>
              <a:t> a </a:t>
            </a: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of 99% </a:t>
            </a:r>
            <a:r>
              <a:rPr lang="ca-ES" altLang="es-ES" sz="2000" u="none" dirty="0" err="1"/>
              <a:t>which</a:t>
            </a:r>
            <a:r>
              <a:rPr lang="ca-ES" altLang="es-ES" sz="2000" u="none" dirty="0"/>
              <a:t> is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estimation</a:t>
            </a:r>
            <a:r>
              <a:rPr lang="ca-ES" altLang="es-ES" sz="2000" u="none" dirty="0"/>
              <a:t> for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percentatge of </a:t>
            </a:r>
            <a:r>
              <a:rPr lang="ca-ES" altLang="es-ES" sz="2000" u="none" dirty="0" err="1"/>
              <a:t>AGx</a:t>
            </a:r>
            <a:r>
              <a:rPr lang="ca-ES" altLang="es-ES" sz="2000" u="none" dirty="0"/>
              <a:t> individuals </a:t>
            </a:r>
            <a:r>
              <a:rPr lang="ca-ES" altLang="es-ES" sz="2000" u="none" dirty="0" err="1"/>
              <a:t>between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people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affected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by</a:t>
            </a:r>
            <a:r>
              <a:rPr lang="ca-ES" altLang="es-ES" sz="2000" u="none" dirty="0"/>
              <a:t> PVH?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b="1" dirty="0"/>
          </a:p>
          <a:p>
            <a:pPr algn="l" eaLnBrk="1" hangingPunct="1">
              <a:lnSpc>
                <a:spcPct val="100000"/>
              </a:lnSpc>
            </a:pPr>
            <a:r>
              <a:rPr lang="ca-ES" altLang="es-ES" sz="2000" b="1" dirty="0" err="1"/>
              <a:t>Solution</a:t>
            </a:r>
            <a:endParaRPr lang="ca-ES" altLang="es-ES" sz="2000" b="1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Relative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frequency</a:t>
            </a:r>
            <a:r>
              <a:rPr lang="ca-ES" altLang="es-ES" sz="2000" u="none" dirty="0"/>
              <a:t> in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sample</a:t>
            </a:r>
            <a:r>
              <a:rPr lang="ca-ES" altLang="es-ES" sz="2000" u="none" dirty="0"/>
              <a:t>: 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Conditions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that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make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approximation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reliable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are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verified</a:t>
            </a:r>
            <a:endParaRPr lang="ca-ES" altLang="es-ES" sz="2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2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From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this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one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may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compute</a:t>
            </a:r>
            <a:r>
              <a:rPr lang="ca-ES" altLang="es-ES" sz="2000" u="none" dirty="0"/>
              <a:t>:</a:t>
            </a:r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18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endParaRPr lang="ca-ES" altLang="es-ES" sz="2000" u="none" dirty="0"/>
          </a:p>
          <a:p>
            <a:pPr lvl="1" algn="l" eaLnBrk="1" hangingPunct="1">
              <a:lnSpc>
                <a:spcPct val="100000"/>
              </a:lnSpc>
              <a:buClr>
                <a:schemeClr val="accent1"/>
              </a:buClr>
              <a:buSzPct val="150000"/>
              <a:buFontTx/>
              <a:buChar char="•"/>
            </a:pPr>
            <a:r>
              <a:rPr lang="ca-ES" altLang="es-ES" sz="2000" u="none" dirty="0" err="1"/>
              <a:t>With</a:t>
            </a:r>
            <a:r>
              <a:rPr lang="ca-ES" altLang="es-ES" sz="2000" u="none" dirty="0"/>
              <a:t> a 99% </a:t>
            </a: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proportion</a:t>
            </a:r>
            <a:r>
              <a:rPr lang="ca-ES" altLang="es-ES" sz="2000" u="none" dirty="0"/>
              <a:t> is </a:t>
            </a:r>
            <a:r>
              <a:rPr lang="ca-ES" altLang="es-ES" sz="2000" u="none" dirty="0" err="1"/>
              <a:t>between</a:t>
            </a:r>
            <a:r>
              <a:rPr lang="ca-ES" altLang="es-ES" sz="2000" u="none" dirty="0"/>
              <a:t> 0.052 </a:t>
            </a:r>
            <a:r>
              <a:rPr lang="ca-ES" altLang="es-ES" sz="2000" u="none" dirty="0" err="1"/>
              <a:t>and</a:t>
            </a:r>
            <a:r>
              <a:rPr lang="ca-ES" altLang="es-ES" sz="2000" u="none" dirty="0"/>
              <a:t> 0.188 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BC4C2DD2-F92D-49F8-9AAC-54CE7419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08758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5B136117-AEAE-403A-A4C1-CFB25917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9D126E3B-3957-4CBD-939D-7AC45E8A9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A9FEF1FF-750B-4813-AA16-E2A1D76F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519BC70F-621C-4189-8773-8FE34F68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8B2CCBF2-B538-4FEE-83B4-123FA533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215443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graphicFrame>
        <p:nvGraphicFramePr>
          <p:cNvPr id="18443" name="Object 12">
            <a:extLst>
              <a:ext uri="{FF2B5EF4-FFF2-40B4-BE49-F238E27FC236}">
                <a16:creationId xmlns:a16="http://schemas.microsoft.com/office/drawing/2014/main" id="{84FC0C11-26B4-4906-BEA7-01ABE47C8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555888"/>
              </p:ext>
            </p:extLst>
          </p:nvPr>
        </p:nvGraphicFramePr>
        <p:xfrm>
          <a:off x="4225428" y="4998663"/>
          <a:ext cx="43354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cuación" r:id="rId3" imgW="2438400" imgH="444500" progId="Equation.3">
                  <p:embed/>
                </p:oleObj>
              </mc:Choice>
              <mc:Fallback>
                <p:oleObj name="Ecuación" r:id="rId3" imgW="2438400" imgH="444500" progId="Equation.3">
                  <p:embed/>
                  <p:pic>
                    <p:nvPicPr>
                      <p:cNvPr id="18443" name="Object 12">
                        <a:extLst>
                          <a:ext uri="{FF2B5EF4-FFF2-40B4-BE49-F238E27FC236}">
                            <a16:creationId xmlns:a16="http://schemas.microsoft.com/office/drawing/2014/main" id="{84FC0C11-26B4-4906-BEA7-01ABE47C8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428" y="4998663"/>
                        <a:ext cx="43354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3">
            <a:extLst>
              <a:ext uri="{FF2B5EF4-FFF2-40B4-BE49-F238E27FC236}">
                <a16:creationId xmlns:a16="http://schemas.microsoft.com/office/drawing/2014/main" id="{ADCB6E0C-CFEF-4CAC-A02D-21EC7774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3050046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graphicFrame>
        <p:nvGraphicFramePr>
          <p:cNvPr id="18445" name="Object 14">
            <a:extLst>
              <a:ext uri="{FF2B5EF4-FFF2-40B4-BE49-F238E27FC236}">
                <a16:creationId xmlns:a16="http://schemas.microsoft.com/office/drawing/2014/main" id="{784CA2BB-0C2A-4AE9-8C5C-8C564DE78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912713"/>
              </p:ext>
            </p:extLst>
          </p:nvPr>
        </p:nvGraphicFramePr>
        <p:xfrm>
          <a:off x="3506788" y="4550569"/>
          <a:ext cx="2317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cuación" r:id="rId5" imgW="1282700" imgH="203200" progId="Equation.3">
                  <p:embed/>
                </p:oleObj>
              </mc:Choice>
              <mc:Fallback>
                <p:oleObj name="Ecuación" r:id="rId5" imgW="1282700" imgH="203200" progId="Equation.3">
                  <p:embed/>
                  <p:pic>
                    <p:nvPicPr>
                      <p:cNvPr id="18445" name="Object 14">
                        <a:extLst>
                          <a:ext uri="{FF2B5EF4-FFF2-40B4-BE49-F238E27FC236}">
                            <a16:creationId xmlns:a16="http://schemas.microsoft.com/office/drawing/2014/main" id="{784CA2BB-0C2A-4AE9-8C5C-8C564DE787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4550569"/>
                        <a:ext cx="23177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5">
            <a:extLst>
              <a:ext uri="{FF2B5EF4-FFF2-40B4-BE49-F238E27FC236}">
                <a16:creationId xmlns:a16="http://schemas.microsoft.com/office/drawing/2014/main" id="{2AE504D0-DD70-454B-A3DF-0A177D5A9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36864"/>
              </p:ext>
            </p:extLst>
          </p:nvPr>
        </p:nvGraphicFramePr>
        <p:xfrm>
          <a:off x="6537176" y="3480933"/>
          <a:ext cx="1701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cuación" r:id="rId7" imgW="952087" imgH="393529" progId="Equation.3">
                  <p:embed/>
                </p:oleObj>
              </mc:Choice>
              <mc:Fallback>
                <p:oleObj name="Ecuación" r:id="rId7" imgW="952087" imgH="393529" progId="Equation.3">
                  <p:embed/>
                  <p:pic>
                    <p:nvPicPr>
                      <p:cNvPr id="18446" name="Object 15">
                        <a:extLst>
                          <a:ext uri="{FF2B5EF4-FFF2-40B4-BE49-F238E27FC236}">
                            <a16:creationId xmlns:a16="http://schemas.microsoft.com/office/drawing/2014/main" id="{2AE504D0-DD70-454B-A3DF-0A177D5A9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176" y="3480933"/>
                        <a:ext cx="1701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1ADA634-5EA7-4A57-A3A8-74DACB0F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(x=18, n=150,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0.99, correct = TRUE)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1-sample proportions test with continuity correction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 18 out of 150, null probability 0.5</a:t>
            </a:r>
          </a:p>
          <a:p>
            <a:pPr marL="0" indent="0">
              <a:buNone/>
            </a:pPr>
            <a:r>
              <a:rPr lang="en-US" sz="18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85.127, df = 1, p-value &lt; 2.2e-16</a:t>
            </a:r>
          </a:p>
          <a:p>
            <a:pPr marL="0" indent="0">
              <a:buNone/>
            </a:pPr>
            <a:r>
              <a:rPr lang="en-US" sz="18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p is not equal to 0.5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0.0648676 0.2088192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0.12 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85B3F4-ABEF-4430-BB44-6F7C5E4C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84" y="404664"/>
            <a:ext cx="6840760" cy="504056"/>
          </a:xfrm>
        </p:spPr>
        <p:txBody>
          <a:bodyPr/>
          <a:lstStyle/>
          <a:p>
            <a:r>
              <a:rPr lang="ca-ES" sz="2400" dirty="0"/>
              <a:t>Computing </a:t>
            </a:r>
            <a:r>
              <a:rPr lang="ca-ES" sz="2400" dirty="0" err="1"/>
              <a:t>confidence</a:t>
            </a:r>
            <a:r>
              <a:rPr lang="ca-ES" sz="2400" dirty="0"/>
              <a:t> interval </a:t>
            </a:r>
            <a:r>
              <a:rPr lang="ca-ES" sz="2400" dirty="0" err="1"/>
              <a:t>with</a:t>
            </a:r>
            <a:r>
              <a:rPr lang="ca-ES" sz="2400" dirty="0"/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286499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AC4186E-5795-4950-AB09-C1B469800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400" dirty="0" err="1"/>
              <a:t>Simulate</a:t>
            </a:r>
            <a:r>
              <a:rPr lang="ca-ES" sz="2400" dirty="0"/>
              <a:t> 3 </a:t>
            </a:r>
            <a:r>
              <a:rPr lang="ca-ES" sz="2400" dirty="0" err="1"/>
              <a:t>random</a:t>
            </a:r>
            <a:r>
              <a:rPr lang="ca-ES" sz="2400" dirty="0"/>
              <a:t> </a:t>
            </a:r>
            <a:r>
              <a:rPr lang="ca-ES" sz="2400" dirty="0" err="1"/>
              <a:t>samples</a:t>
            </a:r>
            <a:r>
              <a:rPr lang="ca-ES" sz="2400" dirty="0"/>
              <a:t> </a:t>
            </a:r>
            <a:r>
              <a:rPr lang="ca-ES" sz="2400" dirty="0" err="1"/>
              <a:t>from</a:t>
            </a:r>
            <a:r>
              <a:rPr lang="ca-ES" sz="2400" dirty="0"/>
              <a:t> a normal </a:t>
            </a:r>
            <a:r>
              <a:rPr lang="ca-ES" sz="2400" dirty="0" err="1"/>
              <a:t>population</a:t>
            </a:r>
            <a:r>
              <a:rPr lang="ca-ES" sz="2400" dirty="0"/>
              <a:t> of </a:t>
            </a:r>
            <a:r>
              <a:rPr lang="ca-ES" sz="2400" dirty="0" err="1"/>
              <a:t>mean</a:t>
            </a:r>
            <a:r>
              <a:rPr lang="ca-ES" sz="2400" dirty="0"/>
              <a:t> 15 </a:t>
            </a:r>
            <a:r>
              <a:rPr lang="ca-ES" sz="2400" dirty="0" err="1"/>
              <a:t>and</a:t>
            </a:r>
            <a:r>
              <a:rPr lang="ca-ES" sz="2400" dirty="0"/>
              <a:t> Standard </a:t>
            </a:r>
            <a:r>
              <a:rPr lang="ca-ES" sz="2400" dirty="0" err="1"/>
              <a:t>deviation</a:t>
            </a:r>
            <a:r>
              <a:rPr lang="ca-ES" sz="2400" dirty="0"/>
              <a:t> 2.</a:t>
            </a:r>
          </a:p>
          <a:p>
            <a:pPr lvl="1"/>
            <a:r>
              <a:rPr lang="ca-ES" sz="2000" dirty="0" err="1"/>
              <a:t>Sample</a:t>
            </a:r>
            <a:r>
              <a:rPr lang="ca-ES" sz="2000" dirty="0"/>
              <a:t> </a:t>
            </a:r>
            <a:r>
              <a:rPr lang="ca-ES" sz="2000" dirty="0" err="1"/>
              <a:t>sizes</a:t>
            </a:r>
            <a:r>
              <a:rPr lang="ca-ES" sz="2000" dirty="0"/>
              <a:t> </a:t>
            </a:r>
            <a:r>
              <a:rPr lang="ca-ES" sz="2000" dirty="0" err="1"/>
              <a:t>must</a:t>
            </a:r>
            <a:r>
              <a:rPr lang="ca-ES" sz="2000" dirty="0"/>
              <a:t> be 9, 25 </a:t>
            </a:r>
            <a:r>
              <a:rPr lang="ca-ES" sz="2000" dirty="0" err="1"/>
              <a:t>and</a:t>
            </a:r>
            <a:r>
              <a:rPr lang="ca-ES" sz="2000" dirty="0"/>
              <a:t> 100 </a:t>
            </a:r>
            <a:r>
              <a:rPr lang="ca-ES" sz="2000" dirty="0" err="1"/>
              <a:t>respectively</a:t>
            </a:r>
            <a:endParaRPr lang="ca-ES" sz="2000" dirty="0"/>
          </a:p>
          <a:p>
            <a:pPr lvl="1"/>
            <a:r>
              <a:rPr lang="ca-ES" sz="2000" dirty="0" err="1"/>
              <a:t>Compute</a:t>
            </a:r>
            <a:r>
              <a:rPr lang="ca-ES" sz="2000" dirty="0"/>
              <a:t> a 95% </a:t>
            </a:r>
            <a:r>
              <a:rPr lang="ca-ES" sz="2000" dirty="0" err="1"/>
              <a:t>confidence</a:t>
            </a:r>
            <a:r>
              <a:rPr lang="ca-ES" sz="2000" dirty="0"/>
              <a:t> interval for </a:t>
            </a:r>
            <a:r>
              <a:rPr lang="ca-ES" sz="2000" dirty="0" err="1"/>
              <a:t>the</a:t>
            </a:r>
            <a:r>
              <a:rPr lang="ca-ES" sz="2000" dirty="0"/>
              <a:t> </a:t>
            </a:r>
            <a:r>
              <a:rPr lang="ca-ES" sz="2000" dirty="0" err="1"/>
              <a:t>mean</a:t>
            </a:r>
            <a:r>
              <a:rPr lang="ca-ES" sz="2000" dirty="0"/>
              <a:t> in </a:t>
            </a:r>
            <a:r>
              <a:rPr lang="ca-ES" sz="2000" dirty="0" err="1"/>
              <a:t>each</a:t>
            </a:r>
            <a:r>
              <a:rPr lang="ca-ES" sz="2000" dirty="0"/>
              <a:t> </a:t>
            </a:r>
            <a:r>
              <a:rPr lang="ca-ES" sz="2000" dirty="0" err="1"/>
              <a:t>sample</a:t>
            </a:r>
            <a:endParaRPr lang="ca-ES" sz="2000" dirty="0"/>
          </a:p>
          <a:p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following</a:t>
            </a:r>
            <a:r>
              <a:rPr lang="ca-ES" sz="2400" dirty="0"/>
              <a:t> </a:t>
            </a:r>
            <a:r>
              <a:rPr lang="ca-ES" sz="2400" dirty="0" err="1"/>
              <a:t>code</a:t>
            </a:r>
            <a:endParaRPr lang="ca-ES" sz="2400" dirty="0"/>
          </a:p>
          <a:p>
            <a:pPr marL="800100" lvl="2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x9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(n=9,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800100" lvl="2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x25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(n=25,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800100" lvl="2" indent="0">
              <a:buNone/>
            </a:pP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x100 &lt;-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(n=100,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800100" lvl="2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(x9)</a:t>
            </a:r>
          </a:p>
          <a:p>
            <a:pPr marL="800100" lvl="2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(x25)</a:t>
            </a:r>
          </a:p>
          <a:p>
            <a:pPr marL="800100" lvl="2" indent="0">
              <a:buNone/>
            </a:pPr>
            <a:r>
              <a:rPr lang="ca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(x100)</a:t>
            </a:r>
          </a:p>
          <a:p>
            <a:pPr marL="285750"/>
            <a:r>
              <a:rPr lang="ca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ca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ca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ca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</a:t>
            </a:r>
            <a:r>
              <a:rPr lang="ca-ES" sz="2400" b="1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ca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0C39CF1-AFFC-481F-95E8-FE10953D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6655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idor de número de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EB20F6E-74BE-4ACE-AE8E-70B135C22DBD}" type="slidenum">
              <a:rPr lang="es-ES" altLang="ca-ES"/>
              <a:pPr eaLnBrk="1" hangingPunct="1"/>
              <a:t>13</a:t>
            </a:fld>
            <a:endParaRPr lang="es-ES" altLang="ca-E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42950" y="228600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Sample Size</a:t>
            </a:r>
            <a:endParaRPr lang="en-GB" altLang="ca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ca-ES" sz="4000" dirty="0" err="1">
                <a:latin typeface="Calibri" pitchFamily="34" charset="0"/>
              </a:rPr>
              <a:t>Sample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Size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Calculation</a:t>
            </a:r>
            <a:endParaRPr lang="ca-ES" sz="4000" dirty="0"/>
          </a:p>
        </p:txBody>
      </p:sp>
      <p:sp>
        <p:nvSpPr>
          <p:cNvPr id="4198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65C4B6-EE30-4B9B-A152-902A92DC1642}" type="slidenum">
              <a:rPr lang="es-ES" altLang="ca-ES"/>
              <a:pPr eaLnBrk="1" hangingPunct="1"/>
              <a:t>14</a:t>
            </a:fld>
            <a:endParaRPr lang="es-ES" altLang="ca-E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415925" y="1341438"/>
            <a:ext cx="899795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Some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questions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must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be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answered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before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we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can compute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size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needed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to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estimate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mean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or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200" u="none" dirty="0" err="1">
                <a:latin typeface="Univers" pitchFamily="34" charset="0"/>
                <a:cs typeface="Courier New" pitchFamily="49" charset="0"/>
              </a:rPr>
              <a:t>percentage</a:t>
            </a:r>
            <a:r>
              <a:rPr lang="es-ES_tradnl" altLang="ca-ES" sz="3200" u="none" dirty="0">
                <a:latin typeface="Univers" pitchFamily="34" charset="0"/>
                <a:cs typeface="Courier New" pitchFamily="49" charset="0"/>
              </a:rPr>
              <a:t>. </a:t>
            </a:r>
            <a:endParaRPr lang="es-ES_tradnl" altLang="ca-ES" sz="2400" u="none" dirty="0"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(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range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)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estimations</a:t>
            </a:r>
            <a:b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</a:b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(“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how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accurate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I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want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estimate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to</a:t>
            </a:r>
            <a:r>
              <a:rPr lang="es-ES_tradnl" altLang="ca-ES" sz="28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be”?)</a:t>
            </a:r>
            <a:endParaRPr lang="es-ES_tradnl" altLang="ca-ES" sz="3000" u="none" dirty="0">
              <a:solidFill>
                <a:srgbClr val="993489"/>
              </a:solidFill>
              <a:latin typeface="Univers" pitchFamily="34" charset="0"/>
              <a:cs typeface="Courier New" pitchFamily="49" charset="0"/>
            </a:endParaRPr>
          </a:p>
          <a:p>
            <a:pPr marL="1085850" lvl="1" indent="-342900" algn="just" eaLnBrk="1" hangingPunct="1">
              <a:buFont typeface="Arial" panose="020B0604020202020204" pitchFamily="34" charset="0"/>
              <a:buChar char="•"/>
            </a:pP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of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3000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estimations</a:t>
            </a:r>
            <a:br>
              <a:rPr lang="es-ES_tradnl" altLang="ca-ES" sz="30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(“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how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confident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will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I be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on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estimation</a:t>
            </a:r>
            <a:r>
              <a:rPr lang="es-ES_tradnl" altLang="ca-ES" sz="2400" i="1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”?)</a:t>
            </a:r>
            <a:endParaRPr lang="es-ES_tradnl" altLang="ca-ES" sz="3000" u="none" dirty="0">
              <a:solidFill>
                <a:srgbClr val="993489"/>
              </a:solidFill>
              <a:latin typeface="Univers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857403"/>
          </a:xfrm>
        </p:spPr>
        <p:txBody>
          <a:bodyPr/>
          <a:lstStyle/>
          <a:p>
            <a:r>
              <a:rPr lang="es-ES" sz="2800" dirty="0" err="1">
                <a:solidFill>
                  <a:schemeClr val="tx1"/>
                </a:solidFill>
              </a:rPr>
              <a:t>The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question</a:t>
            </a:r>
            <a:r>
              <a:rPr lang="es-ES" sz="2800" dirty="0">
                <a:solidFill>
                  <a:schemeClr val="tx1"/>
                </a:solidFill>
              </a:rPr>
              <a:t> “</a:t>
            </a:r>
            <a:r>
              <a:rPr lang="es-ES" sz="2800" dirty="0" err="1">
                <a:solidFill>
                  <a:schemeClr val="tx1"/>
                </a:solidFill>
              </a:rPr>
              <a:t>what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is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the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sample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err="1">
                <a:solidFill>
                  <a:schemeClr val="tx1"/>
                </a:solidFill>
              </a:rPr>
              <a:t>size</a:t>
            </a:r>
            <a:r>
              <a:rPr lang="es-ES" sz="2800" dirty="0">
                <a:solidFill>
                  <a:schemeClr val="tx1"/>
                </a:solidFill>
              </a:rPr>
              <a:t>” </a:t>
            </a:r>
            <a:r>
              <a:rPr lang="es-ES" sz="2800" dirty="0" err="1">
                <a:solidFill>
                  <a:schemeClr val="tx1"/>
                </a:solidFill>
              </a:rPr>
              <a:t>must</a:t>
            </a:r>
            <a:r>
              <a:rPr lang="es-ES" sz="2800" dirty="0">
                <a:solidFill>
                  <a:schemeClr val="tx1"/>
                </a:solidFill>
              </a:rPr>
              <a:t> be </a:t>
            </a:r>
            <a:r>
              <a:rPr lang="es-ES" sz="2800" dirty="0" err="1">
                <a:solidFill>
                  <a:schemeClr val="tx1"/>
                </a:solidFill>
              </a:rPr>
              <a:t>rephrased</a:t>
            </a:r>
            <a:r>
              <a:rPr lang="es-ES" sz="2800" dirty="0">
                <a:solidFill>
                  <a:schemeClr val="tx1"/>
                </a:solidFill>
              </a:rPr>
              <a:t> as:</a:t>
            </a: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What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sample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size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is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needed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to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estimate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the</a:t>
            </a:r>
            <a:r>
              <a:rPr lang="es-ES" sz="2200" b="1" dirty="0">
                <a:solidFill>
                  <a:schemeClr val="tx1"/>
                </a:solidFill>
              </a:rPr>
              <a:t> mean</a:t>
            </a:r>
            <a:r>
              <a:rPr lang="es-ES" sz="2200" dirty="0">
                <a:solidFill>
                  <a:schemeClr val="tx1"/>
                </a:solidFill>
              </a:rPr>
              <a:t>, so </a:t>
            </a:r>
            <a:r>
              <a:rPr lang="es-ES" sz="2200" dirty="0" err="1">
                <a:solidFill>
                  <a:schemeClr val="tx1"/>
                </a:solidFill>
              </a:rPr>
              <a:t>that</a:t>
            </a:r>
            <a:endParaRPr lang="es-ES" sz="2200" dirty="0">
              <a:solidFill>
                <a:schemeClr val="tx1"/>
              </a:solidFill>
            </a:endParaRP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we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have</a:t>
            </a:r>
            <a:r>
              <a:rPr lang="es-ES" sz="2200" dirty="0">
                <a:solidFill>
                  <a:schemeClr val="tx1"/>
                </a:solidFill>
              </a:rPr>
              <a:t> a </a:t>
            </a:r>
            <a:r>
              <a:rPr lang="es-ES" sz="2200" b="1" dirty="0" err="1">
                <a:solidFill>
                  <a:schemeClr val="tx1"/>
                </a:solidFill>
              </a:rPr>
              <a:t>high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confidence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dirty="0">
                <a:solidFill>
                  <a:schemeClr val="tx1"/>
                </a:solidFill>
              </a:rPr>
              <a:t>(</a:t>
            </a:r>
            <a:r>
              <a:rPr lang="es-ES" sz="2200" dirty="0" err="1">
                <a:solidFill>
                  <a:schemeClr val="tx1"/>
                </a:solidFill>
              </a:rPr>
              <a:t>say</a:t>
            </a:r>
            <a:r>
              <a:rPr lang="es-ES" sz="2200" dirty="0">
                <a:solidFill>
                  <a:schemeClr val="tx1"/>
                </a:solidFill>
              </a:rPr>
              <a:t> 95%)</a:t>
            </a:r>
          </a:p>
          <a:p>
            <a:pPr lvl="1"/>
            <a:r>
              <a:rPr lang="es-ES" sz="2200" dirty="0" err="1">
                <a:solidFill>
                  <a:schemeClr val="tx1"/>
                </a:solidFill>
              </a:rPr>
              <a:t>that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the</a:t>
            </a:r>
            <a:r>
              <a:rPr lang="es-ES" sz="2200" dirty="0">
                <a:solidFill>
                  <a:schemeClr val="tx1"/>
                </a:solidFill>
              </a:rPr>
              <a:t> </a:t>
            </a:r>
            <a:r>
              <a:rPr lang="es-ES" sz="2200" dirty="0" err="1">
                <a:solidFill>
                  <a:schemeClr val="tx1"/>
                </a:solidFill>
              </a:rPr>
              <a:t>estimation</a:t>
            </a:r>
            <a:r>
              <a:rPr lang="es-ES" sz="2200" dirty="0">
                <a:solidFill>
                  <a:schemeClr val="tx1"/>
                </a:solidFill>
              </a:rPr>
              <a:t> error </a:t>
            </a:r>
            <a:r>
              <a:rPr lang="es-ES" sz="2200" dirty="0" err="1">
                <a:solidFill>
                  <a:schemeClr val="tx1"/>
                </a:solidFill>
              </a:rPr>
              <a:t>will</a:t>
            </a:r>
            <a:r>
              <a:rPr lang="es-ES" sz="2200" dirty="0">
                <a:solidFill>
                  <a:schemeClr val="tx1"/>
                </a:solidFill>
              </a:rPr>
              <a:t> be </a:t>
            </a:r>
            <a:r>
              <a:rPr lang="es-ES" sz="2200" b="1" dirty="0" err="1">
                <a:solidFill>
                  <a:schemeClr val="tx1"/>
                </a:solidFill>
              </a:rPr>
              <a:t>less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than</a:t>
            </a:r>
            <a:r>
              <a:rPr lang="es-ES" sz="2200" b="1" dirty="0">
                <a:solidFill>
                  <a:schemeClr val="tx1"/>
                </a:solidFill>
              </a:rPr>
              <a:t> a </a:t>
            </a:r>
            <a:r>
              <a:rPr lang="es-ES" sz="2200" b="1" dirty="0" err="1">
                <a:solidFill>
                  <a:schemeClr val="tx1"/>
                </a:solidFill>
              </a:rPr>
              <a:t>given</a:t>
            </a:r>
            <a:r>
              <a:rPr lang="es-ES" sz="2200" b="1" dirty="0">
                <a:solidFill>
                  <a:schemeClr val="tx1"/>
                </a:solidFill>
              </a:rPr>
              <a:t> </a:t>
            </a:r>
            <a:r>
              <a:rPr lang="es-ES" sz="2200" b="1" dirty="0" err="1">
                <a:solidFill>
                  <a:schemeClr val="tx1"/>
                </a:solidFill>
              </a:rPr>
              <a:t>threshold</a:t>
            </a:r>
            <a:r>
              <a:rPr lang="es-ES" sz="2200" dirty="0">
                <a:solidFill>
                  <a:schemeClr val="tx1"/>
                </a:solidFill>
              </a:rPr>
              <a:t>?</a:t>
            </a:r>
          </a:p>
          <a:p>
            <a:pPr marL="457200" lvl="1" indent="0">
              <a:buNone/>
            </a:pPr>
            <a:endParaRPr lang="ca-ES" sz="24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ca-ES" sz="4000" dirty="0" err="1">
                <a:latin typeface="Calibri" pitchFamily="34" charset="0"/>
              </a:rPr>
              <a:t>Sample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Size</a:t>
            </a:r>
            <a:r>
              <a:rPr lang="es-ES" altLang="ca-ES" sz="4000" dirty="0">
                <a:latin typeface="Calibri" pitchFamily="34" charset="0"/>
              </a:rPr>
              <a:t> </a:t>
            </a:r>
            <a:r>
              <a:rPr lang="es-ES" altLang="ca-ES" sz="4000" dirty="0" err="1">
                <a:latin typeface="Calibri" pitchFamily="34" charset="0"/>
              </a:rPr>
              <a:t>Calculation</a:t>
            </a:r>
            <a:endParaRPr lang="ca-ES" sz="4000" dirty="0"/>
          </a:p>
        </p:txBody>
      </p:sp>
      <p:sp>
        <p:nvSpPr>
          <p:cNvPr id="4198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65C4B6-EE30-4B9B-A152-902A92DC1642}" type="slidenum">
              <a:rPr lang="es-ES" altLang="ca-ES"/>
              <a:pPr eaLnBrk="1" hangingPunct="1"/>
              <a:t>15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89743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33553"/>
              </p:ext>
            </p:extLst>
          </p:nvPr>
        </p:nvGraphicFramePr>
        <p:xfrm>
          <a:off x="1511300" y="1014413"/>
          <a:ext cx="6881813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2793960" imgH="1523880" progId="Equation.DSMT4">
                  <p:embed/>
                </p:oleObj>
              </mc:Choice>
              <mc:Fallback>
                <p:oleObj name="Equation" r:id="rId3" imgW="2793960" imgH="1523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511300" y="1014413"/>
                        <a:ext cx="6881813" cy="2752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2 CuadroTexto"/>
          <p:cNvSpPr txBox="1">
            <a:spLocks noChangeArrowheads="1"/>
          </p:cNvSpPr>
          <p:nvPr/>
        </p:nvSpPr>
        <p:spPr bwMode="auto">
          <a:xfrm>
            <a:off x="2720975" y="0"/>
            <a:ext cx="489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4000" u="none" dirty="0" err="1">
                <a:latin typeface="Calibri" pitchFamily="34" charset="0"/>
              </a:rPr>
              <a:t>Sample</a:t>
            </a:r>
            <a:r>
              <a:rPr lang="es-ES" altLang="ca-ES" sz="4000" u="none" dirty="0">
                <a:latin typeface="Calibri" pitchFamily="34" charset="0"/>
              </a:rPr>
              <a:t> </a:t>
            </a:r>
            <a:r>
              <a:rPr lang="es-ES" altLang="ca-ES" sz="4000" u="none" dirty="0" err="1">
                <a:latin typeface="Calibri" pitchFamily="34" charset="0"/>
              </a:rPr>
              <a:t>size</a:t>
            </a:r>
            <a:r>
              <a:rPr lang="es-ES" altLang="ca-ES" sz="4000" u="none" dirty="0">
                <a:latin typeface="Calibri" pitchFamily="34" charset="0"/>
              </a:rPr>
              <a:t> </a:t>
            </a:r>
            <a:r>
              <a:rPr lang="es-ES" altLang="ca-ES" sz="4000" u="none" dirty="0" err="1">
                <a:latin typeface="Calibri" pitchFamily="34" charset="0"/>
              </a:rPr>
              <a:t>for</a:t>
            </a:r>
            <a:r>
              <a:rPr lang="es-ES" altLang="ca-ES" sz="4000" u="none" dirty="0">
                <a:latin typeface="Calibri" pitchFamily="34" charset="0"/>
              </a:rPr>
              <a:t> mean</a:t>
            </a:r>
            <a:endParaRPr lang="en-GB" altLang="ca-ES" sz="4000" u="none" dirty="0">
              <a:latin typeface="Calibri" pitchFamily="34" charset="0"/>
            </a:endParaRPr>
          </a:p>
        </p:txBody>
      </p:sp>
      <p:sp>
        <p:nvSpPr>
          <p:cNvPr id="5124" name="3 Rectángulo"/>
          <p:cNvSpPr>
            <a:spLocks noChangeArrowheads="1"/>
          </p:cNvSpPr>
          <p:nvPr/>
        </p:nvSpPr>
        <p:spPr bwMode="auto">
          <a:xfrm>
            <a:off x="273050" y="3789040"/>
            <a:ext cx="93599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Example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: </a:t>
            </a:r>
          </a:p>
          <a:p>
            <a:pPr lvl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size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needed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to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estimate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mean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with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a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width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10 (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=10/2=5), </a:t>
            </a:r>
            <a:br>
              <a:rPr lang="es-ES_tradnl" altLang="ca-ES" sz="24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a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95%,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if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know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that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the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standard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deviation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20,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will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be: </a:t>
            </a:r>
          </a:p>
          <a:p>
            <a:pPr lvl="1"/>
            <a:endParaRPr lang="es-ES_tradnl" altLang="ca-ES" sz="2800" u="none" dirty="0">
              <a:latin typeface="Courier New" pitchFamily="49" charset="0"/>
              <a:cs typeface="Courier New" pitchFamily="49" charset="0"/>
            </a:endParaRPr>
          </a:p>
          <a:p>
            <a:pPr lvl="2" algn="just"/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		n= 1.96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20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/ 5</a:t>
            </a:r>
            <a:r>
              <a:rPr lang="es-ES_tradnl" altLang="ca-ES" sz="2800" u="none" baseline="300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sz="2800" u="none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= 62</a:t>
            </a:r>
            <a:endParaRPr lang="es-ES_tradnl" altLang="ca-ES" sz="3200" u="none" dirty="0">
              <a:solidFill>
                <a:srgbClr val="99348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903288"/>
            <a:ext cx="6202362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>
            <a:extLst>
              <a:ext uri="{FF2B5EF4-FFF2-40B4-BE49-F238E27FC236}">
                <a16:creationId xmlns:a16="http://schemas.microsoft.com/office/drawing/2014/main" id="{2B5692B9-8B52-4047-9D0A-EE68A2594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84" y="35748"/>
            <a:ext cx="64082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 dirty="0">
                <a:latin typeface="Calibri" pitchFamily="34" charset="0"/>
              </a:rPr>
              <a:t>Computing </a:t>
            </a:r>
            <a:r>
              <a:rPr lang="es-ES" altLang="ca-ES" sz="3600" u="none" dirty="0" err="1">
                <a:latin typeface="Calibri" pitchFamily="34" charset="0"/>
              </a:rPr>
              <a:t>Sample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Size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with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eZR</a:t>
            </a:r>
            <a:endParaRPr lang="en-GB" altLang="ca-ES" sz="3600" u="non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Rectángulo"/>
          <p:cNvSpPr>
            <a:spLocks noChangeArrowheads="1"/>
          </p:cNvSpPr>
          <p:nvPr/>
        </p:nvSpPr>
        <p:spPr bwMode="auto">
          <a:xfrm>
            <a:off x="632148" y="1340768"/>
            <a:ext cx="489691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ca-ES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altLang="ca-ES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SampleMeanCI</a:t>
            </a:r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(20, 10, 95)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Assumptions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deviation            20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interval           10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 level            0.95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pPr eaLnBrk="1" hangingPunct="1"/>
            <a:r>
              <a:rPr lang="en-GB" altLang="ca-ES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Estimated</a:t>
            </a:r>
          </a:p>
          <a:p>
            <a:pPr eaLnBrk="1" hangingPunct="1"/>
            <a:r>
              <a:rPr lang="en-GB" altLang="ca-ES" b="1" u="none" dirty="0">
                <a:solidFill>
                  <a:srgbClr val="9934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sample size          62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2060848"/>
            <a:ext cx="41764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2 CuadroTexto">
            <a:extLst>
              <a:ext uri="{FF2B5EF4-FFF2-40B4-BE49-F238E27FC236}">
                <a16:creationId xmlns:a16="http://schemas.microsoft.com/office/drawing/2014/main" id="{EF6CC355-EA77-42AB-9C82-823292C7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055" y="116632"/>
            <a:ext cx="64082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 dirty="0">
                <a:latin typeface="Calibri" pitchFamily="34" charset="0"/>
              </a:rPr>
              <a:t>Computing </a:t>
            </a:r>
            <a:r>
              <a:rPr lang="es-ES" altLang="ca-ES" sz="3600" u="none" dirty="0" err="1">
                <a:latin typeface="Calibri" pitchFamily="34" charset="0"/>
              </a:rPr>
              <a:t>Sample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Size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with</a:t>
            </a:r>
            <a:r>
              <a:rPr lang="es-ES" altLang="ca-ES" sz="3600" u="none" dirty="0">
                <a:latin typeface="Calibri" pitchFamily="34" charset="0"/>
              </a:rPr>
              <a:t> </a:t>
            </a:r>
            <a:r>
              <a:rPr lang="es-ES" altLang="ca-ES" sz="3600" u="none" dirty="0" err="1">
                <a:latin typeface="Calibri" pitchFamily="34" charset="0"/>
              </a:rPr>
              <a:t>eZR</a:t>
            </a:r>
            <a:endParaRPr lang="en-GB" altLang="ca-ES" sz="3600" u="non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0AEE69C-0011-4DC1-A656-9EB1950AF7F6}" type="slidenum">
              <a:rPr lang="es-ES" altLang="ca-ES"/>
              <a:pPr eaLnBrk="1" hangingPunct="1"/>
              <a:t>19</a:t>
            </a:fld>
            <a:endParaRPr lang="es-ES" altLang="ca-ES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849313" y="3284984"/>
            <a:ext cx="8420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Assume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precision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5% (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Interval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= p±.05) and </a:t>
            </a:r>
            <a:br>
              <a:rPr lang="es-ES_tradnl" altLang="ca-ES" sz="2400" u="none" dirty="0">
                <a:latin typeface="Univers" pitchFamily="34" charset="0"/>
                <a:cs typeface="Courier New" pitchFamily="49" charset="0"/>
              </a:rPr>
            </a:b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confidence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level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400" u="none" dirty="0" err="1">
                <a:latin typeface="Univers" pitchFamily="34" charset="0"/>
                <a:cs typeface="Courier New" pitchFamily="49" charset="0"/>
              </a:rPr>
              <a:t>is</a:t>
            </a:r>
            <a:r>
              <a:rPr lang="es-ES_tradnl" altLang="ca-ES" sz="2400" u="none" dirty="0">
                <a:latin typeface="Univers" pitchFamily="34" charset="0"/>
                <a:cs typeface="Courier New" pitchFamily="49" charset="0"/>
              </a:rPr>
              <a:t> 95%</a:t>
            </a:r>
            <a:endParaRPr lang="es-ES" altLang="ca-ES" sz="2400" u="none" dirty="0">
              <a:latin typeface="Univers" pitchFamily="34" charset="0"/>
              <a:cs typeface="Courier New" pitchFamily="49" charset="0"/>
            </a:endParaRP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0" y="3573463"/>
            <a:ext cx="9906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es-ES_tradnl" altLang="ca-ES" sz="2400" u="none" dirty="0">
              <a:cs typeface="Courier New" pitchFamily="49" charset="0"/>
            </a:endParaRPr>
          </a:p>
          <a:p>
            <a:pPr marL="800100" lvl="1" indent="-342900"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cs typeface="Courier New" pitchFamily="49" charset="0"/>
              </a:rPr>
              <a:t>	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it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known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that</a:t>
            </a:r>
            <a:r>
              <a:rPr lang="es-ES_tradnl" altLang="ca-ES" sz="2400" u="none" dirty="0">
                <a:cs typeface="Courier New" pitchFamily="49" charset="0"/>
              </a:rPr>
              <a:t> p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around</a:t>
            </a:r>
            <a:r>
              <a:rPr lang="es-ES_tradnl" altLang="ca-ES" sz="2400" u="none" dirty="0">
                <a:cs typeface="Courier New" pitchFamily="49" charset="0"/>
              </a:rPr>
              <a:t> 12.5%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_tradnl" altLang="ca-ES" sz="2400" u="none" dirty="0">
                <a:cs typeface="Courier New" pitchFamily="49" charset="0"/>
              </a:rPr>
              <a:t>		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n= 1.96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 .125 (1-.125)/.05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= 168</a:t>
            </a:r>
            <a:endParaRPr lang="es-ES_tradnl" altLang="ca-ES" sz="2800" u="none" dirty="0">
              <a:solidFill>
                <a:srgbClr val="993489"/>
              </a:solidFill>
              <a:cs typeface="Courier New" pitchFamily="49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cs typeface="Courier New" pitchFamily="49" charset="0"/>
              </a:rPr>
              <a:t> 	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p </a:t>
            </a:r>
            <a:r>
              <a:rPr lang="es-ES_tradnl" altLang="ca-ES" sz="2400" u="none" dirty="0" err="1">
                <a:cs typeface="Courier New" pitchFamily="49" charset="0"/>
              </a:rPr>
              <a:t>is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unknown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maximum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sample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size</a:t>
            </a:r>
            <a:r>
              <a:rPr lang="es-ES_tradnl" altLang="ca-ES" sz="2400" u="none" dirty="0">
                <a:cs typeface="Courier New" pitchFamily="49" charset="0"/>
              </a:rPr>
              <a:t> </a:t>
            </a:r>
            <a:r>
              <a:rPr lang="es-ES_tradnl" altLang="ca-ES" sz="2400" u="none" dirty="0" err="1">
                <a:cs typeface="Courier New" pitchFamily="49" charset="0"/>
              </a:rPr>
              <a:t>will</a:t>
            </a:r>
            <a:r>
              <a:rPr lang="es-ES_tradnl" altLang="ca-ES" sz="2400" u="none" dirty="0">
                <a:cs typeface="Courier New" pitchFamily="49" charset="0"/>
              </a:rPr>
              <a:t> be </a:t>
            </a:r>
            <a:r>
              <a:rPr lang="es-ES_tradnl" altLang="ca-ES" sz="2400" u="none" dirty="0" err="1">
                <a:cs typeface="Courier New" pitchFamily="49" charset="0"/>
              </a:rPr>
              <a:t>if</a:t>
            </a:r>
            <a:r>
              <a:rPr lang="es-ES_tradnl" altLang="ca-ES" sz="2400" u="none" dirty="0">
                <a:cs typeface="Courier New" pitchFamily="49" charset="0"/>
              </a:rPr>
              <a:t>  p=.50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_tradnl" altLang="ca-ES" sz="2000" u="none" dirty="0">
                <a:cs typeface="Courier New" pitchFamily="49" charset="0"/>
              </a:rPr>
              <a:t>		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n= 1.96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 .5 (1-.5) /.05</a:t>
            </a:r>
            <a:r>
              <a:rPr lang="es-ES_tradnl" altLang="ca-ES" sz="2400" u="none" baseline="30000" dirty="0">
                <a:solidFill>
                  <a:srgbClr val="993489"/>
                </a:solidFill>
                <a:cs typeface="Courier New" pitchFamily="49" charset="0"/>
              </a:rPr>
              <a:t>2</a:t>
            </a:r>
            <a:r>
              <a:rPr lang="es-ES_tradnl" altLang="ca-ES" sz="2400" u="none" dirty="0">
                <a:solidFill>
                  <a:srgbClr val="993489"/>
                </a:solidFill>
                <a:cs typeface="Courier New" pitchFamily="49" charset="0"/>
              </a:rPr>
              <a:t>= 384</a:t>
            </a:r>
            <a:endParaRPr lang="es-ES_tradnl" altLang="ca-ES" sz="3200" u="none" dirty="0">
              <a:solidFill>
                <a:srgbClr val="993489"/>
              </a:solidFill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_tradnl" altLang="ca-ES" sz="6000" u="none" dirty="0">
              <a:solidFill>
                <a:schemeClr val="tx2"/>
              </a:solidFill>
            </a:endParaRPr>
          </a:p>
        </p:txBody>
      </p:sp>
      <p:sp>
        <p:nvSpPr>
          <p:cNvPr id="6150" name="4 CuadroTexto"/>
          <p:cNvSpPr txBox="1">
            <a:spLocks noChangeArrowheads="1"/>
          </p:cNvSpPr>
          <p:nvPr/>
        </p:nvSpPr>
        <p:spPr bwMode="auto">
          <a:xfrm>
            <a:off x="1928813" y="188913"/>
            <a:ext cx="6119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3600" u="none">
                <a:latin typeface="Calibri" pitchFamily="34" charset="0"/>
              </a:rPr>
              <a:t>Sample size for proportion</a:t>
            </a:r>
            <a:endParaRPr lang="en-GB" altLang="ca-ES" sz="3600" u="none">
              <a:latin typeface="Calibri" pitchFamily="34" charset="0"/>
            </a:endParaRPr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7898"/>
              </p:ext>
            </p:extLst>
          </p:nvPr>
        </p:nvGraphicFramePr>
        <p:xfrm>
          <a:off x="1733527" y="1123504"/>
          <a:ext cx="5992836" cy="1948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4" imgW="2552400" imgH="1130040" progId="Equation.DSMT4">
                  <p:embed/>
                </p:oleObj>
              </mc:Choice>
              <mc:Fallback>
                <p:oleObj name="Equation" r:id="rId4" imgW="2552400" imgH="1130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733527" y="1123504"/>
                        <a:ext cx="5992836" cy="194830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88925" y="1304925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800225" y="307975"/>
            <a:ext cx="61833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itchFamily="34" charset="0"/>
                <a:ea typeface="MS PGothic" pitchFamily="34" charset="-128"/>
              </a:rPr>
              <a:t>The objective of statistical inference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387350" y="291623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39566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0353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6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35597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7501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8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99561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99561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319563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1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9563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2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9075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3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4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8441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5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844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6" name="Picture 1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7" name="Picture 2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526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8" name="Picture 2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9" name="Picture 2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907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0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1" name="Picture 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26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2" name="Picture 2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52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3" name="Picture 2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9075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4" name="Picture 2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5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5905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6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7" name="Picture 3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63048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8" name="Picture 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630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9" name="Picture 3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685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0" name="Picture 3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987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1" name="Picture 3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685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2" name="Picture 3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5384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3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4" name="Picture 3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987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5" name="Picture 3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987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6" name="Picture 3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5905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7" name="Picture 4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5905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8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432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9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733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0" name="Picture 4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93370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1" name="Picture 4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3370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2" name="Picture 4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8733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3" name="Picture 4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9035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4" name="Picture 4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5" name="Picture 4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8432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6" name="Picture 4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638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7" name="Picture 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241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8" name="Picture 5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9035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9" name="Picture 5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8432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0" name="Picture 5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1" name="Picture 5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1702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2" name="Picture 5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3" name="Picture 5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2623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4" name="Picture 5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623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5" name="Picture 5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0040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6" name="Picture 5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2305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7" name="Picture 6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8" name="Picture 6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1702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9" name="Picture 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0" name="Picture 6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30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1" name="Picture 6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305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2" name="Picture 6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70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3" name="Picture 6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4" name="Picture 6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45440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5" name="Picture 6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6" name="Picture 6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54647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7" name="Picture 7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464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8" name="Picture 7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4845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9" name="Picture 7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514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0" name="Picture 7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1" name="Picture 7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45440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2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3" name="Picture 7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14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4" name="Picture 7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5147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5" name="Picture 7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4750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6" name="Picture 7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7" name="Picture 8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983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8" name="Picture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9" name="Picture 8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7350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0" name="Picture 8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7350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1" name="Picture 8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00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2" name="Picture 8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401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3" name="Picture 8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4" name="Picture 8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7983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5" name="Picture 8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6" name="Picture 8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01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7" name="Picture 9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4016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8" name="Picture 9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798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9" name="Picture 9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0" name="Picture 9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2591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1" name="Picture 9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5766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2" name="Picture 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21957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3" name="Picture 9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2195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4" name="Picture 9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5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5" name="Picture 9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862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6" name="Picture 9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7" name="Picture 10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1259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8" name="Picture 1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481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9" name="Picture 10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862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0" name="Picture 10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862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1" name="Picture 10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259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2" name="Picture 10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3" name="Picture 10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4307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4" name="Picture 10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5" name="Picture 10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52278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6" name="Picture 10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52278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7" name="Picture 1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608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8" name="Picture 1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910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9" name="Picture 1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0" name="Picture 1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4307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1" name="Picture 1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2" name="Picture 11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4910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3" name="Picture 11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910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4" name="Picture 1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307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5" name="Picture 11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6" name="Picture 11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7577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7" name="Picture 1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8" name="Picture 1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85140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9" name="Picture 12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8514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0" name="Picture 1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789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1" name="Picture 12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81806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2" name="Picture 12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3" name="Picture 12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7577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4" name="Picture 1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5" name="Picture 12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6" name="Picture 12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7" name="Picture 1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1355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8" name="Picture 1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577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9" name="Picture 13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0" name="Picture 13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50419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1" name="Picture 1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2" name="Picture 13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35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3" name="Picture 13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5072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4" name="Picture 13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1038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5" name="Picture 13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50720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6" name="Picture 139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504190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7" name="Picture 1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8" name="Picture 14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038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9" name="Picture 14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512286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0" name="Picture 14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0419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1" name="Picture 14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50641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82" name="Oval 145"/>
          <p:cNvSpPr>
            <a:spLocks noChangeArrowheads="1"/>
          </p:cNvSpPr>
          <p:nvPr/>
        </p:nvSpPr>
        <p:spPr bwMode="auto">
          <a:xfrm>
            <a:off x="4664075" y="177641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483" name="Oval 146"/>
          <p:cNvSpPr>
            <a:spLocks noChangeArrowheads="1"/>
          </p:cNvSpPr>
          <p:nvPr/>
        </p:nvSpPr>
        <p:spPr bwMode="auto">
          <a:xfrm>
            <a:off x="684213" y="201612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84" name="Picture 14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16535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5" name="Picture 148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223996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6" name="Picture 149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227647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7" name="Picture 150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6380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8" name="Picture 151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50031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9" name="Picture 15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5263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0" name="Picture 153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212725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1" name="Picture 154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50031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92" name="Oval 155"/>
          <p:cNvSpPr>
            <a:spLocks noChangeArrowheads="1"/>
          </p:cNvSpPr>
          <p:nvPr/>
        </p:nvSpPr>
        <p:spPr bwMode="auto">
          <a:xfrm>
            <a:off x="1516063" y="267970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93" name="Picture 156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75748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4" name="Picture 157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75748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5" name="Picture 158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99243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6" name="Picture 159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9527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7" name="Picture 160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302577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8" name="Picture 161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18770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9" name="Picture 162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71938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00" name="Picture 163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31877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01" name="AutoShape 164"/>
          <p:cNvSpPr>
            <a:spLocks noChangeArrowheads="1"/>
          </p:cNvSpPr>
          <p:nvPr/>
        </p:nvSpPr>
        <p:spPr bwMode="auto">
          <a:xfrm>
            <a:off x="2879725" y="537686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2" name="AutoShape 165"/>
          <p:cNvSpPr>
            <a:spLocks noChangeArrowheads="1"/>
          </p:cNvSpPr>
          <p:nvPr/>
        </p:nvSpPr>
        <p:spPr bwMode="auto">
          <a:xfrm>
            <a:off x="2376488" y="244792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3" name="Text Box 166"/>
          <p:cNvSpPr txBox="1">
            <a:spLocks noChangeArrowheads="1"/>
          </p:cNvSpPr>
          <p:nvPr/>
        </p:nvSpPr>
        <p:spPr bwMode="auto">
          <a:xfrm>
            <a:off x="4748213" y="141128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Hypothesis</a:t>
            </a:r>
          </a:p>
        </p:txBody>
      </p:sp>
      <p:sp>
        <p:nvSpPr>
          <p:cNvPr id="14504" name="Text Box 167"/>
          <p:cNvSpPr txBox="1">
            <a:spLocks noChangeArrowheads="1"/>
          </p:cNvSpPr>
          <p:nvPr/>
        </p:nvSpPr>
        <p:spPr bwMode="auto">
          <a:xfrm>
            <a:off x="3163888" y="216058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Samples</a:t>
            </a:r>
          </a:p>
          <a:p>
            <a:pPr eaLnBrk="1" hangingPunct="1">
              <a:lnSpc>
                <a:spcPct val="94000"/>
              </a:lnSpc>
            </a:pPr>
            <a:endParaRPr lang="es-ES" altLang="ca-ES" sz="1400" u="none">
              <a:solidFill>
                <a:srgbClr val="000000"/>
              </a:solidFill>
              <a:ea typeface="MS PGothic" pitchFamily="34" charset="-128"/>
            </a:endParaRPr>
          </a:p>
          <a:p>
            <a:pPr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(sampling techniques)</a:t>
            </a:r>
          </a:p>
        </p:txBody>
      </p:sp>
      <p:sp>
        <p:nvSpPr>
          <p:cNvPr id="14505" name="AutoShape 168"/>
          <p:cNvSpPr>
            <a:spLocks noChangeArrowheads="1"/>
          </p:cNvSpPr>
          <p:nvPr/>
        </p:nvSpPr>
        <p:spPr bwMode="auto">
          <a:xfrm>
            <a:off x="1295400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6" name="Text Box 169"/>
          <p:cNvSpPr txBox="1">
            <a:spLocks noChangeArrowheads="1"/>
          </p:cNvSpPr>
          <p:nvPr/>
        </p:nvSpPr>
        <p:spPr bwMode="auto">
          <a:xfrm>
            <a:off x="192088" y="5256213"/>
            <a:ext cx="319246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Conclusions based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on the observed data</a:t>
            </a:r>
          </a:p>
          <a:p>
            <a:pPr algn="ctr" eaLnBrk="1" hangingPunct="1">
              <a:lnSpc>
                <a:spcPct val="94000"/>
              </a:lnSpc>
            </a:pPr>
            <a:endParaRPr lang="es-ES" altLang="ca-ES" sz="600" u="none">
              <a:solidFill>
                <a:srgbClr val="000000"/>
              </a:solidFill>
              <a:ea typeface="MS PGothic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(Statistical inference)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(Parameters estimation)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	(Hypothesis testing)</a:t>
            </a:r>
          </a:p>
        </p:txBody>
      </p:sp>
      <p:sp>
        <p:nvSpPr>
          <p:cNvPr id="14507" name="AutoShape 170"/>
          <p:cNvSpPr>
            <a:spLocks noChangeArrowheads="1"/>
          </p:cNvSpPr>
          <p:nvPr/>
        </p:nvSpPr>
        <p:spPr bwMode="auto">
          <a:xfrm>
            <a:off x="180022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8" name="AutoShape 171"/>
          <p:cNvSpPr>
            <a:spLocks noChangeArrowheads="1"/>
          </p:cNvSpPr>
          <p:nvPr/>
        </p:nvSpPr>
        <p:spPr bwMode="auto">
          <a:xfrm>
            <a:off x="82867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9" name="Text Box 172"/>
          <p:cNvSpPr txBox="1">
            <a:spLocks noChangeArrowheads="1"/>
          </p:cNvSpPr>
          <p:nvPr/>
        </p:nvSpPr>
        <p:spPr bwMode="auto">
          <a:xfrm>
            <a:off x="3311525" y="5683250"/>
            <a:ext cx="19669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Generalization to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the population</a:t>
            </a:r>
          </a:p>
        </p:txBody>
      </p:sp>
      <p:pic>
        <p:nvPicPr>
          <p:cNvPr id="14510" name="Picture 173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4653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11" name="Picture 174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87166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12" name="Text Box 175"/>
          <p:cNvSpPr txBox="1">
            <a:spLocks noChangeArrowheads="1"/>
          </p:cNvSpPr>
          <p:nvPr/>
        </p:nvSpPr>
        <p:spPr bwMode="auto">
          <a:xfrm>
            <a:off x="6407150" y="179546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052736"/>
            <a:ext cx="5961063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96975"/>
            <a:ext cx="3352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3 Rectángulo"/>
          <p:cNvSpPr>
            <a:spLocks noChangeArrowheads="1"/>
          </p:cNvSpPr>
          <p:nvPr/>
        </p:nvSpPr>
        <p:spPr bwMode="auto">
          <a:xfrm>
            <a:off x="6089527" y="4264026"/>
            <a:ext cx="4103811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000" u="none" dirty="0"/>
              <a:t>Assumptions</a:t>
            </a:r>
          </a:p>
          <a:p>
            <a:pPr eaLnBrk="1" hangingPunct="1"/>
            <a:r>
              <a:rPr lang="en-GB" altLang="ca-ES" sz="2000" u="none" dirty="0"/>
              <a:t>P	                          0.125</a:t>
            </a:r>
          </a:p>
          <a:p>
            <a:pPr eaLnBrk="1" hangingPunct="1"/>
            <a:r>
              <a:rPr lang="en-GB" altLang="ca-ES" sz="2000" u="none" dirty="0"/>
              <a:t>Confidence interval          0.1</a:t>
            </a:r>
          </a:p>
          <a:p>
            <a:pPr eaLnBrk="1" hangingPunct="1"/>
            <a:r>
              <a:rPr lang="en-GB" altLang="ca-ES" sz="2000" u="none" dirty="0"/>
              <a:t>Confidence level            0.95</a:t>
            </a:r>
          </a:p>
          <a:p>
            <a:pPr eaLnBrk="1" hangingPunct="1"/>
            <a:r>
              <a:rPr lang="en-GB" altLang="ca-ES" sz="2000" u="none" dirty="0"/>
              <a:t>                                </a:t>
            </a:r>
          </a:p>
          <a:p>
            <a:pPr eaLnBrk="1" hangingPunct="1"/>
            <a:r>
              <a:rPr lang="en-GB" altLang="ca-ES" sz="2000" u="none" dirty="0"/>
              <a:t>                       Estimated</a:t>
            </a:r>
          </a:p>
          <a:p>
            <a:pPr eaLnBrk="1" hangingPunct="1"/>
            <a:r>
              <a:rPr lang="en-GB" altLang="ca-ES" sz="2000" u="none" dirty="0">
                <a:solidFill>
                  <a:srgbClr val="993489"/>
                </a:solidFill>
              </a:rPr>
              <a:t>Required sample size         169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3068960"/>
            <a:ext cx="3440042" cy="344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C3B6C05-CEBD-426E-8F0F-5EF3B0767F12}"/>
              </a:ext>
            </a:extLst>
          </p:cNvPr>
          <p:cNvSpPr/>
          <p:nvPr/>
        </p:nvSpPr>
        <p:spPr>
          <a:xfrm>
            <a:off x="1352600" y="236768"/>
            <a:ext cx="5627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es-ES" altLang="ca-ES" sz="3200" u="none" dirty="0">
                <a:latin typeface="Calibri" pitchFamily="34" charset="0"/>
              </a:rPr>
              <a:t>Computing </a:t>
            </a:r>
            <a:r>
              <a:rPr lang="es-ES" altLang="ca-ES" sz="3200" u="none" dirty="0" err="1">
                <a:latin typeface="Calibri" pitchFamily="34" charset="0"/>
              </a:rPr>
              <a:t>Sample</a:t>
            </a:r>
            <a:r>
              <a:rPr lang="es-ES" altLang="ca-ES" sz="3200" u="none" dirty="0">
                <a:latin typeface="Calibri" pitchFamily="34" charset="0"/>
              </a:rPr>
              <a:t> </a:t>
            </a:r>
            <a:r>
              <a:rPr lang="es-ES" altLang="ca-ES" sz="3200" u="none" dirty="0" err="1">
                <a:latin typeface="Calibri" pitchFamily="34" charset="0"/>
              </a:rPr>
              <a:t>Size</a:t>
            </a:r>
            <a:r>
              <a:rPr lang="es-ES" altLang="ca-ES" sz="3200" u="none" dirty="0">
                <a:latin typeface="Calibri" pitchFamily="34" charset="0"/>
              </a:rPr>
              <a:t> </a:t>
            </a:r>
            <a:r>
              <a:rPr lang="es-ES" altLang="ca-ES" sz="3200" u="none" dirty="0" err="1">
                <a:latin typeface="Calibri" pitchFamily="34" charset="0"/>
              </a:rPr>
              <a:t>with</a:t>
            </a:r>
            <a:r>
              <a:rPr lang="es-ES" altLang="ca-ES" sz="3200" u="none" dirty="0">
                <a:latin typeface="Calibri" pitchFamily="34" charset="0"/>
              </a:rPr>
              <a:t> </a:t>
            </a:r>
            <a:r>
              <a:rPr lang="es-ES" altLang="ca-ES" sz="3200" u="none" dirty="0" err="1">
                <a:latin typeface="Calibri" pitchFamily="34" charset="0"/>
              </a:rPr>
              <a:t>eZR</a:t>
            </a:r>
            <a:endParaRPr lang="en-GB" altLang="ca-ES" sz="3200" u="non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69B4-2FEB-40D9-93F8-FB2CB599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04664"/>
            <a:ext cx="7986092" cy="720080"/>
          </a:xfrm>
        </p:spPr>
        <p:txBody>
          <a:bodyPr/>
          <a:lstStyle/>
          <a:p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calculations</a:t>
            </a:r>
            <a:r>
              <a:rPr lang="ca-ES" dirty="0"/>
              <a:t> for </a:t>
            </a:r>
            <a:r>
              <a:rPr lang="ca-ES" dirty="0" err="1"/>
              <a:t>testing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C8DE1-FEFD-423B-9000-A9CD211E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001419"/>
          </a:xfrm>
        </p:spPr>
        <p:txBody>
          <a:bodyPr/>
          <a:lstStyle/>
          <a:p>
            <a:r>
              <a:rPr lang="ca-ES" dirty="0" err="1"/>
              <a:t>Similarly</a:t>
            </a:r>
            <a:r>
              <a:rPr lang="ca-ES" dirty="0"/>
              <a:t> to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calculations</a:t>
            </a:r>
            <a:r>
              <a:rPr lang="ca-ES" dirty="0"/>
              <a:t> for </a:t>
            </a:r>
            <a:r>
              <a:rPr lang="ca-ES" dirty="0" err="1"/>
              <a:t>estimation</a:t>
            </a:r>
            <a:r>
              <a:rPr lang="ca-ES" dirty="0"/>
              <a:t>, </a:t>
            </a:r>
            <a:r>
              <a:rPr lang="ca-ES" dirty="0" err="1"/>
              <a:t>several</a:t>
            </a:r>
            <a:r>
              <a:rPr lang="ca-ES" dirty="0"/>
              <a:t> </a:t>
            </a:r>
            <a:r>
              <a:rPr lang="ca-ES" dirty="0" err="1"/>
              <a:t>points</a:t>
            </a:r>
            <a:r>
              <a:rPr lang="ca-ES" dirty="0"/>
              <a:t> </a:t>
            </a:r>
            <a:r>
              <a:rPr lang="ca-ES" dirty="0" err="1"/>
              <a:t>need</a:t>
            </a:r>
            <a:r>
              <a:rPr lang="ca-ES" dirty="0"/>
              <a:t> to be </a:t>
            </a:r>
            <a:r>
              <a:rPr lang="ca-ES" dirty="0" err="1"/>
              <a:t>considered</a:t>
            </a:r>
            <a:r>
              <a:rPr lang="ca-ES" dirty="0"/>
              <a:t> so </a:t>
            </a:r>
            <a:r>
              <a:rPr lang="ca-ES" dirty="0" err="1"/>
              <a:t>that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right</a:t>
            </a:r>
            <a:r>
              <a:rPr lang="ca-ES" dirty="0"/>
              <a:t> </a:t>
            </a:r>
            <a:r>
              <a:rPr lang="ca-ES" dirty="0" err="1"/>
              <a:t>question</a:t>
            </a:r>
            <a:r>
              <a:rPr lang="ca-ES" dirty="0"/>
              <a:t> is:</a:t>
            </a:r>
          </a:p>
          <a:p>
            <a:endParaRPr lang="ca-ES" dirty="0"/>
          </a:p>
          <a:p>
            <a:r>
              <a:rPr lang="ca-ES" i="1" dirty="0" err="1"/>
              <a:t>What</a:t>
            </a:r>
            <a:r>
              <a:rPr lang="ca-ES" i="1" dirty="0"/>
              <a:t> is </a:t>
            </a:r>
            <a:r>
              <a:rPr lang="ca-ES" i="1" dirty="0" err="1"/>
              <a:t>the</a:t>
            </a:r>
            <a:r>
              <a:rPr lang="ca-ES" i="1" dirty="0"/>
              <a:t> </a:t>
            </a:r>
            <a:r>
              <a:rPr lang="ca-ES" i="1" dirty="0" err="1"/>
              <a:t>sample</a:t>
            </a:r>
            <a:r>
              <a:rPr lang="ca-ES" i="1" dirty="0"/>
              <a:t> </a:t>
            </a:r>
            <a:r>
              <a:rPr lang="ca-ES" i="1" dirty="0" err="1"/>
              <a:t>size</a:t>
            </a:r>
            <a:r>
              <a:rPr lang="ca-ES" i="1" dirty="0"/>
              <a:t> </a:t>
            </a:r>
            <a:r>
              <a:rPr lang="ca-ES" i="1" dirty="0" err="1"/>
              <a:t>needed</a:t>
            </a:r>
            <a:r>
              <a:rPr lang="ca-ES" i="1" dirty="0"/>
              <a:t> to </a:t>
            </a:r>
            <a:r>
              <a:rPr lang="ca-ES" i="1" dirty="0" err="1"/>
              <a:t>detect</a:t>
            </a:r>
            <a:r>
              <a:rPr lang="ca-ES" i="1" dirty="0"/>
              <a:t> </a:t>
            </a:r>
            <a:r>
              <a:rPr lang="ca-ES" i="1" dirty="0" err="1"/>
              <a:t>at</a:t>
            </a:r>
            <a:r>
              <a:rPr lang="ca-ES" i="1" dirty="0"/>
              <a:t> </a:t>
            </a:r>
            <a:r>
              <a:rPr lang="ca-ES" i="1" dirty="0" err="1"/>
              <a:t>least</a:t>
            </a:r>
            <a:r>
              <a:rPr lang="ca-ES" i="1" dirty="0"/>
              <a:t> a </a:t>
            </a:r>
            <a:r>
              <a:rPr lang="ca-ES" i="1" dirty="0" err="1"/>
              <a:t>difference</a:t>
            </a:r>
            <a:r>
              <a:rPr lang="ca-ES" i="1" dirty="0"/>
              <a:t> </a:t>
            </a:r>
            <a:r>
              <a:rPr lang="ca-ES" i="1" dirty="0">
                <a:latin typeface="Symbol" panose="05050102010706020507" pitchFamily="18" charset="2"/>
              </a:rPr>
              <a:t>D</a:t>
            </a:r>
            <a:r>
              <a:rPr lang="ca-ES" i="1" dirty="0"/>
              <a:t> </a:t>
            </a:r>
            <a:r>
              <a:rPr lang="ca-ES" i="1" dirty="0" err="1"/>
              <a:t>with</a:t>
            </a:r>
            <a:r>
              <a:rPr lang="ca-ES" i="1" dirty="0"/>
              <a:t> </a:t>
            </a:r>
            <a:r>
              <a:rPr lang="ca-ES" i="1" dirty="0" err="1"/>
              <a:t>the</a:t>
            </a:r>
            <a:r>
              <a:rPr lang="ca-ES" i="1" dirty="0"/>
              <a:t> </a:t>
            </a:r>
            <a:r>
              <a:rPr lang="ca-ES" i="1" dirty="0" err="1"/>
              <a:t>null</a:t>
            </a:r>
            <a:r>
              <a:rPr lang="ca-ES" i="1" dirty="0"/>
              <a:t> </a:t>
            </a:r>
            <a:r>
              <a:rPr lang="ca-ES" i="1" dirty="0" err="1"/>
              <a:t>hypothesis</a:t>
            </a:r>
            <a:r>
              <a:rPr lang="ca-ES" i="1" dirty="0"/>
              <a:t> </a:t>
            </a:r>
            <a:r>
              <a:rPr lang="ca-ES" i="1" dirty="0" err="1"/>
              <a:t>with</a:t>
            </a:r>
            <a:r>
              <a:rPr lang="ca-ES" i="1" dirty="0"/>
              <a:t> a </a:t>
            </a:r>
            <a:r>
              <a:rPr lang="ca-ES" i="1" dirty="0" err="1"/>
              <a:t>power</a:t>
            </a:r>
            <a:r>
              <a:rPr lang="ca-ES" i="1" dirty="0"/>
              <a:t> </a:t>
            </a:r>
            <a:r>
              <a:rPr lang="ca-ES" i="1" dirty="0">
                <a:latin typeface="Symbol" panose="05050102010706020507" pitchFamily="18" charset="2"/>
              </a:rPr>
              <a:t>b</a:t>
            </a:r>
            <a:r>
              <a:rPr lang="ca-ES" i="1" dirty="0"/>
              <a:t> </a:t>
            </a:r>
            <a:r>
              <a:rPr lang="ca-ES" i="1" dirty="0" err="1"/>
              <a:t>and</a:t>
            </a:r>
            <a:r>
              <a:rPr lang="ca-ES" i="1" dirty="0"/>
              <a:t> a </a:t>
            </a:r>
            <a:r>
              <a:rPr lang="ca-ES" i="1" dirty="0" err="1"/>
              <a:t>confidence</a:t>
            </a:r>
            <a:r>
              <a:rPr lang="ca-ES" i="1" dirty="0"/>
              <a:t> (1-</a:t>
            </a:r>
            <a:r>
              <a:rPr lang="ca-ES" i="1" dirty="0">
                <a:latin typeface="Symbol" panose="05050102010706020507" pitchFamily="18" charset="2"/>
              </a:rPr>
              <a:t>a</a:t>
            </a:r>
            <a:r>
              <a:rPr lang="ca-ES" i="1" dirty="0"/>
              <a:t>)</a:t>
            </a:r>
          </a:p>
          <a:p>
            <a:endParaRPr lang="ca-ES" i="1" dirty="0"/>
          </a:p>
          <a:p>
            <a:pPr lvl="1"/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computations</a:t>
            </a:r>
            <a:r>
              <a:rPr lang="ca-ES" dirty="0"/>
              <a:t> </a:t>
            </a:r>
            <a:r>
              <a:rPr lang="ca-ES" dirty="0" err="1"/>
              <a:t>also</a:t>
            </a:r>
            <a:r>
              <a:rPr lang="ca-ES" dirty="0"/>
              <a:t> </a:t>
            </a:r>
            <a:r>
              <a:rPr lang="ca-ES" dirty="0" err="1"/>
              <a:t>need</a:t>
            </a:r>
            <a:r>
              <a:rPr lang="ca-ES" dirty="0"/>
              <a:t> to </a:t>
            </a:r>
            <a:r>
              <a:rPr lang="ca-ES" dirty="0" err="1"/>
              <a:t>know</a:t>
            </a:r>
            <a:r>
              <a:rPr lang="ca-ES" dirty="0"/>
              <a:t> or </a:t>
            </a:r>
            <a:r>
              <a:rPr lang="ca-ES" dirty="0" err="1"/>
              <a:t>estimate</a:t>
            </a:r>
            <a:r>
              <a:rPr lang="ca-ES" dirty="0"/>
              <a:t> </a:t>
            </a:r>
            <a:r>
              <a:rPr lang="ca-ES" dirty="0" err="1"/>
              <a:t>parameters</a:t>
            </a:r>
            <a:r>
              <a:rPr lang="ca-ES" dirty="0"/>
              <a:t> </a:t>
            </a:r>
            <a:r>
              <a:rPr lang="ca-ES" dirty="0" err="1"/>
              <a:t>such</a:t>
            </a:r>
            <a:r>
              <a:rPr lang="ca-ES" dirty="0"/>
              <a:t> as </a:t>
            </a:r>
            <a:r>
              <a:rPr lang="ca-ES" dirty="0" err="1"/>
              <a:t>standard</a:t>
            </a:r>
            <a:r>
              <a:rPr lang="ca-ES" dirty="0"/>
              <a:t> </a:t>
            </a:r>
            <a:r>
              <a:rPr lang="ca-ES" dirty="0" err="1"/>
              <a:t>deviation</a:t>
            </a:r>
            <a:r>
              <a:rPr lang="ca-ES" dirty="0"/>
              <a:t> or </a:t>
            </a:r>
            <a:r>
              <a:rPr lang="ca-ES" dirty="0" err="1"/>
              <a:t>the</a:t>
            </a:r>
            <a:r>
              <a:rPr lang="ca-ES" dirty="0"/>
              <a:t> percentatge.</a:t>
            </a:r>
          </a:p>
        </p:txBody>
      </p:sp>
    </p:spTree>
    <p:extLst>
      <p:ext uri="{BB962C8B-B14F-4D97-AF65-F5344CB8AC3E}">
        <p14:creationId xmlns:p14="http://schemas.microsoft.com/office/powerpoint/2010/main" val="960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063A01C-C4D3-4A0A-8233-8E2A68B0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question</a:t>
            </a:r>
            <a:r>
              <a:rPr lang="ca-ES" dirty="0"/>
              <a:t>:</a:t>
            </a:r>
          </a:p>
          <a:p>
            <a:pPr lvl="1"/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is </a:t>
            </a:r>
            <a:r>
              <a:rPr lang="ca-ES" dirty="0" err="1"/>
              <a:t>needed</a:t>
            </a:r>
            <a:r>
              <a:rPr lang="ca-ES" dirty="0"/>
              <a:t> to test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belief</a:t>
            </a:r>
            <a:r>
              <a:rPr lang="ca-ES" dirty="0"/>
              <a:t> </a:t>
            </a:r>
            <a:r>
              <a:rPr lang="ca-ES" dirty="0" err="1"/>
              <a:t>that</a:t>
            </a:r>
            <a:r>
              <a:rPr lang="ca-ES" dirty="0"/>
              <a:t> </a:t>
            </a:r>
            <a:r>
              <a:rPr lang="ca-ES" dirty="0" err="1"/>
              <a:t>systolic</a:t>
            </a:r>
            <a:r>
              <a:rPr lang="ca-ES" dirty="0"/>
              <a:t> </a:t>
            </a:r>
            <a:r>
              <a:rPr lang="ca-ES" dirty="0" err="1"/>
              <a:t>pressure</a:t>
            </a:r>
            <a:r>
              <a:rPr lang="ca-ES" dirty="0"/>
              <a:t> in a </a:t>
            </a:r>
            <a:r>
              <a:rPr lang="ca-ES" dirty="0" err="1"/>
              <a:t>hypertense</a:t>
            </a:r>
            <a:r>
              <a:rPr lang="ca-ES" dirty="0"/>
              <a:t> </a:t>
            </a:r>
            <a:r>
              <a:rPr lang="ca-ES" dirty="0" err="1"/>
              <a:t>population</a:t>
            </a:r>
            <a:r>
              <a:rPr lang="ca-ES" dirty="0"/>
              <a:t> is 90 or </a:t>
            </a:r>
            <a:r>
              <a:rPr lang="ca-ES" dirty="0" err="1"/>
              <a:t>bigger</a:t>
            </a:r>
            <a:r>
              <a:rPr lang="ca-ES" dirty="0"/>
              <a:t> </a:t>
            </a:r>
            <a:r>
              <a:rPr lang="ca-ES" dirty="0" err="1"/>
              <a:t>than</a:t>
            </a:r>
            <a:r>
              <a:rPr lang="ca-ES" dirty="0"/>
              <a:t> </a:t>
            </a:r>
            <a:r>
              <a:rPr lang="ca-ES" dirty="0" err="1"/>
              <a:t>that</a:t>
            </a:r>
            <a:endParaRPr lang="ca-ES" dirty="0"/>
          </a:p>
          <a:p>
            <a:r>
              <a:rPr lang="ca-ES" dirty="0" err="1"/>
              <a:t>Needs</a:t>
            </a:r>
            <a:r>
              <a:rPr lang="ca-ES" dirty="0"/>
              <a:t> to be </a:t>
            </a:r>
            <a:r>
              <a:rPr lang="ca-ES" dirty="0" err="1"/>
              <a:t>formulated</a:t>
            </a:r>
            <a:r>
              <a:rPr lang="ca-ES" dirty="0"/>
              <a:t> as</a:t>
            </a:r>
          </a:p>
          <a:p>
            <a:pPr lvl="1"/>
            <a:r>
              <a:rPr lang="ca-ES" i="1" dirty="0" err="1"/>
              <a:t>What</a:t>
            </a:r>
            <a:r>
              <a:rPr lang="ca-ES" i="1" dirty="0"/>
              <a:t> </a:t>
            </a:r>
            <a:r>
              <a:rPr lang="ca-ES" i="1" dirty="0" err="1"/>
              <a:t>sample</a:t>
            </a:r>
            <a:r>
              <a:rPr lang="ca-ES" i="1" dirty="0"/>
              <a:t> </a:t>
            </a:r>
            <a:r>
              <a:rPr lang="ca-ES" i="1" dirty="0" err="1"/>
              <a:t>size</a:t>
            </a:r>
            <a:r>
              <a:rPr lang="ca-ES" i="1" dirty="0"/>
              <a:t> is </a:t>
            </a:r>
            <a:r>
              <a:rPr lang="ca-ES" i="1" dirty="0" err="1"/>
              <a:t>needed</a:t>
            </a:r>
            <a:r>
              <a:rPr lang="ca-ES" i="1" dirty="0"/>
              <a:t> to test </a:t>
            </a:r>
            <a:r>
              <a:rPr lang="ca-ES" i="1" dirty="0" err="1"/>
              <a:t>the</a:t>
            </a:r>
            <a:r>
              <a:rPr lang="ca-ES" i="1" dirty="0"/>
              <a:t> </a:t>
            </a:r>
            <a:r>
              <a:rPr lang="ca-ES" i="1" dirty="0" err="1"/>
              <a:t>belief</a:t>
            </a:r>
            <a:r>
              <a:rPr lang="ca-ES" i="1" dirty="0"/>
              <a:t> </a:t>
            </a:r>
            <a:r>
              <a:rPr lang="ca-ES" i="1" dirty="0" err="1"/>
              <a:t>that</a:t>
            </a:r>
            <a:r>
              <a:rPr lang="ca-ES" i="1" dirty="0"/>
              <a:t> </a:t>
            </a:r>
            <a:r>
              <a:rPr lang="ca-ES" i="1" dirty="0" err="1"/>
              <a:t>systolic</a:t>
            </a:r>
            <a:r>
              <a:rPr lang="ca-ES" i="1" dirty="0"/>
              <a:t> </a:t>
            </a:r>
            <a:r>
              <a:rPr lang="ca-ES" i="1" dirty="0" err="1"/>
              <a:t>pressure</a:t>
            </a:r>
            <a:r>
              <a:rPr lang="ca-ES" i="1" dirty="0"/>
              <a:t> in a </a:t>
            </a:r>
            <a:r>
              <a:rPr lang="ca-ES" i="1" dirty="0" err="1"/>
              <a:t>hypertense</a:t>
            </a:r>
            <a:r>
              <a:rPr lang="ca-ES" i="1" dirty="0"/>
              <a:t> </a:t>
            </a:r>
            <a:r>
              <a:rPr lang="ca-ES" i="1" dirty="0" err="1"/>
              <a:t>population</a:t>
            </a:r>
            <a:r>
              <a:rPr lang="ca-ES" i="1" dirty="0"/>
              <a:t> is 90 or </a:t>
            </a:r>
            <a:r>
              <a:rPr lang="ca-ES" i="1" dirty="0" err="1"/>
              <a:t>bigger</a:t>
            </a:r>
            <a:r>
              <a:rPr lang="ca-ES" i="1" dirty="0"/>
              <a:t> </a:t>
            </a:r>
            <a:r>
              <a:rPr lang="ca-ES" i="1" dirty="0" err="1"/>
              <a:t>than</a:t>
            </a:r>
            <a:r>
              <a:rPr lang="ca-ES" i="1" dirty="0"/>
              <a:t> </a:t>
            </a:r>
            <a:r>
              <a:rPr lang="ca-ES" i="1" dirty="0" err="1"/>
              <a:t>that</a:t>
            </a:r>
            <a:r>
              <a:rPr lang="ca-ES" i="1" dirty="0"/>
              <a:t> </a:t>
            </a:r>
            <a:r>
              <a:rPr lang="ca-ES" i="1" dirty="0" err="1"/>
              <a:t>with</a:t>
            </a:r>
            <a:r>
              <a:rPr lang="ca-ES" i="1" dirty="0"/>
              <a:t> a </a:t>
            </a:r>
            <a:r>
              <a:rPr lang="ca-ES" i="1" dirty="0" err="1"/>
              <a:t>difference</a:t>
            </a:r>
            <a:r>
              <a:rPr lang="ca-ES" i="1" dirty="0"/>
              <a:t> of </a:t>
            </a:r>
            <a:r>
              <a:rPr lang="ca-ES" i="1" dirty="0" err="1"/>
              <a:t>at</a:t>
            </a:r>
            <a:r>
              <a:rPr lang="ca-ES" i="1" dirty="0"/>
              <a:t> </a:t>
            </a:r>
            <a:r>
              <a:rPr lang="ca-ES" i="1" dirty="0" err="1"/>
              <a:t>least</a:t>
            </a:r>
            <a:r>
              <a:rPr lang="ca-ES" i="1" dirty="0"/>
              <a:t> 5 units, a </a:t>
            </a:r>
            <a:r>
              <a:rPr lang="ca-ES" i="1" dirty="0" err="1"/>
              <a:t>power</a:t>
            </a:r>
            <a:r>
              <a:rPr lang="ca-ES" i="1" dirty="0"/>
              <a:t> of 80% </a:t>
            </a:r>
            <a:r>
              <a:rPr lang="ca-ES" i="1" dirty="0" err="1"/>
              <a:t>and</a:t>
            </a:r>
            <a:r>
              <a:rPr lang="ca-ES" i="1" dirty="0"/>
              <a:t> a </a:t>
            </a:r>
            <a:r>
              <a:rPr lang="ca-ES" i="1" dirty="0" err="1"/>
              <a:t>confidence</a:t>
            </a:r>
            <a:r>
              <a:rPr lang="ca-ES" i="1" dirty="0"/>
              <a:t> of 95% assumint </a:t>
            </a:r>
            <a:r>
              <a:rPr lang="ca-ES" i="1" dirty="0" err="1"/>
              <a:t>that</a:t>
            </a:r>
            <a:r>
              <a:rPr lang="ca-ES" i="1" dirty="0"/>
              <a:t> </a:t>
            </a:r>
            <a:r>
              <a:rPr lang="ca-ES" i="1" dirty="0" err="1"/>
              <a:t>the</a:t>
            </a:r>
            <a:r>
              <a:rPr lang="ca-ES" i="1" dirty="0"/>
              <a:t> </a:t>
            </a:r>
            <a:r>
              <a:rPr lang="ca-ES" i="1" dirty="0" err="1"/>
              <a:t>standard</a:t>
            </a:r>
            <a:r>
              <a:rPr lang="ca-ES" i="1" dirty="0"/>
              <a:t> </a:t>
            </a:r>
            <a:r>
              <a:rPr lang="ca-ES" i="1" dirty="0" err="1"/>
              <a:t>deviation</a:t>
            </a:r>
            <a:r>
              <a:rPr lang="ca-ES" i="1" dirty="0"/>
              <a:t> is 11?</a:t>
            </a:r>
            <a:endParaRPr lang="ca-ES" dirty="0"/>
          </a:p>
          <a:p>
            <a:pPr lvl="1"/>
            <a:endParaRPr lang="ca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6E051A-0D56-471B-A05E-6913840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Examples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3841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EA4575-A453-4971-B87F-5208DE91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1143000"/>
          </a:xfrm>
        </p:spPr>
        <p:txBody>
          <a:bodyPr/>
          <a:lstStyle/>
          <a:p>
            <a:r>
              <a:rPr lang="ca-ES" sz="2400" dirty="0" err="1"/>
              <a:t>eZR</a:t>
            </a:r>
            <a:r>
              <a:rPr lang="ca-ES" sz="2400" dirty="0"/>
              <a:t> can </a:t>
            </a:r>
            <a:r>
              <a:rPr lang="ca-ES" sz="2400" dirty="0" err="1"/>
              <a:t>only</a:t>
            </a:r>
            <a:r>
              <a:rPr lang="ca-ES" sz="2400" dirty="0"/>
              <a:t> </a:t>
            </a:r>
            <a:r>
              <a:rPr lang="ca-ES" sz="2400" dirty="0" err="1"/>
              <a:t>compute</a:t>
            </a:r>
            <a:r>
              <a:rPr lang="ca-ES" sz="2400" dirty="0"/>
              <a:t> </a:t>
            </a:r>
            <a:r>
              <a:rPr lang="ca-ES" sz="2400" dirty="0" err="1"/>
              <a:t>sample</a:t>
            </a:r>
            <a:r>
              <a:rPr lang="ca-ES" sz="2400" dirty="0"/>
              <a:t> </a:t>
            </a:r>
            <a:r>
              <a:rPr lang="ca-ES" sz="2400" dirty="0" err="1"/>
              <a:t>size</a:t>
            </a:r>
            <a:r>
              <a:rPr lang="ca-ES" sz="2400" dirty="0"/>
              <a:t> for </a:t>
            </a:r>
            <a:r>
              <a:rPr lang="ca-ES" sz="2400" dirty="0" err="1"/>
              <a:t>paired</a:t>
            </a:r>
            <a:r>
              <a:rPr lang="ca-ES" sz="2400" dirty="0"/>
              <a:t> </a:t>
            </a:r>
            <a:r>
              <a:rPr lang="ca-ES" sz="2400" dirty="0" err="1"/>
              <a:t>differences</a:t>
            </a:r>
            <a:r>
              <a:rPr lang="ca-ES" sz="2400" dirty="0"/>
              <a:t>, so </a:t>
            </a:r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cheat</a:t>
            </a:r>
            <a:r>
              <a:rPr lang="ca-ES" sz="2400" dirty="0"/>
              <a:t> a </a:t>
            </a:r>
            <a:r>
              <a:rPr lang="ca-ES" sz="2400" dirty="0" err="1"/>
              <a:t>little</a:t>
            </a:r>
            <a:r>
              <a:rPr lang="ca-ES" sz="2400" dirty="0"/>
              <a:t>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D5518A4-E3F4-434A-A297-4C811FD9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0" y="425384"/>
            <a:ext cx="8915400" cy="1143000"/>
          </a:xfrm>
        </p:spPr>
        <p:txBody>
          <a:bodyPr/>
          <a:lstStyle/>
          <a:p>
            <a:r>
              <a:rPr lang="ca-ES" dirty="0"/>
              <a:t>Computing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</a:t>
            </a:r>
            <a:r>
              <a:rPr lang="ca-ES" dirty="0" err="1"/>
              <a:t>eZR</a:t>
            </a:r>
            <a:endParaRPr lang="ca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89F88C-1E3C-4B77-84A8-C0357A92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2012024"/>
            <a:ext cx="3897131" cy="25922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D04BC9-5F9E-444A-9C86-3215B9FE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99" y="2012024"/>
            <a:ext cx="4587971" cy="473542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C603914-7CCC-4EBD-B5F9-71E731316BDF}"/>
              </a:ext>
            </a:extLst>
          </p:cNvPr>
          <p:cNvSpPr/>
          <p:nvPr/>
        </p:nvSpPr>
        <p:spPr>
          <a:xfrm>
            <a:off x="704528" y="4798837"/>
            <a:ext cx="4953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SampleMeanPaired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(5, 11, 0.05, 0.80, 1)</a:t>
            </a:r>
          </a:p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Assumptions</a:t>
            </a:r>
            <a:endParaRPr lang="ca-ES" sz="1200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</a:t>
            </a:r>
          </a:p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Standard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deviation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</a:t>
            </a:r>
          </a:p>
          <a:p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0.05</a:t>
            </a:r>
          </a:p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one.sided</a:t>
            </a:r>
            <a:endParaRPr lang="ca-ES" sz="1200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200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0.8</a:t>
            </a:r>
          </a:p>
          <a:p>
            <a:r>
              <a:rPr lang="ca-ES" sz="1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Estimated</a:t>
            </a:r>
            <a:endParaRPr lang="ca-ES" sz="16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N                             32</a:t>
            </a:r>
            <a:endParaRPr lang="ca-ES" sz="12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3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8C2A9A2-0BE8-4C8F-8A36-32AAF502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Statistical</a:t>
            </a:r>
            <a:r>
              <a:rPr lang="ca-ES" dirty="0"/>
              <a:t> </a:t>
            </a:r>
            <a:r>
              <a:rPr lang="ca-ES" dirty="0" err="1"/>
              <a:t>inference</a:t>
            </a:r>
            <a:r>
              <a:rPr lang="ca-ES" dirty="0"/>
              <a:t> is </a:t>
            </a:r>
            <a:r>
              <a:rPr lang="ca-ES" dirty="0" err="1"/>
              <a:t>used</a:t>
            </a:r>
            <a:r>
              <a:rPr lang="ca-ES" dirty="0"/>
              <a:t> to </a:t>
            </a:r>
            <a:r>
              <a:rPr lang="ca-ES" i="1" dirty="0" err="1"/>
              <a:t>generalize</a:t>
            </a:r>
            <a:r>
              <a:rPr lang="ca-ES" dirty="0"/>
              <a:t>, </a:t>
            </a:r>
          </a:p>
          <a:p>
            <a:pPr lvl="1"/>
            <a:r>
              <a:rPr lang="ca-ES" dirty="0" err="1"/>
              <a:t>It</a:t>
            </a:r>
            <a:r>
              <a:rPr lang="ca-ES" dirty="0"/>
              <a:t> </a:t>
            </a:r>
            <a:r>
              <a:rPr lang="ca-ES" dirty="0" err="1"/>
              <a:t>helps</a:t>
            </a:r>
            <a:r>
              <a:rPr lang="ca-ES" dirty="0"/>
              <a:t> </a:t>
            </a:r>
            <a:r>
              <a:rPr lang="ca-ES" dirty="0" err="1"/>
              <a:t>obtain</a:t>
            </a:r>
            <a:r>
              <a:rPr lang="ca-ES" dirty="0"/>
              <a:t> conclusions </a:t>
            </a:r>
            <a:r>
              <a:rPr lang="ca-ES" dirty="0" err="1"/>
              <a:t>from</a:t>
            </a:r>
            <a:r>
              <a:rPr lang="ca-ES" dirty="0"/>
              <a:t> </a:t>
            </a:r>
            <a:r>
              <a:rPr lang="ca-ES" dirty="0" err="1"/>
              <a:t>samples</a:t>
            </a:r>
            <a:r>
              <a:rPr lang="ca-ES" dirty="0"/>
              <a:t>,</a:t>
            </a:r>
          </a:p>
          <a:p>
            <a:pPr lvl="1"/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apply</a:t>
            </a:r>
            <a:r>
              <a:rPr lang="ca-ES" dirty="0"/>
              <a:t> </a:t>
            </a:r>
            <a:r>
              <a:rPr lang="ca-ES" dirty="0" err="1"/>
              <a:t>them</a:t>
            </a:r>
            <a:r>
              <a:rPr lang="ca-ES" dirty="0"/>
              <a:t> to </a:t>
            </a:r>
            <a:r>
              <a:rPr lang="ca-ES" dirty="0" err="1"/>
              <a:t>populations</a:t>
            </a:r>
            <a:r>
              <a:rPr lang="ca-ES" dirty="0"/>
              <a:t>,</a:t>
            </a:r>
          </a:p>
          <a:p>
            <a:pPr lvl="1"/>
            <a:r>
              <a:rPr lang="ca-ES" dirty="0" err="1"/>
              <a:t>with</a:t>
            </a:r>
            <a:r>
              <a:rPr lang="ca-ES" dirty="0"/>
              <a:t> a </a:t>
            </a:r>
            <a:r>
              <a:rPr lang="ca-ES" dirty="0" err="1"/>
              <a:t>certain</a:t>
            </a:r>
            <a:r>
              <a:rPr lang="ca-ES" dirty="0"/>
              <a:t> </a:t>
            </a:r>
            <a:r>
              <a:rPr lang="ca-ES" dirty="0" err="1"/>
              <a:t>degree</a:t>
            </a:r>
            <a:r>
              <a:rPr lang="ca-ES" dirty="0"/>
              <a:t> of (</a:t>
            </a:r>
            <a:r>
              <a:rPr lang="ca-ES" dirty="0" err="1"/>
              <a:t>known</a:t>
            </a:r>
            <a:r>
              <a:rPr lang="ca-ES" dirty="0"/>
              <a:t>) </a:t>
            </a:r>
            <a:r>
              <a:rPr lang="ca-ES" dirty="0" err="1"/>
              <a:t>precision</a:t>
            </a:r>
            <a:r>
              <a:rPr lang="ca-ES" dirty="0"/>
              <a:t>.</a:t>
            </a:r>
          </a:p>
          <a:p>
            <a:r>
              <a:rPr lang="ca-ES" dirty="0" err="1"/>
              <a:t>This</a:t>
            </a:r>
            <a:r>
              <a:rPr lang="ca-ES" dirty="0"/>
              <a:t> can be </a:t>
            </a:r>
            <a:r>
              <a:rPr lang="ca-ES" dirty="0" err="1"/>
              <a:t>made</a:t>
            </a:r>
            <a:r>
              <a:rPr lang="ca-ES" dirty="0"/>
              <a:t> </a:t>
            </a:r>
            <a:r>
              <a:rPr lang="ca-ES" dirty="0" err="1"/>
              <a:t>only</a:t>
            </a:r>
            <a:r>
              <a:rPr lang="ca-ES" dirty="0"/>
              <a:t> </a:t>
            </a:r>
            <a:r>
              <a:rPr lang="ca-ES" dirty="0" err="1"/>
              <a:t>if</a:t>
            </a:r>
            <a:r>
              <a:rPr lang="ca-ES" dirty="0"/>
              <a:t> </a:t>
            </a:r>
          </a:p>
          <a:p>
            <a:pPr lvl="1"/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assumptions</a:t>
            </a:r>
            <a:r>
              <a:rPr lang="ca-ES" dirty="0"/>
              <a:t> </a:t>
            </a:r>
            <a:r>
              <a:rPr lang="ca-ES" dirty="0" err="1"/>
              <a:t>hold</a:t>
            </a:r>
            <a:r>
              <a:rPr lang="ca-ES" dirty="0"/>
              <a:t> (</a:t>
            </a:r>
            <a:r>
              <a:rPr lang="ca-ES" dirty="0" err="1"/>
              <a:t>e.g</a:t>
            </a:r>
            <a:r>
              <a:rPr lang="ca-ES" dirty="0"/>
              <a:t>. </a:t>
            </a:r>
            <a:r>
              <a:rPr lang="ca-ES" dirty="0" err="1"/>
              <a:t>Normality</a:t>
            </a:r>
            <a:r>
              <a:rPr lang="ca-ES" dirty="0"/>
              <a:t>)</a:t>
            </a:r>
          </a:p>
          <a:p>
            <a:pPr lvl="1"/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is </a:t>
            </a:r>
            <a:r>
              <a:rPr lang="ca-ES" b="1" i="1" dirty="0" err="1"/>
              <a:t>big</a:t>
            </a:r>
            <a:r>
              <a:rPr lang="ca-ES" b="1" i="1" dirty="0"/>
              <a:t> </a:t>
            </a:r>
            <a:r>
              <a:rPr lang="ca-ES" b="1" i="1" dirty="0" err="1"/>
              <a:t>enough</a:t>
            </a:r>
            <a:r>
              <a:rPr lang="ca-ES" b="1" i="1" dirty="0"/>
              <a:t> </a:t>
            </a:r>
            <a:r>
              <a:rPr lang="ca-ES" dirty="0"/>
              <a:t>as to </a:t>
            </a:r>
            <a:r>
              <a:rPr lang="ca-ES" dirty="0" err="1"/>
              <a:t>warrant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desired</a:t>
            </a:r>
            <a:r>
              <a:rPr lang="ca-ES" dirty="0"/>
              <a:t> </a:t>
            </a:r>
            <a:r>
              <a:rPr lang="ca-ES" dirty="0" err="1"/>
              <a:t>precision</a:t>
            </a:r>
            <a:r>
              <a:rPr lang="ca-ES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501B12-C89E-4FC9-B9D3-198E8B34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in </a:t>
            </a:r>
            <a:r>
              <a:rPr lang="ca-ES" dirty="0" err="1"/>
              <a:t>Statistical</a:t>
            </a:r>
            <a:r>
              <a:rPr lang="ca-ES" dirty="0"/>
              <a:t> </a:t>
            </a:r>
            <a:r>
              <a:rPr lang="ca-ES" dirty="0" err="1"/>
              <a:t>Studies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1081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002F2B5-9B73-484F-96B5-6C93D8CE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Preliminaries</a:t>
            </a:r>
            <a:endParaRPr lang="ca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8CEAC8-44B1-4741-9B98-EECAA1A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800" dirty="0" err="1"/>
              <a:t>Before</a:t>
            </a:r>
            <a:r>
              <a:rPr lang="ca-ES" sz="2800" dirty="0"/>
              <a:t> </a:t>
            </a:r>
            <a:r>
              <a:rPr lang="ca-ES" sz="2800" dirty="0" err="1"/>
              <a:t>discussing</a:t>
            </a:r>
            <a:r>
              <a:rPr lang="ca-ES" sz="2800" dirty="0"/>
              <a:t> </a:t>
            </a:r>
            <a:r>
              <a:rPr lang="ca-ES" sz="2800" dirty="0" err="1"/>
              <a:t>sample</a:t>
            </a:r>
            <a:r>
              <a:rPr lang="ca-ES" sz="2800" dirty="0"/>
              <a:t> </a:t>
            </a:r>
            <a:r>
              <a:rPr lang="ca-ES" sz="2800" dirty="0" err="1"/>
              <a:t>size</a:t>
            </a:r>
            <a:r>
              <a:rPr lang="ca-ES" sz="2800" dirty="0"/>
              <a:t> </a:t>
            </a:r>
            <a:r>
              <a:rPr lang="ca-ES" sz="2800" dirty="0" err="1"/>
              <a:t>calculations</a:t>
            </a:r>
            <a:r>
              <a:rPr lang="ca-ES" sz="2800" dirty="0"/>
              <a:t> </a:t>
            </a:r>
            <a:r>
              <a:rPr lang="ca-ES" sz="2800" dirty="0" err="1"/>
              <a:t>there</a:t>
            </a:r>
            <a:r>
              <a:rPr lang="ca-ES" sz="2800" dirty="0"/>
              <a:t> </a:t>
            </a:r>
            <a:r>
              <a:rPr lang="ca-ES" sz="2800" dirty="0" err="1"/>
              <a:t>are</a:t>
            </a:r>
            <a:r>
              <a:rPr lang="ca-ES" sz="2800" dirty="0"/>
              <a:t> </a:t>
            </a:r>
            <a:r>
              <a:rPr lang="ca-ES" sz="2800" dirty="0" err="1"/>
              <a:t>several</a:t>
            </a:r>
            <a:r>
              <a:rPr lang="ca-ES" sz="2800" dirty="0"/>
              <a:t> </a:t>
            </a:r>
            <a:r>
              <a:rPr lang="ca-ES" sz="2800" dirty="0" err="1"/>
              <a:t>things</a:t>
            </a:r>
            <a:r>
              <a:rPr lang="ca-ES" sz="2800" dirty="0"/>
              <a:t> to </a:t>
            </a:r>
            <a:r>
              <a:rPr lang="ca-ES" sz="2800" dirty="0" err="1"/>
              <a:t>keep</a:t>
            </a:r>
            <a:r>
              <a:rPr lang="ca-ES" sz="2800" dirty="0"/>
              <a:t> in </a:t>
            </a:r>
            <a:r>
              <a:rPr lang="ca-ES" sz="2800" dirty="0" err="1"/>
              <a:t>mind</a:t>
            </a:r>
            <a:endParaRPr lang="ca-ES" sz="2800" dirty="0"/>
          </a:p>
          <a:p>
            <a:pPr lvl="1"/>
            <a:r>
              <a:rPr lang="ca-ES" dirty="0" err="1"/>
              <a:t>Type</a:t>
            </a:r>
            <a:r>
              <a:rPr lang="ca-ES" dirty="0"/>
              <a:t> of </a:t>
            </a:r>
            <a:r>
              <a:rPr lang="ca-ES" dirty="0" err="1"/>
              <a:t>calculations</a:t>
            </a:r>
            <a:r>
              <a:rPr lang="ca-ES" dirty="0"/>
              <a:t> </a:t>
            </a:r>
            <a:r>
              <a:rPr lang="ca-ES" dirty="0" err="1"/>
              <a:t>depend</a:t>
            </a:r>
            <a:r>
              <a:rPr lang="ca-ES" dirty="0"/>
              <a:t> on </a:t>
            </a:r>
            <a:r>
              <a:rPr lang="ca-ES" dirty="0" err="1"/>
              <a:t>study</a:t>
            </a:r>
            <a:r>
              <a:rPr lang="ca-ES" dirty="0"/>
              <a:t> </a:t>
            </a:r>
            <a:r>
              <a:rPr lang="ca-ES" dirty="0" err="1"/>
              <a:t>goal</a:t>
            </a:r>
            <a:r>
              <a:rPr lang="ca-ES" dirty="0"/>
              <a:t>.</a:t>
            </a:r>
          </a:p>
          <a:p>
            <a:pPr lvl="2"/>
            <a:r>
              <a:rPr lang="ca-ES" dirty="0" err="1"/>
              <a:t>Estimation</a:t>
            </a:r>
            <a:endParaRPr lang="ca-ES" dirty="0"/>
          </a:p>
          <a:p>
            <a:pPr lvl="2"/>
            <a:r>
              <a:rPr lang="ca-ES" dirty="0" err="1"/>
              <a:t>Testing</a:t>
            </a:r>
            <a:endParaRPr lang="ca-ES" dirty="0"/>
          </a:p>
          <a:p>
            <a:pPr lvl="1"/>
            <a:r>
              <a:rPr lang="ca-ES" dirty="0" err="1"/>
              <a:t>Preliminary</a:t>
            </a:r>
            <a:r>
              <a:rPr lang="ca-ES" dirty="0"/>
              <a:t> </a:t>
            </a:r>
            <a:r>
              <a:rPr lang="ca-ES" dirty="0" err="1"/>
              <a:t>concepts</a:t>
            </a:r>
            <a:r>
              <a:rPr lang="ca-ES" dirty="0"/>
              <a:t> to be </a:t>
            </a:r>
            <a:r>
              <a:rPr lang="ca-ES" dirty="0" err="1"/>
              <a:t>used</a:t>
            </a:r>
            <a:endParaRPr lang="ca-ES" dirty="0"/>
          </a:p>
          <a:p>
            <a:pPr lvl="2"/>
            <a:r>
              <a:rPr lang="ca-ES" dirty="0"/>
              <a:t>Standard error of </a:t>
            </a:r>
            <a:r>
              <a:rPr lang="ca-ES" dirty="0" err="1"/>
              <a:t>an</a:t>
            </a:r>
            <a:r>
              <a:rPr lang="ca-ES" dirty="0"/>
              <a:t> </a:t>
            </a:r>
            <a:r>
              <a:rPr lang="ca-ES" dirty="0" err="1"/>
              <a:t>estimator</a:t>
            </a:r>
            <a:endParaRPr lang="ca-ES" dirty="0"/>
          </a:p>
          <a:p>
            <a:pPr lvl="2"/>
            <a:r>
              <a:rPr lang="ca-ES" dirty="0" err="1"/>
              <a:t>Confidence</a:t>
            </a:r>
            <a:r>
              <a:rPr lang="ca-ES" dirty="0"/>
              <a:t> interval</a:t>
            </a:r>
          </a:p>
          <a:p>
            <a:pPr lvl="2"/>
            <a:r>
              <a:rPr lang="ca-ES" i="1" dirty="0" err="1"/>
              <a:t>Type</a:t>
            </a:r>
            <a:r>
              <a:rPr lang="ca-ES" i="1" dirty="0"/>
              <a:t> I </a:t>
            </a:r>
            <a:r>
              <a:rPr lang="ca-ES" i="1" dirty="0" err="1"/>
              <a:t>and</a:t>
            </a:r>
            <a:r>
              <a:rPr lang="ca-ES" i="1" dirty="0"/>
              <a:t> </a:t>
            </a:r>
            <a:r>
              <a:rPr lang="ca-ES" i="1" dirty="0" err="1"/>
              <a:t>type</a:t>
            </a:r>
            <a:r>
              <a:rPr lang="ca-ES" i="1" dirty="0"/>
              <a:t> II errors. </a:t>
            </a:r>
            <a:r>
              <a:rPr lang="ca-ES" i="1" dirty="0" err="1"/>
              <a:t>Power</a:t>
            </a:r>
            <a:r>
              <a:rPr lang="ca-ES" i="1" dirty="0"/>
              <a:t> of a test </a:t>
            </a:r>
          </a:p>
        </p:txBody>
      </p:sp>
    </p:spTree>
    <p:extLst>
      <p:ext uri="{BB962C8B-B14F-4D97-AF65-F5344CB8AC3E}">
        <p14:creationId xmlns:p14="http://schemas.microsoft.com/office/powerpoint/2010/main" val="243683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D351B5-1D1B-4BA1-A6A8-F009F50A03D2}" type="slidenum">
              <a:rPr lang="es-ES" altLang="ca-ES" smtClean="0"/>
              <a:pPr eaLnBrk="1" hangingPunct="1"/>
              <a:t>5</a:t>
            </a:fld>
            <a:endParaRPr lang="es-ES" altLang="ca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60648"/>
            <a:ext cx="8420100" cy="882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 dirty="0"/>
              <a:t>Standard error </a:t>
            </a:r>
            <a:r>
              <a:rPr lang="es-ES" altLang="ca-ES" sz="3600" dirty="0" err="1"/>
              <a:t>of</a:t>
            </a:r>
            <a:r>
              <a:rPr lang="es-ES" altLang="ca-ES" sz="3600" dirty="0"/>
              <a:t> </a:t>
            </a:r>
            <a:r>
              <a:rPr lang="es-ES" altLang="ca-ES" sz="3600" dirty="0" err="1"/>
              <a:t>the</a:t>
            </a:r>
            <a:r>
              <a:rPr lang="es-ES" altLang="ca-ES" sz="3600" dirty="0"/>
              <a:t> mean</a:t>
            </a:r>
            <a:endParaRPr lang="en-GB" altLang="ca-ES" sz="3600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/>
              <a:t>A </a:t>
            </a:r>
            <a:r>
              <a:rPr lang="es-ES" altLang="ca-ES" sz="2800" dirty="0" err="1"/>
              <a:t>measure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of</a:t>
            </a:r>
            <a:r>
              <a:rPr lang="es-ES" altLang="ca-ES" sz="2800" dirty="0"/>
              <a:t> </a:t>
            </a:r>
            <a:r>
              <a:rPr lang="es-ES" altLang="ca-ES" sz="2800" dirty="0" err="1"/>
              <a:t>how</a:t>
            </a:r>
            <a:r>
              <a:rPr lang="es-ES" altLang="ca-ES" sz="2800" dirty="0"/>
              <a:t> variable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mean </a:t>
            </a:r>
            <a:r>
              <a:rPr lang="es-ES" altLang="ca-ES" sz="2800" dirty="0" err="1"/>
              <a:t>when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computed</a:t>
            </a:r>
            <a:r>
              <a:rPr lang="es-ES" altLang="ca-ES" sz="2800" dirty="0"/>
              <a:t> in </a:t>
            </a:r>
            <a:r>
              <a:rPr lang="es-ES" altLang="ca-ES" sz="2800" dirty="0" err="1"/>
              <a:t>distinct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samples</a:t>
            </a:r>
            <a:r>
              <a:rPr lang="es-ES" altLang="ca-ES" sz="2800" dirty="0"/>
              <a:t>.</a:t>
            </a:r>
          </a:p>
          <a:p>
            <a:pPr lvl="1"/>
            <a:r>
              <a:rPr lang="es-ES" altLang="ca-ES" sz="2400" dirty="0"/>
              <a:t>Standard </a:t>
            </a:r>
            <a:r>
              <a:rPr lang="es-ES" altLang="ca-ES" sz="2400" dirty="0" err="1"/>
              <a:t>deviation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distribution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means</a:t>
            </a:r>
            <a:r>
              <a:rPr lang="es-ES" altLang="ca-ES" sz="2400" dirty="0"/>
              <a:t> </a:t>
            </a:r>
          </a:p>
          <a:p>
            <a:r>
              <a:rPr lang="es-ES" altLang="ca-ES" sz="2800" dirty="0" err="1"/>
              <a:t>Usually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defined</a:t>
            </a:r>
            <a:r>
              <a:rPr lang="es-ES" altLang="ca-ES" sz="2800" dirty="0"/>
              <a:t> as </a:t>
            </a:r>
            <a:r>
              <a:rPr lang="es-ES" altLang="ca-ES" sz="2800" dirty="0" err="1"/>
              <a:t>population</a:t>
            </a:r>
            <a:r>
              <a:rPr lang="es-ES" altLang="ca-ES" sz="2800" dirty="0"/>
              <a:t> standard </a:t>
            </a:r>
            <a:r>
              <a:rPr lang="es-ES" altLang="ca-ES" sz="2800" dirty="0" err="1"/>
              <a:t>deviation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divided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by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squared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root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size</a:t>
            </a:r>
            <a:endParaRPr lang="es-ES" altLang="ca-ES" sz="2800" dirty="0"/>
          </a:p>
          <a:p>
            <a:pPr lvl="1"/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estimated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substituting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population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by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deviation</a:t>
            </a:r>
            <a:endParaRPr lang="es-ES" altLang="ca-ES" sz="24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30858"/>
              </p:ext>
            </p:extLst>
          </p:nvPr>
        </p:nvGraphicFramePr>
        <p:xfrm>
          <a:off x="1682750" y="4503738"/>
          <a:ext cx="679926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1650960" imgH="419040" progId="Equation.DSMT4">
                  <p:embed/>
                </p:oleObj>
              </mc:Choice>
              <mc:Fallback>
                <p:oleObj name="Equation" r:id="rId4" imgW="16509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682750" y="4503738"/>
                        <a:ext cx="6799263" cy="1268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60648"/>
            <a:ext cx="8420100" cy="882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 dirty="0"/>
              <a:t>Standard error </a:t>
            </a:r>
            <a:r>
              <a:rPr lang="es-ES" altLang="ca-ES" sz="3600" dirty="0" err="1"/>
              <a:t>of</a:t>
            </a:r>
            <a:r>
              <a:rPr lang="es-ES" altLang="ca-ES" sz="3600" dirty="0"/>
              <a:t> a </a:t>
            </a:r>
            <a:r>
              <a:rPr lang="es-ES" altLang="ca-ES" sz="3600" dirty="0" err="1"/>
              <a:t>proportion</a:t>
            </a:r>
            <a:endParaRPr lang="en-GB" altLang="ca-ES" sz="3600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2934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 err="1"/>
              <a:t>The</a:t>
            </a:r>
            <a:r>
              <a:rPr lang="es-ES" altLang="ca-ES" sz="2800" dirty="0"/>
              <a:t> standard error </a:t>
            </a:r>
            <a:r>
              <a:rPr lang="es-ES" altLang="ca-ES" sz="2800" dirty="0" err="1"/>
              <a:t>of</a:t>
            </a:r>
            <a:r>
              <a:rPr lang="es-ES" altLang="ca-ES" sz="2800" dirty="0"/>
              <a:t> a </a:t>
            </a:r>
            <a:r>
              <a:rPr lang="es-ES" altLang="ca-ES" sz="2800" dirty="0" err="1"/>
              <a:t>proportion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computed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similarly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to</a:t>
            </a:r>
            <a:r>
              <a:rPr lang="es-ES" altLang="ca-ES" sz="2800" dirty="0"/>
              <a:t>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SEM.</a:t>
            </a:r>
          </a:p>
          <a:p>
            <a:pPr lvl="1"/>
            <a:r>
              <a:rPr lang="es-ES" altLang="ca-ES" sz="2400" dirty="0" err="1"/>
              <a:t>Instead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of</a:t>
            </a:r>
            <a:r>
              <a:rPr lang="es-ES" altLang="ca-ES" sz="2400" dirty="0"/>
              <a:t>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standard </a:t>
            </a:r>
            <a:r>
              <a:rPr lang="es-ES" altLang="ca-ES" sz="2400" dirty="0" err="1"/>
              <a:t>deviation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</a:t>
            </a:r>
            <a:r>
              <a:rPr lang="es-ES" altLang="ca-ES" sz="2400" dirty="0"/>
              <a:t> uses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population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proportion</a:t>
            </a:r>
            <a:r>
              <a:rPr lang="es-ES" altLang="ca-ES" sz="2400" dirty="0"/>
              <a:t> in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formula.</a:t>
            </a:r>
          </a:p>
          <a:p>
            <a:pPr lvl="1"/>
            <a:r>
              <a:rPr lang="es-ES" altLang="ca-ES" sz="2400" dirty="0" err="1"/>
              <a:t>Because</a:t>
            </a:r>
            <a:r>
              <a:rPr lang="es-ES" altLang="ca-ES" sz="2400" dirty="0"/>
              <a:t> </a:t>
            </a:r>
            <a:r>
              <a:rPr lang="es-ES" altLang="ca-ES" sz="2400" i="1" dirty="0"/>
              <a:t>p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usual </a:t>
            </a:r>
            <a:r>
              <a:rPr lang="es-ES" altLang="ca-ES" sz="2400" dirty="0" err="1"/>
              <a:t>unknown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subsituted</a:t>
            </a:r>
            <a:r>
              <a:rPr lang="es-ES" altLang="ca-ES" sz="2400" dirty="0"/>
              <a:t> </a:t>
            </a:r>
            <a:r>
              <a:rPr lang="es-ES" altLang="ca-ES" sz="2400" dirty="0" err="1"/>
              <a:t>by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its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estimator</a:t>
            </a:r>
            <a:r>
              <a:rPr lang="es-ES" altLang="ca-ES" sz="2400" dirty="0"/>
              <a:t>.</a:t>
            </a:r>
          </a:p>
          <a:p>
            <a:pPr lvl="1"/>
            <a:r>
              <a:rPr lang="es-ES" altLang="ca-ES" sz="2400" dirty="0" err="1"/>
              <a:t>It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dirty="0" err="1"/>
              <a:t>common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to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put</a:t>
            </a:r>
            <a:r>
              <a:rPr lang="es-ES" altLang="ca-ES" sz="2400" dirty="0"/>
              <a:t> </a:t>
            </a:r>
            <a:r>
              <a:rPr lang="es-ES" altLang="ca-ES" sz="2400" i="1" dirty="0"/>
              <a:t>q=1-p</a:t>
            </a:r>
          </a:p>
          <a:p>
            <a:pPr lvl="1"/>
            <a:endParaRPr lang="es-ES" altLang="ca-ES" sz="24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945856"/>
              </p:ext>
            </p:extLst>
          </p:nvPr>
        </p:nvGraphicFramePr>
        <p:xfrm>
          <a:off x="900113" y="4403725"/>
          <a:ext cx="8615362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4" imgW="2603160" imgH="444240" progId="Equation.DSMT4">
                  <p:embed/>
                </p:oleObj>
              </mc:Choice>
              <mc:Fallback>
                <p:oleObj name="Equation" r:id="rId4" imgW="2603160" imgH="444240" progId="Equation.DSMT4">
                  <p:embed/>
                  <p:pic>
                    <p:nvPicPr>
                      <p:cNvPr id="471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900113" y="4403725"/>
                        <a:ext cx="8615362" cy="1147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02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E4D832-F709-4F5A-9097-395997164BCE}" type="slidenum">
              <a:rPr lang="es-ES" altLang="ca-ES"/>
              <a:pPr eaLnBrk="1" hangingPunct="1"/>
              <a:t>7</a:t>
            </a:fld>
            <a:endParaRPr lang="es-ES" altLang="ca-E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09763" y="215265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grpSp>
        <p:nvGrpSpPr>
          <p:cNvPr id="32772" name="Group 8"/>
          <p:cNvGrpSpPr>
            <a:grpSpLocks noChangeAspect="1"/>
          </p:cNvGrpSpPr>
          <p:nvPr/>
        </p:nvGrpSpPr>
        <p:grpSpPr bwMode="auto">
          <a:xfrm>
            <a:off x="631825" y="1916113"/>
            <a:ext cx="8328025" cy="3492500"/>
            <a:chOff x="398" y="1207"/>
            <a:chExt cx="5246" cy="2200"/>
          </a:xfrm>
        </p:grpSpPr>
        <p:sp>
          <p:nvSpPr>
            <p:cNvPr id="32774" name="AutoShape 7"/>
            <p:cNvSpPr>
              <a:spLocks noChangeAspect="1" noChangeArrowheads="1" noTextEdit="1"/>
            </p:cNvSpPr>
            <p:nvPr/>
          </p:nvSpPr>
          <p:spPr bwMode="auto">
            <a:xfrm>
              <a:off x="398" y="1207"/>
              <a:ext cx="5246" cy="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5" name="Line 9"/>
            <p:cNvSpPr>
              <a:spLocks noChangeShapeType="1"/>
            </p:cNvSpPr>
            <p:nvPr/>
          </p:nvSpPr>
          <p:spPr bwMode="auto">
            <a:xfrm>
              <a:off x="683" y="1936"/>
              <a:ext cx="49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6" name="Line 10"/>
            <p:cNvSpPr>
              <a:spLocks noChangeShapeType="1"/>
            </p:cNvSpPr>
            <p:nvPr/>
          </p:nvSpPr>
          <p:spPr bwMode="auto">
            <a:xfrm>
              <a:off x="1608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7" name="Line 11"/>
            <p:cNvSpPr>
              <a:spLocks noChangeShapeType="1"/>
            </p:cNvSpPr>
            <p:nvPr/>
          </p:nvSpPr>
          <p:spPr bwMode="auto">
            <a:xfrm>
              <a:off x="4740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8" name="Rectangle 12"/>
            <p:cNvSpPr>
              <a:spLocks noChangeArrowheads="1"/>
            </p:cNvSpPr>
            <p:nvPr/>
          </p:nvSpPr>
          <p:spPr bwMode="auto">
            <a:xfrm>
              <a:off x="1196" y="2275"/>
              <a:ext cx="6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Lower Bound</a:t>
              </a:r>
              <a:endParaRPr lang="en-US" altLang="ca-ES"/>
            </a:p>
          </p:txBody>
        </p:sp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4363" y="2275"/>
              <a:ext cx="6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Upper Bound</a:t>
              </a:r>
              <a:endParaRPr lang="en-US" altLang="ca-ES"/>
            </a:p>
          </p:txBody>
        </p:sp>
        <p:sp>
          <p:nvSpPr>
            <p:cNvPr id="32780" name="Line 14"/>
            <p:cNvSpPr>
              <a:spLocks noChangeShapeType="1"/>
            </p:cNvSpPr>
            <p:nvPr/>
          </p:nvSpPr>
          <p:spPr bwMode="auto">
            <a:xfrm>
              <a:off x="1608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1" name="Line 15"/>
            <p:cNvSpPr>
              <a:spLocks noChangeShapeType="1"/>
            </p:cNvSpPr>
            <p:nvPr/>
          </p:nvSpPr>
          <p:spPr bwMode="auto">
            <a:xfrm>
              <a:off x="1608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2" name="Line 16"/>
            <p:cNvSpPr>
              <a:spLocks noChangeShapeType="1"/>
            </p:cNvSpPr>
            <p:nvPr/>
          </p:nvSpPr>
          <p:spPr bwMode="auto">
            <a:xfrm>
              <a:off x="4597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3" name="Line 17"/>
            <p:cNvSpPr>
              <a:spLocks noChangeShapeType="1"/>
            </p:cNvSpPr>
            <p:nvPr/>
          </p:nvSpPr>
          <p:spPr bwMode="auto">
            <a:xfrm>
              <a:off x="4597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4" name="Line 18"/>
            <p:cNvSpPr>
              <a:spLocks noChangeShapeType="1"/>
            </p:cNvSpPr>
            <p:nvPr/>
          </p:nvSpPr>
          <p:spPr bwMode="auto">
            <a:xfrm>
              <a:off x="3174" y="1815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5" name="Rectangle 19"/>
            <p:cNvSpPr>
              <a:spLocks noChangeArrowheads="1"/>
            </p:cNvSpPr>
            <p:nvPr/>
          </p:nvSpPr>
          <p:spPr bwMode="auto">
            <a:xfrm>
              <a:off x="2904" y="2156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u="none">
                  <a:solidFill>
                    <a:srgbClr val="000000"/>
                  </a:solidFill>
                  <a:latin typeface="Times New Roman" pitchFamily="18" charset="0"/>
                </a:rPr>
                <a:t>Estimator</a:t>
              </a:r>
              <a:endParaRPr lang="en-US" altLang="ca-ES"/>
            </a:p>
          </p:txBody>
        </p:sp>
        <p:grpSp>
          <p:nvGrpSpPr>
            <p:cNvPr id="32786" name="Group 24"/>
            <p:cNvGrpSpPr>
              <a:grpSpLocks/>
            </p:cNvGrpSpPr>
            <p:nvPr/>
          </p:nvGrpSpPr>
          <p:grpSpPr bwMode="auto">
            <a:xfrm>
              <a:off x="3172" y="1450"/>
              <a:ext cx="1" cy="244"/>
              <a:chOff x="3172" y="1450"/>
              <a:chExt cx="1" cy="244"/>
            </a:xfrm>
          </p:grpSpPr>
          <p:sp>
            <p:nvSpPr>
              <p:cNvPr id="32859" name="Line 20"/>
              <p:cNvSpPr>
                <a:spLocks noChangeShapeType="1"/>
              </p:cNvSpPr>
              <p:nvPr/>
            </p:nvSpPr>
            <p:spPr bwMode="auto">
              <a:xfrm>
                <a:off x="3172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0" name="Line 21"/>
              <p:cNvSpPr>
                <a:spLocks noChangeShapeType="1"/>
              </p:cNvSpPr>
              <p:nvPr/>
            </p:nvSpPr>
            <p:spPr bwMode="auto">
              <a:xfrm>
                <a:off x="3172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1" name="Line 22"/>
              <p:cNvSpPr>
                <a:spLocks noChangeShapeType="1"/>
              </p:cNvSpPr>
              <p:nvPr/>
            </p:nvSpPr>
            <p:spPr bwMode="auto">
              <a:xfrm>
                <a:off x="3172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2" name="Line 23"/>
              <p:cNvSpPr>
                <a:spLocks noChangeShapeType="1"/>
              </p:cNvSpPr>
              <p:nvPr/>
            </p:nvSpPr>
            <p:spPr bwMode="auto">
              <a:xfrm>
                <a:off x="3172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7" name="Group 41"/>
            <p:cNvGrpSpPr>
              <a:grpSpLocks/>
            </p:cNvGrpSpPr>
            <p:nvPr/>
          </p:nvGrpSpPr>
          <p:grpSpPr bwMode="auto">
            <a:xfrm>
              <a:off x="3174" y="1449"/>
              <a:ext cx="1469" cy="1"/>
              <a:chOff x="3174" y="1449"/>
              <a:chExt cx="1469" cy="1"/>
            </a:xfrm>
          </p:grpSpPr>
          <p:sp>
            <p:nvSpPr>
              <p:cNvPr id="32843" name="Line 25"/>
              <p:cNvSpPr>
                <a:spLocks noChangeShapeType="1"/>
              </p:cNvSpPr>
              <p:nvPr/>
            </p:nvSpPr>
            <p:spPr bwMode="auto">
              <a:xfrm>
                <a:off x="3174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4" name="Line 26"/>
              <p:cNvSpPr>
                <a:spLocks noChangeShapeType="1"/>
              </p:cNvSpPr>
              <p:nvPr/>
            </p:nvSpPr>
            <p:spPr bwMode="auto">
              <a:xfrm>
                <a:off x="3269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5" name="Line 27"/>
              <p:cNvSpPr>
                <a:spLocks noChangeShapeType="1"/>
              </p:cNvSpPr>
              <p:nvPr/>
            </p:nvSpPr>
            <p:spPr bwMode="auto">
              <a:xfrm>
                <a:off x="3364" y="1449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6" name="Line 28"/>
              <p:cNvSpPr>
                <a:spLocks noChangeShapeType="1"/>
              </p:cNvSpPr>
              <p:nvPr/>
            </p:nvSpPr>
            <p:spPr bwMode="auto">
              <a:xfrm>
                <a:off x="345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7" name="Line 29"/>
              <p:cNvSpPr>
                <a:spLocks noChangeShapeType="1"/>
              </p:cNvSpPr>
              <p:nvPr/>
            </p:nvSpPr>
            <p:spPr bwMode="auto">
              <a:xfrm>
                <a:off x="355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8" name="Line 30"/>
              <p:cNvSpPr>
                <a:spLocks noChangeShapeType="1"/>
              </p:cNvSpPr>
              <p:nvPr/>
            </p:nvSpPr>
            <p:spPr bwMode="auto">
              <a:xfrm>
                <a:off x="364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9" name="Line 31"/>
              <p:cNvSpPr>
                <a:spLocks noChangeShapeType="1"/>
              </p:cNvSpPr>
              <p:nvPr/>
            </p:nvSpPr>
            <p:spPr bwMode="auto">
              <a:xfrm>
                <a:off x="374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0" name="Line 32"/>
              <p:cNvSpPr>
                <a:spLocks noChangeShapeType="1"/>
              </p:cNvSpPr>
              <p:nvPr/>
            </p:nvSpPr>
            <p:spPr bwMode="auto">
              <a:xfrm>
                <a:off x="383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1" name="Line 33"/>
              <p:cNvSpPr>
                <a:spLocks noChangeShapeType="1"/>
              </p:cNvSpPr>
              <p:nvPr/>
            </p:nvSpPr>
            <p:spPr bwMode="auto">
              <a:xfrm>
                <a:off x="393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2" name="Line 34"/>
              <p:cNvSpPr>
                <a:spLocks noChangeShapeType="1"/>
              </p:cNvSpPr>
              <p:nvPr/>
            </p:nvSpPr>
            <p:spPr bwMode="auto">
              <a:xfrm>
                <a:off x="402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3" name="Line 35"/>
              <p:cNvSpPr>
                <a:spLocks noChangeShapeType="1"/>
              </p:cNvSpPr>
              <p:nvPr/>
            </p:nvSpPr>
            <p:spPr bwMode="auto">
              <a:xfrm>
                <a:off x="412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4" name="Line 36"/>
              <p:cNvSpPr>
                <a:spLocks noChangeShapeType="1"/>
              </p:cNvSpPr>
              <p:nvPr/>
            </p:nvSpPr>
            <p:spPr bwMode="auto">
              <a:xfrm>
                <a:off x="421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5" name="Line 37"/>
              <p:cNvSpPr>
                <a:spLocks noChangeShapeType="1"/>
              </p:cNvSpPr>
              <p:nvPr/>
            </p:nvSpPr>
            <p:spPr bwMode="auto">
              <a:xfrm>
                <a:off x="431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6" name="Line 38"/>
              <p:cNvSpPr>
                <a:spLocks noChangeShapeType="1"/>
              </p:cNvSpPr>
              <p:nvPr/>
            </p:nvSpPr>
            <p:spPr bwMode="auto">
              <a:xfrm>
                <a:off x="440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7" name="Line 39"/>
              <p:cNvSpPr>
                <a:spLocks noChangeShapeType="1"/>
              </p:cNvSpPr>
              <p:nvPr/>
            </p:nvSpPr>
            <p:spPr bwMode="auto">
              <a:xfrm>
                <a:off x="450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8" name="Line 40"/>
              <p:cNvSpPr>
                <a:spLocks noChangeShapeType="1"/>
              </p:cNvSpPr>
              <p:nvPr/>
            </p:nvSpPr>
            <p:spPr bwMode="auto">
              <a:xfrm>
                <a:off x="459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8" name="Group 46"/>
            <p:cNvGrpSpPr>
              <a:grpSpLocks/>
            </p:cNvGrpSpPr>
            <p:nvPr/>
          </p:nvGrpSpPr>
          <p:grpSpPr bwMode="auto">
            <a:xfrm>
              <a:off x="4667" y="1450"/>
              <a:ext cx="1" cy="244"/>
              <a:chOff x="4667" y="1450"/>
              <a:chExt cx="1" cy="244"/>
            </a:xfrm>
          </p:grpSpPr>
          <p:sp>
            <p:nvSpPr>
              <p:cNvPr id="32839" name="Line 42"/>
              <p:cNvSpPr>
                <a:spLocks noChangeShapeType="1"/>
              </p:cNvSpPr>
              <p:nvPr/>
            </p:nvSpPr>
            <p:spPr bwMode="auto">
              <a:xfrm>
                <a:off x="4667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0" name="Line 43"/>
              <p:cNvSpPr>
                <a:spLocks noChangeShapeType="1"/>
              </p:cNvSpPr>
              <p:nvPr/>
            </p:nvSpPr>
            <p:spPr bwMode="auto">
              <a:xfrm>
                <a:off x="4667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1" name="Line 44"/>
              <p:cNvSpPr>
                <a:spLocks noChangeShapeType="1"/>
              </p:cNvSpPr>
              <p:nvPr/>
            </p:nvSpPr>
            <p:spPr bwMode="auto">
              <a:xfrm>
                <a:off x="4667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2" name="Line 45"/>
              <p:cNvSpPr>
                <a:spLocks noChangeShapeType="1"/>
              </p:cNvSpPr>
              <p:nvPr/>
            </p:nvSpPr>
            <p:spPr bwMode="auto">
              <a:xfrm>
                <a:off x="4667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89" name="Rectangle 47"/>
            <p:cNvSpPr>
              <a:spLocks noChangeArrowheads="1"/>
            </p:cNvSpPr>
            <p:nvPr/>
          </p:nvSpPr>
          <p:spPr bwMode="auto">
            <a:xfrm>
              <a:off x="3525" y="1240"/>
              <a:ext cx="8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b="1" u="none">
                  <a:solidFill>
                    <a:srgbClr val="000000"/>
                  </a:solidFill>
                  <a:latin typeface="Times New Roman" pitchFamily="18" charset="0"/>
                </a:rPr>
                <a:t>PRECISION</a:t>
              </a:r>
              <a:endParaRPr lang="en-US" altLang="ca-ES"/>
            </a:p>
          </p:txBody>
        </p:sp>
        <p:grpSp>
          <p:nvGrpSpPr>
            <p:cNvPr id="32790" name="Group 82"/>
            <p:cNvGrpSpPr>
              <a:grpSpLocks/>
            </p:cNvGrpSpPr>
            <p:nvPr/>
          </p:nvGrpSpPr>
          <p:grpSpPr bwMode="auto">
            <a:xfrm>
              <a:off x="1608" y="2785"/>
              <a:ext cx="3133" cy="1"/>
              <a:chOff x="1608" y="2785"/>
              <a:chExt cx="3133" cy="1"/>
            </a:xfrm>
          </p:grpSpPr>
          <p:sp>
            <p:nvSpPr>
              <p:cNvPr id="32805" name="Line 48"/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6" name="Line 49"/>
              <p:cNvSpPr>
                <a:spLocks noChangeShapeType="1"/>
              </p:cNvSpPr>
              <p:nvPr/>
            </p:nvSpPr>
            <p:spPr bwMode="auto">
              <a:xfrm>
                <a:off x="170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179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8" name="Line 51"/>
              <p:cNvSpPr>
                <a:spLocks noChangeShapeType="1"/>
              </p:cNvSpPr>
              <p:nvPr/>
            </p:nvSpPr>
            <p:spPr bwMode="auto">
              <a:xfrm>
                <a:off x="189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9" name="Line 52"/>
              <p:cNvSpPr>
                <a:spLocks noChangeShapeType="1"/>
              </p:cNvSpPr>
              <p:nvPr/>
            </p:nvSpPr>
            <p:spPr bwMode="auto">
              <a:xfrm>
                <a:off x="1988" y="2785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0" name="Line 53"/>
              <p:cNvSpPr>
                <a:spLocks noChangeShapeType="1"/>
              </p:cNvSpPr>
              <p:nvPr/>
            </p:nvSpPr>
            <p:spPr bwMode="auto">
              <a:xfrm>
                <a:off x="208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1" name="Line 54"/>
              <p:cNvSpPr>
                <a:spLocks noChangeShapeType="1"/>
              </p:cNvSpPr>
              <p:nvPr/>
            </p:nvSpPr>
            <p:spPr bwMode="auto">
              <a:xfrm>
                <a:off x="217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2" name="Line 55"/>
              <p:cNvSpPr>
                <a:spLocks noChangeShapeType="1"/>
              </p:cNvSpPr>
              <p:nvPr/>
            </p:nvSpPr>
            <p:spPr bwMode="auto">
              <a:xfrm>
                <a:off x="227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3" name="Line 56"/>
              <p:cNvSpPr>
                <a:spLocks noChangeShapeType="1"/>
              </p:cNvSpPr>
              <p:nvPr/>
            </p:nvSpPr>
            <p:spPr bwMode="auto">
              <a:xfrm>
                <a:off x="236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4" name="Line 57"/>
              <p:cNvSpPr>
                <a:spLocks noChangeShapeType="1"/>
              </p:cNvSpPr>
              <p:nvPr/>
            </p:nvSpPr>
            <p:spPr bwMode="auto">
              <a:xfrm>
                <a:off x="246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5" name="Line 58"/>
              <p:cNvSpPr>
                <a:spLocks noChangeShapeType="1"/>
              </p:cNvSpPr>
              <p:nvPr/>
            </p:nvSpPr>
            <p:spPr bwMode="auto">
              <a:xfrm>
                <a:off x="255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6" name="Line 59"/>
              <p:cNvSpPr>
                <a:spLocks noChangeShapeType="1"/>
              </p:cNvSpPr>
              <p:nvPr/>
            </p:nvSpPr>
            <p:spPr bwMode="auto">
              <a:xfrm>
                <a:off x="265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7" name="Line 60"/>
              <p:cNvSpPr>
                <a:spLocks noChangeShapeType="1"/>
              </p:cNvSpPr>
              <p:nvPr/>
            </p:nvSpPr>
            <p:spPr bwMode="auto">
              <a:xfrm>
                <a:off x="274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8" name="Line 61"/>
              <p:cNvSpPr>
                <a:spLocks noChangeShapeType="1"/>
              </p:cNvSpPr>
              <p:nvPr/>
            </p:nvSpPr>
            <p:spPr bwMode="auto">
              <a:xfrm>
                <a:off x="284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9" name="Line 62"/>
              <p:cNvSpPr>
                <a:spLocks noChangeShapeType="1"/>
              </p:cNvSpPr>
              <p:nvPr/>
            </p:nvSpPr>
            <p:spPr bwMode="auto">
              <a:xfrm>
                <a:off x="293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0" name="Line 63"/>
              <p:cNvSpPr>
                <a:spLocks noChangeShapeType="1"/>
              </p:cNvSpPr>
              <p:nvPr/>
            </p:nvSpPr>
            <p:spPr bwMode="auto">
              <a:xfrm>
                <a:off x="303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1" name="Line 64"/>
              <p:cNvSpPr>
                <a:spLocks noChangeShapeType="1"/>
              </p:cNvSpPr>
              <p:nvPr/>
            </p:nvSpPr>
            <p:spPr bwMode="auto">
              <a:xfrm>
                <a:off x="312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2" name="Line 65"/>
              <p:cNvSpPr>
                <a:spLocks noChangeShapeType="1"/>
              </p:cNvSpPr>
              <p:nvPr/>
            </p:nvSpPr>
            <p:spPr bwMode="auto">
              <a:xfrm>
                <a:off x="322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3" name="Line 66"/>
              <p:cNvSpPr>
                <a:spLocks noChangeShapeType="1"/>
              </p:cNvSpPr>
              <p:nvPr/>
            </p:nvSpPr>
            <p:spPr bwMode="auto">
              <a:xfrm>
                <a:off x="331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4" name="Line 67"/>
              <p:cNvSpPr>
                <a:spLocks noChangeShapeType="1"/>
              </p:cNvSpPr>
              <p:nvPr/>
            </p:nvSpPr>
            <p:spPr bwMode="auto">
              <a:xfrm>
                <a:off x="341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5" name="Line 68"/>
              <p:cNvSpPr>
                <a:spLocks noChangeShapeType="1"/>
              </p:cNvSpPr>
              <p:nvPr/>
            </p:nvSpPr>
            <p:spPr bwMode="auto">
              <a:xfrm>
                <a:off x="350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6" name="Line 69"/>
              <p:cNvSpPr>
                <a:spLocks noChangeShapeType="1"/>
              </p:cNvSpPr>
              <p:nvPr/>
            </p:nvSpPr>
            <p:spPr bwMode="auto">
              <a:xfrm>
                <a:off x="360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7" name="Line 70"/>
              <p:cNvSpPr>
                <a:spLocks noChangeShapeType="1"/>
              </p:cNvSpPr>
              <p:nvPr/>
            </p:nvSpPr>
            <p:spPr bwMode="auto">
              <a:xfrm>
                <a:off x="369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8" name="Line 71"/>
              <p:cNvSpPr>
                <a:spLocks noChangeShapeType="1"/>
              </p:cNvSpPr>
              <p:nvPr/>
            </p:nvSpPr>
            <p:spPr bwMode="auto">
              <a:xfrm>
                <a:off x="379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9" name="Line 72"/>
              <p:cNvSpPr>
                <a:spLocks noChangeShapeType="1"/>
              </p:cNvSpPr>
              <p:nvPr/>
            </p:nvSpPr>
            <p:spPr bwMode="auto">
              <a:xfrm>
                <a:off x="388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0" name="Line 73"/>
              <p:cNvSpPr>
                <a:spLocks noChangeShapeType="1"/>
              </p:cNvSpPr>
              <p:nvPr/>
            </p:nvSpPr>
            <p:spPr bwMode="auto">
              <a:xfrm>
                <a:off x="398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1" name="Line 74"/>
              <p:cNvSpPr>
                <a:spLocks noChangeShapeType="1"/>
              </p:cNvSpPr>
              <p:nvPr/>
            </p:nvSpPr>
            <p:spPr bwMode="auto">
              <a:xfrm>
                <a:off x="407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2" name="Line 75"/>
              <p:cNvSpPr>
                <a:spLocks noChangeShapeType="1"/>
              </p:cNvSpPr>
              <p:nvPr/>
            </p:nvSpPr>
            <p:spPr bwMode="auto">
              <a:xfrm>
                <a:off x="417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3" name="Line 76"/>
              <p:cNvSpPr>
                <a:spLocks noChangeShapeType="1"/>
              </p:cNvSpPr>
              <p:nvPr/>
            </p:nvSpPr>
            <p:spPr bwMode="auto">
              <a:xfrm>
                <a:off x="426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4" name="Line 77"/>
              <p:cNvSpPr>
                <a:spLocks noChangeShapeType="1"/>
              </p:cNvSpPr>
              <p:nvPr/>
            </p:nvSpPr>
            <p:spPr bwMode="auto">
              <a:xfrm>
                <a:off x="436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5" name="Line 78"/>
              <p:cNvSpPr>
                <a:spLocks noChangeShapeType="1"/>
              </p:cNvSpPr>
              <p:nvPr/>
            </p:nvSpPr>
            <p:spPr bwMode="auto">
              <a:xfrm>
                <a:off x="445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6" name="Line 79"/>
              <p:cNvSpPr>
                <a:spLocks noChangeShapeType="1"/>
              </p:cNvSpPr>
              <p:nvPr/>
            </p:nvSpPr>
            <p:spPr bwMode="auto">
              <a:xfrm>
                <a:off x="455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7" name="Line 80"/>
              <p:cNvSpPr>
                <a:spLocks noChangeShapeType="1"/>
              </p:cNvSpPr>
              <p:nvPr/>
            </p:nvSpPr>
            <p:spPr bwMode="auto">
              <a:xfrm>
                <a:off x="464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8" name="Line 81"/>
              <p:cNvSpPr>
                <a:spLocks noChangeShapeType="1"/>
              </p:cNvSpPr>
              <p:nvPr/>
            </p:nvSpPr>
            <p:spPr bwMode="auto">
              <a:xfrm>
                <a:off x="4740" y="278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1" name="Group 87"/>
            <p:cNvGrpSpPr>
              <a:grpSpLocks/>
            </p:cNvGrpSpPr>
            <p:nvPr/>
          </p:nvGrpSpPr>
          <p:grpSpPr bwMode="auto">
            <a:xfrm>
              <a:off x="1606" y="2483"/>
              <a:ext cx="1" cy="282"/>
              <a:chOff x="1606" y="2483"/>
              <a:chExt cx="1" cy="282"/>
            </a:xfrm>
          </p:grpSpPr>
          <p:sp>
            <p:nvSpPr>
              <p:cNvPr id="32801" name="Line 83"/>
              <p:cNvSpPr>
                <a:spLocks noChangeShapeType="1"/>
              </p:cNvSpPr>
              <p:nvPr/>
            </p:nvSpPr>
            <p:spPr bwMode="auto">
              <a:xfrm>
                <a:off x="1606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2" name="Line 84"/>
              <p:cNvSpPr>
                <a:spLocks noChangeShapeType="1"/>
              </p:cNvSpPr>
              <p:nvPr/>
            </p:nvSpPr>
            <p:spPr bwMode="auto">
              <a:xfrm>
                <a:off x="1606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3" name="Line 85"/>
              <p:cNvSpPr>
                <a:spLocks noChangeShapeType="1"/>
              </p:cNvSpPr>
              <p:nvPr/>
            </p:nvSpPr>
            <p:spPr bwMode="auto">
              <a:xfrm>
                <a:off x="1606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4" name="Line 86"/>
              <p:cNvSpPr>
                <a:spLocks noChangeShapeType="1"/>
              </p:cNvSpPr>
              <p:nvPr/>
            </p:nvSpPr>
            <p:spPr bwMode="auto">
              <a:xfrm>
                <a:off x="1606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2" name="Group 92"/>
            <p:cNvGrpSpPr>
              <a:grpSpLocks/>
            </p:cNvGrpSpPr>
            <p:nvPr/>
          </p:nvGrpSpPr>
          <p:grpSpPr bwMode="auto">
            <a:xfrm>
              <a:off x="4738" y="2483"/>
              <a:ext cx="1" cy="282"/>
              <a:chOff x="4738" y="2483"/>
              <a:chExt cx="1" cy="282"/>
            </a:xfrm>
          </p:grpSpPr>
          <p:sp>
            <p:nvSpPr>
              <p:cNvPr id="32797" name="Line 88"/>
              <p:cNvSpPr>
                <a:spLocks noChangeShapeType="1"/>
              </p:cNvSpPr>
              <p:nvPr/>
            </p:nvSpPr>
            <p:spPr bwMode="auto">
              <a:xfrm>
                <a:off x="4738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8" name="Line 89"/>
              <p:cNvSpPr>
                <a:spLocks noChangeShapeType="1"/>
              </p:cNvSpPr>
              <p:nvPr/>
            </p:nvSpPr>
            <p:spPr bwMode="auto">
              <a:xfrm>
                <a:off x="4738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9" name="Line 90"/>
              <p:cNvSpPr>
                <a:spLocks noChangeShapeType="1"/>
              </p:cNvSpPr>
              <p:nvPr/>
            </p:nvSpPr>
            <p:spPr bwMode="auto">
              <a:xfrm>
                <a:off x="4738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0" name="Line 91"/>
              <p:cNvSpPr>
                <a:spLocks noChangeShapeType="1"/>
              </p:cNvSpPr>
              <p:nvPr/>
            </p:nvSpPr>
            <p:spPr bwMode="auto">
              <a:xfrm>
                <a:off x="4738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93" name="Rectangle 93"/>
            <p:cNvSpPr>
              <a:spLocks noChangeArrowheads="1"/>
            </p:cNvSpPr>
            <p:nvPr/>
          </p:nvSpPr>
          <p:spPr bwMode="auto">
            <a:xfrm>
              <a:off x="1694" y="3065"/>
              <a:ext cx="35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Values in which we are confident that real population parameter is inside</a:t>
              </a:r>
            </a:p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With a prefixed confidence level (Usually 95%)</a:t>
              </a:r>
              <a:endParaRPr lang="en-US" altLang="ca-ES"/>
            </a:p>
          </p:txBody>
        </p:sp>
        <p:grpSp>
          <p:nvGrpSpPr>
            <p:cNvPr id="32794" name="Group 98"/>
            <p:cNvGrpSpPr>
              <a:grpSpLocks/>
            </p:cNvGrpSpPr>
            <p:nvPr/>
          </p:nvGrpSpPr>
          <p:grpSpPr bwMode="auto">
            <a:xfrm>
              <a:off x="484" y="1792"/>
              <a:ext cx="938" cy="308"/>
              <a:chOff x="484" y="1792"/>
              <a:chExt cx="938" cy="308"/>
            </a:xfrm>
          </p:grpSpPr>
          <p:sp>
            <p:nvSpPr>
              <p:cNvPr id="32795" name="Rectangle 96"/>
              <p:cNvSpPr>
                <a:spLocks noChangeArrowheads="1"/>
              </p:cNvSpPr>
              <p:nvPr/>
            </p:nvSpPr>
            <p:spPr bwMode="auto">
              <a:xfrm>
                <a:off x="484" y="1792"/>
                <a:ext cx="6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PARAMETER </a:t>
                </a:r>
                <a:endParaRPr lang="en-US" altLang="ca-ES"/>
              </a:p>
            </p:txBody>
          </p:sp>
          <p:sp>
            <p:nvSpPr>
              <p:cNvPr id="32796" name="Rectangle 97"/>
              <p:cNvSpPr>
                <a:spLocks noChangeArrowheads="1"/>
              </p:cNvSpPr>
              <p:nvPr/>
            </p:nvSpPr>
            <p:spPr bwMode="auto">
              <a:xfrm>
                <a:off x="484" y="1974"/>
                <a:ext cx="9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 POSSIBLE VALUES</a:t>
                </a:r>
                <a:endParaRPr lang="en-US" altLang="ca-ES"/>
              </a:p>
            </p:txBody>
          </p:sp>
        </p:grpSp>
      </p:grp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247650" y="260350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44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</a:t>
            </a:r>
            <a:endParaRPr lang="en-GB" altLang="ca-ES" sz="44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D009CA2-4716-4175-9BC7-3192E43C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66018"/>
            <a:ext cx="4241676" cy="4525963"/>
          </a:xfrm>
        </p:spPr>
        <p:txBody>
          <a:bodyPr/>
          <a:lstStyle/>
          <a:p>
            <a:r>
              <a:rPr lang="ca-ES" sz="2000" dirty="0"/>
              <a:t>Data </a:t>
            </a:r>
            <a:r>
              <a:rPr lang="ca-ES" sz="2000" dirty="0" err="1"/>
              <a:t>normally</a:t>
            </a:r>
            <a:r>
              <a:rPr lang="ca-ES" sz="2000" dirty="0"/>
              <a:t> </a:t>
            </a:r>
            <a:r>
              <a:rPr lang="ca-ES" sz="2000" dirty="0" err="1"/>
              <a:t>distributed</a:t>
            </a:r>
            <a:endParaRPr lang="ca-ES" sz="2000" dirty="0"/>
          </a:p>
          <a:p>
            <a:pPr lvl="1"/>
            <a:r>
              <a:rPr lang="ca-ES" sz="1600" dirty="0" err="1"/>
              <a:t>Population</a:t>
            </a:r>
            <a:r>
              <a:rPr lang="ca-ES" sz="1600" dirty="0"/>
              <a:t> </a:t>
            </a:r>
            <a:r>
              <a:rPr lang="ca-ES" sz="1600" dirty="0" err="1"/>
              <a:t>variance</a:t>
            </a:r>
            <a:r>
              <a:rPr lang="ca-ES" sz="1600" dirty="0"/>
              <a:t> </a:t>
            </a:r>
            <a:r>
              <a:rPr lang="ca-ES" sz="1600" dirty="0" err="1"/>
              <a:t>known</a:t>
            </a:r>
            <a:br>
              <a:rPr lang="ca-ES" sz="1600" dirty="0"/>
            </a:br>
            <a:r>
              <a:rPr lang="ca-ES" sz="1600" dirty="0"/>
              <a:t>(</a:t>
            </a:r>
            <a:r>
              <a:rPr lang="ca-ES" sz="1600" dirty="0" err="1"/>
              <a:t>unrealistic</a:t>
            </a:r>
            <a:r>
              <a:rPr lang="ca-ES" sz="1600" dirty="0"/>
              <a:t> </a:t>
            </a:r>
            <a:r>
              <a:rPr lang="ca-ES" sz="1600" dirty="0" err="1"/>
              <a:t>assumption</a:t>
            </a:r>
            <a:r>
              <a:rPr lang="ca-ES" sz="1600" dirty="0"/>
              <a:t>)</a:t>
            </a:r>
          </a:p>
          <a:p>
            <a:pPr lvl="1"/>
            <a:endParaRPr lang="ca-ES" sz="1600" dirty="0"/>
          </a:p>
          <a:p>
            <a:pPr lvl="1"/>
            <a:r>
              <a:rPr lang="ca-ES" sz="1600" dirty="0" err="1"/>
              <a:t>Population</a:t>
            </a:r>
            <a:r>
              <a:rPr lang="ca-ES" sz="1600" dirty="0"/>
              <a:t> </a:t>
            </a:r>
            <a:r>
              <a:rPr lang="ca-ES" sz="1600" dirty="0" err="1"/>
              <a:t>variance</a:t>
            </a:r>
            <a:r>
              <a:rPr lang="ca-ES" sz="1600" dirty="0"/>
              <a:t> </a:t>
            </a:r>
            <a:r>
              <a:rPr lang="ca-ES" sz="1600" dirty="0" err="1"/>
              <a:t>unkown</a:t>
            </a:r>
            <a:r>
              <a:rPr lang="ca-ES" sz="1600" dirty="0"/>
              <a:t>, </a:t>
            </a:r>
            <a:r>
              <a:rPr lang="ca-ES" sz="1600" dirty="0" err="1"/>
              <a:t>estimated</a:t>
            </a:r>
            <a:r>
              <a:rPr lang="ca-ES" sz="1600" dirty="0"/>
              <a:t> </a:t>
            </a:r>
            <a:r>
              <a:rPr lang="ca-ES" sz="1600" dirty="0" err="1"/>
              <a:t>by</a:t>
            </a:r>
            <a:r>
              <a:rPr lang="ca-ES" sz="1600" dirty="0"/>
              <a:t> </a:t>
            </a:r>
            <a:r>
              <a:rPr lang="ca-ES" sz="1600" dirty="0" err="1"/>
              <a:t>sample</a:t>
            </a:r>
            <a:r>
              <a:rPr lang="ca-ES" sz="1600" dirty="0"/>
              <a:t> </a:t>
            </a:r>
            <a:r>
              <a:rPr lang="ca-ES" sz="1600" dirty="0" err="1"/>
              <a:t>variance</a:t>
            </a:r>
            <a:endParaRPr lang="ca-ES" sz="1600" dirty="0"/>
          </a:p>
          <a:p>
            <a:pPr lvl="1"/>
            <a:endParaRPr lang="ca-ES" sz="1600" dirty="0"/>
          </a:p>
          <a:p>
            <a:endParaRPr lang="ca-ES" sz="2000" dirty="0"/>
          </a:p>
          <a:p>
            <a:r>
              <a:rPr lang="ca-ES" sz="2000" dirty="0"/>
              <a:t>Data: </a:t>
            </a:r>
            <a:r>
              <a:rPr lang="ca-ES" sz="2000" dirty="0" err="1"/>
              <a:t>Counts</a:t>
            </a:r>
            <a:r>
              <a:rPr lang="ca-ES" sz="2000" dirty="0"/>
              <a:t> of </a:t>
            </a:r>
            <a:r>
              <a:rPr lang="ca-ES" sz="2000" dirty="0" err="1"/>
              <a:t>presence</a:t>
            </a:r>
            <a:r>
              <a:rPr lang="ca-ES" sz="2000" dirty="0"/>
              <a:t> or </a:t>
            </a:r>
            <a:r>
              <a:rPr lang="ca-ES" sz="2000" dirty="0" err="1"/>
              <a:t>absence</a:t>
            </a:r>
            <a:r>
              <a:rPr lang="ca-ES" sz="2000" dirty="0"/>
              <a:t> of </a:t>
            </a:r>
            <a:r>
              <a:rPr lang="ca-ES" sz="2000" dirty="0" err="1"/>
              <a:t>an</a:t>
            </a:r>
            <a:r>
              <a:rPr lang="ca-ES" sz="2000" dirty="0"/>
              <a:t> </a:t>
            </a:r>
            <a:r>
              <a:rPr lang="ca-ES" sz="2000" dirty="0" err="1"/>
              <a:t>event</a:t>
            </a:r>
            <a:endParaRPr lang="ca-ES" sz="2000" dirty="0"/>
          </a:p>
          <a:p>
            <a:pPr lvl="1"/>
            <a:r>
              <a:rPr lang="ca-ES" sz="1600" dirty="0" err="1"/>
              <a:t>Sample</a:t>
            </a:r>
            <a:r>
              <a:rPr lang="ca-ES" sz="1600" dirty="0"/>
              <a:t> </a:t>
            </a:r>
            <a:r>
              <a:rPr lang="ca-ES" sz="1600" dirty="0" err="1"/>
              <a:t>must</a:t>
            </a:r>
            <a:r>
              <a:rPr lang="ca-ES" sz="1600" dirty="0"/>
              <a:t> be “</a:t>
            </a:r>
            <a:r>
              <a:rPr lang="ca-ES" sz="1600" dirty="0" err="1"/>
              <a:t>big</a:t>
            </a:r>
            <a:r>
              <a:rPr lang="ca-ES" sz="1600" dirty="0"/>
              <a:t> </a:t>
            </a:r>
            <a:r>
              <a:rPr lang="ca-ES" sz="1600" dirty="0" err="1"/>
              <a:t>enough</a:t>
            </a:r>
            <a:r>
              <a:rPr lang="ca-ES" sz="1600" dirty="0"/>
              <a:t>”</a:t>
            </a:r>
          </a:p>
          <a:p>
            <a:pPr lvl="1"/>
            <a:endParaRPr lang="ca-ES" sz="1600" dirty="0"/>
          </a:p>
          <a:p>
            <a:r>
              <a:rPr lang="es-ES" sz="2000" dirty="0">
                <a:sym typeface="Symbol" pitchFamily="18" charset="2"/>
              </a:rPr>
              <a:t>z</a:t>
            </a:r>
            <a:r>
              <a:rPr lang="es-ES" sz="2000" baseline="-25000" dirty="0">
                <a:sym typeface="Symbol" pitchFamily="18" charset="2"/>
              </a:rPr>
              <a:t>/2</a:t>
            </a:r>
            <a:r>
              <a:rPr lang="es-ES" sz="2000" dirty="0">
                <a:sym typeface="Symbol" pitchFamily="18" charset="2"/>
              </a:rPr>
              <a:t> are </a:t>
            </a:r>
            <a:r>
              <a:rPr lang="es-ES" sz="2000" dirty="0" err="1">
                <a:sym typeface="Symbol" pitchFamily="18" charset="2"/>
              </a:rPr>
              <a:t>quantiles</a:t>
            </a:r>
            <a:r>
              <a:rPr lang="es-ES" sz="2000" dirty="0">
                <a:sym typeface="Symbol" pitchFamily="18" charset="2"/>
              </a:rPr>
              <a:t> </a:t>
            </a:r>
            <a:r>
              <a:rPr lang="es-ES" sz="2000" dirty="0" err="1">
                <a:sym typeface="Symbol" pitchFamily="18" charset="2"/>
              </a:rPr>
              <a:t>of</a:t>
            </a:r>
            <a:r>
              <a:rPr lang="es-ES" sz="2000" dirty="0">
                <a:sym typeface="Symbol" pitchFamily="18" charset="2"/>
              </a:rPr>
              <a:t> standard Normal N(0,1) </a:t>
            </a:r>
            <a:r>
              <a:rPr lang="es-ES" sz="2000" dirty="0" err="1">
                <a:sym typeface="Symbol" pitchFamily="18" charset="2"/>
              </a:rPr>
              <a:t>distribution</a:t>
            </a:r>
            <a:endParaRPr lang="es-ES" sz="2000" dirty="0">
              <a:sym typeface="Symbol" pitchFamily="18" charset="2"/>
            </a:endParaRPr>
          </a:p>
          <a:p>
            <a:endParaRPr lang="ca-ES" sz="1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177C9A-1340-4DF5-9576-2768EA32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Formulas</a:t>
            </a:r>
            <a:r>
              <a:rPr lang="ca-ES" dirty="0"/>
              <a:t> for </a:t>
            </a:r>
            <a:r>
              <a:rPr lang="ca-ES" dirty="0" err="1"/>
              <a:t>confidence</a:t>
            </a:r>
            <a:r>
              <a:rPr lang="ca-ES" dirty="0"/>
              <a:t> intervals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366E08E7-5DAD-4369-8B8F-A80B02B8B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50319"/>
              </p:ext>
            </p:extLst>
          </p:nvPr>
        </p:nvGraphicFramePr>
        <p:xfrm>
          <a:off x="5505449" y="2339975"/>
          <a:ext cx="38544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3" imgW="1930320" imgH="419040" progId="Equation.DSMT4">
                  <p:embed/>
                </p:oleObj>
              </mc:Choice>
              <mc:Fallback>
                <p:oleObj name="Equation" r:id="rId3" imgW="1930320" imgH="419040" progId="Equation.DSMT4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F8C5B73A-6260-4BB3-81A4-306A32AB9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49" y="2339975"/>
                        <a:ext cx="3854450" cy="839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4AAA3AA0-C385-4B82-810A-308B3B056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67463"/>
              </p:ext>
            </p:extLst>
          </p:nvPr>
        </p:nvGraphicFramePr>
        <p:xfrm>
          <a:off x="5441949" y="1196975"/>
          <a:ext cx="39814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5" imgW="1993680" imgH="419040" progId="Equation.DSMT4">
                  <p:embed/>
                </p:oleObj>
              </mc:Choice>
              <mc:Fallback>
                <p:oleObj name="Equation" r:id="rId5" imgW="1993680" imgH="419040" progId="Equation.DSMT4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366E08E7-5DAD-4369-8B8F-A80B02B8B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49" y="1196975"/>
                        <a:ext cx="3981450" cy="839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AE0A87DD-75DF-4FFF-ADEF-4A4A1CC4D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49490"/>
              </p:ext>
            </p:extLst>
          </p:nvPr>
        </p:nvGraphicFramePr>
        <p:xfrm>
          <a:off x="5673080" y="3717032"/>
          <a:ext cx="3884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7" imgW="2184120" imgH="444240" progId="Equation.DSMT4">
                  <p:embed/>
                </p:oleObj>
              </mc:Choice>
              <mc:Fallback>
                <p:oleObj name="Equation" r:id="rId7" imgW="2184120" imgH="444240" progId="Equation.DSMT4">
                  <p:embed/>
                  <p:pic>
                    <p:nvPicPr>
                      <p:cNvPr id="18443" name="Object 12">
                        <a:extLst>
                          <a:ext uri="{FF2B5EF4-FFF2-40B4-BE49-F238E27FC236}">
                            <a16:creationId xmlns:a16="http://schemas.microsoft.com/office/drawing/2014/main" id="{84FC0C11-26B4-4906-BEA7-01ABE47C8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080" y="3717032"/>
                        <a:ext cx="3884613" cy="8001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E349BB-B6AF-438D-B4E1-957366320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24323"/>
              </p:ext>
            </p:extLst>
          </p:nvPr>
        </p:nvGraphicFramePr>
        <p:xfrm>
          <a:off x="5599511" y="4930936"/>
          <a:ext cx="3839913" cy="796800"/>
        </p:xfrm>
        <a:graphic>
          <a:graphicData uri="http://schemas.openxmlformats.org/drawingml/2006/table">
            <a:tbl>
              <a:tblPr/>
              <a:tblGrid>
                <a:gridCol w="1219173">
                  <a:extLst>
                    <a:ext uri="{9D8B030D-6E8A-4147-A177-3AD203B41FA5}">
                      <a16:colId xmlns:a16="http://schemas.microsoft.com/office/drawing/2014/main" val="4278581145"/>
                    </a:ext>
                  </a:extLst>
                </a:gridCol>
                <a:gridCol w="866723">
                  <a:extLst>
                    <a:ext uri="{9D8B030D-6E8A-4147-A177-3AD203B41FA5}">
                      <a16:colId xmlns:a16="http://schemas.microsoft.com/office/drawing/2014/main" val="2416125066"/>
                    </a:ext>
                  </a:extLst>
                </a:gridCol>
                <a:gridCol w="868094">
                  <a:extLst>
                    <a:ext uri="{9D8B030D-6E8A-4147-A177-3AD203B41FA5}">
                      <a16:colId xmlns:a16="http://schemas.microsoft.com/office/drawing/2014/main" val="3864918377"/>
                    </a:ext>
                  </a:extLst>
                </a:gridCol>
                <a:gridCol w="885923">
                  <a:extLst>
                    <a:ext uri="{9D8B030D-6E8A-4147-A177-3AD203B41FA5}">
                      <a16:colId xmlns:a16="http://schemas.microsoft.com/office/drawing/2014/main" val="3953009483"/>
                    </a:ext>
                  </a:extLst>
                </a:gridCol>
              </a:tblGrid>
              <a:tr h="369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1- 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CB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0,90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CB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0,95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CB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0,99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CB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857178"/>
                  </a:ext>
                </a:extLst>
              </a:tr>
              <a:tr h="369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z</a:t>
                      </a:r>
                      <a:r>
                        <a:rPr kumimoji="0" lang="es-E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/2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1,64</a:t>
                      </a:r>
                      <a:endParaRPr kumimoji="0" lang="es-E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1,96</a:t>
                      </a:r>
                      <a:endParaRPr kumimoji="0" lang="es-E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2,58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62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32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B1DA5D1B-AAD1-4766-AAAA-D2DAAF876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20688"/>
            <a:ext cx="8229600" cy="6286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es-ES" sz="2800" dirty="0" err="1"/>
              <a:t>Example</a:t>
            </a:r>
            <a:r>
              <a:rPr lang="ca-ES" altLang="es-ES" sz="2800" dirty="0"/>
              <a:t>: </a:t>
            </a:r>
            <a:r>
              <a:rPr lang="ca-ES" altLang="es-ES" sz="2800" dirty="0" err="1"/>
              <a:t>Confidence</a:t>
            </a:r>
            <a:r>
              <a:rPr lang="ca-ES" altLang="es-ES" sz="2800" dirty="0"/>
              <a:t> interval for </a:t>
            </a:r>
            <a:r>
              <a:rPr lang="ca-ES" altLang="es-ES" sz="2800" dirty="0" err="1"/>
              <a:t>the</a:t>
            </a:r>
            <a:r>
              <a:rPr lang="ca-ES" altLang="es-ES" sz="2800" dirty="0"/>
              <a:t> </a:t>
            </a:r>
            <a:r>
              <a:rPr lang="ca-ES" altLang="es-ES" sz="2800" dirty="0" err="1"/>
              <a:t>mean</a:t>
            </a:r>
            <a:endParaRPr lang="ca-ES" altLang="es-ES" sz="2800" dirty="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BF7AF86-2EA7-49CC-AC48-AF77CA2D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700215"/>
            <a:ext cx="8496622" cy="288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 err="1"/>
              <a:t>Goal</a:t>
            </a:r>
            <a:r>
              <a:rPr lang="ca-ES" altLang="es-ES" sz="2000" u="none" dirty="0"/>
              <a:t>: </a:t>
            </a:r>
            <a:r>
              <a:rPr lang="ca-ES" altLang="es-ES" sz="2000" u="none" dirty="0" err="1"/>
              <a:t>Estimate</a:t>
            </a:r>
            <a:r>
              <a:rPr lang="ca-ES" altLang="es-ES" sz="2000" u="none" dirty="0"/>
              <a:t> ureic nitrogen </a:t>
            </a:r>
            <a:r>
              <a:rPr lang="ca-ES" altLang="es-ES" sz="2000" u="none" dirty="0" err="1"/>
              <a:t>concentracion</a:t>
            </a:r>
            <a:r>
              <a:rPr lang="ca-ES" altLang="es-ES" sz="2000" u="none" dirty="0"/>
              <a:t> in </a:t>
            </a:r>
            <a:r>
              <a:rPr lang="ca-ES" altLang="es-ES" sz="2000" u="none" dirty="0" err="1"/>
              <a:t>serum</a:t>
            </a:r>
            <a:r>
              <a:rPr lang="ca-ES" altLang="es-ES" sz="2000" u="none" dirty="0"/>
              <a:t> (SUN) in rats </a:t>
            </a:r>
            <a:r>
              <a:rPr lang="ca-ES" altLang="es-ES" sz="2000" u="none" dirty="0" err="1"/>
              <a:t>that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have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been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eating</a:t>
            </a:r>
            <a:r>
              <a:rPr lang="ca-ES" altLang="es-ES" sz="2000" u="none" dirty="0"/>
              <a:t> a </a:t>
            </a:r>
            <a:r>
              <a:rPr lang="ca-ES" altLang="es-ES" sz="2000" u="none" dirty="0" err="1"/>
              <a:t>certain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diet</a:t>
            </a:r>
            <a:r>
              <a:rPr lang="ca-ES" altLang="es-ES" sz="2000" u="none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/>
              <a:t>A </a:t>
            </a:r>
            <a:r>
              <a:rPr lang="ca-ES" altLang="es-ES" sz="2000" u="none" dirty="0" err="1"/>
              <a:t>sample</a:t>
            </a:r>
            <a:r>
              <a:rPr lang="ca-ES" altLang="es-ES" sz="2000" u="none" dirty="0"/>
              <a:t> of </a:t>
            </a:r>
            <a:r>
              <a:rPr lang="ca-ES" altLang="es-ES" sz="2000" u="none" dirty="0" err="1"/>
              <a:t>size</a:t>
            </a:r>
            <a:r>
              <a:rPr lang="ca-ES" altLang="es-ES" sz="2000" u="none" dirty="0"/>
              <a:t> 10 has </a:t>
            </a:r>
            <a:r>
              <a:rPr lang="ca-ES" altLang="es-ES" sz="2000" u="none" dirty="0" err="1"/>
              <a:t>been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taken</a:t>
            </a:r>
            <a:r>
              <a:rPr lang="ca-ES" altLang="es-ES" sz="2000" u="none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s-ES" sz="2000" u="none" dirty="0" err="1"/>
              <a:t>Confidence</a:t>
            </a:r>
            <a:r>
              <a:rPr lang="ca-ES" altLang="es-ES" sz="2000" u="none" dirty="0"/>
              <a:t> interval is </a:t>
            </a:r>
            <a:r>
              <a:rPr lang="ca-ES" altLang="es-ES" sz="2000" u="none" dirty="0" err="1"/>
              <a:t>computed</a:t>
            </a:r>
            <a:r>
              <a:rPr lang="ca-ES" altLang="es-ES" sz="2000" u="none" dirty="0"/>
              <a:t> </a:t>
            </a:r>
            <a:r>
              <a:rPr lang="ca-ES" altLang="es-ES" sz="2000" u="none" dirty="0" err="1"/>
              <a:t>from</a:t>
            </a:r>
            <a:r>
              <a:rPr lang="ca-ES" altLang="es-ES" sz="2000" u="none" dirty="0"/>
              <a:t> formula (2) </a:t>
            </a:r>
            <a:r>
              <a:rPr lang="ca-ES" altLang="es-ES" sz="2000" u="none" dirty="0" err="1"/>
              <a:t>above</a:t>
            </a:r>
            <a:endParaRPr lang="ca-ES" altLang="es-ES" sz="2000" u="none" dirty="0"/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0E46C0A3-95FA-4502-BEFE-6964419B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875421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F1B997-ABAE-48B4-9254-D3B7FFAB8026}"/>
              </a:ext>
            </a:extLst>
          </p:cNvPr>
          <p:cNvSpPr/>
          <p:nvPr/>
        </p:nvSpPr>
        <p:spPr>
          <a:xfrm>
            <a:off x="916489" y="3140672"/>
            <a:ext cx="8608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x10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1.648943 20.960346 22.915030 27.348437 14.613271 10.705787 -5.131364, 22.863318 41.924915 27.298092</a:t>
            </a:r>
          </a:p>
          <a:p>
            <a:endParaRPr lang="ca-ES" sz="16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(x10)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t-test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data:  x10</a:t>
            </a:r>
          </a:p>
          <a:p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 = 4.3016,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9, p-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0.001986</a:t>
            </a:r>
          </a:p>
          <a:p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hypothesis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ca-ES" sz="1600" b="1" u="none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to 0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95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interval: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 8.778153 28.251202</a:t>
            </a:r>
          </a:p>
          <a:p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estimates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a-ES" sz="1600" b="1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of x </a:t>
            </a:r>
          </a:p>
          <a:p>
            <a:r>
              <a:rPr lang="ca-ES" sz="1600" b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 18.51468 </a:t>
            </a:r>
          </a:p>
          <a:p>
            <a:endParaRPr lang="ca-ES" sz="1600" b="1" u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1127</Words>
  <Application>Microsoft Office PowerPoint</Application>
  <PresentationFormat>A4 (210 x 297 mm)</PresentationFormat>
  <Paragraphs>214</Paragraphs>
  <Slides>23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Symbol</vt:lpstr>
      <vt:lpstr>Times New Roman</vt:lpstr>
      <vt:lpstr>Univers</vt:lpstr>
      <vt:lpstr>Verdana</vt:lpstr>
      <vt:lpstr>Wingdings</vt:lpstr>
      <vt:lpstr>Diseño predeterminado</vt:lpstr>
      <vt:lpstr>Equation</vt:lpstr>
      <vt:lpstr>MathType 6.0 Equation</vt:lpstr>
      <vt:lpstr>Ecuación</vt:lpstr>
      <vt:lpstr>Presentación de PowerPoint</vt:lpstr>
      <vt:lpstr>Presentación de PowerPoint</vt:lpstr>
      <vt:lpstr>Sample Size in Statistical Studies</vt:lpstr>
      <vt:lpstr>Preliminaries</vt:lpstr>
      <vt:lpstr>Standard error of the mean</vt:lpstr>
      <vt:lpstr>Standard error of a proportion</vt:lpstr>
      <vt:lpstr>Presentación de PowerPoint</vt:lpstr>
      <vt:lpstr>Formulas for confidence intervals</vt:lpstr>
      <vt:lpstr>Example: Confidence interval for the mean</vt:lpstr>
      <vt:lpstr>Confidence interval for a proportion</vt:lpstr>
      <vt:lpstr>Computing confidence interval with R</vt:lpstr>
      <vt:lpstr>Exercise</vt:lpstr>
      <vt:lpstr>Sample Size</vt:lpstr>
      <vt:lpstr>Sample Size Calculation</vt:lpstr>
      <vt:lpstr>Sample Size Calculation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Sample size calculations for testing</vt:lpstr>
      <vt:lpstr>Examples</vt:lpstr>
      <vt:lpstr>Computing sample size with eZR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Plal</cp:lastModifiedBy>
  <cp:revision>1339</cp:revision>
  <cp:lastPrinted>2016-02-05T21:57:04Z</cp:lastPrinted>
  <dcterms:created xsi:type="dcterms:W3CDTF">2009-01-26T07:32:14Z</dcterms:created>
  <dcterms:modified xsi:type="dcterms:W3CDTF">2019-02-03T09:12:53Z</dcterms:modified>
</cp:coreProperties>
</file>