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58" r:id="rId5"/>
    <p:sldId id="259" r:id="rId6"/>
    <p:sldId id="295" r:id="rId7"/>
    <p:sldId id="260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261" r:id="rId18"/>
    <p:sldId id="305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307" r:id="rId27"/>
    <p:sldId id="308" r:id="rId28"/>
    <p:sldId id="309" r:id="rId29"/>
    <p:sldId id="310" r:id="rId30"/>
    <p:sldId id="311" r:id="rId31"/>
    <p:sldId id="293" r:id="rId32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C286A03-D9E2-423D-BA94-7A7D710BABF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FE4865-4169-4806-924B-DA059F1F84D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264B5F-6D55-4641-9F2D-30089F56D48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63D4C3-D806-499A-B5BC-BE07C34872D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9170C59-3BF8-4F50-B7BB-B65A29CC3EFA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9704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4499A12-A4FD-42A1-BCD1-2B655C21E4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CBC4CE9-6E78-4D70-A49B-56D9D69B857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DE40284F-E66F-465A-AE93-11234750D61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648D6B-1BF6-45B9-8DAB-84AD796DFF0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0B2B3E-81AF-4D7E-882B-4042E47D42E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B3736D-552E-424F-9D83-A36C3379DF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8BC2DC3-3A37-4306-AAEC-FDC20E315FE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3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FD189E-C1DF-4866-B531-70BF0DBE4D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4C4B20A-4D8C-4E28-92CB-2B024DCD1EE2}" type="slidenum">
              <a:t>1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E468A3B-93C1-4C34-AB23-8CAEEE85EF2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8EA14F6-B5A2-4018-B867-77AD53485A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10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89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11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16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DD708E7-0AC9-48D3-89C1-0CE05F110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05D30-E274-41A1-8B2E-7004FEEF92D5}" type="slidenum">
              <a:rPr lang="es-ES" altLang="es-ES"/>
              <a:pPr/>
              <a:t>12</a:t>
            </a:fld>
            <a:endParaRPr lang="es-ES" altLang="es-E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DC3E5B1F-A2A7-4344-882F-F7A38B1BE8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7450"/>
          </a:xfrm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9BF7934-D3F2-4415-B499-E9EAE9D6C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a-ES" alt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F6615BF-E82D-4C7F-AFE6-6CFE6E5353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EDA8D-E31F-4D94-B003-0AB8678D3B27}" type="slidenum">
              <a:rPr lang="es-ES" altLang="es-ES"/>
              <a:pPr/>
              <a:t>13</a:t>
            </a:fld>
            <a:endParaRPr lang="es-ES" altLang="es-E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40061586-F0CC-4728-939D-4D9FCAA72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7450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E2CDD2A-022C-4BCC-9DA7-CABA3EC51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a-ES" alt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14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02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15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9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C93D7E-6D80-4345-9F29-103892B503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6D0740A-E37A-4A93-B6BC-AC86C3EF033A}" type="slidenum">
              <a:t>16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158A59-79BD-4A5E-ABC2-AB96B6E83E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9D3C1E9-2134-408E-B0C6-C12BEA5F49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17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65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50901F-8387-464C-8FF2-8FBBBC0998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3A6555-6856-4948-8FB0-4BC261079A6C}" type="slidenum">
              <a:t>18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5C818E7-D6A3-41C4-BE94-50BFD7AC41E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CA47E70-45B7-4C09-944F-7D52EC4F79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21833C-D2C6-4C02-8E95-AE9B1DE458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14F103C-2C15-4105-9F8D-530645468FA4}" type="slidenum">
              <a:t>19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005CABE-A7C8-4F77-972B-E3436FC57F1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2B65220-497E-42FF-B3EB-FEF8D1F226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EB12F7-51B7-42FB-8957-929F2F5CC2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50E51C5-245B-42A7-85AB-9C18557519BC}" type="slidenum">
              <a:t>2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0FF546F-C704-4ACA-9D45-0CC0967C84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84520" y="812520"/>
            <a:ext cx="5790599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7D5BFE-66CF-45B0-B262-7A1C1ABC03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D59267-0EEF-42BF-9E0C-74698FEC13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5722916-DD01-4F8F-80D6-FF8541B752AC}" type="slidenum">
              <a:t>20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AB9D1D7-F7FB-42DD-9C81-2CEF0F747D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345855B-FCDC-40E4-83E2-F12353876D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5C9617-4CFC-4E7B-9C5E-7B393C0A9C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245ADC6-ABCF-4AC8-B548-17914F35706E}" type="slidenum">
              <a:t>21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51E4CC7-A55B-44C9-8D37-440558ED4D9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3628565-DA48-4474-96AF-AE0E99CE50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D7BA55-2D57-476B-BF42-A6E0FEFF94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8F11853-6276-4019-9801-27DABB948D01}" type="slidenum">
              <a:t>22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DC72178-6C2F-40D9-9E71-396C83170D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2928C75-87AB-439F-A884-739CFDC14F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D02491-3F54-4374-993B-69DC1688D4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3E8517A-1ACC-4A4E-98E8-537B1F474AA2}" type="slidenum">
              <a:t>23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20686CF-AFFD-49DF-AC69-C7EE26E502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BF049CB-FEEB-4BD6-9458-FB88B787E6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ADA887-3E83-4981-8D70-DE54866229F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9DD1805-7E7F-4E29-BE0B-9DFF4F20EDFD}" type="slidenum">
              <a:t>24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C0CE377-3E00-4023-B38C-8D54D6F388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D709A00-8E90-411F-A829-869AD02386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25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50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26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73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27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93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28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91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29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3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5EB51-1E2E-4F6A-8BB0-B3AECA2897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834D342-C11C-462E-939F-CA1B6DBA3F94}" type="slidenum">
              <a:t>3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1EE726C-42CA-40A6-BE90-B338418728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759E06F-A44A-4963-AF08-AC459CE22A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CBD36F-A0DE-4D9F-8947-B0E74988A8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AB82BDC-3127-4C24-9B7C-88E00E1961FA}" type="slidenum">
              <a:t>30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1E0E49F-8071-44F4-8FEE-B7E1FD655C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4E3C37F-7BCB-43E3-8ECB-783E8F6F23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3B77BC-FC54-4170-813D-9E2C299F0E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9CED3C0-4167-4D27-9895-6303F055434E}" type="slidenum">
              <a:t>4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93FEA16-8EF1-4B29-BF1D-BF877F5AD2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BE462A0-4665-44A1-A13B-7CF4FAC066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3B77BC-FC54-4170-813D-9E2C299F0E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9CED3C0-4167-4D27-9895-6303F055434E}" type="slidenum">
              <a:t>5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93FEA16-8EF1-4B29-BF1D-BF877F5AD2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BE462A0-4665-44A1-A13B-7CF4FAC066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48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6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7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8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8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A7093B-8486-41BE-A414-65B66E2B2E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FB358-9D6A-4AD4-844F-3E5E087FCA41}" type="slidenum">
              <a:t>9</a:t>
            </a:fld>
            <a:endParaRPr lang="en-U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2D37B2-B64B-43FD-8937-FA39D5A659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2C0FA-893A-4BB1-81C5-CEB231AB23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4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6A4DF-72DD-4134-8B66-CB9EF9ECB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E09FA6-5F5C-4C06-AAA4-54D9D0B63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7B1688-DF76-45CF-903B-F930E2B7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E45FCB-55E9-4FCB-976D-90845F56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250550-C7F4-4FE7-A2E9-B31CFC11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807584-6BD2-4052-96E7-3D47C0803B3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6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E3803-A210-4D9C-9416-C7266586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C4A8DB-FB13-4B3D-BBFE-645B556F4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F41A2-4B02-4C45-AAB6-11182CCF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4348F-7EE4-4E8A-9846-269814BD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BBC2E1-3410-44E2-901D-19005B87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15A4DB-1EAB-4AED-AAEC-BD59AE8A0C94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7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FF02D9-6257-4D5E-AECD-AABB4DE0A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6D1E7E-58DE-4A54-AA81-B64874327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8CB70-A7EF-4EB9-A5F0-6EF545C7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ECD8DC-73BE-41F6-8EFB-37AC795E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7E1754-3C3C-4AF5-83B0-9102DD99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F56445-4269-4848-828E-A9F23CF8842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91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B24DA-5A4D-4DA8-B39E-00017525B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4E3A00-D5E3-4A0E-B263-F3120AD57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43490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2D688-904F-4BE0-8C74-4FE6BA43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4926CC-9822-46EB-9537-D7DC9824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109896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BAF0D-D22E-4679-B75B-3EAD2D53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32899C-A4CC-4E4D-8495-8DA81DE34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11732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1B87-443A-4D9B-B711-4B76E2ED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49517-91C4-435F-922E-1BF3BC2D0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6F219E-17DB-4C0E-B972-015C7F674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01748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7CD00-EE76-46B4-B46E-104C753C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9324AC-489D-4BCE-9EFC-62AA5BB75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2B2BE5-40E5-4F63-AAFA-C21723F9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A90906-195D-4CB0-83B8-CF5BC6986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B369DA-D8FA-40CB-912C-395AE748F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29954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4F29A-3516-4F3E-927D-4D9BF4FE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915069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62220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61A74-C31A-4CD9-8EEA-04AAF768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A4EFE-4734-49D1-AC98-88E479B44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1F435A-9BB2-4D26-8899-C35601E65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8118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C6589-6F6B-41B4-9DC8-ADAC9E5C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92401E-C8C1-477F-922F-08FB2D51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AEEDC-9FC2-43BD-975E-D0ADF73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83CB83-5363-4C5B-897D-8EE6C50B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FC641-0C94-4AC4-BE59-174A32A0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C94E6C-5A95-4AE2-B60A-6AAB596576A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69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AF63D-4A7D-4B60-839A-F22D8316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A10D78-8629-45B6-8585-605F85DC1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5E804B-A397-4558-AF20-0FD11E4DB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03607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BD6C3-F1A6-4E2D-901B-9854C0F3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97BA36-E149-42A1-911F-BA31B369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14124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A679EB-3195-4714-83F2-F5D6C010D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4D472E-7571-4776-8F8F-52B010609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641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D998F-C689-4728-A888-43A8B0EB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699991-7DF7-47BB-A5CE-09A7DC4BF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1502B5-5374-45F2-824B-79F132AD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4A0619-7906-4A32-B54B-002A4679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1732FB-0080-4F6C-922A-7D94AE7F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EC9683-55E4-495F-B3D9-9DB37FA7243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0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87B3C-C021-4829-B4CE-936EE86E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753A97-CBE1-4D65-8130-709883E4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3A4A09-200F-4128-8321-79D863A80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CDBDC6-235B-48BB-ACF0-8AAA5DF6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0E3A07-F18D-41DF-85C7-3E0AE2F7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C8412D-9F49-4DE3-B4A0-A69DD7FB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8048B9-AEE0-4855-844D-1B68559535C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4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22876-7F56-47C0-A4BC-2E4CAC0B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C2E582-E8B3-4A96-9AC4-9E0062AAE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D8BE59-1E29-43DD-A0EB-D047CA5A2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EA1CF2-C2E7-49B4-9341-1F12FC831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A66319-8954-4C2B-80C3-BB95182FE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220AA3-BB15-4287-BEE9-483A70C5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BF1B2A-839F-4202-BEF2-C7063452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FC320A-4B56-453C-8C17-25B9ED36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7646AC-0BC5-4494-BA6A-1A3F89E5A58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6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D4766-B212-4818-8425-C61A4A1B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D86759-A17F-4D17-81AD-B86423CC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7D9E84-25C3-452D-881C-A4ED721A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8F6111-2F86-4B4D-8D11-6D54F5CC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53F991-2328-4A23-8F2F-40B39387B4D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1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6A39FB-BFAD-4AC5-BF29-3AA53A62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3550C2-701D-4F5B-BE03-0FCB5CCC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51C93A-B749-4B2A-B5D7-52D65DA5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90111D-0B99-475A-AB61-DDE62E5E8FF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070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F6610-5464-40A0-8086-D1CD64EC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B0E655-7566-4373-913B-D7FBC0EB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5B49B7-4B19-4FE8-BA5E-5B329DF25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9A7B5-8227-44AF-B93C-DE137AC6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C6D220-AF0B-4CC4-9518-0A64C131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3AF21A-8E17-4693-A8D3-6783D91E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3780D2-8DD2-463D-B8D2-1B09DEE90C7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7E92A-1556-435E-A27D-3017F5691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ADD20B-E7E6-4338-B5EA-44D2C42E0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6D5F08-5922-4C1E-A7F5-983709F06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7FB914-2613-4D97-AB98-53039D89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AA7DBE-5A2D-4DDB-A1D3-EA76E6F9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A806C7-1CBF-47C8-AC2F-2B4084BA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8380FE-CD58-4546-8FDD-00CCAA6CB78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0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83C772-1FF1-4B85-99B4-E86818B484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DD9374-F239-4A0C-B712-0074B0AB3A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A7A37-0EF7-4803-90D2-BE0518668E1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2C2D19-6293-47A3-B6E5-06A39240BD6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A6AAB6-A280-477D-AEE6-E3EEB0C3D7F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128F972-4690-4F06-B732-D5DB7989832C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E9DDB8-50E0-42DA-9753-0592E6F5F8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C31723-8A26-45BD-A2E0-F28DA542CC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jpg"/><Relationship Id="rId4" Type="http://schemas.openxmlformats.org/officeDocument/2006/relationships/hyperlink" Target="http://www.r-project.or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cran.r-project.org/doc/contrib/Saez-Castillo-RRCmdrv21.pdf" TargetMode="External"/><Relationship Id="rId4" Type="http://schemas.openxmlformats.org/officeDocument/2006/relationships/hyperlink" Target="http://www.statmethods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E59C4FD-2422-4897-911B-50649E3E6A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251"/>
          <a:stretch>
            <a:fillRect/>
          </a:stretch>
        </p:blipFill>
        <p:spPr>
          <a:xfrm>
            <a:off x="0" y="10391"/>
            <a:ext cx="1008000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CDBFDAE-FDAA-4585-91F5-C24C5EDEA646}"/>
              </a:ext>
            </a:extLst>
          </p:cNvPr>
          <p:cNvSpPr txBox="1"/>
          <p:nvPr/>
        </p:nvSpPr>
        <p:spPr>
          <a:xfrm>
            <a:off x="2760479" y="5598000"/>
            <a:ext cx="6791760" cy="3639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200">
                <a:solidFill>
                  <a:srgbClr val="808080"/>
                </a:solidFill>
                <a:latin typeface="Liberation Sans"/>
                <a:ea typeface="DejaVu Sans" pitchFamily="2"/>
                <a:cs typeface="Liberation Sans"/>
              </a:rPr>
              <a:t>Curs d'Estadística Bàsica per a la Recerca Biomèdica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09A192-EB65-45F9-AE04-2DCCF360A620}"/>
              </a:ext>
            </a:extLst>
          </p:cNvPr>
          <p:cNvSpPr txBox="1"/>
          <p:nvPr/>
        </p:nvSpPr>
        <p:spPr>
          <a:xfrm>
            <a:off x="4220792" y="6495342"/>
            <a:ext cx="1923732" cy="2654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dirty="0">
                <a:solidFill>
                  <a:srgbClr val="808080"/>
                </a:solidFill>
                <a:latin typeface="Liberation Sans"/>
                <a:ea typeface="DejaVu Sans" pitchFamily="2"/>
                <a:cs typeface="Liberation Sans"/>
              </a:rPr>
              <a:t>GRBIO-UEB-VHIR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0B009E-C7C0-4F81-8D10-585F60B1999B}"/>
              </a:ext>
            </a:extLst>
          </p:cNvPr>
          <p:cNvSpPr txBox="1"/>
          <p:nvPr/>
        </p:nvSpPr>
        <p:spPr>
          <a:xfrm>
            <a:off x="337320" y="4839840"/>
            <a:ext cx="9415800" cy="6210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3600" b="1">
                <a:solidFill>
                  <a:srgbClr val="7D468C"/>
                </a:solidFill>
                <a:latin typeface="DejaVu Sans"/>
                <a:ea typeface="DejaVu Sans" pitchFamily="2"/>
                <a:cs typeface="DejaVu Sans"/>
              </a:rPr>
              <a:t>Introduction to R and R-commander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40F3B55-17B8-4795-82E1-53622540EED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10114" r="65143" b="85436"/>
          <a:stretch>
            <a:fillRect/>
          </a:stretch>
        </p:blipFill>
        <p:spPr>
          <a:xfrm>
            <a:off x="315886" y="6217919"/>
            <a:ext cx="2377080" cy="79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6DEE4B7-DE70-49C6-8932-8D6A7EB4F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5" y="6288563"/>
            <a:ext cx="1289356" cy="793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" y="13253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>
                <a:solidFill>
                  <a:schemeClr val="bg1"/>
                </a:solidFill>
              </a:rPr>
              <a:t>R </a:t>
            </a:r>
            <a:r>
              <a:rPr lang="ca-ES" dirty="0" err="1">
                <a:solidFill>
                  <a:schemeClr val="bg1"/>
                </a:solidFill>
              </a:rPr>
              <a:t>functions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8A17E22-817A-4C8D-A424-F805178C56EB}"/>
              </a:ext>
            </a:extLst>
          </p:cNvPr>
          <p:cNvSpPr txBox="1">
            <a:spLocks noChangeArrowheads="1"/>
          </p:cNvSpPr>
          <p:nvPr/>
        </p:nvSpPr>
        <p:spPr>
          <a:xfrm>
            <a:off x="503998" y="1610139"/>
            <a:ext cx="8799027" cy="4611688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ysClr val="windowText" lastClr="000000"/>
                </a:solidFill>
              </a:rPr>
              <a:t>R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functions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represent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something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that</a:t>
            </a:r>
            <a:r>
              <a:rPr lang="es-ES" altLang="es-ES" dirty="0">
                <a:solidFill>
                  <a:sysClr val="windowText" lastClr="000000"/>
                </a:solidFill>
              </a:rPr>
              <a:t> can be done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with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an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object</a:t>
            </a:r>
            <a:r>
              <a:rPr lang="es-ES" altLang="es-ES" dirty="0">
                <a:solidFill>
                  <a:sysClr val="windowText" lastClr="000000"/>
                </a:solidFill>
              </a:rPr>
              <a:t> :</a:t>
            </a:r>
          </a:p>
          <a:p>
            <a:pPr lvl="1"/>
            <a:r>
              <a:rPr lang="es-ES" altLang="es-ES" sz="2800" dirty="0" err="1"/>
              <a:t>Functions</a:t>
            </a:r>
            <a:r>
              <a:rPr lang="es-ES" altLang="es-ES" sz="2800" dirty="0"/>
              <a:t> opérate </a:t>
            </a:r>
            <a:r>
              <a:rPr lang="es-ES" altLang="es-ES" sz="2800" dirty="0" err="1"/>
              <a:t>with</a:t>
            </a:r>
            <a:r>
              <a:rPr lang="es-ES" altLang="es-ES" sz="2800" dirty="0"/>
              <a:t> </a:t>
            </a:r>
            <a:r>
              <a:rPr lang="es-ES" altLang="es-ES" sz="2800" dirty="0" err="1"/>
              <a:t>objects</a:t>
            </a:r>
            <a:endParaRPr lang="es-ES" altLang="es-ES" sz="2800" dirty="0"/>
          </a:p>
          <a:p>
            <a:pPr lvl="1"/>
            <a:r>
              <a:rPr lang="es-ES" altLang="es-ES" sz="2800" dirty="0" err="1"/>
              <a:t>Functions</a:t>
            </a:r>
            <a:r>
              <a:rPr lang="es-ES" altLang="es-ES" sz="2800" dirty="0"/>
              <a:t> can </a:t>
            </a:r>
            <a:r>
              <a:rPr lang="es-ES" altLang="es-ES" sz="2800" dirty="0" err="1"/>
              <a:t>return</a:t>
            </a:r>
            <a:r>
              <a:rPr lang="es-ES" altLang="es-ES" sz="2800" dirty="0"/>
              <a:t> </a:t>
            </a:r>
            <a:r>
              <a:rPr lang="es-ES" altLang="es-ES" sz="2800" dirty="0" err="1"/>
              <a:t>other</a:t>
            </a:r>
            <a:r>
              <a:rPr lang="es-ES" altLang="es-ES" sz="2800" dirty="0"/>
              <a:t> </a:t>
            </a:r>
            <a:r>
              <a:rPr lang="es-ES" altLang="es-ES" sz="2800" dirty="0" err="1"/>
              <a:t>objects</a:t>
            </a:r>
            <a:endParaRPr lang="es-ES" alt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 err="1">
                <a:solidFill>
                  <a:sysClr val="windowText" lastClr="000000"/>
                </a:solidFill>
              </a:rPr>
              <a:t>Functions</a:t>
            </a:r>
            <a:r>
              <a:rPr lang="es-ES" altLang="es-ES" dirty="0">
                <a:solidFill>
                  <a:sysClr val="windowText" lastClr="000000"/>
                </a:solidFill>
              </a:rPr>
              <a:t> can be</a:t>
            </a:r>
          </a:p>
          <a:p>
            <a:pPr lvl="1"/>
            <a:r>
              <a:rPr lang="es-ES" altLang="es-ES" sz="2800" dirty="0" err="1"/>
              <a:t>Incorporated</a:t>
            </a:r>
            <a:r>
              <a:rPr lang="es-ES" altLang="es-ES" sz="2800" dirty="0"/>
              <a:t> in R "base"</a:t>
            </a:r>
          </a:p>
          <a:p>
            <a:pPr lvl="1"/>
            <a:r>
              <a:rPr lang="es-ES" altLang="es-ES" sz="2800" dirty="0" err="1"/>
              <a:t>Added</a:t>
            </a:r>
            <a:r>
              <a:rPr lang="es-ES" altLang="es-ES" sz="2800" dirty="0"/>
              <a:t> </a:t>
            </a:r>
            <a:r>
              <a:rPr lang="es-ES" altLang="es-ES" sz="2800" dirty="0" err="1"/>
              <a:t>to</a:t>
            </a:r>
            <a:r>
              <a:rPr lang="es-ES" altLang="es-ES" sz="2800" dirty="0"/>
              <a:t> </a:t>
            </a:r>
            <a:r>
              <a:rPr lang="es-ES" altLang="es-ES" sz="2800" dirty="0" err="1"/>
              <a:t>the</a:t>
            </a:r>
            <a:r>
              <a:rPr lang="es-ES" altLang="es-ES" sz="2800" dirty="0"/>
              <a:t> </a:t>
            </a:r>
            <a:r>
              <a:rPr lang="es-ES" altLang="es-ES" sz="2800" dirty="0" err="1"/>
              <a:t>system</a:t>
            </a:r>
            <a:r>
              <a:rPr lang="es-ES" altLang="es-ES" sz="2800" dirty="0"/>
              <a:t> </a:t>
            </a:r>
            <a:r>
              <a:rPr lang="es-ES" altLang="es-ES" sz="2800" dirty="0" err="1"/>
              <a:t>using</a:t>
            </a:r>
            <a:r>
              <a:rPr lang="es-ES" altLang="es-ES" sz="2800" dirty="0"/>
              <a:t> "</a:t>
            </a:r>
            <a:r>
              <a:rPr lang="es-ES" altLang="es-ES" sz="2800" dirty="0" err="1"/>
              <a:t>packages</a:t>
            </a:r>
            <a:r>
              <a:rPr lang="es-ES" altLang="es-ES" sz="2800" dirty="0"/>
              <a:t>"</a:t>
            </a:r>
          </a:p>
          <a:p>
            <a:pPr lvl="1"/>
            <a:r>
              <a:rPr lang="es-ES" altLang="es-ES" sz="2800" dirty="0" err="1"/>
              <a:t>Created</a:t>
            </a:r>
            <a:r>
              <a:rPr lang="es-ES" altLang="es-ES" sz="2800" dirty="0"/>
              <a:t> </a:t>
            </a:r>
            <a:r>
              <a:rPr lang="es-ES" altLang="es-ES" sz="2800" dirty="0" err="1"/>
              <a:t>by</a:t>
            </a:r>
            <a:r>
              <a:rPr lang="es-ES" altLang="es-ES" sz="2800" dirty="0"/>
              <a:t> </a:t>
            </a:r>
            <a:r>
              <a:rPr lang="es-ES" altLang="es-ES" sz="2800" dirty="0" err="1"/>
              <a:t>the</a:t>
            </a:r>
            <a:r>
              <a:rPr lang="es-ES" altLang="es-ES" sz="2800" dirty="0"/>
              <a:t> </a:t>
            </a:r>
            <a:r>
              <a:rPr lang="es-ES" altLang="es-ES" sz="2800" dirty="0" err="1"/>
              <a:t>user</a:t>
            </a:r>
            <a:r>
              <a:rPr lang="es-ES" altLang="es-ES" sz="2800" dirty="0"/>
              <a:t> </a:t>
            </a:r>
            <a:r>
              <a:rPr lang="es-ES" altLang="es-ES" sz="2800" dirty="0" err="1"/>
              <a:t>for</a:t>
            </a:r>
            <a:r>
              <a:rPr lang="es-ES" altLang="es-ES" sz="2800" dirty="0"/>
              <a:t> </a:t>
            </a:r>
            <a:r>
              <a:rPr lang="es-ES" altLang="es-ES" sz="2800" dirty="0" err="1"/>
              <a:t>specific</a:t>
            </a:r>
            <a:r>
              <a:rPr lang="es-ES" altLang="es-ES" sz="2800" dirty="0"/>
              <a:t> </a:t>
            </a:r>
            <a:r>
              <a:rPr lang="es-ES" altLang="es-ES" sz="2800" dirty="0" err="1"/>
              <a:t>purposes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73187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2" y="-1277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 err="1">
                <a:solidFill>
                  <a:schemeClr val="bg1"/>
                </a:solidFill>
              </a:rPr>
              <a:t>Example</a:t>
            </a:r>
            <a:r>
              <a:rPr lang="ca-ES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9C90AB-7A96-4DD2-960A-D3C7EF95AEED}"/>
              </a:ext>
            </a:extLst>
          </p:cNvPr>
          <p:cNvSpPr txBox="1">
            <a:spLocks noChangeArrowheads="1"/>
          </p:cNvSpPr>
          <p:nvPr/>
        </p:nvSpPr>
        <p:spPr>
          <a:xfrm>
            <a:off x="1431231" y="1447800"/>
            <a:ext cx="8600662" cy="4383157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altLang="es-ES" sz="20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# DATA</a:t>
            </a:r>
          </a:p>
          <a:p>
            <a:pPr>
              <a:lnSpc>
                <a:spcPct val="90000"/>
              </a:lnSpc>
            </a:pP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calcio &lt;-c(11.0, 10.6, 10.5, 10.6, 10.4, 10.2, 9.5, </a:t>
            </a:r>
          </a:p>
          <a:p>
            <a:pPr>
              <a:lnSpc>
                <a:spcPct val="90000"/>
              </a:lnSpc>
            </a:pP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			8.2, 7.5, 6.0, 5.0)</a:t>
            </a:r>
          </a:p>
          <a:p>
            <a:pPr>
              <a:lnSpc>
                <a:spcPct val="90000"/>
              </a:lnSpc>
            </a:pP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PTH   &lt;- c(0.5, 1.12, 1.23, 1.24, 1.31, 1.33, 2.10, </a:t>
            </a:r>
          </a:p>
          <a:p>
            <a:pPr>
              <a:lnSpc>
                <a:spcPct val="90000"/>
              </a:lnSpc>
            </a:pP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	2.15, 2.43, 3.70, 4.27)</a:t>
            </a:r>
          </a:p>
          <a:p>
            <a:pPr>
              <a:lnSpc>
                <a:spcPct val="90000"/>
              </a:lnSpc>
            </a:pPr>
            <a:r>
              <a:rPr lang="es-ES" altLang="es-E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</a:rPr>
              <a:t>plot</a:t>
            </a: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(</a:t>
            </a:r>
            <a:r>
              <a:rPr lang="es-ES" altLang="es-E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</a:rPr>
              <a:t>calcio,PTH</a:t>
            </a: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, </a:t>
            </a:r>
            <a:r>
              <a:rPr lang="es-ES" altLang="es-E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</a:rPr>
              <a:t>main</a:t>
            </a: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="Hormona Paratiroidea vs [Calcio]")</a:t>
            </a:r>
          </a:p>
          <a:p>
            <a:pPr>
              <a:lnSpc>
                <a:spcPct val="90000"/>
              </a:lnSpc>
            </a:pPr>
            <a:endParaRPr lang="es-ES" altLang="es-ES" sz="1800" b="1" dirty="0">
              <a:solidFill>
                <a:sysClr val="windowText" lastClr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s-ES" altLang="es-ES" sz="1600" dirty="0">
              <a:solidFill>
                <a:sysClr val="windowText" lastClr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ES" altLang="es-E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</a:rPr>
              <a:t>regres</a:t>
            </a: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 &lt;- lm(PTH ~ calcio) </a:t>
            </a:r>
            <a:r>
              <a:rPr lang="es-ES" altLang="es-ES" sz="1600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#</a:t>
            </a:r>
            <a:r>
              <a:rPr lang="es-ES" altLang="es-ES" sz="18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 FIT A MODEL</a:t>
            </a:r>
            <a:endParaRPr lang="es-ES" altLang="es-ES" sz="1600" b="1" dirty="0">
              <a:solidFill>
                <a:sysClr val="windowText" lastClr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ES" altLang="es-ES" sz="20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# RESULTS</a:t>
            </a:r>
          </a:p>
          <a:p>
            <a:pPr>
              <a:lnSpc>
                <a:spcPct val="90000"/>
              </a:lnSpc>
            </a:pPr>
            <a:r>
              <a:rPr lang="es-ES" altLang="es-E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</a:rPr>
              <a:t>summary</a:t>
            </a: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(</a:t>
            </a:r>
            <a:r>
              <a:rPr lang="es-ES" altLang="es-E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</a:rPr>
              <a:t>regres</a:t>
            </a: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ES" altLang="es-E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</a:rPr>
              <a:t>abline</a:t>
            </a: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(</a:t>
            </a:r>
            <a:r>
              <a:rPr lang="es-ES" altLang="es-E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</a:rPr>
              <a:t>regres</a:t>
            </a: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par(</a:t>
            </a:r>
            <a:r>
              <a:rPr lang="es-ES" altLang="es-E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</a:rPr>
              <a:t>mfrow</a:t>
            </a: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=c(2,2))</a:t>
            </a:r>
          </a:p>
          <a:p>
            <a:pPr>
              <a:lnSpc>
                <a:spcPct val="90000"/>
              </a:lnSpc>
            </a:pPr>
            <a:r>
              <a:rPr lang="es-ES" altLang="es-E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</a:rPr>
              <a:t>plot</a:t>
            </a: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(</a:t>
            </a:r>
            <a:r>
              <a:rPr lang="es-ES" altLang="es-E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</a:rPr>
              <a:t>regres</a:t>
            </a:r>
            <a:r>
              <a:rPr lang="es-ES" altLang="es-ES" sz="1600" b="1" dirty="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93284F8C-D4E2-4D0D-82D5-3A05449CB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14600"/>
            <a:ext cx="1169658" cy="9144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" altLang="es-ES" sz="1800" b="0">
                <a:latin typeface="Arial" panose="020B0604020202020204" pitchFamily="34" charset="0"/>
              </a:rPr>
              <a:t>Objetos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081DDDC-3800-4BCB-B993-21B593EAE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99" y="4134678"/>
            <a:ext cx="1169658" cy="304800"/>
          </a:xfrm>
          <a:prstGeom prst="rect">
            <a:avLst/>
          </a:prstGeom>
          <a:solidFill>
            <a:srgbClr val="F9AD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" altLang="es-ES" sz="1800" b="0" dirty="0">
                <a:latin typeface="Arial" panose="020B0604020202020204" pitchFamily="34" charset="0"/>
              </a:rPr>
              <a:t>Funciones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B4DFC5BB-A2B3-43E9-83A1-299EA2ADAC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057400"/>
            <a:ext cx="50128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0FA3F4D1-6988-44C9-8881-85F3486C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3190" y="2728119"/>
            <a:ext cx="319071" cy="15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100C498-B4EF-4C97-BC0F-4B962FE742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77008" y="3684404"/>
            <a:ext cx="440081" cy="642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9D61E312-56B7-45E4-8E8B-B32507F3A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907" y="3410777"/>
            <a:ext cx="868261" cy="14787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2A8CB7BC-6F8A-4FA7-9810-FA9EBC012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9488" y="4479384"/>
            <a:ext cx="600216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9164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32A91D-891F-4DCA-9ECD-4A7F0F8F0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" y="13253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45058" name="Rectangle 2">
            <a:extLst>
              <a:ext uri="{FF2B5EF4-FFF2-40B4-BE49-F238E27FC236}">
                <a16:creationId xmlns:a16="http://schemas.microsoft.com/office/drawing/2014/main" id="{30D9F2D6-E072-49C0-A052-2CE9F80B2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999" y="132522"/>
            <a:ext cx="9071640" cy="993913"/>
          </a:xfrm>
        </p:spPr>
        <p:txBody>
          <a:bodyPr/>
          <a:lstStyle/>
          <a:p>
            <a:r>
              <a:rPr lang="es-ES" altLang="es-ES" dirty="0" err="1"/>
              <a:t>Example</a:t>
            </a:r>
            <a:r>
              <a:rPr lang="es-ES" altLang="es-ES" dirty="0"/>
              <a:t> 2: </a:t>
            </a:r>
            <a:r>
              <a:rPr lang="es-ES" altLang="es-ES" dirty="0" err="1"/>
              <a:t>results</a:t>
            </a:r>
            <a:endParaRPr lang="es-ES" altLang="es-ES" dirty="0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537B8861-A046-4023-B187-B1FBB7377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1061" y="1417983"/>
            <a:ext cx="9329530" cy="53034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altLang="es-ES" sz="1400" b="1" dirty="0">
                <a:latin typeface="Courier New" panose="02070309020205020404" pitchFamily="49" charset="0"/>
              </a:rPr>
              <a:t>&gt; </a:t>
            </a:r>
            <a:r>
              <a:rPr lang="es-ES" altLang="es-ES" sz="1400" b="1" dirty="0" err="1">
                <a:latin typeface="Courier New" panose="02070309020205020404" pitchFamily="49" charset="0"/>
              </a:rPr>
              <a:t>summary</a:t>
            </a:r>
            <a:r>
              <a:rPr lang="es-ES" altLang="es-ES" sz="1400" b="1" dirty="0">
                <a:latin typeface="Courier New" panose="02070309020205020404" pitchFamily="49" charset="0"/>
              </a:rPr>
              <a:t>(</a:t>
            </a:r>
            <a:r>
              <a:rPr lang="es-ES" altLang="es-ES" sz="1400" b="1" dirty="0" err="1">
                <a:latin typeface="Courier New" panose="02070309020205020404" pitchFamily="49" charset="0"/>
              </a:rPr>
              <a:t>regres</a:t>
            </a:r>
            <a:r>
              <a:rPr lang="es-ES" altLang="es-ES" sz="1400" b="1" dirty="0"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s-ES" altLang="es-ES" sz="1200" dirty="0" err="1">
                <a:latin typeface="Courier New" panose="02070309020205020404" pitchFamily="49" charset="0"/>
              </a:rPr>
              <a:t>Call</a:t>
            </a:r>
            <a:r>
              <a:rPr lang="es-ES" altLang="es-ES" sz="1200" dirty="0">
                <a:latin typeface="Courier New" panose="02070309020205020404" pitchFamily="49" charset="0"/>
              </a:rPr>
              <a:t>:</a:t>
            </a:r>
          </a:p>
          <a:p>
            <a:pPr>
              <a:buFontTx/>
              <a:buNone/>
            </a:pPr>
            <a:r>
              <a:rPr lang="es-ES" altLang="es-ES" sz="1200" dirty="0">
                <a:latin typeface="Courier New" panose="02070309020205020404" pitchFamily="49" charset="0"/>
              </a:rPr>
              <a:t>lm(formula = PTH ~ calcio)</a:t>
            </a:r>
          </a:p>
          <a:p>
            <a:pPr>
              <a:buFontTx/>
              <a:buNone/>
            </a:pPr>
            <a:r>
              <a:rPr lang="es-ES" altLang="es-ES" sz="1200" dirty="0" err="1">
                <a:latin typeface="Courier New" panose="02070309020205020404" pitchFamily="49" charset="0"/>
              </a:rPr>
              <a:t>Residuals</a:t>
            </a:r>
            <a:r>
              <a:rPr lang="es-ES" altLang="es-ES" sz="1200" dirty="0">
                <a:latin typeface="Courier New" panose="02070309020205020404" pitchFamily="49" charset="0"/>
              </a:rPr>
              <a:t>:</a:t>
            </a:r>
          </a:p>
          <a:p>
            <a:pPr>
              <a:buFontTx/>
              <a:buNone/>
            </a:pPr>
            <a:r>
              <a:rPr lang="es-ES" altLang="es-ES" sz="1200" dirty="0">
                <a:latin typeface="Courier New" panose="02070309020205020404" pitchFamily="49" charset="0"/>
              </a:rPr>
              <a:t>     Min       1Q   Median       3Q      Max </a:t>
            </a:r>
          </a:p>
          <a:p>
            <a:pPr>
              <a:buFontTx/>
              <a:buNone/>
            </a:pPr>
            <a:r>
              <a:rPr lang="es-ES" altLang="es-ES" sz="1200" dirty="0">
                <a:latin typeface="Courier New" panose="02070309020205020404" pitchFamily="49" charset="0"/>
              </a:rPr>
              <a:t>-0.37648 -0.11926  0.08052  0.11177  0.40454 </a:t>
            </a:r>
          </a:p>
          <a:p>
            <a:pPr>
              <a:buFontTx/>
              <a:buNone/>
            </a:pPr>
            <a:r>
              <a:rPr lang="es-ES" altLang="es-ES" sz="1200" dirty="0" err="1">
                <a:latin typeface="Courier New" panose="02070309020205020404" pitchFamily="49" charset="0"/>
              </a:rPr>
              <a:t>Coefficients</a:t>
            </a:r>
            <a:r>
              <a:rPr lang="es-ES" altLang="es-ES" sz="1200" dirty="0">
                <a:latin typeface="Courier New" panose="02070309020205020404" pitchFamily="49" charset="0"/>
              </a:rPr>
              <a:t>:</a:t>
            </a:r>
          </a:p>
          <a:p>
            <a:pPr>
              <a:buFontTx/>
              <a:buNone/>
            </a:pPr>
            <a:r>
              <a:rPr lang="es-ES" altLang="es-ES" sz="1200" dirty="0">
                <a:latin typeface="Courier New" panose="02070309020205020404" pitchFamily="49" charset="0"/>
              </a:rPr>
              <a:t>            </a:t>
            </a:r>
            <a:r>
              <a:rPr lang="es-ES" altLang="es-ES" sz="1200" dirty="0" err="1">
                <a:latin typeface="Courier New" panose="02070309020205020404" pitchFamily="49" charset="0"/>
              </a:rPr>
              <a:t>Estimate</a:t>
            </a:r>
            <a:r>
              <a:rPr lang="es-ES" altLang="es-ES" sz="1200" dirty="0">
                <a:latin typeface="Courier New" panose="02070309020205020404" pitchFamily="49" charset="0"/>
              </a:rPr>
              <a:t> </a:t>
            </a:r>
            <a:r>
              <a:rPr lang="es-ES" altLang="es-ES" sz="1200" dirty="0" err="1">
                <a:latin typeface="Courier New" panose="02070309020205020404" pitchFamily="49" charset="0"/>
              </a:rPr>
              <a:t>Std</a:t>
            </a:r>
            <a:r>
              <a:rPr lang="es-ES" altLang="es-ES" sz="1200" dirty="0">
                <a:latin typeface="Courier New" panose="02070309020205020404" pitchFamily="49" charset="0"/>
              </a:rPr>
              <a:t>. Error t </a:t>
            </a:r>
            <a:r>
              <a:rPr lang="es-ES" altLang="es-ES" sz="1200" dirty="0" err="1">
                <a:latin typeface="Courier New" panose="02070309020205020404" pitchFamily="49" charset="0"/>
              </a:rPr>
              <a:t>value</a:t>
            </a:r>
            <a:r>
              <a:rPr lang="es-ES" altLang="es-ES" sz="1200" dirty="0">
                <a:latin typeface="Courier New" panose="02070309020205020404" pitchFamily="49" charset="0"/>
              </a:rPr>
              <a:t> Pr(&gt;|t|)    </a:t>
            </a:r>
          </a:p>
          <a:p>
            <a:pPr>
              <a:buFontTx/>
              <a:buNone/>
            </a:pPr>
            <a:r>
              <a:rPr lang="es-ES" altLang="es-ES" sz="1200" dirty="0">
                <a:latin typeface="Courier New" panose="02070309020205020404" pitchFamily="49" charset="0"/>
              </a:rPr>
              <a:t>(</a:t>
            </a:r>
            <a:r>
              <a:rPr lang="es-ES" altLang="es-ES" sz="1200" dirty="0" err="1">
                <a:latin typeface="Courier New" panose="02070309020205020404" pitchFamily="49" charset="0"/>
              </a:rPr>
              <a:t>Intercept</a:t>
            </a:r>
            <a:r>
              <a:rPr lang="es-ES" altLang="es-ES" sz="1200" dirty="0">
                <a:latin typeface="Courier New" panose="02070309020205020404" pitchFamily="49" charset="0"/>
              </a:rPr>
              <a:t>)  6.88232    0.35283   19.51 1.13e-08 ***</a:t>
            </a:r>
          </a:p>
          <a:p>
            <a:pPr>
              <a:buFontTx/>
              <a:buNone/>
            </a:pPr>
            <a:r>
              <a:rPr lang="es-ES" altLang="es-ES" sz="1200" dirty="0">
                <a:latin typeface="Courier New" panose="02070309020205020404" pitchFamily="49" charset="0"/>
              </a:rPr>
              <a:t>calcio      -0.54599    0.03811  -14.33 1.68e-07 ***</a:t>
            </a:r>
          </a:p>
          <a:p>
            <a:pPr>
              <a:buFontTx/>
              <a:buNone/>
            </a:pPr>
            <a:r>
              <a:rPr lang="es-ES" altLang="es-ES" sz="1200" dirty="0">
                <a:latin typeface="Courier New" panose="02070309020205020404" pitchFamily="49" charset="0"/>
              </a:rPr>
              <a:t>---</a:t>
            </a:r>
          </a:p>
          <a:p>
            <a:pPr>
              <a:buFontTx/>
              <a:buNone/>
            </a:pPr>
            <a:r>
              <a:rPr lang="es-ES" altLang="es-ES" sz="1200" dirty="0" err="1">
                <a:latin typeface="Courier New" panose="02070309020205020404" pitchFamily="49" charset="0"/>
              </a:rPr>
              <a:t>Signif</a:t>
            </a:r>
            <a:r>
              <a:rPr lang="es-ES" altLang="es-ES" sz="1200" dirty="0">
                <a:latin typeface="Courier New" panose="02070309020205020404" pitchFamily="49" charset="0"/>
              </a:rPr>
              <a:t>. </a:t>
            </a:r>
            <a:r>
              <a:rPr lang="es-ES" altLang="es-ES" sz="1200" dirty="0" err="1">
                <a:latin typeface="Courier New" panose="02070309020205020404" pitchFamily="49" charset="0"/>
              </a:rPr>
              <a:t>codes</a:t>
            </a:r>
            <a:r>
              <a:rPr lang="es-ES" altLang="es-ES" sz="1200" dirty="0">
                <a:latin typeface="Courier New" panose="02070309020205020404" pitchFamily="49" charset="0"/>
              </a:rPr>
              <a:t>:  0 </a:t>
            </a:r>
            <a:r>
              <a:rPr lang="es-ES" altLang="es-ES" sz="1200" dirty="0"/>
              <a:t>‘</a:t>
            </a:r>
            <a:r>
              <a:rPr lang="es-ES" altLang="es-ES" sz="1200" dirty="0">
                <a:latin typeface="Courier New" panose="02070309020205020404" pitchFamily="49" charset="0"/>
              </a:rPr>
              <a:t>***</a:t>
            </a:r>
            <a:r>
              <a:rPr lang="es-ES" altLang="es-ES" sz="1200" dirty="0"/>
              <a:t>’</a:t>
            </a:r>
            <a:r>
              <a:rPr lang="es-ES" altLang="es-ES" sz="1200" dirty="0">
                <a:latin typeface="Courier New" panose="02070309020205020404" pitchFamily="49" charset="0"/>
              </a:rPr>
              <a:t> 0.001 </a:t>
            </a:r>
            <a:r>
              <a:rPr lang="es-ES" altLang="es-ES" sz="1200" dirty="0"/>
              <a:t>‘</a:t>
            </a:r>
            <a:r>
              <a:rPr lang="es-ES" altLang="es-ES" sz="1200" dirty="0">
                <a:latin typeface="Courier New" panose="02070309020205020404" pitchFamily="49" charset="0"/>
              </a:rPr>
              <a:t>**</a:t>
            </a:r>
            <a:r>
              <a:rPr lang="es-ES" altLang="es-ES" sz="1200" dirty="0"/>
              <a:t>’</a:t>
            </a:r>
            <a:r>
              <a:rPr lang="es-ES" altLang="es-ES" sz="1200" dirty="0">
                <a:latin typeface="Courier New" panose="02070309020205020404" pitchFamily="49" charset="0"/>
              </a:rPr>
              <a:t> 0.01 </a:t>
            </a:r>
            <a:r>
              <a:rPr lang="es-ES" altLang="es-ES" sz="1200" dirty="0"/>
              <a:t>‘</a:t>
            </a:r>
            <a:r>
              <a:rPr lang="es-ES" altLang="es-ES" sz="1200" dirty="0">
                <a:latin typeface="Courier New" panose="02070309020205020404" pitchFamily="49" charset="0"/>
              </a:rPr>
              <a:t>*</a:t>
            </a:r>
            <a:r>
              <a:rPr lang="es-ES" altLang="es-ES" sz="1200" dirty="0"/>
              <a:t>’</a:t>
            </a:r>
            <a:r>
              <a:rPr lang="es-ES" altLang="es-ES" sz="1200" dirty="0">
                <a:latin typeface="Courier New" panose="02070309020205020404" pitchFamily="49" charset="0"/>
              </a:rPr>
              <a:t> 0.05 </a:t>
            </a:r>
            <a:r>
              <a:rPr lang="es-ES" altLang="es-ES" sz="1200" dirty="0"/>
              <a:t>‘</a:t>
            </a:r>
            <a:r>
              <a:rPr lang="es-ES" altLang="es-ES" sz="1200" dirty="0">
                <a:latin typeface="Courier New" panose="02070309020205020404" pitchFamily="49" charset="0"/>
              </a:rPr>
              <a:t>.</a:t>
            </a:r>
            <a:r>
              <a:rPr lang="es-ES" altLang="es-ES" sz="1200" dirty="0"/>
              <a:t>’</a:t>
            </a:r>
            <a:r>
              <a:rPr lang="es-ES" altLang="es-ES" sz="1200" dirty="0">
                <a:latin typeface="Courier New" panose="02070309020205020404" pitchFamily="49" charset="0"/>
              </a:rPr>
              <a:t> 0.1 </a:t>
            </a:r>
            <a:r>
              <a:rPr lang="es-ES" altLang="es-ES" sz="1200" dirty="0"/>
              <a:t>‘</a:t>
            </a:r>
            <a:r>
              <a:rPr lang="es-ES" altLang="es-ES" sz="1200" dirty="0">
                <a:latin typeface="Courier New" panose="02070309020205020404" pitchFamily="49" charset="0"/>
              </a:rPr>
              <a:t> </a:t>
            </a:r>
            <a:r>
              <a:rPr lang="es-ES" altLang="es-ES" sz="1200" dirty="0"/>
              <a:t>’</a:t>
            </a:r>
            <a:r>
              <a:rPr lang="es-ES" altLang="es-ES" sz="1200" dirty="0">
                <a:latin typeface="Courier New" panose="02070309020205020404" pitchFamily="49" charset="0"/>
              </a:rPr>
              <a:t> 1 </a:t>
            </a:r>
          </a:p>
          <a:p>
            <a:pPr>
              <a:buFontTx/>
              <a:buNone/>
            </a:pPr>
            <a:r>
              <a:rPr lang="es-ES" altLang="es-ES" sz="1200" dirty="0">
                <a:latin typeface="Courier New" panose="02070309020205020404" pitchFamily="49" charset="0"/>
              </a:rPr>
              <a:t>Residual standard error: 0.2496 </a:t>
            </a:r>
            <a:r>
              <a:rPr lang="es-ES" altLang="es-ES" sz="1200" dirty="0" err="1">
                <a:latin typeface="Courier New" panose="02070309020205020404" pitchFamily="49" charset="0"/>
              </a:rPr>
              <a:t>on</a:t>
            </a:r>
            <a:r>
              <a:rPr lang="es-ES" altLang="es-ES" sz="1200" dirty="0">
                <a:latin typeface="Courier New" panose="02070309020205020404" pitchFamily="49" charset="0"/>
              </a:rPr>
              <a:t> 9 </a:t>
            </a:r>
            <a:r>
              <a:rPr lang="es-ES" altLang="es-ES" sz="1200" dirty="0" err="1">
                <a:latin typeface="Courier New" panose="02070309020205020404" pitchFamily="49" charset="0"/>
              </a:rPr>
              <a:t>degrees</a:t>
            </a:r>
            <a:r>
              <a:rPr lang="es-ES" altLang="es-ES" sz="1200" dirty="0">
                <a:latin typeface="Courier New" panose="02070309020205020404" pitchFamily="49" charset="0"/>
              </a:rPr>
              <a:t> </a:t>
            </a:r>
            <a:r>
              <a:rPr lang="es-ES" altLang="es-ES" sz="1200" dirty="0" err="1">
                <a:latin typeface="Courier New" panose="02070309020205020404" pitchFamily="49" charset="0"/>
              </a:rPr>
              <a:t>of</a:t>
            </a:r>
            <a:r>
              <a:rPr lang="es-ES" altLang="es-ES" sz="1200" dirty="0">
                <a:latin typeface="Courier New" panose="02070309020205020404" pitchFamily="49" charset="0"/>
              </a:rPr>
              <a:t> </a:t>
            </a:r>
            <a:r>
              <a:rPr lang="es-ES" altLang="es-ES" sz="1200" dirty="0" err="1">
                <a:latin typeface="Courier New" panose="02070309020205020404" pitchFamily="49" charset="0"/>
              </a:rPr>
              <a:t>freedom</a:t>
            </a:r>
            <a:endParaRPr lang="es-ES" altLang="es-ES" sz="12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s-ES" altLang="es-ES" sz="1200" dirty="0" err="1">
                <a:latin typeface="Courier New" panose="02070309020205020404" pitchFamily="49" charset="0"/>
              </a:rPr>
              <a:t>Multiple</a:t>
            </a:r>
            <a:r>
              <a:rPr lang="es-ES" altLang="es-ES" sz="1200" dirty="0">
                <a:latin typeface="Courier New" panose="02070309020205020404" pitchFamily="49" charset="0"/>
              </a:rPr>
              <a:t> R-</a:t>
            </a:r>
            <a:r>
              <a:rPr lang="es-ES" altLang="es-ES" sz="1200" dirty="0" err="1">
                <a:latin typeface="Courier New" panose="02070309020205020404" pitchFamily="49" charset="0"/>
              </a:rPr>
              <a:t>squared</a:t>
            </a:r>
            <a:r>
              <a:rPr lang="es-ES" altLang="es-ES" sz="1200" dirty="0">
                <a:latin typeface="Courier New" panose="02070309020205020404" pitchFamily="49" charset="0"/>
              </a:rPr>
              <a:t>: 0.958,      </a:t>
            </a:r>
            <a:r>
              <a:rPr lang="es-ES" altLang="es-ES" sz="1200" dirty="0" err="1">
                <a:latin typeface="Courier New" panose="02070309020205020404" pitchFamily="49" charset="0"/>
              </a:rPr>
              <a:t>Adjusted</a:t>
            </a:r>
            <a:r>
              <a:rPr lang="es-ES" altLang="es-ES" sz="1200" dirty="0">
                <a:latin typeface="Courier New" panose="02070309020205020404" pitchFamily="49" charset="0"/>
              </a:rPr>
              <a:t> R-</a:t>
            </a:r>
            <a:r>
              <a:rPr lang="es-ES" altLang="es-ES" sz="1200" dirty="0" err="1">
                <a:latin typeface="Courier New" panose="02070309020205020404" pitchFamily="49" charset="0"/>
              </a:rPr>
              <a:t>squared</a:t>
            </a:r>
            <a:r>
              <a:rPr lang="es-ES" altLang="es-ES" sz="1200" dirty="0">
                <a:latin typeface="Courier New" panose="02070309020205020404" pitchFamily="49" charset="0"/>
              </a:rPr>
              <a:t>: 0.9533 </a:t>
            </a:r>
          </a:p>
          <a:p>
            <a:pPr>
              <a:buFontTx/>
              <a:buNone/>
            </a:pPr>
            <a:r>
              <a:rPr lang="es-ES" altLang="es-ES" sz="1200" dirty="0">
                <a:latin typeface="Courier New" panose="02070309020205020404" pitchFamily="49" charset="0"/>
              </a:rPr>
              <a:t>F-</a:t>
            </a:r>
            <a:r>
              <a:rPr lang="es-ES" altLang="es-ES" sz="1200" dirty="0" err="1">
                <a:latin typeface="Courier New" panose="02070309020205020404" pitchFamily="49" charset="0"/>
              </a:rPr>
              <a:t>statistic</a:t>
            </a:r>
            <a:r>
              <a:rPr lang="es-ES" altLang="es-ES" sz="1200" dirty="0">
                <a:latin typeface="Courier New" panose="02070309020205020404" pitchFamily="49" charset="0"/>
              </a:rPr>
              <a:t>: 205.3 </a:t>
            </a:r>
            <a:r>
              <a:rPr lang="es-ES" altLang="es-ES" sz="1200" dirty="0" err="1">
                <a:latin typeface="Courier New" panose="02070309020205020404" pitchFamily="49" charset="0"/>
              </a:rPr>
              <a:t>on</a:t>
            </a:r>
            <a:r>
              <a:rPr lang="es-ES" altLang="es-ES" sz="1200" dirty="0">
                <a:latin typeface="Courier New" panose="02070309020205020404" pitchFamily="49" charset="0"/>
              </a:rPr>
              <a:t> 1 and 9 DF,  p-</a:t>
            </a:r>
            <a:r>
              <a:rPr lang="es-ES" altLang="es-ES" sz="1200" dirty="0" err="1">
                <a:latin typeface="Courier New" panose="02070309020205020404" pitchFamily="49" charset="0"/>
              </a:rPr>
              <a:t>value</a:t>
            </a:r>
            <a:r>
              <a:rPr lang="es-ES" altLang="es-ES" sz="1200" dirty="0">
                <a:latin typeface="Courier New" panose="02070309020205020404" pitchFamily="49" charset="0"/>
              </a:rPr>
              <a:t>: 1.680e-07 </a:t>
            </a:r>
          </a:p>
          <a:p>
            <a:pPr>
              <a:buFontTx/>
              <a:buNone/>
            </a:pPr>
            <a:endParaRPr lang="es-ES" altLang="es-ES" sz="3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0EF5CFD-8399-4E19-9C72-722E5D60C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" y="39759"/>
            <a:ext cx="10080000" cy="756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7" name="Picture 5">
            <a:extLst>
              <a:ext uri="{FF2B5EF4-FFF2-40B4-BE49-F238E27FC236}">
                <a16:creationId xmlns:a16="http://schemas.microsoft.com/office/drawing/2014/main" id="{6B12C1DA-E728-4EF7-949E-B6A8C1191B8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6497" y="1511935"/>
            <a:ext cx="4205070" cy="5083532"/>
          </a:xfrm>
        </p:spPr>
      </p:pic>
      <p:pic>
        <p:nvPicPr>
          <p:cNvPr id="38918" name="Picture 6">
            <a:extLst>
              <a:ext uri="{FF2B5EF4-FFF2-40B4-BE49-F238E27FC236}">
                <a16:creationId xmlns:a16="http://schemas.microsoft.com/office/drawing/2014/main" id="{09FE3B0F-23D6-4B24-985B-FBE77920570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9059" y="1511935"/>
            <a:ext cx="4205069" cy="5083532"/>
          </a:xfr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AB0D825-8246-47AB-9D21-2CEE9A0B6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999" y="132522"/>
            <a:ext cx="9071640" cy="993913"/>
          </a:xfrm>
        </p:spPr>
        <p:txBody>
          <a:bodyPr/>
          <a:lstStyle/>
          <a:p>
            <a:r>
              <a:rPr lang="es-ES" altLang="es-ES" dirty="0" err="1">
                <a:solidFill>
                  <a:schemeClr val="bg1"/>
                </a:solidFill>
              </a:rPr>
              <a:t>Example</a:t>
            </a:r>
            <a:r>
              <a:rPr lang="es-ES" altLang="es-ES" dirty="0">
                <a:solidFill>
                  <a:schemeClr val="bg1"/>
                </a:solidFill>
              </a:rPr>
              <a:t> 2: </a:t>
            </a:r>
            <a:r>
              <a:rPr lang="es-ES" altLang="es-ES" dirty="0" err="1">
                <a:solidFill>
                  <a:schemeClr val="bg1"/>
                </a:solidFill>
              </a:rPr>
              <a:t>plots</a:t>
            </a:r>
            <a:endParaRPr lang="es-ES" alt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" y="13253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>
                <a:solidFill>
                  <a:schemeClr val="bg1"/>
                </a:solidFill>
              </a:rPr>
              <a:t>R </a:t>
            </a:r>
            <a:r>
              <a:rPr lang="ca-ES" dirty="0" err="1">
                <a:solidFill>
                  <a:schemeClr val="bg1"/>
                </a:solidFill>
              </a:rPr>
              <a:t>GUIs</a:t>
            </a:r>
            <a:r>
              <a:rPr lang="ca-ES" dirty="0">
                <a:solidFill>
                  <a:schemeClr val="bg1"/>
                </a:solidFill>
              </a:rPr>
              <a:t> </a:t>
            </a:r>
            <a:r>
              <a:rPr lang="ca-ES" dirty="0" err="1">
                <a:solidFill>
                  <a:schemeClr val="bg1"/>
                </a:solidFill>
              </a:rPr>
              <a:t>and</a:t>
            </a:r>
            <a:r>
              <a:rPr lang="ca-ES" dirty="0">
                <a:solidFill>
                  <a:schemeClr val="bg1"/>
                </a:solidFill>
              </a:rPr>
              <a:t> </a:t>
            </a:r>
            <a:r>
              <a:rPr lang="ca-ES" dirty="0" err="1">
                <a:solidFill>
                  <a:schemeClr val="bg1"/>
                </a:solidFill>
              </a:rPr>
              <a:t>IDEs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8A17E22-817A-4C8D-A424-F805178C56EB}"/>
              </a:ext>
            </a:extLst>
          </p:cNvPr>
          <p:cNvSpPr txBox="1">
            <a:spLocks noChangeArrowheads="1"/>
          </p:cNvSpPr>
          <p:nvPr/>
        </p:nvSpPr>
        <p:spPr>
          <a:xfrm>
            <a:off x="503998" y="1610139"/>
            <a:ext cx="8799027" cy="4611688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sz="3000" dirty="0" err="1">
                <a:solidFill>
                  <a:sysClr val="windowText" lastClr="000000"/>
                </a:solidFill>
              </a:rPr>
              <a:t>Using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R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from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console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can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have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a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steep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learning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curve.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sz="3000" dirty="0" err="1">
                <a:solidFill>
                  <a:sysClr val="windowText" lastClr="000000"/>
                </a:solidFill>
              </a:rPr>
              <a:t>Simplified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with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GUIs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and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IDEs</a:t>
            </a:r>
            <a:endParaRPr lang="es-ES" altLang="es-ES" sz="3000" dirty="0">
              <a:solidFill>
                <a:sysClr val="windowText" lastClr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sz="3000" dirty="0" err="1">
                <a:solidFill>
                  <a:sysClr val="windowText" lastClr="000000"/>
                </a:solidFill>
              </a:rPr>
              <a:t>Graphical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User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Interfaces (GUI)</a:t>
            </a: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Simplify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using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R in a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point&amp;click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way</a:t>
            </a:r>
            <a:endParaRPr lang="es-ES" altLang="es-ES" sz="2800" dirty="0">
              <a:solidFill>
                <a:sysClr val="windowText" lastClr="000000"/>
              </a:solidFill>
            </a:endParaRP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Menu-based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Statistical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analysis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: </a:t>
            </a:r>
            <a:r>
              <a:rPr lang="es-ES" altLang="es-ES" sz="2800" b="1" dirty="0">
                <a:solidFill>
                  <a:sysClr val="windowText" lastClr="000000"/>
                </a:solidFill>
              </a:rPr>
              <a:t>R-</a:t>
            </a:r>
            <a:r>
              <a:rPr lang="es-ES" altLang="es-ES" sz="2800" b="1" dirty="0" err="1">
                <a:solidFill>
                  <a:sysClr val="windowText" lastClr="000000"/>
                </a:solidFill>
              </a:rPr>
              <a:t>commander</a:t>
            </a:r>
            <a:endParaRPr lang="es-ES" altLang="es-ES" sz="2800" b="1" dirty="0">
              <a:solidFill>
                <a:sysClr val="windowText" lastClr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sz="3000" dirty="0" err="1">
                <a:solidFill>
                  <a:sysClr val="windowText" lastClr="000000"/>
                </a:solidFill>
              </a:rPr>
              <a:t>Integrated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development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environments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(IDE)</a:t>
            </a: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Facilitates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command-based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use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of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R: </a:t>
            </a:r>
            <a:r>
              <a:rPr lang="es-ES" altLang="es-ES" sz="2800" b="1" dirty="0" err="1">
                <a:solidFill>
                  <a:sysClr val="windowText" lastClr="000000"/>
                </a:solidFill>
              </a:rPr>
              <a:t>RStudio</a:t>
            </a:r>
            <a:endParaRPr lang="es-ES" altLang="es-ES" sz="2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5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" y="13253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 err="1">
                <a:solidFill>
                  <a:schemeClr val="bg1"/>
                </a:solidFill>
              </a:rPr>
              <a:t>RStudio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8A17E22-817A-4C8D-A424-F805178C56EB}"/>
              </a:ext>
            </a:extLst>
          </p:cNvPr>
          <p:cNvSpPr txBox="1">
            <a:spLocks noChangeArrowheads="1"/>
          </p:cNvSpPr>
          <p:nvPr/>
        </p:nvSpPr>
        <p:spPr>
          <a:xfrm>
            <a:off x="503998" y="1610139"/>
            <a:ext cx="8799027" cy="4611688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ysClr val="windowText" lastClr="000000"/>
                </a:solidFill>
              </a:rPr>
              <a:t>Free IDE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facilitate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Using</a:t>
            </a:r>
            <a:r>
              <a:rPr lang="es-ES" altLang="es-ES" dirty="0">
                <a:solidFill>
                  <a:sysClr val="windowText" lastClr="000000"/>
                </a:solidFill>
              </a:rPr>
              <a:t> R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from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console</a:t>
            </a:r>
            <a:r>
              <a:rPr lang="es-ES" altLang="es-ES" dirty="0">
                <a:solidFill>
                  <a:sysClr val="windowText" lastClr="000000"/>
                </a:solidFill>
              </a:rPr>
              <a:t>.</a:t>
            </a: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Downloadable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from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https://rstudio.com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ysClr val="windowText" lastClr="000000"/>
                </a:solidFill>
              </a:rPr>
              <a:t>Has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become</a:t>
            </a:r>
            <a:r>
              <a:rPr lang="es-ES" altLang="es-ES" dirty="0">
                <a:solidFill>
                  <a:sysClr val="windowText" lastClr="000000"/>
                </a:solidFill>
              </a:rPr>
              <a:t> so popular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that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some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people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confounds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it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with</a:t>
            </a:r>
            <a:r>
              <a:rPr lang="es-ES" altLang="es-ES" dirty="0">
                <a:solidFill>
                  <a:sysClr val="windowText" lastClr="000000"/>
                </a:solidFill>
              </a:rPr>
              <a:t> 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 err="1">
                <a:solidFill>
                  <a:sysClr val="windowText" lastClr="000000"/>
                </a:solidFill>
              </a:rPr>
              <a:t>It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is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only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an</a:t>
            </a:r>
            <a:r>
              <a:rPr lang="es-ES" altLang="es-ES" dirty="0">
                <a:solidFill>
                  <a:sysClr val="windowText" lastClr="000000"/>
                </a:solidFill>
              </a:rPr>
              <a:t> interface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but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Very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user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friendly</a:t>
            </a:r>
            <a:endParaRPr lang="es-ES" altLang="es-ES" sz="2800" dirty="0">
              <a:solidFill>
                <a:sysClr val="windowText" lastClr="000000"/>
              </a:solidFill>
            </a:endParaRP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Specially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Good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for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intermediate-level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users</a:t>
            </a:r>
            <a:endParaRPr lang="es-ES" altLang="es-ES" sz="2800" dirty="0"/>
          </a:p>
        </p:txBody>
      </p:sp>
    </p:spTree>
    <p:extLst>
      <p:ext uri="{BB962C8B-B14F-4D97-AF65-F5344CB8AC3E}">
        <p14:creationId xmlns:p14="http://schemas.microsoft.com/office/powerpoint/2010/main" val="9547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2C119BE-E224-4BFB-9C0C-821A55444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4BEEE30-72E6-459D-8400-AB98183239E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525680" y="1702080"/>
            <a:ext cx="6834239" cy="55216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978249-1AEF-4014-92FE-7C3509E380EB}"/>
              </a:ext>
            </a:extLst>
          </p:cNvPr>
          <p:cNvSpPr txBox="1"/>
          <p:nvPr/>
        </p:nvSpPr>
        <p:spPr>
          <a:xfrm>
            <a:off x="115200" y="5283000"/>
            <a:ext cx="1410480" cy="876599"/>
          </a:xfrm>
          <a:prstGeom prst="rect">
            <a:avLst/>
          </a:prstGeom>
          <a:noFill/>
          <a:ln w="0">
            <a:solidFill>
              <a:srgbClr val="6666FF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Console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-commands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-output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B25C53-9AE2-4AD9-AED9-7EF02442A03D}"/>
              </a:ext>
            </a:extLst>
          </p:cNvPr>
          <p:cNvSpPr txBox="1"/>
          <p:nvPr/>
        </p:nvSpPr>
        <p:spPr>
          <a:xfrm>
            <a:off x="182880" y="2560319"/>
            <a:ext cx="1097280" cy="876599"/>
          </a:xfrm>
          <a:prstGeom prst="rect">
            <a:avLst/>
          </a:prstGeom>
          <a:noFill/>
          <a:ln w="0">
            <a:solidFill>
              <a:srgbClr val="6666FF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Source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-scripts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-text edit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381919-CDB8-4664-A6C3-CC7F03A3ED80}"/>
              </a:ext>
            </a:extLst>
          </p:cNvPr>
          <p:cNvSpPr txBox="1"/>
          <p:nvPr/>
        </p:nvSpPr>
        <p:spPr>
          <a:xfrm>
            <a:off x="8357040" y="2651760"/>
            <a:ext cx="1656649" cy="887251"/>
          </a:xfrm>
          <a:prstGeom prst="rect">
            <a:avLst/>
          </a:prstGeom>
          <a:noFill/>
          <a:ln w="0">
            <a:solidFill>
              <a:srgbClr val="6666FF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Input data,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Environment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&amp; History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662C7F8-91F1-43C5-904F-1504CCA295E9}"/>
              </a:ext>
            </a:extLst>
          </p:cNvPr>
          <p:cNvSpPr txBox="1"/>
          <p:nvPr/>
        </p:nvSpPr>
        <p:spPr>
          <a:xfrm>
            <a:off x="8379720" y="4750920"/>
            <a:ext cx="1515584" cy="887251"/>
          </a:xfrm>
          <a:prstGeom prst="rect">
            <a:avLst/>
          </a:prstGeom>
          <a:noFill/>
          <a:ln w="0">
            <a:solidFill>
              <a:srgbClr val="6666FF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Files, plots,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packages,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help</a:t>
            </a:r>
          </a:p>
        </p:txBody>
      </p:sp>
      <p:sp>
        <p:nvSpPr>
          <p:cNvPr id="9" name="Título 7">
            <a:extLst>
              <a:ext uri="{FF2B5EF4-FFF2-40B4-BE49-F238E27FC236}">
                <a16:creationId xmlns:a16="http://schemas.microsoft.com/office/drawing/2014/main" id="{25961D78-0E3B-4781-8F00-13EE33D1B9DB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 err="1">
                <a:solidFill>
                  <a:schemeClr val="bg1"/>
                </a:solidFill>
              </a:rPr>
              <a:t>RStudio</a:t>
            </a:r>
            <a:endParaRPr lang="ca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" y="1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>
                <a:solidFill>
                  <a:schemeClr val="bg1"/>
                </a:solidFill>
              </a:rPr>
              <a:t>R </a:t>
            </a:r>
            <a:r>
              <a:rPr lang="ca-ES" dirty="0" err="1">
                <a:solidFill>
                  <a:schemeClr val="bg1"/>
                </a:solidFill>
              </a:rPr>
              <a:t>commander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8A17E22-817A-4C8D-A424-F805178C56EB}"/>
              </a:ext>
            </a:extLst>
          </p:cNvPr>
          <p:cNvSpPr txBox="1">
            <a:spLocks noChangeArrowheads="1"/>
          </p:cNvSpPr>
          <p:nvPr/>
        </p:nvSpPr>
        <p:spPr>
          <a:xfrm>
            <a:off x="503998" y="1610139"/>
            <a:ext cx="9223098" cy="4611688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sz="2800" dirty="0">
                <a:solidFill>
                  <a:sysClr val="windowText" lastClr="000000"/>
                </a:solidFill>
              </a:rPr>
              <a:t>Free GUI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facilitate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doing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statistical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analyses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with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sz="2800" dirty="0" err="1">
                <a:solidFill>
                  <a:sysClr val="windowText" lastClr="000000"/>
                </a:solidFill>
              </a:rPr>
              <a:t>Originally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developed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for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statistics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courses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where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there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was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no time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learn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use R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through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console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sz="2800" dirty="0">
                <a:solidFill>
                  <a:sysClr val="windowText" lastClr="000000"/>
                </a:solidFill>
              </a:rPr>
              <a:t>Has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become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very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popular and has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been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adopted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by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many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teaching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institutions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559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E11EC12-4484-4E9D-AB05-064466A4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FBB18D6-30E7-41E1-BD90-77CA899C6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934280"/>
            <a:ext cx="9452520" cy="52894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FBB34A4A-F5A0-4D47-A812-C3BC906F1BD1}"/>
              </a:ext>
            </a:extLst>
          </p:cNvPr>
          <p:cNvSpPr/>
          <p:nvPr/>
        </p:nvSpPr>
        <p:spPr>
          <a:xfrm>
            <a:off x="906479" y="2114640"/>
            <a:ext cx="1656360" cy="2883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02" h="802">
                <a:moveTo>
                  <a:pt x="2301" y="802"/>
                </a:moveTo>
                <a:lnTo>
                  <a:pt x="0" y="802"/>
                </a:lnTo>
                <a:lnTo>
                  <a:pt x="0" y="0"/>
                </a:lnTo>
                <a:lnTo>
                  <a:pt x="4602" y="0"/>
                </a:lnTo>
                <a:lnTo>
                  <a:pt x="4602" y="802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C6DA9133-0C34-4BA7-8FC4-06C227E910B4}"/>
              </a:ext>
            </a:extLst>
          </p:cNvPr>
          <p:cNvSpPr/>
          <p:nvPr/>
        </p:nvSpPr>
        <p:spPr>
          <a:xfrm>
            <a:off x="1086840" y="2726640"/>
            <a:ext cx="1656360" cy="2883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02" h="802">
                <a:moveTo>
                  <a:pt x="2301" y="802"/>
                </a:moveTo>
                <a:lnTo>
                  <a:pt x="0" y="802"/>
                </a:lnTo>
                <a:lnTo>
                  <a:pt x="0" y="0"/>
                </a:lnTo>
                <a:lnTo>
                  <a:pt x="4602" y="0"/>
                </a:lnTo>
                <a:lnTo>
                  <a:pt x="4602" y="802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7F380980-7FAF-43BA-9062-AB01725ACA36}"/>
              </a:ext>
            </a:extLst>
          </p:cNvPr>
          <p:cNvSpPr/>
          <p:nvPr/>
        </p:nvSpPr>
        <p:spPr>
          <a:xfrm>
            <a:off x="618480" y="3914280"/>
            <a:ext cx="1440000" cy="64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01" h="1800">
                <a:moveTo>
                  <a:pt x="2001" y="1800"/>
                </a:moveTo>
                <a:lnTo>
                  <a:pt x="0" y="1800"/>
                </a:lnTo>
                <a:lnTo>
                  <a:pt x="0" y="0"/>
                </a:lnTo>
                <a:lnTo>
                  <a:pt x="4001" y="0"/>
                </a:lnTo>
                <a:lnTo>
                  <a:pt x="4001" y="180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5BC37B-D999-4562-9C76-93247FBFA952}"/>
              </a:ext>
            </a:extLst>
          </p:cNvPr>
          <p:cNvSpPr txBox="1"/>
          <p:nvPr/>
        </p:nvSpPr>
        <p:spPr>
          <a:xfrm>
            <a:off x="1253520" y="2142720"/>
            <a:ext cx="1180440" cy="3128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Menu bar</a:t>
            </a: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882C7E06-5736-4128-952F-EEDB590477FA}"/>
              </a:ext>
            </a:extLst>
          </p:cNvPr>
          <p:cNvSpPr/>
          <p:nvPr/>
        </p:nvSpPr>
        <p:spPr>
          <a:xfrm>
            <a:off x="474840" y="4742280"/>
            <a:ext cx="2015640" cy="64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00" h="1800">
                <a:moveTo>
                  <a:pt x="2802" y="1800"/>
                </a:moveTo>
                <a:lnTo>
                  <a:pt x="0" y="1800"/>
                </a:lnTo>
                <a:lnTo>
                  <a:pt x="0" y="0"/>
                </a:lnTo>
                <a:lnTo>
                  <a:pt x="5600" y="0"/>
                </a:lnTo>
                <a:lnTo>
                  <a:pt x="5600" y="180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BC3BE4A-B91C-434A-AF7C-F97FBDCD8465}"/>
              </a:ext>
            </a:extLst>
          </p:cNvPr>
          <p:cNvSpPr txBox="1"/>
          <p:nvPr/>
        </p:nvSpPr>
        <p:spPr>
          <a:xfrm>
            <a:off x="1509839" y="2754719"/>
            <a:ext cx="994320" cy="3128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Tool bar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3DE8C75-D68D-49CD-AA3F-40FD344DBE1E}"/>
              </a:ext>
            </a:extLst>
          </p:cNvPr>
          <p:cNvSpPr txBox="1"/>
          <p:nvPr/>
        </p:nvSpPr>
        <p:spPr>
          <a:xfrm>
            <a:off x="780840" y="3994200"/>
            <a:ext cx="1364760" cy="3128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Command</a:t>
            </a: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94B6143-E312-4FC4-8AC5-164D2739D997}"/>
              </a:ext>
            </a:extLst>
          </p:cNvPr>
          <p:cNvSpPr/>
          <p:nvPr/>
        </p:nvSpPr>
        <p:spPr>
          <a:xfrm>
            <a:off x="182880" y="6578640"/>
            <a:ext cx="2091599" cy="4672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11" h="1299">
                <a:moveTo>
                  <a:pt x="2908" y="1299"/>
                </a:moveTo>
                <a:lnTo>
                  <a:pt x="0" y="1299"/>
                </a:lnTo>
                <a:lnTo>
                  <a:pt x="0" y="0"/>
                </a:lnTo>
                <a:lnTo>
                  <a:pt x="5811" y="0"/>
                </a:lnTo>
                <a:lnTo>
                  <a:pt x="5811" y="1299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06A35C-3C2F-40BA-947C-2E0586A1C5A3}"/>
              </a:ext>
            </a:extLst>
          </p:cNvPr>
          <p:cNvSpPr txBox="1"/>
          <p:nvPr/>
        </p:nvSpPr>
        <p:spPr>
          <a:xfrm>
            <a:off x="958680" y="4251960"/>
            <a:ext cx="932040" cy="3128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window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E7A701D-57F4-433F-A441-6B47FEDEB4A1}"/>
              </a:ext>
            </a:extLst>
          </p:cNvPr>
          <p:cNvSpPr txBox="1"/>
          <p:nvPr/>
        </p:nvSpPr>
        <p:spPr>
          <a:xfrm>
            <a:off x="892800" y="4822200"/>
            <a:ext cx="1445400" cy="3128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Text output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BEF27A-CCFD-4203-8BA0-6A0551096D21}"/>
              </a:ext>
            </a:extLst>
          </p:cNvPr>
          <p:cNvSpPr txBox="1"/>
          <p:nvPr/>
        </p:nvSpPr>
        <p:spPr>
          <a:xfrm>
            <a:off x="1103400" y="5079960"/>
            <a:ext cx="932040" cy="3128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window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4E7347E-0BD7-45E2-98D1-A866CF4F698F}"/>
              </a:ext>
            </a:extLst>
          </p:cNvPr>
          <p:cNvSpPr txBox="1"/>
          <p:nvPr/>
        </p:nvSpPr>
        <p:spPr>
          <a:xfrm>
            <a:off x="298440" y="6696720"/>
            <a:ext cx="2283840" cy="3128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Messages window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83A6B67-C7F0-4E24-8FE7-CB6425FA9F5D}"/>
              </a:ext>
            </a:extLst>
          </p:cNvPr>
          <p:cNvSpPr txBox="1"/>
          <p:nvPr/>
        </p:nvSpPr>
        <p:spPr>
          <a:xfrm>
            <a:off x="312480" y="414360"/>
            <a:ext cx="4187879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FFFFFF"/>
                </a:solidFill>
                <a:latin typeface="DejaVu Sans"/>
                <a:ea typeface="DejaVu Sans" pitchFamily="2"/>
                <a:cs typeface="DejaVu Sans"/>
              </a:rPr>
              <a:t>RCommander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1EE12AF-C4EC-467A-882A-04E626A61B8E}"/>
              </a:ext>
            </a:extLst>
          </p:cNvPr>
          <p:cNvSpPr txBox="1"/>
          <p:nvPr/>
        </p:nvSpPr>
        <p:spPr>
          <a:xfrm>
            <a:off x="5396040" y="1934639"/>
            <a:ext cx="98280" cy="329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OpenSymbol" pitchFamily="18"/>
                <a:ea typeface="Noto Sans CJK SC Regular" pitchFamily="2"/>
                <a:cs typeface="OpenSymbol" pitchFamily="2"/>
              </a:rPr>
              <a:t>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93C0F56-86C8-44F8-A713-6B362CA07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79F1E3C-96F8-4E0C-9114-0E8282A7D127}"/>
              </a:ext>
            </a:extLst>
          </p:cNvPr>
          <p:cNvSpPr txBox="1"/>
          <p:nvPr/>
        </p:nvSpPr>
        <p:spPr>
          <a:xfrm>
            <a:off x="619560" y="3063240"/>
            <a:ext cx="98280" cy="329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OpenSymbol" pitchFamily="18"/>
                <a:ea typeface="Noto Sans CJK SC Regular" pitchFamily="2"/>
                <a:cs typeface="OpenSymbol" pitchFamily="2"/>
              </a:rPr>
              <a:t>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BD8FB32-A8B1-424E-A24B-C115A822E1D9}"/>
              </a:ext>
            </a:extLst>
          </p:cNvPr>
          <p:cNvSpPr txBox="1"/>
          <p:nvPr/>
        </p:nvSpPr>
        <p:spPr>
          <a:xfrm>
            <a:off x="960120" y="2999160"/>
            <a:ext cx="8073359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File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: contains options to load and save files, define settings and exit.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6F9ED51-AD01-4196-BAE4-C123A001CBC8}"/>
              </a:ext>
            </a:extLst>
          </p:cNvPr>
          <p:cNvSpPr txBox="1"/>
          <p:nvPr/>
        </p:nvSpPr>
        <p:spPr>
          <a:xfrm>
            <a:off x="619560" y="3496320"/>
            <a:ext cx="98280" cy="329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OpenSymbol" pitchFamily="18"/>
                <a:ea typeface="Noto Sans CJK SC Regular" pitchFamily="2"/>
                <a:cs typeface="OpenSymbol" pitchFamily="2"/>
              </a:rPr>
              <a:t>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5989145-60EC-4281-B97B-28CD12C6AC4E}"/>
              </a:ext>
            </a:extLst>
          </p:cNvPr>
          <p:cNvSpPr txBox="1"/>
          <p:nvPr/>
        </p:nvSpPr>
        <p:spPr>
          <a:xfrm>
            <a:off x="960120" y="3432239"/>
            <a:ext cx="7355519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Edit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: options for editing output and log/script window contents.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FAFE9E-4106-42E6-9B60-9D9EDCB4E370}"/>
              </a:ext>
            </a:extLst>
          </p:cNvPr>
          <p:cNvSpPr txBox="1"/>
          <p:nvPr/>
        </p:nvSpPr>
        <p:spPr>
          <a:xfrm>
            <a:off x="619560" y="3927960"/>
            <a:ext cx="98280" cy="329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OpenSymbol" pitchFamily="18"/>
                <a:ea typeface="Noto Sans CJK SC Regular" pitchFamily="2"/>
                <a:cs typeface="OpenSymbol" pitchFamily="2"/>
              </a:rPr>
              <a:t>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D421F16-B50B-4865-A583-BF26332A5B7A}"/>
              </a:ext>
            </a:extLst>
          </p:cNvPr>
          <p:cNvSpPr txBox="1"/>
          <p:nvPr/>
        </p:nvSpPr>
        <p:spPr>
          <a:xfrm>
            <a:off x="960120" y="3864239"/>
            <a:ext cx="453600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Data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: options to read and modify data.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288EBBA-B07D-4236-AC4E-419A86F35AEA}"/>
              </a:ext>
            </a:extLst>
          </p:cNvPr>
          <p:cNvSpPr txBox="1"/>
          <p:nvPr/>
        </p:nvSpPr>
        <p:spPr>
          <a:xfrm>
            <a:off x="619560" y="4359600"/>
            <a:ext cx="98280" cy="329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OpenSymbol" pitchFamily="18"/>
                <a:ea typeface="Noto Sans CJK SC Regular" pitchFamily="2"/>
                <a:cs typeface="OpenSymbol" pitchFamily="2"/>
              </a:rPr>
              <a:t>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5A7A7D-B252-43C0-BBD8-8DA587B86CC1}"/>
              </a:ext>
            </a:extLst>
          </p:cNvPr>
          <p:cNvSpPr txBox="1"/>
          <p:nvPr/>
        </p:nvSpPr>
        <p:spPr>
          <a:xfrm>
            <a:off x="960120" y="4297320"/>
            <a:ext cx="795132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Statistics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: submenu containing options for basic statistical analysis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F16754-1AB7-41A6-878C-F8BB8F05F80B}"/>
              </a:ext>
            </a:extLst>
          </p:cNvPr>
          <p:cNvSpPr txBox="1"/>
          <p:nvPr/>
        </p:nvSpPr>
        <p:spPr>
          <a:xfrm>
            <a:off x="619560" y="4792680"/>
            <a:ext cx="98280" cy="329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OpenSymbol" pitchFamily="18"/>
                <a:ea typeface="Noto Sans CJK SC Regular" pitchFamily="2"/>
                <a:cs typeface="OpenSymbol" pitchFamily="2"/>
              </a:rPr>
              <a:t>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560626-9F11-4A82-A291-9516D5586333}"/>
              </a:ext>
            </a:extLst>
          </p:cNvPr>
          <p:cNvSpPr txBox="1"/>
          <p:nvPr/>
        </p:nvSpPr>
        <p:spPr>
          <a:xfrm>
            <a:off x="960120" y="4728960"/>
            <a:ext cx="740304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Graphs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: contains options for creating simple statistical graphs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A8AC35-CFA1-4484-AC9B-ECB2F1070929}"/>
              </a:ext>
            </a:extLst>
          </p:cNvPr>
          <p:cNvSpPr txBox="1"/>
          <p:nvPr/>
        </p:nvSpPr>
        <p:spPr>
          <a:xfrm>
            <a:off x="619560" y="5223240"/>
            <a:ext cx="98280" cy="329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OpenSymbol" pitchFamily="18"/>
                <a:ea typeface="Noto Sans CJK SC Regular" pitchFamily="2"/>
                <a:cs typeface="OpenSymbol" pitchFamily="2"/>
              </a:rPr>
              <a:t>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2787760-23A7-43AD-89A8-64A5D35B8AA5}"/>
              </a:ext>
            </a:extLst>
          </p:cNvPr>
          <p:cNvSpPr txBox="1"/>
          <p:nvPr/>
        </p:nvSpPr>
        <p:spPr>
          <a:xfrm>
            <a:off x="960120" y="5160960"/>
            <a:ext cx="852768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Models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: options for obtaining numerical summaries, testing hypotheses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A444DC6-44B7-4E0A-971A-53B846DB48ED}"/>
              </a:ext>
            </a:extLst>
          </p:cNvPr>
          <p:cNvSpPr txBox="1"/>
          <p:nvPr/>
        </p:nvSpPr>
        <p:spPr>
          <a:xfrm>
            <a:off x="960120" y="5446440"/>
            <a:ext cx="277128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and regression models.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3261E26-E7F7-4024-AC56-108617B3D158}"/>
              </a:ext>
            </a:extLst>
          </p:cNvPr>
          <p:cNvSpPr txBox="1"/>
          <p:nvPr/>
        </p:nvSpPr>
        <p:spPr>
          <a:xfrm>
            <a:off x="619560" y="5943600"/>
            <a:ext cx="98280" cy="329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OpenSymbol" pitchFamily="18"/>
                <a:ea typeface="Noto Sans CJK SC Regular" pitchFamily="2"/>
                <a:cs typeface="OpenSymbol" pitchFamily="2"/>
              </a:rPr>
              <a:t>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A089D8-AB75-4524-84AD-013C534295FF}"/>
              </a:ext>
            </a:extLst>
          </p:cNvPr>
          <p:cNvSpPr txBox="1"/>
          <p:nvPr/>
        </p:nvSpPr>
        <p:spPr>
          <a:xfrm>
            <a:off x="960120" y="5879520"/>
            <a:ext cx="8259479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Distributions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: options to calculate probabilities, obtain quantiles, and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66B12B7-8D56-4DEE-8665-FC4D39AEAF00}"/>
              </a:ext>
            </a:extLst>
          </p:cNvPr>
          <p:cNvSpPr txBox="1"/>
          <p:nvPr/>
        </p:nvSpPr>
        <p:spPr>
          <a:xfrm>
            <a:off x="960120" y="6169320"/>
            <a:ext cx="584676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get plots of already known statistical distributions.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5D79684-4A80-4CD8-AF42-338734DF0E44}"/>
              </a:ext>
            </a:extLst>
          </p:cNvPr>
          <p:cNvSpPr txBox="1"/>
          <p:nvPr/>
        </p:nvSpPr>
        <p:spPr>
          <a:xfrm>
            <a:off x="619560" y="6663600"/>
            <a:ext cx="98280" cy="329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OpenSymbol" pitchFamily="18"/>
                <a:ea typeface="Noto Sans CJK SC Regular" pitchFamily="2"/>
                <a:cs typeface="OpenSymbol" pitchFamily="2"/>
              </a:rPr>
              <a:t>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50842B2-D92A-4360-97B1-24AE1AF0D008}"/>
              </a:ext>
            </a:extLst>
          </p:cNvPr>
          <p:cNvSpPr txBox="1"/>
          <p:nvPr/>
        </p:nvSpPr>
        <p:spPr>
          <a:xfrm>
            <a:off x="960120" y="6600960"/>
            <a:ext cx="824220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Help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: contains menus with info about how to work with R commander.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12218CF-5313-401F-A9B7-24C53ED513A5}"/>
              </a:ext>
            </a:extLst>
          </p:cNvPr>
          <p:cNvSpPr txBox="1"/>
          <p:nvPr/>
        </p:nvSpPr>
        <p:spPr>
          <a:xfrm>
            <a:off x="312840" y="414000"/>
            <a:ext cx="4187879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FFFFFF"/>
                </a:solidFill>
                <a:latin typeface="DejaVu Sans"/>
                <a:ea typeface="DejaVu Sans" pitchFamily="2"/>
                <a:cs typeface="DejaVu Sans"/>
              </a:rPr>
              <a:t>RCommander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4532270-C5E6-4251-9DDF-753C081E0DA3}"/>
              </a:ext>
            </a:extLst>
          </p:cNvPr>
          <p:cNvSpPr txBox="1"/>
          <p:nvPr/>
        </p:nvSpPr>
        <p:spPr>
          <a:xfrm>
            <a:off x="686160" y="1675079"/>
            <a:ext cx="1416959" cy="390960"/>
          </a:xfrm>
          <a:prstGeom prst="rect">
            <a:avLst/>
          </a:prstGeom>
          <a:noFill/>
          <a:ln w="0">
            <a:solidFill>
              <a:srgbClr val="6666FF"/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Menu bar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68E1C0C-E76D-43AE-A4EB-5F054EFD819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52960" y="2138760"/>
            <a:ext cx="9230040" cy="78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E9626D61-B98D-48AF-97DC-9268F097EB60}"/>
              </a:ext>
            </a:extLst>
          </p:cNvPr>
          <p:cNvSpPr/>
          <p:nvPr/>
        </p:nvSpPr>
        <p:spPr>
          <a:xfrm>
            <a:off x="0" y="0"/>
            <a:ext cx="10080000" cy="7979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001" h="22165">
                <a:moveTo>
                  <a:pt x="0" y="0"/>
                </a:moveTo>
                <a:lnTo>
                  <a:pt x="28001" y="0"/>
                </a:lnTo>
                <a:lnTo>
                  <a:pt x="28001" y="22165"/>
                </a:lnTo>
                <a:lnTo>
                  <a:pt x="0" y="22165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BAAA8F5B-5E66-4439-9EEF-FE97694B8373}"/>
              </a:ext>
            </a:extLst>
          </p:cNvPr>
          <p:cNvSpPr/>
          <p:nvPr/>
        </p:nvSpPr>
        <p:spPr>
          <a:xfrm>
            <a:off x="0" y="0"/>
            <a:ext cx="10080000" cy="7979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001" h="22165">
                <a:moveTo>
                  <a:pt x="0" y="0"/>
                </a:moveTo>
                <a:lnTo>
                  <a:pt x="28001" y="0"/>
                </a:lnTo>
                <a:lnTo>
                  <a:pt x="28001" y="22165"/>
                </a:lnTo>
                <a:lnTo>
                  <a:pt x="0" y="22165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F4560950-8556-403D-8512-D4C77BB17E69}"/>
              </a:ext>
            </a:extLst>
          </p:cNvPr>
          <p:cNvSpPr/>
          <p:nvPr/>
        </p:nvSpPr>
        <p:spPr>
          <a:xfrm>
            <a:off x="0" y="0"/>
            <a:ext cx="10081440" cy="7979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005" h="22165">
                <a:moveTo>
                  <a:pt x="0" y="0"/>
                </a:moveTo>
                <a:lnTo>
                  <a:pt x="28005" y="0"/>
                </a:lnTo>
                <a:lnTo>
                  <a:pt x="28005" y="22165"/>
                </a:lnTo>
                <a:lnTo>
                  <a:pt x="0" y="22165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DFDC40AB-C760-4039-9B95-AD02496AD516}"/>
              </a:ext>
            </a:extLst>
          </p:cNvPr>
          <p:cNvSpPr/>
          <p:nvPr/>
        </p:nvSpPr>
        <p:spPr>
          <a:xfrm>
            <a:off x="0" y="0"/>
            <a:ext cx="10081440" cy="7979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005" h="22165">
                <a:moveTo>
                  <a:pt x="0" y="0"/>
                </a:moveTo>
                <a:lnTo>
                  <a:pt x="28005" y="0"/>
                </a:lnTo>
                <a:lnTo>
                  <a:pt x="28005" y="22165"/>
                </a:lnTo>
                <a:lnTo>
                  <a:pt x="0" y="22165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79D593-C2A0-44E0-9179-9D358B736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7676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4D6673-748E-458E-8C00-0248E57F3BC9}"/>
              </a:ext>
            </a:extLst>
          </p:cNvPr>
          <p:cNvSpPr txBox="1"/>
          <p:nvPr/>
        </p:nvSpPr>
        <p:spPr>
          <a:xfrm>
            <a:off x="4332960" y="1742040"/>
            <a:ext cx="48600" cy="1886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1030">
                <a:solidFill>
                  <a:srgbClr val="000000"/>
                </a:solidFill>
                <a:latin typeface="OpenSymbol"/>
                <a:ea typeface="DejaVu Sans" pitchFamily="2"/>
                <a:cs typeface="OpenSymbol"/>
              </a:rPr>
              <a:t>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16522A-1FEC-45B9-93DC-6669151DE37D}"/>
              </a:ext>
            </a:extLst>
          </p:cNvPr>
          <p:cNvSpPr txBox="1"/>
          <p:nvPr/>
        </p:nvSpPr>
        <p:spPr>
          <a:xfrm>
            <a:off x="4662360" y="1648080"/>
            <a:ext cx="4187879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7D468C"/>
                </a:solidFill>
                <a:latin typeface="DejaVu Sans"/>
                <a:ea typeface="DejaVu Sans" pitchFamily="2"/>
                <a:cs typeface="DejaVu Sans"/>
              </a:rPr>
              <a:t>Introduction to R (and S)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14C99D5-D8FB-4931-80B3-0C520CF800F3}"/>
              </a:ext>
            </a:extLst>
          </p:cNvPr>
          <p:cNvSpPr txBox="1"/>
          <p:nvPr/>
        </p:nvSpPr>
        <p:spPr>
          <a:xfrm>
            <a:off x="4332960" y="2318040"/>
            <a:ext cx="48600" cy="1886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1030">
                <a:solidFill>
                  <a:srgbClr val="000000"/>
                </a:solidFill>
                <a:latin typeface="OpenSymbol"/>
                <a:ea typeface="DejaVu Sans" pitchFamily="2"/>
                <a:cs typeface="OpenSymbol"/>
              </a:rPr>
              <a:t>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61D230D-E9A1-48B6-80F9-0ADB2D9A5C96}"/>
              </a:ext>
            </a:extLst>
          </p:cNvPr>
          <p:cNvSpPr txBox="1"/>
          <p:nvPr/>
        </p:nvSpPr>
        <p:spPr>
          <a:xfrm>
            <a:off x="4662360" y="2223720"/>
            <a:ext cx="3713400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7D468C"/>
                </a:solidFill>
                <a:latin typeface="DejaVu Sans"/>
                <a:ea typeface="DejaVu Sans" pitchFamily="2"/>
                <a:cs typeface="DejaVu Sans"/>
              </a:rPr>
              <a:t>Introduction to Rcmdr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A7A75CB-018E-4E7B-9FF8-664C81871F16}"/>
              </a:ext>
            </a:extLst>
          </p:cNvPr>
          <p:cNvSpPr txBox="1"/>
          <p:nvPr/>
        </p:nvSpPr>
        <p:spPr>
          <a:xfrm>
            <a:off x="4332960" y="2851920"/>
            <a:ext cx="48600" cy="1886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1030">
                <a:solidFill>
                  <a:srgbClr val="000000"/>
                </a:solidFill>
                <a:latin typeface="OpenSymbol"/>
                <a:ea typeface="DejaVu Sans" pitchFamily="2"/>
                <a:cs typeface="OpenSymbol"/>
              </a:rPr>
              <a:t>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59911A8-892F-4227-B4A6-61F8C560F3ED}"/>
              </a:ext>
            </a:extLst>
          </p:cNvPr>
          <p:cNvSpPr txBox="1"/>
          <p:nvPr/>
        </p:nvSpPr>
        <p:spPr>
          <a:xfrm>
            <a:off x="4662360" y="2757960"/>
            <a:ext cx="3015720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7D468C"/>
                </a:solidFill>
                <a:latin typeface="DejaVu Sans"/>
                <a:ea typeface="DejaVu Sans" pitchFamily="2"/>
                <a:cs typeface="DejaVu Sans"/>
              </a:rPr>
              <a:t>The Rcmdr menus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FEBDC0-5DBE-438C-A6C0-3A313AB7CBCE}"/>
              </a:ext>
            </a:extLst>
          </p:cNvPr>
          <p:cNvSpPr txBox="1"/>
          <p:nvPr/>
        </p:nvSpPr>
        <p:spPr>
          <a:xfrm>
            <a:off x="4332960" y="3427559"/>
            <a:ext cx="48600" cy="1886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1030">
                <a:solidFill>
                  <a:srgbClr val="000000"/>
                </a:solidFill>
                <a:latin typeface="OpenSymbol"/>
                <a:ea typeface="DejaVu Sans" pitchFamily="2"/>
                <a:cs typeface="OpenSymbol"/>
              </a:rPr>
              <a:t>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9E6480-70F6-4FE3-9EC5-F7BD26807A42}"/>
              </a:ext>
            </a:extLst>
          </p:cNvPr>
          <p:cNvSpPr txBox="1"/>
          <p:nvPr/>
        </p:nvSpPr>
        <p:spPr>
          <a:xfrm>
            <a:off x="4662360" y="3333240"/>
            <a:ext cx="2999880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7D468C"/>
                </a:solidFill>
                <a:latin typeface="DejaVu Sans"/>
                <a:ea typeface="DejaVu Sans" pitchFamily="2"/>
                <a:cs typeface="DejaVu Sans"/>
              </a:rPr>
              <a:t>Loading data sets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780300D-4E7B-4B9D-9D3A-DBAECA6B8B13}"/>
              </a:ext>
            </a:extLst>
          </p:cNvPr>
          <p:cNvSpPr txBox="1"/>
          <p:nvPr/>
        </p:nvSpPr>
        <p:spPr>
          <a:xfrm>
            <a:off x="4332960" y="4004639"/>
            <a:ext cx="48600" cy="1886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1030">
                <a:solidFill>
                  <a:srgbClr val="000000"/>
                </a:solidFill>
                <a:latin typeface="OpenSymbol"/>
                <a:ea typeface="DejaVu Sans" pitchFamily="2"/>
                <a:cs typeface="OpenSymbol"/>
              </a:rPr>
              <a:t>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8B5D3B5-0C1C-4A2D-A063-CACDA2B5C96E}"/>
              </a:ext>
            </a:extLst>
          </p:cNvPr>
          <p:cNvSpPr txBox="1"/>
          <p:nvPr/>
        </p:nvSpPr>
        <p:spPr>
          <a:xfrm>
            <a:off x="4662360" y="3910320"/>
            <a:ext cx="3896280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7D468C"/>
                </a:solidFill>
                <a:latin typeface="DejaVu Sans"/>
                <a:ea typeface="DejaVu Sans" pitchFamily="2"/>
                <a:cs typeface="DejaVu Sans"/>
              </a:rPr>
              <a:t>Working with data sets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52D13F0-355E-4EF0-8686-1F7153E2D53C}"/>
              </a:ext>
            </a:extLst>
          </p:cNvPr>
          <p:cNvSpPr txBox="1"/>
          <p:nvPr/>
        </p:nvSpPr>
        <p:spPr>
          <a:xfrm>
            <a:off x="4332960" y="4622400"/>
            <a:ext cx="48600" cy="1886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1030">
                <a:solidFill>
                  <a:srgbClr val="000000"/>
                </a:solidFill>
                <a:latin typeface="OpenSymbol"/>
                <a:ea typeface="DejaVu Sans" pitchFamily="2"/>
                <a:cs typeface="OpenSymbol"/>
              </a:rPr>
              <a:t>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EF2F21E-486D-4139-A545-AF4E06C29A76}"/>
              </a:ext>
            </a:extLst>
          </p:cNvPr>
          <p:cNvSpPr txBox="1"/>
          <p:nvPr/>
        </p:nvSpPr>
        <p:spPr>
          <a:xfrm>
            <a:off x="4662360" y="4528440"/>
            <a:ext cx="2519280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7D468C"/>
                </a:solidFill>
                <a:latin typeface="DejaVu Sans"/>
                <a:ea typeface="DejaVu Sans" pitchFamily="2"/>
                <a:cs typeface="DejaVu Sans"/>
              </a:rPr>
              <a:t>Using R scripts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302DE18-2986-47B7-8543-169B28033532}"/>
              </a:ext>
            </a:extLst>
          </p:cNvPr>
          <p:cNvSpPr txBox="1"/>
          <p:nvPr/>
        </p:nvSpPr>
        <p:spPr>
          <a:xfrm>
            <a:off x="4332960" y="5240160"/>
            <a:ext cx="48600" cy="1886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1030">
                <a:solidFill>
                  <a:srgbClr val="000000"/>
                </a:solidFill>
                <a:latin typeface="OpenSymbol"/>
                <a:ea typeface="DejaVu Sans" pitchFamily="2"/>
                <a:cs typeface="OpenSymbol"/>
              </a:rPr>
              <a:t>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3907A88-4E1B-41A5-A737-D2F5884708EA}"/>
              </a:ext>
            </a:extLst>
          </p:cNvPr>
          <p:cNvSpPr txBox="1"/>
          <p:nvPr/>
        </p:nvSpPr>
        <p:spPr>
          <a:xfrm>
            <a:off x="4662360" y="5104080"/>
            <a:ext cx="2894399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7D468C"/>
                </a:solidFill>
                <a:latin typeface="DejaVu Sans"/>
                <a:ea typeface="DejaVu Sans" pitchFamily="2"/>
                <a:cs typeface="DejaVu Sans"/>
              </a:rPr>
              <a:t>Exporting results</a:t>
            </a:r>
          </a:p>
        </p:txBody>
      </p:sp>
      <p:sp>
        <p:nvSpPr>
          <p:cNvPr id="21" name="Conector recto 20">
            <a:extLst>
              <a:ext uri="{FF2B5EF4-FFF2-40B4-BE49-F238E27FC236}">
                <a16:creationId xmlns:a16="http://schemas.microsoft.com/office/drawing/2014/main" id="{86501ADC-5B78-430A-9EAE-5FF948A0C5E3}"/>
              </a:ext>
            </a:extLst>
          </p:cNvPr>
          <p:cNvSpPr/>
          <p:nvPr/>
        </p:nvSpPr>
        <p:spPr>
          <a:xfrm>
            <a:off x="4111920" y="838799"/>
            <a:ext cx="2543399" cy="0"/>
          </a:xfrm>
          <a:prstGeom prst="line">
            <a:avLst/>
          </a:prstGeom>
          <a:noFill/>
          <a:ln w="15480">
            <a:solidFill>
              <a:srgbClr val="666666"/>
            </a:solidFill>
            <a:prstDash val="solid"/>
          </a:ln>
        </p:spPr>
        <p:txBody>
          <a:bodyPr vert="horz" wrap="none" lIns="7560" tIns="7560" rIns="7560" bIns="7560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B280E6C-93A5-4F5D-8ABF-3895DC3B7AC8}"/>
              </a:ext>
            </a:extLst>
          </p:cNvPr>
          <p:cNvSpPr txBox="1"/>
          <p:nvPr/>
        </p:nvSpPr>
        <p:spPr>
          <a:xfrm>
            <a:off x="4662360" y="5679720"/>
            <a:ext cx="3125520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7D468C"/>
                </a:solidFill>
                <a:latin typeface="DejaVu Sans"/>
                <a:ea typeface="DejaVu Sans" pitchFamily="2"/>
                <a:cs typeface="DejaVu Sans"/>
              </a:rPr>
              <a:t>Additional sources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BCB5679-2133-4DC3-A4AC-C41C9F567181}"/>
              </a:ext>
            </a:extLst>
          </p:cNvPr>
          <p:cNvSpPr txBox="1"/>
          <p:nvPr/>
        </p:nvSpPr>
        <p:spPr>
          <a:xfrm>
            <a:off x="4111920" y="491400"/>
            <a:ext cx="2545560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 b="1">
                <a:solidFill>
                  <a:srgbClr val="666666"/>
                </a:solidFill>
                <a:latin typeface="Liberation Sans"/>
                <a:ea typeface="DejaVu Sans" pitchFamily="2"/>
                <a:cs typeface="Liberation Sans"/>
              </a:rPr>
              <a:t>Table of contents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5D60FE0-5888-461C-93FF-FCB514540FE2}"/>
              </a:ext>
            </a:extLst>
          </p:cNvPr>
          <p:cNvSpPr txBox="1"/>
          <p:nvPr/>
        </p:nvSpPr>
        <p:spPr>
          <a:xfrm>
            <a:off x="4333320" y="6402240"/>
            <a:ext cx="48600" cy="1886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1030">
                <a:solidFill>
                  <a:srgbClr val="000000"/>
                </a:solidFill>
                <a:latin typeface="OpenSymbol"/>
                <a:ea typeface="DejaVu Sans" pitchFamily="2"/>
                <a:cs typeface="OpenSymbol"/>
              </a:rPr>
              <a:t>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FAE1D3C-33A0-4E5D-B411-F8CDED85BE01}"/>
              </a:ext>
            </a:extLst>
          </p:cNvPr>
          <p:cNvSpPr txBox="1"/>
          <p:nvPr/>
        </p:nvSpPr>
        <p:spPr>
          <a:xfrm>
            <a:off x="4640040" y="6290280"/>
            <a:ext cx="2943000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7D468C"/>
                </a:solidFill>
                <a:latin typeface="DejaVu Sans"/>
                <a:ea typeface="DejaVu Sans" pitchFamily="2"/>
                <a:cs typeface="DejaVu Sans"/>
              </a:rPr>
              <a:t>Practice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9189A11-18D9-4AEB-839A-62A7A3D20272}"/>
              </a:ext>
            </a:extLst>
          </p:cNvPr>
          <p:cNvSpPr txBox="1"/>
          <p:nvPr/>
        </p:nvSpPr>
        <p:spPr>
          <a:xfrm>
            <a:off x="4333679" y="5815800"/>
            <a:ext cx="597960" cy="1886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1030">
                <a:solidFill>
                  <a:srgbClr val="000000"/>
                </a:solidFill>
                <a:latin typeface="OpenSymbol"/>
                <a:ea typeface="DejaVu Sans" pitchFamily="2"/>
                <a:cs typeface="OpenSymbol"/>
              </a:rPr>
              <a:t>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FBCDEFF-611D-46A6-97D3-4D167FB1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71AC294-5987-42B0-B7CD-503C3DF26BD1}"/>
              </a:ext>
            </a:extLst>
          </p:cNvPr>
          <p:cNvSpPr txBox="1"/>
          <p:nvPr/>
        </p:nvSpPr>
        <p:spPr>
          <a:xfrm>
            <a:off x="313200" y="414000"/>
            <a:ext cx="4187879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FFFFFF"/>
                </a:solidFill>
                <a:latin typeface="DejaVu Sans"/>
                <a:ea typeface="DejaVu Sans" pitchFamily="2"/>
                <a:cs typeface="DejaVu Sans"/>
              </a:rPr>
              <a:t>RCommander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2D3DC84-C8DB-4F7C-9B64-E93AF03F3D8B}"/>
              </a:ext>
            </a:extLst>
          </p:cNvPr>
          <p:cNvSpPr txBox="1"/>
          <p:nvPr/>
        </p:nvSpPr>
        <p:spPr>
          <a:xfrm>
            <a:off x="1463039" y="3291839"/>
            <a:ext cx="6858000" cy="17373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Create / Load 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Editing and inspection of data files.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Data transformation / Creation of new variables.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Selection of subsets of data or subgroups of variables.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Conversion of numerical variables into factors.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D5C262A-6000-437B-AB00-4151D560CF72}"/>
              </a:ext>
            </a:extLst>
          </p:cNvPr>
          <p:cNvSpPr txBox="1"/>
          <p:nvPr/>
        </p:nvSpPr>
        <p:spPr>
          <a:xfrm>
            <a:off x="686160" y="1675079"/>
            <a:ext cx="1416959" cy="390960"/>
          </a:xfrm>
          <a:prstGeom prst="rect">
            <a:avLst/>
          </a:prstGeom>
          <a:noFill/>
          <a:ln w="0">
            <a:solidFill>
              <a:srgbClr val="6666FF"/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Menu bar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DA240B8-A142-4892-9E15-012212A102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52960" y="2138760"/>
            <a:ext cx="9230040" cy="786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BB97A11E-7AF0-48DE-AD10-8E863F4959B9}"/>
              </a:ext>
            </a:extLst>
          </p:cNvPr>
          <p:cNvSpPr/>
          <p:nvPr/>
        </p:nvSpPr>
        <p:spPr>
          <a:xfrm>
            <a:off x="2128320" y="2596320"/>
            <a:ext cx="603360" cy="2703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Conector recto 7">
            <a:extLst>
              <a:ext uri="{FF2B5EF4-FFF2-40B4-BE49-F238E27FC236}">
                <a16:creationId xmlns:a16="http://schemas.microsoft.com/office/drawing/2014/main" id="{47514C84-3AA6-4C73-9C2F-507E6914D8ED}"/>
              </a:ext>
            </a:extLst>
          </p:cNvPr>
          <p:cNvSpPr/>
          <p:nvPr/>
        </p:nvSpPr>
        <p:spPr>
          <a:xfrm>
            <a:off x="2386800" y="2866680"/>
            <a:ext cx="0" cy="441720"/>
          </a:xfrm>
          <a:prstGeom prst="line">
            <a:avLst/>
          </a:prstGeom>
          <a:noFill/>
          <a:ln w="19080">
            <a:solidFill>
              <a:srgbClr val="6666FF"/>
            </a:solidFill>
            <a:prstDash val="solid"/>
            <a:tailEnd type="arrow"/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E486BA0-5144-4CD9-BFAA-C6AE0A124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156E0FA-802D-484D-83B5-5F825C556861}"/>
              </a:ext>
            </a:extLst>
          </p:cNvPr>
          <p:cNvSpPr txBox="1"/>
          <p:nvPr/>
        </p:nvSpPr>
        <p:spPr>
          <a:xfrm>
            <a:off x="313200" y="414000"/>
            <a:ext cx="4187879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FFFFFF"/>
                </a:solidFill>
                <a:latin typeface="DejaVu Sans"/>
                <a:ea typeface="DejaVu Sans" pitchFamily="2"/>
                <a:cs typeface="DejaVu Sans"/>
              </a:rPr>
              <a:t>RCommander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6C1163-2AB9-45B4-9ED6-F9CAE8381388}"/>
              </a:ext>
            </a:extLst>
          </p:cNvPr>
          <p:cNvSpPr txBox="1"/>
          <p:nvPr/>
        </p:nvSpPr>
        <p:spPr>
          <a:xfrm>
            <a:off x="2468880" y="3383280"/>
            <a:ext cx="6378480" cy="2469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Summaries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Contingency tables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Mediums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Proportions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Variants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Non-parametric tests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Dimensional analysis (A. Multivariant)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Model adjustment (Regression)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C219EB-32B6-4A94-BB9B-5414159A361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52960" y="2139120"/>
            <a:ext cx="9230040" cy="7869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ECE6926-5375-4C88-A0D3-09CFA469EE12}"/>
              </a:ext>
            </a:extLst>
          </p:cNvPr>
          <p:cNvSpPr txBox="1"/>
          <p:nvPr/>
        </p:nvSpPr>
        <p:spPr>
          <a:xfrm>
            <a:off x="686160" y="1675079"/>
            <a:ext cx="1416959" cy="390960"/>
          </a:xfrm>
          <a:prstGeom prst="rect">
            <a:avLst/>
          </a:prstGeom>
          <a:noFill/>
          <a:ln w="0">
            <a:solidFill>
              <a:srgbClr val="6666FF"/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Menu bar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C8B69E96-36ED-4A36-BF49-EA57BB73B252}"/>
              </a:ext>
            </a:extLst>
          </p:cNvPr>
          <p:cNvSpPr/>
          <p:nvPr/>
        </p:nvSpPr>
        <p:spPr>
          <a:xfrm>
            <a:off x="2743199" y="2559960"/>
            <a:ext cx="1136160" cy="2703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Conector recto 7">
            <a:extLst>
              <a:ext uri="{FF2B5EF4-FFF2-40B4-BE49-F238E27FC236}">
                <a16:creationId xmlns:a16="http://schemas.microsoft.com/office/drawing/2014/main" id="{887F7A19-ADBA-4EB4-B60F-394BCC28F7E3}"/>
              </a:ext>
            </a:extLst>
          </p:cNvPr>
          <p:cNvSpPr/>
          <p:nvPr/>
        </p:nvSpPr>
        <p:spPr>
          <a:xfrm>
            <a:off x="3230280" y="2830319"/>
            <a:ext cx="0" cy="441721"/>
          </a:xfrm>
          <a:prstGeom prst="line">
            <a:avLst/>
          </a:prstGeom>
          <a:noFill/>
          <a:ln w="19080">
            <a:solidFill>
              <a:srgbClr val="6666FF"/>
            </a:solidFill>
            <a:prstDash val="solid"/>
            <a:tailEnd type="arrow"/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224E6F8-4E81-4B9A-A6B8-BFD9FFD0D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18C2072-FDB4-4C8D-BD49-4E2D6770DEDC}"/>
              </a:ext>
            </a:extLst>
          </p:cNvPr>
          <p:cNvSpPr txBox="1"/>
          <p:nvPr/>
        </p:nvSpPr>
        <p:spPr>
          <a:xfrm>
            <a:off x="313200" y="414000"/>
            <a:ext cx="4187879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FFFFFF"/>
                </a:solidFill>
                <a:latin typeface="DejaVu Sans"/>
                <a:ea typeface="DejaVu Sans" pitchFamily="2"/>
                <a:cs typeface="DejaVu Sans"/>
              </a:rPr>
              <a:t>RCommander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859621-42E5-4C15-B2B2-935ACF45DA7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29040" y="2258640"/>
            <a:ext cx="9532080" cy="6674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539D5F5-F1F3-412C-AA85-17C65F1AE8B3}"/>
              </a:ext>
            </a:extLst>
          </p:cNvPr>
          <p:cNvSpPr txBox="1"/>
          <p:nvPr/>
        </p:nvSpPr>
        <p:spPr>
          <a:xfrm>
            <a:off x="686160" y="1675079"/>
            <a:ext cx="1234080" cy="390960"/>
          </a:xfrm>
          <a:prstGeom prst="rect">
            <a:avLst/>
          </a:prstGeom>
          <a:noFill/>
          <a:ln w="0">
            <a:solidFill>
              <a:srgbClr val="6666FF"/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Tool bar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8ED3FB-C41D-4D3F-95C1-320529D5138D}"/>
              </a:ext>
            </a:extLst>
          </p:cNvPr>
          <p:cNvSpPr txBox="1"/>
          <p:nvPr/>
        </p:nvSpPr>
        <p:spPr>
          <a:xfrm>
            <a:off x="457200" y="3200400"/>
            <a:ext cx="9144000" cy="25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1009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The program always works with a main set of data (active dataset).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1009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With the active "dataset" we can: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1009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	- edit or visualize it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1009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	- Do analysis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1009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	- Build and use models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1009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At any moment we can change the active dataset.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BD0D59F-E555-49A3-B869-673E3D39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8DB18F9-6E2F-4E94-AF40-D5A8E44FF1F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40080" y="2172240"/>
            <a:ext cx="9164160" cy="3699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0B553B9-920F-49A4-AFA9-1EB4C910B7C3}"/>
              </a:ext>
            </a:extLst>
          </p:cNvPr>
          <p:cNvSpPr txBox="1"/>
          <p:nvPr/>
        </p:nvSpPr>
        <p:spPr>
          <a:xfrm>
            <a:off x="685799" y="1675079"/>
            <a:ext cx="2514600" cy="390960"/>
          </a:xfrm>
          <a:prstGeom prst="rect">
            <a:avLst/>
          </a:prstGeom>
          <a:noFill/>
          <a:ln w="0">
            <a:solidFill>
              <a:srgbClr val="6666FF"/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Command window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6507B9-2EDA-4605-9977-B3382A02E8EF}"/>
              </a:ext>
            </a:extLst>
          </p:cNvPr>
          <p:cNvSpPr txBox="1"/>
          <p:nvPr/>
        </p:nvSpPr>
        <p:spPr>
          <a:xfrm>
            <a:off x="313560" y="414000"/>
            <a:ext cx="4187879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FFFFFF"/>
                </a:solidFill>
                <a:latin typeface="DejaVu Sans"/>
                <a:ea typeface="DejaVu Sans" pitchFamily="2"/>
                <a:cs typeface="DejaVu Sans"/>
              </a:rPr>
              <a:t>RCommander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F719B2-3E3B-4FD0-B323-2B59CFD26F1D}"/>
              </a:ext>
            </a:extLst>
          </p:cNvPr>
          <p:cNvSpPr txBox="1"/>
          <p:nvPr/>
        </p:nvSpPr>
        <p:spPr>
          <a:xfrm>
            <a:off x="498960" y="5871600"/>
            <a:ext cx="9200880" cy="387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1009"/>
              </a:spcAft>
              <a:buSzPct val="45000"/>
              <a:buFont typeface="StarSymbol"/>
              <a:buChar char="●"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The menu actions are converted into instructions in the Command window.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6F2D982-FCFD-4926-A24C-1D471982A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9D6F02D-1507-4911-9BF5-B01370FADA3A}"/>
              </a:ext>
            </a:extLst>
          </p:cNvPr>
          <p:cNvSpPr txBox="1"/>
          <p:nvPr/>
        </p:nvSpPr>
        <p:spPr>
          <a:xfrm>
            <a:off x="313200" y="414000"/>
            <a:ext cx="4187879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300" b="1">
                <a:solidFill>
                  <a:srgbClr val="FFFFFF"/>
                </a:solidFill>
                <a:latin typeface="DejaVu Sans"/>
                <a:ea typeface="DejaVu Sans" pitchFamily="2"/>
                <a:cs typeface="DejaVu Sans"/>
              </a:rPr>
              <a:t>RCommander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5497E6-999B-4750-B6E3-CDF870C9C0D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1440" y="1920239"/>
            <a:ext cx="9905400" cy="376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0D499C7-2A87-4A2B-AF83-FF15A46B20C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93160" y="6126480"/>
            <a:ext cx="7705079" cy="10724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D232EBC-2C8A-45E9-9E50-5831C713E28D}"/>
              </a:ext>
            </a:extLst>
          </p:cNvPr>
          <p:cNvSpPr txBox="1"/>
          <p:nvPr/>
        </p:nvSpPr>
        <p:spPr>
          <a:xfrm>
            <a:off x="633240" y="1392840"/>
            <a:ext cx="2514600" cy="390960"/>
          </a:xfrm>
          <a:prstGeom prst="rect">
            <a:avLst/>
          </a:prstGeom>
          <a:noFill/>
          <a:ln w="0">
            <a:solidFill>
              <a:srgbClr val="6666FF"/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Text output window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9E3C83-B99D-4F36-91CA-9046BE3EE221}"/>
              </a:ext>
            </a:extLst>
          </p:cNvPr>
          <p:cNvSpPr txBox="1"/>
          <p:nvPr/>
        </p:nvSpPr>
        <p:spPr>
          <a:xfrm>
            <a:off x="731519" y="5735520"/>
            <a:ext cx="2514600" cy="390960"/>
          </a:xfrm>
          <a:prstGeom prst="rect">
            <a:avLst/>
          </a:prstGeom>
          <a:noFill/>
          <a:ln w="0">
            <a:solidFill>
              <a:srgbClr val="6666FF"/>
            </a:solidFill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Message window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" y="13253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 err="1">
                <a:solidFill>
                  <a:schemeClr val="bg1"/>
                </a:solidFill>
              </a:rPr>
              <a:t>How</a:t>
            </a:r>
            <a:r>
              <a:rPr lang="ca-ES" dirty="0">
                <a:solidFill>
                  <a:schemeClr val="bg1"/>
                </a:solidFill>
              </a:rPr>
              <a:t> </a:t>
            </a:r>
            <a:r>
              <a:rPr lang="ca-ES" dirty="0" err="1">
                <a:solidFill>
                  <a:schemeClr val="bg1"/>
                </a:solidFill>
              </a:rPr>
              <a:t>does</a:t>
            </a:r>
            <a:r>
              <a:rPr lang="ca-ES" dirty="0">
                <a:solidFill>
                  <a:schemeClr val="bg1"/>
                </a:solidFill>
              </a:rPr>
              <a:t> </a:t>
            </a:r>
            <a:r>
              <a:rPr lang="ca-ES" dirty="0" err="1">
                <a:solidFill>
                  <a:schemeClr val="bg1"/>
                </a:solidFill>
              </a:rPr>
              <a:t>Rcmdr</a:t>
            </a:r>
            <a:r>
              <a:rPr lang="ca-ES" dirty="0">
                <a:solidFill>
                  <a:schemeClr val="bg1"/>
                </a:solidFill>
              </a:rPr>
              <a:t> </a:t>
            </a:r>
            <a:r>
              <a:rPr lang="ca-ES" dirty="0" err="1">
                <a:solidFill>
                  <a:schemeClr val="bg1"/>
                </a:solidFill>
              </a:rPr>
              <a:t>work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8A17E22-817A-4C8D-A424-F805178C56EB}"/>
              </a:ext>
            </a:extLst>
          </p:cNvPr>
          <p:cNvSpPr txBox="1">
            <a:spLocks noChangeArrowheads="1"/>
          </p:cNvSpPr>
          <p:nvPr/>
        </p:nvSpPr>
        <p:spPr>
          <a:xfrm>
            <a:off x="503998" y="1610139"/>
            <a:ext cx="9071640" cy="4611688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 err="1">
                <a:solidFill>
                  <a:sysClr val="windowText" lastClr="000000"/>
                </a:solidFill>
              </a:rPr>
              <a:t>Similarly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other</a:t>
            </a:r>
            <a:r>
              <a:rPr lang="es-ES" altLang="es-ES" dirty="0">
                <a:solidFill>
                  <a:sysClr val="windowText" lastClr="000000"/>
                </a:solidFill>
              </a:rPr>
              <a:t> GUIS: </a:t>
            </a:r>
          </a:p>
          <a:p>
            <a:pPr marL="1143000" lvl="1" indent="-457200"/>
            <a:r>
              <a:rPr lang="es-ES" altLang="es-ES" sz="3200" dirty="0" err="1">
                <a:solidFill>
                  <a:sysClr val="windowText" lastClr="000000"/>
                </a:solidFill>
              </a:rPr>
              <a:t>point</a:t>
            </a:r>
            <a:r>
              <a:rPr lang="es-ES" altLang="es-ES" sz="3200" dirty="0">
                <a:solidFill>
                  <a:sysClr val="windowText" lastClr="000000"/>
                </a:solidFill>
              </a:rPr>
              <a:t>-and-</a:t>
            </a:r>
            <a:r>
              <a:rPr lang="es-ES" altLang="es-ES" sz="3200" dirty="0" err="1">
                <a:solidFill>
                  <a:sysClr val="windowText" lastClr="000000"/>
                </a:solidFill>
              </a:rPr>
              <a:t>click</a:t>
            </a:r>
            <a:endParaRPr lang="es-ES" altLang="es-ES" sz="3200" dirty="0">
              <a:solidFill>
                <a:sysClr val="windowText" lastClr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 err="1">
                <a:solidFill>
                  <a:sysClr val="windowText" lastClr="000000"/>
                </a:solidFill>
              </a:rPr>
              <a:t>Without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forgetting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that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it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is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an</a:t>
            </a:r>
            <a:r>
              <a:rPr lang="es-ES" altLang="es-ES" dirty="0">
                <a:solidFill>
                  <a:sysClr val="windowText" lastClr="000000"/>
                </a:solidFill>
              </a:rPr>
              <a:t> interface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with</a:t>
            </a:r>
            <a:r>
              <a:rPr lang="es-ES" altLang="es-ES" dirty="0">
                <a:solidFill>
                  <a:sysClr val="windowText" lastClr="000000"/>
                </a:solidFill>
              </a:rPr>
              <a:t> R</a:t>
            </a: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Actions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selected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in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menus</a:t>
            </a:r>
            <a:endParaRPr lang="es-ES" altLang="es-ES" sz="2800" dirty="0">
              <a:solidFill>
                <a:sysClr val="windowText" lastClr="000000"/>
              </a:solidFill>
            </a:endParaRP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Become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R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commands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(in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command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window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)</a:t>
            </a: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That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are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automatically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executed</a:t>
            </a:r>
            <a:endParaRPr lang="es-ES" altLang="es-ES" sz="3600" dirty="0">
              <a:solidFill>
                <a:sysClr val="windowText" lastClr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 err="1">
                <a:solidFill>
                  <a:sysClr val="windowText" lastClr="000000"/>
                </a:solidFill>
              </a:rPr>
              <a:t>Some</a:t>
            </a:r>
            <a:r>
              <a:rPr lang="es-ES" altLang="es-ES" dirty="0">
                <a:solidFill>
                  <a:sysClr val="windowText" lastClr="000000"/>
                </a:solidFill>
              </a:rPr>
              <a:t> "new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concepts</a:t>
            </a:r>
            <a:r>
              <a:rPr lang="es-ES" altLang="es-ES" dirty="0">
                <a:solidFill>
                  <a:sysClr val="windowText" lastClr="000000"/>
                </a:solidFill>
              </a:rPr>
              <a:t>".</a:t>
            </a:r>
          </a:p>
          <a:p>
            <a:pPr marL="1143000" lvl="1" indent="-457200"/>
            <a:r>
              <a:rPr lang="es-ES" altLang="es-ES" sz="2800" dirty="0">
                <a:solidFill>
                  <a:sysClr val="windowText" lastClr="000000"/>
                </a:solidFill>
              </a:rPr>
              <a:t>Active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dataset</a:t>
            </a:r>
            <a:endParaRPr lang="es-ES" altLang="es-ES" sz="2800" dirty="0">
              <a:solidFill>
                <a:sysClr val="windowText" lastClr="000000"/>
              </a:solidFill>
            </a:endParaRPr>
          </a:p>
          <a:p>
            <a:pPr marL="1143000" lvl="1" indent="-457200"/>
            <a:r>
              <a:rPr lang="es-ES" altLang="es-ES" sz="2800" dirty="0">
                <a:solidFill>
                  <a:sysClr val="windowText" lastClr="000000"/>
                </a:solidFill>
              </a:rPr>
              <a:t>Active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model</a:t>
            </a:r>
            <a:endParaRPr lang="es-ES" altLang="es-ES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8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" y="39757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198785" y="208556"/>
            <a:ext cx="9231082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>
                <a:solidFill>
                  <a:schemeClr val="bg1"/>
                </a:solidFill>
              </a:rPr>
              <a:t>Data input (</a:t>
            </a:r>
            <a:r>
              <a:rPr lang="ca-ES" i="1" dirty="0" err="1">
                <a:solidFill>
                  <a:schemeClr val="bg1"/>
                </a:solidFill>
              </a:rPr>
              <a:t>the</a:t>
            </a:r>
            <a:r>
              <a:rPr lang="ca-ES" i="1" dirty="0">
                <a:solidFill>
                  <a:schemeClr val="bg1"/>
                </a:solidFill>
              </a:rPr>
              <a:t> </a:t>
            </a:r>
            <a:r>
              <a:rPr lang="ca-ES" i="1" dirty="0" err="1">
                <a:solidFill>
                  <a:schemeClr val="bg1"/>
                </a:solidFill>
              </a:rPr>
              <a:t>first</a:t>
            </a:r>
            <a:r>
              <a:rPr lang="ca-ES" i="1" dirty="0">
                <a:solidFill>
                  <a:schemeClr val="bg1"/>
                </a:solidFill>
              </a:rPr>
              <a:t> </a:t>
            </a:r>
            <a:r>
              <a:rPr lang="ca-ES" i="1" dirty="0" err="1">
                <a:solidFill>
                  <a:schemeClr val="bg1"/>
                </a:solidFill>
              </a:rPr>
              <a:t>step</a:t>
            </a:r>
            <a:r>
              <a:rPr lang="ca-ES" i="1" dirty="0">
                <a:solidFill>
                  <a:schemeClr val="bg1"/>
                </a:solidFill>
              </a:rPr>
              <a:t>!</a:t>
            </a:r>
            <a:r>
              <a:rPr lang="ca-E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69524A23-7A51-47F4-90AD-2BEAEFE63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639888"/>
            <a:ext cx="3581400" cy="16573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2A48927B-2FA4-4673-9FC1-D1D0F64D9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2413" y="2141538"/>
            <a:ext cx="3557587" cy="2024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F2EE5092-9E32-45A4-897C-642B14F6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24200"/>
            <a:ext cx="41560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5">
            <a:extLst>
              <a:ext uri="{FF2B5EF4-FFF2-40B4-BE49-F238E27FC236}">
                <a16:creationId xmlns:a16="http://schemas.microsoft.com/office/drawing/2014/main" id="{0977CB95-2A37-41ED-8EE8-323BEBD8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6253163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402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" y="13253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225704" y="256553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pPr algn="l"/>
            <a:r>
              <a:rPr lang="ca-ES" sz="4000" dirty="0">
                <a:solidFill>
                  <a:schemeClr val="bg1"/>
                </a:solidFill>
              </a:rPr>
              <a:t>Data management (</a:t>
            </a:r>
            <a:r>
              <a:rPr lang="ca-ES" sz="4000" i="1" dirty="0">
                <a:solidFill>
                  <a:schemeClr val="bg1"/>
                </a:solidFill>
              </a:rPr>
              <a:t>prior to </a:t>
            </a:r>
            <a:r>
              <a:rPr lang="ca-ES" sz="4000" i="1" dirty="0" err="1">
                <a:solidFill>
                  <a:schemeClr val="bg1"/>
                </a:solidFill>
              </a:rPr>
              <a:t>analysis</a:t>
            </a:r>
            <a:r>
              <a:rPr lang="ca-ES" sz="4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8A17E22-817A-4C8D-A424-F805178C56EB}"/>
              </a:ext>
            </a:extLst>
          </p:cNvPr>
          <p:cNvSpPr txBox="1">
            <a:spLocks noChangeArrowheads="1"/>
          </p:cNvSpPr>
          <p:nvPr/>
        </p:nvSpPr>
        <p:spPr>
          <a:xfrm>
            <a:off x="503997" y="1610139"/>
            <a:ext cx="9170089" cy="5453270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 err="1">
                <a:solidFill>
                  <a:sysClr val="windowText" lastClr="000000"/>
                </a:solidFill>
              </a:rPr>
              <a:t>Actions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defined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through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Rcmdr</a:t>
            </a:r>
            <a:r>
              <a:rPr lang="es-ES" altLang="es-ES" dirty="0">
                <a:solidFill>
                  <a:sysClr val="windowText" lastClr="000000"/>
                </a:solidFill>
              </a:rPr>
              <a:t> menú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system</a:t>
            </a:r>
            <a:r>
              <a:rPr lang="es-ES" altLang="es-ES" dirty="0">
                <a:solidFill>
                  <a:sysClr val="windowText" lastClr="000000"/>
                </a:solidFill>
              </a:rPr>
              <a:t> are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applied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dirty="0">
                <a:solidFill>
                  <a:sysClr val="windowText" lastClr="000000"/>
                </a:solidFill>
              </a:rPr>
              <a:t> a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privileged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dataset</a:t>
            </a:r>
            <a:r>
              <a:rPr lang="es-ES" altLang="es-ES" dirty="0">
                <a:solidFill>
                  <a:sysClr val="windowText" lastClr="000000"/>
                </a:solidFill>
              </a:rPr>
              <a:t>: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dirty="0">
                <a:solidFill>
                  <a:sysClr val="windowText" lastClr="000000"/>
                </a:solidFill>
              </a:rPr>
              <a:t> "active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dataset</a:t>
            </a:r>
            <a:r>
              <a:rPr lang="es-ES" altLang="es-ES" dirty="0">
                <a:solidFill>
                  <a:sysClr val="windowText" lastClr="000000"/>
                </a:solidFill>
              </a:rPr>
              <a:t>".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dirty="0">
                <a:solidFill>
                  <a:sysClr val="windowText" lastClr="000000"/>
                </a:solidFill>
              </a:rPr>
              <a:t> active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dataset</a:t>
            </a:r>
            <a:r>
              <a:rPr lang="es-ES" altLang="es-ES" dirty="0">
                <a:solidFill>
                  <a:sysClr val="windowText" lastClr="000000"/>
                </a:solidFill>
              </a:rPr>
              <a:t> can be</a:t>
            </a: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Edited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or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visualized</a:t>
            </a:r>
            <a:endParaRPr lang="es-ES" altLang="es-ES" sz="2800" dirty="0">
              <a:solidFill>
                <a:sysClr val="windowText" lastClr="000000"/>
              </a:solidFill>
            </a:endParaRP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Transformed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row-wise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(cases)</a:t>
            </a:r>
          </a:p>
          <a:p>
            <a:pPr marL="1600200" lvl="2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Add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cases,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Subset</a:t>
            </a:r>
            <a:endParaRPr lang="es-ES" altLang="es-ES" sz="2800" dirty="0">
              <a:solidFill>
                <a:sysClr val="windowText" lastClr="000000"/>
              </a:solidFill>
            </a:endParaRPr>
          </a:p>
          <a:p>
            <a:pPr marL="1143000" lvl="1" indent="-457200"/>
            <a:r>
              <a:rPr lang="es-ES" altLang="es-ES" sz="3200" dirty="0" err="1">
                <a:solidFill>
                  <a:sysClr val="windowText" lastClr="000000"/>
                </a:solidFill>
              </a:rPr>
              <a:t>Transformed</a:t>
            </a:r>
            <a:r>
              <a:rPr lang="es-ES" altLang="es-ES" sz="3200" dirty="0">
                <a:solidFill>
                  <a:sysClr val="windowText" lastClr="000000"/>
                </a:solidFill>
              </a:rPr>
              <a:t> columna-</a:t>
            </a:r>
            <a:r>
              <a:rPr lang="es-ES" altLang="es-ES" sz="3200" dirty="0" err="1">
                <a:solidFill>
                  <a:sysClr val="windowText" lastClr="000000"/>
                </a:solidFill>
              </a:rPr>
              <a:t>wise</a:t>
            </a:r>
            <a:r>
              <a:rPr lang="es-ES" altLang="es-ES" sz="3200" dirty="0">
                <a:solidFill>
                  <a:sysClr val="windowText" lastClr="000000"/>
                </a:solidFill>
              </a:rPr>
              <a:t> (variables)</a:t>
            </a:r>
          </a:p>
          <a:p>
            <a:pPr marL="1600200" lvl="2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Add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new variables, recode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 err="1">
                <a:solidFill>
                  <a:sysClr val="windowText" lastClr="000000"/>
                </a:solidFill>
              </a:rPr>
              <a:t>Any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dataset</a:t>
            </a:r>
            <a:r>
              <a:rPr lang="es-ES" altLang="es-ES" dirty="0">
                <a:solidFill>
                  <a:sysClr val="windowText" lastClr="000000"/>
                </a:solidFill>
              </a:rPr>
              <a:t> can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become</a:t>
            </a:r>
            <a:r>
              <a:rPr lang="es-ES" altLang="es-ES" dirty="0">
                <a:solidFill>
                  <a:sysClr val="windowText" lastClr="000000"/>
                </a:solidFill>
              </a:rPr>
              <a:t> "active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dataset</a:t>
            </a:r>
            <a:r>
              <a:rPr lang="es-ES" altLang="es-ES" dirty="0">
                <a:solidFill>
                  <a:sysClr val="windowText" lastClr="000000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666603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" y="13253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225704" y="256553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sz="4000" dirty="0">
                <a:solidFill>
                  <a:schemeClr val="bg1"/>
                </a:solidFill>
              </a:rPr>
              <a:t>Data </a:t>
            </a:r>
            <a:r>
              <a:rPr lang="ca-ES" sz="4000" dirty="0" err="1">
                <a:solidFill>
                  <a:schemeClr val="bg1"/>
                </a:solidFill>
              </a:rPr>
              <a:t>Analysis</a:t>
            </a:r>
            <a:endParaRPr lang="ca-ES" sz="4000" dirty="0">
              <a:solidFill>
                <a:schemeClr val="bg1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8A17E22-817A-4C8D-A424-F805178C56EB}"/>
              </a:ext>
            </a:extLst>
          </p:cNvPr>
          <p:cNvSpPr txBox="1">
            <a:spLocks noChangeArrowheads="1"/>
          </p:cNvSpPr>
          <p:nvPr/>
        </p:nvSpPr>
        <p:spPr>
          <a:xfrm>
            <a:off x="503997" y="1610139"/>
            <a:ext cx="9170089" cy="5453270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sz="3000" dirty="0">
                <a:solidFill>
                  <a:sysClr val="windowText" lastClr="000000"/>
                </a:solidFill>
              </a:rPr>
              <a:t>R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commander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provides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a series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of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standard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statistical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analyses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that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can be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applied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active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dataset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Selecting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options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from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menus</a:t>
            </a:r>
            <a:endParaRPr lang="es-ES" altLang="es-ES" sz="2800" dirty="0">
              <a:solidFill>
                <a:sysClr val="windowText" lastClr="000000"/>
              </a:solidFill>
            </a:endParaRP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Configuring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operations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through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forms</a:t>
            </a:r>
            <a:endParaRPr lang="es-ES" altLang="es-ES" sz="2800" dirty="0">
              <a:solidFill>
                <a:sysClr val="windowText" lastClr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altLang="es-ES" sz="3000" dirty="0" err="1">
                <a:solidFill>
                  <a:sysClr val="windowText" lastClr="000000"/>
                </a:solidFill>
              </a:rPr>
              <a:t>If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a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given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analysis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cannot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be done in "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basic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" in R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commander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it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may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be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available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in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extensions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known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as "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Rcmdr-plugins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"</a:t>
            </a:r>
          </a:p>
          <a:p>
            <a:pPr marL="1257300" lvl="1" indent="-571500"/>
            <a:r>
              <a:rPr lang="es-ES" altLang="es-ES" sz="2800" dirty="0" err="1">
                <a:solidFill>
                  <a:sysClr val="windowText" lastClr="000000"/>
                </a:solidFill>
              </a:rPr>
              <a:t>Survival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analysis</a:t>
            </a:r>
            <a:endParaRPr lang="es-ES" altLang="es-ES" sz="2800" dirty="0">
              <a:solidFill>
                <a:sysClr val="windowText" lastClr="000000"/>
              </a:solidFill>
            </a:endParaRPr>
          </a:p>
          <a:p>
            <a:pPr marL="1257300" lvl="1" indent="-571500"/>
            <a:r>
              <a:rPr lang="es-ES" altLang="es-ES" sz="2800" dirty="0" err="1">
                <a:solidFill>
                  <a:sysClr val="windowText" lastClr="000000"/>
                </a:solidFill>
              </a:rPr>
              <a:t>Multivariate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statistics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, …</a:t>
            </a:r>
          </a:p>
          <a:p>
            <a:pPr marL="1257300" lvl="1" indent="-571500"/>
            <a:r>
              <a:rPr lang="es-ES" altLang="es-ES" sz="2800" dirty="0">
                <a:solidFill>
                  <a:sysClr val="windowText" lastClr="000000"/>
                </a:solidFill>
              </a:rPr>
              <a:t>MORE THAN 30 PLUGINS</a:t>
            </a:r>
          </a:p>
          <a:p>
            <a:pPr marL="457200" indent="-457200"/>
            <a:endParaRPr lang="es-ES" altLang="es-ES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01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" y="13253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225704" y="256553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sz="4000" dirty="0" err="1">
                <a:solidFill>
                  <a:schemeClr val="bg1"/>
                </a:solidFill>
              </a:rPr>
              <a:t>Analysis</a:t>
            </a:r>
            <a:r>
              <a:rPr lang="ca-ES" sz="4000" dirty="0">
                <a:solidFill>
                  <a:schemeClr val="bg1"/>
                </a:solidFill>
              </a:rPr>
              <a:t> reports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8A17E22-817A-4C8D-A424-F805178C56EB}"/>
              </a:ext>
            </a:extLst>
          </p:cNvPr>
          <p:cNvSpPr txBox="1">
            <a:spLocks noChangeArrowheads="1"/>
          </p:cNvSpPr>
          <p:nvPr/>
        </p:nvSpPr>
        <p:spPr>
          <a:xfrm>
            <a:off x="503997" y="1610139"/>
            <a:ext cx="9170089" cy="5453270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sz="3000" dirty="0">
                <a:solidFill>
                  <a:sysClr val="windowText" lastClr="000000"/>
                </a:solidFill>
              </a:rPr>
              <a:t>R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commander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results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go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either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output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window</a:t>
            </a:r>
            <a:endParaRPr lang="es-ES" altLang="es-ES" sz="2800" dirty="0">
              <a:solidFill>
                <a:sysClr val="windowText" lastClr="000000"/>
              </a:solidFill>
            </a:endParaRPr>
          </a:p>
          <a:p>
            <a:pPr marL="1143000" lvl="1" indent="-457200"/>
            <a:r>
              <a:rPr lang="es-ES" altLang="es-ES" sz="28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graphics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window</a:t>
            </a:r>
            <a:endParaRPr lang="es-ES" altLang="es-ES" sz="2800" dirty="0">
              <a:solidFill>
                <a:sysClr val="windowText" lastClr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altLang="es-ES" sz="3000" dirty="0">
                <a:solidFill>
                  <a:sysClr val="windowText" lastClr="000000"/>
                </a:solidFill>
              </a:rPr>
              <a:t>Once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analyses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are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completed</a:t>
            </a:r>
            <a:endParaRPr lang="es-ES" altLang="es-ES" sz="3000" dirty="0">
              <a:solidFill>
                <a:sysClr val="windowText" lastClr="000000"/>
              </a:solidFill>
            </a:endParaRPr>
          </a:p>
          <a:p>
            <a:pPr marL="1257300" lvl="1" indent="-571500"/>
            <a:r>
              <a:rPr lang="es-ES" altLang="es-ES" sz="2800" dirty="0" err="1">
                <a:solidFill>
                  <a:sysClr val="windowText" lastClr="000000"/>
                </a:solidFill>
              </a:rPr>
              <a:t>We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may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need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copy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and paste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results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a Word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document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create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a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report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.</a:t>
            </a:r>
          </a:p>
          <a:p>
            <a:pPr marL="1257300" lvl="1" indent="-571500"/>
            <a:r>
              <a:rPr lang="es-ES" altLang="es-ES" sz="2800" dirty="0" err="1">
                <a:solidFill>
                  <a:sysClr val="windowText" lastClr="000000"/>
                </a:solidFill>
              </a:rPr>
              <a:t>We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may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need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reproduce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analysis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 step-</a:t>
            </a:r>
            <a:r>
              <a:rPr lang="es-ES" altLang="es-ES" sz="2800" dirty="0" err="1">
                <a:solidFill>
                  <a:sysClr val="windowText" lastClr="000000"/>
                </a:solidFill>
              </a:rPr>
              <a:t>by</a:t>
            </a:r>
            <a:r>
              <a:rPr lang="es-ES" altLang="es-ES" sz="2800" dirty="0">
                <a:solidFill>
                  <a:sysClr val="windowText" lastClr="000000"/>
                </a:solidFill>
              </a:rPr>
              <a:t>-step</a:t>
            </a:r>
          </a:p>
          <a:p>
            <a:pPr marL="1714500" lvl="2" indent="-571500"/>
            <a:r>
              <a:rPr lang="es-ES" altLang="es-ES" sz="24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24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400" dirty="0" err="1">
                <a:solidFill>
                  <a:sysClr val="windowText" lastClr="000000"/>
                </a:solidFill>
              </a:rPr>
              <a:t>check</a:t>
            </a:r>
            <a:r>
              <a:rPr lang="es-ES" altLang="es-ES" sz="24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400" dirty="0" err="1">
                <a:solidFill>
                  <a:sysClr val="windowText" lastClr="000000"/>
                </a:solidFill>
              </a:rPr>
              <a:t>results</a:t>
            </a:r>
            <a:endParaRPr lang="es-ES" altLang="es-ES" sz="2400" dirty="0">
              <a:solidFill>
                <a:sysClr val="windowText" lastClr="000000"/>
              </a:solidFill>
            </a:endParaRPr>
          </a:p>
          <a:p>
            <a:pPr marL="1714500" lvl="2" indent="-571500"/>
            <a:r>
              <a:rPr lang="es-ES" altLang="es-ES" sz="2400" dirty="0" err="1">
                <a:solidFill>
                  <a:sysClr val="windowText" lastClr="000000"/>
                </a:solidFill>
              </a:rPr>
              <a:t>To</a:t>
            </a:r>
            <a:r>
              <a:rPr lang="es-ES" altLang="es-ES" sz="24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400" dirty="0" err="1">
                <a:solidFill>
                  <a:sysClr val="windowText" lastClr="000000"/>
                </a:solidFill>
              </a:rPr>
              <a:t>extend</a:t>
            </a:r>
            <a:r>
              <a:rPr lang="es-ES" altLang="es-ES" sz="24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400" dirty="0" err="1">
                <a:solidFill>
                  <a:sysClr val="windowText" lastClr="000000"/>
                </a:solidFill>
              </a:rPr>
              <a:t>or</a:t>
            </a:r>
            <a:r>
              <a:rPr lang="es-ES" altLang="es-ES" sz="24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400" dirty="0" err="1">
                <a:solidFill>
                  <a:sysClr val="windowText" lastClr="000000"/>
                </a:solidFill>
              </a:rPr>
              <a:t>change</a:t>
            </a:r>
            <a:r>
              <a:rPr lang="es-ES" altLang="es-ES" sz="24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2400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sz="2400" dirty="0">
                <a:solidFill>
                  <a:sysClr val="windowText" lastClr="000000"/>
                </a:solidFill>
              </a:rPr>
              <a:t> prior análisis.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altLang="es-ES" sz="3000" dirty="0">
                <a:solidFill>
                  <a:sysClr val="windowText" lastClr="000000"/>
                </a:solidFill>
              </a:rPr>
              <a:t>R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commander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creates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an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Rmarkdown</a:t>
            </a:r>
            <a:r>
              <a:rPr lang="es-ES" altLang="es-ES" sz="3000" dirty="0">
                <a:solidFill>
                  <a:sysClr val="windowText" lastClr="000000"/>
                </a:solidFill>
              </a:rPr>
              <a:t> </a:t>
            </a:r>
            <a:r>
              <a:rPr lang="es-ES" altLang="es-ES" sz="3000" dirty="0" err="1">
                <a:solidFill>
                  <a:sysClr val="windowText" lastClr="000000"/>
                </a:solidFill>
              </a:rPr>
              <a:t>document</a:t>
            </a:r>
            <a:endParaRPr lang="es-ES" altLang="es-ES" sz="3000" dirty="0">
              <a:solidFill>
                <a:sysClr val="windowText" lastClr="000000"/>
              </a:solidFill>
            </a:endParaRPr>
          </a:p>
          <a:p>
            <a:pPr marL="1257300" lvl="1" indent="-571500"/>
            <a:r>
              <a:rPr lang="es-ES" altLang="es-ES" dirty="0" err="1">
                <a:solidFill>
                  <a:sysClr val="windowText" lastClr="000000"/>
                </a:solidFill>
              </a:rPr>
              <a:t>That</a:t>
            </a:r>
            <a:r>
              <a:rPr lang="es-ES" altLang="es-ES" dirty="0">
                <a:solidFill>
                  <a:sysClr val="windowText" lastClr="000000"/>
                </a:solidFill>
              </a:rPr>
              <a:t>,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when</a:t>
            </a:r>
            <a:r>
              <a:rPr lang="es-ES" altLang="es-ES" dirty="0">
                <a:solidFill>
                  <a:sysClr val="windowText" lastClr="000000"/>
                </a:solidFill>
              </a:rPr>
              <a:t> run,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generates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an</a:t>
            </a:r>
            <a:r>
              <a:rPr lang="es-ES" altLang="es-ES" dirty="0">
                <a:solidFill>
                  <a:sysClr val="windowText" lastClr="000000"/>
                </a:solidFill>
              </a:rPr>
              <a:t> HTML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or</a:t>
            </a:r>
            <a:r>
              <a:rPr lang="es-ES" altLang="es-ES" dirty="0">
                <a:solidFill>
                  <a:sysClr val="windowText" lastClr="000000"/>
                </a:solidFill>
              </a:rPr>
              <a:t> Word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document</a:t>
            </a:r>
            <a:endParaRPr lang="es-ES" altLang="es-ES" dirty="0">
              <a:solidFill>
                <a:sysClr val="windowText" lastClr="000000"/>
              </a:solidFill>
            </a:endParaRPr>
          </a:p>
          <a:p>
            <a:pPr marL="1257300" lvl="1" indent="-571500"/>
            <a:r>
              <a:rPr lang="es-ES" altLang="es-ES" dirty="0" err="1">
                <a:solidFill>
                  <a:sysClr val="windowText" lastClr="000000"/>
                </a:solidFill>
              </a:rPr>
              <a:t>Containing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code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from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analysis</a:t>
            </a:r>
            <a:endParaRPr lang="es-ES" altLang="es-ES" sz="4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0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7FC3EF7-6094-4117-ADCF-A714A8F73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91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2B1153-19E6-46C0-9AEB-D8648EC8DD28}"/>
              </a:ext>
            </a:extLst>
          </p:cNvPr>
          <p:cNvSpPr txBox="1"/>
          <p:nvPr/>
        </p:nvSpPr>
        <p:spPr>
          <a:xfrm>
            <a:off x="311400" y="414000"/>
            <a:ext cx="3442994" cy="47769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DejaVu Sans"/>
                <a:ea typeface="DejaVu Sans" pitchFamily="2"/>
                <a:cs typeface="DejaVu Sans"/>
              </a:rPr>
              <a:t>Introduction to 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0830D7-65F6-4879-9BE4-B89BF64E626F}"/>
              </a:ext>
            </a:extLst>
          </p:cNvPr>
          <p:cNvSpPr txBox="1"/>
          <p:nvPr/>
        </p:nvSpPr>
        <p:spPr>
          <a:xfrm>
            <a:off x="376872" y="1716287"/>
            <a:ext cx="8413837" cy="41020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342900" lvl="0" indent="-342900" algn="l" rtl="0" hangingPunct="0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2100" dirty="0">
                <a:solidFill>
                  <a:srgbClr val="990099"/>
                </a:solidFill>
                <a:latin typeface="Liberation Sans"/>
                <a:ea typeface="DejaVu Sans" pitchFamily="2"/>
                <a:cs typeface="Liberation Sans"/>
              </a:rPr>
              <a:t>R is a language and environment for </a:t>
            </a:r>
            <a:r>
              <a:rPr lang="en-US" sz="2100" b="1" dirty="0">
                <a:solidFill>
                  <a:srgbClr val="990099"/>
                </a:solidFill>
                <a:latin typeface="Liberation Sans"/>
                <a:ea typeface="DejaVu Sans" pitchFamily="2"/>
                <a:cs typeface="Liberation Sans"/>
              </a:rPr>
              <a:t>statistical computing</a:t>
            </a:r>
            <a:r>
              <a:rPr lang="en-US" sz="2100" dirty="0">
                <a:solidFill>
                  <a:srgbClr val="990099"/>
                </a:solidFill>
                <a:latin typeface="Liberation Sans"/>
                <a:ea typeface="DejaVu Sans" pitchFamily="2"/>
                <a:cs typeface="Liberation Sans"/>
              </a:rPr>
              <a:t> and </a:t>
            </a:r>
            <a:r>
              <a:rPr lang="en-US" sz="2100" b="1" dirty="0">
                <a:solidFill>
                  <a:srgbClr val="990099"/>
                </a:solidFill>
                <a:latin typeface="Liberation Sans"/>
                <a:ea typeface="DejaVu Sans" pitchFamily="2"/>
                <a:cs typeface="Liberation Sans"/>
              </a:rPr>
              <a:t>graphics</a:t>
            </a:r>
            <a:r>
              <a:rPr lang="en-US" sz="2100" dirty="0">
                <a:solidFill>
                  <a:srgbClr val="990099"/>
                </a:solidFill>
                <a:latin typeface="Liberation Sans"/>
                <a:ea typeface="DejaVu Sans" pitchFamily="2"/>
                <a:cs typeface="Liberation Sans"/>
              </a:rPr>
              <a:t>.   </a:t>
            </a:r>
          </a:p>
          <a:p>
            <a:pPr marL="342900" lvl="0" indent="-342900" hangingPunct="0">
              <a:spcAft>
                <a:spcPts val="1151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990099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R was implemented in 1993 by </a:t>
            </a:r>
            <a:r>
              <a:rPr lang="en-US" sz="2100" b="1" dirty="0">
                <a:solidFill>
                  <a:srgbClr val="990099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R</a:t>
            </a:r>
            <a:r>
              <a:rPr lang="en-US" sz="2100" dirty="0">
                <a:solidFill>
                  <a:srgbClr val="990099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obert Gentleman and </a:t>
            </a:r>
            <a:r>
              <a:rPr lang="en-US" sz="2100" b="1" dirty="0">
                <a:solidFill>
                  <a:srgbClr val="990099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R</a:t>
            </a:r>
            <a:r>
              <a:rPr lang="en-US" sz="2100" dirty="0">
                <a:solidFill>
                  <a:srgbClr val="990099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oss Ihaka as a free alternative to a commercial software with similar capabilities, known as "the S language".</a:t>
            </a:r>
          </a:p>
          <a:p>
            <a:pPr marL="342900" lvl="1" indent="-342900" hangingPunct="0">
              <a:spcAft>
                <a:spcPts val="1151"/>
              </a:spcAft>
              <a:buClr>
                <a:srgbClr val="000000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90099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R is maintained by the </a:t>
            </a:r>
            <a:r>
              <a:rPr lang="en-US" sz="2000" i="1" dirty="0">
                <a:solidFill>
                  <a:srgbClr val="990099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R Development Core Team</a:t>
            </a:r>
            <a:r>
              <a:rPr lang="en-US" sz="2000" dirty="0">
                <a:solidFill>
                  <a:srgbClr val="990099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.</a:t>
            </a:r>
          </a:p>
          <a:p>
            <a:pPr marL="342900" lvl="1" indent="-342900" hangingPunct="0">
              <a:spcAft>
                <a:spcPts val="1151"/>
              </a:spcAft>
              <a:buClr>
                <a:srgbClr val="000000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90099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It is available from the R-Project website: </a:t>
            </a:r>
            <a:r>
              <a:rPr lang="en-US" sz="2000" dirty="0">
                <a:solidFill>
                  <a:srgbClr val="6666FF"/>
                </a:solidFill>
                <a:latin typeface="Liberation Sans" pitchFamily="18"/>
                <a:ea typeface="Noto Sans CJK SC Regular" pitchFamily="2"/>
                <a:cs typeface="Liberation Sans" pitchFamily="2"/>
                <a:hlinkClick r:id="rId4"/>
              </a:rPr>
              <a:t>http://www.r-project.org/</a:t>
            </a:r>
            <a:endParaRPr lang="en-US" sz="2000" dirty="0">
              <a:solidFill>
                <a:srgbClr val="6666FF"/>
              </a:solidFill>
              <a:latin typeface="Liberation Sans" pitchFamily="18"/>
              <a:ea typeface="Noto Sans CJK SC Regular" pitchFamily="2"/>
              <a:cs typeface="Liberation Sans" pitchFamily="2"/>
            </a:endParaRPr>
          </a:p>
          <a:p>
            <a:pPr marL="342900" lvl="1" indent="-342900" hangingPunct="0">
              <a:spcAft>
                <a:spcPts val="1151"/>
              </a:spcAft>
              <a:buClr>
                <a:srgbClr val="000000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90099"/>
                </a:solidFill>
                <a:latin typeface="Liberation Sans" pitchFamily="18"/>
                <a:cs typeface="Liberation Sans" pitchFamily="2"/>
              </a:rPr>
              <a:t>Pushed by a variety of fields –apart of statistics- such as bioinformatics or Ecology R has become a "de facto" standard in many fields for </a:t>
            </a:r>
            <a:br>
              <a:rPr lang="en-US" sz="2000" dirty="0">
                <a:solidFill>
                  <a:srgbClr val="990099"/>
                </a:solidFill>
                <a:latin typeface="Liberation Sans" pitchFamily="18"/>
                <a:cs typeface="Liberation Sans" pitchFamily="2"/>
              </a:rPr>
            </a:br>
            <a:r>
              <a:rPr lang="en-US" sz="2000" dirty="0">
                <a:solidFill>
                  <a:srgbClr val="990099"/>
                </a:solidFill>
                <a:latin typeface="Liberation Sans" pitchFamily="18"/>
                <a:cs typeface="Liberation Sans" pitchFamily="2"/>
              </a:rPr>
              <a:t>data exploration, manipulation, modelling and analysis.</a:t>
            </a:r>
          </a:p>
          <a:p>
            <a:pPr marL="342900" lvl="0" indent="-342900" algn="l" rtl="0" hangingPunct="0">
              <a:spcBef>
                <a:spcPts val="0"/>
              </a:spcBef>
              <a:spcAft>
                <a:spcPts val="1151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  <a:tabLst/>
            </a:pPr>
            <a:endParaRPr lang="en-US" sz="2100" dirty="0">
              <a:solidFill>
                <a:srgbClr val="990099"/>
              </a:solidFill>
              <a:latin typeface="Liberation Sans"/>
              <a:ea typeface="DejaVu Sans" pitchFamily="2"/>
              <a:cs typeface="Liberation San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1FF039-5F25-40F4-9DA8-35D5F1951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360" y="4663440"/>
            <a:ext cx="1865160" cy="167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6704154-C9D1-40B6-8BD5-C6E93694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637F99DB-F3CA-4709-9EED-029BDEE0EA30}"/>
              </a:ext>
            </a:extLst>
          </p:cNvPr>
          <p:cNvSpPr/>
          <p:nvPr/>
        </p:nvSpPr>
        <p:spPr>
          <a:xfrm>
            <a:off x="328680" y="1651680"/>
            <a:ext cx="9287640" cy="32446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800" h="9014">
                <a:moveTo>
                  <a:pt x="0" y="0"/>
                </a:moveTo>
                <a:lnTo>
                  <a:pt x="25800" y="0"/>
                </a:lnTo>
                <a:lnTo>
                  <a:pt x="25800" y="9014"/>
                </a:lnTo>
                <a:lnTo>
                  <a:pt x="0" y="9014"/>
                </a:lnTo>
                <a:close/>
                <a:moveTo>
                  <a:pt x="0" y="0"/>
                </a:moveTo>
                <a:close/>
                <a:moveTo>
                  <a:pt x="25800" y="9014"/>
                </a:move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A9DABEF-0D00-4353-A31F-D560C9342616}"/>
              </a:ext>
            </a:extLst>
          </p:cNvPr>
          <p:cNvSpPr txBox="1"/>
          <p:nvPr/>
        </p:nvSpPr>
        <p:spPr>
          <a:xfrm>
            <a:off x="413640" y="388080"/>
            <a:ext cx="3152520" cy="3434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3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DejaVu Sans" pitchFamily="18"/>
                <a:ea typeface="Noto Sans CJK SC Regular" pitchFamily="2"/>
                <a:cs typeface="DejaVu Sans" pitchFamily="2"/>
              </a:rPr>
              <a:t>Additional souRces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F97FA4A-7379-409A-B379-8349A3A4DA8D}"/>
              </a:ext>
            </a:extLst>
          </p:cNvPr>
          <p:cNvSpPr txBox="1"/>
          <p:nvPr/>
        </p:nvSpPr>
        <p:spPr>
          <a:xfrm>
            <a:off x="419040" y="1725120"/>
            <a:ext cx="127476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R manuals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917EB8-AC10-4AD8-933C-FE5EA16DC6D3}"/>
              </a:ext>
            </a:extLst>
          </p:cNvPr>
          <p:cNvSpPr txBox="1"/>
          <p:nvPr/>
        </p:nvSpPr>
        <p:spPr>
          <a:xfrm>
            <a:off x="419040" y="2158200"/>
            <a:ext cx="833112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* Intro for beginners 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http://cran.r-project.org/doc/contrib/rdebuts_es.pdf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BFDAA44-9ADB-4203-A396-1610C6EC8628}"/>
              </a:ext>
            </a:extLst>
          </p:cNvPr>
          <p:cNvSpPr txBox="1"/>
          <p:nvPr/>
        </p:nvSpPr>
        <p:spPr>
          <a:xfrm>
            <a:off x="419040" y="2590200"/>
            <a:ext cx="7916399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* SimpleR  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http://cran.r-project.org/doc/contrib/Verzani-SimpleR.pdf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FDF97CA-A053-4262-91BC-8C90D71799FE}"/>
              </a:ext>
            </a:extLst>
          </p:cNvPr>
          <p:cNvSpPr txBox="1"/>
          <p:nvPr/>
        </p:nvSpPr>
        <p:spPr>
          <a:xfrm>
            <a:off x="419040" y="3021840"/>
            <a:ext cx="4569840" cy="6008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* Quick-R  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2"/>
                <a:hlinkClick r:id="rId4"/>
              </a:rPr>
              <a:t>http://www.statmethods.net/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100" b="0" i="0" u="none" strike="noStrike" kern="1200" cap="none">
              <a:ln>
                <a:noFill/>
              </a:ln>
              <a:solidFill>
                <a:srgbClr val="0000FF"/>
              </a:solidFill>
              <a:latin typeface="Liberation Sans" pitchFamily="18"/>
              <a:ea typeface="Noto Sans CJK SC Regular" pitchFamily="2"/>
              <a:cs typeface="Liberation Sans" pitchFamily="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410340B-5757-4F8E-A1A8-7CDFD9E265AF}"/>
              </a:ext>
            </a:extLst>
          </p:cNvPr>
          <p:cNvSpPr txBox="1"/>
          <p:nvPr/>
        </p:nvSpPr>
        <p:spPr>
          <a:xfrm>
            <a:off x="419040" y="3453840"/>
            <a:ext cx="841320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* Basic statistics with R and R-commander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 http://knuth.uca.es/ebrcmdr/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741167A-4416-4DBC-95A2-50C5AFC75D92}"/>
              </a:ext>
            </a:extLst>
          </p:cNvPr>
          <p:cNvSpPr txBox="1"/>
          <p:nvPr/>
        </p:nvSpPr>
        <p:spPr>
          <a:xfrm>
            <a:off x="419040" y="3886919"/>
            <a:ext cx="551592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* Statistical methods with R and R-commander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552894F-F649-415C-BC9E-41973DECD148}"/>
              </a:ext>
            </a:extLst>
          </p:cNvPr>
          <p:cNvSpPr txBox="1"/>
          <p:nvPr/>
        </p:nvSpPr>
        <p:spPr>
          <a:xfrm>
            <a:off x="419040" y="4318560"/>
            <a:ext cx="7739640" cy="6008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1836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2"/>
                <a:hlinkClick r:id="rId5"/>
              </a:rPr>
              <a:t>http://cran.r-project.org/doc/contrib/Saez-Castillo-RRCmdrv21.pdf</a:t>
            </a:r>
          </a:p>
          <a:p>
            <a:pPr marL="1836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* Try R</a:t>
            </a:r>
            <a:r>
              <a:rPr lang="en-US" sz="21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 http://tryr.codeschool.com/levels/1/challenges/1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FF8D9C6-CC88-4527-BE20-71101AC136A8}"/>
              </a:ext>
            </a:extLst>
          </p:cNvPr>
          <p:cNvSpPr txBox="1"/>
          <p:nvPr/>
        </p:nvSpPr>
        <p:spPr>
          <a:xfrm>
            <a:off x="419040" y="5180760"/>
            <a:ext cx="97920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R books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FC3C026-3658-41F9-8F81-1120A60491D6}"/>
              </a:ext>
            </a:extLst>
          </p:cNvPr>
          <p:cNvSpPr txBox="1"/>
          <p:nvPr/>
        </p:nvSpPr>
        <p:spPr>
          <a:xfrm>
            <a:off x="419040" y="5611320"/>
            <a:ext cx="354852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* Introductory Statistics with 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CE4FA19-E264-4EFD-94AE-B3200B7BB18D}"/>
              </a:ext>
            </a:extLst>
          </p:cNvPr>
          <p:cNvSpPr txBox="1"/>
          <p:nvPr/>
        </p:nvSpPr>
        <p:spPr>
          <a:xfrm>
            <a:off x="419040" y="6044400"/>
            <a:ext cx="3399120" cy="3006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1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18"/>
                <a:ea typeface="Noto Sans CJK SC Regular" pitchFamily="2"/>
                <a:cs typeface="Liberation Sans" pitchFamily="2"/>
              </a:rPr>
              <a:t>* R for SPSS and SAS users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C321BDF-5DB2-4899-AECB-926059D97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89A81890-BA58-41BC-A614-23772AEC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696207"/>
          </a:xfrm>
        </p:spPr>
        <p:txBody>
          <a:bodyPr/>
          <a:lstStyle/>
          <a:p>
            <a:r>
              <a:rPr lang="ca-ES" dirty="0" err="1"/>
              <a:t>Advantages</a:t>
            </a:r>
            <a:r>
              <a:rPr lang="ca-ES" dirty="0"/>
              <a:t> of </a:t>
            </a:r>
            <a:r>
              <a:rPr lang="ca-ES" dirty="0" err="1"/>
              <a:t>using</a:t>
            </a:r>
            <a:r>
              <a:rPr lang="ca-ES" dirty="0"/>
              <a:t> R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54588ED5-A556-403E-AF16-75914C6BD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587617"/>
            <a:ext cx="9371521" cy="2807738"/>
          </a:xfrm>
        </p:spPr>
        <p:txBody>
          <a:bodyPr/>
          <a:lstStyle/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It is free</a:t>
            </a:r>
          </a:p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Multi-platform (Linux, Mac, Windows)</a:t>
            </a:r>
          </a:p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Powerful in graphics generation</a:t>
            </a:r>
          </a:p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Powerful statistical tool (top statistical methods)</a:t>
            </a:r>
          </a:p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Is always growing in users and functionalities </a:t>
            </a:r>
          </a:p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→ Frequent updates</a:t>
            </a:r>
          </a:p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Flexible, open source programming language</a:t>
            </a:r>
          </a:p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Useful for repetitive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a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C321BDF-5DB2-4899-AECB-926059D97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89A81890-BA58-41BC-A614-23772AEC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696207"/>
          </a:xfrm>
        </p:spPr>
        <p:txBody>
          <a:bodyPr/>
          <a:lstStyle/>
          <a:p>
            <a:r>
              <a:rPr lang="ca-ES" dirty="0" err="1"/>
              <a:t>Drawbacks</a:t>
            </a:r>
            <a:r>
              <a:rPr lang="ca-ES" dirty="0"/>
              <a:t> of </a:t>
            </a:r>
            <a:r>
              <a:rPr lang="ca-ES" dirty="0" err="1"/>
              <a:t>using</a:t>
            </a:r>
            <a:r>
              <a:rPr lang="ca-ES" dirty="0"/>
              <a:t> R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54588ED5-A556-403E-AF16-75914C6BD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8" y="1598007"/>
            <a:ext cx="9576001" cy="5166475"/>
          </a:xfrm>
        </p:spPr>
        <p:txBody>
          <a:bodyPr/>
          <a:lstStyle/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It is a statistical 2language", that is it is based on "commands" and used best in a console.</a:t>
            </a:r>
          </a:p>
          <a:p>
            <a:pPr marL="1143000" lvl="1" indent="-457200">
              <a:spcBef>
                <a:spcPts val="0"/>
              </a:spcBef>
              <a:spcAft>
                <a:spcPts val="1151"/>
              </a:spcAft>
              <a:buSzPct val="45000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Partially compensated by  GUIS such as </a:t>
            </a:r>
            <a:r>
              <a:rPr lang="en-US" dirty="0" err="1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Rcmdr</a:t>
            </a: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 and </a:t>
            </a:r>
            <a:r>
              <a:rPr lang="en-US" dirty="0" err="1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Rstudio</a:t>
            </a:r>
            <a:endParaRPr lang="en-US" dirty="0">
              <a:solidFill>
                <a:srgbClr val="800080"/>
              </a:solidFill>
              <a:latin typeface="Liberation Sans"/>
              <a:ea typeface="DejaVu Sans" pitchFamily="2"/>
              <a:cs typeface="Liberation Sans"/>
            </a:endParaRPr>
          </a:p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Not so "user friendly" as SPSS or </a:t>
            </a:r>
            <a:r>
              <a:rPr lang="en-US" dirty="0" err="1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Graphpad</a:t>
            </a:r>
            <a:endParaRPr lang="en-US" dirty="0">
              <a:solidFill>
                <a:srgbClr val="800080"/>
              </a:solidFill>
              <a:latin typeface="Liberation Sans"/>
              <a:ea typeface="DejaVu Sans" pitchFamily="2"/>
              <a:cs typeface="Liberation Sans"/>
            </a:endParaRPr>
          </a:p>
          <a:p>
            <a:pPr marL="1143000" lvl="1" indent="-457200">
              <a:spcBef>
                <a:spcPts val="0"/>
              </a:spcBef>
              <a:spcAft>
                <a:spcPts val="1151"/>
              </a:spcAft>
              <a:buSzPct val="45000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Much more powerful then the 2nd</a:t>
            </a:r>
          </a:p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Supporting documentation is of variable quality</a:t>
            </a:r>
          </a:p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Frequent updates</a:t>
            </a:r>
          </a:p>
          <a:p>
            <a:pPr marL="457200" lvl="0" indent="-457200" algn="l">
              <a:spcBef>
                <a:spcPts val="0"/>
              </a:spcBef>
              <a:spcAft>
                <a:spcPts val="1151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Community-based: Pieces may be different depending on who creates them.</a:t>
            </a:r>
          </a:p>
          <a:p>
            <a:pPr marL="1143000" lvl="1" indent="-457200">
              <a:spcBef>
                <a:spcPts val="0"/>
              </a:spcBef>
              <a:spcAft>
                <a:spcPts val="1151"/>
              </a:spcAft>
              <a:buSzPct val="45000"/>
            </a:pPr>
            <a:r>
              <a:rPr lang="en-US" dirty="0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Partially solved by the </a:t>
            </a:r>
            <a:r>
              <a:rPr lang="en-US" dirty="0" err="1">
                <a:solidFill>
                  <a:srgbClr val="800080"/>
                </a:solidFill>
                <a:latin typeface="Liberation Sans"/>
                <a:ea typeface="DejaVu Sans" pitchFamily="2"/>
                <a:cs typeface="Liberation Sans"/>
              </a:rPr>
              <a:t>tidyverse</a:t>
            </a:r>
            <a:endParaRPr lang="en-US" dirty="0">
              <a:solidFill>
                <a:srgbClr val="800080"/>
              </a:solidFill>
              <a:latin typeface="Liberation Sans"/>
              <a:ea typeface="DejaVu Sans" pitchFamily="2"/>
              <a:cs typeface="Liberatio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1745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 err="1">
                <a:solidFill>
                  <a:schemeClr val="bg1"/>
                </a:solidFill>
              </a:rPr>
              <a:t>Using</a:t>
            </a:r>
            <a:r>
              <a:rPr lang="ca-ES" dirty="0">
                <a:solidFill>
                  <a:schemeClr val="bg1"/>
                </a:solidFill>
              </a:rPr>
              <a:t> R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8A17E22-817A-4C8D-A424-F805178C56EB}"/>
              </a:ext>
            </a:extLst>
          </p:cNvPr>
          <p:cNvSpPr txBox="1">
            <a:spLocks noChangeArrowheads="1"/>
          </p:cNvSpPr>
          <p:nvPr/>
        </p:nvSpPr>
        <p:spPr>
          <a:xfrm>
            <a:off x="503999" y="1610139"/>
            <a:ext cx="7772400" cy="4611688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es-ES" dirty="0">
                <a:solidFill>
                  <a:sysClr val="windowText" lastClr="000000"/>
                </a:solidFill>
              </a:rPr>
              <a:t>In short,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using</a:t>
            </a:r>
            <a:r>
              <a:rPr lang="es-ES" altLang="es-ES" dirty="0">
                <a:solidFill>
                  <a:sysClr val="windowText" lastClr="000000"/>
                </a:solidFill>
              </a:rPr>
              <a:t> R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consists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of</a:t>
            </a:r>
            <a:r>
              <a:rPr lang="es-ES" altLang="es-ES" dirty="0">
                <a:solidFill>
                  <a:sysClr val="windowText" lastClr="000000"/>
                </a:solidFill>
              </a:rPr>
              <a:t>:</a:t>
            </a:r>
          </a:p>
          <a:p>
            <a:pPr lvl="1"/>
            <a:r>
              <a:rPr lang="es-ES" altLang="es-ES" sz="2800" dirty="0" err="1"/>
              <a:t>Managing</a:t>
            </a:r>
            <a:r>
              <a:rPr lang="es-ES" altLang="es-ES" sz="2800" dirty="0"/>
              <a:t> </a:t>
            </a:r>
            <a:r>
              <a:rPr lang="es-ES" altLang="es-ES" sz="2800" dirty="0" err="1"/>
              <a:t>the</a:t>
            </a:r>
            <a:r>
              <a:rPr lang="es-ES" altLang="es-ES" sz="2800" dirty="0"/>
              <a:t> </a:t>
            </a:r>
            <a:r>
              <a:rPr lang="es-ES" altLang="es-ES" sz="2800" dirty="0" err="1"/>
              <a:t>right</a:t>
            </a:r>
            <a:r>
              <a:rPr lang="es-ES" altLang="es-ES" sz="2800" dirty="0"/>
              <a:t> </a:t>
            </a:r>
            <a:r>
              <a:rPr lang="es-ES" altLang="es-ES" sz="2800" i="1" dirty="0" err="1"/>
              <a:t>objects</a:t>
            </a:r>
            <a:endParaRPr lang="es-ES" altLang="es-ES" sz="2800" i="1" dirty="0"/>
          </a:p>
          <a:p>
            <a:pPr lvl="1"/>
            <a:r>
              <a:rPr lang="es-ES" altLang="es-ES" sz="2800" dirty="0" err="1"/>
              <a:t>Using</a:t>
            </a:r>
            <a:r>
              <a:rPr lang="es-ES" altLang="es-ES" sz="2800" dirty="0"/>
              <a:t> </a:t>
            </a:r>
            <a:r>
              <a:rPr lang="es-ES" altLang="es-ES" sz="2800" dirty="0" err="1"/>
              <a:t>appropriate</a:t>
            </a:r>
            <a:r>
              <a:rPr lang="es-ES" altLang="es-ES" sz="2800" dirty="0"/>
              <a:t> </a:t>
            </a:r>
            <a:r>
              <a:rPr lang="es-ES" altLang="es-ES" sz="2800" i="1" dirty="0" err="1"/>
              <a:t>functions</a:t>
            </a:r>
            <a:r>
              <a:rPr lang="es-ES" altLang="es-ES" sz="2800" dirty="0"/>
              <a:t>.</a:t>
            </a:r>
          </a:p>
          <a:p>
            <a:pPr lvl="1">
              <a:buFontTx/>
              <a:buNone/>
            </a:pPr>
            <a:endParaRPr lang="es-ES" altLang="es-ES" dirty="0"/>
          </a:p>
          <a:p>
            <a:r>
              <a:rPr lang="es-ES" altLang="es-ES" dirty="0">
                <a:solidFill>
                  <a:sysClr val="windowText" lastClr="000000"/>
                </a:solidFill>
              </a:rPr>
              <a:t>At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beginning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dirty="0">
                <a:solidFill>
                  <a:sysClr val="windowText" lastClr="000000"/>
                </a:solidFill>
              </a:rPr>
              <a:t> problema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is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knowing</a:t>
            </a:r>
            <a:endParaRPr lang="es-ES" altLang="es-ES" dirty="0">
              <a:solidFill>
                <a:sysClr val="windowText" lastClr="000000"/>
              </a:solidFill>
            </a:endParaRPr>
          </a:p>
          <a:p>
            <a:pPr lvl="1"/>
            <a:r>
              <a:rPr lang="es-ES" altLang="es-ES" sz="2800" dirty="0" err="1"/>
              <a:t>Which</a:t>
            </a:r>
            <a:r>
              <a:rPr lang="es-ES" altLang="es-ES" sz="2800" dirty="0"/>
              <a:t> </a:t>
            </a:r>
            <a:r>
              <a:rPr lang="es-ES" altLang="es-ES" sz="2800" dirty="0" err="1"/>
              <a:t>type</a:t>
            </a:r>
            <a:r>
              <a:rPr lang="es-ES" altLang="es-ES" sz="2800" dirty="0"/>
              <a:t> </a:t>
            </a:r>
            <a:r>
              <a:rPr lang="es-ES" altLang="es-ES" sz="2800" dirty="0" err="1"/>
              <a:t>of</a:t>
            </a:r>
            <a:r>
              <a:rPr lang="es-ES" altLang="es-ES" sz="2800" dirty="0"/>
              <a:t> </a:t>
            </a:r>
            <a:r>
              <a:rPr lang="es-ES" altLang="es-ES" sz="2800" dirty="0" err="1"/>
              <a:t>objects</a:t>
            </a:r>
            <a:r>
              <a:rPr lang="es-ES" altLang="es-ES" sz="2800" dirty="0"/>
              <a:t> are </a:t>
            </a:r>
            <a:r>
              <a:rPr lang="es-ES" altLang="es-ES" sz="2800" dirty="0" err="1"/>
              <a:t>there</a:t>
            </a:r>
            <a:endParaRPr lang="es-ES" altLang="es-ES" sz="2800" dirty="0"/>
          </a:p>
          <a:p>
            <a:pPr lvl="1"/>
            <a:r>
              <a:rPr lang="es-ES" altLang="es-ES" sz="2800" dirty="0" err="1"/>
              <a:t>What</a:t>
            </a:r>
            <a:r>
              <a:rPr lang="es-ES" altLang="es-ES" sz="2800" dirty="0"/>
              <a:t> can be done </a:t>
            </a:r>
            <a:r>
              <a:rPr lang="es-ES" altLang="es-ES" sz="2800" dirty="0" err="1"/>
              <a:t>with</a:t>
            </a:r>
            <a:r>
              <a:rPr lang="es-ES" altLang="es-ES" sz="2800" dirty="0"/>
              <a:t> </a:t>
            </a:r>
            <a:r>
              <a:rPr lang="es-ES" altLang="es-ES" sz="2800" dirty="0" err="1"/>
              <a:t>them</a:t>
            </a:r>
            <a:r>
              <a:rPr lang="es-ES" altLang="es-ES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85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503999" y="288068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 err="1">
                <a:solidFill>
                  <a:schemeClr val="bg1"/>
                </a:solidFill>
              </a:rPr>
              <a:t>An</a:t>
            </a:r>
            <a:r>
              <a:rPr lang="ca-ES" dirty="0">
                <a:solidFill>
                  <a:schemeClr val="bg1"/>
                </a:solidFill>
              </a:rPr>
              <a:t> </a:t>
            </a:r>
            <a:r>
              <a:rPr lang="ca-ES" dirty="0" err="1">
                <a:solidFill>
                  <a:schemeClr val="bg1"/>
                </a:solidFill>
              </a:rPr>
              <a:t>example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6514033-1CCB-494B-898C-386FD1643B0F}"/>
              </a:ext>
            </a:extLst>
          </p:cNvPr>
          <p:cNvSpPr txBox="1">
            <a:spLocks noChangeArrowheads="1"/>
          </p:cNvSpPr>
          <p:nvPr/>
        </p:nvSpPr>
        <p:spPr>
          <a:xfrm>
            <a:off x="2743200" y="2133600"/>
            <a:ext cx="6019800" cy="1676400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es-ES" sz="180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&gt; expres &lt;- c(1.02, 3.1, 0.8, 1.4, 2)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s-ES" sz="180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&gt; logExp &lt;- log (expres)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s-ES" sz="180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&gt; sigExp1 &lt;- t.test(logExp)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s-ES" sz="1800">
                <a:solidFill>
                  <a:sysClr val="windowText" lastClr="000000"/>
                </a:solidFill>
                <a:latin typeface="Courier New" panose="02070309020205020404" pitchFamily="49" charset="0"/>
              </a:rPr>
              <a:t>&gt; sigExp2 &lt;- wilcox.test(logExp)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A9A116F-144E-48A4-9226-E9B25E58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90800"/>
            <a:ext cx="1447800" cy="12192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" altLang="es-ES" sz="1800" b="0" dirty="0" err="1">
                <a:latin typeface="Arial" panose="020B0604020202020204" pitchFamily="34" charset="0"/>
              </a:rPr>
              <a:t>Objects</a:t>
            </a:r>
            <a:endParaRPr lang="es-ES" altLang="es-ES" sz="1800" b="0" dirty="0">
              <a:latin typeface="Arial" panose="020B0604020202020204" pitchFamily="34" charset="0"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CBD8D082-567A-4051-9A72-DA93F20ABD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438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3E1F49D4-EBC9-44C6-A357-6CA7D97952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819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61A73A46-A319-40C5-BC6E-309DF282EC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1242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52E441AF-8A22-4C67-8DA4-CAA225943D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342900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CEB44DC3-7DBF-4019-89C7-2743E9B9C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962400"/>
            <a:ext cx="1905000" cy="762000"/>
          </a:xfrm>
          <a:prstGeom prst="rect">
            <a:avLst/>
          </a:prstGeom>
          <a:solidFill>
            <a:srgbClr val="F9AD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s-ES" altLang="es-ES" sz="1800" b="0" dirty="0" err="1">
                <a:latin typeface="Arial" panose="020B0604020202020204" pitchFamily="34" charset="0"/>
              </a:rPr>
              <a:t>Functions</a:t>
            </a:r>
            <a:endParaRPr lang="es-ES" altLang="es-ES" sz="1800" b="0" dirty="0">
              <a:latin typeface="Arial" panose="020B0604020202020204" pitchFamily="34" charset="0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7F058BBE-27FA-4E0A-9C10-320D117372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7432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09649438-1087-422B-95B0-F04094B06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1242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16D28ED-749B-49B6-B1FD-CB9896E5F2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2652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 err="1">
                <a:solidFill>
                  <a:schemeClr val="bg1"/>
                </a:solidFill>
              </a:rPr>
              <a:t>Using</a:t>
            </a:r>
            <a:r>
              <a:rPr lang="ca-ES" dirty="0">
                <a:solidFill>
                  <a:schemeClr val="bg1"/>
                </a:solidFill>
              </a:rPr>
              <a:t> R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8A17E22-817A-4C8D-A424-F805178C56EB}"/>
              </a:ext>
            </a:extLst>
          </p:cNvPr>
          <p:cNvSpPr txBox="1">
            <a:spLocks noChangeArrowheads="1"/>
          </p:cNvSpPr>
          <p:nvPr/>
        </p:nvSpPr>
        <p:spPr>
          <a:xfrm>
            <a:off x="503999" y="1610139"/>
            <a:ext cx="7772400" cy="4611688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es-ES" dirty="0">
                <a:solidFill>
                  <a:sysClr val="windowText" lastClr="000000"/>
                </a:solidFill>
              </a:rPr>
              <a:t>In short,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using</a:t>
            </a:r>
            <a:r>
              <a:rPr lang="es-ES" altLang="es-ES" dirty="0">
                <a:solidFill>
                  <a:sysClr val="windowText" lastClr="000000"/>
                </a:solidFill>
              </a:rPr>
              <a:t> R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consists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of</a:t>
            </a:r>
            <a:r>
              <a:rPr lang="es-ES" altLang="es-ES" dirty="0">
                <a:solidFill>
                  <a:sysClr val="windowText" lastClr="000000"/>
                </a:solidFill>
              </a:rPr>
              <a:t>:</a:t>
            </a:r>
          </a:p>
          <a:p>
            <a:pPr lvl="1"/>
            <a:r>
              <a:rPr lang="es-ES" altLang="es-ES" sz="2800" dirty="0" err="1"/>
              <a:t>Managing</a:t>
            </a:r>
            <a:r>
              <a:rPr lang="es-ES" altLang="es-ES" sz="2800" dirty="0"/>
              <a:t> </a:t>
            </a:r>
            <a:r>
              <a:rPr lang="es-ES" altLang="es-ES" sz="2800" dirty="0" err="1"/>
              <a:t>the</a:t>
            </a:r>
            <a:r>
              <a:rPr lang="es-ES" altLang="es-ES" sz="2800" dirty="0"/>
              <a:t> </a:t>
            </a:r>
            <a:r>
              <a:rPr lang="es-ES" altLang="es-ES" sz="2800" dirty="0" err="1"/>
              <a:t>right</a:t>
            </a:r>
            <a:r>
              <a:rPr lang="es-ES" altLang="es-ES" sz="2800" dirty="0"/>
              <a:t> </a:t>
            </a:r>
            <a:r>
              <a:rPr lang="es-ES" altLang="es-ES" sz="2800" i="1" dirty="0" err="1"/>
              <a:t>objects</a:t>
            </a:r>
            <a:endParaRPr lang="es-ES" altLang="es-ES" sz="2800" i="1" dirty="0"/>
          </a:p>
          <a:p>
            <a:pPr lvl="1"/>
            <a:r>
              <a:rPr lang="es-ES" altLang="es-ES" sz="2800" dirty="0" err="1"/>
              <a:t>Using</a:t>
            </a:r>
            <a:r>
              <a:rPr lang="es-ES" altLang="es-ES" sz="2800" dirty="0"/>
              <a:t> </a:t>
            </a:r>
            <a:r>
              <a:rPr lang="es-ES" altLang="es-ES" sz="2800" dirty="0" err="1"/>
              <a:t>appropriate</a:t>
            </a:r>
            <a:r>
              <a:rPr lang="es-ES" altLang="es-ES" sz="2800" dirty="0"/>
              <a:t> </a:t>
            </a:r>
            <a:r>
              <a:rPr lang="es-ES" altLang="es-ES" sz="2800" i="1" dirty="0" err="1"/>
              <a:t>functions</a:t>
            </a:r>
            <a:r>
              <a:rPr lang="es-ES" altLang="es-ES" sz="2800" dirty="0"/>
              <a:t>.</a:t>
            </a:r>
          </a:p>
          <a:p>
            <a:pPr lvl="1">
              <a:buFontTx/>
              <a:buNone/>
            </a:pPr>
            <a:endParaRPr lang="es-ES" altLang="es-ES" dirty="0"/>
          </a:p>
          <a:p>
            <a:r>
              <a:rPr lang="es-ES" altLang="es-ES" dirty="0">
                <a:solidFill>
                  <a:sysClr val="windowText" lastClr="000000"/>
                </a:solidFill>
              </a:rPr>
              <a:t>At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beginning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the</a:t>
            </a:r>
            <a:r>
              <a:rPr lang="es-ES" altLang="es-ES" dirty="0">
                <a:solidFill>
                  <a:sysClr val="windowText" lastClr="000000"/>
                </a:solidFill>
              </a:rPr>
              <a:t> problema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is</a:t>
            </a:r>
            <a:r>
              <a:rPr lang="es-ES" altLang="es-ES" dirty="0">
                <a:solidFill>
                  <a:sysClr val="windowText" lastClr="000000"/>
                </a:solidFill>
              </a:rPr>
              <a:t>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knowing</a:t>
            </a:r>
            <a:endParaRPr lang="es-ES" altLang="es-ES" dirty="0">
              <a:solidFill>
                <a:sysClr val="windowText" lastClr="000000"/>
              </a:solidFill>
            </a:endParaRPr>
          </a:p>
          <a:p>
            <a:pPr lvl="1"/>
            <a:r>
              <a:rPr lang="es-ES" altLang="es-ES" sz="2800" dirty="0" err="1"/>
              <a:t>Which</a:t>
            </a:r>
            <a:r>
              <a:rPr lang="es-ES" altLang="es-ES" sz="2800" dirty="0"/>
              <a:t> </a:t>
            </a:r>
            <a:r>
              <a:rPr lang="es-ES" altLang="es-ES" sz="2800" dirty="0" err="1"/>
              <a:t>type</a:t>
            </a:r>
            <a:r>
              <a:rPr lang="es-ES" altLang="es-ES" sz="2800" dirty="0"/>
              <a:t> </a:t>
            </a:r>
            <a:r>
              <a:rPr lang="es-ES" altLang="es-ES" sz="2800" dirty="0" err="1"/>
              <a:t>of</a:t>
            </a:r>
            <a:r>
              <a:rPr lang="es-ES" altLang="es-ES" sz="2800" dirty="0"/>
              <a:t> </a:t>
            </a:r>
            <a:r>
              <a:rPr lang="es-ES" altLang="es-ES" sz="2800" dirty="0" err="1"/>
              <a:t>objects</a:t>
            </a:r>
            <a:r>
              <a:rPr lang="es-ES" altLang="es-ES" sz="2800" dirty="0"/>
              <a:t> are </a:t>
            </a:r>
            <a:r>
              <a:rPr lang="es-ES" altLang="es-ES" sz="2800" dirty="0" err="1"/>
              <a:t>there</a:t>
            </a:r>
            <a:endParaRPr lang="es-ES" altLang="es-ES" sz="2800" dirty="0"/>
          </a:p>
          <a:p>
            <a:pPr lvl="1"/>
            <a:r>
              <a:rPr lang="es-ES" altLang="es-ES" sz="2800" dirty="0" err="1"/>
              <a:t>What</a:t>
            </a:r>
            <a:r>
              <a:rPr lang="es-ES" altLang="es-ES" sz="2800" dirty="0"/>
              <a:t> can be done </a:t>
            </a:r>
            <a:r>
              <a:rPr lang="es-ES" altLang="es-ES" sz="2800" dirty="0" err="1"/>
              <a:t>with</a:t>
            </a:r>
            <a:r>
              <a:rPr lang="es-ES" altLang="es-ES" sz="2800" dirty="0"/>
              <a:t> </a:t>
            </a:r>
            <a:r>
              <a:rPr lang="es-ES" altLang="es-ES" sz="2800" dirty="0" err="1"/>
              <a:t>them</a:t>
            </a:r>
            <a:r>
              <a:rPr lang="es-ES" alt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080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19FC8B-9686-4C8A-9C6A-CF602CE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00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ítulo 7">
            <a:extLst>
              <a:ext uri="{FF2B5EF4-FFF2-40B4-BE49-F238E27FC236}">
                <a16:creationId xmlns:a16="http://schemas.microsoft.com/office/drawing/2014/main" id="{FFF12348-B938-491D-91BC-4536DC51156E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69620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ca-ES" dirty="0">
                <a:solidFill>
                  <a:schemeClr val="bg1"/>
                </a:solidFill>
              </a:rPr>
              <a:t>R </a:t>
            </a:r>
            <a:r>
              <a:rPr lang="ca-ES" dirty="0" err="1">
                <a:solidFill>
                  <a:schemeClr val="bg1"/>
                </a:solidFill>
              </a:rPr>
              <a:t>objects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8A17E22-817A-4C8D-A424-F805178C56EB}"/>
              </a:ext>
            </a:extLst>
          </p:cNvPr>
          <p:cNvSpPr txBox="1">
            <a:spLocks noChangeArrowheads="1"/>
          </p:cNvSpPr>
          <p:nvPr/>
        </p:nvSpPr>
        <p:spPr>
          <a:xfrm>
            <a:off x="503999" y="1610139"/>
            <a:ext cx="7772400" cy="4611688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ysClr val="windowText" lastClr="000000"/>
                </a:solidFill>
              </a:rPr>
              <a:t>R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objects</a:t>
            </a:r>
            <a:r>
              <a:rPr lang="es-ES" altLang="es-ES" dirty="0">
                <a:solidFill>
                  <a:sysClr val="windowText" lastClr="000000"/>
                </a:solidFill>
              </a:rPr>
              <a:t> can be:</a:t>
            </a:r>
          </a:p>
          <a:p>
            <a:pPr lvl="1"/>
            <a:r>
              <a:rPr lang="es-ES" altLang="es-ES" sz="2800" dirty="0"/>
              <a:t>Data tables ("</a:t>
            </a:r>
            <a:r>
              <a:rPr lang="es-ES" altLang="es-ES" sz="2800" dirty="0" err="1"/>
              <a:t>datasets</a:t>
            </a:r>
            <a:r>
              <a:rPr lang="es-ES" altLang="es-ES" sz="2800" dirty="0"/>
              <a:t>"), </a:t>
            </a:r>
            <a:r>
              <a:rPr lang="es-ES" altLang="es-ES" sz="2800" dirty="0" err="1"/>
              <a:t>text</a:t>
            </a:r>
            <a:r>
              <a:rPr lang="es-ES" altLang="es-ES" sz="2800" dirty="0"/>
              <a:t>, dates, </a:t>
            </a:r>
          </a:p>
          <a:p>
            <a:pPr lvl="1"/>
            <a:r>
              <a:rPr lang="es-ES" altLang="es-ES" sz="2800" dirty="0" err="1"/>
              <a:t>But</a:t>
            </a:r>
            <a:r>
              <a:rPr lang="es-ES" altLang="es-ES" sz="2800" dirty="0"/>
              <a:t> </a:t>
            </a:r>
            <a:r>
              <a:rPr lang="es-ES" altLang="es-ES" sz="2800" dirty="0" err="1"/>
              <a:t>also</a:t>
            </a:r>
            <a:r>
              <a:rPr lang="es-ES" altLang="es-ES" sz="2800" dirty="0"/>
              <a:t> more </a:t>
            </a:r>
            <a:r>
              <a:rPr lang="es-ES" altLang="es-ES" sz="2800" dirty="0" err="1"/>
              <a:t>complicated</a:t>
            </a:r>
            <a:r>
              <a:rPr lang="es-ES" altLang="es-ES" sz="2800" dirty="0"/>
              <a:t> </a:t>
            </a:r>
            <a:r>
              <a:rPr lang="es-ES" altLang="es-ES" sz="2800" dirty="0" err="1"/>
              <a:t>things</a:t>
            </a:r>
            <a:r>
              <a:rPr lang="es-ES" altLang="es-ES" sz="2800" dirty="0"/>
              <a:t> </a:t>
            </a:r>
            <a:r>
              <a:rPr lang="es-ES" altLang="es-ES" sz="2800" dirty="0" err="1"/>
              <a:t>such</a:t>
            </a:r>
            <a:r>
              <a:rPr lang="es-ES" altLang="es-ES" sz="2800" dirty="0"/>
              <a:t> as</a:t>
            </a:r>
          </a:p>
          <a:p>
            <a:pPr lvl="2"/>
            <a:r>
              <a:rPr lang="es-ES" altLang="es-ES" sz="2400" dirty="0" err="1"/>
              <a:t>Plots</a:t>
            </a:r>
            <a:endParaRPr lang="es-ES" altLang="es-ES" sz="2400" dirty="0"/>
          </a:p>
          <a:p>
            <a:pPr lvl="2"/>
            <a:r>
              <a:rPr lang="es-ES" altLang="es-ES" sz="2400" dirty="0"/>
              <a:t>Output </a:t>
            </a:r>
            <a:r>
              <a:rPr lang="es-ES" altLang="es-ES" sz="2400" dirty="0" err="1"/>
              <a:t>of</a:t>
            </a:r>
            <a:r>
              <a:rPr lang="es-ES" altLang="es-ES" sz="2400" dirty="0"/>
              <a:t> </a:t>
            </a:r>
            <a:r>
              <a:rPr lang="es-ES" altLang="es-ES" sz="2400" dirty="0" err="1"/>
              <a:t>statistical</a:t>
            </a:r>
            <a:r>
              <a:rPr lang="es-ES" altLang="es-ES" sz="2400" dirty="0"/>
              <a:t> </a:t>
            </a:r>
            <a:r>
              <a:rPr lang="es-ES" altLang="es-ES" sz="2400" dirty="0" err="1"/>
              <a:t>tests</a:t>
            </a:r>
            <a:endParaRPr lang="es-ES" altLang="es-ES" sz="2400" dirty="0"/>
          </a:p>
          <a:p>
            <a:pPr lvl="2"/>
            <a:r>
              <a:rPr lang="es-ES" altLang="es-ES" sz="2400" dirty="0" err="1"/>
              <a:t>Fitted</a:t>
            </a:r>
            <a:r>
              <a:rPr lang="es-ES" altLang="es-ES" sz="2400" dirty="0"/>
              <a:t> </a:t>
            </a:r>
            <a:r>
              <a:rPr lang="es-ES" altLang="es-ES" sz="2400" dirty="0" err="1"/>
              <a:t>models</a:t>
            </a:r>
            <a:endParaRPr lang="es-ES" alt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altLang="es-ES" dirty="0" err="1">
                <a:solidFill>
                  <a:sysClr val="windowText" lastClr="000000"/>
                </a:solidFill>
              </a:rPr>
              <a:t>Objects</a:t>
            </a:r>
            <a:r>
              <a:rPr lang="es-ES" altLang="es-ES" dirty="0">
                <a:solidFill>
                  <a:sysClr val="windowText" lastClr="000000"/>
                </a:solidFill>
              </a:rPr>
              <a:t> are </a:t>
            </a:r>
            <a:r>
              <a:rPr lang="es-ES" altLang="es-ES" dirty="0" err="1">
                <a:solidFill>
                  <a:sysClr val="windowText" lastClr="000000"/>
                </a:solidFill>
              </a:rPr>
              <a:t>created</a:t>
            </a:r>
            <a:endParaRPr lang="es-ES" altLang="es-ES" dirty="0">
              <a:solidFill>
                <a:sysClr val="windowText" lastClr="000000"/>
              </a:solidFill>
            </a:endParaRPr>
          </a:p>
          <a:p>
            <a:pPr lvl="1"/>
            <a:r>
              <a:rPr lang="es-ES" altLang="es-ES" sz="2800" dirty="0"/>
              <a:t>Reading data </a:t>
            </a:r>
            <a:r>
              <a:rPr lang="es-ES" altLang="es-ES" sz="2800" dirty="0" err="1"/>
              <a:t>from</a:t>
            </a:r>
            <a:r>
              <a:rPr lang="es-ES" altLang="es-ES" sz="2800" dirty="0"/>
              <a:t> a file</a:t>
            </a:r>
          </a:p>
          <a:p>
            <a:pPr lvl="1"/>
            <a:r>
              <a:rPr lang="es-ES" altLang="es-ES" sz="2800" dirty="0"/>
              <a:t>As </a:t>
            </a:r>
            <a:r>
              <a:rPr lang="es-ES" altLang="es-ES" sz="2800" dirty="0" err="1"/>
              <a:t>the</a:t>
            </a:r>
            <a:r>
              <a:rPr lang="es-ES" altLang="es-ES" sz="2800" dirty="0"/>
              <a:t> </a:t>
            </a:r>
            <a:r>
              <a:rPr lang="es-ES" altLang="es-ES" sz="2800" dirty="0" err="1"/>
              <a:t>result</a:t>
            </a:r>
            <a:r>
              <a:rPr lang="es-ES" altLang="es-ES" sz="2800" dirty="0"/>
              <a:t> </a:t>
            </a:r>
            <a:r>
              <a:rPr lang="es-ES" altLang="es-ES" sz="2800" dirty="0" err="1"/>
              <a:t>of</a:t>
            </a:r>
            <a:r>
              <a:rPr lang="es-ES" altLang="es-ES" sz="2800" dirty="0"/>
              <a:t> a </a:t>
            </a:r>
            <a:r>
              <a:rPr lang="es-ES" altLang="es-ES" sz="2800" dirty="0" err="1"/>
              <a:t>computation</a:t>
            </a:r>
            <a:endParaRPr lang="es-ES" altLang="es-ES" sz="2800" dirty="0"/>
          </a:p>
          <a:p>
            <a:pPr lvl="1"/>
            <a:r>
              <a:rPr lang="es-ES" altLang="es-ES" sz="2800" dirty="0" err="1"/>
              <a:t>Assigning</a:t>
            </a:r>
            <a:r>
              <a:rPr lang="es-ES" altLang="es-ES" sz="2800" dirty="0"/>
              <a:t> </a:t>
            </a:r>
            <a:r>
              <a:rPr lang="es-ES" altLang="es-ES" sz="2800" dirty="0" err="1"/>
              <a:t>them</a:t>
            </a:r>
            <a:r>
              <a:rPr lang="es-ES" altLang="es-ES" sz="2800" dirty="0"/>
              <a:t> a </a:t>
            </a:r>
            <a:r>
              <a:rPr lang="es-ES" altLang="es-ES" sz="2800" dirty="0" err="1"/>
              <a:t>value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1149061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-pag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1438</Words>
  <Application>Microsoft Office PowerPoint</Application>
  <PresentationFormat>Personalizado</PresentationFormat>
  <Paragraphs>296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41" baseType="lpstr">
      <vt:lpstr>Arial</vt:lpstr>
      <vt:lpstr>Calibri</vt:lpstr>
      <vt:lpstr>Courier New</vt:lpstr>
      <vt:lpstr>DejaVu Sans</vt:lpstr>
      <vt:lpstr>Liberation Sans</vt:lpstr>
      <vt:lpstr>Liberation Serif</vt:lpstr>
      <vt:lpstr>OpenSymbol</vt:lpstr>
      <vt:lpstr>StarSymbol</vt:lpstr>
      <vt:lpstr>Wingdings</vt:lpstr>
      <vt:lpstr>Default</vt:lpstr>
      <vt:lpstr>master-page3</vt:lpstr>
      <vt:lpstr>Presentación de PowerPoint</vt:lpstr>
      <vt:lpstr>Presentación de PowerPoint</vt:lpstr>
      <vt:lpstr>Presentación de PowerPoint</vt:lpstr>
      <vt:lpstr>Advantages of using R</vt:lpstr>
      <vt:lpstr>Drawbacks of using 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Example 2: results</vt:lpstr>
      <vt:lpstr>Example 2: plots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Sanchez Pla</dc:creator>
  <cp:lastModifiedBy>Alex Sanchez Plal</cp:lastModifiedBy>
  <cp:revision>46</cp:revision>
  <dcterms:created xsi:type="dcterms:W3CDTF">2019-01-15T15:50:38Z</dcterms:created>
  <dcterms:modified xsi:type="dcterms:W3CDTF">2019-09-15T23:18:59Z</dcterms:modified>
</cp:coreProperties>
</file>