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1" r:id="rId2"/>
    <p:sldId id="405" r:id="rId3"/>
    <p:sldId id="404" r:id="rId4"/>
    <p:sldId id="434" r:id="rId5"/>
    <p:sldId id="406" r:id="rId6"/>
    <p:sldId id="407" r:id="rId7"/>
    <p:sldId id="408" r:id="rId8"/>
    <p:sldId id="409" r:id="rId9"/>
    <p:sldId id="410" r:id="rId10"/>
    <p:sldId id="411" r:id="rId11"/>
    <p:sldId id="435" r:id="rId12"/>
    <p:sldId id="436" r:id="rId13"/>
    <p:sldId id="437" r:id="rId14"/>
    <p:sldId id="438" r:id="rId15"/>
    <p:sldId id="439" r:id="rId16"/>
    <p:sldId id="440" r:id="rId17"/>
    <p:sldId id="412" r:id="rId18"/>
    <p:sldId id="413" r:id="rId19"/>
    <p:sldId id="441" r:id="rId20"/>
    <p:sldId id="442" r:id="rId21"/>
    <p:sldId id="414" r:id="rId22"/>
    <p:sldId id="444" r:id="rId23"/>
    <p:sldId id="415" r:id="rId24"/>
    <p:sldId id="416" r:id="rId25"/>
    <p:sldId id="443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45" r:id="rId38"/>
    <p:sldId id="446" r:id="rId39"/>
    <p:sldId id="447" r:id="rId40"/>
    <p:sldId id="428" r:id="rId41"/>
    <p:sldId id="429" r:id="rId42"/>
    <p:sldId id="431" r:id="rId43"/>
    <p:sldId id="448" r:id="rId44"/>
    <p:sldId id="449" r:id="rId45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Perez" initials="sP" lastIdx="1" clrIdx="0">
    <p:extLst>
      <p:ext uri="{19B8F6BF-5375-455C-9EA6-DF929625EA0E}">
        <p15:presenceInfo xmlns:p15="http://schemas.microsoft.com/office/powerpoint/2012/main" userId="eefb3183493046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993489"/>
    <a:srgbClr val="F4E0F0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77445" autoAdjust="0"/>
  </p:normalViewPr>
  <p:slideViewPr>
    <p:cSldViewPr>
      <p:cViewPr>
        <p:scale>
          <a:sx n="50" d="100"/>
          <a:sy n="50" d="100"/>
        </p:scale>
        <p:origin x="2628" y="858"/>
      </p:cViewPr>
      <p:guideLst>
        <p:guide orient="horz" pos="2160"/>
        <p:guide pos="312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4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2764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3/2/2019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7" tIns="47379" rIns="94757" bIns="47379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7" tIns="47379" rIns="94757" bIns="47379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9" y="9720263"/>
            <a:ext cx="3076575" cy="512762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7" indent="-285745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81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73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66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8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51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43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36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42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23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921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24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20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28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35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29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28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AB97AA-66CB-4477-A160-7B937CFB0959}" type="slidenum">
              <a:rPr lang="ca-ES" smtClean="0"/>
              <a:pPr>
                <a:defRPr/>
              </a:pPr>
              <a:t>41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0566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AB97AA-66CB-4477-A160-7B937CFB0959}" type="slidenum">
              <a:rPr lang="ca-ES" smtClean="0"/>
              <a:pPr>
                <a:defRPr/>
              </a:pPr>
              <a:t>43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9380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5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88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6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68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7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03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8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98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9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63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10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25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17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74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CFAD-0B6B-49BC-8FC0-270C3568F83A}" type="slidenum">
              <a:rPr lang="en-GB"/>
              <a:pPr/>
              <a:t>18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54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197908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3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8" r:id="rId12"/>
    <p:sldLayoutId id="21474838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0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0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0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0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0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0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0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0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4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4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</a:t>
            </a:r>
            <a:r>
              <a:rPr lang="es-ES" altLang="ca-ES" sz="1400" b="1" u="none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Pérez-Hoyos. Ricardo Gonzalo</a:t>
            </a:r>
            <a:endParaRPr lang="es-ES" altLang="ca-ES" sz="14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28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192881" y="3876835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none" dirty="0">
                <a:solidFill>
                  <a:srgbClr val="7D468C"/>
                </a:solidFill>
              </a:rPr>
              <a:t>DIAGNOSTICS TESTS. SENSITIVITY, SPECIFICITY AND ROC CURVES</a:t>
            </a: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8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44488" y="1391114"/>
            <a:ext cx="865990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u="none" dirty="0" smtClean="0">
                <a:solidFill>
                  <a:srgbClr val="993489"/>
                </a:solidFill>
                <a:latin typeface="Calibri" panose="020F0502020204030204" pitchFamily="34" charset="0"/>
              </a:rPr>
              <a:t>In </a:t>
            </a:r>
            <a:r>
              <a:rPr lang="en-US" sz="2200" u="none" dirty="0">
                <a:solidFill>
                  <a:srgbClr val="993489"/>
                </a:solidFill>
                <a:latin typeface="Calibri" panose="020F0502020204030204" pitchFamily="34" charset="0"/>
              </a:rPr>
              <a:t>a diagnostic test with possible results: </a:t>
            </a:r>
            <a:endParaRPr lang="en-US" sz="2200" u="none" dirty="0" smtClean="0">
              <a:solidFill>
                <a:srgbClr val="993489"/>
              </a:solidFill>
              <a:latin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u="none" dirty="0" smtClean="0">
                <a:solidFill>
                  <a:srgbClr val="993489"/>
                </a:solidFill>
                <a:latin typeface="Calibri" panose="020F0502020204030204" pitchFamily="34" charset="0"/>
              </a:rPr>
              <a:t>Positive </a:t>
            </a:r>
            <a:r>
              <a:rPr lang="en-US" sz="2200" u="none" dirty="0">
                <a:solidFill>
                  <a:srgbClr val="993489"/>
                </a:solidFill>
                <a:latin typeface="Calibri" panose="020F0502020204030204" pitchFamily="34" charset="0"/>
              </a:rPr>
              <a:t>or Negative: Diagnostic table (contingency table) </a:t>
            </a:r>
            <a:endParaRPr lang="en-US" sz="2200" u="none" dirty="0" smtClean="0">
              <a:solidFill>
                <a:srgbClr val="993489"/>
              </a:solidFill>
              <a:latin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u="none" dirty="0" smtClean="0">
                <a:solidFill>
                  <a:srgbClr val="993489"/>
                </a:solidFill>
                <a:latin typeface="Calibri" panose="020F0502020204030204" pitchFamily="34" charset="0"/>
              </a:rPr>
              <a:t>Numerical </a:t>
            </a:r>
            <a:r>
              <a:rPr lang="en-US" sz="2200" u="none" dirty="0">
                <a:solidFill>
                  <a:srgbClr val="993489"/>
                </a:solidFill>
                <a:latin typeface="Calibri" panose="020F0502020204030204" pitchFamily="34" charset="0"/>
              </a:rPr>
              <a:t>values: ROC curve </a:t>
            </a:r>
            <a:r>
              <a:rPr lang="es-ES" sz="2200" b="1" u="none" dirty="0" smtClean="0">
                <a:solidFill>
                  <a:srgbClr val="993489"/>
                </a:solidFill>
                <a:latin typeface="+mn-lt"/>
              </a:rPr>
              <a:t>		</a:t>
            </a:r>
            <a:endParaRPr lang="es-ES" sz="2200" u="none" dirty="0" smtClean="0">
              <a:solidFill>
                <a:srgbClr val="993489"/>
              </a:solidFill>
              <a:latin typeface="+mn-lt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15822"/>
              </p:ext>
            </p:extLst>
          </p:nvPr>
        </p:nvGraphicFramePr>
        <p:xfrm>
          <a:off x="416496" y="3284984"/>
          <a:ext cx="4746993" cy="1779265"/>
        </p:xfrm>
        <a:graphic>
          <a:graphicData uri="http://schemas.openxmlformats.org/drawingml/2006/table">
            <a:tbl>
              <a:tblPr/>
              <a:tblGrid>
                <a:gridCol w="871674"/>
                <a:gridCol w="813563"/>
                <a:gridCol w="860779"/>
                <a:gridCol w="1329303"/>
                <a:gridCol w="871674"/>
              </a:tblGrid>
              <a:tr h="355853"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Reference</a:t>
                      </a:r>
                      <a:r>
                        <a:rPr lang="en-GB" sz="13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method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Sick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Healthy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Diagnostic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Positive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a+b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Negative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c+d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a+c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b+d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a+b+c+d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848544" y="476672"/>
            <a:ext cx="9315857" cy="4246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990099"/>
                </a:solidFill>
              </a:rPr>
              <a:t>Relationship between the results of the test and the authentic diagnosis</a:t>
            </a:r>
            <a:endParaRPr lang="es-ES" sz="2000" dirty="0">
              <a:solidFill>
                <a:srgbClr val="990099"/>
              </a:solidFill>
            </a:endParaRPr>
          </a:p>
        </p:txBody>
      </p:sp>
      <p:pic>
        <p:nvPicPr>
          <p:cNvPr id="1026" name="Picture 2" descr="Image result for roc cur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6" y="2965561"/>
            <a:ext cx="27527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8775" indent="-358775">
              <a:lnSpc>
                <a:spcPct val="150000"/>
              </a:lnSpc>
            </a:pPr>
            <a:r>
              <a:rPr lang="en-US" dirty="0">
                <a:ea typeface="ＭＳ Ｐゴシック" pitchFamily="34" charset="-128"/>
              </a:rPr>
              <a:t>Diagnosis. </a:t>
            </a:r>
            <a:r>
              <a:rPr lang="en-US" dirty="0" smtClean="0">
                <a:ea typeface="ＭＳ Ｐゴシック" pitchFamily="34" charset="-128"/>
              </a:rPr>
              <a:t>Diagnostics tests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36576" y="4293096"/>
            <a:ext cx="7947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u="none" dirty="0" smtClean="0">
                <a:solidFill>
                  <a:srgbClr val="C00000"/>
                </a:solidFill>
                <a:latin typeface="+mn-lt"/>
              </a:rPr>
              <a:t>a = True positives (TP)</a:t>
            </a:r>
          </a:p>
          <a:p>
            <a:pPr algn="just"/>
            <a:r>
              <a:rPr lang="es-ES" sz="2200" u="none" dirty="0" smtClean="0">
                <a:solidFill>
                  <a:srgbClr val="C00000"/>
                </a:solidFill>
                <a:latin typeface="+mn-lt"/>
              </a:rPr>
              <a:t>b = False positives (FP)</a:t>
            </a:r>
          </a:p>
          <a:p>
            <a:pPr algn="just"/>
            <a:r>
              <a:rPr lang="es-ES" sz="2200" u="none" dirty="0" smtClean="0">
                <a:solidFill>
                  <a:srgbClr val="C00000"/>
                </a:solidFill>
                <a:latin typeface="+mn-lt"/>
              </a:rPr>
              <a:t>c = False </a:t>
            </a:r>
            <a:r>
              <a:rPr lang="es-ES" sz="2200" u="none" dirty="0" err="1" smtClean="0">
                <a:solidFill>
                  <a:srgbClr val="C00000"/>
                </a:solidFill>
                <a:latin typeface="+mn-lt"/>
              </a:rPr>
              <a:t>negative</a:t>
            </a:r>
            <a:r>
              <a:rPr lang="es-ES" sz="2200" u="none" dirty="0" smtClean="0">
                <a:solidFill>
                  <a:srgbClr val="C00000"/>
                </a:solidFill>
                <a:latin typeface="+mn-lt"/>
              </a:rPr>
              <a:t> (FN)</a:t>
            </a:r>
          </a:p>
          <a:p>
            <a:pPr algn="just"/>
            <a:r>
              <a:rPr lang="es-ES" sz="2200" u="none" dirty="0" smtClean="0">
                <a:solidFill>
                  <a:srgbClr val="C00000"/>
                </a:solidFill>
                <a:latin typeface="+mn-lt"/>
              </a:rPr>
              <a:t>d = True </a:t>
            </a:r>
            <a:r>
              <a:rPr lang="es-ES" sz="2200" u="none" dirty="0" err="1" smtClean="0">
                <a:solidFill>
                  <a:srgbClr val="C00000"/>
                </a:solidFill>
                <a:latin typeface="+mn-lt"/>
              </a:rPr>
              <a:t>negative</a:t>
            </a:r>
            <a:r>
              <a:rPr lang="es-ES" sz="2200" u="none" dirty="0" smtClean="0">
                <a:solidFill>
                  <a:srgbClr val="C00000"/>
                </a:solidFill>
                <a:latin typeface="+mn-lt"/>
              </a:rPr>
              <a:t> (TN)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/>
          </p:nvPr>
        </p:nvGraphicFramePr>
        <p:xfrm>
          <a:off x="2217331" y="2037823"/>
          <a:ext cx="4746993" cy="1779265"/>
        </p:xfrm>
        <a:graphic>
          <a:graphicData uri="http://schemas.openxmlformats.org/drawingml/2006/table">
            <a:tbl>
              <a:tblPr/>
              <a:tblGrid>
                <a:gridCol w="871674"/>
                <a:gridCol w="813563"/>
                <a:gridCol w="860779"/>
                <a:gridCol w="1329303"/>
                <a:gridCol w="871674"/>
              </a:tblGrid>
              <a:tr h="355853"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Reference</a:t>
                      </a:r>
                      <a:r>
                        <a:rPr lang="en-GB" sz="13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method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Sick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Healthy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Diagnostic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Positive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a+b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Negative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c+d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algn="l" fontAlgn="ctr"/>
                      <a:endParaRPr lang="en-GB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a+c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b+d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a+b+c+d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8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dirty="0" err="1" smtClean="0">
                <a:solidFill>
                  <a:srgbClr val="993489"/>
                </a:solidFill>
              </a:rPr>
              <a:t>Example</a:t>
            </a:r>
            <a:endParaRPr lang="es-ES" dirty="0">
              <a:solidFill>
                <a:srgbClr val="993489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1242427" y="2359107"/>
          <a:ext cx="6704783" cy="1785949"/>
        </p:xfrm>
        <a:graphic>
          <a:graphicData uri="http://schemas.openxmlformats.org/drawingml/2006/table">
            <a:tbl>
              <a:tblPr/>
              <a:tblGrid>
                <a:gridCol w="1208069"/>
                <a:gridCol w="1208069"/>
                <a:gridCol w="1208069"/>
                <a:gridCol w="1872507"/>
                <a:gridCol w="1208069"/>
              </a:tblGrid>
              <a:tr h="351565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Biopsy</a:t>
                      </a:r>
                      <a:r>
                        <a:rPr lang="en-US" sz="1800" b="0" i="0" u="none" strike="noStrike" baseline="0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result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</a:tr>
              <a:tr h="369143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Disease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Healthy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9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Rectal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Disease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634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269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903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examination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Healthy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487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1251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143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1121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1520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2641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807767" y="1266756"/>
            <a:ext cx="743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>
                <a:latin typeface="Calibri" pitchFamily="34" charset="0"/>
              </a:rPr>
              <a:t>Sample:</a:t>
            </a:r>
            <a:r>
              <a:rPr lang="en-US" u="none" dirty="0" smtClean="0">
                <a:latin typeface="Calibri" pitchFamily="34" charset="0"/>
              </a:rPr>
              <a:t> n= 2.641 patients with suspected prostate cancer</a:t>
            </a:r>
          </a:p>
          <a:p>
            <a:r>
              <a:rPr lang="en-US" b="1" u="none" dirty="0" smtClean="0">
                <a:latin typeface="Calibri" pitchFamily="34" charset="0"/>
              </a:rPr>
              <a:t>1st test: </a:t>
            </a:r>
            <a:r>
              <a:rPr lang="en-US" u="none" dirty="0" smtClean="0">
                <a:latin typeface="Calibri" pitchFamily="34" charset="0"/>
              </a:rPr>
              <a:t>rectal examination		 </a:t>
            </a:r>
          </a:p>
          <a:p>
            <a:r>
              <a:rPr lang="en-US" b="1" u="none" dirty="0" smtClean="0">
                <a:latin typeface="Calibri" pitchFamily="34" charset="0"/>
              </a:rPr>
              <a:t>Reference method: </a:t>
            </a:r>
            <a:r>
              <a:rPr lang="en-US" u="none" dirty="0" smtClean="0">
                <a:latin typeface="Calibri" pitchFamily="34" charset="0"/>
              </a:rPr>
              <a:t>prostate biopsy 	</a:t>
            </a:r>
            <a:endParaRPr lang="en-US" u="none" dirty="0">
              <a:latin typeface="Calibri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66720" y="4533345"/>
            <a:ext cx="923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5024438" algn="l"/>
              </a:tabLst>
            </a:pPr>
            <a:r>
              <a:rPr lang="en-US" sz="1600" u="none" dirty="0" smtClean="0">
                <a:latin typeface="Calibri" pitchFamily="34" charset="0"/>
              </a:rPr>
              <a:t>Sensitivity = 634 / (634+487) = 0.5656 = 56.6%	43.4% with cancer had a normal rectal examination</a:t>
            </a:r>
          </a:p>
          <a:p>
            <a:pPr algn="l"/>
            <a:endParaRPr lang="en-US" sz="1600" u="none" dirty="0" smtClean="0">
              <a:latin typeface="Calibri" pitchFamily="34" charset="0"/>
            </a:endParaRPr>
          </a:p>
          <a:p>
            <a:pPr algn="l"/>
            <a:r>
              <a:rPr lang="en-US" sz="1600" u="none" dirty="0" smtClean="0">
                <a:latin typeface="Calibri" pitchFamily="34" charset="0"/>
              </a:rPr>
              <a:t>Specificity = 1251 / (269+1251) = 0.8230 = 82.3%</a:t>
            </a:r>
          </a:p>
          <a:p>
            <a:pPr algn="l"/>
            <a:endParaRPr lang="en-US" sz="1600" u="none" dirty="0">
              <a:latin typeface="Calibri" pitchFamily="34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765580" y="4689668"/>
            <a:ext cx="928694" cy="1588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Flecha abajo"/>
          <p:cNvSpPr/>
          <p:nvPr/>
        </p:nvSpPr>
        <p:spPr bwMode="auto">
          <a:xfrm rot="18628121">
            <a:off x="6743798" y="5058199"/>
            <a:ext cx="522192" cy="807146"/>
          </a:xfrm>
          <a:prstGeom prst="downArrow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7361284" y="5626750"/>
            <a:ext cx="243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none" dirty="0" err="1" smtClean="0">
                <a:latin typeface="Calibri" pitchFamily="34" charset="0"/>
              </a:rPr>
              <a:t>Other</a:t>
            </a:r>
            <a:r>
              <a:rPr lang="es-ES" b="1" u="none" dirty="0" smtClean="0">
                <a:latin typeface="Calibri" pitchFamily="34" charset="0"/>
              </a:rPr>
              <a:t> </a:t>
            </a:r>
            <a:r>
              <a:rPr lang="es-ES" b="1" u="none" dirty="0" err="1" smtClean="0">
                <a:latin typeface="Calibri" pitchFamily="34" charset="0"/>
              </a:rPr>
              <a:t>tests</a:t>
            </a:r>
            <a:r>
              <a:rPr lang="es-ES" b="1" u="none" dirty="0" smtClean="0">
                <a:latin typeface="Calibri" pitchFamily="34" charset="0"/>
              </a:rPr>
              <a:t> are </a:t>
            </a:r>
            <a:r>
              <a:rPr lang="es-ES" b="1" u="none" dirty="0" err="1" smtClean="0">
                <a:latin typeface="Calibri" pitchFamily="34" charset="0"/>
              </a:rPr>
              <a:t>needed</a:t>
            </a:r>
            <a:r>
              <a:rPr lang="es-ES" b="1" u="none" dirty="0" smtClean="0">
                <a:latin typeface="Calibri" pitchFamily="34" charset="0"/>
              </a:rPr>
              <a:t> to refine </a:t>
            </a:r>
            <a:r>
              <a:rPr lang="es-ES" b="1" u="none" dirty="0" err="1" smtClean="0">
                <a:latin typeface="Calibri" pitchFamily="34" charset="0"/>
              </a:rPr>
              <a:t>the</a:t>
            </a:r>
            <a:r>
              <a:rPr lang="es-ES" b="1" u="none" dirty="0" smtClean="0">
                <a:latin typeface="Calibri" pitchFamily="34" charset="0"/>
              </a:rPr>
              <a:t> diagnosis (Ex. PSA)</a:t>
            </a:r>
            <a:endParaRPr lang="es-ES" b="1" u="none" dirty="0">
              <a:latin typeface="Calibri" pitchFamily="34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612341" y="5620871"/>
            <a:ext cx="12822" cy="314911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3125972" y="5890437"/>
            <a:ext cx="3455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17.7% of the patients without disease were incorrectly diagnosed</a:t>
            </a:r>
          </a:p>
        </p:txBody>
      </p:sp>
    </p:spTree>
    <p:extLst>
      <p:ext uri="{BB962C8B-B14F-4D97-AF65-F5344CB8AC3E}">
        <p14:creationId xmlns:p14="http://schemas.microsoft.com/office/powerpoint/2010/main" val="12039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1702533" y="419716"/>
            <a:ext cx="8751075" cy="4246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 smtClean="0">
                <a:solidFill>
                  <a:srgbClr val="993489"/>
                </a:solidFill>
              </a:rPr>
              <a:t>Example</a:t>
            </a:r>
            <a:r>
              <a:rPr lang="es-ES" sz="2400" dirty="0" smtClean="0">
                <a:solidFill>
                  <a:srgbClr val="993489"/>
                </a:solidFill>
              </a:rPr>
              <a:t> </a:t>
            </a:r>
            <a:r>
              <a:rPr lang="es-ES" sz="2400" dirty="0" err="1" smtClean="0">
                <a:solidFill>
                  <a:srgbClr val="993489"/>
                </a:solidFill>
              </a:rPr>
              <a:t>with</a:t>
            </a:r>
            <a:r>
              <a:rPr lang="es-ES" sz="2400" dirty="0" smtClean="0">
                <a:solidFill>
                  <a:srgbClr val="993489"/>
                </a:solidFill>
              </a:rPr>
              <a:t>  R </a:t>
            </a:r>
            <a:r>
              <a:rPr lang="es-ES" sz="2400" dirty="0" err="1" smtClean="0">
                <a:solidFill>
                  <a:srgbClr val="993489"/>
                </a:solidFill>
              </a:rPr>
              <a:t>Commander</a:t>
            </a:r>
            <a:r>
              <a:rPr lang="es-ES" sz="2400" dirty="0" smtClean="0">
                <a:solidFill>
                  <a:srgbClr val="993489"/>
                </a:solidFill>
              </a:rPr>
              <a:t>. Plug-in “EZR”</a:t>
            </a:r>
            <a:endParaRPr lang="es-ES" sz="2400" dirty="0">
              <a:solidFill>
                <a:srgbClr val="99348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191" r="48102" b="82500"/>
          <a:stretch>
            <a:fillRect/>
          </a:stretch>
        </p:blipFill>
        <p:spPr bwMode="auto">
          <a:xfrm>
            <a:off x="393896" y="1730326"/>
            <a:ext cx="5036234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derecha"/>
          <p:cNvSpPr/>
          <p:nvPr/>
        </p:nvSpPr>
        <p:spPr bwMode="auto">
          <a:xfrm>
            <a:off x="5556738" y="2293034"/>
            <a:ext cx="422031" cy="36576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899" y="1562051"/>
            <a:ext cx="3000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896" y="3813345"/>
            <a:ext cx="57641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Flecha derecha"/>
          <p:cNvSpPr/>
          <p:nvPr/>
        </p:nvSpPr>
        <p:spPr bwMode="auto">
          <a:xfrm rot="7632620">
            <a:off x="5762927" y="3252262"/>
            <a:ext cx="422031" cy="36576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14 Flecha derecha"/>
          <p:cNvSpPr/>
          <p:nvPr/>
        </p:nvSpPr>
        <p:spPr bwMode="auto">
          <a:xfrm>
            <a:off x="6381491" y="4623858"/>
            <a:ext cx="422031" cy="36576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2096" y="4034117"/>
            <a:ext cx="2816680" cy="212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Rectángulo"/>
          <p:cNvSpPr/>
          <p:nvPr/>
        </p:nvSpPr>
        <p:spPr bwMode="auto">
          <a:xfrm>
            <a:off x="3550024" y="4881282"/>
            <a:ext cx="1277470" cy="20170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6254556" y="2017526"/>
            <a:ext cx="1277470" cy="20170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99247" y="1758129"/>
            <a:ext cx="7337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		Disease </a:t>
            </a:r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positive Disease negative Total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Test positive              634              269   903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Test negative              487             1251  1738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Total                     1121             1520  2641</a:t>
            </a:r>
          </a:p>
          <a:p>
            <a:endParaRPr lang="en-US" sz="1600" u="non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 Point estimates and 95 % CIs: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                                    Estimation Lower CI Upper CI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Apparent prevalence                      0.342    0.324    0.360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True prevalence                          0.424    0.406    0.444</a:t>
            </a:r>
          </a:p>
          <a:p>
            <a:r>
              <a:rPr lang="en-US" sz="1600" b="1" u="non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Sensitivity                              0.566    0.536    0.595</a:t>
            </a:r>
          </a:p>
          <a:p>
            <a:r>
              <a:rPr lang="en-US" sz="1600" b="1" u="non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Specificity                              0.823    0.803    0.842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Positive predictive value                0.702    0.671    0.732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Negative predictive value                0.720    0.698    0.741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Diagnostic accuracy                      0.714    0.696    0.731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Likelihood ratio of a positive test      3.196    2.835    3.603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Likelihood ratio of a negative test      0.528    0.492    0.567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  <a:endParaRPr lang="en-US" sz="1600" u="non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1 Marcador de texto"/>
          <p:cNvSpPr>
            <a:spLocks noGrp="1"/>
          </p:cNvSpPr>
          <p:nvPr>
            <p:ph type="title"/>
          </p:nvPr>
        </p:nvSpPr>
        <p:spPr>
          <a:xfrm>
            <a:off x="495300" y="413792"/>
            <a:ext cx="8915400" cy="114300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 smtClean="0">
                <a:solidFill>
                  <a:srgbClr val="993489"/>
                </a:solidFill>
              </a:rPr>
              <a:t>Example</a:t>
            </a:r>
            <a:r>
              <a:rPr lang="es-ES" sz="2400" dirty="0" smtClean="0">
                <a:solidFill>
                  <a:srgbClr val="993489"/>
                </a:solidFill>
              </a:rPr>
              <a:t> </a:t>
            </a:r>
            <a:r>
              <a:rPr lang="es-ES" sz="2400" dirty="0" err="1" smtClean="0">
                <a:solidFill>
                  <a:srgbClr val="993489"/>
                </a:solidFill>
              </a:rPr>
              <a:t>with</a:t>
            </a:r>
            <a:r>
              <a:rPr lang="es-ES" sz="2400" dirty="0" smtClean="0">
                <a:solidFill>
                  <a:srgbClr val="993489"/>
                </a:solidFill>
              </a:rPr>
              <a:t>  R </a:t>
            </a:r>
            <a:r>
              <a:rPr lang="es-ES" sz="2400" dirty="0" err="1" smtClean="0">
                <a:solidFill>
                  <a:srgbClr val="993489"/>
                </a:solidFill>
              </a:rPr>
              <a:t>Commander</a:t>
            </a:r>
            <a:r>
              <a:rPr lang="es-ES" sz="2400" dirty="0" smtClean="0">
                <a:solidFill>
                  <a:srgbClr val="993489"/>
                </a:solidFill>
              </a:rPr>
              <a:t>. Plug-in “EZR”</a:t>
            </a:r>
            <a:endParaRPr lang="es-ES" sz="2400" dirty="0">
              <a:solidFill>
                <a:srgbClr val="993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24" y="2259819"/>
            <a:ext cx="8537848" cy="4301699"/>
          </a:xfrm>
          <a:prstGeom prst="rect">
            <a:avLst/>
          </a:prstGeom>
        </p:spPr>
      </p:pic>
      <p:sp>
        <p:nvSpPr>
          <p:cNvPr id="6" name="14 Llamada rectangular"/>
          <p:cNvSpPr/>
          <p:nvPr/>
        </p:nvSpPr>
        <p:spPr bwMode="auto">
          <a:xfrm>
            <a:off x="2792760" y="1302329"/>
            <a:ext cx="6100484" cy="710067"/>
          </a:xfrm>
          <a:prstGeom prst="wedgeRectCallout">
            <a:avLst>
              <a:gd name="adj1" fmla="val -71354"/>
              <a:gd name="adj2" fmla="val 131032"/>
            </a:avLst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If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test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is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positive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which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is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probability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patient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is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really</a:t>
            </a:r>
            <a:r>
              <a:rPr lang="es-ES" sz="2000" u="non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1"/>
                </a:solidFill>
                <a:latin typeface="+mn-lt"/>
              </a:rPr>
              <a:t>infected</a:t>
            </a:r>
            <a:endParaRPr lang="es-ES" sz="2000" u="none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1 Marcador de text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 marL="0" indent="0">
              <a:buNone/>
            </a:pPr>
            <a:r>
              <a:rPr lang="ca-ES" dirty="0" err="1" smtClean="0">
                <a:solidFill>
                  <a:srgbClr val="993489"/>
                </a:solidFill>
              </a:rPr>
              <a:t>Positive</a:t>
            </a:r>
            <a:r>
              <a:rPr lang="ca-ES" dirty="0" smtClean="0">
                <a:solidFill>
                  <a:srgbClr val="993489"/>
                </a:solidFill>
              </a:rPr>
              <a:t>/</a:t>
            </a:r>
            <a:r>
              <a:rPr lang="ca-ES" dirty="0" err="1" smtClean="0">
                <a:solidFill>
                  <a:srgbClr val="993489"/>
                </a:solidFill>
              </a:rPr>
              <a:t>Negative</a:t>
            </a:r>
            <a:r>
              <a:rPr lang="ca-ES" dirty="0" smtClean="0">
                <a:solidFill>
                  <a:srgbClr val="993489"/>
                </a:solidFill>
              </a:rPr>
              <a:t> </a:t>
            </a:r>
            <a:r>
              <a:rPr lang="ca-ES" dirty="0" err="1" smtClean="0">
                <a:solidFill>
                  <a:srgbClr val="993489"/>
                </a:solidFill>
              </a:rPr>
              <a:t>predictive</a:t>
            </a:r>
            <a:r>
              <a:rPr lang="ca-ES" dirty="0" smtClean="0">
                <a:solidFill>
                  <a:srgbClr val="993489"/>
                </a:solidFill>
              </a:rPr>
              <a:t> </a:t>
            </a:r>
            <a:r>
              <a:rPr lang="ca-ES" dirty="0" err="1" smtClean="0">
                <a:solidFill>
                  <a:srgbClr val="993489"/>
                </a:solidFill>
              </a:rPr>
              <a:t>value</a:t>
            </a:r>
            <a:endParaRPr lang="es-ES" sz="2400" dirty="0">
              <a:solidFill>
                <a:srgbClr val="993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200472" y="1340768"/>
            <a:ext cx="9245600" cy="3733800"/>
            <a:chOff x="0" y="1152"/>
            <a:chExt cx="5376" cy="2352"/>
          </a:xfrm>
        </p:grpSpPr>
        <p:grpSp>
          <p:nvGrpSpPr>
            <p:cNvPr id="45" name="Group 53"/>
            <p:cNvGrpSpPr>
              <a:grpSpLocks/>
            </p:cNvGrpSpPr>
            <p:nvPr/>
          </p:nvGrpSpPr>
          <p:grpSpPr bwMode="auto">
            <a:xfrm>
              <a:off x="0" y="1152"/>
              <a:ext cx="2784" cy="2352"/>
              <a:chOff x="768" y="960"/>
              <a:chExt cx="2784" cy="2352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768" y="960"/>
                <a:ext cx="2784" cy="23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8" name="AutoShape 47"/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864" cy="672"/>
              </a:xfrm>
              <a:prstGeom prst="roundRect">
                <a:avLst>
                  <a:gd name="adj" fmla="val 16667"/>
                </a:avLst>
              </a:prstGeom>
              <a:solidFill>
                <a:srgbClr val="FF505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s-ES" b="1">
                    <a:solidFill>
                      <a:srgbClr val="FFFFCC"/>
                    </a:solidFill>
                  </a:rPr>
                  <a:t>Test +</a:t>
                </a:r>
                <a:endParaRPr lang="en-GB" b="1">
                  <a:solidFill>
                    <a:srgbClr val="FFFFCC"/>
                  </a:solidFill>
                </a:endParaRPr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 flipV="1">
                <a:off x="1008" y="2352"/>
                <a:ext cx="21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0" name="AutoShape 49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864" cy="672"/>
              </a:xfrm>
              <a:prstGeom prst="roundRect">
                <a:avLst>
                  <a:gd name="adj" fmla="val 16667"/>
                </a:avLst>
              </a:prstGeom>
              <a:solidFill>
                <a:srgbClr val="FF505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s-ES" b="1">
                    <a:solidFill>
                      <a:srgbClr val="FFFFCC"/>
                    </a:solidFill>
                  </a:rPr>
                  <a:t>Test +</a:t>
                </a:r>
                <a:endParaRPr lang="en-GB" b="1">
                  <a:solidFill>
                    <a:srgbClr val="FFFFCC"/>
                  </a:solidFill>
                </a:endParaRPr>
              </a:p>
            </p:txBody>
          </p:sp>
          <p:sp>
            <p:nvSpPr>
              <p:cNvPr id="51" name="Text Box 50"/>
              <p:cNvSpPr txBox="1">
                <a:spLocks noChangeArrowheads="1"/>
              </p:cNvSpPr>
              <p:nvPr/>
            </p:nvSpPr>
            <p:spPr bwMode="auto">
              <a:xfrm>
                <a:off x="1898" y="2548"/>
                <a:ext cx="54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400" b="1" dirty="0"/>
                  <a:t>+</a:t>
                </a:r>
                <a:endParaRPr lang="en-GB" sz="5400" b="1" dirty="0"/>
              </a:p>
            </p:txBody>
          </p:sp>
          <p:sp>
            <p:nvSpPr>
              <p:cNvPr id="52" name="AutoShape 51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864" cy="672"/>
              </a:xfrm>
              <a:prstGeom prst="roundRect">
                <a:avLst>
                  <a:gd name="adj" fmla="val 16667"/>
                </a:avLst>
              </a:prstGeom>
              <a:solidFill>
                <a:srgbClr val="FF9595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s-ES" b="1" dirty="0">
                    <a:solidFill>
                      <a:srgbClr val="FFFFCC"/>
                    </a:solidFill>
                  </a:rPr>
                  <a:t>Test +</a:t>
                </a:r>
                <a:endParaRPr lang="en-GB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187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b="1" dirty="0" smtClean="0"/>
                  <a:t>+ </a:t>
                </a:r>
                <a:r>
                  <a:rPr lang="es-ES" b="1" dirty="0" err="1" smtClean="0"/>
                  <a:t>Predictive</a:t>
                </a:r>
                <a:r>
                  <a:rPr lang="es-ES" b="1" dirty="0" smtClean="0"/>
                  <a:t> </a:t>
                </a:r>
                <a:r>
                  <a:rPr lang="es-ES" b="1" dirty="0" err="1" smtClean="0"/>
                  <a:t>Value</a:t>
                </a:r>
                <a:r>
                  <a:rPr lang="es-ES" b="1" dirty="0" smtClean="0"/>
                  <a:t> </a:t>
                </a:r>
                <a:endParaRPr lang="en-GB" b="1" dirty="0"/>
              </a:p>
            </p:txBody>
          </p:sp>
        </p:grpSp>
        <p:sp>
          <p:nvSpPr>
            <p:cNvPr id="46" name="AutoShape 62"/>
            <p:cNvSpPr>
              <a:spLocks noChangeArrowheads="1"/>
            </p:cNvSpPr>
            <p:nvPr/>
          </p:nvSpPr>
          <p:spPr bwMode="auto">
            <a:xfrm>
              <a:off x="5088" y="1248"/>
              <a:ext cx="288" cy="1776"/>
            </a:xfrm>
            <a:prstGeom prst="curvedLeftArrow">
              <a:avLst>
                <a:gd name="adj1" fmla="val 123333"/>
                <a:gd name="adj2" fmla="val 246667"/>
                <a:gd name="adj3" fmla="val 33333"/>
              </a:avLst>
            </a:prstGeom>
            <a:solidFill>
              <a:srgbClr val="FF5050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384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0" y="2852936"/>
            <a:ext cx="9245600" cy="3733800"/>
            <a:chOff x="0" y="1968"/>
            <a:chExt cx="5376" cy="2352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0" y="1968"/>
              <a:ext cx="5376" cy="2352"/>
              <a:chOff x="0" y="1920"/>
              <a:chExt cx="5376" cy="2352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2784" cy="23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8" name="AutoShape 37"/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864" cy="67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s-ES" b="1">
                    <a:solidFill>
                      <a:srgbClr val="FFFFCC"/>
                    </a:solidFill>
                  </a:rPr>
                  <a:t>Test -</a:t>
                </a:r>
                <a:endParaRPr lang="en-GB" b="1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V="1">
                <a:off x="240" y="3312"/>
                <a:ext cx="21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5" name="AutoShape 39"/>
              <p:cNvSpPr>
                <a:spLocks noChangeArrowheads="1"/>
              </p:cNvSpPr>
              <p:nvPr/>
            </p:nvSpPr>
            <p:spPr bwMode="auto">
              <a:xfrm>
                <a:off x="288" y="3456"/>
                <a:ext cx="864" cy="67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s-ES" b="1">
                    <a:solidFill>
                      <a:srgbClr val="FFFFCC"/>
                    </a:solidFill>
                  </a:rPr>
                  <a:t>Test -</a:t>
                </a:r>
                <a:endParaRPr lang="en-GB" b="1">
                  <a:solidFill>
                    <a:srgbClr val="FFFFCC"/>
                  </a:solidFill>
                </a:endParaRPr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1121" y="3508"/>
                <a:ext cx="50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400" b="1" dirty="0"/>
                  <a:t>+</a:t>
                </a:r>
                <a:endParaRPr lang="en-GB" sz="5400" b="1" dirty="0"/>
              </a:p>
            </p:txBody>
          </p:sp>
          <p:sp>
            <p:nvSpPr>
              <p:cNvPr id="47" name="AutoShape 41"/>
              <p:cNvSpPr>
                <a:spLocks noChangeArrowheads="1"/>
              </p:cNvSpPr>
              <p:nvPr/>
            </p:nvSpPr>
            <p:spPr bwMode="auto">
              <a:xfrm>
                <a:off x="1536" y="3456"/>
                <a:ext cx="864" cy="672"/>
              </a:xfrm>
              <a:prstGeom prst="roundRect">
                <a:avLst>
                  <a:gd name="adj" fmla="val 16667"/>
                </a:avLst>
              </a:prstGeom>
              <a:solidFill>
                <a:srgbClr val="A7A7E9"/>
              </a:solidFill>
              <a:ln w="9525">
                <a:solidFill>
                  <a:srgbClr val="A7A7E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s-ES" b="1">
                    <a:solidFill>
                      <a:srgbClr val="FFFFCC"/>
                    </a:solidFill>
                  </a:rPr>
                  <a:t>Test -</a:t>
                </a:r>
                <a:endParaRPr lang="en-GB" b="1">
                  <a:solidFill>
                    <a:srgbClr val="FFFFCC"/>
                  </a:solidFill>
                </a:endParaRPr>
              </a:p>
            </p:txBody>
          </p:sp>
          <p:sp>
            <p:nvSpPr>
              <p:cNvPr id="48" name="AutoShape 42"/>
              <p:cNvSpPr>
                <a:spLocks noChangeArrowheads="1"/>
              </p:cNvSpPr>
              <p:nvPr/>
            </p:nvSpPr>
            <p:spPr bwMode="auto">
              <a:xfrm>
                <a:off x="5088" y="2016"/>
                <a:ext cx="288" cy="1776"/>
              </a:xfrm>
              <a:prstGeom prst="curvedLeftArrow">
                <a:avLst>
                  <a:gd name="adj1" fmla="val 123333"/>
                  <a:gd name="adj2" fmla="val 246667"/>
                  <a:gd name="adj3" fmla="val 33333"/>
                </a:avLst>
              </a:prstGeom>
              <a:solidFill>
                <a:schemeClr val="accent2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576" y="2112"/>
              <a:ext cx="18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b="1" dirty="0" smtClean="0"/>
                <a:t>- </a:t>
              </a:r>
              <a:r>
                <a:rPr lang="es-ES" b="1" dirty="0" err="1" smtClean="0"/>
                <a:t>Predictive</a:t>
              </a:r>
              <a:r>
                <a:rPr lang="es-ES" b="1" dirty="0" smtClean="0"/>
                <a:t>  </a:t>
              </a:r>
              <a:r>
                <a:rPr lang="es-ES" b="1" dirty="0" err="1" smtClean="0"/>
                <a:t>Value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9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Rectángulo"/>
          <p:cNvSpPr/>
          <p:nvPr/>
        </p:nvSpPr>
        <p:spPr>
          <a:xfrm>
            <a:off x="699247" y="1758129"/>
            <a:ext cx="7337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		Disease </a:t>
            </a:r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positive Disease negative Total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Test positive              634              269   903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Test negative              487             1251  1738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Total                     1121             1520  2641</a:t>
            </a:r>
          </a:p>
          <a:p>
            <a:endParaRPr lang="en-US" sz="1600" u="non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 Point estimates and 95 % CIs: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                                    Estimation Lower CI Upper CI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Apparent prevalence                      0.342    0.324    0.360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True prevalence                          0.424    0.406    0.444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Sensitivity                              0.566    0.536    0.595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Specificity                              0.823    0.803    0.842</a:t>
            </a:r>
          </a:p>
          <a:p>
            <a:r>
              <a:rPr lang="en-US" sz="1600" b="1" u="non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Positive predictive value                0.702    0.671    0.732</a:t>
            </a:r>
          </a:p>
          <a:p>
            <a:r>
              <a:rPr lang="en-US" sz="1600" b="1" u="non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Negative predictive value                0.720    0.698    0.741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Diagnostic accuracy                      0.714    0.696    0.731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Likelihood ratio of a positive test      3.196    2.835    3.603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Likelihood ratio of a negative test      0.528    0.492    0.567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  <a:endParaRPr lang="en-US" sz="1600" u="non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1 Marcador de texto"/>
          <p:cNvSpPr txBox="1">
            <a:spLocks/>
          </p:cNvSpPr>
          <p:nvPr/>
        </p:nvSpPr>
        <p:spPr>
          <a:xfrm>
            <a:off x="495300" y="413792"/>
            <a:ext cx="8915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400" u="none" kern="0" dirty="0" smtClean="0">
                <a:solidFill>
                  <a:srgbClr val="993489"/>
                </a:solidFill>
              </a:rPr>
              <a:t>PPV, NPV 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Example</a:t>
            </a:r>
            <a:r>
              <a:rPr lang="es-ES" sz="2400" u="none" kern="0" dirty="0" smtClean="0">
                <a:solidFill>
                  <a:srgbClr val="993489"/>
                </a:solidFill>
              </a:rPr>
              <a:t> 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with</a:t>
            </a:r>
            <a:r>
              <a:rPr lang="es-ES" sz="2400" u="none" kern="0" dirty="0" smtClean="0">
                <a:solidFill>
                  <a:srgbClr val="993489"/>
                </a:solidFill>
              </a:rPr>
              <a:t>  R 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Commander</a:t>
            </a:r>
            <a:r>
              <a:rPr lang="es-ES" sz="2400" u="none" kern="0" dirty="0" smtClean="0">
                <a:solidFill>
                  <a:srgbClr val="993489"/>
                </a:solidFill>
              </a:rPr>
              <a:t>. Plug-in “EZR”</a:t>
            </a:r>
            <a:endParaRPr lang="es-ES" sz="2400" u="none" kern="0" dirty="0">
              <a:solidFill>
                <a:srgbClr val="993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000672" y="1700808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rgbClr val="993489"/>
                </a:solidFill>
                <a:ea typeface="ＭＳ Ｐゴシック" pitchFamily="34" charset="-128"/>
              </a:rPr>
              <a:t>Diagnosis. Diagnostics tests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rgbClr val="993489"/>
                </a:solidFill>
                <a:ea typeface="ＭＳ Ｐゴシック" pitchFamily="34" charset="-128"/>
              </a:rPr>
              <a:t>Sensitivity and specificity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rgbClr val="993489"/>
                </a:solidFill>
                <a:ea typeface="ＭＳ Ｐゴシック" pitchFamily="34" charset="-128"/>
              </a:rPr>
              <a:t>Predictive values. Prevalence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rgbClr val="993489"/>
                </a:solidFill>
                <a:ea typeface="ＭＳ Ｐゴシック" pitchFamily="34" charset="-128"/>
              </a:rPr>
              <a:t>Likelihood ratio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993489"/>
                </a:solidFill>
              </a:rPr>
              <a:t>Receiver </a:t>
            </a:r>
            <a:r>
              <a:rPr lang="es-ES" sz="2400" dirty="0" err="1">
                <a:solidFill>
                  <a:srgbClr val="993489"/>
                </a:solidFill>
              </a:rPr>
              <a:t>operator</a:t>
            </a:r>
            <a:r>
              <a:rPr lang="es-ES" sz="2400" dirty="0">
                <a:solidFill>
                  <a:srgbClr val="993489"/>
                </a:solidFill>
              </a:rPr>
              <a:t> </a:t>
            </a:r>
            <a:r>
              <a:rPr lang="es-ES" sz="2400" dirty="0" err="1">
                <a:solidFill>
                  <a:srgbClr val="993489"/>
                </a:solidFill>
              </a:rPr>
              <a:t>characteristic</a:t>
            </a:r>
            <a:r>
              <a:rPr lang="es-ES" sz="2400" dirty="0">
                <a:solidFill>
                  <a:srgbClr val="993489"/>
                </a:solidFill>
              </a:rPr>
              <a:t> curves</a:t>
            </a:r>
          </a:p>
          <a:p>
            <a:pPr marL="358775" indent="-358775">
              <a:lnSpc>
                <a:spcPct val="150000"/>
              </a:lnSpc>
              <a:buNone/>
            </a:pPr>
            <a:endParaRPr lang="en-US" sz="2400" dirty="0" smtClean="0">
              <a:solidFill>
                <a:srgbClr val="993489"/>
              </a:solidFill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36776" y="260648"/>
            <a:ext cx="578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772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36576" y="1124744"/>
            <a:ext cx="80648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u="non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		Disease </a:t>
            </a:r>
            <a:r>
              <a:rPr lang="en-US" sz="1600" u="none" dirty="0">
                <a:latin typeface="Consolas" pitchFamily="49" charset="0"/>
                <a:cs typeface="Consolas" pitchFamily="49" charset="0"/>
              </a:rPr>
              <a:t>positive Disease negative </a:t>
            </a:r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Total</a:t>
            </a:r>
          </a:p>
          <a:p>
            <a:r>
              <a:rPr lang="es-ES" sz="1600" u="none" dirty="0" smtClean="0">
                <a:latin typeface="Consolas" pitchFamily="49" charset="0"/>
                <a:cs typeface="Consolas" pitchFamily="49" charset="0"/>
              </a:rPr>
              <a:t>Test 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positive             6340              259  6599</a:t>
            </a:r>
          </a:p>
          <a:p>
            <a:r>
              <a:rPr lang="es-ES" sz="1600" u="none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negative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            4870             1251  6121</a:t>
            </a:r>
          </a:p>
          <a:p>
            <a:r>
              <a:rPr lang="es-ES" sz="1600" u="none" dirty="0">
                <a:latin typeface="Consolas" pitchFamily="49" charset="0"/>
                <a:cs typeface="Consolas" pitchFamily="49" charset="0"/>
              </a:rPr>
              <a:t>Total                    11210             1510 12720</a:t>
            </a:r>
          </a:p>
          <a:p>
            <a:endParaRPr lang="es-ES" sz="1600" u="none" dirty="0">
              <a:latin typeface="Consolas" pitchFamily="49" charset="0"/>
              <a:cs typeface="Consolas" pitchFamily="49" charset="0"/>
            </a:endParaRPr>
          </a:p>
          <a:p>
            <a:r>
              <a:rPr lang="es-ES" sz="1600" u="none" dirty="0">
                <a:latin typeface="Consolas" pitchFamily="49" charset="0"/>
                <a:cs typeface="Consolas" pitchFamily="49" charset="0"/>
              </a:rPr>
              <a:t> Point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estimates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and 95 %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CIs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s-ES" sz="1600" u="none" dirty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</a:p>
          <a:p>
            <a:r>
              <a:rPr lang="es-ES" sz="1600" u="none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Estimation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Lower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CI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Upper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CI</a:t>
            </a:r>
          </a:p>
          <a:p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Apparent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prevalence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                     0.519    0.510    0.528</a:t>
            </a:r>
          </a:p>
          <a:p>
            <a:r>
              <a:rPr lang="es-ES" sz="1600" u="none" dirty="0">
                <a:latin typeface="Consolas" pitchFamily="49" charset="0"/>
                <a:cs typeface="Consolas" pitchFamily="49" charset="0"/>
              </a:rPr>
              <a:t>True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prevalence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                         0.881    0.876    0.887</a:t>
            </a:r>
          </a:p>
          <a:p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Sensitivity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                             0.566    0.556    0.575</a:t>
            </a:r>
          </a:p>
          <a:p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Specificity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                             0.828    0.808    0.847</a:t>
            </a:r>
          </a:p>
          <a:p>
            <a:r>
              <a:rPr lang="es-ES" sz="1600" b="1" u="non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Positive </a:t>
            </a:r>
            <a:r>
              <a:rPr lang="es-ES" sz="1600" b="1" u="non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predictive</a:t>
            </a:r>
            <a:r>
              <a:rPr lang="es-ES" sz="1600" b="1" u="non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u="non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s-ES" sz="1600" b="1" u="non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0.961    0.956    0.965</a:t>
            </a:r>
          </a:p>
          <a:p>
            <a:r>
              <a:rPr lang="es-ES" sz="1600" b="1" u="non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s-ES" sz="1600" b="1" u="non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u="non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predictive</a:t>
            </a:r>
            <a:r>
              <a:rPr lang="es-ES" sz="1600" b="1" u="non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u="non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s-ES" sz="1600" b="1" u="non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0.204    0.194    0.215</a:t>
            </a:r>
          </a:p>
          <a:p>
            <a:r>
              <a:rPr lang="es-ES" sz="1600" u="none" dirty="0" err="1" smtClean="0">
                <a:latin typeface="Consolas" pitchFamily="49" charset="0"/>
                <a:cs typeface="Consolas" pitchFamily="49" charset="0"/>
              </a:rPr>
              <a:t>Diagnostic</a:t>
            </a:r>
            <a:r>
              <a:rPr lang="es-ES" sz="1600" u="non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accuracy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                      0.597    0.588    0.605</a:t>
            </a:r>
          </a:p>
          <a:p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Likelihood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ratio of a positive test      3.297    2.948    3.688</a:t>
            </a:r>
          </a:p>
          <a:p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Likelihood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ratio of a </a:t>
            </a:r>
            <a:r>
              <a:rPr lang="es-ES" sz="1600" u="none" dirty="0" err="1">
                <a:latin typeface="Consolas" pitchFamily="49" charset="0"/>
                <a:cs typeface="Consolas" pitchFamily="49" charset="0"/>
              </a:rPr>
              <a:t>negative</a:t>
            </a:r>
            <a:r>
              <a:rPr lang="es-ES" sz="1600" u="none" dirty="0">
                <a:latin typeface="Consolas" pitchFamily="49" charset="0"/>
                <a:cs typeface="Consolas" pitchFamily="49" charset="0"/>
              </a:rPr>
              <a:t> test      0.524    0.508    0.541</a:t>
            </a:r>
          </a:p>
          <a:p>
            <a:r>
              <a:rPr lang="es-ES" sz="1600" u="none" dirty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</a:p>
        </p:txBody>
      </p:sp>
      <p:sp>
        <p:nvSpPr>
          <p:cNvPr id="3" name="1 Marcador de texto"/>
          <p:cNvSpPr txBox="1">
            <a:spLocks/>
          </p:cNvSpPr>
          <p:nvPr/>
        </p:nvSpPr>
        <p:spPr>
          <a:xfrm>
            <a:off x="495300" y="413792"/>
            <a:ext cx="8915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400" u="none" kern="0" dirty="0" smtClean="0">
                <a:solidFill>
                  <a:srgbClr val="993489"/>
                </a:solidFill>
              </a:rPr>
              <a:t>PPV, NPV 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with</a:t>
            </a:r>
            <a:r>
              <a:rPr lang="es-ES" sz="2400" u="none" kern="0" dirty="0" smtClean="0">
                <a:solidFill>
                  <a:srgbClr val="993489"/>
                </a:solidFill>
              </a:rPr>
              <a:t> more 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prevalence</a:t>
            </a:r>
            <a:endParaRPr lang="es-ES" sz="2400" u="none" kern="0" dirty="0">
              <a:solidFill>
                <a:srgbClr val="993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7181" y="260648"/>
            <a:ext cx="9721080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PPV &amp; NPV depend on prevalence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50" name="649 Grupo"/>
          <p:cNvGrpSpPr/>
          <p:nvPr/>
        </p:nvGrpSpPr>
        <p:grpSpPr>
          <a:xfrm>
            <a:off x="1424608" y="1001166"/>
            <a:ext cx="7058025" cy="5164138"/>
            <a:chOff x="1352600" y="1196752"/>
            <a:chExt cx="7058025" cy="5164138"/>
          </a:xfrm>
        </p:grpSpPr>
        <p:sp>
          <p:nvSpPr>
            <p:cNvPr id="36866" name="AutoShape 2"/>
            <p:cNvSpPr>
              <a:spLocks noChangeAspect="1" noChangeArrowheads="1" noTextEdit="1"/>
            </p:cNvSpPr>
            <p:nvPr/>
          </p:nvSpPr>
          <p:spPr bwMode="auto">
            <a:xfrm>
              <a:off x="1352600" y="1196752"/>
              <a:ext cx="7058025" cy="516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7068" name="Group 204"/>
            <p:cNvGrpSpPr>
              <a:grpSpLocks/>
            </p:cNvGrpSpPr>
            <p:nvPr/>
          </p:nvGrpSpPr>
          <p:grpSpPr bwMode="auto">
            <a:xfrm>
              <a:off x="1411338" y="1252315"/>
              <a:ext cx="6946900" cy="5051425"/>
              <a:chOff x="934" y="925"/>
              <a:chExt cx="4376" cy="3182"/>
            </a:xfrm>
          </p:grpSpPr>
          <p:sp>
            <p:nvSpPr>
              <p:cNvPr id="36868" name="Rectangle 4"/>
              <p:cNvSpPr>
                <a:spLocks noChangeArrowheads="1"/>
              </p:cNvSpPr>
              <p:nvPr/>
            </p:nvSpPr>
            <p:spPr bwMode="auto">
              <a:xfrm>
                <a:off x="934" y="925"/>
                <a:ext cx="4376" cy="318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69" name="Rectangle 5"/>
              <p:cNvSpPr>
                <a:spLocks noChangeArrowheads="1"/>
              </p:cNvSpPr>
              <p:nvPr/>
            </p:nvSpPr>
            <p:spPr bwMode="auto">
              <a:xfrm>
                <a:off x="937" y="930"/>
                <a:ext cx="4365" cy="317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0" name="Rectangle 6"/>
              <p:cNvSpPr>
                <a:spLocks noChangeArrowheads="1"/>
              </p:cNvSpPr>
              <p:nvPr/>
            </p:nvSpPr>
            <p:spPr bwMode="auto">
              <a:xfrm>
                <a:off x="1257" y="1041"/>
                <a:ext cx="3936" cy="188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1" name="Freeform 7"/>
              <p:cNvSpPr>
                <a:spLocks/>
              </p:cNvSpPr>
              <p:nvPr/>
            </p:nvSpPr>
            <p:spPr bwMode="auto">
              <a:xfrm>
                <a:off x="1326" y="1110"/>
                <a:ext cx="3798" cy="1750"/>
              </a:xfrm>
              <a:custGeom>
                <a:avLst/>
                <a:gdLst/>
                <a:ahLst/>
                <a:cxnLst>
                  <a:cxn ang="0">
                    <a:pos x="15" y="331"/>
                  </a:cxn>
                  <a:cxn ang="0">
                    <a:pos x="43" y="163"/>
                  </a:cxn>
                  <a:cxn ang="0">
                    <a:pos x="72" y="107"/>
                  </a:cxn>
                  <a:cxn ang="0">
                    <a:pos x="101" y="79"/>
                  </a:cxn>
                  <a:cxn ang="0">
                    <a:pos x="129" y="62"/>
                  </a:cxn>
                  <a:cxn ang="0">
                    <a:pos x="158" y="50"/>
                  </a:cxn>
                  <a:cxn ang="0">
                    <a:pos x="187" y="42"/>
                  </a:cxn>
                  <a:cxn ang="0">
                    <a:pos x="215" y="36"/>
                  </a:cxn>
                  <a:cxn ang="0">
                    <a:pos x="244" y="31"/>
                  </a:cxn>
                  <a:cxn ang="0">
                    <a:pos x="273" y="28"/>
                  </a:cxn>
                  <a:cxn ang="0">
                    <a:pos x="301" y="25"/>
                  </a:cxn>
                  <a:cxn ang="0">
                    <a:pos x="330" y="22"/>
                  </a:cxn>
                  <a:cxn ang="0">
                    <a:pos x="359" y="20"/>
                  </a:cxn>
                  <a:cxn ang="0">
                    <a:pos x="387" y="18"/>
                  </a:cxn>
                  <a:cxn ang="0">
                    <a:pos x="416" y="16"/>
                  </a:cxn>
                  <a:cxn ang="0">
                    <a:pos x="445" y="15"/>
                  </a:cxn>
                  <a:cxn ang="0">
                    <a:pos x="473" y="14"/>
                  </a:cxn>
                  <a:cxn ang="0">
                    <a:pos x="502" y="13"/>
                  </a:cxn>
                  <a:cxn ang="0">
                    <a:pos x="531" y="12"/>
                  </a:cxn>
                  <a:cxn ang="0">
                    <a:pos x="559" y="11"/>
                  </a:cxn>
                  <a:cxn ang="0">
                    <a:pos x="588" y="10"/>
                  </a:cxn>
                  <a:cxn ang="0">
                    <a:pos x="617" y="9"/>
                  </a:cxn>
                  <a:cxn ang="0">
                    <a:pos x="645" y="8"/>
                  </a:cxn>
                  <a:cxn ang="0">
                    <a:pos x="674" y="8"/>
                  </a:cxn>
                  <a:cxn ang="0">
                    <a:pos x="703" y="7"/>
                  </a:cxn>
                  <a:cxn ang="0">
                    <a:pos x="731" y="7"/>
                  </a:cxn>
                  <a:cxn ang="0">
                    <a:pos x="760" y="6"/>
                  </a:cxn>
                  <a:cxn ang="0">
                    <a:pos x="789" y="6"/>
                  </a:cxn>
                  <a:cxn ang="0">
                    <a:pos x="817" y="5"/>
                  </a:cxn>
                  <a:cxn ang="0">
                    <a:pos x="846" y="5"/>
                  </a:cxn>
                  <a:cxn ang="0">
                    <a:pos x="875" y="5"/>
                  </a:cxn>
                  <a:cxn ang="0">
                    <a:pos x="903" y="4"/>
                  </a:cxn>
                  <a:cxn ang="0">
                    <a:pos x="932" y="4"/>
                  </a:cxn>
                  <a:cxn ang="0">
                    <a:pos x="961" y="4"/>
                  </a:cxn>
                  <a:cxn ang="0">
                    <a:pos x="989" y="3"/>
                  </a:cxn>
                  <a:cxn ang="0">
                    <a:pos x="1018" y="3"/>
                  </a:cxn>
                  <a:cxn ang="0">
                    <a:pos x="1047" y="3"/>
                  </a:cxn>
                  <a:cxn ang="0">
                    <a:pos x="1075" y="3"/>
                  </a:cxn>
                  <a:cxn ang="0">
                    <a:pos x="1104" y="2"/>
                  </a:cxn>
                  <a:cxn ang="0">
                    <a:pos x="1133" y="2"/>
                  </a:cxn>
                  <a:cxn ang="0">
                    <a:pos x="1161" y="2"/>
                  </a:cxn>
                  <a:cxn ang="0">
                    <a:pos x="1190" y="2"/>
                  </a:cxn>
                  <a:cxn ang="0">
                    <a:pos x="1219" y="2"/>
                  </a:cxn>
                  <a:cxn ang="0">
                    <a:pos x="1247" y="1"/>
                  </a:cxn>
                  <a:cxn ang="0">
                    <a:pos x="1276" y="1"/>
                  </a:cxn>
                  <a:cxn ang="0">
                    <a:pos x="1305" y="1"/>
                  </a:cxn>
                  <a:cxn ang="0">
                    <a:pos x="1333" y="1"/>
                  </a:cxn>
                  <a:cxn ang="0">
                    <a:pos x="1362" y="1"/>
                  </a:cxn>
                  <a:cxn ang="0">
                    <a:pos x="1391" y="1"/>
                  </a:cxn>
                  <a:cxn ang="0">
                    <a:pos x="1419" y="0"/>
                  </a:cxn>
                </a:cxnLst>
                <a:rect l="0" t="0" r="r" b="b"/>
                <a:pathLst>
                  <a:path w="1434" h="661">
                    <a:moveTo>
                      <a:pt x="0" y="661"/>
                    </a:moveTo>
                    <a:lnTo>
                      <a:pt x="15" y="331"/>
                    </a:lnTo>
                    <a:lnTo>
                      <a:pt x="29" y="219"/>
                    </a:lnTo>
                    <a:lnTo>
                      <a:pt x="43" y="163"/>
                    </a:lnTo>
                    <a:lnTo>
                      <a:pt x="58" y="129"/>
                    </a:lnTo>
                    <a:lnTo>
                      <a:pt x="72" y="107"/>
                    </a:lnTo>
                    <a:lnTo>
                      <a:pt x="86" y="91"/>
                    </a:lnTo>
                    <a:lnTo>
                      <a:pt x="101" y="79"/>
                    </a:lnTo>
                    <a:lnTo>
                      <a:pt x="115" y="69"/>
                    </a:lnTo>
                    <a:lnTo>
                      <a:pt x="129" y="62"/>
                    </a:lnTo>
                    <a:lnTo>
                      <a:pt x="144" y="55"/>
                    </a:lnTo>
                    <a:lnTo>
                      <a:pt x="158" y="50"/>
                    </a:lnTo>
                    <a:lnTo>
                      <a:pt x="172" y="46"/>
                    </a:lnTo>
                    <a:lnTo>
                      <a:pt x="187" y="42"/>
                    </a:lnTo>
                    <a:lnTo>
                      <a:pt x="201" y="39"/>
                    </a:lnTo>
                    <a:lnTo>
                      <a:pt x="215" y="36"/>
                    </a:lnTo>
                    <a:lnTo>
                      <a:pt x="230" y="34"/>
                    </a:lnTo>
                    <a:lnTo>
                      <a:pt x="244" y="31"/>
                    </a:lnTo>
                    <a:lnTo>
                      <a:pt x="258" y="29"/>
                    </a:lnTo>
                    <a:lnTo>
                      <a:pt x="273" y="28"/>
                    </a:lnTo>
                    <a:lnTo>
                      <a:pt x="287" y="26"/>
                    </a:lnTo>
                    <a:lnTo>
                      <a:pt x="301" y="25"/>
                    </a:lnTo>
                    <a:lnTo>
                      <a:pt x="316" y="23"/>
                    </a:lnTo>
                    <a:lnTo>
                      <a:pt x="330" y="22"/>
                    </a:lnTo>
                    <a:lnTo>
                      <a:pt x="344" y="21"/>
                    </a:lnTo>
                    <a:lnTo>
                      <a:pt x="359" y="20"/>
                    </a:lnTo>
                    <a:lnTo>
                      <a:pt x="373" y="19"/>
                    </a:lnTo>
                    <a:lnTo>
                      <a:pt x="387" y="18"/>
                    </a:lnTo>
                    <a:lnTo>
                      <a:pt x="402" y="17"/>
                    </a:lnTo>
                    <a:lnTo>
                      <a:pt x="416" y="16"/>
                    </a:lnTo>
                    <a:lnTo>
                      <a:pt x="430" y="16"/>
                    </a:lnTo>
                    <a:lnTo>
                      <a:pt x="445" y="15"/>
                    </a:lnTo>
                    <a:lnTo>
                      <a:pt x="459" y="14"/>
                    </a:lnTo>
                    <a:lnTo>
                      <a:pt x="473" y="14"/>
                    </a:lnTo>
                    <a:lnTo>
                      <a:pt x="488" y="13"/>
                    </a:lnTo>
                    <a:lnTo>
                      <a:pt x="502" y="13"/>
                    </a:lnTo>
                    <a:lnTo>
                      <a:pt x="516" y="12"/>
                    </a:lnTo>
                    <a:lnTo>
                      <a:pt x="531" y="12"/>
                    </a:lnTo>
                    <a:lnTo>
                      <a:pt x="545" y="11"/>
                    </a:lnTo>
                    <a:lnTo>
                      <a:pt x="559" y="11"/>
                    </a:lnTo>
                    <a:lnTo>
                      <a:pt x="574" y="10"/>
                    </a:lnTo>
                    <a:lnTo>
                      <a:pt x="588" y="10"/>
                    </a:lnTo>
                    <a:lnTo>
                      <a:pt x="602" y="9"/>
                    </a:lnTo>
                    <a:lnTo>
                      <a:pt x="617" y="9"/>
                    </a:lnTo>
                    <a:lnTo>
                      <a:pt x="631" y="9"/>
                    </a:lnTo>
                    <a:lnTo>
                      <a:pt x="645" y="8"/>
                    </a:lnTo>
                    <a:lnTo>
                      <a:pt x="660" y="8"/>
                    </a:lnTo>
                    <a:lnTo>
                      <a:pt x="674" y="8"/>
                    </a:lnTo>
                    <a:lnTo>
                      <a:pt x="688" y="8"/>
                    </a:lnTo>
                    <a:lnTo>
                      <a:pt x="703" y="7"/>
                    </a:lnTo>
                    <a:lnTo>
                      <a:pt x="717" y="7"/>
                    </a:lnTo>
                    <a:lnTo>
                      <a:pt x="731" y="7"/>
                    </a:lnTo>
                    <a:lnTo>
                      <a:pt x="746" y="6"/>
                    </a:lnTo>
                    <a:lnTo>
                      <a:pt x="760" y="6"/>
                    </a:lnTo>
                    <a:lnTo>
                      <a:pt x="774" y="6"/>
                    </a:lnTo>
                    <a:lnTo>
                      <a:pt x="789" y="6"/>
                    </a:lnTo>
                    <a:lnTo>
                      <a:pt x="803" y="6"/>
                    </a:lnTo>
                    <a:lnTo>
                      <a:pt x="817" y="5"/>
                    </a:lnTo>
                    <a:lnTo>
                      <a:pt x="832" y="5"/>
                    </a:lnTo>
                    <a:lnTo>
                      <a:pt x="846" y="5"/>
                    </a:lnTo>
                    <a:lnTo>
                      <a:pt x="860" y="5"/>
                    </a:lnTo>
                    <a:lnTo>
                      <a:pt x="875" y="5"/>
                    </a:lnTo>
                    <a:lnTo>
                      <a:pt x="889" y="4"/>
                    </a:lnTo>
                    <a:lnTo>
                      <a:pt x="903" y="4"/>
                    </a:lnTo>
                    <a:lnTo>
                      <a:pt x="918" y="4"/>
                    </a:lnTo>
                    <a:lnTo>
                      <a:pt x="932" y="4"/>
                    </a:lnTo>
                    <a:lnTo>
                      <a:pt x="946" y="4"/>
                    </a:lnTo>
                    <a:lnTo>
                      <a:pt x="961" y="4"/>
                    </a:lnTo>
                    <a:lnTo>
                      <a:pt x="975" y="4"/>
                    </a:lnTo>
                    <a:lnTo>
                      <a:pt x="989" y="3"/>
                    </a:lnTo>
                    <a:lnTo>
                      <a:pt x="1004" y="3"/>
                    </a:lnTo>
                    <a:lnTo>
                      <a:pt x="1018" y="3"/>
                    </a:lnTo>
                    <a:lnTo>
                      <a:pt x="1032" y="3"/>
                    </a:lnTo>
                    <a:lnTo>
                      <a:pt x="1047" y="3"/>
                    </a:lnTo>
                    <a:lnTo>
                      <a:pt x="1061" y="3"/>
                    </a:lnTo>
                    <a:lnTo>
                      <a:pt x="1075" y="3"/>
                    </a:lnTo>
                    <a:lnTo>
                      <a:pt x="1090" y="2"/>
                    </a:lnTo>
                    <a:lnTo>
                      <a:pt x="1104" y="2"/>
                    </a:lnTo>
                    <a:lnTo>
                      <a:pt x="1118" y="2"/>
                    </a:lnTo>
                    <a:lnTo>
                      <a:pt x="1133" y="2"/>
                    </a:lnTo>
                    <a:lnTo>
                      <a:pt x="1147" y="2"/>
                    </a:lnTo>
                    <a:lnTo>
                      <a:pt x="1161" y="2"/>
                    </a:lnTo>
                    <a:lnTo>
                      <a:pt x="1176" y="2"/>
                    </a:lnTo>
                    <a:lnTo>
                      <a:pt x="1190" y="2"/>
                    </a:lnTo>
                    <a:lnTo>
                      <a:pt x="1204" y="2"/>
                    </a:lnTo>
                    <a:lnTo>
                      <a:pt x="1219" y="2"/>
                    </a:lnTo>
                    <a:lnTo>
                      <a:pt x="1233" y="1"/>
                    </a:lnTo>
                    <a:lnTo>
                      <a:pt x="1247" y="1"/>
                    </a:lnTo>
                    <a:lnTo>
                      <a:pt x="1262" y="1"/>
                    </a:lnTo>
                    <a:lnTo>
                      <a:pt x="1276" y="1"/>
                    </a:lnTo>
                    <a:lnTo>
                      <a:pt x="1290" y="1"/>
                    </a:lnTo>
                    <a:lnTo>
                      <a:pt x="1305" y="1"/>
                    </a:lnTo>
                    <a:lnTo>
                      <a:pt x="1319" y="1"/>
                    </a:lnTo>
                    <a:lnTo>
                      <a:pt x="1333" y="1"/>
                    </a:lnTo>
                    <a:lnTo>
                      <a:pt x="1348" y="1"/>
                    </a:lnTo>
                    <a:lnTo>
                      <a:pt x="1362" y="1"/>
                    </a:lnTo>
                    <a:lnTo>
                      <a:pt x="1376" y="1"/>
                    </a:lnTo>
                    <a:lnTo>
                      <a:pt x="1391" y="1"/>
                    </a:lnTo>
                    <a:lnTo>
                      <a:pt x="1405" y="1"/>
                    </a:lnTo>
                    <a:lnTo>
                      <a:pt x="1419" y="0"/>
                    </a:lnTo>
                    <a:lnTo>
                      <a:pt x="1434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2" name="Line 8"/>
              <p:cNvSpPr>
                <a:spLocks noChangeShapeType="1"/>
              </p:cNvSpPr>
              <p:nvPr/>
            </p:nvSpPr>
            <p:spPr bwMode="auto">
              <a:xfrm>
                <a:off x="1326" y="1110"/>
                <a:ext cx="40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3" name="Line 9"/>
              <p:cNvSpPr>
                <a:spLocks noChangeShapeType="1"/>
              </p:cNvSpPr>
              <p:nvPr/>
            </p:nvSpPr>
            <p:spPr bwMode="auto">
              <a:xfrm>
                <a:off x="1366" y="1110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4" name="Line 10"/>
              <p:cNvSpPr>
                <a:spLocks noChangeShapeType="1"/>
              </p:cNvSpPr>
              <p:nvPr/>
            </p:nvSpPr>
            <p:spPr bwMode="auto">
              <a:xfrm>
                <a:off x="1390" y="1110"/>
                <a:ext cx="13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5" name="Line 11"/>
              <p:cNvSpPr>
                <a:spLocks noChangeShapeType="1"/>
              </p:cNvSpPr>
              <p:nvPr/>
            </p:nvSpPr>
            <p:spPr bwMode="auto">
              <a:xfrm>
                <a:off x="1403" y="1113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6" name="Line 12"/>
              <p:cNvSpPr>
                <a:spLocks noChangeShapeType="1"/>
              </p:cNvSpPr>
              <p:nvPr/>
            </p:nvSpPr>
            <p:spPr bwMode="auto">
              <a:xfrm>
                <a:off x="1453" y="1113"/>
                <a:ext cx="2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>
                <a:off x="1480" y="1113"/>
                <a:ext cx="1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8" name="Line 14"/>
              <p:cNvSpPr>
                <a:spLocks noChangeShapeType="1"/>
              </p:cNvSpPr>
              <p:nvPr/>
            </p:nvSpPr>
            <p:spPr bwMode="auto">
              <a:xfrm>
                <a:off x="1517" y="1113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9" name="Line 15"/>
              <p:cNvSpPr>
                <a:spLocks noChangeShapeType="1"/>
              </p:cNvSpPr>
              <p:nvPr/>
            </p:nvSpPr>
            <p:spPr bwMode="auto">
              <a:xfrm>
                <a:off x="1554" y="1113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0" name="Line 16"/>
              <p:cNvSpPr>
                <a:spLocks noChangeShapeType="1"/>
              </p:cNvSpPr>
              <p:nvPr/>
            </p:nvSpPr>
            <p:spPr bwMode="auto">
              <a:xfrm>
                <a:off x="1580" y="1113"/>
                <a:ext cx="1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1" name="Line 17"/>
              <p:cNvSpPr>
                <a:spLocks noChangeShapeType="1"/>
              </p:cNvSpPr>
              <p:nvPr/>
            </p:nvSpPr>
            <p:spPr bwMode="auto">
              <a:xfrm>
                <a:off x="1594" y="1113"/>
                <a:ext cx="3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2" name="Line 18"/>
              <p:cNvSpPr>
                <a:spLocks noChangeShapeType="1"/>
              </p:cNvSpPr>
              <p:nvPr/>
            </p:nvSpPr>
            <p:spPr bwMode="auto">
              <a:xfrm>
                <a:off x="1644" y="1113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3" name="Line 19"/>
              <p:cNvSpPr>
                <a:spLocks noChangeShapeType="1"/>
              </p:cNvSpPr>
              <p:nvPr/>
            </p:nvSpPr>
            <p:spPr bwMode="auto">
              <a:xfrm>
                <a:off x="1668" y="1113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4" name="Line 20"/>
              <p:cNvSpPr>
                <a:spLocks noChangeShapeType="1"/>
              </p:cNvSpPr>
              <p:nvPr/>
            </p:nvSpPr>
            <p:spPr bwMode="auto">
              <a:xfrm>
                <a:off x="1708" y="1113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5" name="Line 21"/>
              <p:cNvSpPr>
                <a:spLocks noChangeShapeType="1"/>
              </p:cNvSpPr>
              <p:nvPr/>
            </p:nvSpPr>
            <p:spPr bwMode="auto">
              <a:xfrm>
                <a:off x="1745" y="1113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6" name="Line 22"/>
              <p:cNvSpPr>
                <a:spLocks noChangeShapeType="1"/>
              </p:cNvSpPr>
              <p:nvPr/>
            </p:nvSpPr>
            <p:spPr bwMode="auto">
              <a:xfrm>
                <a:off x="1771" y="1113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7" name="Line 23"/>
              <p:cNvSpPr>
                <a:spLocks noChangeShapeType="1"/>
              </p:cNvSpPr>
              <p:nvPr/>
            </p:nvSpPr>
            <p:spPr bwMode="auto">
              <a:xfrm>
                <a:off x="1782" y="1113"/>
                <a:ext cx="3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8" name="Line 24"/>
              <p:cNvSpPr>
                <a:spLocks noChangeShapeType="1"/>
              </p:cNvSpPr>
              <p:nvPr/>
            </p:nvSpPr>
            <p:spPr bwMode="auto">
              <a:xfrm>
                <a:off x="1835" y="1113"/>
                <a:ext cx="2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9" name="Line 25"/>
              <p:cNvSpPr>
                <a:spLocks noChangeShapeType="1"/>
              </p:cNvSpPr>
              <p:nvPr/>
            </p:nvSpPr>
            <p:spPr bwMode="auto">
              <a:xfrm>
                <a:off x="1858" y="1113"/>
                <a:ext cx="22" cy="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0" name="Line 26"/>
              <p:cNvSpPr>
                <a:spLocks noChangeShapeType="1"/>
              </p:cNvSpPr>
              <p:nvPr/>
            </p:nvSpPr>
            <p:spPr bwMode="auto">
              <a:xfrm>
                <a:off x="1898" y="1115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1" name="Line 27"/>
              <p:cNvSpPr>
                <a:spLocks noChangeShapeType="1"/>
              </p:cNvSpPr>
              <p:nvPr/>
            </p:nvSpPr>
            <p:spPr bwMode="auto">
              <a:xfrm>
                <a:off x="1935" y="1115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2" name="Line 28"/>
              <p:cNvSpPr>
                <a:spLocks noChangeShapeType="1"/>
              </p:cNvSpPr>
              <p:nvPr/>
            </p:nvSpPr>
            <p:spPr bwMode="auto">
              <a:xfrm>
                <a:off x="1962" y="1115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3" name="Line 29"/>
              <p:cNvSpPr>
                <a:spLocks noChangeShapeType="1"/>
              </p:cNvSpPr>
              <p:nvPr/>
            </p:nvSpPr>
            <p:spPr bwMode="auto">
              <a:xfrm>
                <a:off x="1972" y="1115"/>
                <a:ext cx="35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4" name="Line 30"/>
              <p:cNvSpPr>
                <a:spLocks noChangeShapeType="1"/>
              </p:cNvSpPr>
              <p:nvPr/>
            </p:nvSpPr>
            <p:spPr bwMode="auto">
              <a:xfrm>
                <a:off x="2025" y="1115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5" name="Line 31"/>
              <p:cNvSpPr>
                <a:spLocks noChangeShapeType="1"/>
              </p:cNvSpPr>
              <p:nvPr/>
            </p:nvSpPr>
            <p:spPr bwMode="auto">
              <a:xfrm>
                <a:off x="2049" y="1115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6" name="Line 32"/>
              <p:cNvSpPr>
                <a:spLocks noChangeShapeType="1"/>
              </p:cNvSpPr>
              <p:nvPr/>
            </p:nvSpPr>
            <p:spPr bwMode="auto">
              <a:xfrm>
                <a:off x="2089" y="1115"/>
                <a:ext cx="3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7" name="Line 33"/>
              <p:cNvSpPr>
                <a:spLocks noChangeShapeType="1"/>
              </p:cNvSpPr>
              <p:nvPr/>
            </p:nvSpPr>
            <p:spPr bwMode="auto">
              <a:xfrm>
                <a:off x="2123" y="1115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8" name="Line 34"/>
              <p:cNvSpPr>
                <a:spLocks noChangeShapeType="1"/>
              </p:cNvSpPr>
              <p:nvPr/>
            </p:nvSpPr>
            <p:spPr bwMode="auto">
              <a:xfrm>
                <a:off x="2152" y="1115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9" name="Line 35"/>
              <p:cNvSpPr>
                <a:spLocks noChangeShapeType="1"/>
              </p:cNvSpPr>
              <p:nvPr/>
            </p:nvSpPr>
            <p:spPr bwMode="auto">
              <a:xfrm>
                <a:off x="2163" y="1115"/>
                <a:ext cx="35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0" name="Line 36"/>
              <p:cNvSpPr>
                <a:spLocks noChangeShapeType="1"/>
              </p:cNvSpPr>
              <p:nvPr/>
            </p:nvSpPr>
            <p:spPr bwMode="auto">
              <a:xfrm>
                <a:off x="2216" y="1115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1" name="Line 37"/>
              <p:cNvSpPr>
                <a:spLocks noChangeShapeType="1"/>
              </p:cNvSpPr>
              <p:nvPr/>
            </p:nvSpPr>
            <p:spPr bwMode="auto">
              <a:xfrm>
                <a:off x="2237" y="1115"/>
                <a:ext cx="24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2" name="Line 38"/>
              <p:cNvSpPr>
                <a:spLocks noChangeShapeType="1"/>
              </p:cNvSpPr>
              <p:nvPr/>
            </p:nvSpPr>
            <p:spPr bwMode="auto">
              <a:xfrm>
                <a:off x="2280" y="1118"/>
                <a:ext cx="3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3" name="Line 39"/>
              <p:cNvSpPr>
                <a:spLocks noChangeShapeType="1"/>
              </p:cNvSpPr>
              <p:nvPr/>
            </p:nvSpPr>
            <p:spPr bwMode="auto">
              <a:xfrm>
                <a:off x="2314" y="1118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4" name="Line 40"/>
              <p:cNvSpPr>
                <a:spLocks noChangeShapeType="1"/>
              </p:cNvSpPr>
              <p:nvPr/>
            </p:nvSpPr>
            <p:spPr bwMode="auto">
              <a:xfrm>
                <a:off x="2343" y="1118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5" name="Line 41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6" name="Line 42"/>
              <p:cNvSpPr>
                <a:spLocks noChangeShapeType="1"/>
              </p:cNvSpPr>
              <p:nvPr/>
            </p:nvSpPr>
            <p:spPr bwMode="auto">
              <a:xfrm>
                <a:off x="2407" y="1118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7" name="Line 43"/>
              <p:cNvSpPr>
                <a:spLocks noChangeShapeType="1"/>
              </p:cNvSpPr>
              <p:nvPr/>
            </p:nvSpPr>
            <p:spPr bwMode="auto">
              <a:xfrm>
                <a:off x="2428" y="1118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8" name="Line 44"/>
              <p:cNvSpPr>
                <a:spLocks noChangeShapeType="1"/>
              </p:cNvSpPr>
              <p:nvPr/>
            </p:nvSpPr>
            <p:spPr bwMode="auto">
              <a:xfrm>
                <a:off x="2470" y="1118"/>
                <a:ext cx="35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9" name="Line 45"/>
              <p:cNvSpPr>
                <a:spLocks noChangeShapeType="1"/>
              </p:cNvSpPr>
              <p:nvPr/>
            </p:nvSpPr>
            <p:spPr bwMode="auto">
              <a:xfrm>
                <a:off x="2505" y="1118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0" name="Line 46"/>
              <p:cNvSpPr>
                <a:spLocks noChangeShapeType="1"/>
              </p:cNvSpPr>
              <p:nvPr/>
            </p:nvSpPr>
            <p:spPr bwMode="auto">
              <a:xfrm>
                <a:off x="2534" y="1118"/>
                <a:ext cx="8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1" name="Line 47"/>
              <p:cNvSpPr>
                <a:spLocks noChangeShapeType="1"/>
              </p:cNvSpPr>
              <p:nvPr/>
            </p:nvSpPr>
            <p:spPr bwMode="auto">
              <a:xfrm>
                <a:off x="2542" y="1121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2" name="Line 48"/>
              <p:cNvSpPr>
                <a:spLocks noChangeShapeType="1"/>
              </p:cNvSpPr>
              <p:nvPr/>
            </p:nvSpPr>
            <p:spPr bwMode="auto">
              <a:xfrm>
                <a:off x="2597" y="1121"/>
                <a:ext cx="2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3" name="Line 49"/>
              <p:cNvSpPr>
                <a:spLocks noChangeShapeType="1"/>
              </p:cNvSpPr>
              <p:nvPr/>
            </p:nvSpPr>
            <p:spPr bwMode="auto">
              <a:xfrm>
                <a:off x="2619" y="1121"/>
                <a:ext cx="2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4" name="Line 50"/>
              <p:cNvSpPr>
                <a:spLocks noChangeShapeType="1"/>
              </p:cNvSpPr>
              <p:nvPr/>
            </p:nvSpPr>
            <p:spPr bwMode="auto">
              <a:xfrm>
                <a:off x="2661" y="1121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5" name="Line 51"/>
              <p:cNvSpPr>
                <a:spLocks noChangeShapeType="1"/>
              </p:cNvSpPr>
              <p:nvPr/>
            </p:nvSpPr>
            <p:spPr bwMode="auto">
              <a:xfrm>
                <a:off x="2693" y="1121"/>
                <a:ext cx="1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6" name="Line 52"/>
              <p:cNvSpPr>
                <a:spLocks noChangeShapeType="1"/>
              </p:cNvSpPr>
              <p:nvPr/>
            </p:nvSpPr>
            <p:spPr bwMode="auto">
              <a:xfrm>
                <a:off x="2725" y="1121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7" name="Line 53"/>
              <p:cNvSpPr>
                <a:spLocks noChangeShapeType="1"/>
              </p:cNvSpPr>
              <p:nvPr/>
            </p:nvSpPr>
            <p:spPr bwMode="auto">
              <a:xfrm>
                <a:off x="2733" y="1121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8" name="Line 54"/>
              <p:cNvSpPr>
                <a:spLocks noChangeShapeType="1"/>
              </p:cNvSpPr>
              <p:nvPr/>
            </p:nvSpPr>
            <p:spPr bwMode="auto">
              <a:xfrm>
                <a:off x="2788" y="1123"/>
                <a:ext cx="1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9" name="Line 55"/>
              <p:cNvSpPr>
                <a:spLocks noChangeShapeType="1"/>
              </p:cNvSpPr>
              <p:nvPr/>
            </p:nvSpPr>
            <p:spPr bwMode="auto">
              <a:xfrm>
                <a:off x="2807" y="1123"/>
                <a:ext cx="2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0" name="Line 56"/>
              <p:cNvSpPr>
                <a:spLocks noChangeShapeType="1"/>
              </p:cNvSpPr>
              <p:nvPr/>
            </p:nvSpPr>
            <p:spPr bwMode="auto">
              <a:xfrm>
                <a:off x="2852" y="1123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1" name="Line 57"/>
              <p:cNvSpPr>
                <a:spLocks noChangeShapeType="1"/>
              </p:cNvSpPr>
              <p:nvPr/>
            </p:nvSpPr>
            <p:spPr bwMode="auto">
              <a:xfrm>
                <a:off x="2884" y="1123"/>
                <a:ext cx="1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2" name="Line 58"/>
              <p:cNvSpPr>
                <a:spLocks noChangeShapeType="1"/>
              </p:cNvSpPr>
              <p:nvPr/>
            </p:nvSpPr>
            <p:spPr bwMode="auto">
              <a:xfrm>
                <a:off x="2915" y="1123"/>
                <a:ext cx="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3" name="Line 59"/>
              <p:cNvSpPr>
                <a:spLocks noChangeShapeType="1"/>
              </p:cNvSpPr>
              <p:nvPr/>
            </p:nvSpPr>
            <p:spPr bwMode="auto">
              <a:xfrm>
                <a:off x="2921" y="1123"/>
                <a:ext cx="3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4" name="Line 60"/>
              <p:cNvSpPr>
                <a:spLocks noChangeShapeType="1"/>
              </p:cNvSpPr>
              <p:nvPr/>
            </p:nvSpPr>
            <p:spPr bwMode="auto">
              <a:xfrm>
                <a:off x="2960" y="1123"/>
                <a:ext cx="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5" name="Line 61"/>
              <p:cNvSpPr>
                <a:spLocks noChangeShapeType="1"/>
              </p:cNvSpPr>
              <p:nvPr/>
            </p:nvSpPr>
            <p:spPr bwMode="auto">
              <a:xfrm>
                <a:off x="2979" y="1123"/>
                <a:ext cx="18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6" name="Line 62"/>
              <p:cNvSpPr>
                <a:spLocks noChangeShapeType="1"/>
              </p:cNvSpPr>
              <p:nvPr/>
            </p:nvSpPr>
            <p:spPr bwMode="auto">
              <a:xfrm>
                <a:off x="2997" y="1126"/>
                <a:ext cx="2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7" name="Line 63"/>
              <p:cNvSpPr>
                <a:spLocks noChangeShapeType="1"/>
              </p:cNvSpPr>
              <p:nvPr/>
            </p:nvSpPr>
            <p:spPr bwMode="auto">
              <a:xfrm>
                <a:off x="3042" y="1126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8" name="Line 64"/>
              <p:cNvSpPr>
                <a:spLocks noChangeShapeType="1"/>
              </p:cNvSpPr>
              <p:nvPr/>
            </p:nvSpPr>
            <p:spPr bwMode="auto">
              <a:xfrm>
                <a:off x="3074" y="1126"/>
                <a:ext cx="1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9" name="Line 65"/>
              <p:cNvSpPr>
                <a:spLocks noChangeShapeType="1"/>
              </p:cNvSpPr>
              <p:nvPr/>
            </p:nvSpPr>
            <p:spPr bwMode="auto">
              <a:xfrm>
                <a:off x="3106" y="1126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0" name="Line 66"/>
              <p:cNvSpPr>
                <a:spLocks noChangeShapeType="1"/>
              </p:cNvSpPr>
              <p:nvPr/>
            </p:nvSpPr>
            <p:spPr bwMode="auto">
              <a:xfrm>
                <a:off x="3111" y="1126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1" name="Line 67"/>
              <p:cNvSpPr>
                <a:spLocks noChangeShapeType="1"/>
              </p:cNvSpPr>
              <p:nvPr/>
            </p:nvSpPr>
            <p:spPr bwMode="auto">
              <a:xfrm>
                <a:off x="3148" y="1126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2" name="Line 68"/>
              <p:cNvSpPr>
                <a:spLocks noChangeShapeType="1"/>
              </p:cNvSpPr>
              <p:nvPr/>
            </p:nvSpPr>
            <p:spPr bwMode="auto">
              <a:xfrm>
                <a:off x="3170" y="1128"/>
                <a:ext cx="1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3" name="Line 69"/>
              <p:cNvSpPr>
                <a:spLocks noChangeShapeType="1"/>
              </p:cNvSpPr>
              <p:nvPr/>
            </p:nvSpPr>
            <p:spPr bwMode="auto">
              <a:xfrm>
                <a:off x="3188" y="1128"/>
                <a:ext cx="2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4" name="Line 70"/>
              <p:cNvSpPr>
                <a:spLocks noChangeShapeType="1"/>
              </p:cNvSpPr>
              <p:nvPr/>
            </p:nvSpPr>
            <p:spPr bwMode="auto">
              <a:xfrm>
                <a:off x="3233" y="1128"/>
                <a:ext cx="2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5" name="Line 71"/>
              <p:cNvSpPr>
                <a:spLocks noChangeShapeType="1"/>
              </p:cNvSpPr>
              <p:nvPr/>
            </p:nvSpPr>
            <p:spPr bwMode="auto">
              <a:xfrm>
                <a:off x="3262" y="1128"/>
                <a:ext cx="1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6" name="Line 72"/>
              <p:cNvSpPr>
                <a:spLocks noChangeShapeType="1"/>
              </p:cNvSpPr>
              <p:nvPr/>
            </p:nvSpPr>
            <p:spPr bwMode="auto">
              <a:xfrm>
                <a:off x="3297" y="1128"/>
                <a:ext cx="5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7" name="Line 73"/>
              <p:cNvSpPr>
                <a:spLocks noChangeShapeType="1"/>
              </p:cNvSpPr>
              <p:nvPr/>
            </p:nvSpPr>
            <p:spPr bwMode="auto">
              <a:xfrm>
                <a:off x="3302" y="1131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8" name="Line 74"/>
              <p:cNvSpPr>
                <a:spLocks noChangeShapeType="1"/>
              </p:cNvSpPr>
              <p:nvPr/>
            </p:nvSpPr>
            <p:spPr bwMode="auto">
              <a:xfrm>
                <a:off x="3339" y="1131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9" name="Line 75"/>
              <p:cNvSpPr>
                <a:spLocks noChangeShapeType="1"/>
              </p:cNvSpPr>
              <p:nvPr/>
            </p:nvSpPr>
            <p:spPr bwMode="auto">
              <a:xfrm>
                <a:off x="3360" y="1131"/>
                <a:ext cx="1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0" name="Line 76"/>
              <p:cNvSpPr>
                <a:spLocks noChangeShapeType="1"/>
              </p:cNvSpPr>
              <p:nvPr/>
            </p:nvSpPr>
            <p:spPr bwMode="auto">
              <a:xfrm>
                <a:off x="3376" y="1131"/>
                <a:ext cx="2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1" name="Line 77"/>
              <p:cNvSpPr>
                <a:spLocks noChangeShapeType="1"/>
              </p:cNvSpPr>
              <p:nvPr/>
            </p:nvSpPr>
            <p:spPr bwMode="auto">
              <a:xfrm>
                <a:off x="3424" y="1131"/>
                <a:ext cx="29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2" name="Line 78"/>
              <p:cNvSpPr>
                <a:spLocks noChangeShapeType="1"/>
              </p:cNvSpPr>
              <p:nvPr/>
            </p:nvSpPr>
            <p:spPr bwMode="auto">
              <a:xfrm>
                <a:off x="3453" y="1134"/>
                <a:ext cx="1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3" name="Line 79"/>
              <p:cNvSpPr>
                <a:spLocks noChangeShapeType="1"/>
              </p:cNvSpPr>
              <p:nvPr/>
            </p:nvSpPr>
            <p:spPr bwMode="auto">
              <a:xfrm>
                <a:off x="3487" y="1134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4" name="Line 80"/>
              <p:cNvSpPr>
                <a:spLocks noChangeShapeType="1"/>
              </p:cNvSpPr>
              <p:nvPr/>
            </p:nvSpPr>
            <p:spPr bwMode="auto">
              <a:xfrm>
                <a:off x="3490" y="1134"/>
                <a:ext cx="40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5" name="Line 81"/>
              <p:cNvSpPr>
                <a:spLocks noChangeShapeType="1"/>
              </p:cNvSpPr>
              <p:nvPr/>
            </p:nvSpPr>
            <p:spPr bwMode="auto">
              <a:xfrm>
                <a:off x="3530" y="1134"/>
                <a:ext cx="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6" name="Line 82"/>
              <p:cNvSpPr>
                <a:spLocks noChangeShapeType="1"/>
              </p:cNvSpPr>
              <p:nvPr/>
            </p:nvSpPr>
            <p:spPr bwMode="auto">
              <a:xfrm>
                <a:off x="3551" y="1136"/>
                <a:ext cx="1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7" name="Line 83"/>
              <p:cNvSpPr>
                <a:spLocks noChangeShapeType="1"/>
              </p:cNvSpPr>
              <p:nvPr/>
            </p:nvSpPr>
            <p:spPr bwMode="auto">
              <a:xfrm>
                <a:off x="3567" y="1136"/>
                <a:ext cx="2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8" name="Line 84"/>
              <p:cNvSpPr>
                <a:spLocks noChangeShapeType="1"/>
              </p:cNvSpPr>
              <p:nvPr/>
            </p:nvSpPr>
            <p:spPr bwMode="auto">
              <a:xfrm>
                <a:off x="3615" y="1136"/>
                <a:ext cx="29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9" name="Line 85"/>
              <p:cNvSpPr>
                <a:spLocks noChangeShapeType="1"/>
              </p:cNvSpPr>
              <p:nvPr/>
            </p:nvSpPr>
            <p:spPr bwMode="auto">
              <a:xfrm>
                <a:off x="3644" y="1139"/>
                <a:ext cx="1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0" name="Line 86"/>
              <p:cNvSpPr>
                <a:spLocks noChangeShapeType="1"/>
              </p:cNvSpPr>
              <p:nvPr/>
            </p:nvSpPr>
            <p:spPr bwMode="auto">
              <a:xfrm>
                <a:off x="3678" y="1139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1" name="Line 87"/>
              <p:cNvSpPr>
                <a:spLocks noChangeShapeType="1"/>
              </p:cNvSpPr>
              <p:nvPr/>
            </p:nvSpPr>
            <p:spPr bwMode="auto">
              <a:xfrm>
                <a:off x="3681" y="1139"/>
                <a:ext cx="37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2" name="Line 88"/>
              <p:cNvSpPr>
                <a:spLocks noChangeShapeType="1"/>
              </p:cNvSpPr>
              <p:nvPr/>
            </p:nvSpPr>
            <p:spPr bwMode="auto">
              <a:xfrm>
                <a:off x="3718" y="1142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3" name="Line 89"/>
              <p:cNvSpPr>
                <a:spLocks noChangeShapeType="1"/>
              </p:cNvSpPr>
              <p:nvPr/>
            </p:nvSpPr>
            <p:spPr bwMode="auto">
              <a:xfrm>
                <a:off x="3742" y="1142"/>
                <a:ext cx="1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4" name="Line 90"/>
              <p:cNvSpPr>
                <a:spLocks noChangeShapeType="1"/>
              </p:cNvSpPr>
              <p:nvPr/>
            </p:nvSpPr>
            <p:spPr bwMode="auto">
              <a:xfrm>
                <a:off x="3758" y="1142"/>
                <a:ext cx="2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5" name="Line 91"/>
              <p:cNvSpPr>
                <a:spLocks noChangeShapeType="1"/>
              </p:cNvSpPr>
              <p:nvPr/>
            </p:nvSpPr>
            <p:spPr bwMode="auto">
              <a:xfrm>
                <a:off x="3805" y="1144"/>
                <a:ext cx="27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6" name="Line 92"/>
              <p:cNvSpPr>
                <a:spLocks noChangeShapeType="1"/>
              </p:cNvSpPr>
              <p:nvPr/>
            </p:nvSpPr>
            <p:spPr bwMode="auto">
              <a:xfrm>
                <a:off x="3832" y="1144"/>
                <a:ext cx="1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7" name="Line 93"/>
              <p:cNvSpPr>
                <a:spLocks noChangeShapeType="1"/>
              </p:cNvSpPr>
              <p:nvPr/>
            </p:nvSpPr>
            <p:spPr bwMode="auto">
              <a:xfrm>
                <a:off x="3869" y="1147"/>
                <a:ext cx="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8" name="Line 94"/>
              <p:cNvSpPr>
                <a:spLocks noChangeShapeType="1"/>
              </p:cNvSpPr>
              <p:nvPr/>
            </p:nvSpPr>
            <p:spPr bwMode="auto">
              <a:xfrm>
                <a:off x="3871" y="1147"/>
                <a:ext cx="38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9" name="Line 95"/>
              <p:cNvSpPr>
                <a:spLocks noChangeShapeType="1"/>
              </p:cNvSpPr>
              <p:nvPr/>
            </p:nvSpPr>
            <p:spPr bwMode="auto">
              <a:xfrm>
                <a:off x="3909" y="1147"/>
                <a:ext cx="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0" name="Line 96"/>
              <p:cNvSpPr>
                <a:spLocks noChangeShapeType="1"/>
              </p:cNvSpPr>
              <p:nvPr/>
            </p:nvSpPr>
            <p:spPr bwMode="auto">
              <a:xfrm>
                <a:off x="3932" y="1150"/>
                <a:ext cx="14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1" name="Line 97"/>
              <p:cNvSpPr>
                <a:spLocks noChangeShapeType="1"/>
              </p:cNvSpPr>
              <p:nvPr/>
            </p:nvSpPr>
            <p:spPr bwMode="auto">
              <a:xfrm>
                <a:off x="3946" y="1150"/>
                <a:ext cx="2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2" name="Line 98"/>
              <p:cNvSpPr>
                <a:spLocks noChangeShapeType="1"/>
              </p:cNvSpPr>
              <p:nvPr/>
            </p:nvSpPr>
            <p:spPr bwMode="auto">
              <a:xfrm>
                <a:off x="3996" y="1152"/>
                <a:ext cx="2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3" name="Line 99"/>
              <p:cNvSpPr>
                <a:spLocks noChangeShapeType="1"/>
              </p:cNvSpPr>
              <p:nvPr/>
            </p:nvSpPr>
            <p:spPr bwMode="auto">
              <a:xfrm>
                <a:off x="4022" y="1152"/>
                <a:ext cx="16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4" name="Line 100"/>
              <p:cNvSpPr>
                <a:spLocks noChangeShapeType="1"/>
              </p:cNvSpPr>
              <p:nvPr/>
            </p:nvSpPr>
            <p:spPr bwMode="auto">
              <a:xfrm>
                <a:off x="4060" y="1155"/>
                <a:ext cx="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5" name="Line 101"/>
              <p:cNvSpPr>
                <a:spLocks noChangeShapeType="1"/>
              </p:cNvSpPr>
              <p:nvPr/>
            </p:nvSpPr>
            <p:spPr bwMode="auto">
              <a:xfrm>
                <a:off x="4060" y="1155"/>
                <a:ext cx="39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6" name="Line 102"/>
              <p:cNvSpPr>
                <a:spLocks noChangeShapeType="1"/>
              </p:cNvSpPr>
              <p:nvPr/>
            </p:nvSpPr>
            <p:spPr bwMode="auto">
              <a:xfrm>
                <a:off x="4099" y="1158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7" name="Line 103"/>
              <p:cNvSpPr>
                <a:spLocks noChangeShapeType="1"/>
              </p:cNvSpPr>
              <p:nvPr/>
            </p:nvSpPr>
            <p:spPr bwMode="auto">
              <a:xfrm>
                <a:off x="4123" y="1158"/>
                <a:ext cx="13" cy="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8" name="Line 104"/>
              <p:cNvSpPr>
                <a:spLocks noChangeShapeType="1"/>
              </p:cNvSpPr>
              <p:nvPr/>
            </p:nvSpPr>
            <p:spPr bwMode="auto">
              <a:xfrm>
                <a:off x="4136" y="1160"/>
                <a:ext cx="29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9" name="Line 105"/>
              <p:cNvSpPr>
                <a:spLocks noChangeShapeType="1"/>
              </p:cNvSpPr>
              <p:nvPr/>
            </p:nvSpPr>
            <p:spPr bwMode="auto">
              <a:xfrm>
                <a:off x="4184" y="1163"/>
                <a:ext cx="29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0" name="Line 106"/>
              <p:cNvSpPr>
                <a:spLocks noChangeShapeType="1"/>
              </p:cNvSpPr>
              <p:nvPr/>
            </p:nvSpPr>
            <p:spPr bwMode="auto">
              <a:xfrm>
                <a:off x="4213" y="1166"/>
                <a:ext cx="1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1" name="Line 107"/>
              <p:cNvSpPr>
                <a:spLocks noChangeShapeType="1"/>
              </p:cNvSpPr>
              <p:nvPr/>
            </p:nvSpPr>
            <p:spPr bwMode="auto">
              <a:xfrm>
                <a:off x="4248" y="1168"/>
                <a:ext cx="2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2" name="Line 108"/>
              <p:cNvSpPr>
                <a:spLocks noChangeShapeType="1"/>
              </p:cNvSpPr>
              <p:nvPr/>
            </p:nvSpPr>
            <p:spPr bwMode="auto">
              <a:xfrm>
                <a:off x="4250" y="1168"/>
                <a:ext cx="37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3" name="Line 109"/>
              <p:cNvSpPr>
                <a:spLocks noChangeShapeType="1"/>
              </p:cNvSpPr>
              <p:nvPr/>
            </p:nvSpPr>
            <p:spPr bwMode="auto">
              <a:xfrm>
                <a:off x="4287" y="1171"/>
                <a:ext cx="6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4" name="Line 110"/>
              <p:cNvSpPr>
                <a:spLocks noChangeShapeType="1"/>
              </p:cNvSpPr>
              <p:nvPr/>
            </p:nvSpPr>
            <p:spPr bwMode="auto">
              <a:xfrm>
                <a:off x="4311" y="1173"/>
                <a:ext cx="16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5" name="Line 111"/>
              <p:cNvSpPr>
                <a:spLocks noChangeShapeType="1"/>
              </p:cNvSpPr>
              <p:nvPr/>
            </p:nvSpPr>
            <p:spPr bwMode="auto">
              <a:xfrm>
                <a:off x="4327" y="1176"/>
                <a:ext cx="29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6" name="Line 112"/>
              <p:cNvSpPr>
                <a:spLocks noChangeShapeType="1"/>
              </p:cNvSpPr>
              <p:nvPr/>
            </p:nvSpPr>
            <p:spPr bwMode="auto">
              <a:xfrm>
                <a:off x="4375" y="1179"/>
                <a:ext cx="26" cy="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7" name="Line 113"/>
              <p:cNvSpPr>
                <a:spLocks noChangeShapeType="1"/>
              </p:cNvSpPr>
              <p:nvPr/>
            </p:nvSpPr>
            <p:spPr bwMode="auto">
              <a:xfrm>
                <a:off x="4401" y="1184"/>
                <a:ext cx="19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8" name="Line 114"/>
              <p:cNvSpPr>
                <a:spLocks noChangeShapeType="1"/>
              </p:cNvSpPr>
              <p:nvPr/>
            </p:nvSpPr>
            <p:spPr bwMode="auto">
              <a:xfrm>
                <a:off x="4438" y="1187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9" name="Line 115"/>
              <p:cNvSpPr>
                <a:spLocks noChangeShapeType="1"/>
              </p:cNvSpPr>
              <p:nvPr/>
            </p:nvSpPr>
            <p:spPr bwMode="auto">
              <a:xfrm>
                <a:off x="4441" y="1187"/>
                <a:ext cx="37" cy="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0" name="Line 116"/>
              <p:cNvSpPr>
                <a:spLocks noChangeShapeType="1"/>
              </p:cNvSpPr>
              <p:nvPr/>
            </p:nvSpPr>
            <p:spPr bwMode="auto">
              <a:xfrm>
                <a:off x="4478" y="1192"/>
                <a:ext cx="5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1" name="Line 117"/>
              <p:cNvSpPr>
                <a:spLocks noChangeShapeType="1"/>
              </p:cNvSpPr>
              <p:nvPr/>
            </p:nvSpPr>
            <p:spPr bwMode="auto">
              <a:xfrm>
                <a:off x="4502" y="1197"/>
                <a:ext cx="13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2" name="Line 118"/>
              <p:cNvSpPr>
                <a:spLocks noChangeShapeType="1"/>
              </p:cNvSpPr>
              <p:nvPr/>
            </p:nvSpPr>
            <p:spPr bwMode="auto">
              <a:xfrm>
                <a:off x="4515" y="1200"/>
                <a:ext cx="29" cy="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3" name="Line 119"/>
              <p:cNvSpPr>
                <a:spLocks noChangeShapeType="1"/>
              </p:cNvSpPr>
              <p:nvPr/>
            </p:nvSpPr>
            <p:spPr bwMode="auto">
              <a:xfrm>
                <a:off x="4563" y="1208"/>
                <a:ext cx="29" cy="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4" name="Line 120"/>
              <p:cNvSpPr>
                <a:spLocks noChangeShapeType="1"/>
              </p:cNvSpPr>
              <p:nvPr/>
            </p:nvSpPr>
            <p:spPr bwMode="auto">
              <a:xfrm>
                <a:off x="4592" y="1213"/>
                <a:ext cx="16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5" name="Line 121"/>
              <p:cNvSpPr>
                <a:spLocks noChangeShapeType="1"/>
              </p:cNvSpPr>
              <p:nvPr/>
            </p:nvSpPr>
            <p:spPr bwMode="auto">
              <a:xfrm>
                <a:off x="4626" y="1221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6" name="Line 122"/>
              <p:cNvSpPr>
                <a:spLocks noChangeShapeType="1"/>
              </p:cNvSpPr>
              <p:nvPr/>
            </p:nvSpPr>
            <p:spPr bwMode="auto">
              <a:xfrm>
                <a:off x="4629" y="1221"/>
                <a:ext cx="40" cy="1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7" name="Line 123"/>
              <p:cNvSpPr>
                <a:spLocks noChangeShapeType="1"/>
              </p:cNvSpPr>
              <p:nvPr/>
            </p:nvSpPr>
            <p:spPr bwMode="auto">
              <a:xfrm>
                <a:off x="4669" y="1232"/>
                <a:ext cx="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8" name="Line 124"/>
              <p:cNvSpPr>
                <a:spLocks noChangeShapeType="1"/>
              </p:cNvSpPr>
              <p:nvPr/>
            </p:nvSpPr>
            <p:spPr bwMode="auto">
              <a:xfrm>
                <a:off x="4687" y="1237"/>
                <a:ext cx="19" cy="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9" name="Line 125"/>
              <p:cNvSpPr>
                <a:spLocks noChangeShapeType="1"/>
              </p:cNvSpPr>
              <p:nvPr/>
            </p:nvSpPr>
            <p:spPr bwMode="auto">
              <a:xfrm>
                <a:off x="4706" y="1242"/>
                <a:ext cx="24" cy="8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0" name="Line 126"/>
              <p:cNvSpPr>
                <a:spLocks noChangeShapeType="1"/>
              </p:cNvSpPr>
              <p:nvPr/>
            </p:nvSpPr>
            <p:spPr bwMode="auto">
              <a:xfrm>
                <a:off x="4748" y="1258"/>
                <a:ext cx="35" cy="16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1" name="Line 127"/>
              <p:cNvSpPr>
                <a:spLocks noChangeShapeType="1"/>
              </p:cNvSpPr>
              <p:nvPr/>
            </p:nvSpPr>
            <p:spPr bwMode="auto">
              <a:xfrm>
                <a:off x="4783" y="1274"/>
                <a:ext cx="5" cy="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2" name="Line 128"/>
              <p:cNvSpPr>
                <a:spLocks noChangeShapeType="1"/>
              </p:cNvSpPr>
              <p:nvPr/>
            </p:nvSpPr>
            <p:spPr bwMode="auto">
              <a:xfrm>
                <a:off x="4804" y="1285"/>
                <a:ext cx="16" cy="8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3" name="Line 129"/>
              <p:cNvSpPr>
                <a:spLocks noChangeShapeType="1"/>
              </p:cNvSpPr>
              <p:nvPr/>
            </p:nvSpPr>
            <p:spPr bwMode="auto">
              <a:xfrm>
                <a:off x="4820" y="1293"/>
                <a:ext cx="24" cy="16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4" name="Line 130"/>
              <p:cNvSpPr>
                <a:spLocks noChangeShapeType="1"/>
              </p:cNvSpPr>
              <p:nvPr/>
            </p:nvSpPr>
            <p:spPr bwMode="auto">
              <a:xfrm>
                <a:off x="4859" y="1319"/>
                <a:ext cx="32" cy="29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5" name="Line 131"/>
              <p:cNvSpPr>
                <a:spLocks noChangeShapeType="1"/>
              </p:cNvSpPr>
              <p:nvPr/>
            </p:nvSpPr>
            <p:spPr bwMode="auto">
              <a:xfrm>
                <a:off x="4904" y="1361"/>
                <a:ext cx="30" cy="3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6" name="Line 132"/>
              <p:cNvSpPr>
                <a:spLocks noChangeShapeType="1"/>
              </p:cNvSpPr>
              <p:nvPr/>
            </p:nvSpPr>
            <p:spPr bwMode="auto">
              <a:xfrm>
                <a:off x="4934" y="1393"/>
                <a:ext cx="1" cy="1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7" name="Line 133"/>
              <p:cNvSpPr>
                <a:spLocks noChangeShapeType="1"/>
              </p:cNvSpPr>
              <p:nvPr/>
            </p:nvSpPr>
            <p:spPr bwMode="auto">
              <a:xfrm>
                <a:off x="4944" y="1412"/>
                <a:ext cx="24" cy="37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8" name="Line 134"/>
              <p:cNvSpPr>
                <a:spLocks noChangeShapeType="1"/>
              </p:cNvSpPr>
              <p:nvPr/>
            </p:nvSpPr>
            <p:spPr bwMode="auto">
              <a:xfrm>
                <a:off x="4976" y="1465"/>
                <a:ext cx="18" cy="4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9" name="Line 135"/>
              <p:cNvSpPr>
                <a:spLocks noChangeShapeType="1"/>
              </p:cNvSpPr>
              <p:nvPr/>
            </p:nvSpPr>
            <p:spPr bwMode="auto">
              <a:xfrm>
                <a:off x="5002" y="1523"/>
                <a:ext cx="8" cy="19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0" name="Line 136"/>
              <p:cNvSpPr>
                <a:spLocks noChangeShapeType="1"/>
              </p:cNvSpPr>
              <p:nvPr/>
            </p:nvSpPr>
            <p:spPr bwMode="auto">
              <a:xfrm>
                <a:off x="5010" y="1542"/>
                <a:ext cx="6" cy="2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1" name="Line 137"/>
              <p:cNvSpPr>
                <a:spLocks noChangeShapeType="1"/>
              </p:cNvSpPr>
              <p:nvPr/>
            </p:nvSpPr>
            <p:spPr bwMode="auto">
              <a:xfrm>
                <a:off x="5021" y="1584"/>
                <a:ext cx="11" cy="4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2" name="Line 138"/>
              <p:cNvSpPr>
                <a:spLocks noChangeShapeType="1"/>
              </p:cNvSpPr>
              <p:nvPr/>
            </p:nvSpPr>
            <p:spPr bwMode="auto">
              <a:xfrm>
                <a:off x="5037" y="1645"/>
                <a:ext cx="10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3" name="Line 139"/>
              <p:cNvSpPr>
                <a:spLocks noChangeShapeType="1"/>
              </p:cNvSpPr>
              <p:nvPr/>
            </p:nvSpPr>
            <p:spPr bwMode="auto">
              <a:xfrm>
                <a:off x="5050" y="1708"/>
                <a:ext cx="5" cy="4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4" name="Line 140"/>
              <p:cNvSpPr>
                <a:spLocks noChangeShapeType="1"/>
              </p:cNvSpPr>
              <p:nvPr/>
            </p:nvSpPr>
            <p:spPr bwMode="auto">
              <a:xfrm>
                <a:off x="5058" y="1769"/>
                <a:ext cx="5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5" name="Line 141"/>
              <p:cNvSpPr>
                <a:spLocks noChangeShapeType="1"/>
              </p:cNvSpPr>
              <p:nvPr/>
            </p:nvSpPr>
            <p:spPr bwMode="auto">
              <a:xfrm>
                <a:off x="5066" y="1833"/>
                <a:ext cx="5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6" name="Line 142"/>
              <p:cNvSpPr>
                <a:spLocks noChangeShapeType="1"/>
              </p:cNvSpPr>
              <p:nvPr/>
            </p:nvSpPr>
            <p:spPr bwMode="auto">
              <a:xfrm>
                <a:off x="5074" y="1896"/>
                <a:ext cx="5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7" name="Line 143"/>
              <p:cNvSpPr>
                <a:spLocks noChangeShapeType="1"/>
              </p:cNvSpPr>
              <p:nvPr/>
            </p:nvSpPr>
            <p:spPr bwMode="auto">
              <a:xfrm>
                <a:off x="5082" y="1960"/>
                <a:ext cx="3" cy="26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8" name="Line 144"/>
              <p:cNvSpPr>
                <a:spLocks noChangeShapeType="1"/>
              </p:cNvSpPr>
              <p:nvPr/>
            </p:nvSpPr>
            <p:spPr bwMode="auto">
              <a:xfrm>
                <a:off x="5085" y="1986"/>
                <a:ext cx="2" cy="19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9" name="Line 145"/>
              <p:cNvSpPr>
                <a:spLocks noChangeShapeType="1"/>
              </p:cNvSpPr>
              <p:nvPr/>
            </p:nvSpPr>
            <p:spPr bwMode="auto">
              <a:xfrm>
                <a:off x="5087" y="2023"/>
                <a:ext cx="3" cy="4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0" name="Line 146"/>
              <p:cNvSpPr>
                <a:spLocks noChangeShapeType="1"/>
              </p:cNvSpPr>
              <p:nvPr/>
            </p:nvSpPr>
            <p:spPr bwMode="auto">
              <a:xfrm>
                <a:off x="5090" y="2087"/>
                <a:ext cx="2" cy="4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1" name="Line 147"/>
              <p:cNvSpPr>
                <a:spLocks noChangeShapeType="1"/>
              </p:cNvSpPr>
              <p:nvPr/>
            </p:nvSpPr>
            <p:spPr bwMode="auto">
              <a:xfrm>
                <a:off x="5092" y="2151"/>
                <a:ext cx="3" cy="4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2" name="Line 148"/>
              <p:cNvSpPr>
                <a:spLocks noChangeShapeType="1"/>
              </p:cNvSpPr>
              <p:nvPr/>
            </p:nvSpPr>
            <p:spPr bwMode="auto">
              <a:xfrm>
                <a:off x="5095" y="2214"/>
                <a:ext cx="3" cy="4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3" name="Line 149"/>
              <p:cNvSpPr>
                <a:spLocks noChangeShapeType="1"/>
              </p:cNvSpPr>
              <p:nvPr/>
            </p:nvSpPr>
            <p:spPr bwMode="auto">
              <a:xfrm>
                <a:off x="5098" y="2278"/>
                <a:ext cx="2" cy="42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4" name="Line 150"/>
              <p:cNvSpPr>
                <a:spLocks noChangeShapeType="1"/>
              </p:cNvSpPr>
              <p:nvPr/>
            </p:nvSpPr>
            <p:spPr bwMode="auto">
              <a:xfrm>
                <a:off x="5100" y="2339"/>
                <a:ext cx="3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5" name="Line 151"/>
              <p:cNvSpPr>
                <a:spLocks noChangeShapeType="1"/>
              </p:cNvSpPr>
              <p:nvPr/>
            </p:nvSpPr>
            <p:spPr bwMode="auto">
              <a:xfrm>
                <a:off x="5103" y="2402"/>
                <a:ext cx="3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6" name="Line 152"/>
              <p:cNvSpPr>
                <a:spLocks noChangeShapeType="1"/>
              </p:cNvSpPr>
              <p:nvPr/>
            </p:nvSpPr>
            <p:spPr bwMode="auto">
              <a:xfrm>
                <a:off x="5106" y="2466"/>
                <a:ext cx="2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7" name="Line 153"/>
              <p:cNvSpPr>
                <a:spLocks noChangeShapeType="1"/>
              </p:cNvSpPr>
              <p:nvPr/>
            </p:nvSpPr>
            <p:spPr bwMode="auto">
              <a:xfrm>
                <a:off x="5108" y="2529"/>
                <a:ext cx="3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8" name="Line 154"/>
              <p:cNvSpPr>
                <a:spLocks noChangeShapeType="1"/>
              </p:cNvSpPr>
              <p:nvPr/>
            </p:nvSpPr>
            <p:spPr bwMode="auto">
              <a:xfrm>
                <a:off x="5111" y="2593"/>
                <a:ext cx="3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9" name="Line 155"/>
              <p:cNvSpPr>
                <a:spLocks noChangeShapeType="1"/>
              </p:cNvSpPr>
              <p:nvPr/>
            </p:nvSpPr>
            <p:spPr bwMode="auto">
              <a:xfrm>
                <a:off x="5114" y="2656"/>
                <a:ext cx="2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0" name="Line 156"/>
              <p:cNvSpPr>
                <a:spLocks noChangeShapeType="1"/>
              </p:cNvSpPr>
              <p:nvPr/>
            </p:nvSpPr>
            <p:spPr bwMode="auto">
              <a:xfrm>
                <a:off x="5116" y="2720"/>
                <a:ext cx="3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1" name="Line 157"/>
              <p:cNvSpPr>
                <a:spLocks noChangeShapeType="1"/>
              </p:cNvSpPr>
              <p:nvPr/>
            </p:nvSpPr>
            <p:spPr bwMode="auto">
              <a:xfrm>
                <a:off x="5119" y="2783"/>
                <a:ext cx="3" cy="45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2" name="Line 158"/>
              <p:cNvSpPr>
                <a:spLocks noChangeShapeType="1"/>
              </p:cNvSpPr>
              <p:nvPr/>
            </p:nvSpPr>
            <p:spPr bwMode="auto">
              <a:xfrm>
                <a:off x="5122" y="2847"/>
                <a:ext cx="2" cy="13"/>
              </a:xfrm>
              <a:prstGeom prst="line">
                <a:avLst/>
              </a:prstGeom>
              <a:noFill/>
              <a:ln w="158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3" name="Freeform 159"/>
              <p:cNvSpPr>
                <a:spLocks/>
              </p:cNvSpPr>
              <p:nvPr/>
            </p:nvSpPr>
            <p:spPr bwMode="auto">
              <a:xfrm>
                <a:off x="1326" y="1110"/>
                <a:ext cx="3798" cy="1750"/>
              </a:xfrm>
              <a:custGeom>
                <a:avLst/>
                <a:gdLst/>
                <a:ahLst/>
                <a:cxnLst>
                  <a:cxn ang="0">
                    <a:pos x="15" y="603"/>
                  </a:cxn>
                  <a:cxn ang="0">
                    <a:pos x="43" y="511"/>
                  </a:cxn>
                  <a:cxn ang="0">
                    <a:pos x="72" y="441"/>
                  </a:cxn>
                  <a:cxn ang="0">
                    <a:pos x="101" y="385"/>
                  </a:cxn>
                  <a:cxn ang="0">
                    <a:pos x="129" y="341"/>
                  </a:cxn>
                  <a:cxn ang="0">
                    <a:pos x="158" y="304"/>
                  </a:cxn>
                  <a:cxn ang="0">
                    <a:pos x="187" y="273"/>
                  </a:cxn>
                  <a:cxn ang="0">
                    <a:pos x="215" y="247"/>
                  </a:cxn>
                  <a:cxn ang="0">
                    <a:pos x="244" y="225"/>
                  </a:cxn>
                  <a:cxn ang="0">
                    <a:pos x="273" y="205"/>
                  </a:cxn>
                  <a:cxn ang="0">
                    <a:pos x="301" y="188"/>
                  </a:cxn>
                  <a:cxn ang="0">
                    <a:pos x="330" y="172"/>
                  </a:cxn>
                  <a:cxn ang="0">
                    <a:pos x="359" y="159"/>
                  </a:cxn>
                  <a:cxn ang="0">
                    <a:pos x="387" y="147"/>
                  </a:cxn>
                  <a:cxn ang="0">
                    <a:pos x="416" y="136"/>
                  </a:cxn>
                  <a:cxn ang="0">
                    <a:pos x="445" y="126"/>
                  </a:cxn>
                  <a:cxn ang="0">
                    <a:pos x="473" y="117"/>
                  </a:cxn>
                  <a:cxn ang="0">
                    <a:pos x="502" y="108"/>
                  </a:cxn>
                  <a:cxn ang="0">
                    <a:pos x="531" y="101"/>
                  </a:cxn>
                  <a:cxn ang="0">
                    <a:pos x="559" y="94"/>
                  </a:cxn>
                  <a:cxn ang="0">
                    <a:pos x="588" y="87"/>
                  </a:cxn>
                  <a:cxn ang="0">
                    <a:pos x="617" y="81"/>
                  </a:cxn>
                  <a:cxn ang="0">
                    <a:pos x="645" y="76"/>
                  </a:cxn>
                  <a:cxn ang="0">
                    <a:pos x="674" y="70"/>
                  </a:cxn>
                  <a:cxn ang="0">
                    <a:pos x="703" y="66"/>
                  </a:cxn>
                  <a:cxn ang="0">
                    <a:pos x="731" y="61"/>
                  </a:cxn>
                  <a:cxn ang="0">
                    <a:pos x="760" y="57"/>
                  </a:cxn>
                  <a:cxn ang="0">
                    <a:pos x="789" y="53"/>
                  </a:cxn>
                  <a:cxn ang="0">
                    <a:pos x="817" y="49"/>
                  </a:cxn>
                  <a:cxn ang="0">
                    <a:pos x="846" y="45"/>
                  </a:cxn>
                  <a:cxn ang="0">
                    <a:pos x="875" y="42"/>
                  </a:cxn>
                  <a:cxn ang="0">
                    <a:pos x="903" y="39"/>
                  </a:cxn>
                  <a:cxn ang="0">
                    <a:pos x="932" y="36"/>
                  </a:cxn>
                  <a:cxn ang="0">
                    <a:pos x="961" y="33"/>
                  </a:cxn>
                  <a:cxn ang="0">
                    <a:pos x="989" y="30"/>
                  </a:cxn>
                  <a:cxn ang="0">
                    <a:pos x="1018" y="28"/>
                  </a:cxn>
                  <a:cxn ang="0">
                    <a:pos x="1047" y="25"/>
                  </a:cxn>
                  <a:cxn ang="0">
                    <a:pos x="1075" y="23"/>
                  </a:cxn>
                  <a:cxn ang="0">
                    <a:pos x="1104" y="21"/>
                  </a:cxn>
                  <a:cxn ang="0">
                    <a:pos x="1133" y="18"/>
                  </a:cxn>
                  <a:cxn ang="0">
                    <a:pos x="1161" y="16"/>
                  </a:cxn>
                  <a:cxn ang="0">
                    <a:pos x="1190" y="14"/>
                  </a:cxn>
                  <a:cxn ang="0">
                    <a:pos x="1219" y="12"/>
                  </a:cxn>
                  <a:cxn ang="0">
                    <a:pos x="1247" y="11"/>
                  </a:cxn>
                  <a:cxn ang="0">
                    <a:pos x="1276" y="9"/>
                  </a:cxn>
                  <a:cxn ang="0">
                    <a:pos x="1305" y="7"/>
                  </a:cxn>
                  <a:cxn ang="0">
                    <a:pos x="1333" y="6"/>
                  </a:cxn>
                  <a:cxn ang="0">
                    <a:pos x="1362" y="4"/>
                  </a:cxn>
                  <a:cxn ang="0">
                    <a:pos x="1391" y="3"/>
                  </a:cxn>
                  <a:cxn ang="0">
                    <a:pos x="1419" y="1"/>
                  </a:cxn>
                </a:cxnLst>
                <a:rect l="0" t="0" r="r" b="b"/>
                <a:pathLst>
                  <a:path w="1434" h="661">
                    <a:moveTo>
                      <a:pt x="0" y="661"/>
                    </a:moveTo>
                    <a:lnTo>
                      <a:pt x="15" y="603"/>
                    </a:lnTo>
                    <a:lnTo>
                      <a:pt x="29" y="553"/>
                    </a:lnTo>
                    <a:lnTo>
                      <a:pt x="43" y="511"/>
                    </a:lnTo>
                    <a:lnTo>
                      <a:pt x="58" y="473"/>
                    </a:lnTo>
                    <a:lnTo>
                      <a:pt x="72" y="441"/>
                    </a:lnTo>
                    <a:lnTo>
                      <a:pt x="86" y="411"/>
                    </a:lnTo>
                    <a:lnTo>
                      <a:pt x="101" y="385"/>
                    </a:lnTo>
                    <a:lnTo>
                      <a:pt x="115" y="362"/>
                    </a:lnTo>
                    <a:lnTo>
                      <a:pt x="129" y="341"/>
                    </a:lnTo>
                    <a:lnTo>
                      <a:pt x="144" y="322"/>
                    </a:lnTo>
                    <a:lnTo>
                      <a:pt x="158" y="304"/>
                    </a:lnTo>
                    <a:lnTo>
                      <a:pt x="172" y="288"/>
                    </a:lnTo>
                    <a:lnTo>
                      <a:pt x="187" y="273"/>
                    </a:lnTo>
                    <a:lnTo>
                      <a:pt x="201" y="260"/>
                    </a:lnTo>
                    <a:lnTo>
                      <a:pt x="215" y="247"/>
                    </a:lnTo>
                    <a:lnTo>
                      <a:pt x="230" y="235"/>
                    </a:lnTo>
                    <a:lnTo>
                      <a:pt x="244" y="225"/>
                    </a:lnTo>
                    <a:lnTo>
                      <a:pt x="258" y="214"/>
                    </a:lnTo>
                    <a:lnTo>
                      <a:pt x="273" y="205"/>
                    </a:lnTo>
                    <a:lnTo>
                      <a:pt x="287" y="196"/>
                    </a:lnTo>
                    <a:lnTo>
                      <a:pt x="301" y="188"/>
                    </a:lnTo>
                    <a:lnTo>
                      <a:pt x="316" y="180"/>
                    </a:lnTo>
                    <a:lnTo>
                      <a:pt x="330" y="172"/>
                    </a:lnTo>
                    <a:lnTo>
                      <a:pt x="344" y="165"/>
                    </a:lnTo>
                    <a:lnTo>
                      <a:pt x="359" y="159"/>
                    </a:lnTo>
                    <a:lnTo>
                      <a:pt x="373" y="153"/>
                    </a:lnTo>
                    <a:lnTo>
                      <a:pt x="387" y="147"/>
                    </a:lnTo>
                    <a:lnTo>
                      <a:pt x="402" y="141"/>
                    </a:lnTo>
                    <a:lnTo>
                      <a:pt x="416" y="136"/>
                    </a:lnTo>
                    <a:lnTo>
                      <a:pt x="430" y="131"/>
                    </a:lnTo>
                    <a:lnTo>
                      <a:pt x="445" y="126"/>
                    </a:lnTo>
                    <a:lnTo>
                      <a:pt x="459" y="121"/>
                    </a:lnTo>
                    <a:lnTo>
                      <a:pt x="473" y="117"/>
                    </a:lnTo>
                    <a:lnTo>
                      <a:pt x="488" y="112"/>
                    </a:lnTo>
                    <a:lnTo>
                      <a:pt x="502" y="108"/>
                    </a:lnTo>
                    <a:lnTo>
                      <a:pt x="516" y="104"/>
                    </a:lnTo>
                    <a:lnTo>
                      <a:pt x="531" y="101"/>
                    </a:lnTo>
                    <a:lnTo>
                      <a:pt x="545" y="97"/>
                    </a:lnTo>
                    <a:lnTo>
                      <a:pt x="559" y="94"/>
                    </a:lnTo>
                    <a:lnTo>
                      <a:pt x="574" y="90"/>
                    </a:lnTo>
                    <a:lnTo>
                      <a:pt x="588" y="87"/>
                    </a:lnTo>
                    <a:lnTo>
                      <a:pt x="602" y="84"/>
                    </a:lnTo>
                    <a:lnTo>
                      <a:pt x="617" y="81"/>
                    </a:lnTo>
                    <a:lnTo>
                      <a:pt x="631" y="78"/>
                    </a:lnTo>
                    <a:lnTo>
                      <a:pt x="645" y="76"/>
                    </a:lnTo>
                    <a:lnTo>
                      <a:pt x="660" y="73"/>
                    </a:lnTo>
                    <a:lnTo>
                      <a:pt x="674" y="70"/>
                    </a:lnTo>
                    <a:lnTo>
                      <a:pt x="688" y="68"/>
                    </a:lnTo>
                    <a:lnTo>
                      <a:pt x="703" y="66"/>
                    </a:lnTo>
                    <a:lnTo>
                      <a:pt x="717" y="63"/>
                    </a:lnTo>
                    <a:lnTo>
                      <a:pt x="731" y="61"/>
                    </a:lnTo>
                    <a:lnTo>
                      <a:pt x="746" y="59"/>
                    </a:lnTo>
                    <a:lnTo>
                      <a:pt x="760" y="57"/>
                    </a:lnTo>
                    <a:lnTo>
                      <a:pt x="774" y="55"/>
                    </a:lnTo>
                    <a:lnTo>
                      <a:pt x="789" y="53"/>
                    </a:lnTo>
                    <a:lnTo>
                      <a:pt x="803" y="51"/>
                    </a:lnTo>
                    <a:lnTo>
                      <a:pt x="817" y="49"/>
                    </a:lnTo>
                    <a:lnTo>
                      <a:pt x="832" y="47"/>
                    </a:lnTo>
                    <a:lnTo>
                      <a:pt x="846" y="45"/>
                    </a:lnTo>
                    <a:lnTo>
                      <a:pt x="860" y="44"/>
                    </a:lnTo>
                    <a:lnTo>
                      <a:pt x="875" y="42"/>
                    </a:lnTo>
                    <a:lnTo>
                      <a:pt x="889" y="40"/>
                    </a:lnTo>
                    <a:lnTo>
                      <a:pt x="903" y="39"/>
                    </a:lnTo>
                    <a:lnTo>
                      <a:pt x="918" y="37"/>
                    </a:lnTo>
                    <a:lnTo>
                      <a:pt x="932" y="36"/>
                    </a:lnTo>
                    <a:lnTo>
                      <a:pt x="946" y="34"/>
                    </a:lnTo>
                    <a:lnTo>
                      <a:pt x="961" y="33"/>
                    </a:lnTo>
                    <a:lnTo>
                      <a:pt x="975" y="32"/>
                    </a:lnTo>
                    <a:lnTo>
                      <a:pt x="989" y="30"/>
                    </a:lnTo>
                    <a:lnTo>
                      <a:pt x="1004" y="29"/>
                    </a:lnTo>
                    <a:lnTo>
                      <a:pt x="1018" y="28"/>
                    </a:lnTo>
                    <a:lnTo>
                      <a:pt x="1032" y="26"/>
                    </a:lnTo>
                    <a:lnTo>
                      <a:pt x="1047" y="25"/>
                    </a:lnTo>
                    <a:lnTo>
                      <a:pt x="1061" y="24"/>
                    </a:lnTo>
                    <a:lnTo>
                      <a:pt x="1075" y="23"/>
                    </a:lnTo>
                    <a:lnTo>
                      <a:pt x="1090" y="22"/>
                    </a:lnTo>
                    <a:lnTo>
                      <a:pt x="1104" y="21"/>
                    </a:lnTo>
                    <a:lnTo>
                      <a:pt x="1118" y="19"/>
                    </a:lnTo>
                    <a:lnTo>
                      <a:pt x="1133" y="18"/>
                    </a:lnTo>
                    <a:lnTo>
                      <a:pt x="1147" y="17"/>
                    </a:lnTo>
                    <a:lnTo>
                      <a:pt x="1161" y="16"/>
                    </a:lnTo>
                    <a:lnTo>
                      <a:pt x="1176" y="15"/>
                    </a:lnTo>
                    <a:lnTo>
                      <a:pt x="1190" y="14"/>
                    </a:lnTo>
                    <a:lnTo>
                      <a:pt x="1204" y="13"/>
                    </a:lnTo>
                    <a:lnTo>
                      <a:pt x="1219" y="12"/>
                    </a:lnTo>
                    <a:lnTo>
                      <a:pt x="1233" y="11"/>
                    </a:lnTo>
                    <a:lnTo>
                      <a:pt x="1247" y="11"/>
                    </a:lnTo>
                    <a:lnTo>
                      <a:pt x="1262" y="10"/>
                    </a:lnTo>
                    <a:lnTo>
                      <a:pt x="1276" y="9"/>
                    </a:lnTo>
                    <a:lnTo>
                      <a:pt x="1290" y="8"/>
                    </a:lnTo>
                    <a:lnTo>
                      <a:pt x="1305" y="7"/>
                    </a:lnTo>
                    <a:lnTo>
                      <a:pt x="1319" y="6"/>
                    </a:lnTo>
                    <a:lnTo>
                      <a:pt x="1333" y="6"/>
                    </a:lnTo>
                    <a:lnTo>
                      <a:pt x="1348" y="5"/>
                    </a:lnTo>
                    <a:lnTo>
                      <a:pt x="1362" y="4"/>
                    </a:lnTo>
                    <a:lnTo>
                      <a:pt x="1376" y="3"/>
                    </a:lnTo>
                    <a:lnTo>
                      <a:pt x="1391" y="3"/>
                    </a:lnTo>
                    <a:lnTo>
                      <a:pt x="1405" y="2"/>
                    </a:lnTo>
                    <a:lnTo>
                      <a:pt x="1419" y="1"/>
                    </a:lnTo>
                    <a:lnTo>
                      <a:pt x="1434" y="0"/>
                    </a:lnTo>
                  </a:path>
                </a:pathLst>
              </a:custGeom>
              <a:noFill/>
              <a:ln w="158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4" name="Line 160"/>
              <p:cNvSpPr>
                <a:spLocks noChangeShapeType="1"/>
              </p:cNvSpPr>
              <p:nvPr/>
            </p:nvSpPr>
            <p:spPr bwMode="auto">
              <a:xfrm>
                <a:off x="1326" y="1110"/>
                <a:ext cx="40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5" name="Line 161"/>
              <p:cNvSpPr>
                <a:spLocks noChangeShapeType="1"/>
              </p:cNvSpPr>
              <p:nvPr/>
            </p:nvSpPr>
            <p:spPr bwMode="auto">
              <a:xfrm>
                <a:off x="1366" y="1113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6" name="Line 162"/>
              <p:cNvSpPr>
                <a:spLocks noChangeShapeType="1"/>
              </p:cNvSpPr>
              <p:nvPr/>
            </p:nvSpPr>
            <p:spPr bwMode="auto">
              <a:xfrm>
                <a:off x="1390" y="1113"/>
                <a:ext cx="13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7" name="Line 163"/>
              <p:cNvSpPr>
                <a:spLocks noChangeShapeType="1"/>
              </p:cNvSpPr>
              <p:nvPr/>
            </p:nvSpPr>
            <p:spPr bwMode="auto">
              <a:xfrm>
                <a:off x="1403" y="1113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8" name="Line 164"/>
              <p:cNvSpPr>
                <a:spLocks noChangeShapeType="1"/>
              </p:cNvSpPr>
              <p:nvPr/>
            </p:nvSpPr>
            <p:spPr bwMode="auto">
              <a:xfrm>
                <a:off x="1453" y="1115"/>
                <a:ext cx="27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9" name="Line 165"/>
              <p:cNvSpPr>
                <a:spLocks noChangeShapeType="1"/>
              </p:cNvSpPr>
              <p:nvPr/>
            </p:nvSpPr>
            <p:spPr bwMode="auto">
              <a:xfrm>
                <a:off x="1480" y="1115"/>
                <a:ext cx="1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0" name="Line 166"/>
              <p:cNvSpPr>
                <a:spLocks noChangeShapeType="1"/>
              </p:cNvSpPr>
              <p:nvPr/>
            </p:nvSpPr>
            <p:spPr bwMode="auto">
              <a:xfrm>
                <a:off x="1517" y="1115"/>
                <a:ext cx="37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1" name="Line 167"/>
              <p:cNvSpPr>
                <a:spLocks noChangeShapeType="1"/>
              </p:cNvSpPr>
              <p:nvPr/>
            </p:nvSpPr>
            <p:spPr bwMode="auto">
              <a:xfrm>
                <a:off x="1554" y="1118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2" name="Line 168"/>
              <p:cNvSpPr>
                <a:spLocks noChangeShapeType="1"/>
              </p:cNvSpPr>
              <p:nvPr/>
            </p:nvSpPr>
            <p:spPr bwMode="auto">
              <a:xfrm>
                <a:off x="1580" y="1118"/>
                <a:ext cx="14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3" name="Line 169"/>
              <p:cNvSpPr>
                <a:spLocks noChangeShapeType="1"/>
              </p:cNvSpPr>
              <p:nvPr/>
            </p:nvSpPr>
            <p:spPr bwMode="auto">
              <a:xfrm>
                <a:off x="1594" y="1118"/>
                <a:ext cx="3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4" name="Line 170"/>
              <p:cNvSpPr>
                <a:spLocks noChangeShapeType="1"/>
              </p:cNvSpPr>
              <p:nvPr/>
            </p:nvSpPr>
            <p:spPr bwMode="auto">
              <a:xfrm>
                <a:off x="1644" y="1121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5" name="Line 171"/>
              <p:cNvSpPr>
                <a:spLocks noChangeShapeType="1"/>
              </p:cNvSpPr>
              <p:nvPr/>
            </p:nvSpPr>
            <p:spPr bwMode="auto">
              <a:xfrm>
                <a:off x="1668" y="1121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6" name="Line 172"/>
              <p:cNvSpPr>
                <a:spLocks noChangeShapeType="1"/>
              </p:cNvSpPr>
              <p:nvPr/>
            </p:nvSpPr>
            <p:spPr bwMode="auto">
              <a:xfrm>
                <a:off x="1708" y="1121"/>
                <a:ext cx="37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7" name="Line 173"/>
              <p:cNvSpPr>
                <a:spLocks noChangeShapeType="1"/>
              </p:cNvSpPr>
              <p:nvPr/>
            </p:nvSpPr>
            <p:spPr bwMode="auto">
              <a:xfrm>
                <a:off x="1745" y="1123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8" name="Line 174"/>
              <p:cNvSpPr>
                <a:spLocks noChangeShapeType="1"/>
              </p:cNvSpPr>
              <p:nvPr/>
            </p:nvSpPr>
            <p:spPr bwMode="auto">
              <a:xfrm>
                <a:off x="1771" y="1123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9" name="Line 175"/>
              <p:cNvSpPr>
                <a:spLocks noChangeShapeType="1"/>
              </p:cNvSpPr>
              <p:nvPr/>
            </p:nvSpPr>
            <p:spPr bwMode="auto">
              <a:xfrm>
                <a:off x="1782" y="1123"/>
                <a:ext cx="34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0" name="Line 176"/>
              <p:cNvSpPr>
                <a:spLocks noChangeShapeType="1"/>
              </p:cNvSpPr>
              <p:nvPr/>
            </p:nvSpPr>
            <p:spPr bwMode="auto">
              <a:xfrm>
                <a:off x="1835" y="1126"/>
                <a:ext cx="23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1" name="Line 177"/>
              <p:cNvSpPr>
                <a:spLocks noChangeShapeType="1"/>
              </p:cNvSpPr>
              <p:nvPr/>
            </p:nvSpPr>
            <p:spPr bwMode="auto">
              <a:xfrm>
                <a:off x="1858" y="1126"/>
                <a:ext cx="22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2" name="Line 178"/>
              <p:cNvSpPr>
                <a:spLocks noChangeShapeType="1"/>
              </p:cNvSpPr>
              <p:nvPr/>
            </p:nvSpPr>
            <p:spPr bwMode="auto">
              <a:xfrm>
                <a:off x="1898" y="1128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3" name="Line 179"/>
              <p:cNvSpPr>
                <a:spLocks noChangeShapeType="1"/>
              </p:cNvSpPr>
              <p:nvPr/>
            </p:nvSpPr>
            <p:spPr bwMode="auto">
              <a:xfrm>
                <a:off x="1935" y="1128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4" name="Line 180"/>
              <p:cNvSpPr>
                <a:spLocks noChangeShapeType="1"/>
              </p:cNvSpPr>
              <p:nvPr/>
            </p:nvSpPr>
            <p:spPr bwMode="auto">
              <a:xfrm>
                <a:off x="1962" y="1131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5" name="Line 181"/>
              <p:cNvSpPr>
                <a:spLocks noChangeShapeType="1"/>
              </p:cNvSpPr>
              <p:nvPr/>
            </p:nvSpPr>
            <p:spPr bwMode="auto">
              <a:xfrm>
                <a:off x="1972" y="1131"/>
                <a:ext cx="35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6" name="Line 182"/>
              <p:cNvSpPr>
                <a:spLocks noChangeShapeType="1"/>
              </p:cNvSpPr>
              <p:nvPr/>
            </p:nvSpPr>
            <p:spPr bwMode="auto">
              <a:xfrm>
                <a:off x="2025" y="1134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7" name="Line 183"/>
              <p:cNvSpPr>
                <a:spLocks noChangeShapeType="1"/>
              </p:cNvSpPr>
              <p:nvPr/>
            </p:nvSpPr>
            <p:spPr bwMode="auto">
              <a:xfrm>
                <a:off x="2049" y="1134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8" name="Line 184"/>
              <p:cNvSpPr>
                <a:spLocks noChangeShapeType="1"/>
              </p:cNvSpPr>
              <p:nvPr/>
            </p:nvSpPr>
            <p:spPr bwMode="auto">
              <a:xfrm>
                <a:off x="2089" y="1134"/>
                <a:ext cx="34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9" name="Line 185"/>
              <p:cNvSpPr>
                <a:spLocks noChangeShapeType="1"/>
              </p:cNvSpPr>
              <p:nvPr/>
            </p:nvSpPr>
            <p:spPr bwMode="auto">
              <a:xfrm>
                <a:off x="2123" y="1136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0" name="Line 186"/>
              <p:cNvSpPr>
                <a:spLocks noChangeShapeType="1"/>
              </p:cNvSpPr>
              <p:nvPr/>
            </p:nvSpPr>
            <p:spPr bwMode="auto">
              <a:xfrm>
                <a:off x="2152" y="1136"/>
                <a:ext cx="1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1" name="Line 187"/>
              <p:cNvSpPr>
                <a:spLocks noChangeShapeType="1"/>
              </p:cNvSpPr>
              <p:nvPr/>
            </p:nvSpPr>
            <p:spPr bwMode="auto">
              <a:xfrm>
                <a:off x="2163" y="1139"/>
                <a:ext cx="35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2" name="Line 188"/>
              <p:cNvSpPr>
                <a:spLocks noChangeShapeType="1"/>
              </p:cNvSpPr>
              <p:nvPr/>
            </p:nvSpPr>
            <p:spPr bwMode="auto">
              <a:xfrm>
                <a:off x="2216" y="1139"/>
                <a:ext cx="2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3" name="Line 189"/>
              <p:cNvSpPr>
                <a:spLocks noChangeShapeType="1"/>
              </p:cNvSpPr>
              <p:nvPr/>
            </p:nvSpPr>
            <p:spPr bwMode="auto">
              <a:xfrm>
                <a:off x="2237" y="1142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4" name="Line 190"/>
              <p:cNvSpPr>
                <a:spLocks noChangeShapeType="1"/>
              </p:cNvSpPr>
              <p:nvPr/>
            </p:nvSpPr>
            <p:spPr bwMode="auto">
              <a:xfrm>
                <a:off x="2280" y="1142"/>
                <a:ext cx="34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5" name="Line 191"/>
              <p:cNvSpPr>
                <a:spLocks noChangeShapeType="1"/>
              </p:cNvSpPr>
              <p:nvPr/>
            </p:nvSpPr>
            <p:spPr bwMode="auto">
              <a:xfrm>
                <a:off x="2314" y="1144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6" name="Line 192"/>
              <p:cNvSpPr>
                <a:spLocks noChangeShapeType="1"/>
              </p:cNvSpPr>
              <p:nvPr/>
            </p:nvSpPr>
            <p:spPr bwMode="auto">
              <a:xfrm>
                <a:off x="2343" y="1147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7" name="Line 193"/>
              <p:cNvSpPr>
                <a:spLocks noChangeShapeType="1"/>
              </p:cNvSpPr>
              <p:nvPr/>
            </p:nvSpPr>
            <p:spPr bwMode="auto">
              <a:xfrm>
                <a:off x="2351" y="1147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8" name="Line 194"/>
              <p:cNvSpPr>
                <a:spLocks noChangeShapeType="1"/>
              </p:cNvSpPr>
              <p:nvPr/>
            </p:nvSpPr>
            <p:spPr bwMode="auto">
              <a:xfrm>
                <a:off x="2407" y="1150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9" name="Line 195"/>
              <p:cNvSpPr>
                <a:spLocks noChangeShapeType="1"/>
              </p:cNvSpPr>
              <p:nvPr/>
            </p:nvSpPr>
            <p:spPr bwMode="auto">
              <a:xfrm>
                <a:off x="2428" y="1150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0" name="Line 196"/>
              <p:cNvSpPr>
                <a:spLocks noChangeShapeType="1"/>
              </p:cNvSpPr>
              <p:nvPr/>
            </p:nvSpPr>
            <p:spPr bwMode="auto">
              <a:xfrm>
                <a:off x="2470" y="1152"/>
                <a:ext cx="35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1" name="Line 197"/>
              <p:cNvSpPr>
                <a:spLocks noChangeShapeType="1"/>
              </p:cNvSpPr>
              <p:nvPr/>
            </p:nvSpPr>
            <p:spPr bwMode="auto">
              <a:xfrm>
                <a:off x="2505" y="1152"/>
                <a:ext cx="10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2" name="Line 198"/>
              <p:cNvSpPr>
                <a:spLocks noChangeShapeType="1"/>
              </p:cNvSpPr>
              <p:nvPr/>
            </p:nvSpPr>
            <p:spPr bwMode="auto">
              <a:xfrm>
                <a:off x="2534" y="1155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3" name="Line 199"/>
              <p:cNvSpPr>
                <a:spLocks noChangeShapeType="1"/>
              </p:cNvSpPr>
              <p:nvPr/>
            </p:nvSpPr>
            <p:spPr bwMode="auto">
              <a:xfrm>
                <a:off x="2542" y="1155"/>
                <a:ext cx="37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4" name="Line 200"/>
              <p:cNvSpPr>
                <a:spLocks noChangeShapeType="1"/>
              </p:cNvSpPr>
              <p:nvPr/>
            </p:nvSpPr>
            <p:spPr bwMode="auto">
              <a:xfrm>
                <a:off x="2597" y="1158"/>
                <a:ext cx="22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5" name="Line 201"/>
              <p:cNvSpPr>
                <a:spLocks noChangeShapeType="1"/>
              </p:cNvSpPr>
              <p:nvPr/>
            </p:nvSpPr>
            <p:spPr bwMode="auto">
              <a:xfrm>
                <a:off x="2619" y="1160"/>
                <a:ext cx="23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6" name="Line 202"/>
              <p:cNvSpPr>
                <a:spLocks noChangeShapeType="1"/>
              </p:cNvSpPr>
              <p:nvPr/>
            </p:nvSpPr>
            <p:spPr bwMode="auto">
              <a:xfrm>
                <a:off x="2661" y="1163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7" name="Line 203"/>
              <p:cNvSpPr>
                <a:spLocks noChangeShapeType="1"/>
              </p:cNvSpPr>
              <p:nvPr/>
            </p:nvSpPr>
            <p:spPr bwMode="auto">
              <a:xfrm>
                <a:off x="2693" y="1163"/>
                <a:ext cx="13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7269" name="Group 405"/>
            <p:cNvGrpSpPr>
              <a:grpSpLocks/>
            </p:cNvGrpSpPr>
            <p:nvPr/>
          </p:nvGrpSpPr>
          <p:grpSpPr bwMode="auto">
            <a:xfrm>
              <a:off x="2033638" y="1546002"/>
              <a:ext cx="6029325" cy="2778125"/>
              <a:chOff x="1326" y="1110"/>
              <a:chExt cx="3798" cy="1750"/>
            </a:xfrm>
          </p:grpSpPr>
          <p:sp>
            <p:nvSpPr>
              <p:cNvPr id="37069" name="Line 205"/>
              <p:cNvSpPr>
                <a:spLocks noChangeShapeType="1"/>
              </p:cNvSpPr>
              <p:nvPr/>
            </p:nvSpPr>
            <p:spPr bwMode="auto">
              <a:xfrm>
                <a:off x="2725" y="1166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0" name="Line 206"/>
              <p:cNvSpPr>
                <a:spLocks noChangeShapeType="1"/>
              </p:cNvSpPr>
              <p:nvPr/>
            </p:nvSpPr>
            <p:spPr bwMode="auto">
              <a:xfrm>
                <a:off x="2733" y="1166"/>
                <a:ext cx="37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1" name="Line 207"/>
              <p:cNvSpPr>
                <a:spLocks noChangeShapeType="1"/>
              </p:cNvSpPr>
              <p:nvPr/>
            </p:nvSpPr>
            <p:spPr bwMode="auto">
              <a:xfrm>
                <a:off x="2788" y="1171"/>
                <a:ext cx="19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2" name="Line 208"/>
              <p:cNvSpPr>
                <a:spLocks noChangeShapeType="1"/>
              </p:cNvSpPr>
              <p:nvPr/>
            </p:nvSpPr>
            <p:spPr bwMode="auto">
              <a:xfrm>
                <a:off x="2807" y="1171"/>
                <a:ext cx="26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3" name="Line 209"/>
              <p:cNvSpPr>
                <a:spLocks noChangeShapeType="1"/>
              </p:cNvSpPr>
              <p:nvPr/>
            </p:nvSpPr>
            <p:spPr bwMode="auto">
              <a:xfrm>
                <a:off x="2852" y="1173"/>
                <a:ext cx="32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4" name="Line 210"/>
              <p:cNvSpPr>
                <a:spLocks noChangeShapeType="1"/>
              </p:cNvSpPr>
              <p:nvPr/>
            </p:nvSpPr>
            <p:spPr bwMode="auto">
              <a:xfrm>
                <a:off x="2884" y="1176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5" name="Line 211"/>
              <p:cNvSpPr>
                <a:spLocks noChangeShapeType="1"/>
              </p:cNvSpPr>
              <p:nvPr/>
            </p:nvSpPr>
            <p:spPr bwMode="auto">
              <a:xfrm>
                <a:off x="2915" y="1179"/>
                <a:ext cx="6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6" name="Line 212"/>
              <p:cNvSpPr>
                <a:spLocks noChangeShapeType="1"/>
              </p:cNvSpPr>
              <p:nvPr/>
            </p:nvSpPr>
            <p:spPr bwMode="auto">
              <a:xfrm>
                <a:off x="2921" y="1179"/>
                <a:ext cx="37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7" name="Line 213"/>
              <p:cNvSpPr>
                <a:spLocks noChangeShapeType="1"/>
              </p:cNvSpPr>
              <p:nvPr/>
            </p:nvSpPr>
            <p:spPr bwMode="auto">
              <a:xfrm>
                <a:off x="2979" y="1181"/>
                <a:ext cx="18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8" name="Line 214"/>
              <p:cNvSpPr>
                <a:spLocks noChangeShapeType="1"/>
              </p:cNvSpPr>
              <p:nvPr/>
            </p:nvSpPr>
            <p:spPr bwMode="auto">
              <a:xfrm>
                <a:off x="2997" y="1184"/>
                <a:ext cx="24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9" name="Line 215"/>
              <p:cNvSpPr>
                <a:spLocks noChangeShapeType="1"/>
              </p:cNvSpPr>
              <p:nvPr/>
            </p:nvSpPr>
            <p:spPr bwMode="auto">
              <a:xfrm>
                <a:off x="3040" y="1187"/>
                <a:ext cx="34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0" name="Line 216"/>
              <p:cNvSpPr>
                <a:spLocks noChangeShapeType="1"/>
              </p:cNvSpPr>
              <p:nvPr/>
            </p:nvSpPr>
            <p:spPr bwMode="auto">
              <a:xfrm>
                <a:off x="3074" y="1189"/>
                <a:ext cx="1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1" name="Line 217"/>
              <p:cNvSpPr>
                <a:spLocks noChangeShapeType="1"/>
              </p:cNvSpPr>
              <p:nvPr/>
            </p:nvSpPr>
            <p:spPr bwMode="auto">
              <a:xfrm>
                <a:off x="3103" y="1192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2" name="Line 218"/>
              <p:cNvSpPr>
                <a:spLocks noChangeShapeType="1"/>
              </p:cNvSpPr>
              <p:nvPr/>
            </p:nvSpPr>
            <p:spPr bwMode="auto">
              <a:xfrm>
                <a:off x="3111" y="1192"/>
                <a:ext cx="37" cy="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3" name="Line 219"/>
              <p:cNvSpPr>
                <a:spLocks noChangeShapeType="1"/>
              </p:cNvSpPr>
              <p:nvPr/>
            </p:nvSpPr>
            <p:spPr bwMode="auto">
              <a:xfrm>
                <a:off x="3167" y="1197"/>
                <a:ext cx="2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4" name="Line 220"/>
              <p:cNvSpPr>
                <a:spLocks noChangeShapeType="1"/>
              </p:cNvSpPr>
              <p:nvPr/>
            </p:nvSpPr>
            <p:spPr bwMode="auto">
              <a:xfrm>
                <a:off x="3188" y="1200"/>
                <a:ext cx="24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5" name="Line 221"/>
              <p:cNvSpPr>
                <a:spLocks noChangeShapeType="1"/>
              </p:cNvSpPr>
              <p:nvPr/>
            </p:nvSpPr>
            <p:spPr bwMode="auto">
              <a:xfrm>
                <a:off x="3230" y="1203"/>
                <a:ext cx="32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6" name="Line 222"/>
              <p:cNvSpPr>
                <a:spLocks noChangeShapeType="1"/>
              </p:cNvSpPr>
              <p:nvPr/>
            </p:nvSpPr>
            <p:spPr bwMode="auto">
              <a:xfrm>
                <a:off x="3262" y="1205"/>
                <a:ext cx="14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7" name="Line 223"/>
              <p:cNvSpPr>
                <a:spLocks noChangeShapeType="1"/>
              </p:cNvSpPr>
              <p:nvPr/>
            </p:nvSpPr>
            <p:spPr bwMode="auto">
              <a:xfrm>
                <a:off x="3294" y="1211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8" name="Line 224"/>
              <p:cNvSpPr>
                <a:spLocks noChangeShapeType="1"/>
              </p:cNvSpPr>
              <p:nvPr/>
            </p:nvSpPr>
            <p:spPr bwMode="auto">
              <a:xfrm>
                <a:off x="3302" y="1211"/>
                <a:ext cx="37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9" name="Line 225"/>
              <p:cNvSpPr>
                <a:spLocks noChangeShapeType="1"/>
              </p:cNvSpPr>
              <p:nvPr/>
            </p:nvSpPr>
            <p:spPr bwMode="auto">
              <a:xfrm>
                <a:off x="3358" y="1216"/>
                <a:ext cx="18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0" name="Line 226"/>
              <p:cNvSpPr>
                <a:spLocks noChangeShapeType="1"/>
              </p:cNvSpPr>
              <p:nvPr/>
            </p:nvSpPr>
            <p:spPr bwMode="auto">
              <a:xfrm>
                <a:off x="3376" y="1219"/>
                <a:ext cx="27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1" name="Line 227"/>
              <p:cNvSpPr>
                <a:spLocks noChangeShapeType="1"/>
              </p:cNvSpPr>
              <p:nvPr/>
            </p:nvSpPr>
            <p:spPr bwMode="auto">
              <a:xfrm>
                <a:off x="3421" y="1224"/>
                <a:ext cx="32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2" name="Line 228"/>
              <p:cNvSpPr>
                <a:spLocks noChangeShapeType="1"/>
              </p:cNvSpPr>
              <p:nvPr/>
            </p:nvSpPr>
            <p:spPr bwMode="auto">
              <a:xfrm>
                <a:off x="3453" y="1226"/>
                <a:ext cx="1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3" name="Line 229"/>
              <p:cNvSpPr>
                <a:spLocks noChangeShapeType="1"/>
              </p:cNvSpPr>
              <p:nvPr/>
            </p:nvSpPr>
            <p:spPr bwMode="auto">
              <a:xfrm>
                <a:off x="3485" y="1229"/>
                <a:ext cx="5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4" name="Line 230"/>
              <p:cNvSpPr>
                <a:spLocks noChangeShapeType="1"/>
              </p:cNvSpPr>
              <p:nvPr/>
            </p:nvSpPr>
            <p:spPr bwMode="auto">
              <a:xfrm>
                <a:off x="3490" y="1232"/>
                <a:ext cx="37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5" name="Line 231"/>
              <p:cNvSpPr>
                <a:spLocks noChangeShapeType="1"/>
              </p:cNvSpPr>
              <p:nvPr/>
            </p:nvSpPr>
            <p:spPr bwMode="auto">
              <a:xfrm>
                <a:off x="3546" y="1237"/>
                <a:ext cx="2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6" name="Line 232"/>
              <p:cNvSpPr>
                <a:spLocks noChangeShapeType="1"/>
              </p:cNvSpPr>
              <p:nvPr/>
            </p:nvSpPr>
            <p:spPr bwMode="auto">
              <a:xfrm>
                <a:off x="3567" y="1240"/>
                <a:ext cx="24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7" name="Line 233"/>
              <p:cNvSpPr>
                <a:spLocks noChangeShapeType="1"/>
              </p:cNvSpPr>
              <p:nvPr/>
            </p:nvSpPr>
            <p:spPr bwMode="auto">
              <a:xfrm>
                <a:off x="3609" y="1245"/>
                <a:ext cx="35" cy="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8" name="Line 234"/>
              <p:cNvSpPr>
                <a:spLocks noChangeShapeType="1"/>
              </p:cNvSpPr>
              <p:nvPr/>
            </p:nvSpPr>
            <p:spPr bwMode="auto">
              <a:xfrm>
                <a:off x="3644" y="1250"/>
                <a:ext cx="10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9" name="Line 235"/>
              <p:cNvSpPr>
                <a:spLocks noChangeShapeType="1"/>
              </p:cNvSpPr>
              <p:nvPr/>
            </p:nvSpPr>
            <p:spPr bwMode="auto">
              <a:xfrm>
                <a:off x="3673" y="1256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0" name="Line 236"/>
              <p:cNvSpPr>
                <a:spLocks noChangeShapeType="1"/>
              </p:cNvSpPr>
              <p:nvPr/>
            </p:nvSpPr>
            <p:spPr bwMode="auto">
              <a:xfrm>
                <a:off x="3681" y="1256"/>
                <a:ext cx="34" cy="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1" name="Line 237"/>
              <p:cNvSpPr>
                <a:spLocks noChangeShapeType="1"/>
              </p:cNvSpPr>
              <p:nvPr/>
            </p:nvSpPr>
            <p:spPr bwMode="auto">
              <a:xfrm>
                <a:off x="3736" y="1264"/>
                <a:ext cx="22" cy="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2" name="Line 238"/>
              <p:cNvSpPr>
                <a:spLocks noChangeShapeType="1"/>
              </p:cNvSpPr>
              <p:nvPr/>
            </p:nvSpPr>
            <p:spPr bwMode="auto">
              <a:xfrm>
                <a:off x="3758" y="1269"/>
                <a:ext cx="21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3" name="Line 239"/>
              <p:cNvSpPr>
                <a:spLocks noChangeShapeType="1"/>
              </p:cNvSpPr>
              <p:nvPr/>
            </p:nvSpPr>
            <p:spPr bwMode="auto">
              <a:xfrm>
                <a:off x="3797" y="1274"/>
                <a:ext cx="35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4" name="Line 240"/>
              <p:cNvSpPr>
                <a:spLocks noChangeShapeType="1"/>
              </p:cNvSpPr>
              <p:nvPr/>
            </p:nvSpPr>
            <p:spPr bwMode="auto">
              <a:xfrm>
                <a:off x="3832" y="1282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5" name="Line 241"/>
              <p:cNvSpPr>
                <a:spLocks noChangeShapeType="1"/>
              </p:cNvSpPr>
              <p:nvPr/>
            </p:nvSpPr>
            <p:spPr bwMode="auto">
              <a:xfrm>
                <a:off x="3861" y="1287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6" name="Line 242"/>
              <p:cNvSpPr>
                <a:spLocks noChangeShapeType="1"/>
              </p:cNvSpPr>
              <p:nvPr/>
            </p:nvSpPr>
            <p:spPr bwMode="auto">
              <a:xfrm>
                <a:off x="3871" y="1287"/>
                <a:ext cx="32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7" name="Line 243"/>
              <p:cNvSpPr>
                <a:spLocks noChangeShapeType="1"/>
              </p:cNvSpPr>
              <p:nvPr/>
            </p:nvSpPr>
            <p:spPr bwMode="auto">
              <a:xfrm>
                <a:off x="3922" y="1298"/>
                <a:ext cx="24" cy="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8" name="Line 244"/>
              <p:cNvSpPr>
                <a:spLocks noChangeShapeType="1"/>
              </p:cNvSpPr>
              <p:nvPr/>
            </p:nvSpPr>
            <p:spPr bwMode="auto">
              <a:xfrm>
                <a:off x="3946" y="1303"/>
                <a:ext cx="21" cy="6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9" name="Line 245"/>
              <p:cNvSpPr>
                <a:spLocks noChangeShapeType="1"/>
              </p:cNvSpPr>
              <p:nvPr/>
            </p:nvSpPr>
            <p:spPr bwMode="auto">
              <a:xfrm>
                <a:off x="3985" y="1311"/>
                <a:ext cx="37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0" name="Line 246"/>
              <p:cNvSpPr>
                <a:spLocks noChangeShapeType="1"/>
              </p:cNvSpPr>
              <p:nvPr/>
            </p:nvSpPr>
            <p:spPr bwMode="auto">
              <a:xfrm>
                <a:off x="4022" y="1319"/>
                <a:ext cx="6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1" name="Line 247"/>
              <p:cNvSpPr>
                <a:spLocks noChangeShapeType="1"/>
              </p:cNvSpPr>
              <p:nvPr/>
            </p:nvSpPr>
            <p:spPr bwMode="auto">
              <a:xfrm>
                <a:off x="4046" y="1327"/>
                <a:ext cx="14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2" name="Line 248"/>
              <p:cNvSpPr>
                <a:spLocks noChangeShapeType="1"/>
              </p:cNvSpPr>
              <p:nvPr/>
            </p:nvSpPr>
            <p:spPr bwMode="auto">
              <a:xfrm>
                <a:off x="4060" y="1330"/>
                <a:ext cx="29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3" name="Line 249"/>
              <p:cNvSpPr>
                <a:spLocks noChangeShapeType="1"/>
              </p:cNvSpPr>
              <p:nvPr/>
            </p:nvSpPr>
            <p:spPr bwMode="auto">
              <a:xfrm>
                <a:off x="4107" y="1343"/>
                <a:ext cx="29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4" name="Line 250"/>
              <p:cNvSpPr>
                <a:spLocks noChangeShapeType="1"/>
              </p:cNvSpPr>
              <p:nvPr/>
            </p:nvSpPr>
            <p:spPr bwMode="auto">
              <a:xfrm>
                <a:off x="4136" y="1351"/>
                <a:ext cx="16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5" name="Line 251"/>
              <p:cNvSpPr>
                <a:spLocks noChangeShapeType="1"/>
              </p:cNvSpPr>
              <p:nvPr/>
            </p:nvSpPr>
            <p:spPr bwMode="auto">
              <a:xfrm>
                <a:off x="4168" y="1359"/>
                <a:ext cx="5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6" name="Line 252"/>
              <p:cNvSpPr>
                <a:spLocks noChangeShapeType="1"/>
              </p:cNvSpPr>
              <p:nvPr/>
            </p:nvSpPr>
            <p:spPr bwMode="auto">
              <a:xfrm>
                <a:off x="4173" y="1361"/>
                <a:ext cx="37" cy="1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7" name="Line 253"/>
              <p:cNvSpPr>
                <a:spLocks noChangeShapeType="1"/>
              </p:cNvSpPr>
              <p:nvPr/>
            </p:nvSpPr>
            <p:spPr bwMode="auto">
              <a:xfrm>
                <a:off x="4229" y="1377"/>
                <a:ext cx="21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8" name="Line 254"/>
              <p:cNvSpPr>
                <a:spLocks noChangeShapeType="1"/>
              </p:cNvSpPr>
              <p:nvPr/>
            </p:nvSpPr>
            <p:spPr bwMode="auto">
              <a:xfrm>
                <a:off x="4250" y="1385"/>
                <a:ext cx="21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9" name="Line 255"/>
              <p:cNvSpPr>
                <a:spLocks noChangeShapeType="1"/>
              </p:cNvSpPr>
              <p:nvPr/>
            </p:nvSpPr>
            <p:spPr bwMode="auto">
              <a:xfrm>
                <a:off x="4290" y="1399"/>
                <a:ext cx="37" cy="1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0" name="Line 256"/>
              <p:cNvSpPr>
                <a:spLocks noChangeShapeType="1"/>
              </p:cNvSpPr>
              <p:nvPr/>
            </p:nvSpPr>
            <p:spPr bwMode="auto">
              <a:xfrm>
                <a:off x="4327" y="1414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1" name="Line 257"/>
              <p:cNvSpPr>
                <a:spLocks noChangeShapeType="1"/>
              </p:cNvSpPr>
              <p:nvPr/>
            </p:nvSpPr>
            <p:spPr bwMode="auto">
              <a:xfrm>
                <a:off x="4348" y="1422"/>
                <a:ext cx="16" cy="6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2" name="Line 258"/>
              <p:cNvSpPr>
                <a:spLocks noChangeShapeType="1"/>
              </p:cNvSpPr>
              <p:nvPr/>
            </p:nvSpPr>
            <p:spPr bwMode="auto">
              <a:xfrm>
                <a:off x="4364" y="1428"/>
                <a:ext cx="27" cy="1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3" name="Line 259"/>
              <p:cNvSpPr>
                <a:spLocks noChangeShapeType="1"/>
              </p:cNvSpPr>
              <p:nvPr/>
            </p:nvSpPr>
            <p:spPr bwMode="auto">
              <a:xfrm>
                <a:off x="4406" y="1449"/>
                <a:ext cx="35" cy="16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4" name="Line 260"/>
              <p:cNvSpPr>
                <a:spLocks noChangeShapeType="1"/>
              </p:cNvSpPr>
              <p:nvPr/>
            </p:nvSpPr>
            <p:spPr bwMode="auto">
              <a:xfrm>
                <a:off x="4441" y="1465"/>
                <a:ext cx="5" cy="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5" name="Line 261"/>
              <p:cNvSpPr>
                <a:spLocks noChangeShapeType="1"/>
              </p:cNvSpPr>
              <p:nvPr/>
            </p:nvSpPr>
            <p:spPr bwMode="auto">
              <a:xfrm>
                <a:off x="4465" y="1475"/>
                <a:ext cx="13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6" name="Line 262"/>
              <p:cNvSpPr>
                <a:spLocks noChangeShapeType="1"/>
              </p:cNvSpPr>
              <p:nvPr/>
            </p:nvSpPr>
            <p:spPr bwMode="auto">
              <a:xfrm>
                <a:off x="4478" y="1483"/>
                <a:ext cx="24" cy="16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7" name="Line 263"/>
              <p:cNvSpPr>
                <a:spLocks noChangeShapeType="1"/>
              </p:cNvSpPr>
              <p:nvPr/>
            </p:nvSpPr>
            <p:spPr bwMode="auto">
              <a:xfrm>
                <a:off x="4520" y="1507"/>
                <a:ext cx="35" cy="2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8" name="Line 264"/>
              <p:cNvSpPr>
                <a:spLocks noChangeShapeType="1"/>
              </p:cNvSpPr>
              <p:nvPr/>
            </p:nvSpPr>
            <p:spPr bwMode="auto">
              <a:xfrm>
                <a:off x="4555" y="1528"/>
                <a:ext cx="2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9" name="Line 265"/>
              <p:cNvSpPr>
                <a:spLocks noChangeShapeType="1"/>
              </p:cNvSpPr>
              <p:nvPr/>
            </p:nvSpPr>
            <p:spPr bwMode="auto">
              <a:xfrm>
                <a:off x="4573" y="1542"/>
                <a:ext cx="19" cy="1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0" name="Line 266"/>
              <p:cNvSpPr>
                <a:spLocks noChangeShapeType="1"/>
              </p:cNvSpPr>
              <p:nvPr/>
            </p:nvSpPr>
            <p:spPr bwMode="auto">
              <a:xfrm>
                <a:off x="4592" y="1555"/>
                <a:ext cx="16" cy="1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1" name="Line 267"/>
              <p:cNvSpPr>
                <a:spLocks noChangeShapeType="1"/>
              </p:cNvSpPr>
              <p:nvPr/>
            </p:nvSpPr>
            <p:spPr bwMode="auto">
              <a:xfrm>
                <a:off x="4624" y="1581"/>
                <a:ext cx="5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2" name="Line 268"/>
              <p:cNvSpPr>
                <a:spLocks noChangeShapeType="1"/>
              </p:cNvSpPr>
              <p:nvPr/>
            </p:nvSpPr>
            <p:spPr bwMode="auto">
              <a:xfrm>
                <a:off x="4629" y="1584"/>
                <a:ext cx="29" cy="24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3" name="Line 269"/>
              <p:cNvSpPr>
                <a:spLocks noChangeShapeType="1"/>
              </p:cNvSpPr>
              <p:nvPr/>
            </p:nvSpPr>
            <p:spPr bwMode="auto">
              <a:xfrm>
                <a:off x="4671" y="1621"/>
                <a:ext cx="32" cy="3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4" name="Line 270"/>
              <p:cNvSpPr>
                <a:spLocks noChangeShapeType="1"/>
              </p:cNvSpPr>
              <p:nvPr/>
            </p:nvSpPr>
            <p:spPr bwMode="auto">
              <a:xfrm>
                <a:off x="4716" y="1666"/>
                <a:ext cx="27" cy="26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5" name="Line 271"/>
              <p:cNvSpPr>
                <a:spLocks noChangeShapeType="1"/>
              </p:cNvSpPr>
              <p:nvPr/>
            </p:nvSpPr>
            <p:spPr bwMode="auto">
              <a:xfrm>
                <a:off x="4743" y="1692"/>
                <a:ext cx="5" cy="6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6" name="Line 272"/>
              <p:cNvSpPr>
                <a:spLocks noChangeShapeType="1"/>
              </p:cNvSpPr>
              <p:nvPr/>
            </p:nvSpPr>
            <p:spPr bwMode="auto">
              <a:xfrm>
                <a:off x="4759" y="1714"/>
                <a:ext cx="24" cy="26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7" name="Line 273"/>
              <p:cNvSpPr>
                <a:spLocks noChangeShapeType="1"/>
              </p:cNvSpPr>
              <p:nvPr/>
            </p:nvSpPr>
            <p:spPr bwMode="auto">
              <a:xfrm>
                <a:off x="4783" y="1740"/>
                <a:ext cx="5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8" name="Line 274"/>
              <p:cNvSpPr>
                <a:spLocks noChangeShapeType="1"/>
              </p:cNvSpPr>
              <p:nvPr/>
            </p:nvSpPr>
            <p:spPr bwMode="auto">
              <a:xfrm>
                <a:off x="4798" y="1764"/>
                <a:ext cx="22" cy="29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9" name="Line 275"/>
              <p:cNvSpPr>
                <a:spLocks noChangeShapeType="1"/>
              </p:cNvSpPr>
              <p:nvPr/>
            </p:nvSpPr>
            <p:spPr bwMode="auto">
              <a:xfrm>
                <a:off x="4820" y="1793"/>
                <a:ext cx="5" cy="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0" name="Line 276"/>
              <p:cNvSpPr>
                <a:spLocks noChangeShapeType="1"/>
              </p:cNvSpPr>
              <p:nvPr/>
            </p:nvSpPr>
            <p:spPr bwMode="auto">
              <a:xfrm>
                <a:off x="4833" y="1817"/>
                <a:ext cx="24" cy="37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1" name="Line 277"/>
              <p:cNvSpPr>
                <a:spLocks noChangeShapeType="1"/>
              </p:cNvSpPr>
              <p:nvPr/>
            </p:nvSpPr>
            <p:spPr bwMode="auto">
              <a:xfrm>
                <a:off x="4857" y="1854"/>
                <a:ext cx="1" cy="1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2" name="Line 278"/>
              <p:cNvSpPr>
                <a:spLocks noChangeShapeType="1"/>
              </p:cNvSpPr>
              <p:nvPr/>
            </p:nvSpPr>
            <p:spPr bwMode="auto">
              <a:xfrm>
                <a:off x="4867" y="1870"/>
                <a:ext cx="22" cy="40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3" name="Line 279"/>
              <p:cNvSpPr>
                <a:spLocks noChangeShapeType="1"/>
              </p:cNvSpPr>
              <p:nvPr/>
            </p:nvSpPr>
            <p:spPr bwMode="auto">
              <a:xfrm>
                <a:off x="4896" y="1925"/>
                <a:ext cx="19" cy="4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4" name="Line 280"/>
              <p:cNvSpPr>
                <a:spLocks noChangeShapeType="1"/>
              </p:cNvSpPr>
              <p:nvPr/>
            </p:nvSpPr>
            <p:spPr bwMode="auto">
              <a:xfrm>
                <a:off x="4923" y="1984"/>
                <a:ext cx="11" cy="24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5" name="Line 281"/>
              <p:cNvSpPr>
                <a:spLocks noChangeShapeType="1"/>
              </p:cNvSpPr>
              <p:nvPr/>
            </p:nvSpPr>
            <p:spPr bwMode="auto">
              <a:xfrm>
                <a:off x="4934" y="2008"/>
                <a:ext cx="5" cy="1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6" name="Line 282"/>
              <p:cNvSpPr>
                <a:spLocks noChangeShapeType="1"/>
              </p:cNvSpPr>
              <p:nvPr/>
            </p:nvSpPr>
            <p:spPr bwMode="auto">
              <a:xfrm>
                <a:off x="4947" y="2042"/>
                <a:ext cx="16" cy="4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7" name="Line 283"/>
              <p:cNvSpPr>
                <a:spLocks noChangeShapeType="1"/>
              </p:cNvSpPr>
              <p:nvPr/>
            </p:nvSpPr>
            <p:spPr bwMode="auto">
              <a:xfrm>
                <a:off x="4968" y="2103"/>
                <a:ext cx="3" cy="8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8" name="Line 284"/>
              <p:cNvSpPr>
                <a:spLocks noChangeShapeType="1"/>
              </p:cNvSpPr>
              <p:nvPr/>
            </p:nvSpPr>
            <p:spPr bwMode="auto">
              <a:xfrm>
                <a:off x="4971" y="2111"/>
                <a:ext cx="10" cy="34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9" name="Line 285"/>
              <p:cNvSpPr>
                <a:spLocks noChangeShapeType="1"/>
              </p:cNvSpPr>
              <p:nvPr/>
            </p:nvSpPr>
            <p:spPr bwMode="auto">
              <a:xfrm>
                <a:off x="4987" y="2164"/>
                <a:ext cx="13" cy="4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0" name="Line 286"/>
              <p:cNvSpPr>
                <a:spLocks noChangeShapeType="1"/>
              </p:cNvSpPr>
              <p:nvPr/>
            </p:nvSpPr>
            <p:spPr bwMode="auto">
              <a:xfrm>
                <a:off x="5005" y="2225"/>
                <a:ext cx="5" cy="10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1" name="Line 287"/>
              <p:cNvSpPr>
                <a:spLocks noChangeShapeType="1"/>
              </p:cNvSpPr>
              <p:nvPr/>
            </p:nvSpPr>
            <p:spPr bwMode="auto">
              <a:xfrm>
                <a:off x="5010" y="2235"/>
                <a:ext cx="8" cy="3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2" name="Line 288"/>
              <p:cNvSpPr>
                <a:spLocks noChangeShapeType="1"/>
              </p:cNvSpPr>
              <p:nvPr/>
            </p:nvSpPr>
            <p:spPr bwMode="auto">
              <a:xfrm>
                <a:off x="5021" y="2286"/>
                <a:ext cx="11" cy="4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3" name="Line 289"/>
              <p:cNvSpPr>
                <a:spLocks noChangeShapeType="1"/>
              </p:cNvSpPr>
              <p:nvPr/>
            </p:nvSpPr>
            <p:spPr bwMode="auto">
              <a:xfrm>
                <a:off x="5037" y="2346"/>
                <a:ext cx="10" cy="4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4" name="Line 290"/>
              <p:cNvSpPr>
                <a:spLocks noChangeShapeType="1"/>
              </p:cNvSpPr>
              <p:nvPr/>
            </p:nvSpPr>
            <p:spPr bwMode="auto">
              <a:xfrm>
                <a:off x="5047" y="2389"/>
                <a:ext cx="1" cy="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5" name="Line 291"/>
              <p:cNvSpPr>
                <a:spLocks noChangeShapeType="1"/>
              </p:cNvSpPr>
              <p:nvPr/>
            </p:nvSpPr>
            <p:spPr bwMode="auto">
              <a:xfrm>
                <a:off x="5050" y="2410"/>
                <a:ext cx="8" cy="42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6" name="Line 292"/>
              <p:cNvSpPr>
                <a:spLocks noChangeShapeType="1"/>
              </p:cNvSpPr>
              <p:nvPr/>
            </p:nvSpPr>
            <p:spPr bwMode="auto">
              <a:xfrm>
                <a:off x="5063" y="2471"/>
                <a:ext cx="8" cy="4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7" name="Line 293"/>
              <p:cNvSpPr>
                <a:spLocks noChangeShapeType="1"/>
              </p:cNvSpPr>
              <p:nvPr/>
            </p:nvSpPr>
            <p:spPr bwMode="auto">
              <a:xfrm>
                <a:off x="5074" y="2534"/>
                <a:ext cx="8" cy="4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8" name="Line 294"/>
              <p:cNvSpPr>
                <a:spLocks noChangeShapeType="1"/>
              </p:cNvSpPr>
              <p:nvPr/>
            </p:nvSpPr>
            <p:spPr bwMode="auto">
              <a:xfrm>
                <a:off x="5087" y="2595"/>
                <a:ext cx="5" cy="4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9" name="Line 295"/>
              <p:cNvSpPr>
                <a:spLocks noChangeShapeType="1"/>
              </p:cNvSpPr>
              <p:nvPr/>
            </p:nvSpPr>
            <p:spPr bwMode="auto">
              <a:xfrm>
                <a:off x="5095" y="2659"/>
                <a:ext cx="5" cy="4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0" name="Line 296"/>
              <p:cNvSpPr>
                <a:spLocks noChangeShapeType="1"/>
              </p:cNvSpPr>
              <p:nvPr/>
            </p:nvSpPr>
            <p:spPr bwMode="auto">
              <a:xfrm>
                <a:off x="5103" y="2722"/>
                <a:ext cx="8" cy="4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1" name="Line 297"/>
              <p:cNvSpPr>
                <a:spLocks noChangeShapeType="1"/>
              </p:cNvSpPr>
              <p:nvPr/>
            </p:nvSpPr>
            <p:spPr bwMode="auto">
              <a:xfrm>
                <a:off x="5114" y="2783"/>
                <a:ext cx="5" cy="45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2" name="Line 298"/>
              <p:cNvSpPr>
                <a:spLocks noChangeShapeType="1"/>
              </p:cNvSpPr>
              <p:nvPr/>
            </p:nvSpPr>
            <p:spPr bwMode="auto">
              <a:xfrm>
                <a:off x="5122" y="2847"/>
                <a:ext cx="2" cy="13"/>
              </a:xfrm>
              <a:prstGeom prst="lin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3" name="Freeform 299"/>
              <p:cNvSpPr>
                <a:spLocks/>
              </p:cNvSpPr>
              <p:nvPr/>
            </p:nvSpPr>
            <p:spPr bwMode="auto">
              <a:xfrm>
                <a:off x="1326" y="1110"/>
                <a:ext cx="3798" cy="1750"/>
              </a:xfrm>
              <a:custGeom>
                <a:avLst/>
                <a:gdLst/>
                <a:ahLst/>
                <a:cxnLst>
                  <a:cxn ang="0">
                    <a:pos x="15" y="648"/>
                  </a:cxn>
                  <a:cxn ang="0">
                    <a:pos x="43" y="624"/>
                  </a:cxn>
                  <a:cxn ang="0">
                    <a:pos x="72" y="601"/>
                  </a:cxn>
                  <a:cxn ang="0">
                    <a:pos x="101" y="578"/>
                  </a:cxn>
                  <a:cxn ang="0">
                    <a:pos x="129" y="556"/>
                  </a:cxn>
                  <a:cxn ang="0">
                    <a:pos x="158" y="535"/>
                  </a:cxn>
                  <a:cxn ang="0">
                    <a:pos x="187" y="515"/>
                  </a:cxn>
                  <a:cxn ang="0">
                    <a:pos x="215" y="495"/>
                  </a:cxn>
                  <a:cxn ang="0">
                    <a:pos x="244" y="476"/>
                  </a:cxn>
                  <a:cxn ang="0">
                    <a:pos x="273" y="457"/>
                  </a:cxn>
                  <a:cxn ang="0">
                    <a:pos x="301" y="439"/>
                  </a:cxn>
                  <a:cxn ang="0">
                    <a:pos x="330" y="422"/>
                  </a:cxn>
                  <a:cxn ang="0">
                    <a:pos x="359" y="405"/>
                  </a:cxn>
                  <a:cxn ang="0">
                    <a:pos x="387" y="388"/>
                  </a:cxn>
                  <a:cxn ang="0">
                    <a:pos x="416" y="372"/>
                  </a:cxn>
                  <a:cxn ang="0">
                    <a:pos x="445" y="357"/>
                  </a:cxn>
                  <a:cxn ang="0">
                    <a:pos x="473" y="341"/>
                  </a:cxn>
                  <a:cxn ang="0">
                    <a:pos x="502" y="327"/>
                  </a:cxn>
                  <a:cxn ang="0">
                    <a:pos x="531" y="312"/>
                  </a:cxn>
                  <a:cxn ang="0">
                    <a:pos x="559" y="299"/>
                  </a:cxn>
                  <a:cxn ang="0">
                    <a:pos x="588" y="285"/>
                  </a:cxn>
                  <a:cxn ang="0">
                    <a:pos x="617" y="272"/>
                  </a:cxn>
                  <a:cxn ang="0">
                    <a:pos x="645" y="259"/>
                  </a:cxn>
                  <a:cxn ang="0">
                    <a:pos x="674" y="246"/>
                  </a:cxn>
                  <a:cxn ang="0">
                    <a:pos x="703" y="234"/>
                  </a:cxn>
                  <a:cxn ang="0">
                    <a:pos x="731" y="222"/>
                  </a:cxn>
                  <a:cxn ang="0">
                    <a:pos x="760" y="211"/>
                  </a:cxn>
                  <a:cxn ang="0">
                    <a:pos x="789" y="199"/>
                  </a:cxn>
                  <a:cxn ang="0">
                    <a:pos x="817" y="188"/>
                  </a:cxn>
                  <a:cxn ang="0">
                    <a:pos x="846" y="177"/>
                  </a:cxn>
                  <a:cxn ang="0">
                    <a:pos x="875" y="167"/>
                  </a:cxn>
                  <a:cxn ang="0">
                    <a:pos x="903" y="156"/>
                  </a:cxn>
                  <a:cxn ang="0">
                    <a:pos x="932" y="146"/>
                  </a:cxn>
                  <a:cxn ang="0">
                    <a:pos x="961" y="136"/>
                  </a:cxn>
                  <a:cxn ang="0">
                    <a:pos x="989" y="127"/>
                  </a:cxn>
                  <a:cxn ang="0">
                    <a:pos x="1018" y="117"/>
                  </a:cxn>
                  <a:cxn ang="0">
                    <a:pos x="1047" y="108"/>
                  </a:cxn>
                  <a:cxn ang="0">
                    <a:pos x="1075" y="99"/>
                  </a:cxn>
                  <a:cxn ang="0">
                    <a:pos x="1104" y="90"/>
                  </a:cxn>
                  <a:cxn ang="0">
                    <a:pos x="1133" y="81"/>
                  </a:cxn>
                  <a:cxn ang="0">
                    <a:pos x="1161" y="73"/>
                  </a:cxn>
                  <a:cxn ang="0">
                    <a:pos x="1190" y="65"/>
                  </a:cxn>
                  <a:cxn ang="0">
                    <a:pos x="1219" y="56"/>
                  </a:cxn>
                  <a:cxn ang="0">
                    <a:pos x="1247" y="49"/>
                  </a:cxn>
                  <a:cxn ang="0">
                    <a:pos x="1276" y="41"/>
                  </a:cxn>
                  <a:cxn ang="0">
                    <a:pos x="1305" y="33"/>
                  </a:cxn>
                  <a:cxn ang="0">
                    <a:pos x="1333" y="26"/>
                  </a:cxn>
                  <a:cxn ang="0">
                    <a:pos x="1362" y="18"/>
                  </a:cxn>
                  <a:cxn ang="0">
                    <a:pos x="1391" y="11"/>
                  </a:cxn>
                  <a:cxn ang="0">
                    <a:pos x="1419" y="4"/>
                  </a:cxn>
                </a:cxnLst>
                <a:rect l="0" t="0" r="r" b="b"/>
                <a:pathLst>
                  <a:path w="1434" h="661">
                    <a:moveTo>
                      <a:pt x="0" y="661"/>
                    </a:moveTo>
                    <a:lnTo>
                      <a:pt x="15" y="648"/>
                    </a:lnTo>
                    <a:lnTo>
                      <a:pt x="29" y="636"/>
                    </a:lnTo>
                    <a:lnTo>
                      <a:pt x="43" y="624"/>
                    </a:lnTo>
                    <a:lnTo>
                      <a:pt x="58" y="612"/>
                    </a:lnTo>
                    <a:lnTo>
                      <a:pt x="72" y="601"/>
                    </a:lnTo>
                    <a:lnTo>
                      <a:pt x="86" y="589"/>
                    </a:lnTo>
                    <a:lnTo>
                      <a:pt x="101" y="578"/>
                    </a:lnTo>
                    <a:lnTo>
                      <a:pt x="115" y="567"/>
                    </a:lnTo>
                    <a:lnTo>
                      <a:pt x="129" y="556"/>
                    </a:lnTo>
                    <a:lnTo>
                      <a:pt x="144" y="546"/>
                    </a:lnTo>
                    <a:lnTo>
                      <a:pt x="158" y="535"/>
                    </a:lnTo>
                    <a:lnTo>
                      <a:pt x="172" y="525"/>
                    </a:lnTo>
                    <a:lnTo>
                      <a:pt x="187" y="515"/>
                    </a:lnTo>
                    <a:lnTo>
                      <a:pt x="201" y="505"/>
                    </a:lnTo>
                    <a:lnTo>
                      <a:pt x="215" y="495"/>
                    </a:lnTo>
                    <a:lnTo>
                      <a:pt x="230" y="485"/>
                    </a:lnTo>
                    <a:lnTo>
                      <a:pt x="244" y="476"/>
                    </a:lnTo>
                    <a:lnTo>
                      <a:pt x="258" y="466"/>
                    </a:lnTo>
                    <a:lnTo>
                      <a:pt x="273" y="457"/>
                    </a:lnTo>
                    <a:lnTo>
                      <a:pt x="287" y="448"/>
                    </a:lnTo>
                    <a:lnTo>
                      <a:pt x="301" y="439"/>
                    </a:lnTo>
                    <a:lnTo>
                      <a:pt x="316" y="430"/>
                    </a:lnTo>
                    <a:lnTo>
                      <a:pt x="330" y="422"/>
                    </a:lnTo>
                    <a:lnTo>
                      <a:pt x="344" y="413"/>
                    </a:lnTo>
                    <a:lnTo>
                      <a:pt x="359" y="405"/>
                    </a:lnTo>
                    <a:lnTo>
                      <a:pt x="373" y="396"/>
                    </a:lnTo>
                    <a:lnTo>
                      <a:pt x="387" y="388"/>
                    </a:lnTo>
                    <a:lnTo>
                      <a:pt x="402" y="380"/>
                    </a:lnTo>
                    <a:lnTo>
                      <a:pt x="416" y="372"/>
                    </a:lnTo>
                    <a:lnTo>
                      <a:pt x="430" y="364"/>
                    </a:lnTo>
                    <a:lnTo>
                      <a:pt x="445" y="357"/>
                    </a:lnTo>
                    <a:lnTo>
                      <a:pt x="459" y="349"/>
                    </a:lnTo>
                    <a:lnTo>
                      <a:pt x="473" y="341"/>
                    </a:lnTo>
                    <a:lnTo>
                      <a:pt x="488" y="334"/>
                    </a:lnTo>
                    <a:lnTo>
                      <a:pt x="502" y="327"/>
                    </a:lnTo>
                    <a:lnTo>
                      <a:pt x="516" y="320"/>
                    </a:lnTo>
                    <a:lnTo>
                      <a:pt x="531" y="312"/>
                    </a:lnTo>
                    <a:lnTo>
                      <a:pt x="545" y="305"/>
                    </a:lnTo>
                    <a:lnTo>
                      <a:pt x="559" y="299"/>
                    </a:lnTo>
                    <a:lnTo>
                      <a:pt x="574" y="292"/>
                    </a:lnTo>
                    <a:lnTo>
                      <a:pt x="588" y="285"/>
                    </a:lnTo>
                    <a:lnTo>
                      <a:pt x="602" y="278"/>
                    </a:lnTo>
                    <a:lnTo>
                      <a:pt x="617" y="272"/>
                    </a:lnTo>
                    <a:lnTo>
                      <a:pt x="631" y="265"/>
                    </a:lnTo>
                    <a:lnTo>
                      <a:pt x="645" y="259"/>
                    </a:lnTo>
                    <a:lnTo>
                      <a:pt x="660" y="253"/>
                    </a:lnTo>
                    <a:lnTo>
                      <a:pt x="674" y="246"/>
                    </a:lnTo>
                    <a:lnTo>
                      <a:pt x="688" y="240"/>
                    </a:lnTo>
                    <a:lnTo>
                      <a:pt x="703" y="234"/>
                    </a:lnTo>
                    <a:lnTo>
                      <a:pt x="717" y="228"/>
                    </a:lnTo>
                    <a:lnTo>
                      <a:pt x="731" y="222"/>
                    </a:lnTo>
                    <a:lnTo>
                      <a:pt x="746" y="216"/>
                    </a:lnTo>
                    <a:lnTo>
                      <a:pt x="760" y="211"/>
                    </a:lnTo>
                    <a:lnTo>
                      <a:pt x="774" y="205"/>
                    </a:lnTo>
                    <a:lnTo>
                      <a:pt x="789" y="199"/>
                    </a:lnTo>
                    <a:lnTo>
                      <a:pt x="803" y="194"/>
                    </a:lnTo>
                    <a:lnTo>
                      <a:pt x="817" y="188"/>
                    </a:lnTo>
                    <a:lnTo>
                      <a:pt x="832" y="183"/>
                    </a:lnTo>
                    <a:lnTo>
                      <a:pt x="846" y="177"/>
                    </a:lnTo>
                    <a:lnTo>
                      <a:pt x="860" y="172"/>
                    </a:lnTo>
                    <a:lnTo>
                      <a:pt x="875" y="167"/>
                    </a:lnTo>
                    <a:lnTo>
                      <a:pt x="889" y="161"/>
                    </a:lnTo>
                    <a:lnTo>
                      <a:pt x="903" y="156"/>
                    </a:lnTo>
                    <a:lnTo>
                      <a:pt x="918" y="151"/>
                    </a:lnTo>
                    <a:lnTo>
                      <a:pt x="932" y="146"/>
                    </a:lnTo>
                    <a:lnTo>
                      <a:pt x="946" y="141"/>
                    </a:lnTo>
                    <a:lnTo>
                      <a:pt x="961" y="136"/>
                    </a:lnTo>
                    <a:lnTo>
                      <a:pt x="975" y="131"/>
                    </a:lnTo>
                    <a:lnTo>
                      <a:pt x="989" y="127"/>
                    </a:lnTo>
                    <a:lnTo>
                      <a:pt x="1004" y="122"/>
                    </a:lnTo>
                    <a:lnTo>
                      <a:pt x="1018" y="117"/>
                    </a:lnTo>
                    <a:lnTo>
                      <a:pt x="1032" y="113"/>
                    </a:lnTo>
                    <a:lnTo>
                      <a:pt x="1047" y="108"/>
                    </a:lnTo>
                    <a:lnTo>
                      <a:pt x="1061" y="103"/>
                    </a:lnTo>
                    <a:lnTo>
                      <a:pt x="1075" y="99"/>
                    </a:lnTo>
                    <a:lnTo>
                      <a:pt x="1090" y="94"/>
                    </a:lnTo>
                    <a:lnTo>
                      <a:pt x="1104" y="90"/>
                    </a:lnTo>
                    <a:lnTo>
                      <a:pt x="1118" y="86"/>
                    </a:lnTo>
                    <a:lnTo>
                      <a:pt x="1133" y="81"/>
                    </a:lnTo>
                    <a:lnTo>
                      <a:pt x="1147" y="77"/>
                    </a:lnTo>
                    <a:lnTo>
                      <a:pt x="1161" y="73"/>
                    </a:lnTo>
                    <a:lnTo>
                      <a:pt x="1176" y="69"/>
                    </a:lnTo>
                    <a:lnTo>
                      <a:pt x="1190" y="65"/>
                    </a:lnTo>
                    <a:lnTo>
                      <a:pt x="1204" y="61"/>
                    </a:lnTo>
                    <a:lnTo>
                      <a:pt x="1219" y="56"/>
                    </a:lnTo>
                    <a:lnTo>
                      <a:pt x="1233" y="53"/>
                    </a:lnTo>
                    <a:lnTo>
                      <a:pt x="1247" y="49"/>
                    </a:lnTo>
                    <a:lnTo>
                      <a:pt x="1262" y="45"/>
                    </a:lnTo>
                    <a:lnTo>
                      <a:pt x="1276" y="41"/>
                    </a:lnTo>
                    <a:lnTo>
                      <a:pt x="1290" y="37"/>
                    </a:lnTo>
                    <a:lnTo>
                      <a:pt x="1305" y="33"/>
                    </a:lnTo>
                    <a:lnTo>
                      <a:pt x="1319" y="29"/>
                    </a:lnTo>
                    <a:lnTo>
                      <a:pt x="1333" y="26"/>
                    </a:lnTo>
                    <a:lnTo>
                      <a:pt x="1348" y="22"/>
                    </a:lnTo>
                    <a:lnTo>
                      <a:pt x="1362" y="18"/>
                    </a:lnTo>
                    <a:lnTo>
                      <a:pt x="1376" y="15"/>
                    </a:lnTo>
                    <a:lnTo>
                      <a:pt x="1391" y="11"/>
                    </a:lnTo>
                    <a:lnTo>
                      <a:pt x="1405" y="7"/>
                    </a:lnTo>
                    <a:lnTo>
                      <a:pt x="1419" y="4"/>
                    </a:lnTo>
                    <a:lnTo>
                      <a:pt x="1434" y="0"/>
                    </a:lnTo>
                  </a:path>
                </a:pathLst>
              </a:custGeom>
              <a:noFill/>
              <a:ln w="15875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4" name="Line 300"/>
              <p:cNvSpPr>
                <a:spLocks noChangeShapeType="1"/>
              </p:cNvSpPr>
              <p:nvPr/>
            </p:nvSpPr>
            <p:spPr bwMode="auto">
              <a:xfrm>
                <a:off x="1326" y="1110"/>
                <a:ext cx="40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5" name="Line 301"/>
              <p:cNvSpPr>
                <a:spLocks noChangeShapeType="1"/>
              </p:cNvSpPr>
              <p:nvPr/>
            </p:nvSpPr>
            <p:spPr bwMode="auto">
              <a:xfrm>
                <a:off x="1366" y="1113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6" name="Line 302"/>
              <p:cNvSpPr>
                <a:spLocks noChangeShapeType="1"/>
              </p:cNvSpPr>
              <p:nvPr/>
            </p:nvSpPr>
            <p:spPr bwMode="auto">
              <a:xfrm>
                <a:off x="1390" y="1115"/>
                <a:ext cx="13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7" name="Line 303"/>
              <p:cNvSpPr>
                <a:spLocks noChangeShapeType="1"/>
              </p:cNvSpPr>
              <p:nvPr/>
            </p:nvSpPr>
            <p:spPr bwMode="auto">
              <a:xfrm>
                <a:off x="1403" y="1115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8" name="Line 304"/>
              <p:cNvSpPr>
                <a:spLocks noChangeShapeType="1"/>
              </p:cNvSpPr>
              <p:nvPr/>
            </p:nvSpPr>
            <p:spPr bwMode="auto">
              <a:xfrm>
                <a:off x="1453" y="1118"/>
                <a:ext cx="27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9" name="Line 305"/>
              <p:cNvSpPr>
                <a:spLocks noChangeShapeType="1"/>
              </p:cNvSpPr>
              <p:nvPr/>
            </p:nvSpPr>
            <p:spPr bwMode="auto">
              <a:xfrm>
                <a:off x="1480" y="1118"/>
                <a:ext cx="18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0" name="Line 306"/>
              <p:cNvSpPr>
                <a:spLocks noChangeShapeType="1"/>
              </p:cNvSpPr>
              <p:nvPr/>
            </p:nvSpPr>
            <p:spPr bwMode="auto">
              <a:xfrm>
                <a:off x="1517" y="1121"/>
                <a:ext cx="37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1" name="Line 307"/>
              <p:cNvSpPr>
                <a:spLocks noChangeShapeType="1"/>
              </p:cNvSpPr>
              <p:nvPr/>
            </p:nvSpPr>
            <p:spPr bwMode="auto">
              <a:xfrm>
                <a:off x="1554" y="1123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2" name="Line 308"/>
              <p:cNvSpPr>
                <a:spLocks noChangeShapeType="1"/>
              </p:cNvSpPr>
              <p:nvPr/>
            </p:nvSpPr>
            <p:spPr bwMode="auto">
              <a:xfrm>
                <a:off x="1580" y="1123"/>
                <a:ext cx="14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3" name="Line 309"/>
              <p:cNvSpPr>
                <a:spLocks noChangeShapeType="1"/>
              </p:cNvSpPr>
              <p:nvPr/>
            </p:nvSpPr>
            <p:spPr bwMode="auto">
              <a:xfrm>
                <a:off x="1594" y="1123"/>
                <a:ext cx="31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4" name="Line 310"/>
              <p:cNvSpPr>
                <a:spLocks noChangeShapeType="1"/>
              </p:cNvSpPr>
              <p:nvPr/>
            </p:nvSpPr>
            <p:spPr bwMode="auto">
              <a:xfrm>
                <a:off x="1644" y="1126"/>
                <a:ext cx="24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5" name="Line 311"/>
              <p:cNvSpPr>
                <a:spLocks noChangeShapeType="1"/>
              </p:cNvSpPr>
              <p:nvPr/>
            </p:nvSpPr>
            <p:spPr bwMode="auto">
              <a:xfrm>
                <a:off x="1668" y="1128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6" name="Line 312"/>
              <p:cNvSpPr>
                <a:spLocks noChangeShapeType="1"/>
              </p:cNvSpPr>
              <p:nvPr/>
            </p:nvSpPr>
            <p:spPr bwMode="auto">
              <a:xfrm>
                <a:off x="1708" y="1131"/>
                <a:ext cx="37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7" name="Line 313"/>
              <p:cNvSpPr>
                <a:spLocks noChangeShapeType="1"/>
              </p:cNvSpPr>
              <p:nvPr/>
            </p:nvSpPr>
            <p:spPr bwMode="auto">
              <a:xfrm>
                <a:off x="1745" y="1131"/>
                <a:ext cx="8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8" name="Line 314"/>
              <p:cNvSpPr>
                <a:spLocks noChangeShapeType="1"/>
              </p:cNvSpPr>
              <p:nvPr/>
            </p:nvSpPr>
            <p:spPr bwMode="auto">
              <a:xfrm>
                <a:off x="1771" y="1134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9" name="Line 315"/>
              <p:cNvSpPr>
                <a:spLocks noChangeShapeType="1"/>
              </p:cNvSpPr>
              <p:nvPr/>
            </p:nvSpPr>
            <p:spPr bwMode="auto">
              <a:xfrm>
                <a:off x="1782" y="1134"/>
                <a:ext cx="34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0" name="Line 316"/>
              <p:cNvSpPr>
                <a:spLocks noChangeShapeType="1"/>
              </p:cNvSpPr>
              <p:nvPr/>
            </p:nvSpPr>
            <p:spPr bwMode="auto">
              <a:xfrm>
                <a:off x="1835" y="1136"/>
                <a:ext cx="23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1" name="Line 317"/>
              <p:cNvSpPr>
                <a:spLocks noChangeShapeType="1"/>
              </p:cNvSpPr>
              <p:nvPr/>
            </p:nvSpPr>
            <p:spPr bwMode="auto">
              <a:xfrm>
                <a:off x="1858" y="1139"/>
                <a:ext cx="22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2" name="Line 318"/>
              <p:cNvSpPr>
                <a:spLocks noChangeShapeType="1"/>
              </p:cNvSpPr>
              <p:nvPr/>
            </p:nvSpPr>
            <p:spPr bwMode="auto">
              <a:xfrm>
                <a:off x="1898" y="1142"/>
                <a:ext cx="37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3" name="Line 319"/>
              <p:cNvSpPr>
                <a:spLocks noChangeShapeType="1"/>
              </p:cNvSpPr>
              <p:nvPr/>
            </p:nvSpPr>
            <p:spPr bwMode="auto">
              <a:xfrm>
                <a:off x="1935" y="1144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4" name="Line 320"/>
              <p:cNvSpPr>
                <a:spLocks noChangeShapeType="1"/>
              </p:cNvSpPr>
              <p:nvPr/>
            </p:nvSpPr>
            <p:spPr bwMode="auto">
              <a:xfrm>
                <a:off x="1962" y="1144"/>
                <a:ext cx="10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5" name="Line 321"/>
              <p:cNvSpPr>
                <a:spLocks noChangeShapeType="1"/>
              </p:cNvSpPr>
              <p:nvPr/>
            </p:nvSpPr>
            <p:spPr bwMode="auto">
              <a:xfrm>
                <a:off x="1972" y="1147"/>
                <a:ext cx="35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6" name="Line 322"/>
              <p:cNvSpPr>
                <a:spLocks noChangeShapeType="1"/>
              </p:cNvSpPr>
              <p:nvPr/>
            </p:nvSpPr>
            <p:spPr bwMode="auto">
              <a:xfrm>
                <a:off x="2025" y="1150"/>
                <a:ext cx="24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7" name="Line 323"/>
              <p:cNvSpPr>
                <a:spLocks noChangeShapeType="1"/>
              </p:cNvSpPr>
              <p:nvPr/>
            </p:nvSpPr>
            <p:spPr bwMode="auto">
              <a:xfrm>
                <a:off x="2049" y="1152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8" name="Line 324"/>
              <p:cNvSpPr>
                <a:spLocks noChangeShapeType="1"/>
              </p:cNvSpPr>
              <p:nvPr/>
            </p:nvSpPr>
            <p:spPr bwMode="auto">
              <a:xfrm>
                <a:off x="2089" y="1155"/>
                <a:ext cx="34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9" name="Line 325"/>
              <p:cNvSpPr>
                <a:spLocks noChangeShapeType="1"/>
              </p:cNvSpPr>
              <p:nvPr/>
            </p:nvSpPr>
            <p:spPr bwMode="auto">
              <a:xfrm>
                <a:off x="2123" y="1155"/>
                <a:ext cx="8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0" name="Line 326"/>
              <p:cNvSpPr>
                <a:spLocks noChangeShapeType="1"/>
              </p:cNvSpPr>
              <p:nvPr/>
            </p:nvSpPr>
            <p:spPr bwMode="auto">
              <a:xfrm>
                <a:off x="2152" y="1158"/>
                <a:ext cx="11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1" name="Line 327"/>
              <p:cNvSpPr>
                <a:spLocks noChangeShapeType="1"/>
              </p:cNvSpPr>
              <p:nvPr/>
            </p:nvSpPr>
            <p:spPr bwMode="auto">
              <a:xfrm>
                <a:off x="2163" y="1160"/>
                <a:ext cx="32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2" name="Line 328"/>
              <p:cNvSpPr>
                <a:spLocks noChangeShapeType="1"/>
              </p:cNvSpPr>
              <p:nvPr/>
            </p:nvSpPr>
            <p:spPr bwMode="auto">
              <a:xfrm>
                <a:off x="2216" y="1163"/>
                <a:ext cx="21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3" name="Line 329"/>
              <p:cNvSpPr>
                <a:spLocks noChangeShapeType="1"/>
              </p:cNvSpPr>
              <p:nvPr/>
            </p:nvSpPr>
            <p:spPr bwMode="auto">
              <a:xfrm>
                <a:off x="2237" y="1166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4" name="Line 330"/>
              <p:cNvSpPr>
                <a:spLocks noChangeShapeType="1"/>
              </p:cNvSpPr>
              <p:nvPr/>
            </p:nvSpPr>
            <p:spPr bwMode="auto">
              <a:xfrm>
                <a:off x="2280" y="1168"/>
                <a:ext cx="34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5" name="Line 331"/>
              <p:cNvSpPr>
                <a:spLocks noChangeShapeType="1"/>
              </p:cNvSpPr>
              <p:nvPr/>
            </p:nvSpPr>
            <p:spPr bwMode="auto">
              <a:xfrm>
                <a:off x="2314" y="1171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6" name="Line 332"/>
              <p:cNvSpPr>
                <a:spLocks noChangeShapeType="1"/>
              </p:cNvSpPr>
              <p:nvPr/>
            </p:nvSpPr>
            <p:spPr bwMode="auto">
              <a:xfrm>
                <a:off x="2341" y="1173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7" name="Line 333"/>
              <p:cNvSpPr>
                <a:spLocks noChangeShapeType="1"/>
              </p:cNvSpPr>
              <p:nvPr/>
            </p:nvSpPr>
            <p:spPr bwMode="auto">
              <a:xfrm>
                <a:off x="2351" y="1173"/>
                <a:ext cx="35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8" name="Line 334"/>
              <p:cNvSpPr>
                <a:spLocks noChangeShapeType="1"/>
              </p:cNvSpPr>
              <p:nvPr/>
            </p:nvSpPr>
            <p:spPr bwMode="auto">
              <a:xfrm>
                <a:off x="2404" y="1179"/>
                <a:ext cx="24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9" name="Line 335"/>
              <p:cNvSpPr>
                <a:spLocks noChangeShapeType="1"/>
              </p:cNvSpPr>
              <p:nvPr/>
            </p:nvSpPr>
            <p:spPr bwMode="auto">
              <a:xfrm>
                <a:off x="2428" y="1179"/>
                <a:ext cx="21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0" name="Line 336"/>
              <p:cNvSpPr>
                <a:spLocks noChangeShapeType="1"/>
              </p:cNvSpPr>
              <p:nvPr/>
            </p:nvSpPr>
            <p:spPr bwMode="auto">
              <a:xfrm>
                <a:off x="2468" y="1184"/>
                <a:ext cx="37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1" name="Line 337"/>
              <p:cNvSpPr>
                <a:spLocks noChangeShapeType="1"/>
              </p:cNvSpPr>
              <p:nvPr/>
            </p:nvSpPr>
            <p:spPr bwMode="auto">
              <a:xfrm>
                <a:off x="2505" y="1187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2" name="Line 338"/>
              <p:cNvSpPr>
                <a:spLocks noChangeShapeType="1"/>
              </p:cNvSpPr>
              <p:nvPr/>
            </p:nvSpPr>
            <p:spPr bwMode="auto">
              <a:xfrm>
                <a:off x="2531" y="1189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3" name="Line 339"/>
              <p:cNvSpPr>
                <a:spLocks noChangeShapeType="1"/>
              </p:cNvSpPr>
              <p:nvPr/>
            </p:nvSpPr>
            <p:spPr bwMode="auto">
              <a:xfrm>
                <a:off x="2542" y="1189"/>
                <a:ext cx="34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4" name="Line 340"/>
              <p:cNvSpPr>
                <a:spLocks noChangeShapeType="1"/>
              </p:cNvSpPr>
              <p:nvPr/>
            </p:nvSpPr>
            <p:spPr bwMode="auto">
              <a:xfrm>
                <a:off x="2595" y="1195"/>
                <a:ext cx="24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5" name="Line 341"/>
              <p:cNvSpPr>
                <a:spLocks noChangeShapeType="1"/>
              </p:cNvSpPr>
              <p:nvPr/>
            </p:nvSpPr>
            <p:spPr bwMode="auto">
              <a:xfrm>
                <a:off x="2619" y="1197"/>
                <a:ext cx="2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6" name="Line 342"/>
              <p:cNvSpPr>
                <a:spLocks noChangeShapeType="1"/>
              </p:cNvSpPr>
              <p:nvPr/>
            </p:nvSpPr>
            <p:spPr bwMode="auto">
              <a:xfrm>
                <a:off x="2658" y="1200"/>
                <a:ext cx="35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7" name="Line 343"/>
              <p:cNvSpPr>
                <a:spLocks noChangeShapeType="1"/>
              </p:cNvSpPr>
              <p:nvPr/>
            </p:nvSpPr>
            <p:spPr bwMode="auto">
              <a:xfrm>
                <a:off x="2693" y="1205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8" name="Line 344"/>
              <p:cNvSpPr>
                <a:spLocks noChangeShapeType="1"/>
              </p:cNvSpPr>
              <p:nvPr/>
            </p:nvSpPr>
            <p:spPr bwMode="auto">
              <a:xfrm>
                <a:off x="2722" y="1208"/>
                <a:ext cx="1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9" name="Line 345"/>
              <p:cNvSpPr>
                <a:spLocks noChangeShapeType="1"/>
              </p:cNvSpPr>
              <p:nvPr/>
            </p:nvSpPr>
            <p:spPr bwMode="auto">
              <a:xfrm>
                <a:off x="2733" y="1208"/>
                <a:ext cx="31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0" name="Line 346"/>
              <p:cNvSpPr>
                <a:spLocks noChangeShapeType="1"/>
              </p:cNvSpPr>
              <p:nvPr/>
            </p:nvSpPr>
            <p:spPr bwMode="auto">
              <a:xfrm>
                <a:off x="2786" y="1213"/>
                <a:ext cx="21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1" name="Line 347"/>
              <p:cNvSpPr>
                <a:spLocks noChangeShapeType="1"/>
              </p:cNvSpPr>
              <p:nvPr/>
            </p:nvSpPr>
            <p:spPr bwMode="auto">
              <a:xfrm>
                <a:off x="2807" y="1216"/>
                <a:ext cx="21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2" name="Line 348"/>
              <p:cNvSpPr>
                <a:spLocks noChangeShapeType="1"/>
              </p:cNvSpPr>
              <p:nvPr/>
            </p:nvSpPr>
            <p:spPr bwMode="auto">
              <a:xfrm>
                <a:off x="2846" y="1221"/>
                <a:ext cx="38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3" name="Line 349"/>
              <p:cNvSpPr>
                <a:spLocks noChangeShapeType="1"/>
              </p:cNvSpPr>
              <p:nvPr/>
            </p:nvSpPr>
            <p:spPr bwMode="auto">
              <a:xfrm>
                <a:off x="2884" y="1224"/>
                <a:ext cx="7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4" name="Line 350"/>
              <p:cNvSpPr>
                <a:spLocks noChangeShapeType="1"/>
              </p:cNvSpPr>
              <p:nvPr/>
            </p:nvSpPr>
            <p:spPr bwMode="auto">
              <a:xfrm>
                <a:off x="2910" y="1226"/>
                <a:ext cx="11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5" name="Line 351"/>
              <p:cNvSpPr>
                <a:spLocks noChangeShapeType="1"/>
              </p:cNvSpPr>
              <p:nvPr/>
            </p:nvSpPr>
            <p:spPr bwMode="auto">
              <a:xfrm>
                <a:off x="2921" y="1229"/>
                <a:ext cx="34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6" name="Line 352"/>
              <p:cNvSpPr>
                <a:spLocks noChangeShapeType="1"/>
              </p:cNvSpPr>
              <p:nvPr/>
            </p:nvSpPr>
            <p:spPr bwMode="auto">
              <a:xfrm>
                <a:off x="2974" y="1234"/>
                <a:ext cx="23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7" name="Line 353"/>
              <p:cNvSpPr>
                <a:spLocks noChangeShapeType="1"/>
              </p:cNvSpPr>
              <p:nvPr/>
            </p:nvSpPr>
            <p:spPr bwMode="auto">
              <a:xfrm>
                <a:off x="2997" y="1237"/>
                <a:ext cx="22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8" name="Line 354"/>
              <p:cNvSpPr>
                <a:spLocks noChangeShapeType="1"/>
              </p:cNvSpPr>
              <p:nvPr/>
            </p:nvSpPr>
            <p:spPr bwMode="auto">
              <a:xfrm>
                <a:off x="3037" y="1242"/>
                <a:ext cx="37" cy="6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9" name="Line 355"/>
              <p:cNvSpPr>
                <a:spLocks noChangeShapeType="1"/>
              </p:cNvSpPr>
              <p:nvPr/>
            </p:nvSpPr>
            <p:spPr bwMode="auto">
              <a:xfrm>
                <a:off x="3074" y="1248"/>
                <a:ext cx="8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0" name="Line 356"/>
              <p:cNvSpPr>
                <a:spLocks noChangeShapeType="1"/>
              </p:cNvSpPr>
              <p:nvPr/>
            </p:nvSpPr>
            <p:spPr bwMode="auto">
              <a:xfrm>
                <a:off x="3101" y="1253"/>
                <a:ext cx="10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1" name="Line 357"/>
              <p:cNvSpPr>
                <a:spLocks noChangeShapeType="1"/>
              </p:cNvSpPr>
              <p:nvPr/>
            </p:nvSpPr>
            <p:spPr bwMode="auto">
              <a:xfrm>
                <a:off x="3111" y="1253"/>
                <a:ext cx="32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2" name="Line 358"/>
              <p:cNvSpPr>
                <a:spLocks noChangeShapeType="1"/>
              </p:cNvSpPr>
              <p:nvPr/>
            </p:nvSpPr>
            <p:spPr bwMode="auto">
              <a:xfrm>
                <a:off x="3162" y="1261"/>
                <a:ext cx="26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3" name="Line 359"/>
              <p:cNvSpPr>
                <a:spLocks noChangeShapeType="1"/>
              </p:cNvSpPr>
              <p:nvPr/>
            </p:nvSpPr>
            <p:spPr bwMode="auto">
              <a:xfrm>
                <a:off x="3188" y="1264"/>
                <a:ext cx="19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4" name="Line 360"/>
              <p:cNvSpPr>
                <a:spLocks noChangeShapeType="1"/>
              </p:cNvSpPr>
              <p:nvPr/>
            </p:nvSpPr>
            <p:spPr bwMode="auto">
              <a:xfrm>
                <a:off x="3225" y="1269"/>
                <a:ext cx="37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5" name="Line 361"/>
              <p:cNvSpPr>
                <a:spLocks noChangeShapeType="1"/>
              </p:cNvSpPr>
              <p:nvPr/>
            </p:nvSpPr>
            <p:spPr bwMode="auto">
              <a:xfrm>
                <a:off x="3262" y="1277"/>
                <a:ext cx="8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6" name="Line 362"/>
              <p:cNvSpPr>
                <a:spLocks noChangeShapeType="1"/>
              </p:cNvSpPr>
              <p:nvPr/>
            </p:nvSpPr>
            <p:spPr bwMode="auto">
              <a:xfrm>
                <a:off x="3289" y="1279"/>
                <a:ext cx="13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7" name="Line 363"/>
              <p:cNvSpPr>
                <a:spLocks noChangeShapeType="1"/>
              </p:cNvSpPr>
              <p:nvPr/>
            </p:nvSpPr>
            <p:spPr bwMode="auto">
              <a:xfrm>
                <a:off x="3302" y="1282"/>
                <a:ext cx="29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8" name="Line 364"/>
              <p:cNvSpPr>
                <a:spLocks noChangeShapeType="1"/>
              </p:cNvSpPr>
              <p:nvPr/>
            </p:nvSpPr>
            <p:spPr bwMode="auto">
              <a:xfrm>
                <a:off x="3350" y="1290"/>
                <a:ext cx="26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9" name="Line 365"/>
              <p:cNvSpPr>
                <a:spLocks noChangeShapeType="1"/>
              </p:cNvSpPr>
              <p:nvPr/>
            </p:nvSpPr>
            <p:spPr bwMode="auto">
              <a:xfrm>
                <a:off x="3376" y="1295"/>
                <a:ext cx="19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0" name="Line 366"/>
              <p:cNvSpPr>
                <a:spLocks noChangeShapeType="1"/>
              </p:cNvSpPr>
              <p:nvPr/>
            </p:nvSpPr>
            <p:spPr bwMode="auto">
              <a:xfrm>
                <a:off x="3413" y="1301"/>
                <a:ext cx="3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1" name="Line 367"/>
              <p:cNvSpPr>
                <a:spLocks noChangeShapeType="1"/>
              </p:cNvSpPr>
              <p:nvPr/>
            </p:nvSpPr>
            <p:spPr bwMode="auto">
              <a:xfrm>
                <a:off x="3416" y="1301"/>
                <a:ext cx="37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2" name="Line 368"/>
              <p:cNvSpPr>
                <a:spLocks noChangeShapeType="1"/>
              </p:cNvSpPr>
              <p:nvPr/>
            </p:nvSpPr>
            <p:spPr bwMode="auto">
              <a:xfrm>
                <a:off x="3453" y="1309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3" name="Line 369"/>
              <p:cNvSpPr>
                <a:spLocks noChangeShapeType="1"/>
              </p:cNvSpPr>
              <p:nvPr/>
            </p:nvSpPr>
            <p:spPr bwMode="auto">
              <a:xfrm>
                <a:off x="3477" y="1314"/>
                <a:ext cx="13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4" name="Line 370"/>
              <p:cNvSpPr>
                <a:spLocks noChangeShapeType="1"/>
              </p:cNvSpPr>
              <p:nvPr/>
            </p:nvSpPr>
            <p:spPr bwMode="auto">
              <a:xfrm>
                <a:off x="3490" y="1316"/>
                <a:ext cx="29" cy="6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5" name="Line 371"/>
              <p:cNvSpPr>
                <a:spLocks noChangeShapeType="1"/>
              </p:cNvSpPr>
              <p:nvPr/>
            </p:nvSpPr>
            <p:spPr bwMode="auto">
              <a:xfrm>
                <a:off x="3538" y="1324"/>
                <a:ext cx="29" cy="6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6" name="Line 372"/>
              <p:cNvSpPr>
                <a:spLocks noChangeShapeType="1"/>
              </p:cNvSpPr>
              <p:nvPr/>
            </p:nvSpPr>
            <p:spPr bwMode="auto">
              <a:xfrm>
                <a:off x="3567" y="1330"/>
                <a:ext cx="16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7" name="Line 373"/>
              <p:cNvSpPr>
                <a:spLocks noChangeShapeType="1"/>
              </p:cNvSpPr>
              <p:nvPr/>
            </p:nvSpPr>
            <p:spPr bwMode="auto">
              <a:xfrm>
                <a:off x="3601" y="1338"/>
                <a:ext cx="3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8" name="Line 374"/>
              <p:cNvSpPr>
                <a:spLocks noChangeShapeType="1"/>
              </p:cNvSpPr>
              <p:nvPr/>
            </p:nvSpPr>
            <p:spPr bwMode="auto">
              <a:xfrm>
                <a:off x="3604" y="1340"/>
                <a:ext cx="40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9" name="Line 375"/>
              <p:cNvSpPr>
                <a:spLocks noChangeShapeType="1"/>
              </p:cNvSpPr>
              <p:nvPr/>
            </p:nvSpPr>
            <p:spPr bwMode="auto">
              <a:xfrm>
                <a:off x="3644" y="1348"/>
                <a:ext cx="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0" name="Line 376"/>
              <p:cNvSpPr>
                <a:spLocks noChangeShapeType="1"/>
              </p:cNvSpPr>
              <p:nvPr/>
            </p:nvSpPr>
            <p:spPr bwMode="auto">
              <a:xfrm>
                <a:off x="3662" y="1351"/>
                <a:ext cx="19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1" name="Line 377"/>
              <p:cNvSpPr>
                <a:spLocks noChangeShapeType="1"/>
              </p:cNvSpPr>
              <p:nvPr/>
            </p:nvSpPr>
            <p:spPr bwMode="auto">
              <a:xfrm>
                <a:off x="3681" y="1356"/>
                <a:ext cx="24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2" name="Line 378"/>
              <p:cNvSpPr>
                <a:spLocks noChangeShapeType="1"/>
              </p:cNvSpPr>
              <p:nvPr/>
            </p:nvSpPr>
            <p:spPr bwMode="auto">
              <a:xfrm>
                <a:off x="3723" y="1367"/>
                <a:ext cx="35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3" name="Line 379"/>
              <p:cNvSpPr>
                <a:spLocks noChangeShapeType="1"/>
              </p:cNvSpPr>
              <p:nvPr/>
            </p:nvSpPr>
            <p:spPr bwMode="auto">
              <a:xfrm>
                <a:off x="3758" y="1375"/>
                <a:ext cx="10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4" name="Line 380"/>
              <p:cNvSpPr>
                <a:spLocks noChangeShapeType="1"/>
              </p:cNvSpPr>
              <p:nvPr/>
            </p:nvSpPr>
            <p:spPr bwMode="auto">
              <a:xfrm>
                <a:off x="3787" y="1383"/>
                <a:ext cx="8" cy="2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5" name="Line 381"/>
              <p:cNvSpPr>
                <a:spLocks noChangeShapeType="1"/>
              </p:cNvSpPr>
              <p:nvPr/>
            </p:nvSpPr>
            <p:spPr bwMode="auto">
              <a:xfrm>
                <a:off x="3795" y="1385"/>
                <a:ext cx="34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6" name="Line 382"/>
              <p:cNvSpPr>
                <a:spLocks noChangeShapeType="1"/>
              </p:cNvSpPr>
              <p:nvPr/>
            </p:nvSpPr>
            <p:spPr bwMode="auto">
              <a:xfrm>
                <a:off x="3848" y="1399"/>
                <a:ext cx="23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7" name="Line 383"/>
              <p:cNvSpPr>
                <a:spLocks noChangeShapeType="1"/>
              </p:cNvSpPr>
              <p:nvPr/>
            </p:nvSpPr>
            <p:spPr bwMode="auto">
              <a:xfrm>
                <a:off x="3871" y="1407"/>
                <a:ext cx="19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8" name="Line 384"/>
              <p:cNvSpPr>
                <a:spLocks noChangeShapeType="1"/>
              </p:cNvSpPr>
              <p:nvPr/>
            </p:nvSpPr>
            <p:spPr bwMode="auto">
              <a:xfrm>
                <a:off x="3909" y="1417"/>
                <a:ext cx="1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9" name="Line 385"/>
              <p:cNvSpPr>
                <a:spLocks noChangeShapeType="1"/>
              </p:cNvSpPr>
              <p:nvPr/>
            </p:nvSpPr>
            <p:spPr bwMode="auto">
              <a:xfrm>
                <a:off x="3909" y="1417"/>
                <a:ext cx="37" cy="1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0" name="Line 386"/>
              <p:cNvSpPr>
                <a:spLocks noChangeShapeType="1"/>
              </p:cNvSpPr>
              <p:nvPr/>
            </p:nvSpPr>
            <p:spPr bwMode="auto">
              <a:xfrm>
                <a:off x="3946" y="1430"/>
                <a:ext cx="5" cy="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1" name="Line 387"/>
              <p:cNvSpPr>
                <a:spLocks noChangeShapeType="1"/>
              </p:cNvSpPr>
              <p:nvPr/>
            </p:nvSpPr>
            <p:spPr bwMode="auto">
              <a:xfrm>
                <a:off x="3969" y="1436"/>
                <a:ext cx="16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2" name="Line 388"/>
              <p:cNvSpPr>
                <a:spLocks noChangeShapeType="1"/>
              </p:cNvSpPr>
              <p:nvPr/>
            </p:nvSpPr>
            <p:spPr bwMode="auto">
              <a:xfrm>
                <a:off x="3985" y="1441"/>
                <a:ext cx="27" cy="11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3" name="Line 389"/>
              <p:cNvSpPr>
                <a:spLocks noChangeShapeType="1"/>
              </p:cNvSpPr>
              <p:nvPr/>
            </p:nvSpPr>
            <p:spPr bwMode="auto">
              <a:xfrm>
                <a:off x="4028" y="1457"/>
                <a:ext cx="32" cy="10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4" name="Line 390"/>
              <p:cNvSpPr>
                <a:spLocks noChangeShapeType="1"/>
              </p:cNvSpPr>
              <p:nvPr/>
            </p:nvSpPr>
            <p:spPr bwMode="auto">
              <a:xfrm>
                <a:off x="4060" y="1467"/>
                <a:ext cx="10" cy="6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5" name="Line 391"/>
              <p:cNvSpPr>
                <a:spLocks noChangeShapeType="1"/>
              </p:cNvSpPr>
              <p:nvPr/>
            </p:nvSpPr>
            <p:spPr bwMode="auto">
              <a:xfrm>
                <a:off x="4089" y="1478"/>
                <a:ext cx="10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6" name="Line 392"/>
              <p:cNvSpPr>
                <a:spLocks noChangeShapeType="1"/>
              </p:cNvSpPr>
              <p:nvPr/>
            </p:nvSpPr>
            <p:spPr bwMode="auto">
              <a:xfrm>
                <a:off x="4099" y="1483"/>
                <a:ext cx="29" cy="14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7" name="Line 393"/>
              <p:cNvSpPr>
                <a:spLocks noChangeShapeType="1"/>
              </p:cNvSpPr>
              <p:nvPr/>
            </p:nvSpPr>
            <p:spPr bwMode="auto">
              <a:xfrm>
                <a:off x="4147" y="1502"/>
                <a:ext cx="26" cy="1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8" name="Line 394"/>
              <p:cNvSpPr>
                <a:spLocks noChangeShapeType="1"/>
              </p:cNvSpPr>
              <p:nvPr/>
            </p:nvSpPr>
            <p:spPr bwMode="auto">
              <a:xfrm>
                <a:off x="4173" y="1515"/>
                <a:ext cx="14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9" name="Line 395"/>
              <p:cNvSpPr>
                <a:spLocks noChangeShapeType="1"/>
              </p:cNvSpPr>
              <p:nvPr/>
            </p:nvSpPr>
            <p:spPr bwMode="auto">
              <a:xfrm>
                <a:off x="4205" y="1528"/>
                <a:ext cx="8" cy="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0" name="Line 396"/>
              <p:cNvSpPr>
                <a:spLocks noChangeShapeType="1"/>
              </p:cNvSpPr>
              <p:nvPr/>
            </p:nvSpPr>
            <p:spPr bwMode="auto">
              <a:xfrm>
                <a:off x="4213" y="1531"/>
                <a:ext cx="32" cy="16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1" name="Line 397"/>
              <p:cNvSpPr>
                <a:spLocks noChangeShapeType="1"/>
              </p:cNvSpPr>
              <p:nvPr/>
            </p:nvSpPr>
            <p:spPr bwMode="auto">
              <a:xfrm>
                <a:off x="4263" y="1555"/>
                <a:ext cx="24" cy="13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2" name="Line 398"/>
              <p:cNvSpPr>
                <a:spLocks noChangeShapeType="1"/>
              </p:cNvSpPr>
              <p:nvPr/>
            </p:nvSpPr>
            <p:spPr bwMode="auto">
              <a:xfrm>
                <a:off x="4287" y="1568"/>
                <a:ext cx="16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3" name="Line 399"/>
              <p:cNvSpPr>
                <a:spLocks noChangeShapeType="1"/>
              </p:cNvSpPr>
              <p:nvPr/>
            </p:nvSpPr>
            <p:spPr bwMode="auto">
              <a:xfrm>
                <a:off x="4319" y="1584"/>
                <a:ext cx="8" cy="5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4" name="Line 400"/>
              <p:cNvSpPr>
                <a:spLocks noChangeShapeType="1"/>
              </p:cNvSpPr>
              <p:nvPr/>
            </p:nvSpPr>
            <p:spPr bwMode="auto">
              <a:xfrm>
                <a:off x="4327" y="1589"/>
                <a:ext cx="32" cy="19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5" name="Line 401"/>
              <p:cNvSpPr>
                <a:spLocks noChangeShapeType="1"/>
              </p:cNvSpPr>
              <p:nvPr/>
            </p:nvSpPr>
            <p:spPr bwMode="auto">
              <a:xfrm>
                <a:off x="4375" y="1616"/>
                <a:ext cx="26" cy="1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6" name="Line 402"/>
              <p:cNvSpPr>
                <a:spLocks noChangeShapeType="1"/>
              </p:cNvSpPr>
              <p:nvPr/>
            </p:nvSpPr>
            <p:spPr bwMode="auto">
              <a:xfrm>
                <a:off x="4401" y="1634"/>
                <a:ext cx="11" cy="6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7" name="Line 403"/>
              <p:cNvSpPr>
                <a:spLocks noChangeShapeType="1"/>
              </p:cNvSpPr>
              <p:nvPr/>
            </p:nvSpPr>
            <p:spPr bwMode="auto">
              <a:xfrm>
                <a:off x="4428" y="1650"/>
                <a:ext cx="13" cy="8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8" name="Line 404"/>
              <p:cNvSpPr>
                <a:spLocks noChangeShapeType="1"/>
              </p:cNvSpPr>
              <p:nvPr/>
            </p:nvSpPr>
            <p:spPr bwMode="auto">
              <a:xfrm>
                <a:off x="4441" y="1658"/>
                <a:ext cx="24" cy="19"/>
              </a:xfrm>
              <a:prstGeom prst="line">
                <a:avLst/>
              </a:pr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7270" name="Line 406"/>
            <p:cNvSpPr>
              <a:spLocks noChangeShapeType="1"/>
            </p:cNvSpPr>
            <p:nvPr/>
          </p:nvSpPr>
          <p:spPr bwMode="auto">
            <a:xfrm>
              <a:off x="7042200" y="2461990"/>
              <a:ext cx="53975" cy="42863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1" name="Line 407"/>
            <p:cNvSpPr>
              <a:spLocks noChangeShapeType="1"/>
            </p:cNvSpPr>
            <p:nvPr/>
          </p:nvSpPr>
          <p:spPr bwMode="auto">
            <a:xfrm>
              <a:off x="7096175" y="2504852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2" name="Line 408"/>
            <p:cNvSpPr>
              <a:spLocks noChangeShapeType="1"/>
            </p:cNvSpPr>
            <p:nvPr/>
          </p:nvSpPr>
          <p:spPr bwMode="auto">
            <a:xfrm>
              <a:off x="7121575" y="2520727"/>
              <a:ext cx="38100" cy="30163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3" name="Line 409"/>
            <p:cNvSpPr>
              <a:spLocks noChangeShapeType="1"/>
            </p:cNvSpPr>
            <p:nvPr/>
          </p:nvSpPr>
          <p:spPr bwMode="auto">
            <a:xfrm>
              <a:off x="7159675" y="2550890"/>
              <a:ext cx="15875" cy="158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4" name="Line 410"/>
            <p:cNvSpPr>
              <a:spLocks noChangeShapeType="1"/>
            </p:cNvSpPr>
            <p:nvPr/>
          </p:nvSpPr>
          <p:spPr bwMode="auto">
            <a:xfrm>
              <a:off x="7197775" y="2588990"/>
              <a:ext cx="20638" cy="158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5" name="Line 411"/>
            <p:cNvSpPr>
              <a:spLocks noChangeShapeType="1"/>
            </p:cNvSpPr>
            <p:nvPr/>
          </p:nvSpPr>
          <p:spPr bwMode="auto">
            <a:xfrm>
              <a:off x="7218413" y="2604865"/>
              <a:ext cx="33338" cy="30163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6" name="Line 412"/>
            <p:cNvSpPr>
              <a:spLocks noChangeShapeType="1"/>
            </p:cNvSpPr>
            <p:nvPr/>
          </p:nvSpPr>
          <p:spPr bwMode="auto">
            <a:xfrm>
              <a:off x="7272388" y="2655665"/>
              <a:ext cx="4763" cy="4763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7" name="Line 413"/>
            <p:cNvSpPr>
              <a:spLocks noChangeShapeType="1"/>
            </p:cNvSpPr>
            <p:nvPr/>
          </p:nvSpPr>
          <p:spPr bwMode="auto">
            <a:xfrm>
              <a:off x="7277150" y="2660427"/>
              <a:ext cx="46038" cy="460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8" name="Line 414"/>
            <p:cNvSpPr>
              <a:spLocks noChangeShapeType="1"/>
            </p:cNvSpPr>
            <p:nvPr/>
          </p:nvSpPr>
          <p:spPr bwMode="auto">
            <a:xfrm>
              <a:off x="7343825" y="2727102"/>
              <a:ext cx="46038" cy="50800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9" name="Line 415"/>
            <p:cNvSpPr>
              <a:spLocks noChangeShapeType="1"/>
            </p:cNvSpPr>
            <p:nvPr/>
          </p:nvSpPr>
          <p:spPr bwMode="auto">
            <a:xfrm>
              <a:off x="7412088" y="2803302"/>
              <a:ext cx="41275" cy="539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0" name="Line 416"/>
            <p:cNvSpPr>
              <a:spLocks noChangeShapeType="1"/>
            </p:cNvSpPr>
            <p:nvPr/>
          </p:nvSpPr>
          <p:spPr bwMode="auto">
            <a:xfrm>
              <a:off x="7474000" y="2882677"/>
              <a:ext cx="42863" cy="539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1" name="Line 417"/>
            <p:cNvSpPr>
              <a:spLocks noChangeShapeType="1"/>
            </p:cNvSpPr>
            <p:nvPr/>
          </p:nvSpPr>
          <p:spPr bwMode="auto">
            <a:xfrm>
              <a:off x="7534325" y="2962052"/>
              <a:ext cx="36513" cy="587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2" name="Line 418"/>
            <p:cNvSpPr>
              <a:spLocks noChangeShapeType="1"/>
            </p:cNvSpPr>
            <p:nvPr/>
          </p:nvSpPr>
          <p:spPr bwMode="auto">
            <a:xfrm>
              <a:off x="7588300" y="3046190"/>
              <a:ext cx="38100" cy="587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3" name="Line 419"/>
            <p:cNvSpPr>
              <a:spLocks noChangeShapeType="1"/>
            </p:cNvSpPr>
            <p:nvPr/>
          </p:nvSpPr>
          <p:spPr bwMode="auto">
            <a:xfrm>
              <a:off x="7639100" y="3130327"/>
              <a:ext cx="33338" cy="63500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4" name="Line 420"/>
            <p:cNvSpPr>
              <a:spLocks noChangeShapeType="1"/>
            </p:cNvSpPr>
            <p:nvPr/>
          </p:nvSpPr>
          <p:spPr bwMode="auto">
            <a:xfrm>
              <a:off x="7689900" y="3219227"/>
              <a:ext cx="11113" cy="206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5" name="Line 421"/>
            <p:cNvSpPr>
              <a:spLocks noChangeShapeType="1"/>
            </p:cNvSpPr>
            <p:nvPr/>
          </p:nvSpPr>
          <p:spPr bwMode="auto">
            <a:xfrm>
              <a:off x="7701013" y="3239865"/>
              <a:ext cx="17463" cy="42863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6" name="Line 422"/>
            <p:cNvSpPr>
              <a:spLocks noChangeShapeType="1"/>
            </p:cNvSpPr>
            <p:nvPr/>
          </p:nvSpPr>
          <p:spPr bwMode="auto">
            <a:xfrm>
              <a:off x="7735938" y="3311302"/>
              <a:ext cx="25400" cy="539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7" name="Line 423"/>
            <p:cNvSpPr>
              <a:spLocks noChangeShapeType="1"/>
            </p:cNvSpPr>
            <p:nvPr/>
          </p:nvSpPr>
          <p:spPr bwMode="auto">
            <a:xfrm>
              <a:off x="7761338" y="3365277"/>
              <a:ext cx="3175" cy="952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8" name="Line 424"/>
            <p:cNvSpPr>
              <a:spLocks noChangeShapeType="1"/>
            </p:cNvSpPr>
            <p:nvPr/>
          </p:nvSpPr>
          <p:spPr bwMode="auto">
            <a:xfrm>
              <a:off x="7777213" y="3403377"/>
              <a:ext cx="25400" cy="63500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9" name="Line 425"/>
            <p:cNvSpPr>
              <a:spLocks noChangeShapeType="1"/>
            </p:cNvSpPr>
            <p:nvPr/>
          </p:nvSpPr>
          <p:spPr bwMode="auto">
            <a:xfrm>
              <a:off x="7815313" y="3497040"/>
              <a:ext cx="4763" cy="79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0" name="Line 426"/>
            <p:cNvSpPr>
              <a:spLocks noChangeShapeType="1"/>
            </p:cNvSpPr>
            <p:nvPr/>
          </p:nvSpPr>
          <p:spPr bwMode="auto">
            <a:xfrm>
              <a:off x="7820075" y="3504977"/>
              <a:ext cx="20638" cy="539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1" name="Line 427"/>
            <p:cNvSpPr>
              <a:spLocks noChangeShapeType="1"/>
            </p:cNvSpPr>
            <p:nvPr/>
          </p:nvSpPr>
          <p:spPr bwMode="auto">
            <a:xfrm>
              <a:off x="7853413" y="3589115"/>
              <a:ext cx="25400" cy="666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2" name="Line 428"/>
            <p:cNvSpPr>
              <a:spLocks noChangeShapeType="1"/>
            </p:cNvSpPr>
            <p:nvPr/>
          </p:nvSpPr>
          <p:spPr bwMode="auto">
            <a:xfrm>
              <a:off x="7886750" y="3685952"/>
              <a:ext cx="20638" cy="666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3" name="Line 429"/>
            <p:cNvSpPr>
              <a:spLocks noChangeShapeType="1"/>
            </p:cNvSpPr>
            <p:nvPr/>
          </p:nvSpPr>
          <p:spPr bwMode="auto">
            <a:xfrm>
              <a:off x="7916913" y="3778027"/>
              <a:ext cx="20638" cy="66675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4" name="Line 430"/>
            <p:cNvSpPr>
              <a:spLocks noChangeShapeType="1"/>
            </p:cNvSpPr>
            <p:nvPr/>
          </p:nvSpPr>
          <p:spPr bwMode="auto">
            <a:xfrm>
              <a:off x="7945488" y="3874865"/>
              <a:ext cx="20638" cy="714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5" name="Line 431"/>
            <p:cNvSpPr>
              <a:spLocks noChangeShapeType="1"/>
            </p:cNvSpPr>
            <p:nvPr/>
          </p:nvSpPr>
          <p:spPr bwMode="auto">
            <a:xfrm>
              <a:off x="7975650" y="3971702"/>
              <a:ext cx="15875" cy="714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6" name="Line 432"/>
            <p:cNvSpPr>
              <a:spLocks noChangeShapeType="1"/>
            </p:cNvSpPr>
            <p:nvPr/>
          </p:nvSpPr>
          <p:spPr bwMode="auto">
            <a:xfrm>
              <a:off x="8001050" y="4071715"/>
              <a:ext cx="15875" cy="68263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7" name="Line 433"/>
            <p:cNvSpPr>
              <a:spLocks noChangeShapeType="1"/>
            </p:cNvSpPr>
            <p:nvPr/>
          </p:nvSpPr>
          <p:spPr bwMode="auto">
            <a:xfrm>
              <a:off x="8024863" y="4168552"/>
              <a:ext cx="17463" cy="68263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8" name="Line 434"/>
            <p:cNvSpPr>
              <a:spLocks noChangeShapeType="1"/>
            </p:cNvSpPr>
            <p:nvPr/>
          </p:nvSpPr>
          <p:spPr bwMode="auto">
            <a:xfrm>
              <a:off x="8047088" y="4265390"/>
              <a:ext cx="15875" cy="5873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9" name="Freeform 435"/>
            <p:cNvSpPr>
              <a:spLocks/>
            </p:cNvSpPr>
            <p:nvPr/>
          </p:nvSpPr>
          <p:spPr bwMode="auto">
            <a:xfrm>
              <a:off x="2033638" y="1546002"/>
              <a:ext cx="6029325" cy="2778125"/>
            </a:xfrm>
            <a:custGeom>
              <a:avLst/>
              <a:gdLst/>
              <a:ahLst/>
              <a:cxnLst>
                <a:cxn ang="0">
                  <a:pos x="15" y="356"/>
                </a:cxn>
                <a:cxn ang="0">
                  <a:pos x="43" y="182"/>
                </a:cxn>
                <a:cxn ang="0">
                  <a:pos x="72" y="121"/>
                </a:cxn>
                <a:cxn ang="0">
                  <a:pos x="101" y="90"/>
                </a:cxn>
                <a:cxn ang="0">
                  <a:pos x="129" y="71"/>
                </a:cxn>
                <a:cxn ang="0">
                  <a:pos x="158" y="58"/>
                </a:cxn>
                <a:cxn ang="0">
                  <a:pos x="187" y="49"/>
                </a:cxn>
                <a:cxn ang="0">
                  <a:pos x="215" y="42"/>
                </a:cxn>
                <a:cxn ang="0">
                  <a:pos x="244" y="36"/>
                </a:cxn>
                <a:cxn ang="0">
                  <a:pos x="273" y="32"/>
                </a:cxn>
                <a:cxn ang="0">
                  <a:pos x="301" y="28"/>
                </a:cxn>
                <a:cxn ang="0">
                  <a:pos x="330" y="25"/>
                </a:cxn>
                <a:cxn ang="0">
                  <a:pos x="359" y="23"/>
                </a:cxn>
                <a:cxn ang="0">
                  <a:pos x="387" y="21"/>
                </a:cxn>
                <a:cxn ang="0">
                  <a:pos x="416" y="19"/>
                </a:cxn>
                <a:cxn ang="0">
                  <a:pos x="445" y="17"/>
                </a:cxn>
                <a:cxn ang="0">
                  <a:pos x="473" y="16"/>
                </a:cxn>
                <a:cxn ang="0">
                  <a:pos x="502" y="14"/>
                </a:cxn>
                <a:cxn ang="0">
                  <a:pos x="531" y="13"/>
                </a:cxn>
                <a:cxn ang="0">
                  <a:pos x="559" y="12"/>
                </a:cxn>
                <a:cxn ang="0">
                  <a:pos x="588" y="11"/>
                </a:cxn>
                <a:cxn ang="0">
                  <a:pos x="617" y="11"/>
                </a:cxn>
                <a:cxn ang="0">
                  <a:pos x="645" y="10"/>
                </a:cxn>
                <a:cxn ang="0">
                  <a:pos x="674" y="9"/>
                </a:cxn>
                <a:cxn ang="0">
                  <a:pos x="703" y="8"/>
                </a:cxn>
                <a:cxn ang="0">
                  <a:pos x="731" y="8"/>
                </a:cxn>
                <a:cxn ang="0">
                  <a:pos x="760" y="7"/>
                </a:cxn>
                <a:cxn ang="0">
                  <a:pos x="789" y="7"/>
                </a:cxn>
                <a:cxn ang="0">
                  <a:pos x="817" y="6"/>
                </a:cxn>
                <a:cxn ang="0">
                  <a:pos x="846" y="6"/>
                </a:cxn>
                <a:cxn ang="0">
                  <a:pos x="875" y="5"/>
                </a:cxn>
                <a:cxn ang="0">
                  <a:pos x="903" y="5"/>
                </a:cxn>
                <a:cxn ang="0">
                  <a:pos x="932" y="5"/>
                </a:cxn>
                <a:cxn ang="0">
                  <a:pos x="961" y="4"/>
                </a:cxn>
                <a:cxn ang="0">
                  <a:pos x="989" y="4"/>
                </a:cxn>
                <a:cxn ang="0">
                  <a:pos x="1018" y="4"/>
                </a:cxn>
                <a:cxn ang="0">
                  <a:pos x="1047" y="3"/>
                </a:cxn>
                <a:cxn ang="0">
                  <a:pos x="1075" y="3"/>
                </a:cxn>
                <a:cxn ang="0">
                  <a:pos x="1104" y="3"/>
                </a:cxn>
                <a:cxn ang="0">
                  <a:pos x="1133" y="2"/>
                </a:cxn>
                <a:cxn ang="0">
                  <a:pos x="1161" y="2"/>
                </a:cxn>
                <a:cxn ang="0">
                  <a:pos x="1190" y="2"/>
                </a:cxn>
                <a:cxn ang="0">
                  <a:pos x="1219" y="2"/>
                </a:cxn>
                <a:cxn ang="0">
                  <a:pos x="1247" y="2"/>
                </a:cxn>
                <a:cxn ang="0">
                  <a:pos x="1276" y="1"/>
                </a:cxn>
                <a:cxn ang="0">
                  <a:pos x="1305" y="1"/>
                </a:cxn>
                <a:cxn ang="0">
                  <a:pos x="1333" y="1"/>
                </a:cxn>
                <a:cxn ang="0">
                  <a:pos x="1362" y="1"/>
                </a:cxn>
                <a:cxn ang="0">
                  <a:pos x="1391" y="1"/>
                </a:cxn>
                <a:cxn ang="0">
                  <a:pos x="1419" y="0"/>
                </a:cxn>
              </a:cxnLst>
              <a:rect l="0" t="0" r="r" b="b"/>
              <a:pathLst>
                <a:path w="1434" h="661">
                  <a:moveTo>
                    <a:pt x="0" y="661"/>
                  </a:moveTo>
                  <a:lnTo>
                    <a:pt x="15" y="356"/>
                  </a:lnTo>
                  <a:lnTo>
                    <a:pt x="29" y="242"/>
                  </a:lnTo>
                  <a:lnTo>
                    <a:pt x="43" y="182"/>
                  </a:lnTo>
                  <a:lnTo>
                    <a:pt x="58" y="146"/>
                  </a:lnTo>
                  <a:lnTo>
                    <a:pt x="72" y="121"/>
                  </a:lnTo>
                  <a:lnTo>
                    <a:pt x="86" y="103"/>
                  </a:lnTo>
                  <a:lnTo>
                    <a:pt x="101" y="90"/>
                  </a:lnTo>
                  <a:lnTo>
                    <a:pt x="115" y="79"/>
                  </a:lnTo>
                  <a:lnTo>
                    <a:pt x="129" y="71"/>
                  </a:lnTo>
                  <a:lnTo>
                    <a:pt x="144" y="64"/>
                  </a:lnTo>
                  <a:lnTo>
                    <a:pt x="158" y="58"/>
                  </a:lnTo>
                  <a:lnTo>
                    <a:pt x="172" y="53"/>
                  </a:lnTo>
                  <a:lnTo>
                    <a:pt x="187" y="49"/>
                  </a:lnTo>
                  <a:lnTo>
                    <a:pt x="201" y="45"/>
                  </a:lnTo>
                  <a:lnTo>
                    <a:pt x="215" y="42"/>
                  </a:lnTo>
                  <a:lnTo>
                    <a:pt x="230" y="39"/>
                  </a:lnTo>
                  <a:lnTo>
                    <a:pt x="244" y="36"/>
                  </a:lnTo>
                  <a:lnTo>
                    <a:pt x="258" y="34"/>
                  </a:lnTo>
                  <a:lnTo>
                    <a:pt x="273" y="32"/>
                  </a:lnTo>
                  <a:lnTo>
                    <a:pt x="287" y="30"/>
                  </a:lnTo>
                  <a:lnTo>
                    <a:pt x="301" y="28"/>
                  </a:lnTo>
                  <a:lnTo>
                    <a:pt x="316" y="27"/>
                  </a:lnTo>
                  <a:lnTo>
                    <a:pt x="330" y="25"/>
                  </a:lnTo>
                  <a:lnTo>
                    <a:pt x="344" y="24"/>
                  </a:lnTo>
                  <a:lnTo>
                    <a:pt x="359" y="23"/>
                  </a:lnTo>
                  <a:lnTo>
                    <a:pt x="373" y="22"/>
                  </a:lnTo>
                  <a:lnTo>
                    <a:pt x="387" y="21"/>
                  </a:lnTo>
                  <a:lnTo>
                    <a:pt x="402" y="20"/>
                  </a:lnTo>
                  <a:lnTo>
                    <a:pt x="416" y="19"/>
                  </a:lnTo>
                  <a:lnTo>
                    <a:pt x="430" y="18"/>
                  </a:lnTo>
                  <a:lnTo>
                    <a:pt x="445" y="17"/>
                  </a:lnTo>
                  <a:lnTo>
                    <a:pt x="459" y="16"/>
                  </a:lnTo>
                  <a:lnTo>
                    <a:pt x="473" y="16"/>
                  </a:lnTo>
                  <a:lnTo>
                    <a:pt x="488" y="15"/>
                  </a:lnTo>
                  <a:lnTo>
                    <a:pt x="502" y="14"/>
                  </a:lnTo>
                  <a:lnTo>
                    <a:pt x="516" y="14"/>
                  </a:lnTo>
                  <a:lnTo>
                    <a:pt x="531" y="13"/>
                  </a:lnTo>
                  <a:lnTo>
                    <a:pt x="545" y="13"/>
                  </a:lnTo>
                  <a:lnTo>
                    <a:pt x="559" y="12"/>
                  </a:lnTo>
                  <a:lnTo>
                    <a:pt x="574" y="12"/>
                  </a:lnTo>
                  <a:lnTo>
                    <a:pt x="588" y="11"/>
                  </a:lnTo>
                  <a:lnTo>
                    <a:pt x="602" y="11"/>
                  </a:lnTo>
                  <a:lnTo>
                    <a:pt x="617" y="11"/>
                  </a:lnTo>
                  <a:lnTo>
                    <a:pt x="631" y="10"/>
                  </a:lnTo>
                  <a:lnTo>
                    <a:pt x="645" y="10"/>
                  </a:lnTo>
                  <a:lnTo>
                    <a:pt x="660" y="9"/>
                  </a:lnTo>
                  <a:lnTo>
                    <a:pt x="674" y="9"/>
                  </a:lnTo>
                  <a:lnTo>
                    <a:pt x="688" y="9"/>
                  </a:lnTo>
                  <a:lnTo>
                    <a:pt x="703" y="8"/>
                  </a:lnTo>
                  <a:lnTo>
                    <a:pt x="717" y="8"/>
                  </a:lnTo>
                  <a:lnTo>
                    <a:pt x="731" y="8"/>
                  </a:lnTo>
                  <a:lnTo>
                    <a:pt x="746" y="7"/>
                  </a:lnTo>
                  <a:lnTo>
                    <a:pt x="760" y="7"/>
                  </a:lnTo>
                  <a:lnTo>
                    <a:pt x="774" y="7"/>
                  </a:lnTo>
                  <a:lnTo>
                    <a:pt x="789" y="7"/>
                  </a:lnTo>
                  <a:lnTo>
                    <a:pt x="803" y="6"/>
                  </a:lnTo>
                  <a:lnTo>
                    <a:pt x="817" y="6"/>
                  </a:lnTo>
                  <a:lnTo>
                    <a:pt x="832" y="6"/>
                  </a:lnTo>
                  <a:lnTo>
                    <a:pt x="846" y="6"/>
                  </a:lnTo>
                  <a:lnTo>
                    <a:pt x="860" y="6"/>
                  </a:lnTo>
                  <a:lnTo>
                    <a:pt x="875" y="5"/>
                  </a:lnTo>
                  <a:lnTo>
                    <a:pt x="889" y="5"/>
                  </a:lnTo>
                  <a:lnTo>
                    <a:pt x="903" y="5"/>
                  </a:lnTo>
                  <a:lnTo>
                    <a:pt x="918" y="5"/>
                  </a:lnTo>
                  <a:lnTo>
                    <a:pt x="932" y="5"/>
                  </a:lnTo>
                  <a:lnTo>
                    <a:pt x="946" y="4"/>
                  </a:lnTo>
                  <a:lnTo>
                    <a:pt x="961" y="4"/>
                  </a:lnTo>
                  <a:lnTo>
                    <a:pt x="975" y="4"/>
                  </a:lnTo>
                  <a:lnTo>
                    <a:pt x="989" y="4"/>
                  </a:lnTo>
                  <a:lnTo>
                    <a:pt x="1004" y="4"/>
                  </a:lnTo>
                  <a:lnTo>
                    <a:pt x="1018" y="4"/>
                  </a:lnTo>
                  <a:lnTo>
                    <a:pt x="1032" y="3"/>
                  </a:lnTo>
                  <a:lnTo>
                    <a:pt x="1047" y="3"/>
                  </a:lnTo>
                  <a:lnTo>
                    <a:pt x="1061" y="3"/>
                  </a:lnTo>
                  <a:lnTo>
                    <a:pt x="1075" y="3"/>
                  </a:lnTo>
                  <a:lnTo>
                    <a:pt x="1090" y="3"/>
                  </a:lnTo>
                  <a:lnTo>
                    <a:pt x="1104" y="3"/>
                  </a:lnTo>
                  <a:lnTo>
                    <a:pt x="1118" y="3"/>
                  </a:lnTo>
                  <a:lnTo>
                    <a:pt x="1133" y="2"/>
                  </a:lnTo>
                  <a:lnTo>
                    <a:pt x="1147" y="2"/>
                  </a:lnTo>
                  <a:lnTo>
                    <a:pt x="1161" y="2"/>
                  </a:lnTo>
                  <a:lnTo>
                    <a:pt x="1176" y="2"/>
                  </a:lnTo>
                  <a:lnTo>
                    <a:pt x="1190" y="2"/>
                  </a:lnTo>
                  <a:lnTo>
                    <a:pt x="1204" y="2"/>
                  </a:lnTo>
                  <a:lnTo>
                    <a:pt x="1219" y="2"/>
                  </a:lnTo>
                  <a:lnTo>
                    <a:pt x="1233" y="2"/>
                  </a:lnTo>
                  <a:lnTo>
                    <a:pt x="1247" y="2"/>
                  </a:lnTo>
                  <a:lnTo>
                    <a:pt x="1262" y="1"/>
                  </a:lnTo>
                  <a:lnTo>
                    <a:pt x="1276" y="1"/>
                  </a:lnTo>
                  <a:lnTo>
                    <a:pt x="1290" y="1"/>
                  </a:lnTo>
                  <a:lnTo>
                    <a:pt x="1305" y="1"/>
                  </a:lnTo>
                  <a:lnTo>
                    <a:pt x="1319" y="1"/>
                  </a:lnTo>
                  <a:lnTo>
                    <a:pt x="1333" y="1"/>
                  </a:lnTo>
                  <a:lnTo>
                    <a:pt x="1348" y="1"/>
                  </a:lnTo>
                  <a:lnTo>
                    <a:pt x="1362" y="1"/>
                  </a:lnTo>
                  <a:lnTo>
                    <a:pt x="1376" y="1"/>
                  </a:lnTo>
                  <a:lnTo>
                    <a:pt x="1391" y="1"/>
                  </a:lnTo>
                  <a:lnTo>
                    <a:pt x="1405" y="1"/>
                  </a:lnTo>
                  <a:lnTo>
                    <a:pt x="1419" y="0"/>
                  </a:lnTo>
                  <a:lnTo>
                    <a:pt x="1434" y="0"/>
                  </a:lnTo>
                </a:path>
              </a:pathLst>
            </a:custGeom>
            <a:noFill/>
            <a:ln w="15875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0" name="Line 436"/>
            <p:cNvSpPr>
              <a:spLocks noChangeShapeType="1"/>
            </p:cNvSpPr>
            <p:nvPr/>
          </p:nvSpPr>
          <p:spPr bwMode="auto">
            <a:xfrm>
              <a:off x="2033638" y="1546002"/>
              <a:ext cx="63500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1" name="Line 437"/>
            <p:cNvSpPr>
              <a:spLocks noChangeShapeType="1"/>
            </p:cNvSpPr>
            <p:nvPr/>
          </p:nvSpPr>
          <p:spPr bwMode="auto">
            <a:xfrm>
              <a:off x="2097138" y="1550765"/>
              <a:ext cx="7938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2" name="Line 438"/>
            <p:cNvSpPr>
              <a:spLocks noChangeShapeType="1"/>
            </p:cNvSpPr>
            <p:nvPr/>
          </p:nvSpPr>
          <p:spPr bwMode="auto">
            <a:xfrm>
              <a:off x="2135238" y="1553940"/>
              <a:ext cx="206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3" name="Line 439"/>
            <p:cNvSpPr>
              <a:spLocks noChangeShapeType="1"/>
            </p:cNvSpPr>
            <p:nvPr/>
          </p:nvSpPr>
          <p:spPr bwMode="auto">
            <a:xfrm>
              <a:off x="2155875" y="1553940"/>
              <a:ext cx="50800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4" name="Line 440"/>
            <p:cNvSpPr>
              <a:spLocks noChangeShapeType="1"/>
            </p:cNvSpPr>
            <p:nvPr/>
          </p:nvSpPr>
          <p:spPr bwMode="auto">
            <a:xfrm>
              <a:off x="2235250" y="1563465"/>
              <a:ext cx="42863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5" name="Line 441"/>
            <p:cNvSpPr>
              <a:spLocks noChangeShapeType="1"/>
            </p:cNvSpPr>
            <p:nvPr/>
          </p:nvSpPr>
          <p:spPr bwMode="auto">
            <a:xfrm>
              <a:off x="2278113" y="1563465"/>
              <a:ext cx="28575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6" name="Line 442"/>
            <p:cNvSpPr>
              <a:spLocks noChangeShapeType="1"/>
            </p:cNvSpPr>
            <p:nvPr/>
          </p:nvSpPr>
          <p:spPr bwMode="auto">
            <a:xfrm>
              <a:off x="2336850" y="1571402"/>
              <a:ext cx="58738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7" name="Line 443"/>
            <p:cNvSpPr>
              <a:spLocks noChangeShapeType="1"/>
            </p:cNvSpPr>
            <p:nvPr/>
          </p:nvSpPr>
          <p:spPr bwMode="auto">
            <a:xfrm>
              <a:off x="2395588" y="1574577"/>
              <a:ext cx="12700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8" name="Line 444"/>
            <p:cNvSpPr>
              <a:spLocks noChangeShapeType="1"/>
            </p:cNvSpPr>
            <p:nvPr/>
          </p:nvSpPr>
          <p:spPr bwMode="auto">
            <a:xfrm>
              <a:off x="2436863" y="1574577"/>
              <a:ext cx="22225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9" name="Line 445"/>
            <p:cNvSpPr>
              <a:spLocks noChangeShapeType="1"/>
            </p:cNvSpPr>
            <p:nvPr/>
          </p:nvSpPr>
          <p:spPr bwMode="auto">
            <a:xfrm>
              <a:off x="2459088" y="1579340"/>
              <a:ext cx="4921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0" name="Line 446"/>
            <p:cNvSpPr>
              <a:spLocks noChangeShapeType="1"/>
            </p:cNvSpPr>
            <p:nvPr/>
          </p:nvSpPr>
          <p:spPr bwMode="auto">
            <a:xfrm>
              <a:off x="2538463" y="1584102"/>
              <a:ext cx="38100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1" name="Line 447"/>
            <p:cNvSpPr>
              <a:spLocks noChangeShapeType="1"/>
            </p:cNvSpPr>
            <p:nvPr/>
          </p:nvSpPr>
          <p:spPr bwMode="auto">
            <a:xfrm>
              <a:off x="2576563" y="1587277"/>
              <a:ext cx="33338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2" name="Line 448"/>
            <p:cNvSpPr>
              <a:spLocks noChangeShapeType="1"/>
            </p:cNvSpPr>
            <p:nvPr/>
          </p:nvSpPr>
          <p:spPr bwMode="auto">
            <a:xfrm>
              <a:off x="2640063" y="1592040"/>
              <a:ext cx="587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3" name="Line 449"/>
            <p:cNvSpPr>
              <a:spLocks noChangeShapeType="1"/>
            </p:cNvSpPr>
            <p:nvPr/>
          </p:nvSpPr>
          <p:spPr bwMode="auto">
            <a:xfrm>
              <a:off x="2698800" y="1599977"/>
              <a:ext cx="12700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4" name="Line 450"/>
            <p:cNvSpPr>
              <a:spLocks noChangeShapeType="1"/>
            </p:cNvSpPr>
            <p:nvPr/>
          </p:nvSpPr>
          <p:spPr bwMode="auto">
            <a:xfrm>
              <a:off x="2740075" y="1599977"/>
              <a:ext cx="1746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5" name="Line 451"/>
            <p:cNvSpPr>
              <a:spLocks noChangeShapeType="1"/>
            </p:cNvSpPr>
            <p:nvPr/>
          </p:nvSpPr>
          <p:spPr bwMode="auto">
            <a:xfrm>
              <a:off x="2757538" y="1604740"/>
              <a:ext cx="53975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6" name="Line 452"/>
            <p:cNvSpPr>
              <a:spLocks noChangeShapeType="1"/>
            </p:cNvSpPr>
            <p:nvPr/>
          </p:nvSpPr>
          <p:spPr bwMode="auto">
            <a:xfrm>
              <a:off x="2841675" y="1609502"/>
              <a:ext cx="36513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7" name="Line 453"/>
            <p:cNvSpPr>
              <a:spLocks noChangeShapeType="1"/>
            </p:cNvSpPr>
            <p:nvPr/>
          </p:nvSpPr>
          <p:spPr bwMode="auto">
            <a:xfrm>
              <a:off x="2878188" y="1612677"/>
              <a:ext cx="3016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8" name="Line 454"/>
            <p:cNvSpPr>
              <a:spLocks noChangeShapeType="1"/>
            </p:cNvSpPr>
            <p:nvPr/>
          </p:nvSpPr>
          <p:spPr bwMode="auto">
            <a:xfrm>
              <a:off x="2941688" y="1622202"/>
              <a:ext cx="58738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9" name="Line 455"/>
            <p:cNvSpPr>
              <a:spLocks noChangeShapeType="1"/>
            </p:cNvSpPr>
            <p:nvPr/>
          </p:nvSpPr>
          <p:spPr bwMode="auto">
            <a:xfrm>
              <a:off x="3000425" y="1625377"/>
              <a:ext cx="9525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0" name="Line 456"/>
            <p:cNvSpPr>
              <a:spLocks noChangeShapeType="1"/>
            </p:cNvSpPr>
            <p:nvPr/>
          </p:nvSpPr>
          <p:spPr bwMode="auto">
            <a:xfrm>
              <a:off x="3038525" y="1630140"/>
              <a:ext cx="206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1" name="Line 457"/>
            <p:cNvSpPr>
              <a:spLocks noChangeShapeType="1"/>
            </p:cNvSpPr>
            <p:nvPr/>
          </p:nvSpPr>
          <p:spPr bwMode="auto">
            <a:xfrm>
              <a:off x="3059163" y="1630140"/>
              <a:ext cx="50800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2" name="Line 458"/>
            <p:cNvSpPr>
              <a:spLocks noChangeShapeType="1"/>
            </p:cNvSpPr>
            <p:nvPr/>
          </p:nvSpPr>
          <p:spPr bwMode="auto">
            <a:xfrm>
              <a:off x="3140125" y="1638077"/>
              <a:ext cx="41275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3" name="Line 459"/>
            <p:cNvSpPr>
              <a:spLocks noChangeShapeType="1"/>
            </p:cNvSpPr>
            <p:nvPr/>
          </p:nvSpPr>
          <p:spPr bwMode="auto">
            <a:xfrm>
              <a:off x="3181400" y="1642840"/>
              <a:ext cx="30163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4" name="Line 460"/>
            <p:cNvSpPr>
              <a:spLocks noChangeShapeType="1"/>
            </p:cNvSpPr>
            <p:nvPr/>
          </p:nvSpPr>
          <p:spPr bwMode="auto">
            <a:xfrm>
              <a:off x="3240138" y="1650777"/>
              <a:ext cx="58738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5" name="Line 461"/>
            <p:cNvSpPr>
              <a:spLocks noChangeShapeType="1"/>
            </p:cNvSpPr>
            <p:nvPr/>
          </p:nvSpPr>
          <p:spPr bwMode="auto">
            <a:xfrm>
              <a:off x="3298875" y="1655540"/>
              <a:ext cx="12700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6" name="Line 462"/>
            <p:cNvSpPr>
              <a:spLocks noChangeShapeType="1"/>
            </p:cNvSpPr>
            <p:nvPr/>
          </p:nvSpPr>
          <p:spPr bwMode="auto">
            <a:xfrm>
              <a:off x="3341738" y="1658715"/>
              <a:ext cx="206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7" name="Line 463"/>
            <p:cNvSpPr>
              <a:spLocks noChangeShapeType="1"/>
            </p:cNvSpPr>
            <p:nvPr/>
          </p:nvSpPr>
          <p:spPr bwMode="auto">
            <a:xfrm>
              <a:off x="3362375" y="1658715"/>
              <a:ext cx="50800" cy="95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8" name="Line 464"/>
            <p:cNvSpPr>
              <a:spLocks noChangeShapeType="1"/>
            </p:cNvSpPr>
            <p:nvPr/>
          </p:nvSpPr>
          <p:spPr bwMode="auto">
            <a:xfrm>
              <a:off x="3441750" y="1668240"/>
              <a:ext cx="38100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9" name="Line 465"/>
            <p:cNvSpPr>
              <a:spLocks noChangeShapeType="1"/>
            </p:cNvSpPr>
            <p:nvPr/>
          </p:nvSpPr>
          <p:spPr bwMode="auto">
            <a:xfrm>
              <a:off x="3479850" y="1676177"/>
              <a:ext cx="333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0" name="Line 466"/>
            <p:cNvSpPr>
              <a:spLocks noChangeShapeType="1"/>
            </p:cNvSpPr>
            <p:nvPr/>
          </p:nvSpPr>
          <p:spPr bwMode="auto">
            <a:xfrm>
              <a:off x="3543350" y="1680940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1" name="Line 467"/>
            <p:cNvSpPr>
              <a:spLocks noChangeShapeType="1"/>
            </p:cNvSpPr>
            <p:nvPr/>
          </p:nvSpPr>
          <p:spPr bwMode="auto">
            <a:xfrm>
              <a:off x="3543350" y="1680940"/>
              <a:ext cx="587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2" name="Line 468"/>
            <p:cNvSpPr>
              <a:spLocks noChangeShapeType="1"/>
            </p:cNvSpPr>
            <p:nvPr/>
          </p:nvSpPr>
          <p:spPr bwMode="auto">
            <a:xfrm>
              <a:off x="3602088" y="1688877"/>
              <a:ext cx="79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3" name="Line 469"/>
            <p:cNvSpPr>
              <a:spLocks noChangeShapeType="1"/>
            </p:cNvSpPr>
            <p:nvPr/>
          </p:nvSpPr>
          <p:spPr bwMode="auto">
            <a:xfrm>
              <a:off x="3640188" y="1693640"/>
              <a:ext cx="206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4" name="Line 470"/>
            <p:cNvSpPr>
              <a:spLocks noChangeShapeType="1"/>
            </p:cNvSpPr>
            <p:nvPr/>
          </p:nvSpPr>
          <p:spPr bwMode="auto">
            <a:xfrm>
              <a:off x="3660825" y="1693640"/>
              <a:ext cx="50800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5" name="Line 471"/>
            <p:cNvSpPr>
              <a:spLocks noChangeShapeType="1"/>
            </p:cNvSpPr>
            <p:nvPr/>
          </p:nvSpPr>
          <p:spPr bwMode="auto">
            <a:xfrm>
              <a:off x="3740200" y="1706340"/>
              <a:ext cx="42863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6" name="Line 472"/>
            <p:cNvSpPr>
              <a:spLocks noChangeShapeType="1"/>
            </p:cNvSpPr>
            <p:nvPr/>
          </p:nvSpPr>
          <p:spPr bwMode="auto">
            <a:xfrm>
              <a:off x="3783063" y="1709515"/>
              <a:ext cx="28575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7" name="Line 473"/>
            <p:cNvSpPr>
              <a:spLocks noChangeShapeType="1"/>
            </p:cNvSpPr>
            <p:nvPr/>
          </p:nvSpPr>
          <p:spPr bwMode="auto">
            <a:xfrm>
              <a:off x="3841800" y="1719040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8" name="Line 474"/>
            <p:cNvSpPr>
              <a:spLocks noChangeShapeType="1"/>
            </p:cNvSpPr>
            <p:nvPr/>
          </p:nvSpPr>
          <p:spPr bwMode="auto">
            <a:xfrm>
              <a:off x="3841800" y="1719040"/>
              <a:ext cx="63500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9" name="Line 475"/>
            <p:cNvSpPr>
              <a:spLocks noChangeShapeType="1"/>
            </p:cNvSpPr>
            <p:nvPr/>
          </p:nvSpPr>
          <p:spPr bwMode="auto">
            <a:xfrm>
              <a:off x="3905300" y="1722215"/>
              <a:ext cx="7938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0" name="Line 476"/>
            <p:cNvSpPr>
              <a:spLocks noChangeShapeType="1"/>
            </p:cNvSpPr>
            <p:nvPr/>
          </p:nvSpPr>
          <p:spPr bwMode="auto">
            <a:xfrm>
              <a:off x="3943400" y="1730152"/>
              <a:ext cx="206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1" name="Line 477"/>
            <p:cNvSpPr>
              <a:spLocks noChangeShapeType="1"/>
            </p:cNvSpPr>
            <p:nvPr/>
          </p:nvSpPr>
          <p:spPr bwMode="auto">
            <a:xfrm>
              <a:off x="3964038" y="1730152"/>
              <a:ext cx="50800" cy="95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2" name="Line 478"/>
            <p:cNvSpPr>
              <a:spLocks noChangeShapeType="1"/>
            </p:cNvSpPr>
            <p:nvPr/>
          </p:nvSpPr>
          <p:spPr bwMode="auto">
            <a:xfrm>
              <a:off x="4043413" y="1742852"/>
              <a:ext cx="4286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3" name="Line 479"/>
            <p:cNvSpPr>
              <a:spLocks noChangeShapeType="1"/>
            </p:cNvSpPr>
            <p:nvPr/>
          </p:nvSpPr>
          <p:spPr bwMode="auto">
            <a:xfrm>
              <a:off x="4086275" y="1747615"/>
              <a:ext cx="25400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4" name="Line 480"/>
            <p:cNvSpPr>
              <a:spLocks noChangeShapeType="1"/>
            </p:cNvSpPr>
            <p:nvPr/>
          </p:nvSpPr>
          <p:spPr bwMode="auto">
            <a:xfrm>
              <a:off x="4140250" y="1755552"/>
              <a:ext cx="4763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5" name="Line 481"/>
            <p:cNvSpPr>
              <a:spLocks noChangeShapeType="1"/>
            </p:cNvSpPr>
            <p:nvPr/>
          </p:nvSpPr>
          <p:spPr bwMode="auto">
            <a:xfrm>
              <a:off x="4145013" y="1755552"/>
              <a:ext cx="58738" cy="95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6" name="Line 482"/>
            <p:cNvSpPr>
              <a:spLocks noChangeShapeType="1"/>
            </p:cNvSpPr>
            <p:nvPr/>
          </p:nvSpPr>
          <p:spPr bwMode="auto">
            <a:xfrm>
              <a:off x="4203750" y="1765077"/>
              <a:ext cx="7938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7" name="Line 483"/>
            <p:cNvSpPr>
              <a:spLocks noChangeShapeType="1"/>
            </p:cNvSpPr>
            <p:nvPr/>
          </p:nvSpPr>
          <p:spPr bwMode="auto">
            <a:xfrm>
              <a:off x="4241850" y="1773015"/>
              <a:ext cx="25400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8" name="Line 484"/>
            <p:cNvSpPr>
              <a:spLocks noChangeShapeType="1"/>
            </p:cNvSpPr>
            <p:nvPr/>
          </p:nvSpPr>
          <p:spPr bwMode="auto">
            <a:xfrm>
              <a:off x="4267250" y="1773015"/>
              <a:ext cx="460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9" name="Line 485"/>
            <p:cNvSpPr>
              <a:spLocks noChangeShapeType="1"/>
            </p:cNvSpPr>
            <p:nvPr/>
          </p:nvSpPr>
          <p:spPr bwMode="auto">
            <a:xfrm>
              <a:off x="4341863" y="1785715"/>
              <a:ext cx="42863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0" name="Line 486"/>
            <p:cNvSpPr>
              <a:spLocks noChangeShapeType="1"/>
            </p:cNvSpPr>
            <p:nvPr/>
          </p:nvSpPr>
          <p:spPr bwMode="auto">
            <a:xfrm>
              <a:off x="4384725" y="1793652"/>
              <a:ext cx="28575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1" name="Line 487"/>
            <p:cNvSpPr>
              <a:spLocks noChangeShapeType="1"/>
            </p:cNvSpPr>
            <p:nvPr/>
          </p:nvSpPr>
          <p:spPr bwMode="auto">
            <a:xfrm>
              <a:off x="4443463" y="1801590"/>
              <a:ext cx="3175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2" name="Line 488"/>
            <p:cNvSpPr>
              <a:spLocks noChangeShapeType="1"/>
            </p:cNvSpPr>
            <p:nvPr/>
          </p:nvSpPr>
          <p:spPr bwMode="auto">
            <a:xfrm>
              <a:off x="4446638" y="1801590"/>
              <a:ext cx="60325" cy="95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3" name="Line 489"/>
            <p:cNvSpPr>
              <a:spLocks noChangeShapeType="1"/>
            </p:cNvSpPr>
            <p:nvPr/>
          </p:nvSpPr>
          <p:spPr bwMode="auto">
            <a:xfrm>
              <a:off x="4506963" y="1811115"/>
              <a:ext cx="3175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4" name="Line 490"/>
            <p:cNvSpPr>
              <a:spLocks noChangeShapeType="1"/>
            </p:cNvSpPr>
            <p:nvPr/>
          </p:nvSpPr>
          <p:spPr bwMode="auto">
            <a:xfrm>
              <a:off x="4540300" y="1819052"/>
              <a:ext cx="25400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5" name="Line 491"/>
            <p:cNvSpPr>
              <a:spLocks noChangeShapeType="1"/>
            </p:cNvSpPr>
            <p:nvPr/>
          </p:nvSpPr>
          <p:spPr bwMode="auto">
            <a:xfrm>
              <a:off x="4565700" y="1823815"/>
              <a:ext cx="46038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6" name="Line 492"/>
            <p:cNvSpPr>
              <a:spLocks noChangeShapeType="1"/>
            </p:cNvSpPr>
            <p:nvPr/>
          </p:nvSpPr>
          <p:spPr bwMode="auto">
            <a:xfrm>
              <a:off x="4640313" y="1836515"/>
              <a:ext cx="460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7" name="Line 493"/>
            <p:cNvSpPr>
              <a:spLocks noChangeShapeType="1"/>
            </p:cNvSpPr>
            <p:nvPr/>
          </p:nvSpPr>
          <p:spPr bwMode="auto">
            <a:xfrm>
              <a:off x="4686350" y="1844452"/>
              <a:ext cx="22225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8" name="Line 494"/>
            <p:cNvSpPr>
              <a:spLocks noChangeShapeType="1"/>
            </p:cNvSpPr>
            <p:nvPr/>
          </p:nvSpPr>
          <p:spPr bwMode="auto">
            <a:xfrm>
              <a:off x="4741913" y="1852390"/>
              <a:ext cx="3175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9" name="Line 495"/>
            <p:cNvSpPr>
              <a:spLocks noChangeShapeType="1"/>
            </p:cNvSpPr>
            <p:nvPr/>
          </p:nvSpPr>
          <p:spPr bwMode="auto">
            <a:xfrm>
              <a:off x="4745088" y="1852390"/>
              <a:ext cx="63500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0" name="Line 496"/>
            <p:cNvSpPr>
              <a:spLocks noChangeShapeType="1"/>
            </p:cNvSpPr>
            <p:nvPr/>
          </p:nvSpPr>
          <p:spPr bwMode="auto">
            <a:xfrm>
              <a:off x="4808588" y="1865090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1" name="Line 497"/>
            <p:cNvSpPr>
              <a:spLocks noChangeShapeType="1"/>
            </p:cNvSpPr>
            <p:nvPr/>
          </p:nvSpPr>
          <p:spPr bwMode="auto">
            <a:xfrm>
              <a:off x="4838750" y="1869852"/>
              <a:ext cx="28575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2" name="Line 498"/>
            <p:cNvSpPr>
              <a:spLocks noChangeShapeType="1"/>
            </p:cNvSpPr>
            <p:nvPr/>
          </p:nvSpPr>
          <p:spPr bwMode="auto">
            <a:xfrm>
              <a:off x="4867325" y="1877790"/>
              <a:ext cx="4286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3" name="Line 499"/>
            <p:cNvSpPr>
              <a:spLocks noChangeShapeType="1"/>
            </p:cNvSpPr>
            <p:nvPr/>
          </p:nvSpPr>
          <p:spPr bwMode="auto">
            <a:xfrm>
              <a:off x="4938763" y="1890490"/>
              <a:ext cx="50800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4" name="Line 500"/>
            <p:cNvSpPr>
              <a:spLocks noChangeShapeType="1"/>
            </p:cNvSpPr>
            <p:nvPr/>
          </p:nvSpPr>
          <p:spPr bwMode="auto">
            <a:xfrm>
              <a:off x="4989563" y="1898427"/>
              <a:ext cx="1746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5" name="Line 501"/>
            <p:cNvSpPr>
              <a:spLocks noChangeShapeType="1"/>
            </p:cNvSpPr>
            <p:nvPr/>
          </p:nvSpPr>
          <p:spPr bwMode="auto">
            <a:xfrm>
              <a:off x="5035600" y="1911127"/>
              <a:ext cx="12700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6" name="Line 502"/>
            <p:cNvSpPr>
              <a:spLocks noChangeShapeType="1"/>
            </p:cNvSpPr>
            <p:nvPr/>
          </p:nvSpPr>
          <p:spPr bwMode="auto">
            <a:xfrm>
              <a:off x="5048300" y="1911127"/>
              <a:ext cx="58738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7" name="Line 503"/>
            <p:cNvSpPr>
              <a:spLocks noChangeShapeType="1"/>
            </p:cNvSpPr>
            <p:nvPr/>
          </p:nvSpPr>
          <p:spPr bwMode="auto">
            <a:xfrm>
              <a:off x="5137200" y="1933352"/>
              <a:ext cx="33338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8" name="Line 504"/>
            <p:cNvSpPr>
              <a:spLocks noChangeShapeType="1"/>
            </p:cNvSpPr>
            <p:nvPr/>
          </p:nvSpPr>
          <p:spPr bwMode="auto">
            <a:xfrm>
              <a:off x="5170538" y="1936527"/>
              <a:ext cx="333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9" name="Line 505"/>
            <p:cNvSpPr>
              <a:spLocks noChangeShapeType="1"/>
            </p:cNvSpPr>
            <p:nvPr/>
          </p:nvSpPr>
          <p:spPr bwMode="auto">
            <a:xfrm>
              <a:off x="5234038" y="1953990"/>
              <a:ext cx="53975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0" name="Line 506"/>
            <p:cNvSpPr>
              <a:spLocks noChangeShapeType="1"/>
            </p:cNvSpPr>
            <p:nvPr/>
          </p:nvSpPr>
          <p:spPr bwMode="auto">
            <a:xfrm>
              <a:off x="5288013" y="1966690"/>
              <a:ext cx="12700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1" name="Line 507"/>
            <p:cNvSpPr>
              <a:spLocks noChangeShapeType="1"/>
            </p:cNvSpPr>
            <p:nvPr/>
          </p:nvSpPr>
          <p:spPr bwMode="auto">
            <a:xfrm>
              <a:off x="5330875" y="1974627"/>
              <a:ext cx="206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2" name="Line 508"/>
            <p:cNvSpPr>
              <a:spLocks noChangeShapeType="1"/>
            </p:cNvSpPr>
            <p:nvPr/>
          </p:nvSpPr>
          <p:spPr bwMode="auto">
            <a:xfrm>
              <a:off x="5351513" y="1982565"/>
              <a:ext cx="50800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3" name="Line 509"/>
            <p:cNvSpPr>
              <a:spLocks noChangeShapeType="1"/>
            </p:cNvSpPr>
            <p:nvPr/>
          </p:nvSpPr>
          <p:spPr bwMode="auto">
            <a:xfrm>
              <a:off x="5430888" y="2000027"/>
              <a:ext cx="38100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4" name="Line 510"/>
            <p:cNvSpPr>
              <a:spLocks noChangeShapeType="1"/>
            </p:cNvSpPr>
            <p:nvPr/>
          </p:nvSpPr>
          <p:spPr bwMode="auto">
            <a:xfrm>
              <a:off x="5468988" y="2012727"/>
              <a:ext cx="30163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5" name="Line 511"/>
            <p:cNvSpPr>
              <a:spLocks noChangeShapeType="1"/>
            </p:cNvSpPr>
            <p:nvPr/>
          </p:nvSpPr>
          <p:spPr bwMode="auto">
            <a:xfrm>
              <a:off x="5527725" y="2025427"/>
              <a:ext cx="4763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6" name="Line 512"/>
            <p:cNvSpPr>
              <a:spLocks noChangeShapeType="1"/>
            </p:cNvSpPr>
            <p:nvPr/>
          </p:nvSpPr>
          <p:spPr bwMode="auto">
            <a:xfrm>
              <a:off x="5532488" y="2028602"/>
              <a:ext cx="58738" cy="174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7" name="Line 513"/>
            <p:cNvSpPr>
              <a:spLocks noChangeShapeType="1"/>
            </p:cNvSpPr>
            <p:nvPr/>
          </p:nvSpPr>
          <p:spPr bwMode="auto">
            <a:xfrm>
              <a:off x="5591225" y="2046065"/>
              <a:ext cx="4763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8" name="Line 514"/>
            <p:cNvSpPr>
              <a:spLocks noChangeShapeType="1"/>
            </p:cNvSpPr>
            <p:nvPr/>
          </p:nvSpPr>
          <p:spPr bwMode="auto">
            <a:xfrm>
              <a:off x="5624563" y="2054002"/>
              <a:ext cx="25400" cy="95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9" name="Line 515"/>
            <p:cNvSpPr>
              <a:spLocks noChangeShapeType="1"/>
            </p:cNvSpPr>
            <p:nvPr/>
          </p:nvSpPr>
          <p:spPr bwMode="auto">
            <a:xfrm>
              <a:off x="5649963" y="2063527"/>
              <a:ext cx="41275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0" name="Line 516"/>
            <p:cNvSpPr>
              <a:spLocks noChangeShapeType="1"/>
            </p:cNvSpPr>
            <p:nvPr/>
          </p:nvSpPr>
          <p:spPr bwMode="auto">
            <a:xfrm>
              <a:off x="5721400" y="2084165"/>
              <a:ext cx="50800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1" name="Line 517"/>
            <p:cNvSpPr>
              <a:spLocks noChangeShapeType="1"/>
            </p:cNvSpPr>
            <p:nvPr/>
          </p:nvSpPr>
          <p:spPr bwMode="auto">
            <a:xfrm>
              <a:off x="5772200" y="2096865"/>
              <a:ext cx="15875" cy="31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2" name="Line 518"/>
            <p:cNvSpPr>
              <a:spLocks noChangeShapeType="1"/>
            </p:cNvSpPr>
            <p:nvPr/>
          </p:nvSpPr>
          <p:spPr bwMode="auto">
            <a:xfrm>
              <a:off x="5818238" y="2112740"/>
              <a:ext cx="12700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3" name="Line 519"/>
            <p:cNvSpPr>
              <a:spLocks noChangeShapeType="1"/>
            </p:cNvSpPr>
            <p:nvPr/>
          </p:nvSpPr>
          <p:spPr bwMode="auto">
            <a:xfrm>
              <a:off x="5830938" y="2117502"/>
              <a:ext cx="53975" cy="174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4" name="Line 520"/>
            <p:cNvSpPr>
              <a:spLocks noChangeShapeType="1"/>
            </p:cNvSpPr>
            <p:nvPr/>
          </p:nvSpPr>
          <p:spPr bwMode="auto">
            <a:xfrm>
              <a:off x="5915075" y="2142902"/>
              <a:ext cx="38100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5" name="Line 521"/>
            <p:cNvSpPr>
              <a:spLocks noChangeShapeType="1"/>
            </p:cNvSpPr>
            <p:nvPr/>
          </p:nvSpPr>
          <p:spPr bwMode="auto">
            <a:xfrm>
              <a:off x="5953175" y="2155602"/>
              <a:ext cx="25400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6" name="Line 522"/>
            <p:cNvSpPr>
              <a:spLocks noChangeShapeType="1"/>
            </p:cNvSpPr>
            <p:nvPr/>
          </p:nvSpPr>
          <p:spPr bwMode="auto">
            <a:xfrm>
              <a:off x="6007150" y="2176240"/>
              <a:ext cx="4763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7" name="Line 523"/>
            <p:cNvSpPr>
              <a:spLocks noChangeShapeType="1"/>
            </p:cNvSpPr>
            <p:nvPr/>
          </p:nvSpPr>
          <p:spPr bwMode="auto">
            <a:xfrm>
              <a:off x="6011913" y="2176240"/>
              <a:ext cx="61913" cy="254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8" name="Line 524"/>
            <p:cNvSpPr>
              <a:spLocks noChangeShapeType="1"/>
            </p:cNvSpPr>
            <p:nvPr/>
          </p:nvSpPr>
          <p:spPr bwMode="auto">
            <a:xfrm>
              <a:off x="6073825" y="2201640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9" name="Line 525"/>
            <p:cNvSpPr>
              <a:spLocks noChangeShapeType="1"/>
            </p:cNvSpPr>
            <p:nvPr/>
          </p:nvSpPr>
          <p:spPr bwMode="auto">
            <a:xfrm>
              <a:off x="6103988" y="2209577"/>
              <a:ext cx="30163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0" name="Line 526"/>
            <p:cNvSpPr>
              <a:spLocks noChangeShapeType="1"/>
            </p:cNvSpPr>
            <p:nvPr/>
          </p:nvSpPr>
          <p:spPr bwMode="auto">
            <a:xfrm>
              <a:off x="6134150" y="2222277"/>
              <a:ext cx="33338" cy="174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1" name="Line 527"/>
            <p:cNvSpPr>
              <a:spLocks noChangeShapeType="1"/>
            </p:cNvSpPr>
            <p:nvPr/>
          </p:nvSpPr>
          <p:spPr bwMode="auto">
            <a:xfrm>
              <a:off x="6196063" y="2247677"/>
              <a:ext cx="58738" cy="254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2" name="Line 528"/>
            <p:cNvSpPr>
              <a:spLocks noChangeShapeType="1"/>
            </p:cNvSpPr>
            <p:nvPr/>
          </p:nvSpPr>
          <p:spPr bwMode="auto">
            <a:xfrm>
              <a:off x="6254800" y="2273077"/>
              <a:ext cx="476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3" name="Line 529"/>
            <p:cNvSpPr>
              <a:spLocks noChangeShapeType="1"/>
            </p:cNvSpPr>
            <p:nvPr/>
          </p:nvSpPr>
          <p:spPr bwMode="auto">
            <a:xfrm>
              <a:off x="6289725" y="2285777"/>
              <a:ext cx="23813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4" name="Line 530"/>
            <p:cNvSpPr>
              <a:spLocks noChangeShapeType="1"/>
            </p:cNvSpPr>
            <p:nvPr/>
          </p:nvSpPr>
          <p:spPr bwMode="auto">
            <a:xfrm>
              <a:off x="6313538" y="2298477"/>
              <a:ext cx="38100" cy="174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5" name="Line 531"/>
            <p:cNvSpPr>
              <a:spLocks noChangeShapeType="1"/>
            </p:cNvSpPr>
            <p:nvPr/>
          </p:nvSpPr>
          <p:spPr bwMode="auto">
            <a:xfrm>
              <a:off x="6381800" y="2327052"/>
              <a:ext cx="53975" cy="254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6" name="Line 532"/>
            <p:cNvSpPr>
              <a:spLocks noChangeShapeType="1"/>
            </p:cNvSpPr>
            <p:nvPr/>
          </p:nvSpPr>
          <p:spPr bwMode="auto">
            <a:xfrm>
              <a:off x="6435775" y="2352452"/>
              <a:ext cx="9525" cy="95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7" name="Line 533"/>
            <p:cNvSpPr>
              <a:spLocks noChangeShapeType="1"/>
            </p:cNvSpPr>
            <p:nvPr/>
          </p:nvSpPr>
          <p:spPr bwMode="auto">
            <a:xfrm>
              <a:off x="6473875" y="2374677"/>
              <a:ext cx="206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8" name="Line 534"/>
            <p:cNvSpPr>
              <a:spLocks noChangeShapeType="1"/>
            </p:cNvSpPr>
            <p:nvPr/>
          </p:nvSpPr>
          <p:spPr bwMode="auto">
            <a:xfrm>
              <a:off x="6494513" y="2382615"/>
              <a:ext cx="42863" cy="206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9" name="Line 535"/>
            <p:cNvSpPr>
              <a:spLocks noChangeShapeType="1"/>
            </p:cNvSpPr>
            <p:nvPr/>
          </p:nvSpPr>
          <p:spPr bwMode="auto">
            <a:xfrm>
              <a:off x="6562775" y="2420715"/>
              <a:ext cx="53975" cy="254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0" name="Line 536"/>
            <p:cNvSpPr>
              <a:spLocks noChangeShapeType="1"/>
            </p:cNvSpPr>
            <p:nvPr/>
          </p:nvSpPr>
          <p:spPr bwMode="auto">
            <a:xfrm>
              <a:off x="6616750" y="2446115"/>
              <a:ext cx="79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1" name="Line 537"/>
            <p:cNvSpPr>
              <a:spLocks noChangeShapeType="1"/>
            </p:cNvSpPr>
            <p:nvPr/>
          </p:nvSpPr>
          <p:spPr bwMode="auto">
            <a:xfrm>
              <a:off x="6650088" y="2466752"/>
              <a:ext cx="25400" cy="158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2" name="Line 538"/>
            <p:cNvSpPr>
              <a:spLocks noChangeShapeType="1"/>
            </p:cNvSpPr>
            <p:nvPr/>
          </p:nvSpPr>
          <p:spPr bwMode="auto">
            <a:xfrm>
              <a:off x="6675488" y="2482627"/>
              <a:ext cx="33338" cy="222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3" name="Line 539"/>
            <p:cNvSpPr>
              <a:spLocks noChangeShapeType="1"/>
            </p:cNvSpPr>
            <p:nvPr/>
          </p:nvSpPr>
          <p:spPr bwMode="auto">
            <a:xfrm>
              <a:off x="6738988" y="2517552"/>
              <a:ext cx="58738" cy="3651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4" name="Line 540"/>
            <p:cNvSpPr>
              <a:spLocks noChangeShapeType="1"/>
            </p:cNvSpPr>
            <p:nvPr/>
          </p:nvSpPr>
          <p:spPr bwMode="auto">
            <a:xfrm>
              <a:off x="6797725" y="2554065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5" name="Line 541"/>
            <p:cNvSpPr>
              <a:spLocks noChangeShapeType="1"/>
            </p:cNvSpPr>
            <p:nvPr/>
          </p:nvSpPr>
          <p:spPr bwMode="auto">
            <a:xfrm>
              <a:off x="6823125" y="2571527"/>
              <a:ext cx="33338" cy="254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6" name="Line 542"/>
            <p:cNvSpPr>
              <a:spLocks noChangeShapeType="1"/>
            </p:cNvSpPr>
            <p:nvPr/>
          </p:nvSpPr>
          <p:spPr bwMode="auto">
            <a:xfrm>
              <a:off x="6856463" y="2596927"/>
              <a:ext cx="25400" cy="158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7" name="Line 543"/>
            <p:cNvSpPr>
              <a:spLocks noChangeShapeType="1"/>
            </p:cNvSpPr>
            <p:nvPr/>
          </p:nvSpPr>
          <p:spPr bwMode="auto">
            <a:xfrm>
              <a:off x="6907263" y="2630265"/>
              <a:ext cx="7938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8" name="Line 544"/>
            <p:cNvSpPr>
              <a:spLocks noChangeShapeType="1"/>
            </p:cNvSpPr>
            <p:nvPr/>
          </p:nvSpPr>
          <p:spPr bwMode="auto">
            <a:xfrm>
              <a:off x="6915200" y="2638202"/>
              <a:ext cx="46038" cy="349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9" name="Line 545"/>
            <p:cNvSpPr>
              <a:spLocks noChangeShapeType="1"/>
            </p:cNvSpPr>
            <p:nvPr/>
          </p:nvSpPr>
          <p:spPr bwMode="auto">
            <a:xfrm>
              <a:off x="6986638" y="2689002"/>
              <a:ext cx="50800" cy="381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0" name="Line 546"/>
            <p:cNvSpPr>
              <a:spLocks noChangeShapeType="1"/>
            </p:cNvSpPr>
            <p:nvPr/>
          </p:nvSpPr>
          <p:spPr bwMode="auto">
            <a:xfrm>
              <a:off x="7037438" y="2727102"/>
              <a:ext cx="4763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1" name="Line 547"/>
            <p:cNvSpPr>
              <a:spLocks noChangeShapeType="1"/>
            </p:cNvSpPr>
            <p:nvPr/>
          </p:nvSpPr>
          <p:spPr bwMode="auto">
            <a:xfrm>
              <a:off x="7067600" y="2752502"/>
              <a:ext cx="28575" cy="254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2" name="Line 548"/>
            <p:cNvSpPr>
              <a:spLocks noChangeShapeType="1"/>
            </p:cNvSpPr>
            <p:nvPr/>
          </p:nvSpPr>
          <p:spPr bwMode="auto">
            <a:xfrm>
              <a:off x="7096175" y="2777902"/>
              <a:ext cx="25400" cy="206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3" name="Line 549"/>
            <p:cNvSpPr>
              <a:spLocks noChangeShapeType="1"/>
            </p:cNvSpPr>
            <p:nvPr/>
          </p:nvSpPr>
          <p:spPr bwMode="auto">
            <a:xfrm>
              <a:off x="7142213" y="2816002"/>
              <a:ext cx="17463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4" name="Line 550"/>
            <p:cNvSpPr>
              <a:spLocks noChangeShapeType="1"/>
            </p:cNvSpPr>
            <p:nvPr/>
          </p:nvSpPr>
          <p:spPr bwMode="auto">
            <a:xfrm>
              <a:off x="7159675" y="2828702"/>
              <a:ext cx="33338" cy="3651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5" name="Line 551"/>
            <p:cNvSpPr>
              <a:spLocks noChangeShapeType="1"/>
            </p:cNvSpPr>
            <p:nvPr/>
          </p:nvSpPr>
          <p:spPr bwMode="auto">
            <a:xfrm>
              <a:off x="7218413" y="2887440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6" name="Line 552"/>
            <p:cNvSpPr>
              <a:spLocks noChangeShapeType="1"/>
            </p:cNvSpPr>
            <p:nvPr/>
          </p:nvSpPr>
          <p:spPr bwMode="auto">
            <a:xfrm>
              <a:off x="7218413" y="2887440"/>
              <a:ext cx="50800" cy="460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7" name="Line 553"/>
            <p:cNvSpPr>
              <a:spLocks noChangeShapeType="1"/>
            </p:cNvSpPr>
            <p:nvPr/>
          </p:nvSpPr>
          <p:spPr bwMode="auto">
            <a:xfrm>
              <a:off x="7289850" y="2954115"/>
              <a:ext cx="46038" cy="539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8" name="Line 554"/>
            <p:cNvSpPr>
              <a:spLocks noChangeShapeType="1"/>
            </p:cNvSpPr>
            <p:nvPr/>
          </p:nvSpPr>
          <p:spPr bwMode="auto">
            <a:xfrm>
              <a:off x="7356525" y="3030315"/>
              <a:ext cx="42863" cy="460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9" name="Line 555"/>
            <p:cNvSpPr>
              <a:spLocks noChangeShapeType="1"/>
            </p:cNvSpPr>
            <p:nvPr/>
          </p:nvSpPr>
          <p:spPr bwMode="auto">
            <a:xfrm>
              <a:off x="7399388" y="3076352"/>
              <a:ext cx="3175" cy="79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0" name="Line 556"/>
            <p:cNvSpPr>
              <a:spLocks noChangeShapeType="1"/>
            </p:cNvSpPr>
            <p:nvPr/>
          </p:nvSpPr>
          <p:spPr bwMode="auto">
            <a:xfrm>
              <a:off x="7424788" y="3104927"/>
              <a:ext cx="33338" cy="428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1" name="Line 557"/>
            <p:cNvSpPr>
              <a:spLocks noChangeShapeType="1"/>
            </p:cNvSpPr>
            <p:nvPr/>
          </p:nvSpPr>
          <p:spPr bwMode="auto">
            <a:xfrm>
              <a:off x="7458125" y="3147790"/>
              <a:ext cx="7938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2" name="Line 558"/>
            <p:cNvSpPr>
              <a:spLocks noChangeShapeType="1"/>
            </p:cNvSpPr>
            <p:nvPr/>
          </p:nvSpPr>
          <p:spPr bwMode="auto">
            <a:xfrm>
              <a:off x="7486700" y="3185890"/>
              <a:ext cx="34925" cy="412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3" name="Line 559"/>
            <p:cNvSpPr>
              <a:spLocks noChangeShapeType="1"/>
            </p:cNvSpPr>
            <p:nvPr/>
          </p:nvSpPr>
          <p:spPr bwMode="auto">
            <a:xfrm>
              <a:off x="7521625" y="3227165"/>
              <a:ext cx="7938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4" name="Line 560"/>
            <p:cNvSpPr>
              <a:spLocks noChangeShapeType="1"/>
            </p:cNvSpPr>
            <p:nvPr/>
          </p:nvSpPr>
          <p:spPr bwMode="auto">
            <a:xfrm>
              <a:off x="7545438" y="3265265"/>
              <a:ext cx="34925" cy="460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5" name="Line 561"/>
            <p:cNvSpPr>
              <a:spLocks noChangeShapeType="1"/>
            </p:cNvSpPr>
            <p:nvPr/>
          </p:nvSpPr>
          <p:spPr bwMode="auto">
            <a:xfrm>
              <a:off x="7580363" y="3311302"/>
              <a:ext cx="7938" cy="127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6" name="Line 562"/>
            <p:cNvSpPr>
              <a:spLocks noChangeShapeType="1"/>
            </p:cNvSpPr>
            <p:nvPr/>
          </p:nvSpPr>
          <p:spPr bwMode="auto">
            <a:xfrm>
              <a:off x="7605763" y="3349402"/>
              <a:ext cx="33338" cy="539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7" name="Line 563"/>
            <p:cNvSpPr>
              <a:spLocks noChangeShapeType="1"/>
            </p:cNvSpPr>
            <p:nvPr/>
          </p:nvSpPr>
          <p:spPr bwMode="auto">
            <a:xfrm>
              <a:off x="7639100" y="3403377"/>
              <a:ext cx="3175" cy="47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8" name="Line 564"/>
            <p:cNvSpPr>
              <a:spLocks noChangeShapeType="1"/>
            </p:cNvSpPr>
            <p:nvPr/>
          </p:nvSpPr>
          <p:spPr bwMode="auto">
            <a:xfrm>
              <a:off x="7659738" y="3433540"/>
              <a:ext cx="33338" cy="587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9" name="Line 565"/>
            <p:cNvSpPr>
              <a:spLocks noChangeShapeType="1"/>
            </p:cNvSpPr>
            <p:nvPr/>
          </p:nvSpPr>
          <p:spPr bwMode="auto">
            <a:xfrm>
              <a:off x="7710538" y="3520852"/>
              <a:ext cx="33338" cy="6032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0" name="Line 566"/>
            <p:cNvSpPr>
              <a:spLocks noChangeShapeType="1"/>
            </p:cNvSpPr>
            <p:nvPr/>
          </p:nvSpPr>
          <p:spPr bwMode="auto">
            <a:xfrm>
              <a:off x="7761338" y="3604990"/>
              <a:ext cx="158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1" name="Line 567"/>
            <p:cNvSpPr>
              <a:spLocks noChangeShapeType="1"/>
            </p:cNvSpPr>
            <p:nvPr/>
          </p:nvSpPr>
          <p:spPr bwMode="auto">
            <a:xfrm>
              <a:off x="7761338" y="3604990"/>
              <a:ext cx="33338" cy="635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2" name="Line 568"/>
            <p:cNvSpPr>
              <a:spLocks noChangeShapeType="1"/>
            </p:cNvSpPr>
            <p:nvPr/>
          </p:nvSpPr>
          <p:spPr bwMode="auto">
            <a:xfrm>
              <a:off x="7807375" y="3698652"/>
              <a:ext cx="12700" cy="254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3" name="Line 569"/>
            <p:cNvSpPr>
              <a:spLocks noChangeShapeType="1"/>
            </p:cNvSpPr>
            <p:nvPr/>
          </p:nvSpPr>
          <p:spPr bwMode="auto">
            <a:xfrm>
              <a:off x="7820075" y="3724052"/>
              <a:ext cx="15875" cy="3651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4" name="Line 570"/>
            <p:cNvSpPr>
              <a:spLocks noChangeShapeType="1"/>
            </p:cNvSpPr>
            <p:nvPr/>
          </p:nvSpPr>
          <p:spPr bwMode="auto">
            <a:xfrm>
              <a:off x="7848650" y="3785965"/>
              <a:ext cx="30163" cy="63500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5" name="Line 571"/>
            <p:cNvSpPr>
              <a:spLocks noChangeShapeType="1"/>
            </p:cNvSpPr>
            <p:nvPr/>
          </p:nvSpPr>
          <p:spPr bwMode="auto">
            <a:xfrm>
              <a:off x="7891513" y="3878040"/>
              <a:ext cx="28575" cy="682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6" name="Line 572"/>
            <p:cNvSpPr>
              <a:spLocks noChangeShapeType="1"/>
            </p:cNvSpPr>
            <p:nvPr/>
          </p:nvSpPr>
          <p:spPr bwMode="auto">
            <a:xfrm>
              <a:off x="7932788" y="3971702"/>
              <a:ext cx="7938" cy="206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7" name="Line 573"/>
            <p:cNvSpPr>
              <a:spLocks noChangeShapeType="1"/>
            </p:cNvSpPr>
            <p:nvPr/>
          </p:nvSpPr>
          <p:spPr bwMode="auto">
            <a:xfrm>
              <a:off x="7940725" y="3992340"/>
              <a:ext cx="17463" cy="4603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8" name="Line 574"/>
            <p:cNvSpPr>
              <a:spLocks noChangeShapeType="1"/>
            </p:cNvSpPr>
            <p:nvPr/>
          </p:nvSpPr>
          <p:spPr bwMode="auto">
            <a:xfrm>
              <a:off x="7966125" y="4063777"/>
              <a:ext cx="30163" cy="666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9" name="Line 575"/>
            <p:cNvSpPr>
              <a:spLocks noChangeShapeType="1"/>
            </p:cNvSpPr>
            <p:nvPr/>
          </p:nvSpPr>
          <p:spPr bwMode="auto">
            <a:xfrm>
              <a:off x="8004225" y="4160615"/>
              <a:ext cx="25400" cy="66675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0" name="Line 576"/>
            <p:cNvSpPr>
              <a:spLocks noChangeShapeType="1"/>
            </p:cNvSpPr>
            <p:nvPr/>
          </p:nvSpPr>
          <p:spPr bwMode="auto">
            <a:xfrm>
              <a:off x="8037563" y="4252690"/>
              <a:ext cx="22225" cy="68263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1" name="Line 577"/>
            <p:cNvSpPr>
              <a:spLocks noChangeShapeType="1"/>
            </p:cNvSpPr>
            <p:nvPr/>
          </p:nvSpPr>
          <p:spPr bwMode="auto">
            <a:xfrm flipV="1">
              <a:off x="1924100" y="1436465"/>
              <a:ext cx="1588" cy="299720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2" name="Line 578"/>
            <p:cNvSpPr>
              <a:spLocks noChangeShapeType="1"/>
            </p:cNvSpPr>
            <p:nvPr/>
          </p:nvSpPr>
          <p:spPr bwMode="auto">
            <a:xfrm flipH="1">
              <a:off x="1852663" y="4324127"/>
              <a:ext cx="71438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3" name="Rectangle 579"/>
            <p:cNvSpPr>
              <a:spLocks noChangeArrowheads="1"/>
            </p:cNvSpPr>
            <p:nvPr/>
          </p:nvSpPr>
          <p:spPr bwMode="auto">
            <a:xfrm rot="16200000">
              <a:off x="1639938" y="4168552"/>
              <a:ext cx="1714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44" name="Line 580"/>
            <p:cNvSpPr>
              <a:spLocks noChangeShapeType="1"/>
            </p:cNvSpPr>
            <p:nvPr/>
          </p:nvSpPr>
          <p:spPr bwMode="auto">
            <a:xfrm flipH="1">
              <a:off x="1852663" y="3770090"/>
              <a:ext cx="71438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5" name="Rectangle 581"/>
            <p:cNvSpPr>
              <a:spLocks noChangeArrowheads="1"/>
            </p:cNvSpPr>
            <p:nvPr/>
          </p:nvSpPr>
          <p:spPr bwMode="auto">
            <a:xfrm rot="16200000">
              <a:off x="1614538" y="3614515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46" name="Line 582"/>
            <p:cNvSpPr>
              <a:spLocks noChangeShapeType="1"/>
            </p:cNvSpPr>
            <p:nvPr/>
          </p:nvSpPr>
          <p:spPr bwMode="auto">
            <a:xfrm flipH="1">
              <a:off x="1852663" y="3214465"/>
              <a:ext cx="71438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7" name="Rectangle 583"/>
            <p:cNvSpPr>
              <a:spLocks noChangeArrowheads="1"/>
            </p:cNvSpPr>
            <p:nvPr/>
          </p:nvSpPr>
          <p:spPr bwMode="auto">
            <a:xfrm rot="16200000">
              <a:off x="1614538" y="3058890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48" name="Line 584"/>
            <p:cNvSpPr>
              <a:spLocks noChangeShapeType="1"/>
            </p:cNvSpPr>
            <p:nvPr/>
          </p:nvSpPr>
          <p:spPr bwMode="auto">
            <a:xfrm flipH="1">
              <a:off x="1852663" y="2655665"/>
              <a:ext cx="71438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9" name="Rectangle 585"/>
            <p:cNvSpPr>
              <a:spLocks noChangeArrowheads="1"/>
            </p:cNvSpPr>
            <p:nvPr/>
          </p:nvSpPr>
          <p:spPr bwMode="auto">
            <a:xfrm rot="16200000">
              <a:off x="1616125" y="2498502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50" name="Line 586"/>
            <p:cNvSpPr>
              <a:spLocks noChangeShapeType="1"/>
            </p:cNvSpPr>
            <p:nvPr/>
          </p:nvSpPr>
          <p:spPr bwMode="auto">
            <a:xfrm flipH="1">
              <a:off x="1852663" y="2100040"/>
              <a:ext cx="71438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51" name="Rectangle 587"/>
            <p:cNvSpPr>
              <a:spLocks noChangeArrowheads="1"/>
            </p:cNvSpPr>
            <p:nvPr/>
          </p:nvSpPr>
          <p:spPr bwMode="auto">
            <a:xfrm rot="16200000">
              <a:off x="1616125" y="1942877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52" name="Line 588"/>
            <p:cNvSpPr>
              <a:spLocks noChangeShapeType="1"/>
            </p:cNvSpPr>
            <p:nvPr/>
          </p:nvSpPr>
          <p:spPr bwMode="auto">
            <a:xfrm flipH="1">
              <a:off x="1852663" y="1546002"/>
              <a:ext cx="71438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53" name="Rectangle 589"/>
            <p:cNvSpPr>
              <a:spLocks noChangeArrowheads="1"/>
            </p:cNvSpPr>
            <p:nvPr/>
          </p:nvSpPr>
          <p:spPr bwMode="auto">
            <a:xfrm rot="16200000">
              <a:off x="1641525" y="1388840"/>
              <a:ext cx="1714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54" name="Line 590"/>
            <p:cNvSpPr>
              <a:spLocks noChangeShapeType="1"/>
            </p:cNvSpPr>
            <p:nvPr/>
          </p:nvSpPr>
          <p:spPr bwMode="auto">
            <a:xfrm>
              <a:off x="1924100" y="4433665"/>
              <a:ext cx="6248400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55" name="Line 591"/>
            <p:cNvSpPr>
              <a:spLocks noChangeShapeType="1"/>
            </p:cNvSpPr>
            <p:nvPr/>
          </p:nvSpPr>
          <p:spPr bwMode="auto">
            <a:xfrm>
              <a:off x="2033638" y="4433665"/>
              <a:ext cx="1588" cy="7143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56" name="Rectangle 592"/>
            <p:cNvSpPr>
              <a:spLocks noChangeArrowheads="1"/>
            </p:cNvSpPr>
            <p:nvPr/>
          </p:nvSpPr>
          <p:spPr bwMode="auto">
            <a:xfrm>
              <a:off x="1987600" y="4538440"/>
              <a:ext cx="1714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57" name="Line 593"/>
            <p:cNvSpPr>
              <a:spLocks noChangeShapeType="1"/>
            </p:cNvSpPr>
            <p:nvPr/>
          </p:nvSpPr>
          <p:spPr bwMode="auto">
            <a:xfrm>
              <a:off x="3240138" y="4433665"/>
              <a:ext cx="1588" cy="7143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58" name="Rectangle 594"/>
            <p:cNvSpPr>
              <a:spLocks noChangeArrowheads="1"/>
            </p:cNvSpPr>
            <p:nvPr/>
          </p:nvSpPr>
          <p:spPr bwMode="auto">
            <a:xfrm>
              <a:off x="3168700" y="4538440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59" name="Line 595"/>
            <p:cNvSpPr>
              <a:spLocks noChangeShapeType="1"/>
            </p:cNvSpPr>
            <p:nvPr/>
          </p:nvSpPr>
          <p:spPr bwMode="auto">
            <a:xfrm>
              <a:off x="4446638" y="4433665"/>
              <a:ext cx="1588" cy="7143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60" name="Rectangle 596"/>
            <p:cNvSpPr>
              <a:spLocks noChangeArrowheads="1"/>
            </p:cNvSpPr>
            <p:nvPr/>
          </p:nvSpPr>
          <p:spPr bwMode="auto">
            <a:xfrm>
              <a:off x="4375200" y="4538440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61" name="Line 597"/>
            <p:cNvSpPr>
              <a:spLocks noChangeShapeType="1"/>
            </p:cNvSpPr>
            <p:nvPr/>
          </p:nvSpPr>
          <p:spPr bwMode="auto">
            <a:xfrm>
              <a:off x="5649963" y="4433665"/>
              <a:ext cx="1588" cy="7143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62" name="Rectangle 598"/>
            <p:cNvSpPr>
              <a:spLocks noChangeArrowheads="1"/>
            </p:cNvSpPr>
            <p:nvPr/>
          </p:nvSpPr>
          <p:spPr bwMode="auto">
            <a:xfrm>
              <a:off x="5578525" y="4538440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63" name="Line 599"/>
            <p:cNvSpPr>
              <a:spLocks noChangeShapeType="1"/>
            </p:cNvSpPr>
            <p:nvPr/>
          </p:nvSpPr>
          <p:spPr bwMode="auto">
            <a:xfrm>
              <a:off x="6856463" y="4433665"/>
              <a:ext cx="1588" cy="7143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64" name="Rectangle 600"/>
            <p:cNvSpPr>
              <a:spLocks noChangeArrowheads="1"/>
            </p:cNvSpPr>
            <p:nvPr/>
          </p:nvSpPr>
          <p:spPr bwMode="auto">
            <a:xfrm>
              <a:off x="6785025" y="4538440"/>
              <a:ext cx="2222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65" name="Line 601"/>
            <p:cNvSpPr>
              <a:spLocks noChangeShapeType="1"/>
            </p:cNvSpPr>
            <p:nvPr/>
          </p:nvSpPr>
          <p:spPr bwMode="auto">
            <a:xfrm>
              <a:off x="8062963" y="4433665"/>
              <a:ext cx="1588" cy="7143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66" name="Rectangle 602"/>
            <p:cNvSpPr>
              <a:spLocks noChangeArrowheads="1"/>
            </p:cNvSpPr>
            <p:nvPr/>
          </p:nvSpPr>
          <p:spPr bwMode="auto">
            <a:xfrm>
              <a:off x="8016925" y="4538440"/>
              <a:ext cx="1714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67" name="Rectangle 603"/>
            <p:cNvSpPr>
              <a:spLocks noChangeArrowheads="1"/>
            </p:cNvSpPr>
            <p:nvPr/>
          </p:nvSpPr>
          <p:spPr bwMode="auto">
            <a:xfrm>
              <a:off x="4876850" y="4711477"/>
              <a:ext cx="420688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prev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68" name="Rectangle 604"/>
            <p:cNvSpPr>
              <a:spLocks noChangeArrowheads="1"/>
            </p:cNvSpPr>
            <p:nvPr/>
          </p:nvSpPr>
          <p:spPr bwMode="auto">
            <a:xfrm>
              <a:off x="3189338" y="4992738"/>
              <a:ext cx="3713163" cy="131658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69" name="Line 605"/>
            <p:cNvSpPr>
              <a:spLocks noChangeShapeType="1"/>
            </p:cNvSpPr>
            <p:nvPr/>
          </p:nvSpPr>
          <p:spPr bwMode="auto">
            <a:xfrm>
              <a:off x="3265538" y="5410794"/>
              <a:ext cx="655638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1" name="Line 607"/>
            <p:cNvSpPr>
              <a:spLocks noChangeShapeType="1"/>
            </p:cNvSpPr>
            <p:nvPr/>
          </p:nvSpPr>
          <p:spPr bwMode="auto">
            <a:xfrm>
              <a:off x="5175300" y="5410794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2" name="Line 608"/>
            <p:cNvSpPr>
              <a:spLocks noChangeShapeType="1"/>
            </p:cNvSpPr>
            <p:nvPr/>
          </p:nvSpPr>
          <p:spPr bwMode="auto">
            <a:xfrm>
              <a:off x="5275313" y="5410794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3" name="Line 609"/>
            <p:cNvSpPr>
              <a:spLocks noChangeShapeType="1"/>
            </p:cNvSpPr>
            <p:nvPr/>
          </p:nvSpPr>
          <p:spPr bwMode="auto">
            <a:xfrm>
              <a:off x="5376913" y="5410794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4" name="Line 610"/>
            <p:cNvSpPr>
              <a:spLocks noChangeShapeType="1"/>
            </p:cNvSpPr>
            <p:nvPr/>
          </p:nvSpPr>
          <p:spPr bwMode="auto">
            <a:xfrm>
              <a:off x="5476925" y="5410794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5" name="Line 611"/>
            <p:cNvSpPr>
              <a:spLocks noChangeShapeType="1"/>
            </p:cNvSpPr>
            <p:nvPr/>
          </p:nvSpPr>
          <p:spPr bwMode="auto">
            <a:xfrm>
              <a:off x="5578525" y="5410794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6" name="Line 612"/>
            <p:cNvSpPr>
              <a:spLocks noChangeShapeType="1"/>
            </p:cNvSpPr>
            <p:nvPr/>
          </p:nvSpPr>
          <p:spPr bwMode="auto">
            <a:xfrm>
              <a:off x="5678538" y="5410794"/>
              <a:ext cx="73025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7" name="Line 613"/>
            <p:cNvSpPr>
              <a:spLocks noChangeShapeType="1"/>
            </p:cNvSpPr>
            <p:nvPr/>
          </p:nvSpPr>
          <p:spPr bwMode="auto">
            <a:xfrm>
              <a:off x="5780138" y="5410794"/>
              <a:ext cx="50800" cy="1588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8" name="Line 614"/>
            <p:cNvSpPr>
              <a:spLocks noChangeShapeType="1"/>
            </p:cNvSpPr>
            <p:nvPr/>
          </p:nvSpPr>
          <p:spPr bwMode="auto">
            <a:xfrm>
              <a:off x="3265538" y="5653682"/>
              <a:ext cx="655638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9" name="Line 615"/>
            <p:cNvSpPr>
              <a:spLocks noChangeShapeType="1"/>
            </p:cNvSpPr>
            <p:nvPr/>
          </p:nvSpPr>
          <p:spPr bwMode="auto">
            <a:xfrm>
              <a:off x="5175300" y="5653682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0" name="Line 616"/>
            <p:cNvSpPr>
              <a:spLocks noChangeShapeType="1"/>
            </p:cNvSpPr>
            <p:nvPr/>
          </p:nvSpPr>
          <p:spPr bwMode="auto">
            <a:xfrm>
              <a:off x="5275313" y="5653682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1" name="Line 617"/>
            <p:cNvSpPr>
              <a:spLocks noChangeShapeType="1"/>
            </p:cNvSpPr>
            <p:nvPr/>
          </p:nvSpPr>
          <p:spPr bwMode="auto">
            <a:xfrm>
              <a:off x="5376913" y="5653682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2" name="Line 618"/>
            <p:cNvSpPr>
              <a:spLocks noChangeShapeType="1"/>
            </p:cNvSpPr>
            <p:nvPr/>
          </p:nvSpPr>
          <p:spPr bwMode="auto">
            <a:xfrm>
              <a:off x="5476925" y="5653682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3" name="Line 619"/>
            <p:cNvSpPr>
              <a:spLocks noChangeShapeType="1"/>
            </p:cNvSpPr>
            <p:nvPr/>
          </p:nvSpPr>
          <p:spPr bwMode="auto">
            <a:xfrm>
              <a:off x="5578525" y="5653682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4" name="Line 620"/>
            <p:cNvSpPr>
              <a:spLocks noChangeShapeType="1"/>
            </p:cNvSpPr>
            <p:nvPr/>
          </p:nvSpPr>
          <p:spPr bwMode="auto">
            <a:xfrm>
              <a:off x="5678538" y="5653682"/>
              <a:ext cx="73025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5" name="Line 621"/>
            <p:cNvSpPr>
              <a:spLocks noChangeShapeType="1"/>
            </p:cNvSpPr>
            <p:nvPr/>
          </p:nvSpPr>
          <p:spPr bwMode="auto">
            <a:xfrm>
              <a:off x="5780138" y="5653682"/>
              <a:ext cx="50800" cy="1588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6" name="Line 622"/>
            <p:cNvSpPr>
              <a:spLocks noChangeShapeType="1"/>
            </p:cNvSpPr>
            <p:nvPr/>
          </p:nvSpPr>
          <p:spPr bwMode="auto">
            <a:xfrm>
              <a:off x="3265538" y="5902919"/>
              <a:ext cx="655638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7" name="Line 623"/>
            <p:cNvSpPr>
              <a:spLocks noChangeShapeType="1"/>
            </p:cNvSpPr>
            <p:nvPr/>
          </p:nvSpPr>
          <p:spPr bwMode="auto">
            <a:xfrm>
              <a:off x="5175300" y="5902919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8" name="Line 624"/>
            <p:cNvSpPr>
              <a:spLocks noChangeShapeType="1"/>
            </p:cNvSpPr>
            <p:nvPr/>
          </p:nvSpPr>
          <p:spPr bwMode="auto">
            <a:xfrm>
              <a:off x="5275313" y="5902919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9" name="Line 625"/>
            <p:cNvSpPr>
              <a:spLocks noChangeShapeType="1"/>
            </p:cNvSpPr>
            <p:nvPr/>
          </p:nvSpPr>
          <p:spPr bwMode="auto">
            <a:xfrm>
              <a:off x="5376913" y="5902919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0" name="Line 626"/>
            <p:cNvSpPr>
              <a:spLocks noChangeShapeType="1"/>
            </p:cNvSpPr>
            <p:nvPr/>
          </p:nvSpPr>
          <p:spPr bwMode="auto">
            <a:xfrm>
              <a:off x="5476925" y="5902919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1" name="Line 627"/>
            <p:cNvSpPr>
              <a:spLocks noChangeShapeType="1"/>
            </p:cNvSpPr>
            <p:nvPr/>
          </p:nvSpPr>
          <p:spPr bwMode="auto">
            <a:xfrm>
              <a:off x="5578525" y="5902919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2" name="Line 628"/>
            <p:cNvSpPr>
              <a:spLocks noChangeShapeType="1"/>
            </p:cNvSpPr>
            <p:nvPr/>
          </p:nvSpPr>
          <p:spPr bwMode="auto">
            <a:xfrm>
              <a:off x="5678538" y="5902919"/>
              <a:ext cx="73025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3" name="Line 629"/>
            <p:cNvSpPr>
              <a:spLocks noChangeShapeType="1"/>
            </p:cNvSpPr>
            <p:nvPr/>
          </p:nvSpPr>
          <p:spPr bwMode="auto">
            <a:xfrm>
              <a:off x="5780138" y="5902919"/>
              <a:ext cx="50800" cy="1588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4" name="Line 630"/>
            <p:cNvSpPr>
              <a:spLocks noChangeShapeType="1"/>
            </p:cNvSpPr>
            <p:nvPr/>
          </p:nvSpPr>
          <p:spPr bwMode="auto">
            <a:xfrm>
              <a:off x="3265538" y="6145807"/>
              <a:ext cx="6556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5" name="Line 631"/>
            <p:cNvSpPr>
              <a:spLocks noChangeShapeType="1"/>
            </p:cNvSpPr>
            <p:nvPr/>
          </p:nvSpPr>
          <p:spPr bwMode="auto">
            <a:xfrm>
              <a:off x="5175300" y="6145807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6" name="Line 632"/>
            <p:cNvSpPr>
              <a:spLocks noChangeShapeType="1"/>
            </p:cNvSpPr>
            <p:nvPr/>
          </p:nvSpPr>
          <p:spPr bwMode="auto">
            <a:xfrm>
              <a:off x="5275313" y="6145807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7" name="Line 633"/>
            <p:cNvSpPr>
              <a:spLocks noChangeShapeType="1"/>
            </p:cNvSpPr>
            <p:nvPr/>
          </p:nvSpPr>
          <p:spPr bwMode="auto">
            <a:xfrm>
              <a:off x="5376913" y="6145807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8" name="Line 634"/>
            <p:cNvSpPr>
              <a:spLocks noChangeShapeType="1"/>
            </p:cNvSpPr>
            <p:nvPr/>
          </p:nvSpPr>
          <p:spPr bwMode="auto">
            <a:xfrm>
              <a:off x="5476925" y="6145807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9" name="Line 635"/>
            <p:cNvSpPr>
              <a:spLocks noChangeShapeType="1"/>
            </p:cNvSpPr>
            <p:nvPr/>
          </p:nvSpPr>
          <p:spPr bwMode="auto">
            <a:xfrm>
              <a:off x="5578525" y="6145807"/>
              <a:ext cx="71438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00" name="Line 636"/>
            <p:cNvSpPr>
              <a:spLocks noChangeShapeType="1"/>
            </p:cNvSpPr>
            <p:nvPr/>
          </p:nvSpPr>
          <p:spPr bwMode="auto">
            <a:xfrm>
              <a:off x="5678538" y="6145807"/>
              <a:ext cx="73025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01" name="Line 637"/>
            <p:cNvSpPr>
              <a:spLocks noChangeShapeType="1"/>
            </p:cNvSpPr>
            <p:nvPr/>
          </p:nvSpPr>
          <p:spPr bwMode="auto">
            <a:xfrm>
              <a:off x="5780138" y="6145807"/>
              <a:ext cx="50800" cy="1588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027538" y="5317132"/>
              <a:ext cx="9493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ppv_99_99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5935713" y="5317132"/>
              <a:ext cx="9493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npv_99_99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027538" y="5566369"/>
              <a:ext cx="9493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ppv_95_90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05" name="Rectangle 641"/>
            <p:cNvSpPr>
              <a:spLocks noChangeArrowheads="1"/>
            </p:cNvSpPr>
            <p:nvPr/>
          </p:nvSpPr>
          <p:spPr bwMode="auto">
            <a:xfrm>
              <a:off x="5935713" y="5566369"/>
              <a:ext cx="8848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npv_95_90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06" name="Rectangle 642"/>
            <p:cNvSpPr>
              <a:spLocks noChangeArrowheads="1"/>
            </p:cNvSpPr>
            <p:nvPr/>
          </p:nvSpPr>
          <p:spPr bwMode="auto">
            <a:xfrm>
              <a:off x="4027538" y="5809257"/>
              <a:ext cx="9493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ppv_95_50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07" name="Rectangle 643"/>
            <p:cNvSpPr>
              <a:spLocks noChangeArrowheads="1"/>
            </p:cNvSpPr>
            <p:nvPr/>
          </p:nvSpPr>
          <p:spPr bwMode="auto">
            <a:xfrm>
              <a:off x="5935713" y="5809257"/>
              <a:ext cx="9493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npv_95_50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08" name="Rectangle 644"/>
            <p:cNvSpPr>
              <a:spLocks noChangeArrowheads="1"/>
            </p:cNvSpPr>
            <p:nvPr/>
          </p:nvSpPr>
          <p:spPr bwMode="auto">
            <a:xfrm>
              <a:off x="4027538" y="6053732"/>
              <a:ext cx="9493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ppv_85_99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09" name="Rectangle 645"/>
            <p:cNvSpPr>
              <a:spLocks noChangeArrowheads="1"/>
            </p:cNvSpPr>
            <p:nvPr/>
          </p:nvSpPr>
          <p:spPr bwMode="auto">
            <a:xfrm>
              <a:off x="5935713" y="6053732"/>
              <a:ext cx="9493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npv_85_99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556"/>
            <p:cNvSpPr>
              <a:spLocks noChangeArrowheads="1"/>
            </p:cNvSpPr>
            <p:nvPr/>
          </p:nvSpPr>
          <p:spPr bwMode="auto">
            <a:xfrm>
              <a:off x="4376936" y="5064746"/>
              <a:ext cx="68768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Sen</a:t>
              </a:r>
              <a:r>
                <a:rPr lang="es-E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E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Spe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556"/>
            <p:cNvSpPr>
              <a:spLocks noChangeArrowheads="1"/>
            </p:cNvSpPr>
            <p:nvPr/>
          </p:nvSpPr>
          <p:spPr bwMode="auto">
            <a:xfrm>
              <a:off x="6137519" y="5064746"/>
              <a:ext cx="68768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Sen</a:t>
              </a:r>
              <a:r>
                <a:rPr lang="es-E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E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Spe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2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8177" y="2514392"/>
            <a:ext cx="4235823" cy="173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8388" y="4386823"/>
            <a:ext cx="4438282" cy="21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348" y="2500873"/>
            <a:ext cx="3830263" cy="176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413" y="4303618"/>
            <a:ext cx="3956422" cy="233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348076" y="1691511"/>
            <a:ext cx="914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u="none" dirty="0" err="1" smtClean="0">
                <a:latin typeface="Calibri" pitchFamily="34" charset="0"/>
              </a:rPr>
              <a:t>Example</a:t>
            </a:r>
            <a:r>
              <a:rPr lang="es-ES" u="none" dirty="0" smtClean="0">
                <a:latin typeface="Calibri" pitchFamily="34" charset="0"/>
              </a:rPr>
              <a:t>: VIH diagnosis of </a:t>
            </a:r>
            <a:r>
              <a:rPr lang="es-ES" u="none" dirty="0" err="1" smtClean="0">
                <a:latin typeface="Calibri" pitchFamily="34" charset="0"/>
              </a:rPr>
              <a:t>two</a:t>
            </a:r>
            <a:r>
              <a:rPr lang="es-ES" u="none" dirty="0" smtClean="0">
                <a:latin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</a:rPr>
              <a:t>populations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</a:rPr>
              <a:t>with</a:t>
            </a:r>
            <a:r>
              <a:rPr lang="es-ES" dirty="0" smtClean="0">
                <a:latin typeface="Calibri" pitchFamily="34" charset="0"/>
              </a:rPr>
              <a:t> </a:t>
            </a:r>
            <a:r>
              <a:rPr lang="es-ES" dirty="0" err="1" smtClean="0">
                <a:latin typeface="Calibri" pitchFamily="34" charset="0"/>
              </a:rPr>
              <a:t>RCommander</a:t>
            </a:r>
            <a:endParaRPr lang="es-ES" u="none" dirty="0" smtClean="0">
              <a:latin typeface="Calibri" pitchFamily="34" charset="0"/>
            </a:endParaRPr>
          </a:p>
        </p:txBody>
      </p:sp>
      <p:sp>
        <p:nvSpPr>
          <p:cNvPr id="11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992560" y="391672"/>
            <a:ext cx="8751075" cy="424638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 err="1" smtClean="0">
                <a:solidFill>
                  <a:srgbClr val="990099"/>
                </a:solidFill>
              </a:rPr>
              <a:t>Dependence</a:t>
            </a:r>
            <a:r>
              <a:rPr lang="es-ES" sz="2800" dirty="0" smtClean="0">
                <a:solidFill>
                  <a:srgbClr val="990099"/>
                </a:solidFill>
              </a:rPr>
              <a:t> of PPV and NPV </a:t>
            </a:r>
            <a:r>
              <a:rPr lang="es-ES" sz="2800" dirty="0" err="1" smtClean="0">
                <a:solidFill>
                  <a:srgbClr val="990099"/>
                </a:solidFill>
              </a:rPr>
              <a:t>on</a:t>
            </a:r>
            <a:r>
              <a:rPr lang="es-ES" sz="2800" dirty="0" smtClean="0">
                <a:solidFill>
                  <a:srgbClr val="990099"/>
                </a:solidFill>
              </a:rPr>
              <a:t> </a:t>
            </a:r>
            <a:r>
              <a:rPr lang="es-ES" sz="2800" dirty="0" err="1" smtClean="0">
                <a:solidFill>
                  <a:srgbClr val="990099"/>
                </a:solidFill>
              </a:rPr>
              <a:t>disease</a:t>
            </a:r>
            <a:r>
              <a:rPr lang="es-ES" sz="2800" dirty="0" smtClean="0">
                <a:solidFill>
                  <a:srgbClr val="990099"/>
                </a:solidFill>
              </a:rPr>
              <a:t> </a:t>
            </a:r>
            <a:r>
              <a:rPr lang="es-ES" sz="2800" dirty="0" err="1" smtClean="0">
                <a:solidFill>
                  <a:srgbClr val="990099"/>
                </a:solidFill>
              </a:rPr>
              <a:t>prevalence</a:t>
            </a:r>
            <a:endParaRPr lang="es-ES" sz="2800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44488" y="1412776"/>
            <a:ext cx="9245600" cy="3671888"/>
            <a:chOff x="0" y="1152"/>
            <a:chExt cx="5376" cy="2313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0" y="1152"/>
              <a:ext cx="2345" cy="2313"/>
              <a:chOff x="768" y="960"/>
              <a:chExt cx="2345" cy="2313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768" y="960"/>
                <a:ext cx="2345" cy="231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1728" cy="1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1152" y="1104"/>
                <a:ext cx="187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b="1" dirty="0" err="1" smtClean="0"/>
                  <a:t>Likelihood</a:t>
                </a:r>
                <a:r>
                  <a:rPr lang="es-ES" b="1" dirty="0" smtClean="0"/>
                  <a:t> Ratio +</a:t>
                </a:r>
                <a:endParaRPr lang="en-GB" b="1" dirty="0"/>
              </a:p>
            </p:txBody>
          </p:sp>
        </p:grpSp>
        <p:sp>
          <p:nvSpPr>
            <p:cNvPr id="46" name="AutoShape 62"/>
            <p:cNvSpPr>
              <a:spLocks noChangeArrowheads="1"/>
            </p:cNvSpPr>
            <p:nvPr/>
          </p:nvSpPr>
          <p:spPr bwMode="auto">
            <a:xfrm>
              <a:off x="5088" y="1248"/>
              <a:ext cx="288" cy="1776"/>
            </a:xfrm>
            <a:prstGeom prst="curvedLeftArrow">
              <a:avLst>
                <a:gd name="adj1" fmla="val 123333"/>
                <a:gd name="adj2" fmla="val 246667"/>
                <a:gd name="adj3" fmla="val 33333"/>
              </a:avLst>
            </a:prstGeom>
            <a:solidFill>
              <a:srgbClr val="FF5050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3512840" y="2348880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3440832" y="2740968"/>
            <a:ext cx="576064" cy="3279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37" name="36 Conector recto"/>
          <p:cNvCxnSpPr/>
          <p:nvPr/>
        </p:nvCxnSpPr>
        <p:spPr>
          <a:xfrm>
            <a:off x="3296816" y="2708920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60512" y="2564904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560512" y="4149080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 bwMode="auto">
          <a:xfrm>
            <a:off x="3440832" y="3901008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54" name="Oval 13"/>
          <p:cNvSpPr>
            <a:spLocks noChangeArrowheads="1"/>
          </p:cNvSpPr>
          <p:nvPr/>
        </p:nvSpPr>
        <p:spPr bwMode="auto">
          <a:xfrm>
            <a:off x="3368824" y="4293096"/>
            <a:ext cx="576064" cy="3279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5" name="54 Conector recto"/>
          <p:cNvCxnSpPr/>
          <p:nvPr/>
        </p:nvCxnSpPr>
        <p:spPr>
          <a:xfrm>
            <a:off x="3224808" y="4261048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0" y="2852936"/>
            <a:ext cx="9245600" cy="3733800"/>
            <a:chOff x="0" y="1968"/>
            <a:chExt cx="5376" cy="2352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0" y="1968"/>
              <a:ext cx="5376" cy="2352"/>
              <a:chOff x="0" y="1920"/>
              <a:chExt cx="5376" cy="2352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2784" cy="23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V="1">
                <a:off x="240" y="3312"/>
                <a:ext cx="21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8" name="AutoShape 42"/>
              <p:cNvSpPr>
                <a:spLocks noChangeArrowheads="1"/>
              </p:cNvSpPr>
              <p:nvPr/>
            </p:nvSpPr>
            <p:spPr bwMode="auto">
              <a:xfrm>
                <a:off x="5088" y="2016"/>
                <a:ext cx="288" cy="1776"/>
              </a:xfrm>
              <a:prstGeom prst="curvedLeftArrow">
                <a:avLst>
                  <a:gd name="adj1" fmla="val 123333"/>
                  <a:gd name="adj2" fmla="val 246667"/>
                  <a:gd name="adj3" fmla="val 33333"/>
                </a:avLst>
              </a:prstGeom>
              <a:solidFill>
                <a:schemeClr val="accent2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576" y="2112"/>
              <a:ext cx="18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b="1" dirty="0" err="1" smtClean="0"/>
                <a:t>Likelihood</a:t>
              </a:r>
              <a:r>
                <a:rPr lang="es-ES" b="1" dirty="0" smtClean="0"/>
                <a:t> Ratio - </a:t>
              </a:r>
              <a:endParaRPr lang="en-GB" b="1" dirty="0"/>
            </a:p>
          </p:txBody>
        </p:sp>
      </p:grp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3656856" y="3789040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3584848" y="4181128"/>
            <a:ext cx="576064" cy="3279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49 Conector recto"/>
          <p:cNvCxnSpPr/>
          <p:nvPr/>
        </p:nvCxnSpPr>
        <p:spPr>
          <a:xfrm>
            <a:off x="3440832" y="4149080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88504" y="3933056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560512" y="5517232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sp>
        <p:nvSpPr>
          <p:cNvPr id="53" name="AutoShape 33"/>
          <p:cNvSpPr>
            <a:spLocks noChangeArrowheads="1"/>
          </p:cNvSpPr>
          <p:nvPr/>
        </p:nvSpPr>
        <p:spPr bwMode="auto">
          <a:xfrm>
            <a:off x="3656856" y="5373216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99348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54" name="Oval 13"/>
          <p:cNvSpPr>
            <a:spLocks noChangeArrowheads="1"/>
          </p:cNvSpPr>
          <p:nvPr/>
        </p:nvSpPr>
        <p:spPr bwMode="auto">
          <a:xfrm>
            <a:off x="3584848" y="5765304"/>
            <a:ext cx="576064" cy="3279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5" name="54 Conector recto"/>
          <p:cNvCxnSpPr/>
          <p:nvPr/>
        </p:nvCxnSpPr>
        <p:spPr>
          <a:xfrm>
            <a:off x="3440832" y="5733256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Rectángulo"/>
          <p:cNvSpPr/>
          <p:nvPr/>
        </p:nvSpPr>
        <p:spPr>
          <a:xfrm>
            <a:off x="699247" y="1758129"/>
            <a:ext cx="7337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		Disease </a:t>
            </a:r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positive Disease negative Total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Test positive              634              269   903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Test negative              487             1251  1738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Total                     1121             1520  2641</a:t>
            </a:r>
          </a:p>
          <a:p>
            <a:endParaRPr lang="en-US" sz="1600" u="non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 Point estimates and 95 % CIs: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                                    Estimation Lower CI Upper CI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Apparent prevalence                      0.342    0.324    0.360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True prevalence                          0.424    0.406    0.444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Sensitivity                              0.566    0.536    0.595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Specificity                              0.823    0.803    0.842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Positive predictive value                0.702    0.671    0.732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Negative predictive value                0.720    0.698    0.741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Diagnostic accuracy                      0.714    0.696    0.731</a:t>
            </a:r>
          </a:p>
          <a:p>
            <a:r>
              <a:rPr lang="en-US" sz="1600" b="1" u="non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Likelihood ratio of a positive test      3.196    2.835    3.603</a:t>
            </a:r>
          </a:p>
          <a:p>
            <a:r>
              <a:rPr lang="en-US" sz="1600" b="1" u="non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Likelihood ratio of a negative test      0.528    0.492    0.567</a:t>
            </a:r>
          </a:p>
          <a:p>
            <a:r>
              <a:rPr lang="en-US" sz="1600" u="none" dirty="0" smtClean="0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  <a:endParaRPr lang="en-US" sz="1600" u="non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1 Marcador de texto"/>
          <p:cNvSpPr txBox="1">
            <a:spLocks/>
          </p:cNvSpPr>
          <p:nvPr/>
        </p:nvSpPr>
        <p:spPr>
          <a:xfrm>
            <a:off x="495300" y="413792"/>
            <a:ext cx="8915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400" u="none" kern="0" dirty="0" smtClean="0">
                <a:solidFill>
                  <a:srgbClr val="993489"/>
                </a:solidFill>
              </a:rPr>
              <a:t>LR+,LR-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Example</a:t>
            </a:r>
            <a:r>
              <a:rPr lang="es-ES" sz="2400" u="none" kern="0" dirty="0" smtClean="0">
                <a:solidFill>
                  <a:srgbClr val="993489"/>
                </a:solidFill>
              </a:rPr>
              <a:t> 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with</a:t>
            </a:r>
            <a:r>
              <a:rPr lang="es-ES" sz="2400" u="none" kern="0" dirty="0" smtClean="0">
                <a:solidFill>
                  <a:srgbClr val="993489"/>
                </a:solidFill>
              </a:rPr>
              <a:t>  R </a:t>
            </a:r>
            <a:r>
              <a:rPr lang="es-ES" sz="2400" u="none" kern="0" dirty="0" err="1" smtClean="0">
                <a:solidFill>
                  <a:srgbClr val="993489"/>
                </a:solidFill>
              </a:rPr>
              <a:t>Commander</a:t>
            </a:r>
            <a:r>
              <a:rPr lang="es-ES" sz="2400" u="none" kern="0" dirty="0" smtClean="0">
                <a:solidFill>
                  <a:srgbClr val="993489"/>
                </a:solidFill>
              </a:rPr>
              <a:t>. Plug-in “EZR”</a:t>
            </a:r>
            <a:endParaRPr lang="es-ES" sz="2400" u="none" kern="0" dirty="0">
              <a:solidFill>
                <a:srgbClr val="993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4920" y="476672"/>
            <a:ext cx="9721080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LR+ &amp; LR- do NOT depend on prevalence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6" name="AutoShape 2"/>
          <p:cNvSpPr>
            <a:spLocks noChangeAspect="1" noChangeArrowheads="1" noTextEdit="1"/>
          </p:cNvSpPr>
          <p:nvPr/>
        </p:nvSpPr>
        <p:spPr bwMode="auto">
          <a:xfrm>
            <a:off x="1352600" y="1268760"/>
            <a:ext cx="7059613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1948" name="Group 204"/>
          <p:cNvGrpSpPr>
            <a:grpSpLocks/>
          </p:cNvGrpSpPr>
          <p:nvPr/>
        </p:nvGrpSpPr>
        <p:grpSpPr bwMode="auto">
          <a:xfrm>
            <a:off x="1411338" y="1324323"/>
            <a:ext cx="6948488" cy="5053013"/>
            <a:chOff x="889" y="789"/>
            <a:chExt cx="4377" cy="3183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889" y="789"/>
              <a:ext cx="4377" cy="31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892" y="794"/>
              <a:ext cx="4366" cy="317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212" y="905"/>
              <a:ext cx="3728" cy="188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1" name="Freeform 7"/>
            <p:cNvSpPr>
              <a:spLocks/>
            </p:cNvSpPr>
            <p:nvPr/>
          </p:nvSpPr>
          <p:spPr bwMode="auto">
            <a:xfrm>
              <a:off x="1281" y="993"/>
              <a:ext cx="3587" cy="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1" y="0"/>
                </a:cxn>
                <a:cxn ang="0">
                  <a:pos x="68" y="0"/>
                </a:cxn>
                <a:cxn ang="0">
                  <a:pos x="95" y="0"/>
                </a:cxn>
                <a:cxn ang="0">
                  <a:pos x="122" y="0"/>
                </a:cxn>
                <a:cxn ang="0">
                  <a:pos x="149" y="0"/>
                </a:cxn>
                <a:cxn ang="0">
                  <a:pos x="176" y="0"/>
                </a:cxn>
                <a:cxn ang="0">
                  <a:pos x="204" y="0"/>
                </a:cxn>
                <a:cxn ang="0">
                  <a:pos x="231" y="0"/>
                </a:cxn>
                <a:cxn ang="0">
                  <a:pos x="258" y="0"/>
                </a:cxn>
                <a:cxn ang="0">
                  <a:pos x="285" y="0"/>
                </a:cxn>
                <a:cxn ang="0">
                  <a:pos x="312" y="0"/>
                </a:cxn>
                <a:cxn ang="0">
                  <a:pos x="339" y="0"/>
                </a:cxn>
                <a:cxn ang="0">
                  <a:pos x="366" y="0"/>
                </a:cxn>
                <a:cxn ang="0">
                  <a:pos x="393" y="0"/>
                </a:cxn>
                <a:cxn ang="0">
                  <a:pos x="420" y="0"/>
                </a:cxn>
                <a:cxn ang="0">
                  <a:pos x="447" y="0"/>
                </a:cxn>
                <a:cxn ang="0">
                  <a:pos x="474" y="0"/>
                </a:cxn>
                <a:cxn ang="0">
                  <a:pos x="501" y="0"/>
                </a:cxn>
                <a:cxn ang="0">
                  <a:pos x="529" y="0"/>
                </a:cxn>
                <a:cxn ang="0">
                  <a:pos x="556" y="0"/>
                </a:cxn>
                <a:cxn ang="0">
                  <a:pos x="583" y="0"/>
                </a:cxn>
                <a:cxn ang="0">
                  <a:pos x="610" y="0"/>
                </a:cxn>
                <a:cxn ang="0">
                  <a:pos x="637" y="0"/>
                </a:cxn>
                <a:cxn ang="0">
                  <a:pos x="664" y="0"/>
                </a:cxn>
                <a:cxn ang="0">
                  <a:pos x="691" y="0"/>
                </a:cxn>
                <a:cxn ang="0">
                  <a:pos x="718" y="0"/>
                </a:cxn>
                <a:cxn ang="0">
                  <a:pos x="745" y="0"/>
                </a:cxn>
                <a:cxn ang="0">
                  <a:pos x="772" y="0"/>
                </a:cxn>
                <a:cxn ang="0">
                  <a:pos x="799" y="0"/>
                </a:cxn>
                <a:cxn ang="0">
                  <a:pos x="826" y="0"/>
                </a:cxn>
                <a:cxn ang="0">
                  <a:pos x="853" y="0"/>
                </a:cxn>
                <a:cxn ang="0">
                  <a:pos x="881" y="0"/>
                </a:cxn>
                <a:cxn ang="0">
                  <a:pos x="908" y="0"/>
                </a:cxn>
                <a:cxn ang="0">
                  <a:pos x="935" y="0"/>
                </a:cxn>
                <a:cxn ang="0">
                  <a:pos x="962" y="0"/>
                </a:cxn>
                <a:cxn ang="0">
                  <a:pos x="989" y="0"/>
                </a:cxn>
                <a:cxn ang="0">
                  <a:pos x="1016" y="0"/>
                </a:cxn>
                <a:cxn ang="0">
                  <a:pos x="1043" y="0"/>
                </a:cxn>
                <a:cxn ang="0">
                  <a:pos x="1070" y="0"/>
                </a:cxn>
                <a:cxn ang="0">
                  <a:pos x="1097" y="0"/>
                </a:cxn>
                <a:cxn ang="0">
                  <a:pos x="1124" y="0"/>
                </a:cxn>
                <a:cxn ang="0">
                  <a:pos x="1151" y="0"/>
                </a:cxn>
                <a:cxn ang="0">
                  <a:pos x="1178" y="0"/>
                </a:cxn>
                <a:cxn ang="0">
                  <a:pos x="1205" y="0"/>
                </a:cxn>
                <a:cxn ang="0">
                  <a:pos x="1233" y="0"/>
                </a:cxn>
                <a:cxn ang="0">
                  <a:pos x="1260" y="0"/>
                </a:cxn>
                <a:cxn ang="0">
                  <a:pos x="1287" y="0"/>
                </a:cxn>
                <a:cxn ang="0">
                  <a:pos x="1314" y="0"/>
                </a:cxn>
                <a:cxn ang="0">
                  <a:pos x="1341" y="0"/>
                </a:cxn>
              </a:cxnLst>
              <a:rect l="0" t="0" r="r" b="b"/>
              <a:pathLst>
                <a:path w="1354">
                  <a:moveTo>
                    <a:pt x="0" y="0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5" y="0"/>
                  </a:lnTo>
                  <a:lnTo>
                    <a:pt x="109" y="0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49" y="0"/>
                  </a:lnTo>
                  <a:lnTo>
                    <a:pt x="163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31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71" y="0"/>
                  </a:lnTo>
                  <a:lnTo>
                    <a:pt x="285" y="0"/>
                  </a:lnTo>
                  <a:lnTo>
                    <a:pt x="298" y="0"/>
                  </a:lnTo>
                  <a:lnTo>
                    <a:pt x="312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52" y="0"/>
                  </a:lnTo>
                  <a:lnTo>
                    <a:pt x="366" y="0"/>
                  </a:lnTo>
                  <a:lnTo>
                    <a:pt x="380" y="0"/>
                  </a:lnTo>
                  <a:lnTo>
                    <a:pt x="393" y="0"/>
                  </a:lnTo>
                  <a:lnTo>
                    <a:pt x="407" y="0"/>
                  </a:lnTo>
                  <a:lnTo>
                    <a:pt x="420" y="0"/>
                  </a:lnTo>
                  <a:lnTo>
                    <a:pt x="434" y="0"/>
                  </a:lnTo>
                  <a:lnTo>
                    <a:pt x="447" y="0"/>
                  </a:lnTo>
                  <a:lnTo>
                    <a:pt x="461" y="0"/>
                  </a:lnTo>
                  <a:lnTo>
                    <a:pt x="474" y="0"/>
                  </a:lnTo>
                  <a:lnTo>
                    <a:pt x="488" y="0"/>
                  </a:lnTo>
                  <a:lnTo>
                    <a:pt x="501" y="0"/>
                  </a:lnTo>
                  <a:lnTo>
                    <a:pt x="515" y="0"/>
                  </a:lnTo>
                  <a:lnTo>
                    <a:pt x="529" y="0"/>
                  </a:lnTo>
                  <a:lnTo>
                    <a:pt x="542" y="0"/>
                  </a:lnTo>
                  <a:lnTo>
                    <a:pt x="556" y="0"/>
                  </a:lnTo>
                  <a:lnTo>
                    <a:pt x="569" y="0"/>
                  </a:lnTo>
                  <a:lnTo>
                    <a:pt x="583" y="0"/>
                  </a:lnTo>
                  <a:lnTo>
                    <a:pt x="596" y="0"/>
                  </a:lnTo>
                  <a:lnTo>
                    <a:pt x="610" y="0"/>
                  </a:lnTo>
                  <a:lnTo>
                    <a:pt x="623" y="0"/>
                  </a:lnTo>
                  <a:lnTo>
                    <a:pt x="637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7" y="0"/>
                  </a:lnTo>
                  <a:lnTo>
                    <a:pt x="691" y="0"/>
                  </a:lnTo>
                  <a:lnTo>
                    <a:pt x="705" y="0"/>
                  </a:lnTo>
                  <a:lnTo>
                    <a:pt x="718" y="0"/>
                  </a:lnTo>
                  <a:lnTo>
                    <a:pt x="732" y="0"/>
                  </a:lnTo>
                  <a:lnTo>
                    <a:pt x="745" y="0"/>
                  </a:lnTo>
                  <a:lnTo>
                    <a:pt x="759" y="0"/>
                  </a:lnTo>
                  <a:lnTo>
                    <a:pt x="772" y="0"/>
                  </a:lnTo>
                  <a:lnTo>
                    <a:pt x="786" y="0"/>
                  </a:lnTo>
                  <a:lnTo>
                    <a:pt x="799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0" y="0"/>
                  </a:lnTo>
                  <a:lnTo>
                    <a:pt x="853" y="0"/>
                  </a:lnTo>
                  <a:lnTo>
                    <a:pt x="867" y="0"/>
                  </a:lnTo>
                  <a:lnTo>
                    <a:pt x="881" y="0"/>
                  </a:lnTo>
                  <a:lnTo>
                    <a:pt x="894" y="0"/>
                  </a:lnTo>
                  <a:lnTo>
                    <a:pt x="908" y="0"/>
                  </a:lnTo>
                  <a:lnTo>
                    <a:pt x="921" y="0"/>
                  </a:lnTo>
                  <a:lnTo>
                    <a:pt x="935" y="0"/>
                  </a:lnTo>
                  <a:lnTo>
                    <a:pt x="948" y="0"/>
                  </a:lnTo>
                  <a:lnTo>
                    <a:pt x="962" y="0"/>
                  </a:lnTo>
                  <a:lnTo>
                    <a:pt x="975" y="0"/>
                  </a:lnTo>
                  <a:lnTo>
                    <a:pt x="989" y="0"/>
                  </a:lnTo>
                  <a:lnTo>
                    <a:pt x="1002" y="0"/>
                  </a:lnTo>
                  <a:lnTo>
                    <a:pt x="1016" y="0"/>
                  </a:lnTo>
                  <a:lnTo>
                    <a:pt x="1030" y="0"/>
                  </a:lnTo>
                  <a:lnTo>
                    <a:pt x="1043" y="0"/>
                  </a:lnTo>
                  <a:lnTo>
                    <a:pt x="1057" y="0"/>
                  </a:lnTo>
                  <a:lnTo>
                    <a:pt x="1070" y="0"/>
                  </a:lnTo>
                  <a:lnTo>
                    <a:pt x="1084" y="0"/>
                  </a:lnTo>
                  <a:lnTo>
                    <a:pt x="1097" y="0"/>
                  </a:lnTo>
                  <a:lnTo>
                    <a:pt x="1111" y="0"/>
                  </a:lnTo>
                  <a:lnTo>
                    <a:pt x="1124" y="0"/>
                  </a:lnTo>
                  <a:lnTo>
                    <a:pt x="1138" y="0"/>
                  </a:lnTo>
                  <a:lnTo>
                    <a:pt x="1151" y="0"/>
                  </a:lnTo>
                  <a:lnTo>
                    <a:pt x="1165" y="0"/>
                  </a:lnTo>
                  <a:lnTo>
                    <a:pt x="1178" y="0"/>
                  </a:lnTo>
                  <a:lnTo>
                    <a:pt x="1192" y="0"/>
                  </a:lnTo>
                  <a:lnTo>
                    <a:pt x="1205" y="0"/>
                  </a:lnTo>
                  <a:lnTo>
                    <a:pt x="1219" y="0"/>
                  </a:lnTo>
                  <a:lnTo>
                    <a:pt x="1233" y="0"/>
                  </a:lnTo>
                  <a:lnTo>
                    <a:pt x="1246" y="0"/>
                  </a:lnTo>
                  <a:lnTo>
                    <a:pt x="1260" y="0"/>
                  </a:lnTo>
                  <a:lnTo>
                    <a:pt x="1273" y="0"/>
                  </a:lnTo>
                  <a:lnTo>
                    <a:pt x="1287" y="0"/>
                  </a:lnTo>
                  <a:lnTo>
                    <a:pt x="1300" y="0"/>
                  </a:lnTo>
                  <a:lnTo>
                    <a:pt x="1314" y="0"/>
                  </a:lnTo>
                  <a:lnTo>
                    <a:pt x="1327" y="0"/>
                  </a:lnTo>
                  <a:lnTo>
                    <a:pt x="1341" y="0"/>
                  </a:lnTo>
                  <a:lnTo>
                    <a:pt x="135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2" name="Freeform 8"/>
            <p:cNvSpPr>
              <a:spLocks/>
            </p:cNvSpPr>
            <p:nvPr/>
          </p:nvSpPr>
          <p:spPr bwMode="auto">
            <a:xfrm>
              <a:off x="1281" y="2558"/>
              <a:ext cx="3587" cy="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1" y="0"/>
                </a:cxn>
                <a:cxn ang="0">
                  <a:pos x="68" y="0"/>
                </a:cxn>
                <a:cxn ang="0">
                  <a:pos x="95" y="0"/>
                </a:cxn>
                <a:cxn ang="0">
                  <a:pos x="122" y="0"/>
                </a:cxn>
                <a:cxn ang="0">
                  <a:pos x="149" y="0"/>
                </a:cxn>
                <a:cxn ang="0">
                  <a:pos x="176" y="0"/>
                </a:cxn>
                <a:cxn ang="0">
                  <a:pos x="204" y="0"/>
                </a:cxn>
                <a:cxn ang="0">
                  <a:pos x="231" y="0"/>
                </a:cxn>
                <a:cxn ang="0">
                  <a:pos x="258" y="0"/>
                </a:cxn>
                <a:cxn ang="0">
                  <a:pos x="285" y="0"/>
                </a:cxn>
                <a:cxn ang="0">
                  <a:pos x="312" y="0"/>
                </a:cxn>
                <a:cxn ang="0">
                  <a:pos x="339" y="0"/>
                </a:cxn>
                <a:cxn ang="0">
                  <a:pos x="366" y="0"/>
                </a:cxn>
                <a:cxn ang="0">
                  <a:pos x="393" y="0"/>
                </a:cxn>
                <a:cxn ang="0">
                  <a:pos x="420" y="0"/>
                </a:cxn>
                <a:cxn ang="0">
                  <a:pos x="447" y="0"/>
                </a:cxn>
                <a:cxn ang="0">
                  <a:pos x="474" y="0"/>
                </a:cxn>
                <a:cxn ang="0">
                  <a:pos x="501" y="0"/>
                </a:cxn>
                <a:cxn ang="0">
                  <a:pos x="529" y="0"/>
                </a:cxn>
                <a:cxn ang="0">
                  <a:pos x="556" y="0"/>
                </a:cxn>
                <a:cxn ang="0">
                  <a:pos x="583" y="0"/>
                </a:cxn>
                <a:cxn ang="0">
                  <a:pos x="610" y="0"/>
                </a:cxn>
                <a:cxn ang="0">
                  <a:pos x="637" y="0"/>
                </a:cxn>
                <a:cxn ang="0">
                  <a:pos x="664" y="0"/>
                </a:cxn>
                <a:cxn ang="0">
                  <a:pos x="691" y="0"/>
                </a:cxn>
                <a:cxn ang="0">
                  <a:pos x="718" y="0"/>
                </a:cxn>
                <a:cxn ang="0">
                  <a:pos x="745" y="0"/>
                </a:cxn>
                <a:cxn ang="0">
                  <a:pos x="772" y="0"/>
                </a:cxn>
                <a:cxn ang="0">
                  <a:pos x="799" y="0"/>
                </a:cxn>
                <a:cxn ang="0">
                  <a:pos x="826" y="0"/>
                </a:cxn>
                <a:cxn ang="0">
                  <a:pos x="853" y="0"/>
                </a:cxn>
                <a:cxn ang="0">
                  <a:pos x="881" y="0"/>
                </a:cxn>
                <a:cxn ang="0">
                  <a:pos x="908" y="0"/>
                </a:cxn>
                <a:cxn ang="0">
                  <a:pos x="935" y="0"/>
                </a:cxn>
                <a:cxn ang="0">
                  <a:pos x="962" y="0"/>
                </a:cxn>
                <a:cxn ang="0">
                  <a:pos x="989" y="0"/>
                </a:cxn>
                <a:cxn ang="0">
                  <a:pos x="1016" y="0"/>
                </a:cxn>
                <a:cxn ang="0">
                  <a:pos x="1043" y="0"/>
                </a:cxn>
                <a:cxn ang="0">
                  <a:pos x="1070" y="0"/>
                </a:cxn>
                <a:cxn ang="0">
                  <a:pos x="1097" y="0"/>
                </a:cxn>
                <a:cxn ang="0">
                  <a:pos x="1124" y="0"/>
                </a:cxn>
                <a:cxn ang="0">
                  <a:pos x="1151" y="0"/>
                </a:cxn>
                <a:cxn ang="0">
                  <a:pos x="1178" y="0"/>
                </a:cxn>
                <a:cxn ang="0">
                  <a:pos x="1205" y="0"/>
                </a:cxn>
                <a:cxn ang="0">
                  <a:pos x="1233" y="0"/>
                </a:cxn>
                <a:cxn ang="0">
                  <a:pos x="1260" y="0"/>
                </a:cxn>
                <a:cxn ang="0">
                  <a:pos x="1287" y="0"/>
                </a:cxn>
                <a:cxn ang="0">
                  <a:pos x="1314" y="0"/>
                </a:cxn>
                <a:cxn ang="0">
                  <a:pos x="1341" y="0"/>
                </a:cxn>
              </a:cxnLst>
              <a:rect l="0" t="0" r="r" b="b"/>
              <a:pathLst>
                <a:path w="1354">
                  <a:moveTo>
                    <a:pt x="0" y="0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5" y="0"/>
                  </a:lnTo>
                  <a:lnTo>
                    <a:pt x="109" y="0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49" y="0"/>
                  </a:lnTo>
                  <a:lnTo>
                    <a:pt x="163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31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71" y="0"/>
                  </a:lnTo>
                  <a:lnTo>
                    <a:pt x="285" y="0"/>
                  </a:lnTo>
                  <a:lnTo>
                    <a:pt x="298" y="0"/>
                  </a:lnTo>
                  <a:lnTo>
                    <a:pt x="312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52" y="0"/>
                  </a:lnTo>
                  <a:lnTo>
                    <a:pt x="366" y="0"/>
                  </a:lnTo>
                  <a:lnTo>
                    <a:pt x="380" y="0"/>
                  </a:lnTo>
                  <a:lnTo>
                    <a:pt x="393" y="0"/>
                  </a:lnTo>
                  <a:lnTo>
                    <a:pt x="407" y="0"/>
                  </a:lnTo>
                  <a:lnTo>
                    <a:pt x="420" y="0"/>
                  </a:lnTo>
                  <a:lnTo>
                    <a:pt x="434" y="0"/>
                  </a:lnTo>
                  <a:lnTo>
                    <a:pt x="447" y="0"/>
                  </a:lnTo>
                  <a:lnTo>
                    <a:pt x="461" y="0"/>
                  </a:lnTo>
                  <a:lnTo>
                    <a:pt x="474" y="0"/>
                  </a:lnTo>
                  <a:lnTo>
                    <a:pt x="488" y="0"/>
                  </a:lnTo>
                  <a:lnTo>
                    <a:pt x="501" y="0"/>
                  </a:lnTo>
                  <a:lnTo>
                    <a:pt x="515" y="0"/>
                  </a:lnTo>
                  <a:lnTo>
                    <a:pt x="529" y="0"/>
                  </a:lnTo>
                  <a:lnTo>
                    <a:pt x="542" y="0"/>
                  </a:lnTo>
                  <a:lnTo>
                    <a:pt x="556" y="0"/>
                  </a:lnTo>
                  <a:lnTo>
                    <a:pt x="569" y="0"/>
                  </a:lnTo>
                  <a:lnTo>
                    <a:pt x="583" y="0"/>
                  </a:lnTo>
                  <a:lnTo>
                    <a:pt x="596" y="0"/>
                  </a:lnTo>
                  <a:lnTo>
                    <a:pt x="610" y="0"/>
                  </a:lnTo>
                  <a:lnTo>
                    <a:pt x="623" y="0"/>
                  </a:lnTo>
                  <a:lnTo>
                    <a:pt x="637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7" y="0"/>
                  </a:lnTo>
                  <a:lnTo>
                    <a:pt x="691" y="0"/>
                  </a:lnTo>
                  <a:lnTo>
                    <a:pt x="705" y="0"/>
                  </a:lnTo>
                  <a:lnTo>
                    <a:pt x="718" y="0"/>
                  </a:lnTo>
                  <a:lnTo>
                    <a:pt x="732" y="0"/>
                  </a:lnTo>
                  <a:lnTo>
                    <a:pt x="745" y="0"/>
                  </a:lnTo>
                  <a:lnTo>
                    <a:pt x="759" y="0"/>
                  </a:lnTo>
                  <a:lnTo>
                    <a:pt x="772" y="0"/>
                  </a:lnTo>
                  <a:lnTo>
                    <a:pt x="786" y="0"/>
                  </a:lnTo>
                  <a:lnTo>
                    <a:pt x="799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0" y="0"/>
                  </a:lnTo>
                  <a:lnTo>
                    <a:pt x="853" y="0"/>
                  </a:lnTo>
                  <a:lnTo>
                    <a:pt x="867" y="0"/>
                  </a:lnTo>
                  <a:lnTo>
                    <a:pt x="881" y="0"/>
                  </a:lnTo>
                  <a:lnTo>
                    <a:pt x="894" y="0"/>
                  </a:lnTo>
                  <a:lnTo>
                    <a:pt x="908" y="0"/>
                  </a:lnTo>
                  <a:lnTo>
                    <a:pt x="921" y="0"/>
                  </a:lnTo>
                  <a:lnTo>
                    <a:pt x="935" y="0"/>
                  </a:lnTo>
                  <a:lnTo>
                    <a:pt x="948" y="0"/>
                  </a:lnTo>
                  <a:lnTo>
                    <a:pt x="962" y="0"/>
                  </a:lnTo>
                  <a:lnTo>
                    <a:pt x="975" y="0"/>
                  </a:lnTo>
                  <a:lnTo>
                    <a:pt x="989" y="0"/>
                  </a:lnTo>
                  <a:lnTo>
                    <a:pt x="1002" y="0"/>
                  </a:lnTo>
                  <a:lnTo>
                    <a:pt x="1016" y="0"/>
                  </a:lnTo>
                  <a:lnTo>
                    <a:pt x="1030" y="0"/>
                  </a:lnTo>
                  <a:lnTo>
                    <a:pt x="1043" y="0"/>
                  </a:lnTo>
                  <a:lnTo>
                    <a:pt x="1057" y="0"/>
                  </a:lnTo>
                  <a:lnTo>
                    <a:pt x="1070" y="0"/>
                  </a:lnTo>
                  <a:lnTo>
                    <a:pt x="1084" y="0"/>
                  </a:lnTo>
                  <a:lnTo>
                    <a:pt x="1097" y="0"/>
                  </a:lnTo>
                  <a:lnTo>
                    <a:pt x="1111" y="0"/>
                  </a:lnTo>
                  <a:lnTo>
                    <a:pt x="1124" y="0"/>
                  </a:lnTo>
                  <a:lnTo>
                    <a:pt x="1138" y="0"/>
                  </a:lnTo>
                  <a:lnTo>
                    <a:pt x="1151" y="0"/>
                  </a:lnTo>
                  <a:lnTo>
                    <a:pt x="1165" y="0"/>
                  </a:lnTo>
                  <a:lnTo>
                    <a:pt x="1178" y="0"/>
                  </a:lnTo>
                  <a:lnTo>
                    <a:pt x="1192" y="0"/>
                  </a:lnTo>
                  <a:lnTo>
                    <a:pt x="1205" y="0"/>
                  </a:lnTo>
                  <a:lnTo>
                    <a:pt x="1219" y="0"/>
                  </a:lnTo>
                  <a:lnTo>
                    <a:pt x="1233" y="0"/>
                  </a:lnTo>
                  <a:lnTo>
                    <a:pt x="1246" y="0"/>
                  </a:lnTo>
                  <a:lnTo>
                    <a:pt x="1260" y="0"/>
                  </a:lnTo>
                  <a:lnTo>
                    <a:pt x="1273" y="0"/>
                  </a:lnTo>
                  <a:lnTo>
                    <a:pt x="1287" y="0"/>
                  </a:lnTo>
                  <a:lnTo>
                    <a:pt x="1300" y="0"/>
                  </a:lnTo>
                  <a:lnTo>
                    <a:pt x="1314" y="0"/>
                  </a:lnTo>
                  <a:lnTo>
                    <a:pt x="1327" y="0"/>
                  </a:lnTo>
                  <a:lnTo>
                    <a:pt x="1341" y="0"/>
                  </a:lnTo>
                  <a:lnTo>
                    <a:pt x="1354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auto">
            <a:xfrm>
              <a:off x="1281" y="2690"/>
              <a:ext cx="3587" cy="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1" y="0"/>
                </a:cxn>
                <a:cxn ang="0">
                  <a:pos x="68" y="0"/>
                </a:cxn>
                <a:cxn ang="0">
                  <a:pos x="95" y="0"/>
                </a:cxn>
                <a:cxn ang="0">
                  <a:pos x="122" y="0"/>
                </a:cxn>
                <a:cxn ang="0">
                  <a:pos x="149" y="0"/>
                </a:cxn>
                <a:cxn ang="0">
                  <a:pos x="176" y="0"/>
                </a:cxn>
                <a:cxn ang="0">
                  <a:pos x="204" y="0"/>
                </a:cxn>
                <a:cxn ang="0">
                  <a:pos x="231" y="0"/>
                </a:cxn>
                <a:cxn ang="0">
                  <a:pos x="258" y="0"/>
                </a:cxn>
                <a:cxn ang="0">
                  <a:pos x="285" y="0"/>
                </a:cxn>
                <a:cxn ang="0">
                  <a:pos x="312" y="0"/>
                </a:cxn>
                <a:cxn ang="0">
                  <a:pos x="339" y="0"/>
                </a:cxn>
                <a:cxn ang="0">
                  <a:pos x="366" y="0"/>
                </a:cxn>
                <a:cxn ang="0">
                  <a:pos x="393" y="0"/>
                </a:cxn>
                <a:cxn ang="0">
                  <a:pos x="420" y="0"/>
                </a:cxn>
                <a:cxn ang="0">
                  <a:pos x="447" y="0"/>
                </a:cxn>
                <a:cxn ang="0">
                  <a:pos x="474" y="0"/>
                </a:cxn>
                <a:cxn ang="0">
                  <a:pos x="501" y="0"/>
                </a:cxn>
                <a:cxn ang="0">
                  <a:pos x="529" y="0"/>
                </a:cxn>
                <a:cxn ang="0">
                  <a:pos x="556" y="0"/>
                </a:cxn>
                <a:cxn ang="0">
                  <a:pos x="583" y="0"/>
                </a:cxn>
                <a:cxn ang="0">
                  <a:pos x="610" y="0"/>
                </a:cxn>
                <a:cxn ang="0">
                  <a:pos x="637" y="0"/>
                </a:cxn>
                <a:cxn ang="0">
                  <a:pos x="664" y="0"/>
                </a:cxn>
                <a:cxn ang="0">
                  <a:pos x="691" y="0"/>
                </a:cxn>
                <a:cxn ang="0">
                  <a:pos x="718" y="0"/>
                </a:cxn>
                <a:cxn ang="0">
                  <a:pos x="745" y="0"/>
                </a:cxn>
                <a:cxn ang="0">
                  <a:pos x="772" y="0"/>
                </a:cxn>
                <a:cxn ang="0">
                  <a:pos x="799" y="0"/>
                </a:cxn>
                <a:cxn ang="0">
                  <a:pos x="826" y="0"/>
                </a:cxn>
                <a:cxn ang="0">
                  <a:pos x="853" y="0"/>
                </a:cxn>
                <a:cxn ang="0">
                  <a:pos x="881" y="0"/>
                </a:cxn>
                <a:cxn ang="0">
                  <a:pos x="908" y="0"/>
                </a:cxn>
                <a:cxn ang="0">
                  <a:pos x="935" y="0"/>
                </a:cxn>
                <a:cxn ang="0">
                  <a:pos x="962" y="0"/>
                </a:cxn>
                <a:cxn ang="0">
                  <a:pos x="989" y="0"/>
                </a:cxn>
                <a:cxn ang="0">
                  <a:pos x="1016" y="0"/>
                </a:cxn>
                <a:cxn ang="0">
                  <a:pos x="1043" y="0"/>
                </a:cxn>
                <a:cxn ang="0">
                  <a:pos x="1070" y="0"/>
                </a:cxn>
                <a:cxn ang="0">
                  <a:pos x="1097" y="0"/>
                </a:cxn>
                <a:cxn ang="0">
                  <a:pos x="1124" y="0"/>
                </a:cxn>
                <a:cxn ang="0">
                  <a:pos x="1151" y="0"/>
                </a:cxn>
                <a:cxn ang="0">
                  <a:pos x="1178" y="0"/>
                </a:cxn>
                <a:cxn ang="0">
                  <a:pos x="1205" y="0"/>
                </a:cxn>
                <a:cxn ang="0">
                  <a:pos x="1233" y="0"/>
                </a:cxn>
                <a:cxn ang="0">
                  <a:pos x="1260" y="0"/>
                </a:cxn>
                <a:cxn ang="0">
                  <a:pos x="1287" y="0"/>
                </a:cxn>
                <a:cxn ang="0">
                  <a:pos x="1314" y="0"/>
                </a:cxn>
                <a:cxn ang="0">
                  <a:pos x="1341" y="0"/>
                </a:cxn>
              </a:cxnLst>
              <a:rect l="0" t="0" r="r" b="b"/>
              <a:pathLst>
                <a:path w="1354">
                  <a:moveTo>
                    <a:pt x="0" y="0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5" y="0"/>
                  </a:lnTo>
                  <a:lnTo>
                    <a:pt x="109" y="0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49" y="0"/>
                  </a:lnTo>
                  <a:lnTo>
                    <a:pt x="163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31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71" y="0"/>
                  </a:lnTo>
                  <a:lnTo>
                    <a:pt x="285" y="0"/>
                  </a:lnTo>
                  <a:lnTo>
                    <a:pt x="298" y="0"/>
                  </a:lnTo>
                  <a:lnTo>
                    <a:pt x="312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52" y="0"/>
                  </a:lnTo>
                  <a:lnTo>
                    <a:pt x="366" y="0"/>
                  </a:lnTo>
                  <a:lnTo>
                    <a:pt x="380" y="0"/>
                  </a:lnTo>
                  <a:lnTo>
                    <a:pt x="393" y="0"/>
                  </a:lnTo>
                  <a:lnTo>
                    <a:pt x="407" y="0"/>
                  </a:lnTo>
                  <a:lnTo>
                    <a:pt x="420" y="0"/>
                  </a:lnTo>
                  <a:lnTo>
                    <a:pt x="434" y="0"/>
                  </a:lnTo>
                  <a:lnTo>
                    <a:pt x="447" y="0"/>
                  </a:lnTo>
                  <a:lnTo>
                    <a:pt x="461" y="0"/>
                  </a:lnTo>
                  <a:lnTo>
                    <a:pt x="474" y="0"/>
                  </a:lnTo>
                  <a:lnTo>
                    <a:pt x="488" y="0"/>
                  </a:lnTo>
                  <a:lnTo>
                    <a:pt x="501" y="0"/>
                  </a:lnTo>
                  <a:lnTo>
                    <a:pt x="515" y="0"/>
                  </a:lnTo>
                  <a:lnTo>
                    <a:pt x="529" y="0"/>
                  </a:lnTo>
                  <a:lnTo>
                    <a:pt x="542" y="0"/>
                  </a:lnTo>
                  <a:lnTo>
                    <a:pt x="556" y="0"/>
                  </a:lnTo>
                  <a:lnTo>
                    <a:pt x="569" y="0"/>
                  </a:lnTo>
                  <a:lnTo>
                    <a:pt x="583" y="0"/>
                  </a:lnTo>
                  <a:lnTo>
                    <a:pt x="596" y="0"/>
                  </a:lnTo>
                  <a:lnTo>
                    <a:pt x="610" y="0"/>
                  </a:lnTo>
                  <a:lnTo>
                    <a:pt x="623" y="0"/>
                  </a:lnTo>
                  <a:lnTo>
                    <a:pt x="637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7" y="0"/>
                  </a:lnTo>
                  <a:lnTo>
                    <a:pt x="691" y="0"/>
                  </a:lnTo>
                  <a:lnTo>
                    <a:pt x="705" y="0"/>
                  </a:lnTo>
                  <a:lnTo>
                    <a:pt x="718" y="0"/>
                  </a:lnTo>
                  <a:lnTo>
                    <a:pt x="732" y="0"/>
                  </a:lnTo>
                  <a:lnTo>
                    <a:pt x="745" y="0"/>
                  </a:lnTo>
                  <a:lnTo>
                    <a:pt x="759" y="0"/>
                  </a:lnTo>
                  <a:lnTo>
                    <a:pt x="772" y="0"/>
                  </a:lnTo>
                  <a:lnTo>
                    <a:pt x="786" y="0"/>
                  </a:lnTo>
                  <a:lnTo>
                    <a:pt x="799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0" y="0"/>
                  </a:lnTo>
                  <a:lnTo>
                    <a:pt x="853" y="0"/>
                  </a:lnTo>
                  <a:lnTo>
                    <a:pt x="867" y="0"/>
                  </a:lnTo>
                  <a:lnTo>
                    <a:pt x="881" y="0"/>
                  </a:lnTo>
                  <a:lnTo>
                    <a:pt x="894" y="0"/>
                  </a:lnTo>
                  <a:lnTo>
                    <a:pt x="908" y="0"/>
                  </a:lnTo>
                  <a:lnTo>
                    <a:pt x="921" y="0"/>
                  </a:lnTo>
                  <a:lnTo>
                    <a:pt x="935" y="0"/>
                  </a:lnTo>
                  <a:lnTo>
                    <a:pt x="948" y="0"/>
                  </a:lnTo>
                  <a:lnTo>
                    <a:pt x="962" y="0"/>
                  </a:lnTo>
                  <a:lnTo>
                    <a:pt x="975" y="0"/>
                  </a:lnTo>
                  <a:lnTo>
                    <a:pt x="989" y="0"/>
                  </a:lnTo>
                  <a:lnTo>
                    <a:pt x="1002" y="0"/>
                  </a:lnTo>
                  <a:lnTo>
                    <a:pt x="1016" y="0"/>
                  </a:lnTo>
                  <a:lnTo>
                    <a:pt x="1030" y="0"/>
                  </a:lnTo>
                  <a:lnTo>
                    <a:pt x="1043" y="0"/>
                  </a:lnTo>
                  <a:lnTo>
                    <a:pt x="1057" y="0"/>
                  </a:lnTo>
                  <a:lnTo>
                    <a:pt x="1070" y="0"/>
                  </a:lnTo>
                  <a:lnTo>
                    <a:pt x="1084" y="0"/>
                  </a:lnTo>
                  <a:lnTo>
                    <a:pt x="1097" y="0"/>
                  </a:lnTo>
                  <a:lnTo>
                    <a:pt x="1111" y="0"/>
                  </a:lnTo>
                  <a:lnTo>
                    <a:pt x="1124" y="0"/>
                  </a:lnTo>
                  <a:lnTo>
                    <a:pt x="1138" y="0"/>
                  </a:lnTo>
                  <a:lnTo>
                    <a:pt x="1151" y="0"/>
                  </a:lnTo>
                  <a:lnTo>
                    <a:pt x="1165" y="0"/>
                  </a:lnTo>
                  <a:lnTo>
                    <a:pt x="1178" y="0"/>
                  </a:lnTo>
                  <a:lnTo>
                    <a:pt x="1192" y="0"/>
                  </a:lnTo>
                  <a:lnTo>
                    <a:pt x="1205" y="0"/>
                  </a:lnTo>
                  <a:lnTo>
                    <a:pt x="1219" y="0"/>
                  </a:lnTo>
                  <a:lnTo>
                    <a:pt x="1233" y="0"/>
                  </a:lnTo>
                  <a:lnTo>
                    <a:pt x="1246" y="0"/>
                  </a:lnTo>
                  <a:lnTo>
                    <a:pt x="1260" y="0"/>
                  </a:lnTo>
                  <a:lnTo>
                    <a:pt x="1273" y="0"/>
                  </a:lnTo>
                  <a:lnTo>
                    <a:pt x="1287" y="0"/>
                  </a:lnTo>
                  <a:lnTo>
                    <a:pt x="1300" y="0"/>
                  </a:lnTo>
                  <a:lnTo>
                    <a:pt x="1314" y="0"/>
                  </a:lnTo>
                  <a:lnTo>
                    <a:pt x="1327" y="0"/>
                  </a:lnTo>
                  <a:lnTo>
                    <a:pt x="1341" y="0"/>
                  </a:lnTo>
                  <a:lnTo>
                    <a:pt x="1354" y="0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1281" y="1236"/>
              <a:ext cx="3587" cy="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1" y="0"/>
                </a:cxn>
                <a:cxn ang="0">
                  <a:pos x="68" y="0"/>
                </a:cxn>
                <a:cxn ang="0">
                  <a:pos x="95" y="0"/>
                </a:cxn>
                <a:cxn ang="0">
                  <a:pos x="122" y="0"/>
                </a:cxn>
                <a:cxn ang="0">
                  <a:pos x="149" y="0"/>
                </a:cxn>
                <a:cxn ang="0">
                  <a:pos x="176" y="0"/>
                </a:cxn>
                <a:cxn ang="0">
                  <a:pos x="204" y="0"/>
                </a:cxn>
                <a:cxn ang="0">
                  <a:pos x="231" y="0"/>
                </a:cxn>
                <a:cxn ang="0">
                  <a:pos x="258" y="0"/>
                </a:cxn>
                <a:cxn ang="0">
                  <a:pos x="285" y="0"/>
                </a:cxn>
                <a:cxn ang="0">
                  <a:pos x="312" y="0"/>
                </a:cxn>
                <a:cxn ang="0">
                  <a:pos x="339" y="0"/>
                </a:cxn>
                <a:cxn ang="0">
                  <a:pos x="366" y="0"/>
                </a:cxn>
                <a:cxn ang="0">
                  <a:pos x="393" y="0"/>
                </a:cxn>
                <a:cxn ang="0">
                  <a:pos x="420" y="0"/>
                </a:cxn>
                <a:cxn ang="0">
                  <a:pos x="447" y="0"/>
                </a:cxn>
                <a:cxn ang="0">
                  <a:pos x="474" y="0"/>
                </a:cxn>
                <a:cxn ang="0">
                  <a:pos x="501" y="0"/>
                </a:cxn>
                <a:cxn ang="0">
                  <a:pos x="529" y="0"/>
                </a:cxn>
                <a:cxn ang="0">
                  <a:pos x="556" y="0"/>
                </a:cxn>
                <a:cxn ang="0">
                  <a:pos x="583" y="0"/>
                </a:cxn>
                <a:cxn ang="0">
                  <a:pos x="610" y="0"/>
                </a:cxn>
                <a:cxn ang="0">
                  <a:pos x="637" y="0"/>
                </a:cxn>
                <a:cxn ang="0">
                  <a:pos x="664" y="0"/>
                </a:cxn>
                <a:cxn ang="0">
                  <a:pos x="691" y="0"/>
                </a:cxn>
                <a:cxn ang="0">
                  <a:pos x="718" y="0"/>
                </a:cxn>
                <a:cxn ang="0">
                  <a:pos x="745" y="0"/>
                </a:cxn>
                <a:cxn ang="0">
                  <a:pos x="772" y="0"/>
                </a:cxn>
                <a:cxn ang="0">
                  <a:pos x="799" y="0"/>
                </a:cxn>
                <a:cxn ang="0">
                  <a:pos x="826" y="0"/>
                </a:cxn>
                <a:cxn ang="0">
                  <a:pos x="853" y="0"/>
                </a:cxn>
                <a:cxn ang="0">
                  <a:pos x="881" y="0"/>
                </a:cxn>
                <a:cxn ang="0">
                  <a:pos x="908" y="0"/>
                </a:cxn>
                <a:cxn ang="0">
                  <a:pos x="935" y="0"/>
                </a:cxn>
                <a:cxn ang="0">
                  <a:pos x="962" y="0"/>
                </a:cxn>
                <a:cxn ang="0">
                  <a:pos x="989" y="0"/>
                </a:cxn>
                <a:cxn ang="0">
                  <a:pos x="1016" y="0"/>
                </a:cxn>
                <a:cxn ang="0">
                  <a:pos x="1043" y="0"/>
                </a:cxn>
                <a:cxn ang="0">
                  <a:pos x="1070" y="0"/>
                </a:cxn>
                <a:cxn ang="0">
                  <a:pos x="1097" y="0"/>
                </a:cxn>
                <a:cxn ang="0">
                  <a:pos x="1124" y="0"/>
                </a:cxn>
                <a:cxn ang="0">
                  <a:pos x="1151" y="0"/>
                </a:cxn>
                <a:cxn ang="0">
                  <a:pos x="1178" y="0"/>
                </a:cxn>
                <a:cxn ang="0">
                  <a:pos x="1205" y="0"/>
                </a:cxn>
                <a:cxn ang="0">
                  <a:pos x="1233" y="0"/>
                </a:cxn>
                <a:cxn ang="0">
                  <a:pos x="1260" y="0"/>
                </a:cxn>
                <a:cxn ang="0">
                  <a:pos x="1287" y="0"/>
                </a:cxn>
                <a:cxn ang="0">
                  <a:pos x="1314" y="0"/>
                </a:cxn>
                <a:cxn ang="0">
                  <a:pos x="1341" y="0"/>
                </a:cxn>
              </a:cxnLst>
              <a:rect l="0" t="0" r="r" b="b"/>
              <a:pathLst>
                <a:path w="1354">
                  <a:moveTo>
                    <a:pt x="0" y="0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5" y="0"/>
                  </a:lnTo>
                  <a:lnTo>
                    <a:pt x="109" y="0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49" y="0"/>
                  </a:lnTo>
                  <a:lnTo>
                    <a:pt x="163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31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71" y="0"/>
                  </a:lnTo>
                  <a:lnTo>
                    <a:pt x="285" y="0"/>
                  </a:lnTo>
                  <a:lnTo>
                    <a:pt x="298" y="0"/>
                  </a:lnTo>
                  <a:lnTo>
                    <a:pt x="312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52" y="0"/>
                  </a:lnTo>
                  <a:lnTo>
                    <a:pt x="366" y="0"/>
                  </a:lnTo>
                  <a:lnTo>
                    <a:pt x="380" y="0"/>
                  </a:lnTo>
                  <a:lnTo>
                    <a:pt x="393" y="0"/>
                  </a:lnTo>
                  <a:lnTo>
                    <a:pt x="407" y="0"/>
                  </a:lnTo>
                  <a:lnTo>
                    <a:pt x="420" y="0"/>
                  </a:lnTo>
                  <a:lnTo>
                    <a:pt x="434" y="0"/>
                  </a:lnTo>
                  <a:lnTo>
                    <a:pt x="447" y="0"/>
                  </a:lnTo>
                  <a:lnTo>
                    <a:pt x="461" y="0"/>
                  </a:lnTo>
                  <a:lnTo>
                    <a:pt x="474" y="0"/>
                  </a:lnTo>
                  <a:lnTo>
                    <a:pt x="488" y="0"/>
                  </a:lnTo>
                  <a:lnTo>
                    <a:pt x="501" y="0"/>
                  </a:lnTo>
                  <a:lnTo>
                    <a:pt x="515" y="0"/>
                  </a:lnTo>
                  <a:lnTo>
                    <a:pt x="529" y="0"/>
                  </a:lnTo>
                  <a:lnTo>
                    <a:pt x="542" y="0"/>
                  </a:lnTo>
                  <a:lnTo>
                    <a:pt x="556" y="0"/>
                  </a:lnTo>
                  <a:lnTo>
                    <a:pt x="569" y="0"/>
                  </a:lnTo>
                  <a:lnTo>
                    <a:pt x="583" y="0"/>
                  </a:lnTo>
                  <a:lnTo>
                    <a:pt x="596" y="0"/>
                  </a:lnTo>
                  <a:lnTo>
                    <a:pt x="610" y="0"/>
                  </a:lnTo>
                  <a:lnTo>
                    <a:pt x="623" y="0"/>
                  </a:lnTo>
                  <a:lnTo>
                    <a:pt x="637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7" y="0"/>
                  </a:lnTo>
                  <a:lnTo>
                    <a:pt x="691" y="0"/>
                  </a:lnTo>
                  <a:lnTo>
                    <a:pt x="705" y="0"/>
                  </a:lnTo>
                  <a:lnTo>
                    <a:pt x="718" y="0"/>
                  </a:lnTo>
                  <a:lnTo>
                    <a:pt x="732" y="0"/>
                  </a:lnTo>
                  <a:lnTo>
                    <a:pt x="745" y="0"/>
                  </a:lnTo>
                  <a:lnTo>
                    <a:pt x="759" y="0"/>
                  </a:lnTo>
                  <a:lnTo>
                    <a:pt x="772" y="0"/>
                  </a:lnTo>
                  <a:lnTo>
                    <a:pt x="786" y="0"/>
                  </a:lnTo>
                  <a:lnTo>
                    <a:pt x="799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0" y="0"/>
                  </a:lnTo>
                  <a:lnTo>
                    <a:pt x="853" y="0"/>
                  </a:lnTo>
                  <a:lnTo>
                    <a:pt x="867" y="0"/>
                  </a:lnTo>
                  <a:lnTo>
                    <a:pt x="881" y="0"/>
                  </a:lnTo>
                  <a:lnTo>
                    <a:pt x="894" y="0"/>
                  </a:lnTo>
                  <a:lnTo>
                    <a:pt x="908" y="0"/>
                  </a:lnTo>
                  <a:lnTo>
                    <a:pt x="921" y="0"/>
                  </a:lnTo>
                  <a:lnTo>
                    <a:pt x="935" y="0"/>
                  </a:lnTo>
                  <a:lnTo>
                    <a:pt x="948" y="0"/>
                  </a:lnTo>
                  <a:lnTo>
                    <a:pt x="962" y="0"/>
                  </a:lnTo>
                  <a:lnTo>
                    <a:pt x="975" y="0"/>
                  </a:lnTo>
                  <a:lnTo>
                    <a:pt x="989" y="0"/>
                  </a:lnTo>
                  <a:lnTo>
                    <a:pt x="1002" y="0"/>
                  </a:lnTo>
                  <a:lnTo>
                    <a:pt x="1016" y="0"/>
                  </a:lnTo>
                  <a:lnTo>
                    <a:pt x="1030" y="0"/>
                  </a:lnTo>
                  <a:lnTo>
                    <a:pt x="1043" y="0"/>
                  </a:lnTo>
                  <a:lnTo>
                    <a:pt x="1057" y="0"/>
                  </a:lnTo>
                  <a:lnTo>
                    <a:pt x="1070" y="0"/>
                  </a:lnTo>
                  <a:lnTo>
                    <a:pt x="1084" y="0"/>
                  </a:lnTo>
                  <a:lnTo>
                    <a:pt x="1097" y="0"/>
                  </a:lnTo>
                  <a:lnTo>
                    <a:pt x="1111" y="0"/>
                  </a:lnTo>
                  <a:lnTo>
                    <a:pt x="1124" y="0"/>
                  </a:lnTo>
                  <a:lnTo>
                    <a:pt x="1138" y="0"/>
                  </a:lnTo>
                  <a:lnTo>
                    <a:pt x="1151" y="0"/>
                  </a:lnTo>
                  <a:lnTo>
                    <a:pt x="1165" y="0"/>
                  </a:lnTo>
                  <a:lnTo>
                    <a:pt x="1178" y="0"/>
                  </a:lnTo>
                  <a:lnTo>
                    <a:pt x="1192" y="0"/>
                  </a:lnTo>
                  <a:lnTo>
                    <a:pt x="1205" y="0"/>
                  </a:lnTo>
                  <a:lnTo>
                    <a:pt x="1219" y="0"/>
                  </a:lnTo>
                  <a:lnTo>
                    <a:pt x="1233" y="0"/>
                  </a:lnTo>
                  <a:lnTo>
                    <a:pt x="1246" y="0"/>
                  </a:lnTo>
                  <a:lnTo>
                    <a:pt x="1260" y="0"/>
                  </a:lnTo>
                  <a:lnTo>
                    <a:pt x="1273" y="0"/>
                  </a:lnTo>
                  <a:lnTo>
                    <a:pt x="1287" y="0"/>
                  </a:lnTo>
                  <a:lnTo>
                    <a:pt x="1300" y="0"/>
                  </a:lnTo>
                  <a:lnTo>
                    <a:pt x="1314" y="0"/>
                  </a:lnTo>
                  <a:lnTo>
                    <a:pt x="1327" y="0"/>
                  </a:lnTo>
                  <a:lnTo>
                    <a:pt x="1341" y="0"/>
                  </a:lnTo>
                  <a:lnTo>
                    <a:pt x="1354" y="0"/>
                  </a:lnTo>
                </a:path>
              </a:pathLst>
            </a:custGeom>
            <a:noFill/>
            <a:ln w="15875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1281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318" y="2608"/>
              <a:ext cx="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1345" y="2608"/>
              <a:ext cx="10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355" y="2608"/>
              <a:ext cx="3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1390" y="2608"/>
              <a:ext cx="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1408" y="2608"/>
              <a:ext cx="1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1427" y="2608"/>
              <a:ext cx="2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472" y="2608"/>
              <a:ext cx="2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1498" y="2608"/>
              <a:ext cx="1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>
              <a:off x="1536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1570" y="2608"/>
              <a:ext cx="1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1599" y="2608"/>
              <a:ext cx="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1604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1641" y="2608"/>
              <a:ext cx="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1663" y="2608"/>
              <a:ext cx="1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>
              <a:off x="1676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1726" y="2608"/>
              <a:ext cx="2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747" y="2608"/>
              <a:ext cx="2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1790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1822" y="2608"/>
              <a:ext cx="1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1853" y="2608"/>
              <a:ext cx="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1856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>
              <a:off x="1893" y="2608"/>
              <a:ext cx="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8" name="Line 34"/>
            <p:cNvSpPr>
              <a:spLocks noChangeShapeType="1"/>
            </p:cNvSpPr>
            <p:nvPr/>
          </p:nvSpPr>
          <p:spPr bwMode="auto">
            <a:xfrm>
              <a:off x="1917" y="2608"/>
              <a:ext cx="1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>
              <a:off x="1928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1981" y="2608"/>
              <a:ext cx="1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1999" y="2608"/>
              <a:ext cx="2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2044" y="2608"/>
              <a:ext cx="2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2071" y="2608"/>
              <a:ext cx="1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2108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142" y="2608"/>
              <a:ext cx="1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2171" y="2608"/>
              <a:ext cx="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7" name="Line 43"/>
            <p:cNvSpPr>
              <a:spLocks noChangeShapeType="1"/>
            </p:cNvSpPr>
            <p:nvPr/>
          </p:nvSpPr>
          <p:spPr bwMode="auto">
            <a:xfrm>
              <a:off x="2179" y="2608"/>
              <a:ext cx="3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2214" y="2608"/>
              <a:ext cx="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89" name="Line 45"/>
            <p:cNvSpPr>
              <a:spLocks noChangeShapeType="1"/>
            </p:cNvSpPr>
            <p:nvPr/>
          </p:nvSpPr>
          <p:spPr bwMode="auto">
            <a:xfrm>
              <a:off x="2235" y="2608"/>
              <a:ext cx="1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>
              <a:off x="2251" y="2608"/>
              <a:ext cx="2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1" name="Line 47"/>
            <p:cNvSpPr>
              <a:spLocks noChangeShapeType="1"/>
            </p:cNvSpPr>
            <p:nvPr/>
          </p:nvSpPr>
          <p:spPr bwMode="auto">
            <a:xfrm>
              <a:off x="2299" y="2608"/>
              <a:ext cx="2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2" name="Line 48"/>
            <p:cNvSpPr>
              <a:spLocks noChangeShapeType="1"/>
            </p:cNvSpPr>
            <p:nvPr/>
          </p:nvSpPr>
          <p:spPr bwMode="auto">
            <a:xfrm>
              <a:off x="2322" y="2608"/>
              <a:ext cx="2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3" name="Line 49"/>
            <p:cNvSpPr>
              <a:spLocks noChangeShapeType="1"/>
            </p:cNvSpPr>
            <p:nvPr/>
          </p:nvSpPr>
          <p:spPr bwMode="auto">
            <a:xfrm>
              <a:off x="2362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4" name="Line 50"/>
            <p:cNvSpPr>
              <a:spLocks noChangeShapeType="1"/>
            </p:cNvSpPr>
            <p:nvPr/>
          </p:nvSpPr>
          <p:spPr bwMode="auto">
            <a:xfrm>
              <a:off x="2394" y="2608"/>
              <a:ext cx="1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2426" y="2608"/>
              <a:ext cx="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2431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>
              <a:off x="2465" y="2608"/>
              <a:ext cx="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2489" y="2608"/>
              <a:ext cx="1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2502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2553" y="2608"/>
              <a:ext cx="2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1" name="Line 57"/>
            <p:cNvSpPr>
              <a:spLocks noChangeShapeType="1"/>
            </p:cNvSpPr>
            <p:nvPr/>
          </p:nvSpPr>
          <p:spPr bwMode="auto">
            <a:xfrm>
              <a:off x="2574" y="2608"/>
              <a:ext cx="2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2" name="Line 58"/>
            <p:cNvSpPr>
              <a:spLocks noChangeShapeType="1"/>
            </p:cNvSpPr>
            <p:nvPr/>
          </p:nvSpPr>
          <p:spPr bwMode="auto">
            <a:xfrm>
              <a:off x="2616" y="2608"/>
              <a:ext cx="30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3" name="Line 59"/>
            <p:cNvSpPr>
              <a:spLocks noChangeShapeType="1"/>
            </p:cNvSpPr>
            <p:nvPr/>
          </p:nvSpPr>
          <p:spPr bwMode="auto">
            <a:xfrm>
              <a:off x="2646" y="2608"/>
              <a:ext cx="1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4" name="Line 60"/>
            <p:cNvSpPr>
              <a:spLocks noChangeShapeType="1"/>
            </p:cNvSpPr>
            <p:nvPr/>
          </p:nvSpPr>
          <p:spPr bwMode="auto">
            <a:xfrm>
              <a:off x="2680" y="2608"/>
              <a:ext cx="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5" name="Line 61"/>
            <p:cNvSpPr>
              <a:spLocks noChangeShapeType="1"/>
            </p:cNvSpPr>
            <p:nvPr/>
          </p:nvSpPr>
          <p:spPr bwMode="auto">
            <a:xfrm>
              <a:off x="2683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6" name="Line 62"/>
            <p:cNvSpPr>
              <a:spLocks noChangeShapeType="1"/>
            </p:cNvSpPr>
            <p:nvPr/>
          </p:nvSpPr>
          <p:spPr bwMode="auto">
            <a:xfrm>
              <a:off x="2717" y="2608"/>
              <a:ext cx="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7" name="Line 63"/>
            <p:cNvSpPr>
              <a:spLocks noChangeShapeType="1"/>
            </p:cNvSpPr>
            <p:nvPr/>
          </p:nvSpPr>
          <p:spPr bwMode="auto">
            <a:xfrm>
              <a:off x="2744" y="2608"/>
              <a:ext cx="10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8" name="Line 64"/>
            <p:cNvSpPr>
              <a:spLocks noChangeShapeType="1"/>
            </p:cNvSpPr>
            <p:nvPr/>
          </p:nvSpPr>
          <p:spPr bwMode="auto">
            <a:xfrm>
              <a:off x="2754" y="2608"/>
              <a:ext cx="3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09" name="Line 65"/>
            <p:cNvSpPr>
              <a:spLocks noChangeShapeType="1"/>
            </p:cNvSpPr>
            <p:nvPr/>
          </p:nvSpPr>
          <p:spPr bwMode="auto">
            <a:xfrm>
              <a:off x="2807" y="2608"/>
              <a:ext cx="1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0" name="Line 66"/>
            <p:cNvSpPr>
              <a:spLocks noChangeShapeType="1"/>
            </p:cNvSpPr>
            <p:nvPr/>
          </p:nvSpPr>
          <p:spPr bwMode="auto">
            <a:xfrm>
              <a:off x="2826" y="2608"/>
              <a:ext cx="2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1" name="Line 67"/>
            <p:cNvSpPr>
              <a:spLocks noChangeShapeType="1"/>
            </p:cNvSpPr>
            <p:nvPr/>
          </p:nvSpPr>
          <p:spPr bwMode="auto">
            <a:xfrm>
              <a:off x="2871" y="2608"/>
              <a:ext cx="2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2" name="Line 68"/>
            <p:cNvSpPr>
              <a:spLocks noChangeShapeType="1"/>
            </p:cNvSpPr>
            <p:nvPr/>
          </p:nvSpPr>
          <p:spPr bwMode="auto">
            <a:xfrm>
              <a:off x="2897" y="2608"/>
              <a:ext cx="1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3" name="Line 69"/>
            <p:cNvSpPr>
              <a:spLocks noChangeShapeType="1"/>
            </p:cNvSpPr>
            <p:nvPr/>
          </p:nvSpPr>
          <p:spPr bwMode="auto">
            <a:xfrm>
              <a:off x="2934" y="2608"/>
              <a:ext cx="3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4" name="Line 70"/>
            <p:cNvSpPr>
              <a:spLocks noChangeShapeType="1"/>
            </p:cNvSpPr>
            <p:nvPr/>
          </p:nvSpPr>
          <p:spPr bwMode="auto">
            <a:xfrm>
              <a:off x="2969" y="2608"/>
              <a:ext cx="10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>
              <a:off x="2998" y="2608"/>
              <a:ext cx="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6" name="Line 72"/>
            <p:cNvSpPr>
              <a:spLocks noChangeShapeType="1"/>
            </p:cNvSpPr>
            <p:nvPr/>
          </p:nvSpPr>
          <p:spPr bwMode="auto">
            <a:xfrm>
              <a:off x="3003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>
              <a:off x="3040" y="2608"/>
              <a:ext cx="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8" name="Line 74"/>
            <p:cNvSpPr>
              <a:spLocks noChangeShapeType="1"/>
            </p:cNvSpPr>
            <p:nvPr/>
          </p:nvSpPr>
          <p:spPr bwMode="auto">
            <a:xfrm>
              <a:off x="3061" y="2608"/>
              <a:ext cx="1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19" name="Line 75"/>
            <p:cNvSpPr>
              <a:spLocks noChangeShapeType="1"/>
            </p:cNvSpPr>
            <p:nvPr/>
          </p:nvSpPr>
          <p:spPr bwMode="auto">
            <a:xfrm>
              <a:off x="3075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0" name="Line 76"/>
            <p:cNvSpPr>
              <a:spLocks noChangeShapeType="1"/>
            </p:cNvSpPr>
            <p:nvPr/>
          </p:nvSpPr>
          <p:spPr bwMode="auto">
            <a:xfrm>
              <a:off x="3125" y="2608"/>
              <a:ext cx="2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1" name="Line 77"/>
            <p:cNvSpPr>
              <a:spLocks noChangeShapeType="1"/>
            </p:cNvSpPr>
            <p:nvPr/>
          </p:nvSpPr>
          <p:spPr bwMode="auto">
            <a:xfrm>
              <a:off x="3149" y="2608"/>
              <a:ext cx="2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2" name="Line 78"/>
            <p:cNvSpPr>
              <a:spLocks noChangeShapeType="1"/>
            </p:cNvSpPr>
            <p:nvPr/>
          </p:nvSpPr>
          <p:spPr bwMode="auto">
            <a:xfrm>
              <a:off x="3189" y="2608"/>
              <a:ext cx="3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3" name="Line 79"/>
            <p:cNvSpPr>
              <a:spLocks noChangeShapeType="1"/>
            </p:cNvSpPr>
            <p:nvPr/>
          </p:nvSpPr>
          <p:spPr bwMode="auto">
            <a:xfrm>
              <a:off x="3220" y="2608"/>
              <a:ext cx="1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4" name="Line 80"/>
            <p:cNvSpPr>
              <a:spLocks noChangeShapeType="1"/>
            </p:cNvSpPr>
            <p:nvPr/>
          </p:nvSpPr>
          <p:spPr bwMode="auto">
            <a:xfrm>
              <a:off x="3252" y="2608"/>
              <a:ext cx="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5" name="Line 81"/>
            <p:cNvSpPr>
              <a:spLocks noChangeShapeType="1"/>
            </p:cNvSpPr>
            <p:nvPr/>
          </p:nvSpPr>
          <p:spPr bwMode="auto">
            <a:xfrm>
              <a:off x="3255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>
              <a:off x="3292" y="2608"/>
              <a:ext cx="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7" name="Line 83"/>
            <p:cNvSpPr>
              <a:spLocks noChangeShapeType="1"/>
            </p:cNvSpPr>
            <p:nvPr/>
          </p:nvSpPr>
          <p:spPr bwMode="auto">
            <a:xfrm>
              <a:off x="3316" y="2608"/>
              <a:ext cx="10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>
              <a:off x="3326" y="2608"/>
              <a:ext cx="3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29" name="Line 85"/>
            <p:cNvSpPr>
              <a:spLocks noChangeShapeType="1"/>
            </p:cNvSpPr>
            <p:nvPr/>
          </p:nvSpPr>
          <p:spPr bwMode="auto">
            <a:xfrm>
              <a:off x="3379" y="2608"/>
              <a:ext cx="1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0" name="Line 86"/>
            <p:cNvSpPr>
              <a:spLocks noChangeShapeType="1"/>
            </p:cNvSpPr>
            <p:nvPr/>
          </p:nvSpPr>
          <p:spPr bwMode="auto">
            <a:xfrm>
              <a:off x="3398" y="2608"/>
              <a:ext cx="2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1" name="Line 87"/>
            <p:cNvSpPr>
              <a:spLocks noChangeShapeType="1"/>
            </p:cNvSpPr>
            <p:nvPr/>
          </p:nvSpPr>
          <p:spPr bwMode="auto">
            <a:xfrm>
              <a:off x="3443" y="2608"/>
              <a:ext cx="2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2" name="Line 88"/>
            <p:cNvSpPr>
              <a:spLocks noChangeShapeType="1"/>
            </p:cNvSpPr>
            <p:nvPr/>
          </p:nvSpPr>
          <p:spPr bwMode="auto">
            <a:xfrm>
              <a:off x="3469" y="2608"/>
              <a:ext cx="1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3" name="Line 89"/>
            <p:cNvSpPr>
              <a:spLocks noChangeShapeType="1"/>
            </p:cNvSpPr>
            <p:nvPr/>
          </p:nvSpPr>
          <p:spPr bwMode="auto">
            <a:xfrm>
              <a:off x="3507" y="2608"/>
              <a:ext cx="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4" name="Line 90"/>
            <p:cNvSpPr>
              <a:spLocks noChangeShapeType="1"/>
            </p:cNvSpPr>
            <p:nvPr/>
          </p:nvSpPr>
          <p:spPr bwMode="auto">
            <a:xfrm>
              <a:off x="3507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5" name="Line 91"/>
            <p:cNvSpPr>
              <a:spLocks noChangeShapeType="1"/>
            </p:cNvSpPr>
            <p:nvPr/>
          </p:nvSpPr>
          <p:spPr bwMode="auto">
            <a:xfrm>
              <a:off x="3541" y="2608"/>
              <a:ext cx="1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6" name="Line 92"/>
            <p:cNvSpPr>
              <a:spLocks noChangeShapeType="1"/>
            </p:cNvSpPr>
            <p:nvPr/>
          </p:nvSpPr>
          <p:spPr bwMode="auto">
            <a:xfrm>
              <a:off x="3570" y="2608"/>
              <a:ext cx="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7" name="Line 93"/>
            <p:cNvSpPr>
              <a:spLocks noChangeShapeType="1"/>
            </p:cNvSpPr>
            <p:nvPr/>
          </p:nvSpPr>
          <p:spPr bwMode="auto">
            <a:xfrm>
              <a:off x="3578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8" name="Line 94"/>
            <p:cNvSpPr>
              <a:spLocks noChangeShapeType="1"/>
            </p:cNvSpPr>
            <p:nvPr/>
          </p:nvSpPr>
          <p:spPr bwMode="auto">
            <a:xfrm>
              <a:off x="3615" y="2608"/>
              <a:ext cx="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39" name="Line 95"/>
            <p:cNvSpPr>
              <a:spLocks noChangeShapeType="1"/>
            </p:cNvSpPr>
            <p:nvPr/>
          </p:nvSpPr>
          <p:spPr bwMode="auto">
            <a:xfrm>
              <a:off x="3634" y="2608"/>
              <a:ext cx="1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0" name="Line 96"/>
            <p:cNvSpPr>
              <a:spLocks noChangeShapeType="1"/>
            </p:cNvSpPr>
            <p:nvPr/>
          </p:nvSpPr>
          <p:spPr bwMode="auto">
            <a:xfrm>
              <a:off x="3650" y="2608"/>
              <a:ext cx="2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1" name="Line 97"/>
            <p:cNvSpPr>
              <a:spLocks noChangeShapeType="1"/>
            </p:cNvSpPr>
            <p:nvPr/>
          </p:nvSpPr>
          <p:spPr bwMode="auto">
            <a:xfrm>
              <a:off x="3697" y="2608"/>
              <a:ext cx="2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2" name="Line 98"/>
            <p:cNvSpPr>
              <a:spLocks noChangeShapeType="1"/>
            </p:cNvSpPr>
            <p:nvPr/>
          </p:nvSpPr>
          <p:spPr bwMode="auto">
            <a:xfrm>
              <a:off x="3721" y="2608"/>
              <a:ext cx="2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3" name="Line 99"/>
            <p:cNvSpPr>
              <a:spLocks noChangeShapeType="1"/>
            </p:cNvSpPr>
            <p:nvPr/>
          </p:nvSpPr>
          <p:spPr bwMode="auto">
            <a:xfrm>
              <a:off x="3761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4" name="Line 100"/>
            <p:cNvSpPr>
              <a:spLocks noChangeShapeType="1"/>
            </p:cNvSpPr>
            <p:nvPr/>
          </p:nvSpPr>
          <p:spPr bwMode="auto">
            <a:xfrm>
              <a:off x="3793" y="2608"/>
              <a:ext cx="1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5" name="Line 101"/>
            <p:cNvSpPr>
              <a:spLocks noChangeShapeType="1"/>
            </p:cNvSpPr>
            <p:nvPr/>
          </p:nvSpPr>
          <p:spPr bwMode="auto">
            <a:xfrm>
              <a:off x="3824" y="2608"/>
              <a:ext cx="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6" name="Line 102"/>
            <p:cNvSpPr>
              <a:spLocks noChangeShapeType="1"/>
            </p:cNvSpPr>
            <p:nvPr/>
          </p:nvSpPr>
          <p:spPr bwMode="auto">
            <a:xfrm>
              <a:off x="3830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7" name="Line 103"/>
            <p:cNvSpPr>
              <a:spLocks noChangeShapeType="1"/>
            </p:cNvSpPr>
            <p:nvPr/>
          </p:nvSpPr>
          <p:spPr bwMode="auto">
            <a:xfrm>
              <a:off x="3864" y="2608"/>
              <a:ext cx="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8" name="Line 104"/>
            <p:cNvSpPr>
              <a:spLocks noChangeShapeType="1"/>
            </p:cNvSpPr>
            <p:nvPr/>
          </p:nvSpPr>
          <p:spPr bwMode="auto">
            <a:xfrm>
              <a:off x="3888" y="2608"/>
              <a:ext cx="1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49" name="Line 105"/>
            <p:cNvSpPr>
              <a:spLocks noChangeShapeType="1"/>
            </p:cNvSpPr>
            <p:nvPr/>
          </p:nvSpPr>
          <p:spPr bwMode="auto">
            <a:xfrm>
              <a:off x="3901" y="2608"/>
              <a:ext cx="2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0" name="Line 106"/>
            <p:cNvSpPr>
              <a:spLocks noChangeShapeType="1"/>
            </p:cNvSpPr>
            <p:nvPr/>
          </p:nvSpPr>
          <p:spPr bwMode="auto">
            <a:xfrm>
              <a:off x="3952" y="2608"/>
              <a:ext cx="2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1" name="Line 107"/>
            <p:cNvSpPr>
              <a:spLocks noChangeShapeType="1"/>
            </p:cNvSpPr>
            <p:nvPr/>
          </p:nvSpPr>
          <p:spPr bwMode="auto">
            <a:xfrm>
              <a:off x="3973" y="2608"/>
              <a:ext cx="2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2" name="Line 108"/>
            <p:cNvSpPr>
              <a:spLocks noChangeShapeType="1"/>
            </p:cNvSpPr>
            <p:nvPr/>
          </p:nvSpPr>
          <p:spPr bwMode="auto">
            <a:xfrm>
              <a:off x="4015" y="2608"/>
              <a:ext cx="2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3" name="Line 109"/>
            <p:cNvSpPr>
              <a:spLocks noChangeShapeType="1"/>
            </p:cNvSpPr>
            <p:nvPr/>
          </p:nvSpPr>
          <p:spPr bwMode="auto">
            <a:xfrm>
              <a:off x="4044" y="2608"/>
              <a:ext cx="1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4" name="Line 110"/>
            <p:cNvSpPr>
              <a:spLocks noChangeShapeType="1"/>
            </p:cNvSpPr>
            <p:nvPr/>
          </p:nvSpPr>
          <p:spPr bwMode="auto">
            <a:xfrm>
              <a:off x="4079" y="2608"/>
              <a:ext cx="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5" name="Line 111"/>
            <p:cNvSpPr>
              <a:spLocks noChangeShapeType="1"/>
            </p:cNvSpPr>
            <p:nvPr/>
          </p:nvSpPr>
          <p:spPr bwMode="auto">
            <a:xfrm>
              <a:off x="4081" y="2608"/>
              <a:ext cx="3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6" name="Line 112"/>
            <p:cNvSpPr>
              <a:spLocks noChangeShapeType="1"/>
            </p:cNvSpPr>
            <p:nvPr/>
          </p:nvSpPr>
          <p:spPr bwMode="auto">
            <a:xfrm>
              <a:off x="4116" y="2608"/>
              <a:ext cx="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7" name="Line 113"/>
            <p:cNvSpPr>
              <a:spLocks noChangeShapeType="1"/>
            </p:cNvSpPr>
            <p:nvPr/>
          </p:nvSpPr>
          <p:spPr bwMode="auto">
            <a:xfrm>
              <a:off x="4142" y="2608"/>
              <a:ext cx="1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8" name="Line 114"/>
            <p:cNvSpPr>
              <a:spLocks noChangeShapeType="1"/>
            </p:cNvSpPr>
            <p:nvPr/>
          </p:nvSpPr>
          <p:spPr bwMode="auto">
            <a:xfrm>
              <a:off x="4153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59" name="Line 115"/>
            <p:cNvSpPr>
              <a:spLocks noChangeShapeType="1"/>
            </p:cNvSpPr>
            <p:nvPr/>
          </p:nvSpPr>
          <p:spPr bwMode="auto">
            <a:xfrm>
              <a:off x="4206" y="2608"/>
              <a:ext cx="1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0" name="Line 116"/>
            <p:cNvSpPr>
              <a:spLocks noChangeShapeType="1"/>
            </p:cNvSpPr>
            <p:nvPr/>
          </p:nvSpPr>
          <p:spPr bwMode="auto">
            <a:xfrm>
              <a:off x="4225" y="2608"/>
              <a:ext cx="2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1" name="Line 117"/>
            <p:cNvSpPr>
              <a:spLocks noChangeShapeType="1"/>
            </p:cNvSpPr>
            <p:nvPr/>
          </p:nvSpPr>
          <p:spPr bwMode="auto">
            <a:xfrm>
              <a:off x="4270" y="2608"/>
              <a:ext cx="2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2" name="Line 118"/>
            <p:cNvSpPr>
              <a:spLocks noChangeShapeType="1"/>
            </p:cNvSpPr>
            <p:nvPr/>
          </p:nvSpPr>
          <p:spPr bwMode="auto">
            <a:xfrm>
              <a:off x="4296" y="2608"/>
              <a:ext cx="16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3" name="Line 119"/>
            <p:cNvSpPr>
              <a:spLocks noChangeShapeType="1"/>
            </p:cNvSpPr>
            <p:nvPr/>
          </p:nvSpPr>
          <p:spPr bwMode="auto">
            <a:xfrm>
              <a:off x="4333" y="2608"/>
              <a:ext cx="3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4" name="Line 120"/>
            <p:cNvSpPr>
              <a:spLocks noChangeShapeType="1"/>
            </p:cNvSpPr>
            <p:nvPr/>
          </p:nvSpPr>
          <p:spPr bwMode="auto">
            <a:xfrm>
              <a:off x="4368" y="2608"/>
              <a:ext cx="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5" name="Line 121"/>
            <p:cNvSpPr>
              <a:spLocks noChangeShapeType="1"/>
            </p:cNvSpPr>
            <p:nvPr/>
          </p:nvSpPr>
          <p:spPr bwMode="auto">
            <a:xfrm>
              <a:off x="4397" y="2608"/>
              <a:ext cx="5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6" name="Line 122"/>
            <p:cNvSpPr>
              <a:spLocks noChangeShapeType="1"/>
            </p:cNvSpPr>
            <p:nvPr/>
          </p:nvSpPr>
          <p:spPr bwMode="auto">
            <a:xfrm>
              <a:off x="4402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7" name="Line 123"/>
            <p:cNvSpPr>
              <a:spLocks noChangeShapeType="1"/>
            </p:cNvSpPr>
            <p:nvPr/>
          </p:nvSpPr>
          <p:spPr bwMode="auto">
            <a:xfrm>
              <a:off x="4439" y="2608"/>
              <a:ext cx="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8" name="Line 124"/>
            <p:cNvSpPr>
              <a:spLocks noChangeShapeType="1"/>
            </p:cNvSpPr>
            <p:nvPr/>
          </p:nvSpPr>
          <p:spPr bwMode="auto">
            <a:xfrm>
              <a:off x="4460" y="2608"/>
              <a:ext cx="1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69" name="Line 125"/>
            <p:cNvSpPr>
              <a:spLocks noChangeShapeType="1"/>
            </p:cNvSpPr>
            <p:nvPr/>
          </p:nvSpPr>
          <p:spPr bwMode="auto">
            <a:xfrm>
              <a:off x="4474" y="2608"/>
              <a:ext cx="2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0" name="Line 126"/>
            <p:cNvSpPr>
              <a:spLocks noChangeShapeType="1"/>
            </p:cNvSpPr>
            <p:nvPr/>
          </p:nvSpPr>
          <p:spPr bwMode="auto">
            <a:xfrm>
              <a:off x="4524" y="2608"/>
              <a:ext cx="2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1" name="Line 127"/>
            <p:cNvSpPr>
              <a:spLocks noChangeShapeType="1"/>
            </p:cNvSpPr>
            <p:nvPr/>
          </p:nvSpPr>
          <p:spPr bwMode="auto">
            <a:xfrm>
              <a:off x="4548" y="2608"/>
              <a:ext cx="18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2" name="Line 128"/>
            <p:cNvSpPr>
              <a:spLocks noChangeShapeType="1"/>
            </p:cNvSpPr>
            <p:nvPr/>
          </p:nvSpPr>
          <p:spPr bwMode="auto">
            <a:xfrm>
              <a:off x="4585" y="2608"/>
              <a:ext cx="3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3" name="Line 129"/>
            <p:cNvSpPr>
              <a:spLocks noChangeShapeType="1"/>
            </p:cNvSpPr>
            <p:nvPr/>
          </p:nvSpPr>
          <p:spPr bwMode="auto">
            <a:xfrm>
              <a:off x="4619" y="2608"/>
              <a:ext cx="1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4" name="Line 130"/>
            <p:cNvSpPr>
              <a:spLocks noChangeShapeType="1"/>
            </p:cNvSpPr>
            <p:nvPr/>
          </p:nvSpPr>
          <p:spPr bwMode="auto">
            <a:xfrm>
              <a:off x="4651" y="2608"/>
              <a:ext cx="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5" name="Line 131"/>
            <p:cNvSpPr>
              <a:spLocks noChangeShapeType="1"/>
            </p:cNvSpPr>
            <p:nvPr/>
          </p:nvSpPr>
          <p:spPr bwMode="auto">
            <a:xfrm>
              <a:off x="4654" y="2608"/>
              <a:ext cx="37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6" name="Line 132"/>
            <p:cNvSpPr>
              <a:spLocks noChangeShapeType="1"/>
            </p:cNvSpPr>
            <p:nvPr/>
          </p:nvSpPr>
          <p:spPr bwMode="auto">
            <a:xfrm>
              <a:off x="4691" y="2608"/>
              <a:ext cx="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7" name="Line 133"/>
            <p:cNvSpPr>
              <a:spLocks noChangeShapeType="1"/>
            </p:cNvSpPr>
            <p:nvPr/>
          </p:nvSpPr>
          <p:spPr bwMode="auto">
            <a:xfrm>
              <a:off x="4712" y="2608"/>
              <a:ext cx="13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8" name="Line 134"/>
            <p:cNvSpPr>
              <a:spLocks noChangeShapeType="1"/>
            </p:cNvSpPr>
            <p:nvPr/>
          </p:nvSpPr>
          <p:spPr bwMode="auto">
            <a:xfrm>
              <a:off x="4725" y="2608"/>
              <a:ext cx="32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79" name="Line 135"/>
            <p:cNvSpPr>
              <a:spLocks noChangeShapeType="1"/>
            </p:cNvSpPr>
            <p:nvPr/>
          </p:nvSpPr>
          <p:spPr bwMode="auto">
            <a:xfrm>
              <a:off x="4776" y="2608"/>
              <a:ext cx="21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0" name="Line 136"/>
            <p:cNvSpPr>
              <a:spLocks noChangeShapeType="1"/>
            </p:cNvSpPr>
            <p:nvPr/>
          </p:nvSpPr>
          <p:spPr bwMode="auto">
            <a:xfrm>
              <a:off x="4797" y="2608"/>
              <a:ext cx="24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1" name="Line 137"/>
            <p:cNvSpPr>
              <a:spLocks noChangeShapeType="1"/>
            </p:cNvSpPr>
            <p:nvPr/>
          </p:nvSpPr>
          <p:spPr bwMode="auto">
            <a:xfrm>
              <a:off x="4839" y="2608"/>
              <a:ext cx="29" cy="1"/>
            </a:xfrm>
            <a:prstGeom prst="line">
              <a:avLst/>
            </a:prstGeom>
            <a:noFill/>
            <a:ln w="15875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2" name="Line 138"/>
            <p:cNvSpPr>
              <a:spLocks noChangeShapeType="1"/>
            </p:cNvSpPr>
            <p:nvPr/>
          </p:nvSpPr>
          <p:spPr bwMode="auto">
            <a:xfrm>
              <a:off x="1281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3" name="Line 139"/>
            <p:cNvSpPr>
              <a:spLocks noChangeShapeType="1"/>
            </p:cNvSpPr>
            <p:nvPr/>
          </p:nvSpPr>
          <p:spPr bwMode="auto">
            <a:xfrm>
              <a:off x="1318" y="2084"/>
              <a:ext cx="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4" name="Line 140"/>
            <p:cNvSpPr>
              <a:spLocks noChangeShapeType="1"/>
            </p:cNvSpPr>
            <p:nvPr/>
          </p:nvSpPr>
          <p:spPr bwMode="auto">
            <a:xfrm>
              <a:off x="1345" y="2084"/>
              <a:ext cx="10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5" name="Line 141"/>
            <p:cNvSpPr>
              <a:spLocks noChangeShapeType="1"/>
            </p:cNvSpPr>
            <p:nvPr/>
          </p:nvSpPr>
          <p:spPr bwMode="auto">
            <a:xfrm>
              <a:off x="1355" y="2084"/>
              <a:ext cx="3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6" name="Line 142"/>
            <p:cNvSpPr>
              <a:spLocks noChangeShapeType="1"/>
            </p:cNvSpPr>
            <p:nvPr/>
          </p:nvSpPr>
          <p:spPr bwMode="auto">
            <a:xfrm>
              <a:off x="1390" y="2084"/>
              <a:ext cx="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7" name="Line 143"/>
            <p:cNvSpPr>
              <a:spLocks noChangeShapeType="1"/>
            </p:cNvSpPr>
            <p:nvPr/>
          </p:nvSpPr>
          <p:spPr bwMode="auto">
            <a:xfrm>
              <a:off x="1408" y="2084"/>
              <a:ext cx="1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8" name="Line 144"/>
            <p:cNvSpPr>
              <a:spLocks noChangeShapeType="1"/>
            </p:cNvSpPr>
            <p:nvPr/>
          </p:nvSpPr>
          <p:spPr bwMode="auto">
            <a:xfrm>
              <a:off x="1427" y="2084"/>
              <a:ext cx="2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89" name="Line 145"/>
            <p:cNvSpPr>
              <a:spLocks noChangeShapeType="1"/>
            </p:cNvSpPr>
            <p:nvPr/>
          </p:nvSpPr>
          <p:spPr bwMode="auto">
            <a:xfrm>
              <a:off x="1472" y="2084"/>
              <a:ext cx="2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0" name="Line 146"/>
            <p:cNvSpPr>
              <a:spLocks noChangeShapeType="1"/>
            </p:cNvSpPr>
            <p:nvPr/>
          </p:nvSpPr>
          <p:spPr bwMode="auto">
            <a:xfrm>
              <a:off x="1498" y="2084"/>
              <a:ext cx="1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1" name="Line 147"/>
            <p:cNvSpPr>
              <a:spLocks noChangeShapeType="1"/>
            </p:cNvSpPr>
            <p:nvPr/>
          </p:nvSpPr>
          <p:spPr bwMode="auto">
            <a:xfrm>
              <a:off x="1536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2" name="Line 148"/>
            <p:cNvSpPr>
              <a:spLocks noChangeShapeType="1"/>
            </p:cNvSpPr>
            <p:nvPr/>
          </p:nvSpPr>
          <p:spPr bwMode="auto">
            <a:xfrm>
              <a:off x="1570" y="2084"/>
              <a:ext cx="1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3" name="Line 149"/>
            <p:cNvSpPr>
              <a:spLocks noChangeShapeType="1"/>
            </p:cNvSpPr>
            <p:nvPr/>
          </p:nvSpPr>
          <p:spPr bwMode="auto">
            <a:xfrm>
              <a:off x="1599" y="2084"/>
              <a:ext cx="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4" name="Line 150"/>
            <p:cNvSpPr>
              <a:spLocks noChangeShapeType="1"/>
            </p:cNvSpPr>
            <p:nvPr/>
          </p:nvSpPr>
          <p:spPr bwMode="auto">
            <a:xfrm>
              <a:off x="1604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5" name="Line 151"/>
            <p:cNvSpPr>
              <a:spLocks noChangeShapeType="1"/>
            </p:cNvSpPr>
            <p:nvPr/>
          </p:nvSpPr>
          <p:spPr bwMode="auto">
            <a:xfrm>
              <a:off x="1641" y="2084"/>
              <a:ext cx="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6" name="Line 152"/>
            <p:cNvSpPr>
              <a:spLocks noChangeShapeType="1"/>
            </p:cNvSpPr>
            <p:nvPr/>
          </p:nvSpPr>
          <p:spPr bwMode="auto">
            <a:xfrm>
              <a:off x="1663" y="2084"/>
              <a:ext cx="1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7" name="Line 153"/>
            <p:cNvSpPr>
              <a:spLocks noChangeShapeType="1"/>
            </p:cNvSpPr>
            <p:nvPr/>
          </p:nvSpPr>
          <p:spPr bwMode="auto">
            <a:xfrm>
              <a:off x="1676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8" name="Line 154"/>
            <p:cNvSpPr>
              <a:spLocks noChangeShapeType="1"/>
            </p:cNvSpPr>
            <p:nvPr/>
          </p:nvSpPr>
          <p:spPr bwMode="auto">
            <a:xfrm>
              <a:off x="1726" y="2084"/>
              <a:ext cx="2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99" name="Line 155"/>
            <p:cNvSpPr>
              <a:spLocks noChangeShapeType="1"/>
            </p:cNvSpPr>
            <p:nvPr/>
          </p:nvSpPr>
          <p:spPr bwMode="auto">
            <a:xfrm>
              <a:off x="1747" y="2084"/>
              <a:ext cx="2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0" name="Line 156"/>
            <p:cNvSpPr>
              <a:spLocks noChangeShapeType="1"/>
            </p:cNvSpPr>
            <p:nvPr/>
          </p:nvSpPr>
          <p:spPr bwMode="auto">
            <a:xfrm>
              <a:off x="1790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1" name="Line 157"/>
            <p:cNvSpPr>
              <a:spLocks noChangeShapeType="1"/>
            </p:cNvSpPr>
            <p:nvPr/>
          </p:nvSpPr>
          <p:spPr bwMode="auto">
            <a:xfrm>
              <a:off x="1822" y="2084"/>
              <a:ext cx="1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2" name="Line 158"/>
            <p:cNvSpPr>
              <a:spLocks noChangeShapeType="1"/>
            </p:cNvSpPr>
            <p:nvPr/>
          </p:nvSpPr>
          <p:spPr bwMode="auto">
            <a:xfrm>
              <a:off x="1853" y="2084"/>
              <a:ext cx="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3" name="Line 159"/>
            <p:cNvSpPr>
              <a:spLocks noChangeShapeType="1"/>
            </p:cNvSpPr>
            <p:nvPr/>
          </p:nvSpPr>
          <p:spPr bwMode="auto">
            <a:xfrm>
              <a:off x="1856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4" name="Line 160"/>
            <p:cNvSpPr>
              <a:spLocks noChangeShapeType="1"/>
            </p:cNvSpPr>
            <p:nvPr/>
          </p:nvSpPr>
          <p:spPr bwMode="auto">
            <a:xfrm>
              <a:off x="1893" y="2084"/>
              <a:ext cx="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5" name="Line 161"/>
            <p:cNvSpPr>
              <a:spLocks noChangeShapeType="1"/>
            </p:cNvSpPr>
            <p:nvPr/>
          </p:nvSpPr>
          <p:spPr bwMode="auto">
            <a:xfrm>
              <a:off x="1917" y="2084"/>
              <a:ext cx="1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6" name="Line 162"/>
            <p:cNvSpPr>
              <a:spLocks noChangeShapeType="1"/>
            </p:cNvSpPr>
            <p:nvPr/>
          </p:nvSpPr>
          <p:spPr bwMode="auto">
            <a:xfrm>
              <a:off x="1928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7" name="Line 163"/>
            <p:cNvSpPr>
              <a:spLocks noChangeShapeType="1"/>
            </p:cNvSpPr>
            <p:nvPr/>
          </p:nvSpPr>
          <p:spPr bwMode="auto">
            <a:xfrm>
              <a:off x="1981" y="2084"/>
              <a:ext cx="1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8" name="Line 164"/>
            <p:cNvSpPr>
              <a:spLocks noChangeShapeType="1"/>
            </p:cNvSpPr>
            <p:nvPr/>
          </p:nvSpPr>
          <p:spPr bwMode="auto">
            <a:xfrm>
              <a:off x="1999" y="2084"/>
              <a:ext cx="2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09" name="Line 165"/>
            <p:cNvSpPr>
              <a:spLocks noChangeShapeType="1"/>
            </p:cNvSpPr>
            <p:nvPr/>
          </p:nvSpPr>
          <p:spPr bwMode="auto">
            <a:xfrm>
              <a:off x="2044" y="2084"/>
              <a:ext cx="2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0" name="Line 166"/>
            <p:cNvSpPr>
              <a:spLocks noChangeShapeType="1"/>
            </p:cNvSpPr>
            <p:nvPr/>
          </p:nvSpPr>
          <p:spPr bwMode="auto">
            <a:xfrm>
              <a:off x="2071" y="2084"/>
              <a:ext cx="1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1" name="Line 167"/>
            <p:cNvSpPr>
              <a:spLocks noChangeShapeType="1"/>
            </p:cNvSpPr>
            <p:nvPr/>
          </p:nvSpPr>
          <p:spPr bwMode="auto">
            <a:xfrm>
              <a:off x="2108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2" name="Line 168"/>
            <p:cNvSpPr>
              <a:spLocks noChangeShapeType="1"/>
            </p:cNvSpPr>
            <p:nvPr/>
          </p:nvSpPr>
          <p:spPr bwMode="auto">
            <a:xfrm>
              <a:off x="2142" y="2084"/>
              <a:ext cx="1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3" name="Line 169"/>
            <p:cNvSpPr>
              <a:spLocks noChangeShapeType="1"/>
            </p:cNvSpPr>
            <p:nvPr/>
          </p:nvSpPr>
          <p:spPr bwMode="auto">
            <a:xfrm>
              <a:off x="2171" y="2084"/>
              <a:ext cx="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4" name="Line 170"/>
            <p:cNvSpPr>
              <a:spLocks noChangeShapeType="1"/>
            </p:cNvSpPr>
            <p:nvPr/>
          </p:nvSpPr>
          <p:spPr bwMode="auto">
            <a:xfrm>
              <a:off x="2179" y="2084"/>
              <a:ext cx="3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5" name="Line 171"/>
            <p:cNvSpPr>
              <a:spLocks noChangeShapeType="1"/>
            </p:cNvSpPr>
            <p:nvPr/>
          </p:nvSpPr>
          <p:spPr bwMode="auto">
            <a:xfrm>
              <a:off x="2214" y="2084"/>
              <a:ext cx="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6" name="Line 172"/>
            <p:cNvSpPr>
              <a:spLocks noChangeShapeType="1"/>
            </p:cNvSpPr>
            <p:nvPr/>
          </p:nvSpPr>
          <p:spPr bwMode="auto">
            <a:xfrm>
              <a:off x="2235" y="2084"/>
              <a:ext cx="1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7" name="Line 173"/>
            <p:cNvSpPr>
              <a:spLocks noChangeShapeType="1"/>
            </p:cNvSpPr>
            <p:nvPr/>
          </p:nvSpPr>
          <p:spPr bwMode="auto">
            <a:xfrm>
              <a:off x="2251" y="2084"/>
              <a:ext cx="2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8" name="Line 174"/>
            <p:cNvSpPr>
              <a:spLocks noChangeShapeType="1"/>
            </p:cNvSpPr>
            <p:nvPr/>
          </p:nvSpPr>
          <p:spPr bwMode="auto">
            <a:xfrm>
              <a:off x="2299" y="2084"/>
              <a:ext cx="2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19" name="Line 175"/>
            <p:cNvSpPr>
              <a:spLocks noChangeShapeType="1"/>
            </p:cNvSpPr>
            <p:nvPr/>
          </p:nvSpPr>
          <p:spPr bwMode="auto">
            <a:xfrm>
              <a:off x="2322" y="2084"/>
              <a:ext cx="2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0" name="Line 176"/>
            <p:cNvSpPr>
              <a:spLocks noChangeShapeType="1"/>
            </p:cNvSpPr>
            <p:nvPr/>
          </p:nvSpPr>
          <p:spPr bwMode="auto">
            <a:xfrm>
              <a:off x="2362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1" name="Line 177"/>
            <p:cNvSpPr>
              <a:spLocks noChangeShapeType="1"/>
            </p:cNvSpPr>
            <p:nvPr/>
          </p:nvSpPr>
          <p:spPr bwMode="auto">
            <a:xfrm>
              <a:off x="2394" y="2084"/>
              <a:ext cx="1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2" name="Line 178"/>
            <p:cNvSpPr>
              <a:spLocks noChangeShapeType="1"/>
            </p:cNvSpPr>
            <p:nvPr/>
          </p:nvSpPr>
          <p:spPr bwMode="auto">
            <a:xfrm>
              <a:off x="2426" y="2084"/>
              <a:ext cx="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3" name="Line 179"/>
            <p:cNvSpPr>
              <a:spLocks noChangeShapeType="1"/>
            </p:cNvSpPr>
            <p:nvPr/>
          </p:nvSpPr>
          <p:spPr bwMode="auto">
            <a:xfrm>
              <a:off x="2431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4" name="Line 180"/>
            <p:cNvSpPr>
              <a:spLocks noChangeShapeType="1"/>
            </p:cNvSpPr>
            <p:nvPr/>
          </p:nvSpPr>
          <p:spPr bwMode="auto">
            <a:xfrm>
              <a:off x="2465" y="2084"/>
              <a:ext cx="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5" name="Line 181"/>
            <p:cNvSpPr>
              <a:spLocks noChangeShapeType="1"/>
            </p:cNvSpPr>
            <p:nvPr/>
          </p:nvSpPr>
          <p:spPr bwMode="auto">
            <a:xfrm>
              <a:off x="2489" y="2084"/>
              <a:ext cx="1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6" name="Line 182"/>
            <p:cNvSpPr>
              <a:spLocks noChangeShapeType="1"/>
            </p:cNvSpPr>
            <p:nvPr/>
          </p:nvSpPr>
          <p:spPr bwMode="auto">
            <a:xfrm>
              <a:off x="2502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7" name="Line 183"/>
            <p:cNvSpPr>
              <a:spLocks noChangeShapeType="1"/>
            </p:cNvSpPr>
            <p:nvPr/>
          </p:nvSpPr>
          <p:spPr bwMode="auto">
            <a:xfrm>
              <a:off x="2553" y="2084"/>
              <a:ext cx="2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8" name="Line 184"/>
            <p:cNvSpPr>
              <a:spLocks noChangeShapeType="1"/>
            </p:cNvSpPr>
            <p:nvPr/>
          </p:nvSpPr>
          <p:spPr bwMode="auto">
            <a:xfrm>
              <a:off x="2574" y="2084"/>
              <a:ext cx="2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29" name="Line 185"/>
            <p:cNvSpPr>
              <a:spLocks noChangeShapeType="1"/>
            </p:cNvSpPr>
            <p:nvPr/>
          </p:nvSpPr>
          <p:spPr bwMode="auto">
            <a:xfrm>
              <a:off x="2616" y="2084"/>
              <a:ext cx="30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0" name="Line 186"/>
            <p:cNvSpPr>
              <a:spLocks noChangeShapeType="1"/>
            </p:cNvSpPr>
            <p:nvPr/>
          </p:nvSpPr>
          <p:spPr bwMode="auto">
            <a:xfrm>
              <a:off x="2646" y="2084"/>
              <a:ext cx="1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1" name="Line 187"/>
            <p:cNvSpPr>
              <a:spLocks noChangeShapeType="1"/>
            </p:cNvSpPr>
            <p:nvPr/>
          </p:nvSpPr>
          <p:spPr bwMode="auto">
            <a:xfrm>
              <a:off x="2680" y="2084"/>
              <a:ext cx="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2" name="Line 188"/>
            <p:cNvSpPr>
              <a:spLocks noChangeShapeType="1"/>
            </p:cNvSpPr>
            <p:nvPr/>
          </p:nvSpPr>
          <p:spPr bwMode="auto">
            <a:xfrm>
              <a:off x="2683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3" name="Line 189"/>
            <p:cNvSpPr>
              <a:spLocks noChangeShapeType="1"/>
            </p:cNvSpPr>
            <p:nvPr/>
          </p:nvSpPr>
          <p:spPr bwMode="auto">
            <a:xfrm>
              <a:off x="2717" y="2084"/>
              <a:ext cx="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4" name="Line 190"/>
            <p:cNvSpPr>
              <a:spLocks noChangeShapeType="1"/>
            </p:cNvSpPr>
            <p:nvPr/>
          </p:nvSpPr>
          <p:spPr bwMode="auto">
            <a:xfrm>
              <a:off x="2744" y="2084"/>
              <a:ext cx="10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5" name="Line 191"/>
            <p:cNvSpPr>
              <a:spLocks noChangeShapeType="1"/>
            </p:cNvSpPr>
            <p:nvPr/>
          </p:nvSpPr>
          <p:spPr bwMode="auto">
            <a:xfrm>
              <a:off x="2754" y="2084"/>
              <a:ext cx="3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6" name="Line 192"/>
            <p:cNvSpPr>
              <a:spLocks noChangeShapeType="1"/>
            </p:cNvSpPr>
            <p:nvPr/>
          </p:nvSpPr>
          <p:spPr bwMode="auto">
            <a:xfrm>
              <a:off x="2807" y="2084"/>
              <a:ext cx="1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7" name="Line 193"/>
            <p:cNvSpPr>
              <a:spLocks noChangeShapeType="1"/>
            </p:cNvSpPr>
            <p:nvPr/>
          </p:nvSpPr>
          <p:spPr bwMode="auto">
            <a:xfrm>
              <a:off x="2826" y="2084"/>
              <a:ext cx="2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8" name="Line 194"/>
            <p:cNvSpPr>
              <a:spLocks noChangeShapeType="1"/>
            </p:cNvSpPr>
            <p:nvPr/>
          </p:nvSpPr>
          <p:spPr bwMode="auto">
            <a:xfrm>
              <a:off x="2871" y="2084"/>
              <a:ext cx="2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39" name="Line 195"/>
            <p:cNvSpPr>
              <a:spLocks noChangeShapeType="1"/>
            </p:cNvSpPr>
            <p:nvPr/>
          </p:nvSpPr>
          <p:spPr bwMode="auto">
            <a:xfrm>
              <a:off x="2897" y="2084"/>
              <a:ext cx="1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0" name="Line 196"/>
            <p:cNvSpPr>
              <a:spLocks noChangeShapeType="1"/>
            </p:cNvSpPr>
            <p:nvPr/>
          </p:nvSpPr>
          <p:spPr bwMode="auto">
            <a:xfrm>
              <a:off x="2934" y="2084"/>
              <a:ext cx="3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1" name="Line 197"/>
            <p:cNvSpPr>
              <a:spLocks noChangeShapeType="1"/>
            </p:cNvSpPr>
            <p:nvPr/>
          </p:nvSpPr>
          <p:spPr bwMode="auto">
            <a:xfrm>
              <a:off x="2969" y="2084"/>
              <a:ext cx="10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2" name="Line 198"/>
            <p:cNvSpPr>
              <a:spLocks noChangeShapeType="1"/>
            </p:cNvSpPr>
            <p:nvPr/>
          </p:nvSpPr>
          <p:spPr bwMode="auto">
            <a:xfrm>
              <a:off x="2998" y="2084"/>
              <a:ext cx="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3" name="Line 199"/>
            <p:cNvSpPr>
              <a:spLocks noChangeShapeType="1"/>
            </p:cNvSpPr>
            <p:nvPr/>
          </p:nvSpPr>
          <p:spPr bwMode="auto">
            <a:xfrm>
              <a:off x="3003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4" name="Line 200"/>
            <p:cNvSpPr>
              <a:spLocks noChangeShapeType="1"/>
            </p:cNvSpPr>
            <p:nvPr/>
          </p:nvSpPr>
          <p:spPr bwMode="auto">
            <a:xfrm>
              <a:off x="3040" y="2084"/>
              <a:ext cx="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5" name="Line 201"/>
            <p:cNvSpPr>
              <a:spLocks noChangeShapeType="1"/>
            </p:cNvSpPr>
            <p:nvPr/>
          </p:nvSpPr>
          <p:spPr bwMode="auto">
            <a:xfrm>
              <a:off x="3061" y="2084"/>
              <a:ext cx="1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6" name="Line 202"/>
            <p:cNvSpPr>
              <a:spLocks noChangeShapeType="1"/>
            </p:cNvSpPr>
            <p:nvPr/>
          </p:nvSpPr>
          <p:spPr bwMode="auto">
            <a:xfrm>
              <a:off x="3075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47" name="Line 203"/>
            <p:cNvSpPr>
              <a:spLocks noChangeShapeType="1"/>
            </p:cNvSpPr>
            <p:nvPr/>
          </p:nvSpPr>
          <p:spPr bwMode="auto">
            <a:xfrm>
              <a:off x="3125" y="2084"/>
              <a:ext cx="2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2149" name="Group 405"/>
          <p:cNvGrpSpPr>
            <a:grpSpLocks/>
          </p:cNvGrpSpPr>
          <p:nvPr/>
        </p:nvGrpSpPr>
        <p:grpSpPr bwMode="auto">
          <a:xfrm>
            <a:off x="2033638" y="1618010"/>
            <a:ext cx="5694363" cy="1763713"/>
            <a:chOff x="1281" y="974"/>
            <a:chExt cx="3587" cy="1111"/>
          </a:xfrm>
        </p:grpSpPr>
        <p:sp>
          <p:nvSpPr>
            <p:cNvPr id="31949" name="Line 205"/>
            <p:cNvSpPr>
              <a:spLocks noChangeShapeType="1"/>
            </p:cNvSpPr>
            <p:nvPr/>
          </p:nvSpPr>
          <p:spPr bwMode="auto">
            <a:xfrm>
              <a:off x="3149" y="2084"/>
              <a:ext cx="2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0" name="Line 206"/>
            <p:cNvSpPr>
              <a:spLocks noChangeShapeType="1"/>
            </p:cNvSpPr>
            <p:nvPr/>
          </p:nvSpPr>
          <p:spPr bwMode="auto">
            <a:xfrm>
              <a:off x="3189" y="2084"/>
              <a:ext cx="3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1" name="Line 207"/>
            <p:cNvSpPr>
              <a:spLocks noChangeShapeType="1"/>
            </p:cNvSpPr>
            <p:nvPr/>
          </p:nvSpPr>
          <p:spPr bwMode="auto">
            <a:xfrm>
              <a:off x="3220" y="2084"/>
              <a:ext cx="1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2" name="Line 208"/>
            <p:cNvSpPr>
              <a:spLocks noChangeShapeType="1"/>
            </p:cNvSpPr>
            <p:nvPr/>
          </p:nvSpPr>
          <p:spPr bwMode="auto">
            <a:xfrm>
              <a:off x="3252" y="2084"/>
              <a:ext cx="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3" name="Line 209"/>
            <p:cNvSpPr>
              <a:spLocks noChangeShapeType="1"/>
            </p:cNvSpPr>
            <p:nvPr/>
          </p:nvSpPr>
          <p:spPr bwMode="auto">
            <a:xfrm>
              <a:off x="3255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4" name="Line 210"/>
            <p:cNvSpPr>
              <a:spLocks noChangeShapeType="1"/>
            </p:cNvSpPr>
            <p:nvPr/>
          </p:nvSpPr>
          <p:spPr bwMode="auto">
            <a:xfrm>
              <a:off x="3292" y="2084"/>
              <a:ext cx="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5" name="Line 211"/>
            <p:cNvSpPr>
              <a:spLocks noChangeShapeType="1"/>
            </p:cNvSpPr>
            <p:nvPr/>
          </p:nvSpPr>
          <p:spPr bwMode="auto">
            <a:xfrm>
              <a:off x="3316" y="2084"/>
              <a:ext cx="10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6" name="Line 212"/>
            <p:cNvSpPr>
              <a:spLocks noChangeShapeType="1"/>
            </p:cNvSpPr>
            <p:nvPr/>
          </p:nvSpPr>
          <p:spPr bwMode="auto">
            <a:xfrm>
              <a:off x="3326" y="2084"/>
              <a:ext cx="3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7" name="Line 213"/>
            <p:cNvSpPr>
              <a:spLocks noChangeShapeType="1"/>
            </p:cNvSpPr>
            <p:nvPr/>
          </p:nvSpPr>
          <p:spPr bwMode="auto">
            <a:xfrm>
              <a:off x="3379" y="2084"/>
              <a:ext cx="1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8" name="Line 214"/>
            <p:cNvSpPr>
              <a:spLocks noChangeShapeType="1"/>
            </p:cNvSpPr>
            <p:nvPr/>
          </p:nvSpPr>
          <p:spPr bwMode="auto">
            <a:xfrm>
              <a:off x="3398" y="2084"/>
              <a:ext cx="2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59" name="Line 215"/>
            <p:cNvSpPr>
              <a:spLocks noChangeShapeType="1"/>
            </p:cNvSpPr>
            <p:nvPr/>
          </p:nvSpPr>
          <p:spPr bwMode="auto">
            <a:xfrm>
              <a:off x="3443" y="2084"/>
              <a:ext cx="2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0" name="Line 216"/>
            <p:cNvSpPr>
              <a:spLocks noChangeShapeType="1"/>
            </p:cNvSpPr>
            <p:nvPr/>
          </p:nvSpPr>
          <p:spPr bwMode="auto">
            <a:xfrm>
              <a:off x="3469" y="2084"/>
              <a:ext cx="1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1" name="Line 217"/>
            <p:cNvSpPr>
              <a:spLocks noChangeShapeType="1"/>
            </p:cNvSpPr>
            <p:nvPr/>
          </p:nvSpPr>
          <p:spPr bwMode="auto">
            <a:xfrm>
              <a:off x="3507" y="2084"/>
              <a:ext cx="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2" name="Line 218"/>
            <p:cNvSpPr>
              <a:spLocks noChangeShapeType="1"/>
            </p:cNvSpPr>
            <p:nvPr/>
          </p:nvSpPr>
          <p:spPr bwMode="auto">
            <a:xfrm>
              <a:off x="3507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3" name="Line 219"/>
            <p:cNvSpPr>
              <a:spLocks noChangeShapeType="1"/>
            </p:cNvSpPr>
            <p:nvPr/>
          </p:nvSpPr>
          <p:spPr bwMode="auto">
            <a:xfrm>
              <a:off x="3541" y="2084"/>
              <a:ext cx="1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4" name="Line 220"/>
            <p:cNvSpPr>
              <a:spLocks noChangeShapeType="1"/>
            </p:cNvSpPr>
            <p:nvPr/>
          </p:nvSpPr>
          <p:spPr bwMode="auto">
            <a:xfrm>
              <a:off x="3570" y="2084"/>
              <a:ext cx="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5" name="Line 221"/>
            <p:cNvSpPr>
              <a:spLocks noChangeShapeType="1"/>
            </p:cNvSpPr>
            <p:nvPr/>
          </p:nvSpPr>
          <p:spPr bwMode="auto">
            <a:xfrm>
              <a:off x="3578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6" name="Line 222"/>
            <p:cNvSpPr>
              <a:spLocks noChangeShapeType="1"/>
            </p:cNvSpPr>
            <p:nvPr/>
          </p:nvSpPr>
          <p:spPr bwMode="auto">
            <a:xfrm>
              <a:off x="3615" y="2084"/>
              <a:ext cx="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7" name="Line 223"/>
            <p:cNvSpPr>
              <a:spLocks noChangeShapeType="1"/>
            </p:cNvSpPr>
            <p:nvPr/>
          </p:nvSpPr>
          <p:spPr bwMode="auto">
            <a:xfrm>
              <a:off x="3634" y="2084"/>
              <a:ext cx="1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8" name="Line 224"/>
            <p:cNvSpPr>
              <a:spLocks noChangeShapeType="1"/>
            </p:cNvSpPr>
            <p:nvPr/>
          </p:nvSpPr>
          <p:spPr bwMode="auto">
            <a:xfrm>
              <a:off x="3650" y="2084"/>
              <a:ext cx="2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69" name="Line 225"/>
            <p:cNvSpPr>
              <a:spLocks noChangeShapeType="1"/>
            </p:cNvSpPr>
            <p:nvPr/>
          </p:nvSpPr>
          <p:spPr bwMode="auto">
            <a:xfrm>
              <a:off x="3697" y="2084"/>
              <a:ext cx="2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0" name="Line 226"/>
            <p:cNvSpPr>
              <a:spLocks noChangeShapeType="1"/>
            </p:cNvSpPr>
            <p:nvPr/>
          </p:nvSpPr>
          <p:spPr bwMode="auto">
            <a:xfrm>
              <a:off x="3721" y="2084"/>
              <a:ext cx="2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1" name="Line 227"/>
            <p:cNvSpPr>
              <a:spLocks noChangeShapeType="1"/>
            </p:cNvSpPr>
            <p:nvPr/>
          </p:nvSpPr>
          <p:spPr bwMode="auto">
            <a:xfrm>
              <a:off x="3761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2" name="Line 228"/>
            <p:cNvSpPr>
              <a:spLocks noChangeShapeType="1"/>
            </p:cNvSpPr>
            <p:nvPr/>
          </p:nvSpPr>
          <p:spPr bwMode="auto">
            <a:xfrm>
              <a:off x="3793" y="2084"/>
              <a:ext cx="1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3" name="Line 229"/>
            <p:cNvSpPr>
              <a:spLocks noChangeShapeType="1"/>
            </p:cNvSpPr>
            <p:nvPr/>
          </p:nvSpPr>
          <p:spPr bwMode="auto">
            <a:xfrm>
              <a:off x="3824" y="2084"/>
              <a:ext cx="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4" name="Line 230"/>
            <p:cNvSpPr>
              <a:spLocks noChangeShapeType="1"/>
            </p:cNvSpPr>
            <p:nvPr/>
          </p:nvSpPr>
          <p:spPr bwMode="auto">
            <a:xfrm>
              <a:off x="3830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5" name="Line 231"/>
            <p:cNvSpPr>
              <a:spLocks noChangeShapeType="1"/>
            </p:cNvSpPr>
            <p:nvPr/>
          </p:nvSpPr>
          <p:spPr bwMode="auto">
            <a:xfrm>
              <a:off x="3864" y="2084"/>
              <a:ext cx="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6" name="Line 232"/>
            <p:cNvSpPr>
              <a:spLocks noChangeShapeType="1"/>
            </p:cNvSpPr>
            <p:nvPr/>
          </p:nvSpPr>
          <p:spPr bwMode="auto">
            <a:xfrm>
              <a:off x="3888" y="2084"/>
              <a:ext cx="1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7" name="Line 233"/>
            <p:cNvSpPr>
              <a:spLocks noChangeShapeType="1"/>
            </p:cNvSpPr>
            <p:nvPr/>
          </p:nvSpPr>
          <p:spPr bwMode="auto">
            <a:xfrm>
              <a:off x="3901" y="2084"/>
              <a:ext cx="2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8" name="Line 234"/>
            <p:cNvSpPr>
              <a:spLocks noChangeShapeType="1"/>
            </p:cNvSpPr>
            <p:nvPr/>
          </p:nvSpPr>
          <p:spPr bwMode="auto">
            <a:xfrm>
              <a:off x="3952" y="2084"/>
              <a:ext cx="2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79" name="Line 235"/>
            <p:cNvSpPr>
              <a:spLocks noChangeShapeType="1"/>
            </p:cNvSpPr>
            <p:nvPr/>
          </p:nvSpPr>
          <p:spPr bwMode="auto">
            <a:xfrm>
              <a:off x="3973" y="2084"/>
              <a:ext cx="2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0" name="Line 236"/>
            <p:cNvSpPr>
              <a:spLocks noChangeShapeType="1"/>
            </p:cNvSpPr>
            <p:nvPr/>
          </p:nvSpPr>
          <p:spPr bwMode="auto">
            <a:xfrm>
              <a:off x="4015" y="2084"/>
              <a:ext cx="2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1" name="Line 237"/>
            <p:cNvSpPr>
              <a:spLocks noChangeShapeType="1"/>
            </p:cNvSpPr>
            <p:nvPr/>
          </p:nvSpPr>
          <p:spPr bwMode="auto">
            <a:xfrm>
              <a:off x="4044" y="2084"/>
              <a:ext cx="1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2" name="Line 238"/>
            <p:cNvSpPr>
              <a:spLocks noChangeShapeType="1"/>
            </p:cNvSpPr>
            <p:nvPr/>
          </p:nvSpPr>
          <p:spPr bwMode="auto">
            <a:xfrm>
              <a:off x="4079" y="2084"/>
              <a:ext cx="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3" name="Line 239"/>
            <p:cNvSpPr>
              <a:spLocks noChangeShapeType="1"/>
            </p:cNvSpPr>
            <p:nvPr/>
          </p:nvSpPr>
          <p:spPr bwMode="auto">
            <a:xfrm>
              <a:off x="4081" y="2084"/>
              <a:ext cx="3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4" name="Line 240"/>
            <p:cNvSpPr>
              <a:spLocks noChangeShapeType="1"/>
            </p:cNvSpPr>
            <p:nvPr/>
          </p:nvSpPr>
          <p:spPr bwMode="auto">
            <a:xfrm>
              <a:off x="4116" y="2084"/>
              <a:ext cx="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5" name="Line 241"/>
            <p:cNvSpPr>
              <a:spLocks noChangeShapeType="1"/>
            </p:cNvSpPr>
            <p:nvPr/>
          </p:nvSpPr>
          <p:spPr bwMode="auto">
            <a:xfrm>
              <a:off x="4142" y="2084"/>
              <a:ext cx="1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6" name="Line 242"/>
            <p:cNvSpPr>
              <a:spLocks noChangeShapeType="1"/>
            </p:cNvSpPr>
            <p:nvPr/>
          </p:nvSpPr>
          <p:spPr bwMode="auto">
            <a:xfrm>
              <a:off x="4153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7" name="Line 243"/>
            <p:cNvSpPr>
              <a:spLocks noChangeShapeType="1"/>
            </p:cNvSpPr>
            <p:nvPr/>
          </p:nvSpPr>
          <p:spPr bwMode="auto">
            <a:xfrm>
              <a:off x="4206" y="2084"/>
              <a:ext cx="1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8" name="Line 244"/>
            <p:cNvSpPr>
              <a:spLocks noChangeShapeType="1"/>
            </p:cNvSpPr>
            <p:nvPr/>
          </p:nvSpPr>
          <p:spPr bwMode="auto">
            <a:xfrm>
              <a:off x="4225" y="2084"/>
              <a:ext cx="2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89" name="Line 245"/>
            <p:cNvSpPr>
              <a:spLocks noChangeShapeType="1"/>
            </p:cNvSpPr>
            <p:nvPr/>
          </p:nvSpPr>
          <p:spPr bwMode="auto">
            <a:xfrm>
              <a:off x="4270" y="2084"/>
              <a:ext cx="2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0" name="Line 246"/>
            <p:cNvSpPr>
              <a:spLocks noChangeShapeType="1"/>
            </p:cNvSpPr>
            <p:nvPr/>
          </p:nvSpPr>
          <p:spPr bwMode="auto">
            <a:xfrm>
              <a:off x="4296" y="2084"/>
              <a:ext cx="16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1" name="Line 247"/>
            <p:cNvSpPr>
              <a:spLocks noChangeShapeType="1"/>
            </p:cNvSpPr>
            <p:nvPr/>
          </p:nvSpPr>
          <p:spPr bwMode="auto">
            <a:xfrm>
              <a:off x="4333" y="2084"/>
              <a:ext cx="3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2" name="Line 248"/>
            <p:cNvSpPr>
              <a:spLocks noChangeShapeType="1"/>
            </p:cNvSpPr>
            <p:nvPr/>
          </p:nvSpPr>
          <p:spPr bwMode="auto">
            <a:xfrm>
              <a:off x="4368" y="2084"/>
              <a:ext cx="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3" name="Line 249"/>
            <p:cNvSpPr>
              <a:spLocks noChangeShapeType="1"/>
            </p:cNvSpPr>
            <p:nvPr/>
          </p:nvSpPr>
          <p:spPr bwMode="auto">
            <a:xfrm>
              <a:off x="4397" y="2084"/>
              <a:ext cx="5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4" name="Line 250"/>
            <p:cNvSpPr>
              <a:spLocks noChangeShapeType="1"/>
            </p:cNvSpPr>
            <p:nvPr/>
          </p:nvSpPr>
          <p:spPr bwMode="auto">
            <a:xfrm>
              <a:off x="4402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5" name="Line 251"/>
            <p:cNvSpPr>
              <a:spLocks noChangeShapeType="1"/>
            </p:cNvSpPr>
            <p:nvPr/>
          </p:nvSpPr>
          <p:spPr bwMode="auto">
            <a:xfrm>
              <a:off x="4439" y="2084"/>
              <a:ext cx="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6" name="Line 252"/>
            <p:cNvSpPr>
              <a:spLocks noChangeShapeType="1"/>
            </p:cNvSpPr>
            <p:nvPr/>
          </p:nvSpPr>
          <p:spPr bwMode="auto">
            <a:xfrm>
              <a:off x="4460" y="2084"/>
              <a:ext cx="1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7" name="Line 253"/>
            <p:cNvSpPr>
              <a:spLocks noChangeShapeType="1"/>
            </p:cNvSpPr>
            <p:nvPr/>
          </p:nvSpPr>
          <p:spPr bwMode="auto">
            <a:xfrm>
              <a:off x="4474" y="2084"/>
              <a:ext cx="2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8" name="Line 254"/>
            <p:cNvSpPr>
              <a:spLocks noChangeShapeType="1"/>
            </p:cNvSpPr>
            <p:nvPr/>
          </p:nvSpPr>
          <p:spPr bwMode="auto">
            <a:xfrm>
              <a:off x="4524" y="2084"/>
              <a:ext cx="2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99" name="Line 255"/>
            <p:cNvSpPr>
              <a:spLocks noChangeShapeType="1"/>
            </p:cNvSpPr>
            <p:nvPr/>
          </p:nvSpPr>
          <p:spPr bwMode="auto">
            <a:xfrm>
              <a:off x="4548" y="2084"/>
              <a:ext cx="18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0" name="Line 256"/>
            <p:cNvSpPr>
              <a:spLocks noChangeShapeType="1"/>
            </p:cNvSpPr>
            <p:nvPr/>
          </p:nvSpPr>
          <p:spPr bwMode="auto">
            <a:xfrm>
              <a:off x="4585" y="2084"/>
              <a:ext cx="3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1" name="Line 257"/>
            <p:cNvSpPr>
              <a:spLocks noChangeShapeType="1"/>
            </p:cNvSpPr>
            <p:nvPr/>
          </p:nvSpPr>
          <p:spPr bwMode="auto">
            <a:xfrm>
              <a:off x="4619" y="2084"/>
              <a:ext cx="1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2" name="Line 258"/>
            <p:cNvSpPr>
              <a:spLocks noChangeShapeType="1"/>
            </p:cNvSpPr>
            <p:nvPr/>
          </p:nvSpPr>
          <p:spPr bwMode="auto">
            <a:xfrm>
              <a:off x="4651" y="2084"/>
              <a:ext cx="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3" name="Line 259"/>
            <p:cNvSpPr>
              <a:spLocks noChangeShapeType="1"/>
            </p:cNvSpPr>
            <p:nvPr/>
          </p:nvSpPr>
          <p:spPr bwMode="auto">
            <a:xfrm>
              <a:off x="4654" y="2084"/>
              <a:ext cx="37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4" name="Line 260"/>
            <p:cNvSpPr>
              <a:spLocks noChangeShapeType="1"/>
            </p:cNvSpPr>
            <p:nvPr/>
          </p:nvSpPr>
          <p:spPr bwMode="auto">
            <a:xfrm>
              <a:off x="4691" y="2084"/>
              <a:ext cx="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5" name="Line 261"/>
            <p:cNvSpPr>
              <a:spLocks noChangeShapeType="1"/>
            </p:cNvSpPr>
            <p:nvPr/>
          </p:nvSpPr>
          <p:spPr bwMode="auto">
            <a:xfrm>
              <a:off x="4712" y="2084"/>
              <a:ext cx="13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6" name="Line 262"/>
            <p:cNvSpPr>
              <a:spLocks noChangeShapeType="1"/>
            </p:cNvSpPr>
            <p:nvPr/>
          </p:nvSpPr>
          <p:spPr bwMode="auto">
            <a:xfrm>
              <a:off x="4725" y="2084"/>
              <a:ext cx="32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7" name="Line 263"/>
            <p:cNvSpPr>
              <a:spLocks noChangeShapeType="1"/>
            </p:cNvSpPr>
            <p:nvPr/>
          </p:nvSpPr>
          <p:spPr bwMode="auto">
            <a:xfrm>
              <a:off x="4776" y="2084"/>
              <a:ext cx="21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8" name="Line 264"/>
            <p:cNvSpPr>
              <a:spLocks noChangeShapeType="1"/>
            </p:cNvSpPr>
            <p:nvPr/>
          </p:nvSpPr>
          <p:spPr bwMode="auto">
            <a:xfrm>
              <a:off x="4797" y="2084"/>
              <a:ext cx="24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09" name="Line 265"/>
            <p:cNvSpPr>
              <a:spLocks noChangeShapeType="1"/>
            </p:cNvSpPr>
            <p:nvPr/>
          </p:nvSpPr>
          <p:spPr bwMode="auto">
            <a:xfrm>
              <a:off x="4839" y="2084"/>
              <a:ext cx="29" cy="1"/>
            </a:xfrm>
            <a:prstGeom prst="lin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0" name="Line 266"/>
            <p:cNvSpPr>
              <a:spLocks noChangeShapeType="1"/>
            </p:cNvSpPr>
            <p:nvPr/>
          </p:nvSpPr>
          <p:spPr bwMode="auto">
            <a:xfrm>
              <a:off x="1281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1" name="Line 267"/>
            <p:cNvSpPr>
              <a:spLocks noChangeShapeType="1"/>
            </p:cNvSpPr>
            <p:nvPr/>
          </p:nvSpPr>
          <p:spPr bwMode="auto">
            <a:xfrm>
              <a:off x="1318" y="1570"/>
              <a:ext cx="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2" name="Line 268"/>
            <p:cNvSpPr>
              <a:spLocks noChangeShapeType="1"/>
            </p:cNvSpPr>
            <p:nvPr/>
          </p:nvSpPr>
          <p:spPr bwMode="auto">
            <a:xfrm>
              <a:off x="1345" y="1570"/>
              <a:ext cx="10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3" name="Line 269"/>
            <p:cNvSpPr>
              <a:spLocks noChangeShapeType="1"/>
            </p:cNvSpPr>
            <p:nvPr/>
          </p:nvSpPr>
          <p:spPr bwMode="auto">
            <a:xfrm>
              <a:off x="1355" y="1570"/>
              <a:ext cx="3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4" name="Line 270"/>
            <p:cNvSpPr>
              <a:spLocks noChangeShapeType="1"/>
            </p:cNvSpPr>
            <p:nvPr/>
          </p:nvSpPr>
          <p:spPr bwMode="auto">
            <a:xfrm>
              <a:off x="1390" y="1570"/>
              <a:ext cx="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5" name="Line 271"/>
            <p:cNvSpPr>
              <a:spLocks noChangeShapeType="1"/>
            </p:cNvSpPr>
            <p:nvPr/>
          </p:nvSpPr>
          <p:spPr bwMode="auto">
            <a:xfrm>
              <a:off x="1408" y="1570"/>
              <a:ext cx="1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6" name="Line 272"/>
            <p:cNvSpPr>
              <a:spLocks noChangeShapeType="1"/>
            </p:cNvSpPr>
            <p:nvPr/>
          </p:nvSpPr>
          <p:spPr bwMode="auto">
            <a:xfrm>
              <a:off x="1427" y="1570"/>
              <a:ext cx="2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7" name="Line 273"/>
            <p:cNvSpPr>
              <a:spLocks noChangeShapeType="1"/>
            </p:cNvSpPr>
            <p:nvPr/>
          </p:nvSpPr>
          <p:spPr bwMode="auto">
            <a:xfrm>
              <a:off x="1472" y="1570"/>
              <a:ext cx="2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8" name="Line 274"/>
            <p:cNvSpPr>
              <a:spLocks noChangeShapeType="1"/>
            </p:cNvSpPr>
            <p:nvPr/>
          </p:nvSpPr>
          <p:spPr bwMode="auto">
            <a:xfrm>
              <a:off x="1498" y="1570"/>
              <a:ext cx="1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19" name="Line 275"/>
            <p:cNvSpPr>
              <a:spLocks noChangeShapeType="1"/>
            </p:cNvSpPr>
            <p:nvPr/>
          </p:nvSpPr>
          <p:spPr bwMode="auto">
            <a:xfrm>
              <a:off x="1536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0" name="Line 276"/>
            <p:cNvSpPr>
              <a:spLocks noChangeShapeType="1"/>
            </p:cNvSpPr>
            <p:nvPr/>
          </p:nvSpPr>
          <p:spPr bwMode="auto">
            <a:xfrm>
              <a:off x="1570" y="1570"/>
              <a:ext cx="1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1" name="Line 277"/>
            <p:cNvSpPr>
              <a:spLocks noChangeShapeType="1"/>
            </p:cNvSpPr>
            <p:nvPr/>
          </p:nvSpPr>
          <p:spPr bwMode="auto">
            <a:xfrm>
              <a:off x="1599" y="1570"/>
              <a:ext cx="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2" name="Line 278"/>
            <p:cNvSpPr>
              <a:spLocks noChangeShapeType="1"/>
            </p:cNvSpPr>
            <p:nvPr/>
          </p:nvSpPr>
          <p:spPr bwMode="auto">
            <a:xfrm>
              <a:off x="1604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3" name="Line 279"/>
            <p:cNvSpPr>
              <a:spLocks noChangeShapeType="1"/>
            </p:cNvSpPr>
            <p:nvPr/>
          </p:nvSpPr>
          <p:spPr bwMode="auto">
            <a:xfrm>
              <a:off x="1641" y="1570"/>
              <a:ext cx="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4" name="Line 280"/>
            <p:cNvSpPr>
              <a:spLocks noChangeShapeType="1"/>
            </p:cNvSpPr>
            <p:nvPr/>
          </p:nvSpPr>
          <p:spPr bwMode="auto">
            <a:xfrm>
              <a:off x="1663" y="1570"/>
              <a:ext cx="1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5" name="Line 281"/>
            <p:cNvSpPr>
              <a:spLocks noChangeShapeType="1"/>
            </p:cNvSpPr>
            <p:nvPr/>
          </p:nvSpPr>
          <p:spPr bwMode="auto">
            <a:xfrm>
              <a:off x="1676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6" name="Line 282"/>
            <p:cNvSpPr>
              <a:spLocks noChangeShapeType="1"/>
            </p:cNvSpPr>
            <p:nvPr/>
          </p:nvSpPr>
          <p:spPr bwMode="auto">
            <a:xfrm>
              <a:off x="1726" y="1570"/>
              <a:ext cx="2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7" name="Line 283"/>
            <p:cNvSpPr>
              <a:spLocks noChangeShapeType="1"/>
            </p:cNvSpPr>
            <p:nvPr/>
          </p:nvSpPr>
          <p:spPr bwMode="auto">
            <a:xfrm>
              <a:off x="1747" y="1570"/>
              <a:ext cx="2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8" name="Line 284"/>
            <p:cNvSpPr>
              <a:spLocks noChangeShapeType="1"/>
            </p:cNvSpPr>
            <p:nvPr/>
          </p:nvSpPr>
          <p:spPr bwMode="auto">
            <a:xfrm>
              <a:off x="1790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29" name="Line 285"/>
            <p:cNvSpPr>
              <a:spLocks noChangeShapeType="1"/>
            </p:cNvSpPr>
            <p:nvPr/>
          </p:nvSpPr>
          <p:spPr bwMode="auto">
            <a:xfrm>
              <a:off x="1822" y="1570"/>
              <a:ext cx="1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0" name="Line 286"/>
            <p:cNvSpPr>
              <a:spLocks noChangeShapeType="1"/>
            </p:cNvSpPr>
            <p:nvPr/>
          </p:nvSpPr>
          <p:spPr bwMode="auto">
            <a:xfrm>
              <a:off x="1853" y="1570"/>
              <a:ext cx="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1" name="Line 287"/>
            <p:cNvSpPr>
              <a:spLocks noChangeShapeType="1"/>
            </p:cNvSpPr>
            <p:nvPr/>
          </p:nvSpPr>
          <p:spPr bwMode="auto">
            <a:xfrm>
              <a:off x="1856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2" name="Line 288"/>
            <p:cNvSpPr>
              <a:spLocks noChangeShapeType="1"/>
            </p:cNvSpPr>
            <p:nvPr/>
          </p:nvSpPr>
          <p:spPr bwMode="auto">
            <a:xfrm>
              <a:off x="1893" y="1570"/>
              <a:ext cx="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3" name="Line 289"/>
            <p:cNvSpPr>
              <a:spLocks noChangeShapeType="1"/>
            </p:cNvSpPr>
            <p:nvPr/>
          </p:nvSpPr>
          <p:spPr bwMode="auto">
            <a:xfrm>
              <a:off x="1917" y="1570"/>
              <a:ext cx="1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4" name="Line 290"/>
            <p:cNvSpPr>
              <a:spLocks noChangeShapeType="1"/>
            </p:cNvSpPr>
            <p:nvPr/>
          </p:nvSpPr>
          <p:spPr bwMode="auto">
            <a:xfrm>
              <a:off x="1928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5" name="Line 291"/>
            <p:cNvSpPr>
              <a:spLocks noChangeShapeType="1"/>
            </p:cNvSpPr>
            <p:nvPr/>
          </p:nvSpPr>
          <p:spPr bwMode="auto">
            <a:xfrm>
              <a:off x="1981" y="1570"/>
              <a:ext cx="1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6" name="Line 292"/>
            <p:cNvSpPr>
              <a:spLocks noChangeShapeType="1"/>
            </p:cNvSpPr>
            <p:nvPr/>
          </p:nvSpPr>
          <p:spPr bwMode="auto">
            <a:xfrm>
              <a:off x="1999" y="1570"/>
              <a:ext cx="2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7" name="Line 293"/>
            <p:cNvSpPr>
              <a:spLocks noChangeShapeType="1"/>
            </p:cNvSpPr>
            <p:nvPr/>
          </p:nvSpPr>
          <p:spPr bwMode="auto">
            <a:xfrm>
              <a:off x="2044" y="1570"/>
              <a:ext cx="2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8" name="Line 294"/>
            <p:cNvSpPr>
              <a:spLocks noChangeShapeType="1"/>
            </p:cNvSpPr>
            <p:nvPr/>
          </p:nvSpPr>
          <p:spPr bwMode="auto">
            <a:xfrm>
              <a:off x="2071" y="1570"/>
              <a:ext cx="1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39" name="Line 295"/>
            <p:cNvSpPr>
              <a:spLocks noChangeShapeType="1"/>
            </p:cNvSpPr>
            <p:nvPr/>
          </p:nvSpPr>
          <p:spPr bwMode="auto">
            <a:xfrm>
              <a:off x="2108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0" name="Line 296"/>
            <p:cNvSpPr>
              <a:spLocks noChangeShapeType="1"/>
            </p:cNvSpPr>
            <p:nvPr/>
          </p:nvSpPr>
          <p:spPr bwMode="auto">
            <a:xfrm>
              <a:off x="2142" y="1570"/>
              <a:ext cx="1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1" name="Line 297"/>
            <p:cNvSpPr>
              <a:spLocks noChangeShapeType="1"/>
            </p:cNvSpPr>
            <p:nvPr/>
          </p:nvSpPr>
          <p:spPr bwMode="auto">
            <a:xfrm>
              <a:off x="2171" y="1570"/>
              <a:ext cx="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2" name="Line 298"/>
            <p:cNvSpPr>
              <a:spLocks noChangeShapeType="1"/>
            </p:cNvSpPr>
            <p:nvPr/>
          </p:nvSpPr>
          <p:spPr bwMode="auto">
            <a:xfrm>
              <a:off x="2179" y="1570"/>
              <a:ext cx="3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3" name="Line 299"/>
            <p:cNvSpPr>
              <a:spLocks noChangeShapeType="1"/>
            </p:cNvSpPr>
            <p:nvPr/>
          </p:nvSpPr>
          <p:spPr bwMode="auto">
            <a:xfrm>
              <a:off x="2214" y="1570"/>
              <a:ext cx="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4" name="Line 300"/>
            <p:cNvSpPr>
              <a:spLocks noChangeShapeType="1"/>
            </p:cNvSpPr>
            <p:nvPr/>
          </p:nvSpPr>
          <p:spPr bwMode="auto">
            <a:xfrm>
              <a:off x="2235" y="1570"/>
              <a:ext cx="1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5" name="Line 301"/>
            <p:cNvSpPr>
              <a:spLocks noChangeShapeType="1"/>
            </p:cNvSpPr>
            <p:nvPr/>
          </p:nvSpPr>
          <p:spPr bwMode="auto">
            <a:xfrm>
              <a:off x="2251" y="1570"/>
              <a:ext cx="2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6" name="Line 302"/>
            <p:cNvSpPr>
              <a:spLocks noChangeShapeType="1"/>
            </p:cNvSpPr>
            <p:nvPr/>
          </p:nvSpPr>
          <p:spPr bwMode="auto">
            <a:xfrm>
              <a:off x="2299" y="1570"/>
              <a:ext cx="2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7" name="Line 303"/>
            <p:cNvSpPr>
              <a:spLocks noChangeShapeType="1"/>
            </p:cNvSpPr>
            <p:nvPr/>
          </p:nvSpPr>
          <p:spPr bwMode="auto">
            <a:xfrm>
              <a:off x="2322" y="1570"/>
              <a:ext cx="2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8" name="Line 304"/>
            <p:cNvSpPr>
              <a:spLocks noChangeShapeType="1"/>
            </p:cNvSpPr>
            <p:nvPr/>
          </p:nvSpPr>
          <p:spPr bwMode="auto">
            <a:xfrm>
              <a:off x="2362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49" name="Line 305"/>
            <p:cNvSpPr>
              <a:spLocks noChangeShapeType="1"/>
            </p:cNvSpPr>
            <p:nvPr/>
          </p:nvSpPr>
          <p:spPr bwMode="auto">
            <a:xfrm>
              <a:off x="2394" y="1570"/>
              <a:ext cx="1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0" name="Line 306"/>
            <p:cNvSpPr>
              <a:spLocks noChangeShapeType="1"/>
            </p:cNvSpPr>
            <p:nvPr/>
          </p:nvSpPr>
          <p:spPr bwMode="auto">
            <a:xfrm>
              <a:off x="2426" y="1570"/>
              <a:ext cx="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1" name="Line 307"/>
            <p:cNvSpPr>
              <a:spLocks noChangeShapeType="1"/>
            </p:cNvSpPr>
            <p:nvPr/>
          </p:nvSpPr>
          <p:spPr bwMode="auto">
            <a:xfrm>
              <a:off x="2431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2" name="Line 308"/>
            <p:cNvSpPr>
              <a:spLocks noChangeShapeType="1"/>
            </p:cNvSpPr>
            <p:nvPr/>
          </p:nvSpPr>
          <p:spPr bwMode="auto">
            <a:xfrm>
              <a:off x="2465" y="1570"/>
              <a:ext cx="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3" name="Line 309"/>
            <p:cNvSpPr>
              <a:spLocks noChangeShapeType="1"/>
            </p:cNvSpPr>
            <p:nvPr/>
          </p:nvSpPr>
          <p:spPr bwMode="auto">
            <a:xfrm>
              <a:off x="2489" y="1570"/>
              <a:ext cx="1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4" name="Line 310"/>
            <p:cNvSpPr>
              <a:spLocks noChangeShapeType="1"/>
            </p:cNvSpPr>
            <p:nvPr/>
          </p:nvSpPr>
          <p:spPr bwMode="auto">
            <a:xfrm>
              <a:off x="2502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5" name="Line 311"/>
            <p:cNvSpPr>
              <a:spLocks noChangeShapeType="1"/>
            </p:cNvSpPr>
            <p:nvPr/>
          </p:nvSpPr>
          <p:spPr bwMode="auto">
            <a:xfrm>
              <a:off x="2553" y="1570"/>
              <a:ext cx="2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6" name="Line 312"/>
            <p:cNvSpPr>
              <a:spLocks noChangeShapeType="1"/>
            </p:cNvSpPr>
            <p:nvPr/>
          </p:nvSpPr>
          <p:spPr bwMode="auto">
            <a:xfrm>
              <a:off x="2574" y="1570"/>
              <a:ext cx="2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7" name="Line 313"/>
            <p:cNvSpPr>
              <a:spLocks noChangeShapeType="1"/>
            </p:cNvSpPr>
            <p:nvPr/>
          </p:nvSpPr>
          <p:spPr bwMode="auto">
            <a:xfrm>
              <a:off x="2616" y="1570"/>
              <a:ext cx="30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8" name="Line 314"/>
            <p:cNvSpPr>
              <a:spLocks noChangeShapeType="1"/>
            </p:cNvSpPr>
            <p:nvPr/>
          </p:nvSpPr>
          <p:spPr bwMode="auto">
            <a:xfrm>
              <a:off x="2646" y="1570"/>
              <a:ext cx="1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59" name="Line 315"/>
            <p:cNvSpPr>
              <a:spLocks noChangeShapeType="1"/>
            </p:cNvSpPr>
            <p:nvPr/>
          </p:nvSpPr>
          <p:spPr bwMode="auto">
            <a:xfrm>
              <a:off x="2680" y="1570"/>
              <a:ext cx="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0" name="Line 316"/>
            <p:cNvSpPr>
              <a:spLocks noChangeShapeType="1"/>
            </p:cNvSpPr>
            <p:nvPr/>
          </p:nvSpPr>
          <p:spPr bwMode="auto">
            <a:xfrm>
              <a:off x="2683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1" name="Line 317"/>
            <p:cNvSpPr>
              <a:spLocks noChangeShapeType="1"/>
            </p:cNvSpPr>
            <p:nvPr/>
          </p:nvSpPr>
          <p:spPr bwMode="auto">
            <a:xfrm>
              <a:off x="2717" y="1570"/>
              <a:ext cx="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2" name="Line 318"/>
            <p:cNvSpPr>
              <a:spLocks noChangeShapeType="1"/>
            </p:cNvSpPr>
            <p:nvPr/>
          </p:nvSpPr>
          <p:spPr bwMode="auto">
            <a:xfrm>
              <a:off x="2744" y="1570"/>
              <a:ext cx="10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3" name="Line 319"/>
            <p:cNvSpPr>
              <a:spLocks noChangeShapeType="1"/>
            </p:cNvSpPr>
            <p:nvPr/>
          </p:nvSpPr>
          <p:spPr bwMode="auto">
            <a:xfrm>
              <a:off x="2754" y="1570"/>
              <a:ext cx="3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4" name="Line 320"/>
            <p:cNvSpPr>
              <a:spLocks noChangeShapeType="1"/>
            </p:cNvSpPr>
            <p:nvPr/>
          </p:nvSpPr>
          <p:spPr bwMode="auto">
            <a:xfrm>
              <a:off x="2807" y="1570"/>
              <a:ext cx="1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5" name="Line 321"/>
            <p:cNvSpPr>
              <a:spLocks noChangeShapeType="1"/>
            </p:cNvSpPr>
            <p:nvPr/>
          </p:nvSpPr>
          <p:spPr bwMode="auto">
            <a:xfrm>
              <a:off x="2826" y="1570"/>
              <a:ext cx="2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6" name="Line 322"/>
            <p:cNvSpPr>
              <a:spLocks noChangeShapeType="1"/>
            </p:cNvSpPr>
            <p:nvPr/>
          </p:nvSpPr>
          <p:spPr bwMode="auto">
            <a:xfrm>
              <a:off x="2871" y="1570"/>
              <a:ext cx="2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7" name="Line 323"/>
            <p:cNvSpPr>
              <a:spLocks noChangeShapeType="1"/>
            </p:cNvSpPr>
            <p:nvPr/>
          </p:nvSpPr>
          <p:spPr bwMode="auto">
            <a:xfrm>
              <a:off x="2897" y="1570"/>
              <a:ext cx="1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8" name="Line 324"/>
            <p:cNvSpPr>
              <a:spLocks noChangeShapeType="1"/>
            </p:cNvSpPr>
            <p:nvPr/>
          </p:nvSpPr>
          <p:spPr bwMode="auto">
            <a:xfrm>
              <a:off x="2934" y="1570"/>
              <a:ext cx="3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9" name="Line 325"/>
            <p:cNvSpPr>
              <a:spLocks noChangeShapeType="1"/>
            </p:cNvSpPr>
            <p:nvPr/>
          </p:nvSpPr>
          <p:spPr bwMode="auto">
            <a:xfrm>
              <a:off x="2969" y="1570"/>
              <a:ext cx="10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0" name="Line 326"/>
            <p:cNvSpPr>
              <a:spLocks noChangeShapeType="1"/>
            </p:cNvSpPr>
            <p:nvPr/>
          </p:nvSpPr>
          <p:spPr bwMode="auto">
            <a:xfrm>
              <a:off x="2998" y="1570"/>
              <a:ext cx="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1" name="Line 327"/>
            <p:cNvSpPr>
              <a:spLocks noChangeShapeType="1"/>
            </p:cNvSpPr>
            <p:nvPr/>
          </p:nvSpPr>
          <p:spPr bwMode="auto">
            <a:xfrm>
              <a:off x="3003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2" name="Line 328"/>
            <p:cNvSpPr>
              <a:spLocks noChangeShapeType="1"/>
            </p:cNvSpPr>
            <p:nvPr/>
          </p:nvSpPr>
          <p:spPr bwMode="auto">
            <a:xfrm>
              <a:off x="3040" y="1570"/>
              <a:ext cx="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3" name="Line 329"/>
            <p:cNvSpPr>
              <a:spLocks noChangeShapeType="1"/>
            </p:cNvSpPr>
            <p:nvPr/>
          </p:nvSpPr>
          <p:spPr bwMode="auto">
            <a:xfrm>
              <a:off x="3061" y="1570"/>
              <a:ext cx="1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4" name="Line 330"/>
            <p:cNvSpPr>
              <a:spLocks noChangeShapeType="1"/>
            </p:cNvSpPr>
            <p:nvPr/>
          </p:nvSpPr>
          <p:spPr bwMode="auto">
            <a:xfrm>
              <a:off x="3075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5" name="Line 331"/>
            <p:cNvSpPr>
              <a:spLocks noChangeShapeType="1"/>
            </p:cNvSpPr>
            <p:nvPr/>
          </p:nvSpPr>
          <p:spPr bwMode="auto">
            <a:xfrm>
              <a:off x="3125" y="1570"/>
              <a:ext cx="2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6" name="Line 332"/>
            <p:cNvSpPr>
              <a:spLocks noChangeShapeType="1"/>
            </p:cNvSpPr>
            <p:nvPr/>
          </p:nvSpPr>
          <p:spPr bwMode="auto">
            <a:xfrm>
              <a:off x="3149" y="1570"/>
              <a:ext cx="2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7" name="Line 333"/>
            <p:cNvSpPr>
              <a:spLocks noChangeShapeType="1"/>
            </p:cNvSpPr>
            <p:nvPr/>
          </p:nvSpPr>
          <p:spPr bwMode="auto">
            <a:xfrm>
              <a:off x="3189" y="1570"/>
              <a:ext cx="3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8" name="Line 334"/>
            <p:cNvSpPr>
              <a:spLocks noChangeShapeType="1"/>
            </p:cNvSpPr>
            <p:nvPr/>
          </p:nvSpPr>
          <p:spPr bwMode="auto">
            <a:xfrm>
              <a:off x="3220" y="1570"/>
              <a:ext cx="1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9" name="Line 335"/>
            <p:cNvSpPr>
              <a:spLocks noChangeShapeType="1"/>
            </p:cNvSpPr>
            <p:nvPr/>
          </p:nvSpPr>
          <p:spPr bwMode="auto">
            <a:xfrm>
              <a:off x="3252" y="1570"/>
              <a:ext cx="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0" name="Line 336"/>
            <p:cNvSpPr>
              <a:spLocks noChangeShapeType="1"/>
            </p:cNvSpPr>
            <p:nvPr/>
          </p:nvSpPr>
          <p:spPr bwMode="auto">
            <a:xfrm>
              <a:off x="3255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1" name="Line 337"/>
            <p:cNvSpPr>
              <a:spLocks noChangeShapeType="1"/>
            </p:cNvSpPr>
            <p:nvPr/>
          </p:nvSpPr>
          <p:spPr bwMode="auto">
            <a:xfrm>
              <a:off x="3292" y="1570"/>
              <a:ext cx="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2" name="Line 338"/>
            <p:cNvSpPr>
              <a:spLocks noChangeShapeType="1"/>
            </p:cNvSpPr>
            <p:nvPr/>
          </p:nvSpPr>
          <p:spPr bwMode="auto">
            <a:xfrm>
              <a:off x="3316" y="1570"/>
              <a:ext cx="10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3" name="Line 339"/>
            <p:cNvSpPr>
              <a:spLocks noChangeShapeType="1"/>
            </p:cNvSpPr>
            <p:nvPr/>
          </p:nvSpPr>
          <p:spPr bwMode="auto">
            <a:xfrm>
              <a:off x="3326" y="1570"/>
              <a:ext cx="3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4" name="Line 340"/>
            <p:cNvSpPr>
              <a:spLocks noChangeShapeType="1"/>
            </p:cNvSpPr>
            <p:nvPr/>
          </p:nvSpPr>
          <p:spPr bwMode="auto">
            <a:xfrm>
              <a:off x="3379" y="1570"/>
              <a:ext cx="1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5" name="Line 341"/>
            <p:cNvSpPr>
              <a:spLocks noChangeShapeType="1"/>
            </p:cNvSpPr>
            <p:nvPr/>
          </p:nvSpPr>
          <p:spPr bwMode="auto">
            <a:xfrm>
              <a:off x="3398" y="1570"/>
              <a:ext cx="2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6" name="Line 342"/>
            <p:cNvSpPr>
              <a:spLocks noChangeShapeType="1"/>
            </p:cNvSpPr>
            <p:nvPr/>
          </p:nvSpPr>
          <p:spPr bwMode="auto">
            <a:xfrm>
              <a:off x="3443" y="1570"/>
              <a:ext cx="2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7" name="Line 343"/>
            <p:cNvSpPr>
              <a:spLocks noChangeShapeType="1"/>
            </p:cNvSpPr>
            <p:nvPr/>
          </p:nvSpPr>
          <p:spPr bwMode="auto">
            <a:xfrm>
              <a:off x="3469" y="1570"/>
              <a:ext cx="1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8" name="Line 344"/>
            <p:cNvSpPr>
              <a:spLocks noChangeShapeType="1"/>
            </p:cNvSpPr>
            <p:nvPr/>
          </p:nvSpPr>
          <p:spPr bwMode="auto">
            <a:xfrm>
              <a:off x="3507" y="1570"/>
              <a:ext cx="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9" name="Line 345"/>
            <p:cNvSpPr>
              <a:spLocks noChangeShapeType="1"/>
            </p:cNvSpPr>
            <p:nvPr/>
          </p:nvSpPr>
          <p:spPr bwMode="auto">
            <a:xfrm>
              <a:off x="3507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0" name="Line 346"/>
            <p:cNvSpPr>
              <a:spLocks noChangeShapeType="1"/>
            </p:cNvSpPr>
            <p:nvPr/>
          </p:nvSpPr>
          <p:spPr bwMode="auto">
            <a:xfrm>
              <a:off x="3541" y="1570"/>
              <a:ext cx="1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1" name="Line 347"/>
            <p:cNvSpPr>
              <a:spLocks noChangeShapeType="1"/>
            </p:cNvSpPr>
            <p:nvPr/>
          </p:nvSpPr>
          <p:spPr bwMode="auto">
            <a:xfrm>
              <a:off x="3570" y="1570"/>
              <a:ext cx="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2" name="Line 348"/>
            <p:cNvSpPr>
              <a:spLocks noChangeShapeType="1"/>
            </p:cNvSpPr>
            <p:nvPr/>
          </p:nvSpPr>
          <p:spPr bwMode="auto">
            <a:xfrm>
              <a:off x="3578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3" name="Line 349"/>
            <p:cNvSpPr>
              <a:spLocks noChangeShapeType="1"/>
            </p:cNvSpPr>
            <p:nvPr/>
          </p:nvSpPr>
          <p:spPr bwMode="auto">
            <a:xfrm>
              <a:off x="3615" y="1570"/>
              <a:ext cx="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4" name="Line 350"/>
            <p:cNvSpPr>
              <a:spLocks noChangeShapeType="1"/>
            </p:cNvSpPr>
            <p:nvPr/>
          </p:nvSpPr>
          <p:spPr bwMode="auto">
            <a:xfrm>
              <a:off x="3634" y="1570"/>
              <a:ext cx="1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5" name="Line 351"/>
            <p:cNvSpPr>
              <a:spLocks noChangeShapeType="1"/>
            </p:cNvSpPr>
            <p:nvPr/>
          </p:nvSpPr>
          <p:spPr bwMode="auto">
            <a:xfrm>
              <a:off x="3650" y="1570"/>
              <a:ext cx="2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6" name="Line 352"/>
            <p:cNvSpPr>
              <a:spLocks noChangeShapeType="1"/>
            </p:cNvSpPr>
            <p:nvPr/>
          </p:nvSpPr>
          <p:spPr bwMode="auto">
            <a:xfrm>
              <a:off x="3697" y="1570"/>
              <a:ext cx="2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7" name="Line 353"/>
            <p:cNvSpPr>
              <a:spLocks noChangeShapeType="1"/>
            </p:cNvSpPr>
            <p:nvPr/>
          </p:nvSpPr>
          <p:spPr bwMode="auto">
            <a:xfrm>
              <a:off x="3721" y="1570"/>
              <a:ext cx="2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8" name="Line 354"/>
            <p:cNvSpPr>
              <a:spLocks noChangeShapeType="1"/>
            </p:cNvSpPr>
            <p:nvPr/>
          </p:nvSpPr>
          <p:spPr bwMode="auto">
            <a:xfrm>
              <a:off x="3761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9" name="Line 355"/>
            <p:cNvSpPr>
              <a:spLocks noChangeShapeType="1"/>
            </p:cNvSpPr>
            <p:nvPr/>
          </p:nvSpPr>
          <p:spPr bwMode="auto">
            <a:xfrm>
              <a:off x="3793" y="1570"/>
              <a:ext cx="1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0" name="Line 356"/>
            <p:cNvSpPr>
              <a:spLocks noChangeShapeType="1"/>
            </p:cNvSpPr>
            <p:nvPr/>
          </p:nvSpPr>
          <p:spPr bwMode="auto">
            <a:xfrm>
              <a:off x="3824" y="1570"/>
              <a:ext cx="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1" name="Line 357"/>
            <p:cNvSpPr>
              <a:spLocks noChangeShapeType="1"/>
            </p:cNvSpPr>
            <p:nvPr/>
          </p:nvSpPr>
          <p:spPr bwMode="auto">
            <a:xfrm>
              <a:off x="3830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2" name="Line 358"/>
            <p:cNvSpPr>
              <a:spLocks noChangeShapeType="1"/>
            </p:cNvSpPr>
            <p:nvPr/>
          </p:nvSpPr>
          <p:spPr bwMode="auto">
            <a:xfrm>
              <a:off x="3864" y="1570"/>
              <a:ext cx="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3" name="Line 359"/>
            <p:cNvSpPr>
              <a:spLocks noChangeShapeType="1"/>
            </p:cNvSpPr>
            <p:nvPr/>
          </p:nvSpPr>
          <p:spPr bwMode="auto">
            <a:xfrm>
              <a:off x="3888" y="1570"/>
              <a:ext cx="1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4" name="Line 360"/>
            <p:cNvSpPr>
              <a:spLocks noChangeShapeType="1"/>
            </p:cNvSpPr>
            <p:nvPr/>
          </p:nvSpPr>
          <p:spPr bwMode="auto">
            <a:xfrm>
              <a:off x="3901" y="1570"/>
              <a:ext cx="2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5" name="Line 361"/>
            <p:cNvSpPr>
              <a:spLocks noChangeShapeType="1"/>
            </p:cNvSpPr>
            <p:nvPr/>
          </p:nvSpPr>
          <p:spPr bwMode="auto">
            <a:xfrm>
              <a:off x="3952" y="1570"/>
              <a:ext cx="2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6" name="Line 362"/>
            <p:cNvSpPr>
              <a:spLocks noChangeShapeType="1"/>
            </p:cNvSpPr>
            <p:nvPr/>
          </p:nvSpPr>
          <p:spPr bwMode="auto">
            <a:xfrm>
              <a:off x="3973" y="1570"/>
              <a:ext cx="2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7" name="Line 363"/>
            <p:cNvSpPr>
              <a:spLocks noChangeShapeType="1"/>
            </p:cNvSpPr>
            <p:nvPr/>
          </p:nvSpPr>
          <p:spPr bwMode="auto">
            <a:xfrm>
              <a:off x="4015" y="1570"/>
              <a:ext cx="2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8" name="Line 364"/>
            <p:cNvSpPr>
              <a:spLocks noChangeShapeType="1"/>
            </p:cNvSpPr>
            <p:nvPr/>
          </p:nvSpPr>
          <p:spPr bwMode="auto">
            <a:xfrm>
              <a:off x="4044" y="1570"/>
              <a:ext cx="1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9" name="Line 365"/>
            <p:cNvSpPr>
              <a:spLocks noChangeShapeType="1"/>
            </p:cNvSpPr>
            <p:nvPr/>
          </p:nvSpPr>
          <p:spPr bwMode="auto">
            <a:xfrm>
              <a:off x="4079" y="1570"/>
              <a:ext cx="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0" name="Line 366"/>
            <p:cNvSpPr>
              <a:spLocks noChangeShapeType="1"/>
            </p:cNvSpPr>
            <p:nvPr/>
          </p:nvSpPr>
          <p:spPr bwMode="auto">
            <a:xfrm>
              <a:off x="4081" y="1570"/>
              <a:ext cx="3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1" name="Line 367"/>
            <p:cNvSpPr>
              <a:spLocks noChangeShapeType="1"/>
            </p:cNvSpPr>
            <p:nvPr/>
          </p:nvSpPr>
          <p:spPr bwMode="auto">
            <a:xfrm>
              <a:off x="4116" y="1570"/>
              <a:ext cx="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2" name="Line 368"/>
            <p:cNvSpPr>
              <a:spLocks noChangeShapeType="1"/>
            </p:cNvSpPr>
            <p:nvPr/>
          </p:nvSpPr>
          <p:spPr bwMode="auto">
            <a:xfrm>
              <a:off x="4142" y="1570"/>
              <a:ext cx="1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3" name="Line 369"/>
            <p:cNvSpPr>
              <a:spLocks noChangeShapeType="1"/>
            </p:cNvSpPr>
            <p:nvPr/>
          </p:nvSpPr>
          <p:spPr bwMode="auto">
            <a:xfrm>
              <a:off x="4153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4" name="Line 370"/>
            <p:cNvSpPr>
              <a:spLocks noChangeShapeType="1"/>
            </p:cNvSpPr>
            <p:nvPr/>
          </p:nvSpPr>
          <p:spPr bwMode="auto">
            <a:xfrm>
              <a:off x="4206" y="1570"/>
              <a:ext cx="1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5" name="Line 371"/>
            <p:cNvSpPr>
              <a:spLocks noChangeShapeType="1"/>
            </p:cNvSpPr>
            <p:nvPr/>
          </p:nvSpPr>
          <p:spPr bwMode="auto">
            <a:xfrm>
              <a:off x="4225" y="1570"/>
              <a:ext cx="2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6" name="Line 372"/>
            <p:cNvSpPr>
              <a:spLocks noChangeShapeType="1"/>
            </p:cNvSpPr>
            <p:nvPr/>
          </p:nvSpPr>
          <p:spPr bwMode="auto">
            <a:xfrm>
              <a:off x="4270" y="1570"/>
              <a:ext cx="2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7" name="Line 373"/>
            <p:cNvSpPr>
              <a:spLocks noChangeShapeType="1"/>
            </p:cNvSpPr>
            <p:nvPr/>
          </p:nvSpPr>
          <p:spPr bwMode="auto">
            <a:xfrm>
              <a:off x="4296" y="1570"/>
              <a:ext cx="16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8" name="Line 374"/>
            <p:cNvSpPr>
              <a:spLocks noChangeShapeType="1"/>
            </p:cNvSpPr>
            <p:nvPr/>
          </p:nvSpPr>
          <p:spPr bwMode="auto">
            <a:xfrm>
              <a:off x="4333" y="1570"/>
              <a:ext cx="3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9" name="Line 375"/>
            <p:cNvSpPr>
              <a:spLocks noChangeShapeType="1"/>
            </p:cNvSpPr>
            <p:nvPr/>
          </p:nvSpPr>
          <p:spPr bwMode="auto">
            <a:xfrm>
              <a:off x="4368" y="1570"/>
              <a:ext cx="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0" name="Line 376"/>
            <p:cNvSpPr>
              <a:spLocks noChangeShapeType="1"/>
            </p:cNvSpPr>
            <p:nvPr/>
          </p:nvSpPr>
          <p:spPr bwMode="auto">
            <a:xfrm>
              <a:off x="4397" y="1570"/>
              <a:ext cx="5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1" name="Line 377"/>
            <p:cNvSpPr>
              <a:spLocks noChangeShapeType="1"/>
            </p:cNvSpPr>
            <p:nvPr/>
          </p:nvSpPr>
          <p:spPr bwMode="auto">
            <a:xfrm>
              <a:off x="4402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2" name="Line 378"/>
            <p:cNvSpPr>
              <a:spLocks noChangeShapeType="1"/>
            </p:cNvSpPr>
            <p:nvPr/>
          </p:nvSpPr>
          <p:spPr bwMode="auto">
            <a:xfrm>
              <a:off x="4439" y="1570"/>
              <a:ext cx="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3" name="Line 379"/>
            <p:cNvSpPr>
              <a:spLocks noChangeShapeType="1"/>
            </p:cNvSpPr>
            <p:nvPr/>
          </p:nvSpPr>
          <p:spPr bwMode="auto">
            <a:xfrm>
              <a:off x="4460" y="1570"/>
              <a:ext cx="1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4" name="Line 380"/>
            <p:cNvSpPr>
              <a:spLocks noChangeShapeType="1"/>
            </p:cNvSpPr>
            <p:nvPr/>
          </p:nvSpPr>
          <p:spPr bwMode="auto">
            <a:xfrm>
              <a:off x="4474" y="1570"/>
              <a:ext cx="2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5" name="Line 381"/>
            <p:cNvSpPr>
              <a:spLocks noChangeShapeType="1"/>
            </p:cNvSpPr>
            <p:nvPr/>
          </p:nvSpPr>
          <p:spPr bwMode="auto">
            <a:xfrm>
              <a:off x="4524" y="1570"/>
              <a:ext cx="2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6" name="Line 382"/>
            <p:cNvSpPr>
              <a:spLocks noChangeShapeType="1"/>
            </p:cNvSpPr>
            <p:nvPr/>
          </p:nvSpPr>
          <p:spPr bwMode="auto">
            <a:xfrm>
              <a:off x="4548" y="1570"/>
              <a:ext cx="18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7" name="Line 383"/>
            <p:cNvSpPr>
              <a:spLocks noChangeShapeType="1"/>
            </p:cNvSpPr>
            <p:nvPr/>
          </p:nvSpPr>
          <p:spPr bwMode="auto">
            <a:xfrm>
              <a:off x="4585" y="1570"/>
              <a:ext cx="3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8" name="Line 384"/>
            <p:cNvSpPr>
              <a:spLocks noChangeShapeType="1"/>
            </p:cNvSpPr>
            <p:nvPr/>
          </p:nvSpPr>
          <p:spPr bwMode="auto">
            <a:xfrm>
              <a:off x="4619" y="1570"/>
              <a:ext cx="1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9" name="Line 385"/>
            <p:cNvSpPr>
              <a:spLocks noChangeShapeType="1"/>
            </p:cNvSpPr>
            <p:nvPr/>
          </p:nvSpPr>
          <p:spPr bwMode="auto">
            <a:xfrm>
              <a:off x="4651" y="1570"/>
              <a:ext cx="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0" name="Line 386"/>
            <p:cNvSpPr>
              <a:spLocks noChangeShapeType="1"/>
            </p:cNvSpPr>
            <p:nvPr/>
          </p:nvSpPr>
          <p:spPr bwMode="auto">
            <a:xfrm>
              <a:off x="4654" y="1570"/>
              <a:ext cx="37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1" name="Line 387"/>
            <p:cNvSpPr>
              <a:spLocks noChangeShapeType="1"/>
            </p:cNvSpPr>
            <p:nvPr/>
          </p:nvSpPr>
          <p:spPr bwMode="auto">
            <a:xfrm>
              <a:off x="4691" y="1570"/>
              <a:ext cx="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2" name="Line 388"/>
            <p:cNvSpPr>
              <a:spLocks noChangeShapeType="1"/>
            </p:cNvSpPr>
            <p:nvPr/>
          </p:nvSpPr>
          <p:spPr bwMode="auto">
            <a:xfrm>
              <a:off x="4712" y="1570"/>
              <a:ext cx="13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3" name="Line 389"/>
            <p:cNvSpPr>
              <a:spLocks noChangeShapeType="1"/>
            </p:cNvSpPr>
            <p:nvPr/>
          </p:nvSpPr>
          <p:spPr bwMode="auto">
            <a:xfrm>
              <a:off x="4725" y="1570"/>
              <a:ext cx="32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4" name="Line 390"/>
            <p:cNvSpPr>
              <a:spLocks noChangeShapeType="1"/>
            </p:cNvSpPr>
            <p:nvPr/>
          </p:nvSpPr>
          <p:spPr bwMode="auto">
            <a:xfrm>
              <a:off x="4776" y="1570"/>
              <a:ext cx="21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5" name="Line 391"/>
            <p:cNvSpPr>
              <a:spLocks noChangeShapeType="1"/>
            </p:cNvSpPr>
            <p:nvPr/>
          </p:nvSpPr>
          <p:spPr bwMode="auto">
            <a:xfrm>
              <a:off x="4797" y="1570"/>
              <a:ext cx="24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6" name="Line 392"/>
            <p:cNvSpPr>
              <a:spLocks noChangeShapeType="1"/>
            </p:cNvSpPr>
            <p:nvPr/>
          </p:nvSpPr>
          <p:spPr bwMode="auto">
            <a:xfrm>
              <a:off x="4839" y="1570"/>
              <a:ext cx="29" cy="1"/>
            </a:xfrm>
            <a:prstGeom prst="line">
              <a:avLst/>
            </a:pr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7" name="Line 393"/>
            <p:cNvSpPr>
              <a:spLocks noChangeShapeType="1"/>
            </p:cNvSpPr>
            <p:nvPr/>
          </p:nvSpPr>
          <p:spPr bwMode="auto">
            <a:xfrm>
              <a:off x="1281" y="974"/>
              <a:ext cx="37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8" name="Line 394"/>
            <p:cNvSpPr>
              <a:spLocks noChangeShapeType="1"/>
            </p:cNvSpPr>
            <p:nvPr/>
          </p:nvSpPr>
          <p:spPr bwMode="auto">
            <a:xfrm>
              <a:off x="1318" y="974"/>
              <a:ext cx="8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9" name="Line 395"/>
            <p:cNvSpPr>
              <a:spLocks noChangeShapeType="1"/>
            </p:cNvSpPr>
            <p:nvPr/>
          </p:nvSpPr>
          <p:spPr bwMode="auto">
            <a:xfrm>
              <a:off x="1345" y="974"/>
              <a:ext cx="10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0" name="Line 396"/>
            <p:cNvSpPr>
              <a:spLocks noChangeShapeType="1"/>
            </p:cNvSpPr>
            <p:nvPr/>
          </p:nvSpPr>
          <p:spPr bwMode="auto">
            <a:xfrm>
              <a:off x="1355" y="974"/>
              <a:ext cx="35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1" name="Line 397"/>
            <p:cNvSpPr>
              <a:spLocks noChangeShapeType="1"/>
            </p:cNvSpPr>
            <p:nvPr/>
          </p:nvSpPr>
          <p:spPr bwMode="auto">
            <a:xfrm>
              <a:off x="1390" y="974"/>
              <a:ext cx="1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2" name="Line 398"/>
            <p:cNvSpPr>
              <a:spLocks noChangeShapeType="1"/>
            </p:cNvSpPr>
            <p:nvPr/>
          </p:nvSpPr>
          <p:spPr bwMode="auto">
            <a:xfrm>
              <a:off x="1408" y="974"/>
              <a:ext cx="19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3" name="Line 399"/>
            <p:cNvSpPr>
              <a:spLocks noChangeShapeType="1"/>
            </p:cNvSpPr>
            <p:nvPr/>
          </p:nvSpPr>
          <p:spPr bwMode="auto">
            <a:xfrm>
              <a:off x="1427" y="974"/>
              <a:ext cx="26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4" name="Line 400"/>
            <p:cNvSpPr>
              <a:spLocks noChangeShapeType="1"/>
            </p:cNvSpPr>
            <p:nvPr/>
          </p:nvSpPr>
          <p:spPr bwMode="auto">
            <a:xfrm>
              <a:off x="1472" y="974"/>
              <a:ext cx="26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5" name="Line 401"/>
            <p:cNvSpPr>
              <a:spLocks noChangeShapeType="1"/>
            </p:cNvSpPr>
            <p:nvPr/>
          </p:nvSpPr>
          <p:spPr bwMode="auto">
            <a:xfrm>
              <a:off x="1498" y="974"/>
              <a:ext cx="19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6" name="Line 402"/>
            <p:cNvSpPr>
              <a:spLocks noChangeShapeType="1"/>
            </p:cNvSpPr>
            <p:nvPr/>
          </p:nvSpPr>
          <p:spPr bwMode="auto">
            <a:xfrm>
              <a:off x="1536" y="974"/>
              <a:ext cx="34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7" name="Line 403"/>
            <p:cNvSpPr>
              <a:spLocks noChangeShapeType="1"/>
            </p:cNvSpPr>
            <p:nvPr/>
          </p:nvSpPr>
          <p:spPr bwMode="auto">
            <a:xfrm>
              <a:off x="1570" y="974"/>
              <a:ext cx="11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8" name="Line 404"/>
            <p:cNvSpPr>
              <a:spLocks noChangeShapeType="1"/>
            </p:cNvSpPr>
            <p:nvPr/>
          </p:nvSpPr>
          <p:spPr bwMode="auto">
            <a:xfrm>
              <a:off x="1599" y="974"/>
              <a:ext cx="5" cy="1"/>
            </a:xfrm>
            <a:prstGeom prst="line">
              <a:avLst/>
            </a:prstGeom>
            <a:noFill/>
            <a:ln w="15875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32150" name="Line 406"/>
          <p:cNvSpPr>
            <a:spLocks noChangeShapeType="1"/>
          </p:cNvSpPr>
          <p:nvPr/>
        </p:nvSpPr>
        <p:spPr bwMode="auto">
          <a:xfrm>
            <a:off x="2546400" y="1618010"/>
            <a:ext cx="587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1" name="Line 407"/>
          <p:cNvSpPr>
            <a:spLocks noChangeShapeType="1"/>
          </p:cNvSpPr>
          <p:nvPr/>
        </p:nvSpPr>
        <p:spPr bwMode="auto">
          <a:xfrm>
            <a:off x="2605138" y="1618010"/>
            <a:ext cx="47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2" name="Line 408"/>
          <p:cNvSpPr>
            <a:spLocks noChangeShapeType="1"/>
          </p:cNvSpPr>
          <p:nvPr/>
        </p:nvSpPr>
        <p:spPr bwMode="auto">
          <a:xfrm>
            <a:off x="2640063" y="1618010"/>
            <a:ext cx="206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3" name="Line 409"/>
          <p:cNvSpPr>
            <a:spLocks noChangeShapeType="1"/>
          </p:cNvSpPr>
          <p:nvPr/>
        </p:nvSpPr>
        <p:spPr bwMode="auto">
          <a:xfrm>
            <a:off x="2660700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4" name="Line 410"/>
          <p:cNvSpPr>
            <a:spLocks noChangeShapeType="1"/>
          </p:cNvSpPr>
          <p:nvPr/>
        </p:nvSpPr>
        <p:spPr bwMode="auto">
          <a:xfrm>
            <a:off x="2740075" y="1618010"/>
            <a:ext cx="333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5" name="Line 411"/>
          <p:cNvSpPr>
            <a:spLocks noChangeShapeType="1"/>
          </p:cNvSpPr>
          <p:nvPr/>
        </p:nvSpPr>
        <p:spPr bwMode="auto">
          <a:xfrm>
            <a:off x="2773413" y="1618010"/>
            <a:ext cx="381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6" name="Line 412"/>
          <p:cNvSpPr>
            <a:spLocks noChangeShapeType="1"/>
          </p:cNvSpPr>
          <p:nvPr/>
        </p:nvSpPr>
        <p:spPr bwMode="auto">
          <a:xfrm>
            <a:off x="2841675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7" name="Line 413"/>
          <p:cNvSpPr>
            <a:spLocks noChangeShapeType="1"/>
          </p:cNvSpPr>
          <p:nvPr/>
        </p:nvSpPr>
        <p:spPr bwMode="auto">
          <a:xfrm>
            <a:off x="2892475" y="1618010"/>
            <a:ext cx="206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8" name="Line 414"/>
          <p:cNvSpPr>
            <a:spLocks noChangeShapeType="1"/>
          </p:cNvSpPr>
          <p:nvPr/>
        </p:nvSpPr>
        <p:spPr bwMode="auto">
          <a:xfrm>
            <a:off x="2941688" y="1618010"/>
            <a:ext cx="47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9" name="Line 415"/>
          <p:cNvSpPr>
            <a:spLocks noChangeShapeType="1"/>
          </p:cNvSpPr>
          <p:nvPr/>
        </p:nvSpPr>
        <p:spPr bwMode="auto">
          <a:xfrm>
            <a:off x="2946450" y="1618010"/>
            <a:ext cx="587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0" name="Line 416"/>
          <p:cNvSpPr>
            <a:spLocks noChangeShapeType="1"/>
          </p:cNvSpPr>
          <p:nvPr/>
        </p:nvSpPr>
        <p:spPr bwMode="auto">
          <a:xfrm>
            <a:off x="3005188" y="1618010"/>
            <a:ext cx="79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1" name="Line 417"/>
          <p:cNvSpPr>
            <a:spLocks noChangeShapeType="1"/>
          </p:cNvSpPr>
          <p:nvPr/>
        </p:nvSpPr>
        <p:spPr bwMode="auto">
          <a:xfrm>
            <a:off x="3043288" y="1618010"/>
            <a:ext cx="174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2" name="Line 418"/>
          <p:cNvSpPr>
            <a:spLocks noChangeShapeType="1"/>
          </p:cNvSpPr>
          <p:nvPr/>
        </p:nvSpPr>
        <p:spPr bwMode="auto">
          <a:xfrm>
            <a:off x="3060750" y="1618010"/>
            <a:ext cx="539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3" name="Line 419"/>
          <p:cNvSpPr>
            <a:spLocks noChangeShapeType="1"/>
          </p:cNvSpPr>
          <p:nvPr/>
        </p:nvSpPr>
        <p:spPr bwMode="auto">
          <a:xfrm>
            <a:off x="3144888" y="1618010"/>
            <a:ext cx="285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4" name="Line 420"/>
          <p:cNvSpPr>
            <a:spLocks noChangeShapeType="1"/>
          </p:cNvSpPr>
          <p:nvPr/>
        </p:nvSpPr>
        <p:spPr bwMode="auto">
          <a:xfrm>
            <a:off x="3173463" y="1618010"/>
            <a:ext cx="428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5" name="Line 421"/>
          <p:cNvSpPr>
            <a:spLocks noChangeShapeType="1"/>
          </p:cNvSpPr>
          <p:nvPr/>
        </p:nvSpPr>
        <p:spPr bwMode="auto">
          <a:xfrm>
            <a:off x="3244900" y="1618010"/>
            <a:ext cx="428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6" name="Line 422"/>
          <p:cNvSpPr>
            <a:spLocks noChangeShapeType="1"/>
          </p:cNvSpPr>
          <p:nvPr/>
        </p:nvSpPr>
        <p:spPr bwMode="auto">
          <a:xfrm>
            <a:off x="3287763" y="1618010"/>
            <a:ext cx="285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7" name="Line 423"/>
          <p:cNvSpPr>
            <a:spLocks noChangeShapeType="1"/>
          </p:cNvSpPr>
          <p:nvPr/>
        </p:nvSpPr>
        <p:spPr bwMode="auto">
          <a:xfrm>
            <a:off x="3346500" y="1618010"/>
            <a:ext cx="539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8" name="Line 424"/>
          <p:cNvSpPr>
            <a:spLocks noChangeShapeType="1"/>
          </p:cNvSpPr>
          <p:nvPr/>
        </p:nvSpPr>
        <p:spPr bwMode="auto">
          <a:xfrm>
            <a:off x="3400475" y="1618010"/>
            <a:ext cx="174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9" name="Line 425"/>
          <p:cNvSpPr>
            <a:spLocks noChangeShapeType="1"/>
          </p:cNvSpPr>
          <p:nvPr/>
        </p:nvSpPr>
        <p:spPr bwMode="auto">
          <a:xfrm>
            <a:off x="3446513" y="1618010"/>
            <a:ext cx="127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0" name="Line 426"/>
          <p:cNvSpPr>
            <a:spLocks noChangeShapeType="1"/>
          </p:cNvSpPr>
          <p:nvPr/>
        </p:nvSpPr>
        <p:spPr bwMode="auto">
          <a:xfrm>
            <a:off x="3459213" y="1618010"/>
            <a:ext cx="555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1" name="Line 427"/>
          <p:cNvSpPr>
            <a:spLocks noChangeShapeType="1"/>
          </p:cNvSpPr>
          <p:nvPr/>
        </p:nvSpPr>
        <p:spPr bwMode="auto">
          <a:xfrm>
            <a:off x="3514775" y="1618010"/>
            <a:ext cx="31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2" name="Line 428"/>
          <p:cNvSpPr>
            <a:spLocks noChangeShapeType="1"/>
          </p:cNvSpPr>
          <p:nvPr/>
        </p:nvSpPr>
        <p:spPr bwMode="auto">
          <a:xfrm>
            <a:off x="3548113" y="1618010"/>
            <a:ext cx="254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3" name="Line 429"/>
          <p:cNvSpPr>
            <a:spLocks noChangeShapeType="1"/>
          </p:cNvSpPr>
          <p:nvPr/>
        </p:nvSpPr>
        <p:spPr bwMode="auto">
          <a:xfrm>
            <a:off x="3573513" y="1618010"/>
            <a:ext cx="460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4" name="Line 430"/>
          <p:cNvSpPr>
            <a:spLocks noChangeShapeType="1"/>
          </p:cNvSpPr>
          <p:nvPr/>
        </p:nvSpPr>
        <p:spPr bwMode="auto">
          <a:xfrm>
            <a:off x="3649713" y="1618010"/>
            <a:ext cx="3651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5" name="Line 431"/>
          <p:cNvSpPr>
            <a:spLocks noChangeShapeType="1"/>
          </p:cNvSpPr>
          <p:nvPr/>
        </p:nvSpPr>
        <p:spPr bwMode="auto">
          <a:xfrm>
            <a:off x="3686225" y="1618010"/>
            <a:ext cx="349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6" name="Line 432"/>
          <p:cNvSpPr>
            <a:spLocks noChangeShapeType="1"/>
          </p:cNvSpPr>
          <p:nvPr/>
        </p:nvSpPr>
        <p:spPr bwMode="auto">
          <a:xfrm>
            <a:off x="3749725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7" name="Line 433"/>
          <p:cNvSpPr>
            <a:spLocks noChangeShapeType="1"/>
          </p:cNvSpPr>
          <p:nvPr/>
        </p:nvSpPr>
        <p:spPr bwMode="auto">
          <a:xfrm>
            <a:off x="3800525" y="1618010"/>
            <a:ext cx="206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8" name="Line 434"/>
          <p:cNvSpPr>
            <a:spLocks noChangeShapeType="1"/>
          </p:cNvSpPr>
          <p:nvPr/>
        </p:nvSpPr>
        <p:spPr bwMode="auto">
          <a:xfrm>
            <a:off x="3851325" y="1618010"/>
            <a:ext cx="79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9" name="Line 435"/>
          <p:cNvSpPr>
            <a:spLocks noChangeShapeType="1"/>
          </p:cNvSpPr>
          <p:nvPr/>
        </p:nvSpPr>
        <p:spPr bwMode="auto">
          <a:xfrm>
            <a:off x="3859263" y="1618010"/>
            <a:ext cx="539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0" name="Line 436"/>
          <p:cNvSpPr>
            <a:spLocks noChangeShapeType="1"/>
          </p:cNvSpPr>
          <p:nvPr/>
        </p:nvSpPr>
        <p:spPr bwMode="auto">
          <a:xfrm>
            <a:off x="3913238" y="1618010"/>
            <a:ext cx="95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1" name="Line 437"/>
          <p:cNvSpPr>
            <a:spLocks noChangeShapeType="1"/>
          </p:cNvSpPr>
          <p:nvPr/>
        </p:nvSpPr>
        <p:spPr bwMode="auto">
          <a:xfrm>
            <a:off x="3951338" y="1618010"/>
            <a:ext cx="206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2" name="Line 438"/>
          <p:cNvSpPr>
            <a:spLocks noChangeShapeType="1"/>
          </p:cNvSpPr>
          <p:nvPr/>
        </p:nvSpPr>
        <p:spPr bwMode="auto">
          <a:xfrm>
            <a:off x="3971975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3" name="Line 439"/>
          <p:cNvSpPr>
            <a:spLocks noChangeShapeType="1"/>
          </p:cNvSpPr>
          <p:nvPr/>
        </p:nvSpPr>
        <p:spPr bwMode="auto">
          <a:xfrm>
            <a:off x="4052938" y="1618010"/>
            <a:ext cx="333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4" name="Line 440"/>
          <p:cNvSpPr>
            <a:spLocks noChangeShapeType="1"/>
          </p:cNvSpPr>
          <p:nvPr/>
        </p:nvSpPr>
        <p:spPr bwMode="auto">
          <a:xfrm>
            <a:off x="4086275" y="1618010"/>
            <a:ext cx="381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5" name="Line 441"/>
          <p:cNvSpPr>
            <a:spLocks noChangeShapeType="1"/>
          </p:cNvSpPr>
          <p:nvPr/>
        </p:nvSpPr>
        <p:spPr bwMode="auto">
          <a:xfrm>
            <a:off x="4152950" y="1618010"/>
            <a:ext cx="476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6" name="Line 442"/>
          <p:cNvSpPr>
            <a:spLocks noChangeShapeType="1"/>
          </p:cNvSpPr>
          <p:nvPr/>
        </p:nvSpPr>
        <p:spPr bwMode="auto">
          <a:xfrm>
            <a:off x="4200575" y="1618010"/>
            <a:ext cx="2381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7" name="Line 443"/>
          <p:cNvSpPr>
            <a:spLocks noChangeShapeType="1"/>
          </p:cNvSpPr>
          <p:nvPr/>
        </p:nvSpPr>
        <p:spPr bwMode="auto">
          <a:xfrm>
            <a:off x="4254550" y="1618010"/>
            <a:ext cx="47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8" name="Line 444"/>
          <p:cNvSpPr>
            <a:spLocks noChangeShapeType="1"/>
          </p:cNvSpPr>
          <p:nvPr/>
        </p:nvSpPr>
        <p:spPr bwMode="auto">
          <a:xfrm>
            <a:off x="4259313" y="1618010"/>
            <a:ext cx="539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89" name="Line 445"/>
          <p:cNvSpPr>
            <a:spLocks noChangeShapeType="1"/>
          </p:cNvSpPr>
          <p:nvPr/>
        </p:nvSpPr>
        <p:spPr bwMode="auto">
          <a:xfrm>
            <a:off x="4313288" y="1618010"/>
            <a:ext cx="127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0" name="Line 446"/>
          <p:cNvSpPr>
            <a:spLocks noChangeShapeType="1"/>
          </p:cNvSpPr>
          <p:nvPr/>
        </p:nvSpPr>
        <p:spPr bwMode="auto">
          <a:xfrm>
            <a:off x="4356150" y="1618010"/>
            <a:ext cx="158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1" name="Line 447"/>
          <p:cNvSpPr>
            <a:spLocks noChangeShapeType="1"/>
          </p:cNvSpPr>
          <p:nvPr/>
        </p:nvSpPr>
        <p:spPr bwMode="auto">
          <a:xfrm>
            <a:off x="4372025" y="1618010"/>
            <a:ext cx="555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2" name="Line 448"/>
          <p:cNvSpPr>
            <a:spLocks noChangeShapeType="1"/>
          </p:cNvSpPr>
          <p:nvPr/>
        </p:nvSpPr>
        <p:spPr bwMode="auto">
          <a:xfrm>
            <a:off x="4456163" y="1618010"/>
            <a:ext cx="301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3" name="Line 449"/>
          <p:cNvSpPr>
            <a:spLocks noChangeShapeType="1"/>
          </p:cNvSpPr>
          <p:nvPr/>
        </p:nvSpPr>
        <p:spPr bwMode="auto">
          <a:xfrm>
            <a:off x="4486325" y="1618010"/>
            <a:ext cx="412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4" name="Line 450"/>
          <p:cNvSpPr>
            <a:spLocks noChangeShapeType="1"/>
          </p:cNvSpPr>
          <p:nvPr/>
        </p:nvSpPr>
        <p:spPr bwMode="auto">
          <a:xfrm>
            <a:off x="4557763" y="1618010"/>
            <a:ext cx="412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5" name="Line 451"/>
          <p:cNvSpPr>
            <a:spLocks noChangeShapeType="1"/>
          </p:cNvSpPr>
          <p:nvPr/>
        </p:nvSpPr>
        <p:spPr bwMode="auto">
          <a:xfrm>
            <a:off x="4599038" y="1618010"/>
            <a:ext cx="301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6" name="Line 452"/>
          <p:cNvSpPr>
            <a:spLocks noChangeShapeType="1"/>
          </p:cNvSpPr>
          <p:nvPr/>
        </p:nvSpPr>
        <p:spPr bwMode="auto">
          <a:xfrm>
            <a:off x="4657775" y="1618010"/>
            <a:ext cx="555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7" name="Line 453"/>
          <p:cNvSpPr>
            <a:spLocks noChangeShapeType="1"/>
          </p:cNvSpPr>
          <p:nvPr/>
        </p:nvSpPr>
        <p:spPr bwMode="auto">
          <a:xfrm>
            <a:off x="4713338" y="1618010"/>
            <a:ext cx="158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8" name="Line 454"/>
          <p:cNvSpPr>
            <a:spLocks noChangeShapeType="1"/>
          </p:cNvSpPr>
          <p:nvPr/>
        </p:nvSpPr>
        <p:spPr bwMode="auto">
          <a:xfrm>
            <a:off x="4759375" y="1618010"/>
            <a:ext cx="79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99" name="Line 455"/>
          <p:cNvSpPr>
            <a:spLocks noChangeShapeType="1"/>
          </p:cNvSpPr>
          <p:nvPr/>
        </p:nvSpPr>
        <p:spPr bwMode="auto">
          <a:xfrm>
            <a:off x="4767313" y="1618010"/>
            <a:ext cx="587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0" name="Line 456"/>
          <p:cNvSpPr>
            <a:spLocks noChangeShapeType="1"/>
          </p:cNvSpPr>
          <p:nvPr/>
        </p:nvSpPr>
        <p:spPr bwMode="auto">
          <a:xfrm>
            <a:off x="4826050" y="1618010"/>
            <a:ext cx="47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1" name="Line 457"/>
          <p:cNvSpPr>
            <a:spLocks noChangeShapeType="1"/>
          </p:cNvSpPr>
          <p:nvPr/>
        </p:nvSpPr>
        <p:spPr bwMode="auto">
          <a:xfrm>
            <a:off x="4859388" y="1618010"/>
            <a:ext cx="222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2" name="Line 458"/>
          <p:cNvSpPr>
            <a:spLocks noChangeShapeType="1"/>
          </p:cNvSpPr>
          <p:nvPr/>
        </p:nvSpPr>
        <p:spPr bwMode="auto">
          <a:xfrm>
            <a:off x="4881613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3" name="Line 459"/>
          <p:cNvSpPr>
            <a:spLocks noChangeShapeType="1"/>
          </p:cNvSpPr>
          <p:nvPr/>
        </p:nvSpPr>
        <p:spPr bwMode="auto">
          <a:xfrm>
            <a:off x="4960988" y="1618010"/>
            <a:ext cx="381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4" name="Line 460"/>
          <p:cNvSpPr>
            <a:spLocks noChangeShapeType="1"/>
          </p:cNvSpPr>
          <p:nvPr/>
        </p:nvSpPr>
        <p:spPr bwMode="auto">
          <a:xfrm>
            <a:off x="4999088" y="1618010"/>
            <a:ext cx="333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5" name="Line 461"/>
          <p:cNvSpPr>
            <a:spLocks noChangeShapeType="1"/>
          </p:cNvSpPr>
          <p:nvPr/>
        </p:nvSpPr>
        <p:spPr bwMode="auto">
          <a:xfrm>
            <a:off x="5062588" y="1618010"/>
            <a:ext cx="4921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6" name="Line 462"/>
          <p:cNvSpPr>
            <a:spLocks noChangeShapeType="1"/>
          </p:cNvSpPr>
          <p:nvPr/>
        </p:nvSpPr>
        <p:spPr bwMode="auto">
          <a:xfrm>
            <a:off x="5111800" y="1618010"/>
            <a:ext cx="222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7" name="Line 463"/>
          <p:cNvSpPr>
            <a:spLocks noChangeShapeType="1"/>
          </p:cNvSpPr>
          <p:nvPr/>
        </p:nvSpPr>
        <p:spPr bwMode="auto">
          <a:xfrm>
            <a:off x="5162600" y="1618010"/>
            <a:ext cx="47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8" name="Line 464"/>
          <p:cNvSpPr>
            <a:spLocks noChangeShapeType="1"/>
          </p:cNvSpPr>
          <p:nvPr/>
        </p:nvSpPr>
        <p:spPr bwMode="auto">
          <a:xfrm>
            <a:off x="5167363" y="1618010"/>
            <a:ext cx="587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09" name="Line 465"/>
          <p:cNvSpPr>
            <a:spLocks noChangeShapeType="1"/>
          </p:cNvSpPr>
          <p:nvPr/>
        </p:nvSpPr>
        <p:spPr bwMode="auto">
          <a:xfrm>
            <a:off x="5226100" y="1618010"/>
            <a:ext cx="79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0" name="Line 466"/>
          <p:cNvSpPr>
            <a:spLocks noChangeShapeType="1"/>
          </p:cNvSpPr>
          <p:nvPr/>
        </p:nvSpPr>
        <p:spPr bwMode="auto">
          <a:xfrm>
            <a:off x="5264200" y="1618010"/>
            <a:ext cx="158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1" name="Line 467"/>
          <p:cNvSpPr>
            <a:spLocks noChangeShapeType="1"/>
          </p:cNvSpPr>
          <p:nvPr/>
        </p:nvSpPr>
        <p:spPr bwMode="auto">
          <a:xfrm>
            <a:off x="5280075" y="1618010"/>
            <a:ext cx="555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2" name="Line 468"/>
          <p:cNvSpPr>
            <a:spLocks noChangeShapeType="1"/>
          </p:cNvSpPr>
          <p:nvPr/>
        </p:nvSpPr>
        <p:spPr bwMode="auto">
          <a:xfrm>
            <a:off x="5364213" y="1618010"/>
            <a:ext cx="301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3" name="Line 469"/>
          <p:cNvSpPr>
            <a:spLocks noChangeShapeType="1"/>
          </p:cNvSpPr>
          <p:nvPr/>
        </p:nvSpPr>
        <p:spPr bwMode="auto">
          <a:xfrm>
            <a:off x="5394375" y="1618010"/>
            <a:ext cx="412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4" name="Line 470"/>
          <p:cNvSpPr>
            <a:spLocks noChangeShapeType="1"/>
          </p:cNvSpPr>
          <p:nvPr/>
        </p:nvSpPr>
        <p:spPr bwMode="auto">
          <a:xfrm>
            <a:off x="5465813" y="1618010"/>
            <a:ext cx="412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5" name="Line 471"/>
          <p:cNvSpPr>
            <a:spLocks noChangeShapeType="1"/>
          </p:cNvSpPr>
          <p:nvPr/>
        </p:nvSpPr>
        <p:spPr bwMode="auto">
          <a:xfrm>
            <a:off x="5507088" y="1618010"/>
            <a:ext cx="301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6" name="Line 472"/>
          <p:cNvSpPr>
            <a:spLocks noChangeShapeType="1"/>
          </p:cNvSpPr>
          <p:nvPr/>
        </p:nvSpPr>
        <p:spPr bwMode="auto">
          <a:xfrm>
            <a:off x="5567413" y="1618010"/>
            <a:ext cx="158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7" name="Line 473"/>
          <p:cNvSpPr>
            <a:spLocks noChangeShapeType="1"/>
          </p:cNvSpPr>
          <p:nvPr/>
        </p:nvSpPr>
        <p:spPr bwMode="auto">
          <a:xfrm>
            <a:off x="5567413" y="1618010"/>
            <a:ext cx="539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8" name="Line 474"/>
          <p:cNvSpPr>
            <a:spLocks noChangeShapeType="1"/>
          </p:cNvSpPr>
          <p:nvPr/>
        </p:nvSpPr>
        <p:spPr bwMode="auto">
          <a:xfrm>
            <a:off x="5621388" y="1618010"/>
            <a:ext cx="174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19" name="Line 475"/>
          <p:cNvSpPr>
            <a:spLocks noChangeShapeType="1"/>
          </p:cNvSpPr>
          <p:nvPr/>
        </p:nvSpPr>
        <p:spPr bwMode="auto">
          <a:xfrm>
            <a:off x="5667425" y="1618010"/>
            <a:ext cx="127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0" name="Line 476"/>
          <p:cNvSpPr>
            <a:spLocks noChangeShapeType="1"/>
          </p:cNvSpPr>
          <p:nvPr/>
        </p:nvSpPr>
        <p:spPr bwMode="auto">
          <a:xfrm>
            <a:off x="5680125" y="1618010"/>
            <a:ext cx="587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1" name="Line 477"/>
          <p:cNvSpPr>
            <a:spLocks noChangeShapeType="1"/>
          </p:cNvSpPr>
          <p:nvPr/>
        </p:nvSpPr>
        <p:spPr bwMode="auto">
          <a:xfrm>
            <a:off x="5738863" y="1618010"/>
            <a:ext cx="158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2" name="Line 478"/>
          <p:cNvSpPr>
            <a:spLocks noChangeShapeType="1"/>
          </p:cNvSpPr>
          <p:nvPr/>
        </p:nvSpPr>
        <p:spPr bwMode="auto">
          <a:xfrm>
            <a:off x="5769025" y="1618010"/>
            <a:ext cx="254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3" name="Line 479"/>
          <p:cNvSpPr>
            <a:spLocks noChangeShapeType="1"/>
          </p:cNvSpPr>
          <p:nvPr/>
        </p:nvSpPr>
        <p:spPr bwMode="auto">
          <a:xfrm>
            <a:off x="5794425" y="1618010"/>
            <a:ext cx="460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4" name="Line 480"/>
          <p:cNvSpPr>
            <a:spLocks noChangeShapeType="1"/>
          </p:cNvSpPr>
          <p:nvPr/>
        </p:nvSpPr>
        <p:spPr bwMode="auto">
          <a:xfrm>
            <a:off x="5869038" y="1618010"/>
            <a:ext cx="381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5" name="Line 481"/>
          <p:cNvSpPr>
            <a:spLocks noChangeShapeType="1"/>
          </p:cNvSpPr>
          <p:nvPr/>
        </p:nvSpPr>
        <p:spPr bwMode="auto">
          <a:xfrm>
            <a:off x="5907138" y="1618010"/>
            <a:ext cx="333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6" name="Line 482"/>
          <p:cNvSpPr>
            <a:spLocks noChangeShapeType="1"/>
          </p:cNvSpPr>
          <p:nvPr/>
        </p:nvSpPr>
        <p:spPr bwMode="auto">
          <a:xfrm>
            <a:off x="5970638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7" name="Line 483"/>
          <p:cNvSpPr>
            <a:spLocks noChangeShapeType="1"/>
          </p:cNvSpPr>
          <p:nvPr/>
        </p:nvSpPr>
        <p:spPr bwMode="auto">
          <a:xfrm>
            <a:off x="6021438" y="1618010"/>
            <a:ext cx="206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8" name="Line 484"/>
          <p:cNvSpPr>
            <a:spLocks noChangeShapeType="1"/>
          </p:cNvSpPr>
          <p:nvPr/>
        </p:nvSpPr>
        <p:spPr bwMode="auto">
          <a:xfrm>
            <a:off x="6070650" y="1618010"/>
            <a:ext cx="95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29" name="Line 485"/>
          <p:cNvSpPr>
            <a:spLocks noChangeShapeType="1"/>
          </p:cNvSpPr>
          <p:nvPr/>
        </p:nvSpPr>
        <p:spPr bwMode="auto">
          <a:xfrm>
            <a:off x="6080175" y="1618010"/>
            <a:ext cx="539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0" name="Line 486"/>
          <p:cNvSpPr>
            <a:spLocks noChangeShapeType="1"/>
          </p:cNvSpPr>
          <p:nvPr/>
        </p:nvSpPr>
        <p:spPr bwMode="auto">
          <a:xfrm>
            <a:off x="6134150" y="1618010"/>
            <a:ext cx="47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1" name="Line 487"/>
          <p:cNvSpPr>
            <a:spLocks noChangeShapeType="1"/>
          </p:cNvSpPr>
          <p:nvPr/>
        </p:nvSpPr>
        <p:spPr bwMode="auto">
          <a:xfrm>
            <a:off x="6172250" y="1618010"/>
            <a:ext cx="206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2" name="Line 488"/>
          <p:cNvSpPr>
            <a:spLocks noChangeShapeType="1"/>
          </p:cNvSpPr>
          <p:nvPr/>
        </p:nvSpPr>
        <p:spPr bwMode="auto">
          <a:xfrm>
            <a:off x="6192888" y="1618010"/>
            <a:ext cx="460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3" name="Line 489"/>
          <p:cNvSpPr>
            <a:spLocks noChangeShapeType="1"/>
          </p:cNvSpPr>
          <p:nvPr/>
        </p:nvSpPr>
        <p:spPr bwMode="auto">
          <a:xfrm>
            <a:off x="6273850" y="1618010"/>
            <a:ext cx="333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4" name="Line 490"/>
          <p:cNvSpPr>
            <a:spLocks noChangeShapeType="1"/>
          </p:cNvSpPr>
          <p:nvPr/>
        </p:nvSpPr>
        <p:spPr bwMode="auto">
          <a:xfrm>
            <a:off x="6307188" y="1618010"/>
            <a:ext cx="333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5" name="Line 491"/>
          <p:cNvSpPr>
            <a:spLocks noChangeShapeType="1"/>
          </p:cNvSpPr>
          <p:nvPr/>
        </p:nvSpPr>
        <p:spPr bwMode="auto">
          <a:xfrm>
            <a:off x="6373863" y="1618010"/>
            <a:ext cx="460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6" name="Line 492"/>
          <p:cNvSpPr>
            <a:spLocks noChangeShapeType="1"/>
          </p:cNvSpPr>
          <p:nvPr/>
        </p:nvSpPr>
        <p:spPr bwMode="auto">
          <a:xfrm>
            <a:off x="6419900" y="1618010"/>
            <a:ext cx="222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7" name="Line 493"/>
          <p:cNvSpPr>
            <a:spLocks noChangeShapeType="1"/>
          </p:cNvSpPr>
          <p:nvPr/>
        </p:nvSpPr>
        <p:spPr bwMode="auto">
          <a:xfrm>
            <a:off x="6475463" y="1618010"/>
            <a:ext cx="31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8" name="Line 494"/>
          <p:cNvSpPr>
            <a:spLocks noChangeShapeType="1"/>
          </p:cNvSpPr>
          <p:nvPr/>
        </p:nvSpPr>
        <p:spPr bwMode="auto">
          <a:xfrm>
            <a:off x="6478638" y="1618010"/>
            <a:ext cx="555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39" name="Line 495"/>
          <p:cNvSpPr>
            <a:spLocks noChangeShapeType="1"/>
          </p:cNvSpPr>
          <p:nvPr/>
        </p:nvSpPr>
        <p:spPr bwMode="auto">
          <a:xfrm>
            <a:off x="6534200" y="1618010"/>
            <a:ext cx="79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0" name="Line 496"/>
          <p:cNvSpPr>
            <a:spLocks noChangeShapeType="1"/>
          </p:cNvSpPr>
          <p:nvPr/>
        </p:nvSpPr>
        <p:spPr bwMode="auto">
          <a:xfrm>
            <a:off x="6575475" y="1618010"/>
            <a:ext cx="174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1" name="Line 497"/>
          <p:cNvSpPr>
            <a:spLocks noChangeShapeType="1"/>
          </p:cNvSpPr>
          <p:nvPr/>
        </p:nvSpPr>
        <p:spPr bwMode="auto">
          <a:xfrm>
            <a:off x="6592938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2" name="Line 498"/>
          <p:cNvSpPr>
            <a:spLocks noChangeShapeType="1"/>
          </p:cNvSpPr>
          <p:nvPr/>
        </p:nvSpPr>
        <p:spPr bwMode="auto">
          <a:xfrm>
            <a:off x="6677075" y="1618010"/>
            <a:ext cx="301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3" name="Line 499"/>
          <p:cNvSpPr>
            <a:spLocks noChangeShapeType="1"/>
          </p:cNvSpPr>
          <p:nvPr/>
        </p:nvSpPr>
        <p:spPr bwMode="auto">
          <a:xfrm>
            <a:off x="6707238" y="1618010"/>
            <a:ext cx="3651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4" name="Line 500"/>
          <p:cNvSpPr>
            <a:spLocks noChangeShapeType="1"/>
          </p:cNvSpPr>
          <p:nvPr/>
        </p:nvSpPr>
        <p:spPr bwMode="auto">
          <a:xfrm>
            <a:off x="6778675" y="1618010"/>
            <a:ext cx="412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5" name="Line 501"/>
          <p:cNvSpPr>
            <a:spLocks noChangeShapeType="1"/>
          </p:cNvSpPr>
          <p:nvPr/>
        </p:nvSpPr>
        <p:spPr bwMode="auto">
          <a:xfrm>
            <a:off x="6819950" y="1618010"/>
            <a:ext cx="254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6" name="Line 502"/>
          <p:cNvSpPr>
            <a:spLocks noChangeShapeType="1"/>
          </p:cNvSpPr>
          <p:nvPr/>
        </p:nvSpPr>
        <p:spPr bwMode="auto">
          <a:xfrm>
            <a:off x="6878688" y="1618010"/>
            <a:ext cx="555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7" name="Line 503"/>
          <p:cNvSpPr>
            <a:spLocks noChangeShapeType="1"/>
          </p:cNvSpPr>
          <p:nvPr/>
        </p:nvSpPr>
        <p:spPr bwMode="auto">
          <a:xfrm>
            <a:off x="6934250" y="1618010"/>
            <a:ext cx="127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8" name="Line 504"/>
          <p:cNvSpPr>
            <a:spLocks noChangeShapeType="1"/>
          </p:cNvSpPr>
          <p:nvPr/>
        </p:nvSpPr>
        <p:spPr bwMode="auto">
          <a:xfrm>
            <a:off x="6980288" y="1618010"/>
            <a:ext cx="79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9" name="Line 505"/>
          <p:cNvSpPr>
            <a:spLocks noChangeShapeType="1"/>
          </p:cNvSpPr>
          <p:nvPr/>
        </p:nvSpPr>
        <p:spPr bwMode="auto">
          <a:xfrm>
            <a:off x="6988225" y="1618010"/>
            <a:ext cx="587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0" name="Line 506"/>
          <p:cNvSpPr>
            <a:spLocks noChangeShapeType="1"/>
          </p:cNvSpPr>
          <p:nvPr/>
        </p:nvSpPr>
        <p:spPr bwMode="auto">
          <a:xfrm>
            <a:off x="7046963" y="1618010"/>
            <a:ext cx="158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1" name="Line 507"/>
          <p:cNvSpPr>
            <a:spLocks noChangeShapeType="1"/>
          </p:cNvSpPr>
          <p:nvPr/>
        </p:nvSpPr>
        <p:spPr bwMode="auto">
          <a:xfrm>
            <a:off x="7080300" y="1618010"/>
            <a:ext cx="2222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2" name="Line 508"/>
          <p:cNvSpPr>
            <a:spLocks noChangeShapeType="1"/>
          </p:cNvSpPr>
          <p:nvPr/>
        </p:nvSpPr>
        <p:spPr bwMode="auto">
          <a:xfrm>
            <a:off x="7102525" y="1618010"/>
            <a:ext cx="460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3" name="Line 509"/>
          <p:cNvSpPr>
            <a:spLocks noChangeShapeType="1"/>
          </p:cNvSpPr>
          <p:nvPr/>
        </p:nvSpPr>
        <p:spPr bwMode="auto">
          <a:xfrm>
            <a:off x="7181900" y="1618010"/>
            <a:ext cx="381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4" name="Line 510"/>
          <p:cNvSpPr>
            <a:spLocks noChangeShapeType="1"/>
          </p:cNvSpPr>
          <p:nvPr/>
        </p:nvSpPr>
        <p:spPr bwMode="auto">
          <a:xfrm>
            <a:off x="7220000" y="1618010"/>
            <a:ext cx="285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5" name="Line 511"/>
          <p:cNvSpPr>
            <a:spLocks noChangeShapeType="1"/>
          </p:cNvSpPr>
          <p:nvPr/>
        </p:nvSpPr>
        <p:spPr bwMode="auto">
          <a:xfrm>
            <a:off x="7278738" y="1618010"/>
            <a:ext cx="539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6" name="Line 512"/>
          <p:cNvSpPr>
            <a:spLocks noChangeShapeType="1"/>
          </p:cNvSpPr>
          <p:nvPr/>
        </p:nvSpPr>
        <p:spPr bwMode="auto">
          <a:xfrm>
            <a:off x="7332713" y="1618010"/>
            <a:ext cx="174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7" name="Line 513"/>
          <p:cNvSpPr>
            <a:spLocks noChangeShapeType="1"/>
          </p:cNvSpPr>
          <p:nvPr/>
        </p:nvSpPr>
        <p:spPr bwMode="auto">
          <a:xfrm>
            <a:off x="7383513" y="1618010"/>
            <a:ext cx="47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8" name="Line 514"/>
          <p:cNvSpPr>
            <a:spLocks noChangeShapeType="1"/>
          </p:cNvSpPr>
          <p:nvPr/>
        </p:nvSpPr>
        <p:spPr bwMode="auto">
          <a:xfrm>
            <a:off x="7388275" y="1618010"/>
            <a:ext cx="587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9" name="Line 515"/>
          <p:cNvSpPr>
            <a:spLocks noChangeShapeType="1"/>
          </p:cNvSpPr>
          <p:nvPr/>
        </p:nvSpPr>
        <p:spPr bwMode="auto">
          <a:xfrm>
            <a:off x="7447013" y="1618010"/>
            <a:ext cx="31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0" name="Line 516"/>
          <p:cNvSpPr>
            <a:spLocks noChangeShapeType="1"/>
          </p:cNvSpPr>
          <p:nvPr/>
        </p:nvSpPr>
        <p:spPr bwMode="auto">
          <a:xfrm>
            <a:off x="7480350" y="1618010"/>
            <a:ext cx="206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1" name="Line 517"/>
          <p:cNvSpPr>
            <a:spLocks noChangeShapeType="1"/>
          </p:cNvSpPr>
          <p:nvPr/>
        </p:nvSpPr>
        <p:spPr bwMode="auto">
          <a:xfrm>
            <a:off x="7500988" y="1618010"/>
            <a:ext cx="508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2" name="Line 518"/>
          <p:cNvSpPr>
            <a:spLocks noChangeShapeType="1"/>
          </p:cNvSpPr>
          <p:nvPr/>
        </p:nvSpPr>
        <p:spPr bwMode="auto">
          <a:xfrm>
            <a:off x="7581950" y="1618010"/>
            <a:ext cx="333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3" name="Line 519"/>
          <p:cNvSpPr>
            <a:spLocks noChangeShapeType="1"/>
          </p:cNvSpPr>
          <p:nvPr/>
        </p:nvSpPr>
        <p:spPr bwMode="auto">
          <a:xfrm>
            <a:off x="7615288" y="1618010"/>
            <a:ext cx="38100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4" name="Line 520"/>
          <p:cNvSpPr>
            <a:spLocks noChangeShapeType="1"/>
          </p:cNvSpPr>
          <p:nvPr/>
        </p:nvSpPr>
        <p:spPr bwMode="auto">
          <a:xfrm>
            <a:off x="7681963" y="1618010"/>
            <a:ext cx="460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5" name="Line 521"/>
          <p:cNvSpPr>
            <a:spLocks noChangeShapeType="1"/>
          </p:cNvSpPr>
          <p:nvPr/>
        </p:nvSpPr>
        <p:spPr bwMode="auto">
          <a:xfrm flipV="1">
            <a:off x="7842300" y="1508473"/>
            <a:ext cx="1588" cy="29987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6" name="Line 522"/>
          <p:cNvSpPr>
            <a:spLocks noChangeShapeType="1"/>
          </p:cNvSpPr>
          <p:nvPr/>
        </p:nvSpPr>
        <p:spPr bwMode="auto">
          <a:xfrm>
            <a:off x="7842300" y="4397723"/>
            <a:ext cx="66675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7" name="Rectangle 523"/>
          <p:cNvSpPr>
            <a:spLocks noChangeArrowheads="1"/>
          </p:cNvSpPr>
          <p:nvPr/>
        </p:nvSpPr>
        <p:spPr bwMode="auto">
          <a:xfrm rot="16200000">
            <a:off x="7977238" y="4242147"/>
            <a:ext cx="171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68" name="Line 524"/>
          <p:cNvSpPr>
            <a:spLocks noChangeShapeType="1"/>
          </p:cNvSpPr>
          <p:nvPr/>
        </p:nvSpPr>
        <p:spPr bwMode="auto">
          <a:xfrm>
            <a:off x="7842300" y="3480148"/>
            <a:ext cx="66675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9" name="Rectangle 525"/>
          <p:cNvSpPr>
            <a:spLocks noChangeArrowheads="1"/>
          </p:cNvSpPr>
          <p:nvPr/>
        </p:nvSpPr>
        <p:spPr bwMode="auto">
          <a:xfrm rot="16200000">
            <a:off x="7901038" y="3322985"/>
            <a:ext cx="3238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.05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70" name="Line 526"/>
          <p:cNvSpPr>
            <a:spLocks noChangeShapeType="1"/>
          </p:cNvSpPr>
          <p:nvPr/>
        </p:nvSpPr>
        <p:spPr bwMode="auto">
          <a:xfrm>
            <a:off x="7842300" y="2564160"/>
            <a:ext cx="66675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71" name="Rectangle 527"/>
          <p:cNvSpPr>
            <a:spLocks noChangeArrowheads="1"/>
          </p:cNvSpPr>
          <p:nvPr/>
        </p:nvSpPr>
        <p:spPr bwMode="auto">
          <a:xfrm rot="16200000">
            <a:off x="7951838" y="2406997"/>
            <a:ext cx="222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72" name="Line 528"/>
          <p:cNvSpPr>
            <a:spLocks noChangeShapeType="1"/>
          </p:cNvSpPr>
          <p:nvPr/>
        </p:nvSpPr>
        <p:spPr bwMode="auto">
          <a:xfrm>
            <a:off x="7842300" y="1648173"/>
            <a:ext cx="66675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73" name="Rectangle 529"/>
          <p:cNvSpPr>
            <a:spLocks noChangeArrowheads="1"/>
          </p:cNvSpPr>
          <p:nvPr/>
        </p:nvSpPr>
        <p:spPr bwMode="auto">
          <a:xfrm rot="16200000">
            <a:off x="7901038" y="1489422"/>
            <a:ext cx="3238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.15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74" name="Line 530"/>
          <p:cNvSpPr>
            <a:spLocks noChangeShapeType="1"/>
          </p:cNvSpPr>
          <p:nvPr/>
        </p:nvSpPr>
        <p:spPr bwMode="auto">
          <a:xfrm flipV="1">
            <a:off x="1924100" y="1508473"/>
            <a:ext cx="1588" cy="29987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75" name="Line 531"/>
          <p:cNvSpPr>
            <a:spLocks noChangeShapeType="1"/>
          </p:cNvSpPr>
          <p:nvPr/>
        </p:nvSpPr>
        <p:spPr bwMode="auto">
          <a:xfrm flipH="1">
            <a:off x="1852663" y="4397723"/>
            <a:ext cx="71438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76" name="Rectangle 532"/>
          <p:cNvSpPr>
            <a:spLocks noChangeArrowheads="1"/>
          </p:cNvSpPr>
          <p:nvPr/>
        </p:nvSpPr>
        <p:spPr bwMode="auto">
          <a:xfrm rot="16200000">
            <a:off x="1639938" y="4242147"/>
            <a:ext cx="171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77" name="Line 533"/>
          <p:cNvSpPr>
            <a:spLocks noChangeShapeType="1"/>
          </p:cNvSpPr>
          <p:nvPr/>
        </p:nvSpPr>
        <p:spPr bwMode="auto">
          <a:xfrm flipH="1">
            <a:off x="1852663" y="3842098"/>
            <a:ext cx="71438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78" name="Rectangle 534"/>
          <p:cNvSpPr>
            <a:spLocks noChangeArrowheads="1"/>
          </p:cNvSpPr>
          <p:nvPr/>
        </p:nvSpPr>
        <p:spPr bwMode="auto">
          <a:xfrm rot="16200000">
            <a:off x="1589138" y="3686522"/>
            <a:ext cx="273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79" name="Line 535"/>
          <p:cNvSpPr>
            <a:spLocks noChangeShapeType="1"/>
          </p:cNvSpPr>
          <p:nvPr/>
        </p:nvSpPr>
        <p:spPr bwMode="auto">
          <a:xfrm flipH="1">
            <a:off x="1852663" y="3288060"/>
            <a:ext cx="71438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80" name="Rectangle 536"/>
          <p:cNvSpPr>
            <a:spLocks noChangeArrowheads="1"/>
          </p:cNvSpPr>
          <p:nvPr/>
        </p:nvSpPr>
        <p:spPr bwMode="auto">
          <a:xfrm rot="16200000">
            <a:off x="1589138" y="3130897"/>
            <a:ext cx="273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81" name="Line 537"/>
          <p:cNvSpPr>
            <a:spLocks noChangeShapeType="1"/>
          </p:cNvSpPr>
          <p:nvPr/>
        </p:nvSpPr>
        <p:spPr bwMode="auto">
          <a:xfrm flipH="1">
            <a:off x="1852663" y="2727673"/>
            <a:ext cx="71438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82" name="Rectangle 538"/>
          <p:cNvSpPr>
            <a:spLocks noChangeArrowheads="1"/>
          </p:cNvSpPr>
          <p:nvPr/>
        </p:nvSpPr>
        <p:spPr bwMode="auto">
          <a:xfrm rot="16200000">
            <a:off x="1590725" y="2570510"/>
            <a:ext cx="273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83" name="Line 539"/>
          <p:cNvSpPr>
            <a:spLocks noChangeShapeType="1"/>
          </p:cNvSpPr>
          <p:nvPr/>
        </p:nvSpPr>
        <p:spPr bwMode="auto">
          <a:xfrm flipH="1">
            <a:off x="1852663" y="2173635"/>
            <a:ext cx="71438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84" name="Rectangle 540"/>
          <p:cNvSpPr>
            <a:spLocks noChangeArrowheads="1"/>
          </p:cNvSpPr>
          <p:nvPr/>
        </p:nvSpPr>
        <p:spPr bwMode="auto">
          <a:xfrm rot="16200000">
            <a:off x="1590725" y="2016472"/>
            <a:ext cx="273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85" name="Line 541"/>
          <p:cNvSpPr>
            <a:spLocks noChangeShapeType="1"/>
          </p:cNvSpPr>
          <p:nvPr/>
        </p:nvSpPr>
        <p:spPr bwMode="auto">
          <a:xfrm flipH="1">
            <a:off x="1852663" y="1618010"/>
            <a:ext cx="71438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86" name="Rectangle 542"/>
          <p:cNvSpPr>
            <a:spLocks noChangeArrowheads="1"/>
          </p:cNvSpPr>
          <p:nvPr/>
        </p:nvSpPr>
        <p:spPr bwMode="auto">
          <a:xfrm rot="16200000">
            <a:off x="1541513" y="1457672"/>
            <a:ext cx="3698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87" name="Line 543"/>
          <p:cNvSpPr>
            <a:spLocks noChangeShapeType="1"/>
          </p:cNvSpPr>
          <p:nvPr/>
        </p:nvSpPr>
        <p:spPr bwMode="auto">
          <a:xfrm>
            <a:off x="1924100" y="4507260"/>
            <a:ext cx="5918200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88" name="Line 544"/>
          <p:cNvSpPr>
            <a:spLocks noChangeShapeType="1"/>
          </p:cNvSpPr>
          <p:nvPr/>
        </p:nvSpPr>
        <p:spPr bwMode="auto">
          <a:xfrm>
            <a:off x="2033638" y="4507260"/>
            <a:ext cx="1588" cy="7143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89" name="Rectangle 545"/>
          <p:cNvSpPr>
            <a:spLocks noChangeArrowheads="1"/>
          </p:cNvSpPr>
          <p:nvPr/>
        </p:nvSpPr>
        <p:spPr bwMode="auto">
          <a:xfrm>
            <a:off x="1987600" y="4612035"/>
            <a:ext cx="171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90" name="Line 546"/>
          <p:cNvSpPr>
            <a:spLocks noChangeShapeType="1"/>
          </p:cNvSpPr>
          <p:nvPr/>
        </p:nvSpPr>
        <p:spPr bwMode="auto">
          <a:xfrm>
            <a:off x="3173463" y="4507260"/>
            <a:ext cx="1588" cy="7143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91" name="Rectangle 547"/>
          <p:cNvSpPr>
            <a:spLocks noChangeArrowheads="1"/>
          </p:cNvSpPr>
          <p:nvPr/>
        </p:nvSpPr>
        <p:spPr bwMode="auto">
          <a:xfrm>
            <a:off x="3102025" y="4612035"/>
            <a:ext cx="222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.2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92" name="Line 548"/>
          <p:cNvSpPr>
            <a:spLocks noChangeShapeType="1"/>
          </p:cNvSpPr>
          <p:nvPr/>
        </p:nvSpPr>
        <p:spPr bwMode="auto">
          <a:xfrm>
            <a:off x="4313288" y="4507260"/>
            <a:ext cx="1588" cy="7143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93" name="Rectangle 549"/>
          <p:cNvSpPr>
            <a:spLocks noChangeArrowheads="1"/>
          </p:cNvSpPr>
          <p:nvPr/>
        </p:nvSpPr>
        <p:spPr bwMode="auto">
          <a:xfrm>
            <a:off x="4241850" y="4612035"/>
            <a:ext cx="222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.4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94" name="Line 550"/>
          <p:cNvSpPr>
            <a:spLocks noChangeShapeType="1"/>
          </p:cNvSpPr>
          <p:nvPr/>
        </p:nvSpPr>
        <p:spPr bwMode="auto">
          <a:xfrm>
            <a:off x="5453113" y="4507260"/>
            <a:ext cx="1588" cy="7143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95" name="Rectangle 551"/>
          <p:cNvSpPr>
            <a:spLocks noChangeArrowheads="1"/>
          </p:cNvSpPr>
          <p:nvPr/>
        </p:nvSpPr>
        <p:spPr bwMode="auto">
          <a:xfrm>
            <a:off x="5381675" y="4612035"/>
            <a:ext cx="222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.6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96" name="Line 552"/>
          <p:cNvSpPr>
            <a:spLocks noChangeShapeType="1"/>
          </p:cNvSpPr>
          <p:nvPr/>
        </p:nvSpPr>
        <p:spPr bwMode="auto">
          <a:xfrm>
            <a:off x="6592938" y="4507260"/>
            <a:ext cx="1588" cy="7143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97" name="Rectangle 553"/>
          <p:cNvSpPr>
            <a:spLocks noChangeArrowheads="1"/>
          </p:cNvSpPr>
          <p:nvPr/>
        </p:nvSpPr>
        <p:spPr bwMode="auto">
          <a:xfrm>
            <a:off x="6521500" y="4612035"/>
            <a:ext cx="222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.8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98" name="Line 554"/>
          <p:cNvSpPr>
            <a:spLocks noChangeShapeType="1"/>
          </p:cNvSpPr>
          <p:nvPr/>
        </p:nvSpPr>
        <p:spPr bwMode="auto">
          <a:xfrm>
            <a:off x="7728000" y="4507260"/>
            <a:ext cx="1588" cy="7143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99" name="Rectangle 555"/>
          <p:cNvSpPr>
            <a:spLocks noChangeArrowheads="1"/>
          </p:cNvSpPr>
          <p:nvPr/>
        </p:nvSpPr>
        <p:spPr bwMode="auto">
          <a:xfrm>
            <a:off x="7681963" y="4612035"/>
            <a:ext cx="171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00" name="Rectangle 556"/>
          <p:cNvSpPr>
            <a:spLocks noChangeArrowheads="1"/>
          </p:cNvSpPr>
          <p:nvPr/>
        </p:nvSpPr>
        <p:spPr bwMode="auto">
          <a:xfrm>
            <a:off x="4713338" y="4783485"/>
            <a:ext cx="4206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prev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01" name="Rectangle 557"/>
          <p:cNvSpPr>
            <a:spLocks noChangeArrowheads="1"/>
          </p:cNvSpPr>
          <p:nvPr/>
        </p:nvSpPr>
        <p:spPr bwMode="auto">
          <a:xfrm>
            <a:off x="3152800" y="5013176"/>
            <a:ext cx="3541713" cy="135165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2" name="Line 558"/>
          <p:cNvSpPr>
            <a:spLocks noChangeShapeType="1"/>
          </p:cNvSpPr>
          <p:nvPr/>
        </p:nvSpPr>
        <p:spPr bwMode="auto">
          <a:xfrm>
            <a:off x="3186163" y="5465291"/>
            <a:ext cx="655638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3" name="Line 559"/>
          <p:cNvSpPr>
            <a:spLocks noChangeShapeType="1"/>
          </p:cNvSpPr>
          <p:nvPr/>
        </p:nvSpPr>
        <p:spPr bwMode="auto">
          <a:xfrm>
            <a:off x="5007025" y="5465291"/>
            <a:ext cx="652463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4" name="Line 560"/>
          <p:cNvSpPr>
            <a:spLocks noChangeShapeType="1"/>
          </p:cNvSpPr>
          <p:nvPr/>
        </p:nvSpPr>
        <p:spPr bwMode="auto">
          <a:xfrm>
            <a:off x="3186163" y="5709766"/>
            <a:ext cx="655638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5" name="Line 561"/>
          <p:cNvSpPr>
            <a:spLocks noChangeShapeType="1"/>
          </p:cNvSpPr>
          <p:nvPr/>
        </p:nvSpPr>
        <p:spPr bwMode="auto">
          <a:xfrm>
            <a:off x="5007025" y="5709766"/>
            <a:ext cx="6524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6" name="Line 562"/>
          <p:cNvSpPr>
            <a:spLocks noChangeShapeType="1"/>
          </p:cNvSpPr>
          <p:nvPr/>
        </p:nvSpPr>
        <p:spPr bwMode="auto">
          <a:xfrm>
            <a:off x="3186163" y="5957416"/>
            <a:ext cx="71438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7" name="Line 563"/>
          <p:cNvSpPr>
            <a:spLocks noChangeShapeType="1"/>
          </p:cNvSpPr>
          <p:nvPr/>
        </p:nvSpPr>
        <p:spPr bwMode="auto">
          <a:xfrm>
            <a:off x="3287763" y="5957416"/>
            <a:ext cx="71438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8" name="Line 564"/>
          <p:cNvSpPr>
            <a:spLocks noChangeShapeType="1"/>
          </p:cNvSpPr>
          <p:nvPr/>
        </p:nvSpPr>
        <p:spPr bwMode="auto">
          <a:xfrm>
            <a:off x="3387775" y="5957416"/>
            <a:ext cx="71438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9" name="Line 565"/>
          <p:cNvSpPr>
            <a:spLocks noChangeShapeType="1"/>
          </p:cNvSpPr>
          <p:nvPr/>
        </p:nvSpPr>
        <p:spPr bwMode="auto">
          <a:xfrm>
            <a:off x="3489375" y="5957416"/>
            <a:ext cx="71438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0" name="Line 566"/>
          <p:cNvSpPr>
            <a:spLocks noChangeShapeType="1"/>
          </p:cNvSpPr>
          <p:nvPr/>
        </p:nvSpPr>
        <p:spPr bwMode="auto">
          <a:xfrm>
            <a:off x="3589388" y="5957416"/>
            <a:ext cx="71438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1" name="Line 567"/>
          <p:cNvSpPr>
            <a:spLocks noChangeShapeType="1"/>
          </p:cNvSpPr>
          <p:nvPr/>
        </p:nvSpPr>
        <p:spPr bwMode="auto">
          <a:xfrm>
            <a:off x="3690988" y="5957416"/>
            <a:ext cx="71438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2" name="Line 568"/>
          <p:cNvSpPr>
            <a:spLocks noChangeShapeType="1"/>
          </p:cNvSpPr>
          <p:nvPr/>
        </p:nvSpPr>
        <p:spPr bwMode="auto">
          <a:xfrm>
            <a:off x="3792588" y="5957416"/>
            <a:ext cx="49213" cy="1588"/>
          </a:xfrm>
          <a:prstGeom prst="line">
            <a:avLst/>
          </a:prstGeom>
          <a:noFill/>
          <a:ln w="15875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3" name="Line 569"/>
          <p:cNvSpPr>
            <a:spLocks noChangeShapeType="1"/>
          </p:cNvSpPr>
          <p:nvPr/>
        </p:nvSpPr>
        <p:spPr bwMode="auto">
          <a:xfrm>
            <a:off x="5007025" y="5957416"/>
            <a:ext cx="68263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4" name="Line 570"/>
          <p:cNvSpPr>
            <a:spLocks noChangeShapeType="1"/>
          </p:cNvSpPr>
          <p:nvPr/>
        </p:nvSpPr>
        <p:spPr bwMode="auto">
          <a:xfrm>
            <a:off x="5108625" y="5957416"/>
            <a:ext cx="66675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5" name="Line 571"/>
          <p:cNvSpPr>
            <a:spLocks noChangeShapeType="1"/>
          </p:cNvSpPr>
          <p:nvPr/>
        </p:nvSpPr>
        <p:spPr bwMode="auto">
          <a:xfrm>
            <a:off x="5208638" y="5957416"/>
            <a:ext cx="68263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6" name="Line 572"/>
          <p:cNvSpPr>
            <a:spLocks noChangeShapeType="1"/>
          </p:cNvSpPr>
          <p:nvPr/>
        </p:nvSpPr>
        <p:spPr bwMode="auto">
          <a:xfrm>
            <a:off x="5310238" y="5957416"/>
            <a:ext cx="66675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7" name="Line 573"/>
          <p:cNvSpPr>
            <a:spLocks noChangeShapeType="1"/>
          </p:cNvSpPr>
          <p:nvPr/>
        </p:nvSpPr>
        <p:spPr bwMode="auto">
          <a:xfrm>
            <a:off x="5411838" y="5957416"/>
            <a:ext cx="66675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8" name="Line 574"/>
          <p:cNvSpPr>
            <a:spLocks noChangeShapeType="1"/>
          </p:cNvSpPr>
          <p:nvPr/>
        </p:nvSpPr>
        <p:spPr bwMode="auto">
          <a:xfrm>
            <a:off x="5511850" y="5957416"/>
            <a:ext cx="68263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19" name="Line 575"/>
          <p:cNvSpPr>
            <a:spLocks noChangeShapeType="1"/>
          </p:cNvSpPr>
          <p:nvPr/>
        </p:nvSpPr>
        <p:spPr bwMode="auto">
          <a:xfrm>
            <a:off x="5613450" y="5957416"/>
            <a:ext cx="46038" cy="1588"/>
          </a:xfrm>
          <a:prstGeom prst="line">
            <a:avLst/>
          </a:prstGeom>
          <a:noFill/>
          <a:ln w="1587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0" name="Line 576"/>
          <p:cNvSpPr>
            <a:spLocks noChangeShapeType="1"/>
          </p:cNvSpPr>
          <p:nvPr/>
        </p:nvSpPr>
        <p:spPr bwMode="auto">
          <a:xfrm>
            <a:off x="3186163" y="6201891"/>
            <a:ext cx="71438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1" name="Line 577"/>
          <p:cNvSpPr>
            <a:spLocks noChangeShapeType="1"/>
          </p:cNvSpPr>
          <p:nvPr/>
        </p:nvSpPr>
        <p:spPr bwMode="auto">
          <a:xfrm>
            <a:off x="3287763" y="6201891"/>
            <a:ext cx="71438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2" name="Line 578"/>
          <p:cNvSpPr>
            <a:spLocks noChangeShapeType="1"/>
          </p:cNvSpPr>
          <p:nvPr/>
        </p:nvSpPr>
        <p:spPr bwMode="auto">
          <a:xfrm>
            <a:off x="3387775" y="6201891"/>
            <a:ext cx="71438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3" name="Line 579"/>
          <p:cNvSpPr>
            <a:spLocks noChangeShapeType="1"/>
          </p:cNvSpPr>
          <p:nvPr/>
        </p:nvSpPr>
        <p:spPr bwMode="auto">
          <a:xfrm>
            <a:off x="3489375" y="6201891"/>
            <a:ext cx="71438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4" name="Line 580"/>
          <p:cNvSpPr>
            <a:spLocks noChangeShapeType="1"/>
          </p:cNvSpPr>
          <p:nvPr/>
        </p:nvSpPr>
        <p:spPr bwMode="auto">
          <a:xfrm>
            <a:off x="3589388" y="6201891"/>
            <a:ext cx="71438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5" name="Line 581"/>
          <p:cNvSpPr>
            <a:spLocks noChangeShapeType="1"/>
          </p:cNvSpPr>
          <p:nvPr/>
        </p:nvSpPr>
        <p:spPr bwMode="auto">
          <a:xfrm>
            <a:off x="3690988" y="6201891"/>
            <a:ext cx="71438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6" name="Line 582"/>
          <p:cNvSpPr>
            <a:spLocks noChangeShapeType="1"/>
          </p:cNvSpPr>
          <p:nvPr/>
        </p:nvSpPr>
        <p:spPr bwMode="auto">
          <a:xfrm>
            <a:off x="3792588" y="6201891"/>
            <a:ext cx="49213" cy="1588"/>
          </a:xfrm>
          <a:prstGeom prst="line">
            <a:avLst/>
          </a:prstGeom>
          <a:noFill/>
          <a:ln w="15875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7" name="Line 583"/>
          <p:cNvSpPr>
            <a:spLocks noChangeShapeType="1"/>
          </p:cNvSpPr>
          <p:nvPr/>
        </p:nvSpPr>
        <p:spPr bwMode="auto">
          <a:xfrm>
            <a:off x="5007025" y="6201891"/>
            <a:ext cx="682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8" name="Line 584"/>
          <p:cNvSpPr>
            <a:spLocks noChangeShapeType="1"/>
          </p:cNvSpPr>
          <p:nvPr/>
        </p:nvSpPr>
        <p:spPr bwMode="auto">
          <a:xfrm>
            <a:off x="5108625" y="6201891"/>
            <a:ext cx="666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9" name="Line 585"/>
          <p:cNvSpPr>
            <a:spLocks noChangeShapeType="1"/>
          </p:cNvSpPr>
          <p:nvPr/>
        </p:nvSpPr>
        <p:spPr bwMode="auto">
          <a:xfrm>
            <a:off x="5208638" y="6201891"/>
            <a:ext cx="682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30" name="Line 586"/>
          <p:cNvSpPr>
            <a:spLocks noChangeShapeType="1"/>
          </p:cNvSpPr>
          <p:nvPr/>
        </p:nvSpPr>
        <p:spPr bwMode="auto">
          <a:xfrm>
            <a:off x="5310238" y="6201891"/>
            <a:ext cx="666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31" name="Line 587"/>
          <p:cNvSpPr>
            <a:spLocks noChangeShapeType="1"/>
          </p:cNvSpPr>
          <p:nvPr/>
        </p:nvSpPr>
        <p:spPr bwMode="auto">
          <a:xfrm>
            <a:off x="5411838" y="6201891"/>
            <a:ext cx="66675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32" name="Line 588"/>
          <p:cNvSpPr>
            <a:spLocks noChangeShapeType="1"/>
          </p:cNvSpPr>
          <p:nvPr/>
        </p:nvSpPr>
        <p:spPr bwMode="auto">
          <a:xfrm>
            <a:off x="5511850" y="6201891"/>
            <a:ext cx="68263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33" name="Line 589"/>
          <p:cNvSpPr>
            <a:spLocks noChangeShapeType="1"/>
          </p:cNvSpPr>
          <p:nvPr/>
        </p:nvSpPr>
        <p:spPr bwMode="auto">
          <a:xfrm>
            <a:off x="5613450" y="6201891"/>
            <a:ext cx="46038" cy="1588"/>
          </a:xfrm>
          <a:prstGeom prst="line">
            <a:avLst/>
          </a:prstGeom>
          <a:noFill/>
          <a:ln w="15875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34" name="Rectangle 590"/>
          <p:cNvSpPr>
            <a:spLocks noChangeArrowheads="1"/>
          </p:cNvSpPr>
          <p:nvPr/>
        </p:nvSpPr>
        <p:spPr bwMode="auto">
          <a:xfrm>
            <a:off x="3948163" y="5373216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lrp_99_99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5" name="Rectangle 591"/>
          <p:cNvSpPr>
            <a:spLocks noChangeArrowheads="1"/>
          </p:cNvSpPr>
          <p:nvPr/>
        </p:nvSpPr>
        <p:spPr bwMode="auto">
          <a:xfrm>
            <a:off x="5764263" y="5373216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lrp_95_90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6" name="Rectangle 592"/>
          <p:cNvSpPr>
            <a:spLocks noChangeArrowheads="1"/>
          </p:cNvSpPr>
          <p:nvPr/>
        </p:nvSpPr>
        <p:spPr bwMode="auto">
          <a:xfrm>
            <a:off x="3948163" y="5620866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lrp_95_50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7" name="Rectangle 593"/>
          <p:cNvSpPr>
            <a:spLocks noChangeArrowheads="1"/>
          </p:cNvSpPr>
          <p:nvPr/>
        </p:nvSpPr>
        <p:spPr bwMode="auto">
          <a:xfrm>
            <a:off x="5764263" y="5620866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lrp_85_99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8" name="Rectangle 594"/>
          <p:cNvSpPr>
            <a:spLocks noChangeArrowheads="1"/>
          </p:cNvSpPr>
          <p:nvPr/>
        </p:nvSpPr>
        <p:spPr bwMode="auto">
          <a:xfrm>
            <a:off x="3948163" y="5865341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lrn_99_99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9" name="Rectangle 595"/>
          <p:cNvSpPr>
            <a:spLocks noChangeArrowheads="1"/>
          </p:cNvSpPr>
          <p:nvPr/>
        </p:nvSpPr>
        <p:spPr bwMode="auto">
          <a:xfrm>
            <a:off x="5764263" y="5865341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lrn_95_90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0" name="Rectangle 596"/>
          <p:cNvSpPr>
            <a:spLocks noChangeArrowheads="1"/>
          </p:cNvSpPr>
          <p:nvPr/>
        </p:nvSpPr>
        <p:spPr bwMode="auto">
          <a:xfrm>
            <a:off x="3948163" y="6109816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lrn_95_50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1" name="Rectangle 597"/>
          <p:cNvSpPr>
            <a:spLocks noChangeArrowheads="1"/>
          </p:cNvSpPr>
          <p:nvPr/>
        </p:nvSpPr>
        <p:spPr bwMode="auto">
          <a:xfrm>
            <a:off x="5764263" y="6109816"/>
            <a:ext cx="862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lrn_85_99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0" name="Rectangle 556"/>
          <p:cNvSpPr>
            <a:spLocks noChangeArrowheads="1"/>
          </p:cNvSpPr>
          <p:nvPr/>
        </p:nvSpPr>
        <p:spPr bwMode="auto">
          <a:xfrm>
            <a:off x="4160912" y="5085184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Sen</a:t>
            </a:r>
            <a:r>
              <a:rPr lang="es-E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1" name="Rectangle 556"/>
          <p:cNvSpPr>
            <a:spLocks noChangeArrowheads="1"/>
          </p:cNvSpPr>
          <p:nvPr/>
        </p:nvSpPr>
        <p:spPr bwMode="auto">
          <a:xfrm>
            <a:off x="5921495" y="5085184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Sen</a:t>
            </a:r>
            <a:r>
              <a:rPr lang="es-E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0512" y="404664"/>
            <a:ext cx="94895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2800" u="none" dirty="0" err="1" smtClean="0">
                <a:solidFill>
                  <a:srgbClr val="67235C"/>
                </a:solidFill>
              </a:rPr>
              <a:t>Interpretation</a:t>
            </a:r>
            <a:r>
              <a:rPr lang="es-ES" sz="2800" u="none" dirty="0">
                <a:solidFill>
                  <a:srgbClr val="67235C"/>
                </a:solidFill>
              </a:rPr>
              <a:t>: </a:t>
            </a:r>
            <a:endParaRPr lang="es-ES" sz="2800" u="none" dirty="0" smtClean="0">
              <a:solidFill>
                <a:srgbClr val="67235C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800" u="none" dirty="0" smtClean="0"/>
              <a:t>Positive </a:t>
            </a:r>
            <a:r>
              <a:rPr lang="es-ES" sz="2800" u="none" dirty="0" err="1"/>
              <a:t>Likelihood</a:t>
            </a:r>
            <a:r>
              <a:rPr lang="es-ES" sz="2800" u="none" dirty="0"/>
              <a:t> Ratio (LR+) </a:t>
            </a:r>
            <a:endParaRPr lang="es-ES" sz="2800" u="none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800" u="none" dirty="0" smtClean="0"/>
              <a:t>LR</a:t>
            </a:r>
            <a:r>
              <a:rPr lang="es-ES" sz="2800" u="none" dirty="0"/>
              <a:t>+ </a:t>
            </a:r>
            <a:r>
              <a:rPr lang="es-ES" sz="2800" u="none" dirty="0" err="1"/>
              <a:t>over</a:t>
            </a:r>
            <a:r>
              <a:rPr lang="es-ES" sz="2800" u="none" dirty="0"/>
              <a:t> 5 - 10: </a:t>
            </a:r>
            <a:r>
              <a:rPr lang="es-ES" sz="2800" u="none" dirty="0" err="1"/>
              <a:t>Significantly</a:t>
            </a:r>
            <a:r>
              <a:rPr lang="es-ES" sz="2800" u="none" dirty="0"/>
              <a:t> </a:t>
            </a:r>
            <a:r>
              <a:rPr lang="es-ES" sz="2800" u="none" dirty="0" err="1"/>
              <a:t>increases</a:t>
            </a:r>
            <a:r>
              <a:rPr lang="es-ES" sz="2800" u="none" dirty="0"/>
              <a:t> </a:t>
            </a:r>
            <a:r>
              <a:rPr lang="es-ES" sz="2800" u="none" dirty="0" err="1"/>
              <a:t>likelihood</a:t>
            </a:r>
            <a:r>
              <a:rPr lang="es-ES" sz="2800" u="none" dirty="0"/>
              <a:t> of </a:t>
            </a:r>
            <a:r>
              <a:rPr lang="es-ES" sz="2800" u="none" dirty="0" err="1"/>
              <a:t>the</a:t>
            </a:r>
            <a:r>
              <a:rPr lang="es-ES" sz="2800" u="none" dirty="0"/>
              <a:t> </a:t>
            </a:r>
            <a:r>
              <a:rPr lang="es-ES" sz="2800" u="none" dirty="0" err="1" smtClean="0"/>
              <a:t>disease</a:t>
            </a:r>
            <a:endParaRPr lang="es-ES" sz="2800" u="none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800" u="none" dirty="0" smtClean="0"/>
              <a:t>LR</a:t>
            </a:r>
            <a:r>
              <a:rPr lang="es-ES" sz="2800" u="none" dirty="0"/>
              <a:t>+ </a:t>
            </a:r>
            <a:r>
              <a:rPr lang="es-ES" sz="2800" u="none" dirty="0" err="1"/>
              <a:t>between</a:t>
            </a:r>
            <a:r>
              <a:rPr lang="es-ES" sz="2800" u="none" dirty="0"/>
              <a:t> 0.2 to 5 (</a:t>
            </a:r>
            <a:r>
              <a:rPr lang="es-ES" sz="2800" u="none" dirty="0" err="1"/>
              <a:t>esp</a:t>
            </a:r>
            <a:r>
              <a:rPr lang="es-ES" sz="2800" u="none" dirty="0"/>
              <a:t> </a:t>
            </a:r>
            <a:r>
              <a:rPr lang="es-ES" sz="2800" u="none" dirty="0" err="1"/>
              <a:t>if</a:t>
            </a:r>
            <a:r>
              <a:rPr lang="es-ES" sz="2800" u="none" dirty="0"/>
              <a:t> </a:t>
            </a:r>
            <a:r>
              <a:rPr lang="es-ES" sz="2800" u="none" dirty="0" err="1"/>
              <a:t>close</a:t>
            </a:r>
            <a:r>
              <a:rPr lang="es-ES" sz="2800" u="none" dirty="0"/>
              <a:t> to 1): </a:t>
            </a:r>
            <a:r>
              <a:rPr lang="es-ES" sz="2800" u="none" dirty="0" err="1"/>
              <a:t>Does</a:t>
            </a:r>
            <a:r>
              <a:rPr lang="es-ES" sz="2800" u="none" dirty="0"/>
              <a:t> </a:t>
            </a:r>
            <a:r>
              <a:rPr lang="es-ES" sz="2800" u="none" dirty="0" err="1"/>
              <a:t>not</a:t>
            </a:r>
            <a:r>
              <a:rPr lang="es-ES" sz="2800" u="none" dirty="0"/>
              <a:t> </a:t>
            </a:r>
            <a:r>
              <a:rPr lang="es-ES" sz="2800" u="none" dirty="0" err="1"/>
              <a:t>modify</a:t>
            </a:r>
            <a:r>
              <a:rPr lang="es-ES" sz="2800" u="none" dirty="0"/>
              <a:t> </a:t>
            </a:r>
            <a:r>
              <a:rPr lang="es-ES" sz="2800" u="none" dirty="0" err="1"/>
              <a:t>the</a:t>
            </a:r>
            <a:r>
              <a:rPr lang="es-ES" sz="2800" u="none" dirty="0"/>
              <a:t> </a:t>
            </a:r>
            <a:r>
              <a:rPr lang="es-ES" sz="2800" u="none" dirty="0" err="1"/>
              <a:t>likelihood</a:t>
            </a:r>
            <a:r>
              <a:rPr lang="es-ES" sz="2800" u="none" dirty="0"/>
              <a:t> of </a:t>
            </a:r>
            <a:r>
              <a:rPr lang="es-ES" sz="2800" u="none" dirty="0" err="1"/>
              <a:t>the</a:t>
            </a:r>
            <a:r>
              <a:rPr lang="es-ES" sz="2800" u="none" dirty="0"/>
              <a:t> </a:t>
            </a:r>
            <a:r>
              <a:rPr lang="es-ES" sz="2800" u="none" dirty="0" err="1" smtClean="0"/>
              <a:t>disease</a:t>
            </a:r>
            <a:endParaRPr lang="es-ES" sz="2800" u="none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800" u="none" dirty="0" smtClean="0"/>
              <a:t>LR</a:t>
            </a:r>
            <a:r>
              <a:rPr lang="es-ES" sz="2800" u="none" dirty="0"/>
              <a:t>+ </a:t>
            </a:r>
            <a:r>
              <a:rPr lang="es-ES" sz="2800" u="none" dirty="0" err="1"/>
              <a:t>below</a:t>
            </a:r>
            <a:r>
              <a:rPr lang="es-ES" sz="2800" u="none" dirty="0"/>
              <a:t> 0.1 - 0.2: </a:t>
            </a:r>
            <a:r>
              <a:rPr lang="es-ES" sz="2800" u="none" dirty="0" err="1"/>
              <a:t>Significantly</a:t>
            </a:r>
            <a:r>
              <a:rPr lang="es-ES" sz="2800" u="none" dirty="0"/>
              <a:t> </a:t>
            </a:r>
            <a:r>
              <a:rPr lang="es-ES" sz="2800" u="none" dirty="0" err="1"/>
              <a:t>decreases</a:t>
            </a:r>
            <a:r>
              <a:rPr lang="es-ES" sz="2800" u="none" dirty="0"/>
              <a:t> </a:t>
            </a:r>
            <a:r>
              <a:rPr lang="es-ES" sz="2800" u="none" dirty="0" err="1"/>
              <a:t>the</a:t>
            </a:r>
            <a:r>
              <a:rPr lang="es-ES" sz="2800" u="none" dirty="0"/>
              <a:t> </a:t>
            </a:r>
            <a:r>
              <a:rPr lang="es-ES" sz="2800" u="none" dirty="0" err="1"/>
              <a:t>likelihood</a:t>
            </a:r>
            <a:r>
              <a:rPr lang="es-ES" sz="2800" u="none" dirty="0"/>
              <a:t> of </a:t>
            </a:r>
            <a:r>
              <a:rPr lang="es-ES" sz="2800" u="none" dirty="0" err="1"/>
              <a:t>the</a:t>
            </a:r>
            <a:r>
              <a:rPr lang="es-ES" sz="2800" u="none" dirty="0"/>
              <a:t> </a:t>
            </a:r>
            <a:r>
              <a:rPr lang="es-ES" sz="2800" u="none" dirty="0" err="1" smtClean="0"/>
              <a:t>disease</a:t>
            </a:r>
            <a:endParaRPr lang="es-ES" sz="2800" u="none" dirty="0"/>
          </a:p>
        </p:txBody>
      </p:sp>
    </p:spTree>
    <p:extLst>
      <p:ext uri="{BB962C8B-B14F-4D97-AF65-F5344CB8AC3E}">
        <p14:creationId xmlns:p14="http://schemas.microsoft.com/office/powerpoint/2010/main" val="30936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272480" y="1988840"/>
            <a:ext cx="4787900" cy="3733800"/>
            <a:chOff x="0" y="1920"/>
            <a:chExt cx="2784" cy="2352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0" y="1920"/>
              <a:ext cx="2784" cy="235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V="1">
              <a:off x="240" y="3312"/>
              <a:ext cx="21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344488" y="2132856"/>
            <a:ext cx="460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 err="1" smtClean="0"/>
              <a:t>Accuracy</a:t>
            </a:r>
            <a:r>
              <a:rPr lang="es-ES" b="1" dirty="0" smtClean="0"/>
              <a:t>=% </a:t>
            </a:r>
            <a:r>
              <a:rPr lang="es-ES" b="1" dirty="0" err="1" smtClean="0"/>
              <a:t>classified</a:t>
            </a:r>
            <a:r>
              <a:rPr lang="es-ES" b="1" dirty="0" smtClean="0"/>
              <a:t> </a:t>
            </a:r>
            <a:r>
              <a:rPr lang="es-ES" b="1" dirty="0" err="1" smtClean="0"/>
              <a:t>right</a:t>
            </a:r>
            <a:r>
              <a:rPr lang="es-ES" b="1" dirty="0" smtClean="0"/>
              <a:t> </a:t>
            </a:r>
            <a:endParaRPr lang="en-GB" b="1" dirty="0"/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632520" y="28529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360712" y="2852936"/>
            <a:ext cx="8640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5400" b="1" dirty="0"/>
              <a:t>+</a:t>
            </a:r>
            <a:endParaRPr lang="en-GB" sz="5400" b="1" dirty="0"/>
          </a:p>
        </p:txBody>
      </p:sp>
      <p:sp>
        <p:nvSpPr>
          <p:cNvPr id="47" name="AutoShape 19"/>
          <p:cNvSpPr>
            <a:spLocks noChangeArrowheads="1"/>
          </p:cNvSpPr>
          <p:nvPr/>
        </p:nvSpPr>
        <p:spPr bwMode="auto">
          <a:xfrm>
            <a:off x="3296816" y="292494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44488" y="4437112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49" name="Oval 14"/>
          <p:cNvSpPr>
            <a:spLocks noChangeArrowheads="1"/>
          </p:cNvSpPr>
          <p:nvPr/>
        </p:nvSpPr>
        <p:spPr bwMode="auto">
          <a:xfrm>
            <a:off x="3080792" y="4509120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2216696" y="4437112"/>
            <a:ext cx="8640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5400" b="1" dirty="0"/>
              <a:t>+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20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50" grpId="0" animBg="1"/>
      <p:bldP spid="87053" grpId="0" animBg="1" autoUpdateAnimBg="0"/>
      <p:bldP spid="87054" grpId="0" animBg="1" autoUpdateAnimBg="0"/>
      <p:bldP spid="87059" grpId="0" animBg="1" autoUpdateAnimBg="0"/>
      <p:bldP spid="34" grpId="0" animBg="1"/>
      <p:bldP spid="39" grpId="0" animBg="1" autoUpdateAnimBg="0"/>
      <p:bldP spid="40" grpId="0" animBg="1" autoUpdateAnimBg="0"/>
      <p:bldP spid="41" grpId="0" animBg="1"/>
      <p:bldP spid="42" grpId="0" animBg="1" autoUpdateAnimBg="0"/>
      <p:bldP spid="43" grpId="0" animBg="1" autoUpdateAnimBg="0"/>
      <p:bldP spid="44" grpId="0" animBg="1" autoUpdateAnimBg="0"/>
      <p:bldP spid="48" grpId="0" animBg="1" autoUpdateAnimBg="0"/>
      <p:bldP spid="4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72480" y="2204864"/>
            <a:ext cx="4787900" cy="3733800"/>
          </a:xfrm>
          <a:prstGeom prst="rect">
            <a:avLst/>
          </a:pr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416496" y="2492896"/>
            <a:ext cx="460851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 err="1" smtClean="0"/>
              <a:t>Youden’s</a:t>
            </a:r>
            <a:r>
              <a:rPr lang="es-ES" b="1" dirty="0" smtClean="0"/>
              <a:t> </a:t>
            </a:r>
            <a:r>
              <a:rPr lang="es-ES" b="1" dirty="0" err="1" smtClean="0"/>
              <a:t>Index</a:t>
            </a:r>
            <a:r>
              <a:rPr lang="es-ES" b="1" dirty="0" smtClean="0"/>
              <a:t> =</a:t>
            </a:r>
          </a:p>
          <a:p>
            <a:pPr algn="ctr">
              <a:spcBef>
                <a:spcPct val="50000"/>
              </a:spcBef>
            </a:pPr>
            <a:r>
              <a:rPr lang="es-ES" b="1" dirty="0" err="1" smtClean="0"/>
              <a:t>sensitivity</a:t>
            </a:r>
            <a:r>
              <a:rPr lang="es-ES" b="1" dirty="0" smtClean="0"/>
              <a:t> + </a:t>
            </a:r>
            <a:r>
              <a:rPr lang="es-ES" b="1" dirty="0" err="1" smtClean="0"/>
              <a:t>specificity</a:t>
            </a:r>
            <a:r>
              <a:rPr lang="es-ES" b="1" dirty="0" smtClean="0"/>
              <a:t> -1</a:t>
            </a:r>
            <a:endParaRPr lang="en-GB" b="1" dirty="0"/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1712640" y="3645024"/>
            <a:ext cx="8640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5400" b="1" dirty="0"/>
              <a:t>+</a:t>
            </a:r>
            <a:endParaRPr lang="en-GB" sz="5400" b="1" dirty="0"/>
          </a:p>
        </p:txBody>
      </p:sp>
      <p:sp>
        <p:nvSpPr>
          <p:cNvPr id="38" name="AutoShape 33"/>
          <p:cNvSpPr>
            <a:spLocks noChangeArrowheads="1"/>
          </p:cNvSpPr>
          <p:nvPr/>
        </p:nvSpPr>
        <p:spPr bwMode="auto">
          <a:xfrm>
            <a:off x="992560" y="3789040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920552" y="4181128"/>
            <a:ext cx="576064" cy="3279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1" name="50 Conector recto"/>
          <p:cNvCxnSpPr/>
          <p:nvPr/>
        </p:nvCxnSpPr>
        <p:spPr>
          <a:xfrm>
            <a:off x="776536" y="4149080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33"/>
          <p:cNvSpPr>
            <a:spLocks noChangeArrowheads="1"/>
          </p:cNvSpPr>
          <p:nvPr/>
        </p:nvSpPr>
        <p:spPr bwMode="auto">
          <a:xfrm>
            <a:off x="2720752" y="3789040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99348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2648744" y="4181128"/>
            <a:ext cx="576064" cy="3279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4" name="53 Conector recto"/>
          <p:cNvCxnSpPr/>
          <p:nvPr/>
        </p:nvCxnSpPr>
        <p:spPr>
          <a:xfrm>
            <a:off x="2504728" y="4149080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3584848" y="3645024"/>
            <a:ext cx="11521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5400" b="1" dirty="0" smtClean="0"/>
              <a:t>-</a:t>
            </a:r>
            <a:r>
              <a:rPr lang="es-ES" sz="4000" b="1" dirty="0" smtClean="0"/>
              <a:t>1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0093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50" grpId="0" animBg="1"/>
      <p:bldP spid="87053" grpId="0" animBg="1" autoUpdateAnimBg="0"/>
      <p:bldP spid="87054" grpId="0" animBg="1" autoUpdateAnimBg="0"/>
      <p:bldP spid="87059" grpId="0" animBg="1" autoUpdateAnimBg="0"/>
      <p:bldP spid="34" grpId="0" animBg="1"/>
      <p:bldP spid="39" grpId="0" animBg="1" autoUpdateAnimBg="0"/>
      <p:bldP spid="40" grpId="0" animBg="1" autoUpdateAnimBg="0"/>
      <p:bldP spid="41" grpId="0" animBg="1"/>
      <p:bldP spid="42" grpId="0" animBg="1" autoUpdateAnimBg="0"/>
      <p:bldP spid="43" grpId="0" animBg="1" autoUpdateAnimBg="0"/>
      <p:bldP spid="38" grpId="0" animBg="1" autoUpdateAnimBg="0"/>
      <p:bldP spid="45" grpId="0" animBg="1" autoUpdateAnimBg="0"/>
      <p:bldP spid="52" grpId="0" animBg="1" autoUpdateAnimBg="0"/>
      <p:bldP spid="5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20E5E9-75C6-4BDD-9488-97B06ED6BFE1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10" y="1988840"/>
            <a:ext cx="8145012" cy="4305901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96816" y="20689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Llamada rectangular 5"/>
          <p:cNvSpPr/>
          <p:nvPr/>
        </p:nvSpPr>
        <p:spPr bwMode="auto">
          <a:xfrm>
            <a:off x="3656856" y="759187"/>
            <a:ext cx="3168352" cy="1477328"/>
          </a:xfrm>
          <a:prstGeom prst="wedgeRectCallout">
            <a:avLst>
              <a:gd name="adj1" fmla="val -24072"/>
              <a:gd name="adj2" fmla="val 91553"/>
            </a:avLst>
          </a:prstGeom>
          <a:solidFill>
            <a:schemeClr val="accent1"/>
          </a:solidFill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u="none" dirty="0"/>
              <a:t>“If we did this 333 times, we’d be giving false hope to 332 people for approximately four hours and we’d save one life. Isn’t that worth it?”</a:t>
            </a:r>
            <a:endParaRPr lang="es-ES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20" y="764704"/>
            <a:ext cx="9721080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noProof="0" dirty="0" smtClean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Accuracy depend on prevalence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Youden’s</a:t>
            </a:r>
            <a:r>
              <a:rPr lang="en-US" sz="3200" noProof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Index do NOT depend on prevalence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6" name="AutoShape 2"/>
          <p:cNvSpPr>
            <a:spLocks noChangeAspect="1" noChangeArrowheads="1" noTextEdit="1"/>
          </p:cNvSpPr>
          <p:nvPr/>
        </p:nvSpPr>
        <p:spPr bwMode="auto">
          <a:xfrm>
            <a:off x="2000250" y="1484313"/>
            <a:ext cx="60515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28" name="Group 204"/>
          <p:cNvGrpSpPr>
            <a:grpSpLocks/>
          </p:cNvGrpSpPr>
          <p:nvPr/>
        </p:nvGrpSpPr>
        <p:grpSpPr bwMode="auto">
          <a:xfrm>
            <a:off x="2051050" y="1531938"/>
            <a:ext cx="5954713" cy="4332288"/>
            <a:chOff x="1292" y="965"/>
            <a:chExt cx="3751" cy="2729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1292" y="965"/>
              <a:ext cx="3751" cy="27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294" y="969"/>
              <a:ext cx="3743" cy="2721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569" y="1065"/>
              <a:ext cx="3374" cy="161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auto">
            <a:xfrm>
              <a:off x="1628" y="1149"/>
              <a:ext cx="3256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3" y="0"/>
                </a:cxn>
                <a:cxn ang="0">
                  <a:pos x="72" y="0"/>
                </a:cxn>
                <a:cxn ang="0">
                  <a:pos x="101" y="0"/>
                </a:cxn>
                <a:cxn ang="0">
                  <a:pos x="129" y="0"/>
                </a:cxn>
                <a:cxn ang="0">
                  <a:pos x="158" y="0"/>
                </a:cxn>
                <a:cxn ang="0">
                  <a:pos x="187" y="0"/>
                </a:cxn>
                <a:cxn ang="0">
                  <a:pos x="215" y="0"/>
                </a:cxn>
                <a:cxn ang="0">
                  <a:pos x="244" y="0"/>
                </a:cxn>
                <a:cxn ang="0">
                  <a:pos x="273" y="0"/>
                </a:cxn>
                <a:cxn ang="0">
                  <a:pos x="301" y="0"/>
                </a:cxn>
                <a:cxn ang="0">
                  <a:pos x="330" y="0"/>
                </a:cxn>
                <a:cxn ang="0">
                  <a:pos x="359" y="0"/>
                </a:cxn>
                <a:cxn ang="0">
                  <a:pos x="387" y="0"/>
                </a:cxn>
                <a:cxn ang="0">
                  <a:pos x="416" y="0"/>
                </a:cxn>
                <a:cxn ang="0">
                  <a:pos x="445" y="0"/>
                </a:cxn>
                <a:cxn ang="0">
                  <a:pos x="473" y="0"/>
                </a:cxn>
                <a:cxn ang="0">
                  <a:pos x="502" y="0"/>
                </a:cxn>
                <a:cxn ang="0">
                  <a:pos x="531" y="0"/>
                </a:cxn>
                <a:cxn ang="0">
                  <a:pos x="559" y="0"/>
                </a:cxn>
                <a:cxn ang="0">
                  <a:pos x="588" y="0"/>
                </a:cxn>
                <a:cxn ang="0">
                  <a:pos x="617" y="0"/>
                </a:cxn>
                <a:cxn ang="0">
                  <a:pos x="645" y="0"/>
                </a:cxn>
                <a:cxn ang="0">
                  <a:pos x="674" y="0"/>
                </a:cxn>
                <a:cxn ang="0">
                  <a:pos x="703" y="0"/>
                </a:cxn>
                <a:cxn ang="0">
                  <a:pos x="731" y="0"/>
                </a:cxn>
                <a:cxn ang="0">
                  <a:pos x="760" y="0"/>
                </a:cxn>
                <a:cxn ang="0">
                  <a:pos x="789" y="0"/>
                </a:cxn>
                <a:cxn ang="0">
                  <a:pos x="817" y="0"/>
                </a:cxn>
                <a:cxn ang="0">
                  <a:pos x="846" y="0"/>
                </a:cxn>
                <a:cxn ang="0">
                  <a:pos x="875" y="0"/>
                </a:cxn>
                <a:cxn ang="0">
                  <a:pos x="903" y="0"/>
                </a:cxn>
                <a:cxn ang="0">
                  <a:pos x="932" y="0"/>
                </a:cxn>
                <a:cxn ang="0">
                  <a:pos x="961" y="0"/>
                </a:cxn>
                <a:cxn ang="0">
                  <a:pos x="989" y="0"/>
                </a:cxn>
                <a:cxn ang="0">
                  <a:pos x="1018" y="0"/>
                </a:cxn>
                <a:cxn ang="0">
                  <a:pos x="1047" y="0"/>
                </a:cxn>
                <a:cxn ang="0">
                  <a:pos x="1075" y="0"/>
                </a:cxn>
                <a:cxn ang="0">
                  <a:pos x="1104" y="0"/>
                </a:cxn>
                <a:cxn ang="0">
                  <a:pos x="1133" y="0"/>
                </a:cxn>
                <a:cxn ang="0">
                  <a:pos x="1161" y="0"/>
                </a:cxn>
                <a:cxn ang="0">
                  <a:pos x="1190" y="0"/>
                </a:cxn>
                <a:cxn ang="0">
                  <a:pos x="1219" y="0"/>
                </a:cxn>
                <a:cxn ang="0">
                  <a:pos x="1247" y="0"/>
                </a:cxn>
                <a:cxn ang="0">
                  <a:pos x="1276" y="0"/>
                </a:cxn>
                <a:cxn ang="0">
                  <a:pos x="1305" y="0"/>
                </a:cxn>
                <a:cxn ang="0">
                  <a:pos x="1333" y="0"/>
                </a:cxn>
                <a:cxn ang="0">
                  <a:pos x="1362" y="0"/>
                </a:cxn>
                <a:cxn ang="0">
                  <a:pos x="1391" y="0"/>
                </a:cxn>
                <a:cxn ang="0">
                  <a:pos x="1419" y="0"/>
                </a:cxn>
              </a:cxnLst>
              <a:rect l="0" t="0" r="r" b="b"/>
              <a:pathLst>
                <a:path w="1434">
                  <a:moveTo>
                    <a:pt x="0" y="0"/>
                  </a:moveTo>
                  <a:lnTo>
                    <a:pt x="15" y="0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86" y="0"/>
                  </a:lnTo>
                  <a:lnTo>
                    <a:pt x="101" y="0"/>
                  </a:lnTo>
                  <a:lnTo>
                    <a:pt x="115" y="0"/>
                  </a:lnTo>
                  <a:lnTo>
                    <a:pt x="129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2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5" y="0"/>
                  </a:lnTo>
                  <a:lnTo>
                    <a:pt x="230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73" y="0"/>
                  </a:lnTo>
                  <a:lnTo>
                    <a:pt x="287" y="0"/>
                  </a:lnTo>
                  <a:lnTo>
                    <a:pt x="301" y="0"/>
                  </a:lnTo>
                  <a:lnTo>
                    <a:pt x="316" y="0"/>
                  </a:lnTo>
                  <a:lnTo>
                    <a:pt x="330" y="0"/>
                  </a:lnTo>
                  <a:lnTo>
                    <a:pt x="344" y="0"/>
                  </a:lnTo>
                  <a:lnTo>
                    <a:pt x="359" y="0"/>
                  </a:lnTo>
                  <a:lnTo>
                    <a:pt x="373" y="0"/>
                  </a:lnTo>
                  <a:lnTo>
                    <a:pt x="387" y="0"/>
                  </a:lnTo>
                  <a:lnTo>
                    <a:pt x="402" y="0"/>
                  </a:lnTo>
                  <a:lnTo>
                    <a:pt x="416" y="0"/>
                  </a:lnTo>
                  <a:lnTo>
                    <a:pt x="430" y="0"/>
                  </a:lnTo>
                  <a:lnTo>
                    <a:pt x="445" y="0"/>
                  </a:lnTo>
                  <a:lnTo>
                    <a:pt x="459" y="0"/>
                  </a:lnTo>
                  <a:lnTo>
                    <a:pt x="473" y="0"/>
                  </a:lnTo>
                  <a:lnTo>
                    <a:pt x="488" y="0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1" y="0"/>
                  </a:lnTo>
                  <a:lnTo>
                    <a:pt x="545" y="0"/>
                  </a:lnTo>
                  <a:lnTo>
                    <a:pt x="559" y="0"/>
                  </a:lnTo>
                  <a:lnTo>
                    <a:pt x="574" y="0"/>
                  </a:lnTo>
                  <a:lnTo>
                    <a:pt x="588" y="0"/>
                  </a:lnTo>
                  <a:lnTo>
                    <a:pt x="602" y="0"/>
                  </a:lnTo>
                  <a:lnTo>
                    <a:pt x="617" y="0"/>
                  </a:lnTo>
                  <a:lnTo>
                    <a:pt x="631" y="0"/>
                  </a:lnTo>
                  <a:lnTo>
                    <a:pt x="645" y="0"/>
                  </a:lnTo>
                  <a:lnTo>
                    <a:pt x="660" y="0"/>
                  </a:lnTo>
                  <a:lnTo>
                    <a:pt x="674" y="0"/>
                  </a:lnTo>
                  <a:lnTo>
                    <a:pt x="688" y="0"/>
                  </a:lnTo>
                  <a:lnTo>
                    <a:pt x="703" y="0"/>
                  </a:lnTo>
                  <a:lnTo>
                    <a:pt x="717" y="0"/>
                  </a:lnTo>
                  <a:lnTo>
                    <a:pt x="731" y="0"/>
                  </a:lnTo>
                  <a:lnTo>
                    <a:pt x="746" y="0"/>
                  </a:lnTo>
                  <a:lnTo>
                    <a:pt x="760" y="0"/>
                  </a:lnTo>
                  <a:lnTo>
                    <a:pt x="774" y="0"/>
                  </a:lnTo>
                  <a:lnTo>
                    <a:pt x="789" y="0"/>
                  </a:lnTo>
                  <a:lnTo>
                    <a:pt x="803" y="0"/>
                  </a:lnTo>
                  <a:lnTo>
                    <a:pt x="817" y="0"/>
                  </a:lnTo>
                  <a:lnTo>
                    <a:pt x="832" y="0"/>
                  </a:lnTo>
                  <a:lnTo>
                    <a:pt x="846" y="0"/>
                  </a:lnTo>
                  <a:lnTo>
                    <a:pt x="860" y="0"/>
                  </a:lnTo>
                  <a:lnTo>
                    <a:pt x="875" y="0"/>
                  </a:lnTo>
                  <a:lnTo>
                    <a:pt x="889" y="0"/>
                  </a:lnTo>
                  <a:lnTo>
                    <a:pt x="903" y="0"/>
                  </a:lnTo>
                  <a:lnTo>
                    <a:pt x="918" y="0"/>
                  </a:lnTo>
                  <a:lnTo>
                    <a:pt x="932" y="0"/>
                  </a:lnTo>
                  <a:lnTo>
                    <a:pt x="946" y="0"/>
                  </a:lnTo>
                  <a:lnTo>
                    <a:pt x="961" y="0"/>
                  </a:lnTo>
                  <a:lnTo>
                    <a:pt x="975" y="0"/>
                  </a:lnTo>
                  <a:lnTo>
                    <a:pt x="989" y="0"/>
                  </a:lnTo>
                  <a:lnTo>
                    <a:pt x="1004" y="0"/>
                  </a:lnTo>
                  <a:lnTo>
                    <a:pt x="1018" y="0"/>
                  </a:lnTo>
                  <a:lnTo>
                    <a:pt x="1032" y="0"/>
                  </a:lnTo>
                  <a:lnTo>
                    <a:pt x="1047" y="0"/>
                  </a:lnTo>
                  <a:lnTo>
                    <a:pt x="1061" y="0"/>
                  </a:lnTo>
                  <a:lnTo>
                    <a:pt x="1075" y="0"/>
                  </a:lnTo>
                  <a:lnTo>
                    <a:pt x="1090" y="0"/>
                  </a:lnTo>
                  <a:lnTo>
                    <a:pt x="1104" y="0"/>
                  </a:lnTo>
                  <a:lnTo>
                    <a:pt x="1118" y="0"/>
                  </a:lnTo>
                  <a:lnTo>
                    <a:pt x="1133" y="0"/>
                  </a:lnTo>
                  <a:lnTo>
                    <a:pt x="1147" y="0"/>
                  </a:lnTo>
                  <a:lnTo>
                    <a:pt x="1161" y="0"/>
                  </a:lnTo>
                  <a:lnTo>
                    <a:pt x="1176" y="0"/>
                  </a:lnTo>
                  <a:lnTo>
                    <a:pt x="1190" y="0"/>
                  </a:lnTo>
                  <a:lnTo>
                    <a:pt x="1204" y="0"/>
                  </a:lnTo>
                  <a:lnTo>
                    <a:pt x="1219" y="0"/>
                  </a:lnTo>
                  <a:lnTo>
                    <a:pt x="1233" y="0"/>
                  </a:lnTo>
                  <a:lnTo>
                    <a:pt x="1247" y="0"/>
                  </a:lnTo>
                  <a:lnTo>
                    <a:pt x="1262" y="0"/>
                  </a:lnTo>
                  <a:lnTo>
                    <a:pt x="1276" y="0"/>
                  </a:lnTo>
                  <a:lnTo>
                    <a:pt x="1290" y="0"/>
                  </a:lnTo>
                  <a:lnTo>
                    <a:pt x="1305" y="0"/>
                  </a:lnTo>
                  <a:lnTo>
                    <a:pt x="1319" y="0"/>
                  </a:lnTo>
                  <a:lnTo>
                    <a:pt x="1333" y="0"/>
                  </a:lnTo>
                  <a:lnTo>
                    <a:pt x="1348" y="0"/>
                  </a:lnTo>
                  <a:lnTo>
                    <a:pt x="1362" y="0"/>
                  </a:lnTo>
                  <a:lnTo>
                    <a:pt x="1376" y="0"/>
                  </a:lnTo>
                  <a:lnTo>
                    <a:pt x="1391" y="0"/>
                  </a:lnTo>
                  <a:lnTo>
                    <a:pt x="1405" y="0"/>
                  </a:lnTo>
                  <a:lnTo>
                    <a:pt x="1419" y="0"/>
                  </a:lnTo>
                  <a:lnTo>
                    <a:pt x="1434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1628" y="1174"/>
              <a:ext cx="3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1662" y="1174"/>
              <a:ext cx="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1682" y="1174"/>
              <a:ext cx="1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1694" y="1174"/>
              <a:ext cx="2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1737" y="1174"/>
              <a:ext cx="2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760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1791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823" y="1174"/>
              <a:ext cx="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846" y="1174"/>
              <a:ext cx="1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857" y="1174"/>
              <a:ext cx="2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1900" y="1174"/>
              <a:ext cx="2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1921" y="1174"/>
              <a:ext cx="1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1955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1987" y="1174"/>
              <a:ext cx="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2009" y="1174"/>
              <a:ext cx="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2018" y="1174"/>
              <a:ext cx="3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2064" y="1174"/>
              <a:ext cx="2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2084" y="1174"/>
              <a:ext cx="1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2118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2150" y="1174"/>
              <a:ext cx="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2173" y="1174"/>
              <a:ext cx="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2182" y="1174"/>
              <a:ext cx="3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2227" y="1174"/>
              <a:ext cx="2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2248" y="1174"/>
              <a:ext cx="1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2282" y="1174"/>
              <a:ext cx="2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2311" y="1174"/>
              <a:ext cx="1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2336" y="1174"/>
              <a:ext cx="1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2346" y="1174"/>
              <a:ext cx="2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2391" y="1174"/>
              <a:ext cx="1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2409" y="1174"/>
              <a:ext cx="2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2445" y="1174"/>
              <a:ext cx="3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2475" y="1174"/>
              <a:ext cx="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>
              <a:off x="2500" y="1174"/>
              <a:ext cx="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>
              <a:off x="2507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2554" y="1174"/>
              <a:ext cx="1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2573" y="1174"/>
              <a:ext cx="2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>
              <a:off x="2609" y="1174"/>
              <a:ext cx="2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2638" y="1174"/>
              <a:ext cx="1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2663" y="1174"/>
              <a:ext cx="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2670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2718" y="1174"/>
              <a:ext cx="1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2736" y="1174"/>
              <a:ext cx="2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>
              <a:off x="2772" y="1174"/>
              <a:ext cx="2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>
              <a:off x="2800" y="1174"/>
              <a:ext cx="1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>
              <a:off x="2827" y="1174"/>
              <a:ext cx="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7" name="Line 53"/>
            <p:cNvSpPr>
              <a:spLocks noChangeShapeType="1"/>
            </p:cNvSpPr>
            <p:nvPr/>
          </p:nvSpPr>
          <p:spPr bwMode="auto">
            <a:xfrm>
              <a:off x="2834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8" name="Line 54"/>
            <p:cNvSpPr>
              <a:spLocks noChangeShapeType="1"/>
            </p:cNvSpPr>
            <p:nvPr/>
          </p:nvSpPr>
          <p:spPr bwMode="auto">
            <a:xfrm>
              <a:off x="2881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>
              <a:off x="2897" y="1174"/>
              <a:ext cx="2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0" name="Line 56"/>
            <p:cNvSpPr>
              <a:spLocks noChangeShapeType="1"/>
            </p:cNvSpPr>
            <p:nvPr/>
          </p:nvSpPr>
          <p:spPr bwMode="auto">
            <a:xfrm>
              <a:off x="2936" y="1174"/>
              <a:ext cx="2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1" name="Line 57"/>
            <p:cNvSpPr>
              <a:spLocks noChangeShapeType="1"/>
            </p:cNvSpPr>
            <p:nvPr/>
          </p:nvSpPr>
          <p:spPr bwMode="auto">
            <a:xfrm>
              <a:off x="2963" y="1174"/>
              <a:ext cx="1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>
              <a:off x="2990" y="1174"/>
              <a:ext cx="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3" name="Line 59"/>
            <p:cNvSpPr>
              <a:spLocks noChangeShapeType="1"/>
            </p:cNvSpPr>
            <p:nvPr/>
          </p:nvSpPr>
          <p:spPr bwMode="auto">
            <a:xfrm>
              <a:off x="2995" y="1174"/>
              <a:ext cx="3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4" name="Line 60"/>
            <p:cNvSpPr>
              <a:spLocks noChangeShapeType="1"/>
            </p:cNvSpPr>
            <p:nvPr/>
          </p:nvSpPr>
          <p:spPr bwMode="auto">
            <a:xfrm>
              <a:off x="3029" y="1174"/>
              <a:ext cx="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>
              <a:off x="3045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6" name="Line 62"/>
            <p:cNvSpPr>
              <a:spLocks noChangeShapeType="1"/>
            </p:cNvSpPr>
            <p:nvPr/>
          </p:nvSpPr>
          <p:spPr bwMode="auto">
            <a:xfrm>
              <a:off x="3061" y="1174"/>
              <a:ext cx="2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7" name="Line 63"/>
            <p:cNvSpPr>
              <a:spLocks noChangeShapeType="1"/>
            </p:cNvSpPr>
            <p:nvPr/>
          </p:nvSpPr>
          <p:spPr bwMode="auto">
            <a:xfrm>
              <a:off x="3099" y="1174"/>
              <a:ext cx="2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8" name="Line 64"/>
            <p:cNvSpPr>
              <a:spLocks noChangeShapeType="1"/>
            </p:cNvSpPr>
            <p:nvPr/>
          </p:nvSpPr>
          <p:spPr bwMode="auto">
            <a:xfrm>
              <a:off x="3127" y="1174"/>
              <a:ext cx="1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9" name="Line 65"/>
            <p:cNvSpPr>
              <a:spLocks noChangeShapeType="1"/>
            </p:cNvSpPr>
            <p:nvPr/>
          </p:nvSpPr>
          <p:spPr bwMode="auto">
            <a:xfrm>
              <a:off x="3154" y="1174"/>
              <a:ext cx="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0" name="Line 66"/>
            <p:cNvSpPr>
              <a:spLocks noChangeShapeType="1"/>
            </p:cNvSpPr>
            <p:nvPr/>
          </p:nvSpPr>
          <p:spPr bwMode="auto">
            <a:xfrm>
              <a:off x="3159" y="1174"/>
              <a:ext cx="3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3190" y="1174"/>
              <a:ext cx="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>
              <a:off x="3208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3" name="Line 69"/>
            <p:cNvSpPr>
              <a:spLocks noChangeShapeType="1"/>
            </p:cNvSpPr>
            <p:nvPr/>
          </p:nvSpPr>
          <p:spPr bwMode="auto">
            <a:xfrm>
              <a:off x="3224" y="1174"/>
              <a:ext cx="2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4" name="Line 70"/>
            <p:cNvSpPr>
              <a:spLocks noChangeShapeType="1"/>
            </p:cNvSpPr>
            <p:nvPr/>
          </p:nvSpPr>
          <p:spPr bwMode="auto">
            <a:xfrm>
              <a:off x="3263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5" name="Line 71"/>
            <p:cNvSpPr>
              <a:spLocks noChangeShapeType="1"/>
            </p:cNvSpPr>
            <p:nvPr/>
          </p:nvSpPr>
          <p:spPr bwMode="auto">
            <a:xfrm>
              <a:off x="3288" y="1174"/>
              <a:ext cx="1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6" name="Line 72"/>
            <p:cNvSpPr>
              <a:spLocks noChangeShapeType="1"/>
            </p:cNvSpPr>
            <p:nvPr/>
          </p:nvSpPr>
          <p:spPr bwMode="auto">
            <a:xfrm>
              <a:off x="3317" y="1174"/>
              <a:ext cx="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7" name="Line 73"/>
            <p:cNvSpPr>
              <a:spLocks noChangeShapeType="1"/>
            </p:cNvSpPr>
            <p:nvPr/>
          </p:nvSpPr>
          <p:spPr bwMode="auto">
            <a:xfrm>
              <a:off x="3322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8" name="Line 74"/>
            <p:cNvSpPr>
              <a:spLocks noChangeShapeType="1"/>
            </p:cNvSpPr>
            <p:nvPr/>
          </p:nvSpPr>
          <p:spPr bwMode="auto">
            <a:xfrm>
              <a:off x="3354" y="1174"/>
              <a:ext cx="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9" name="Line 75"/>
            <p:cNvSpPr>
              <a:spLocks noChangeShapeType="1"/>
            </p:cNvSpPr>
            <p:nvPr/>
          </p:nvSpPr>
          <p:spPr bwMode="auto">
            <a:xfrm>
              <a:off x="3372" y="1174"/>
              <a:ext cx="1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0" name="Line 76"/>
            <p:cNvSpPr>
              <a:spLocks noChangeShapeType="1"/>
            </p:cNvSpPr>
            <p:nvPr/>
          </p:nvSpPr>
          <p:spPr bwMode="auto">
            <a:xfrm>
              <a:off x="3386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>
              <a:off x="3426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>
              <a:off x="3451" y="1174"/>
              <a:ext cx="1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>
              <a:off x="3481" y="1174"/>
              <a:ext cx="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>
              <a:off x="3483" y="1174"/>
              <a:ext cx="3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>
              <a:off x="3517" y="1174"/>
              <a:ext cx="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>
              <a:off x="3535" y="1174"/>
              <a:ext cx="1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7" name="Line 83"/>
            <p:cNvSpPr>
              <a:spLocks noChangeShapeType="1"/>
            </p:cNvSpPr>
            <p:nvPr/>
          </p:nvSpPr>
          <p:spPr bwMode="auto">
            <a:xfrm>
              <a:off x="3549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8" name="Line 84"/>
            <p:cNvSpPr>
              <a:spLocks noChangeShapeType="1"/>
            </p:cNvSpPr>
            <p:nvPr/>
          </p:nvSpPr>
          <p:spPr bwMode="auto">
            <a:xfrm>
              <a:off x="3590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9" name="Line 85"/>
            <p:cNvSpPr>
              <a:spLocks noChangeShapeType="1"/>
            </p:cNvSpPr>
            <p:nvPr/>
          </p:nvSpPr>
          <p:spPr bwMode="auto">
            <a:xfrm>
              <a:off x="3615" y="1174"/>
              <a:ext cx="1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0" name="Line 86"/>
            <p:cNvSpPr>
              <a:spLocks noChangeShapeType="1"/>
            </p:cNvSpPr>
            <p:nvPr/>
          </p:nvSpPr>
          <p:spPr bwMode="auto">
            <a:xfrm>
              <a:off x="3644" y="1174"/>
              <a:ext cx="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1" name="Line 87"/>
            <p:cNvSpPr>
              <a:spLocks noChangeShapeType="1"/>
            </p:cNvSpPr>
            <p:nvPr/>
          </p:nvSpPr>
          <p:spPr bwMode="auto">
            <a:xfrm>
              <a:off x="3647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2" name="Line 88"/>
            <p:cNvSpPr>
              <a:spLocks noChangeShapeType="1"/>
            </p:cNvSpPr>
            <p:nvPr/>
          </p:nvSpPr>
          <p:spPr bwMode="auto">
            <a:xfrm>
              <a:off x="3679" y="1174"/>
              <a:ext cx="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3" name="Line 89"/>
            <p:cNvSpPr>
              <a:spLocks noChangeShapeType="1"/>
            </p:cNvSpPr>
            <p:nvPr/>
          </p:nvSpPr>
          <p:spPr bwMode="auto">
            <a:xfrm>
              <a:off x="3699" y="1174"/>
              <a:ext cx="1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4" name="Line 90"/>
            <p:cNvSpPr>
              <a:spLocks noChangeShapeType="1"/>
            </p:cNvSpPr>
            <p:nvPr/>
          </p:nvSpPr>
          <p:spPr bwMode="auto">
            <a:xfrm>
              <a:off x="3713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5" name="Line 91"/>
            <p:cNvSpPr>
              <a:spLocks noChangeShapeType="1"/>
            </p:cNvSpPr>
            <p:nvPr/>
          </p:nvSpPr>
          <p:spPr bwMode="auto">
            <a:xfrm>
              <a:off x="3754" y="1174"/>
              <a:ext cx="2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6" name="Line 92"/>
            <p:cNvSpPr>
              <a:spLocks noChangeShapeType="1"/>
            </p:cNvSpPr>
            <p:nvPr/>
          </p:nvSpPr>
          <p:spPr bwMode="auto">
            <a:xfrm>
              <a:off x="3776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7" name="Line 93"/>
            <p:cNvSpPr>
              <a:spLocks noChangeShapeType="1"/>
            </p:cNvSpPr>
            <p:nvPr/>
          </p:nvSpPr>
          <p:spPr bwMode="auto">
            <a:xfrm>
              <a:off x="3808" y="1174"/>
              <a:ext cx="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8" name="Line 94"/>
            <p:cNvSpPr>
              <a:spLocks noChangeShapeType="1"/>
            </p:cNvSpPr>
            <p:nvPr/>
          </p:nvSpPr>
          <p:spPr bwMode="auto">
            <a:xfrm>
              <a:off x="3810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9" name="Line 95"/>
            <p:cNvSpPr>
              <a:spLocks noChangeShapeType="1"/>
            </p:cNvSpPr>
            <p:nvPr/>
          </p:nvSpPr>
          <p:spPr bwMode="auto">
            <a:xfrm>
              <a:off x="3842" y="1174"/>
              <a:ext cx="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0" name="Line 96"/>
            <p:cNvSpPr>
              <a:spLocks noChangeShapeType="1"/>
            </p:cNvSpPr>
            <p:nvPr/>
          </p:nvSpPr>
          <p:spPr bwMode="auto">
            <a:xfrm>
              <a:off x="3863" y="1174"/>
              <a:ext cx="1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1" name="Line 97"/>
            <p:cNvSpPr>
              <a:spLocks noChangeShapeType="1"/>
            </p:cNvSpPr>
            <p:nvPr/>
          </p:nvSpPr>
          <p:spPr bwMode="auto">
            <a:xfrm>
              <a:off x="3874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2" name="Line 98"/>
            <p:cNvSpPr>
              <a:spLocks noChangeShapeType="1"/>
            </p:cNvSpPr>
            <p:nvPr/>
          </p:nvSpPr>
          <p:spPr bwMode="auto">
            <a:xfrm>
              <a:off x="3917" y="1174"/>
              <a:ext cx="2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3" name="Line 99"/>
            <p:cNvSpPr>
              <a:spLocks noChangeShapeType="1"/>
            </p:cNvSpPr>
            <p:nvPr/>
          </p:nvSpPr>
          <p:spPr bwMode="auto">
            <a:xfrm>
              <a:off x="3940" y="1174"/>
              <a:ext cx="13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4" name="Line 100"/>
            <p:cNvSpPr>
              <a:spLocks noChangeShapeType="1"/>
            </p:cNvSpPr>
            <p:nvPr/>
          </p:nvSpPr>
          <p:spPr bwMode="auto">
            <a:xfrm>
              <a:off x="3972" y="1174"/>
              <a:ext cx="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5" name="Line 101"/>
            <p:cNvSpPr>
              <a:spLocks noChangeShapeType="1"/>
            </p:cNvSpPr>
            <p:nvPr/>
          </p:nvSpPr>
          <p:spPr bwMode="auto">
            <a:xfrm>
              <a:off x="3972" y="1174"/>
              <a:ext cx="3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6" name="Line 102"/>
            <p:cNvSpPr>
              <a:spLocks noChangeShapeType="1"/>
            </p:cNvSpPr>
            <p:nvPr/>
          </p:nvSpPr>
          <p:spPr bwMode="auto">
            <a:xfrm>
              <a:off x="4006" y="1174"/>
              <a:ext cx="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7" name="Line 103"/>
            <p:cNvSpPr>
              <a:spLocks noChangeShapeType="1"/>
            </p:cNvSpPr>
            <p:nvPr/>
          </p:nvSpPr>
          <p:spPr bwMode="auto">
            <a:xfrm>
              <a:off x="4026" y="1174"/>
              <a:ext cx="1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8" name="Line 104"/>
            <p:cNvSpPr>
              <a:spLocks noChangeShapeType="1"/>
            </p:cNvSpPr>
            <p:nvPr/>
          </p:nvSpPr>
          <p:spPr bwMode="auto">
            <a:xfrm>
              <a:off x="4037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9" name="Line 105"/>
            <p:cNvSpPr>
              <a:spLocks noChangeShapeType="1"/>
            </p:cNvSpPr>
            <p:nvPr/>
          </p:nvSpPr>
          <p:spPr bwMode="auto">
            <a:xfrm>
              <a:off x="4081" y="1174"/>
              <a:ext cx="2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0" name="Line 106"/>
            <p:cNvSpPr>
              <a:spLocks noChangeShapeType="1"/>
            </p:cNvSpPr>
            <p:nvPr/>
          </p:nvSpPr>
          <p:spPr bwMode="auto">
            <a:xfrm>
              <a:off x="4103" y="1174"/>
              <a:ext cx="1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1" name="Line 107"/>
            <p:cNvSpPr>
              <a:spLocks noChangeShapeType="1"/>
            </p:cNvSpPr>
            <p:nvPr/>
          </p:nvSpPr>
          <p:spPr bwMode="auto">
            <a:xfrm>
              <a:off x="4135" y="1174"/>
              <a:ext cx="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2" name="Line 108"/>
            <p:cNvSpPr>
              <a:spLocks noChangeShapeType="1"/>
            </p:cNvSpPr>
            <p:nvPr/>
          </p:nvSpPr>
          <p:spPr bwMode="auto">
            <a:xfrm>
              <a:off x="4135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3" name="Line 109"/>
            <p:cNvSpPr>
              <a:spLocks noChangeShapeType="1"/>
            </p:cNvSpPr>
            <p:nvPr/>
          </p:nvSpPr>
          <p:spPr bwMode="auto">
            <a:xfrm>
              <a:off x="4167" y="1174"/>
              <a:ext cx="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4" name="Line 110"/>
            <p:cNvSpPr>
              <a:spLocks noChangeShapeType="1"/>
            </p:cNvSpPr>
            <p:nvPr/>
          </p:nvSpPr>
          <p:spPr bwMode="auto">
            <a:xfrm>
              <a:off x="4190" y="1174"/>
              <a:ext cx="1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5" name="Line 111"/>
            <p:cNvSpPr>
              <a:spLocks noChangeShapeType="1"/>
            </p:cNvSpPr>
            <p:nvPr/>
          </p:nvSpPr>
          <p:spPr bwMode="auto">
            <a:xfrm>
              <a:off x="4201" y="1174"/>
              <a:ext cx="2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6" name="Line 112"/>
            <p:cNvSpPr>
              <a:spLocks noChangeShapeType="1"/>
            </p:cNvSpPr>
            <p:nvPr/>
          </p:nvSpPr>
          <p:spPr bwMode="auto">
            <a:xfrm>
              <a:off x="4244" y="1174"/>
              <a:ext cx="2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7" name="Line 113"/>
            <p:cNvSpPr>
              <a:spLocks noChangeShapeType="1"/>
            </p:cNvSpPr>
            <p:nvPr/>
          </p:nvSpPr>
          <p:spPr bwMode="auto">
            <a:xfrm>
              <a:off x="4264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8" name="Line 114"/>
            <p:cNvSpPr>
              <a:spLocks noChangeShapeType="1"/>
            </p:cNvSpPr>
            <p:nvPr/>
          </p:nvSpPr>
          <p:spPr bwMode="auto">
            <a:xfrm>
              <a:off x="4299" y="1174"/>
              <a:ext cx="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9" name="Line 115"/>
            <p:cNvSpPr>
              <a:spLocks noChangeShapeType="1"/>
            </p:cNvSpPr>
            <p:nvPr/>
          </p:nvSpPr>
          <p:spPr bwMode="auto">
            <a:xfrm>
              <a:off x="4299" y="1174"/>
              <a:ext cx="3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0" name="Line 116"/>
            <p:cNvSpPr>
              <a:spLocks noChangeShapeType="1"/>
            </p:cNvSpPr>
            <p:nvPr/>
          </p:nvSpPr>
          <p:spPr bwMode="auto">
            <a:xfrm>
              <a:off x="4330" y="1174"/>
              <a:ext cx="5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1" name="Line 117"/>
            <p:cNvSpPr>
              <a:spLocks noChangeShapeType="1"/>
            </p:cNvSpPr>
            <p:nvPr/>
          </p:nvSpPr>
          <p:spPr bwMode="auto">
            <a:xfrm>
              <a:off x="4353" y="1174"/>
              <a:ext cx="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2" name="Line 118"/>
            <p:cNvSpPr>
              <a:spLocks noChangeShapeType="1"/>
            </p:cNvSpPr>
            <p:nvPr/>
          </p:nvSpPr>
          <p:spPr bwMode="auto">
            <a:xfrm>
              <a:off x="4362" y="1174"/>
              <a:ext cx="2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3" name="Line 119"/>
            <p:cNvSpPr>
              <a:spLocks noChangeShapeType="1"/>
            </p:cNvSpPr>
            <p:nvPr/>
          </p:nvSpPr>
          <p:spPr bwMode="auto">
            <a:xfrm>
              <a:off x="4408" y="1174"/>
              <a:ext cx="2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4" name="Line 120"/>
            <p:cNvSpPr>
              <a:spLocks noChangeShapeType="1"/>
            </p:cNvSpPr>
            <p:nvPr/>
          </p:nvSpPr>
          <p:spPr bwMode="auto">
            <a:xfrm>
              <a:off x="4428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5" name="Line 121"/>
            <p:cNvSpPr>
              <a:spLocks noChangeShapeType="1"/>
            </p:cNvSpPr>
            <p:nvPr/>
          </p:nvSpPr>
          <p:spPr bwMode="auto">
            <a:xfrm>
              <a:off x="4460" y="1174"/>
              <a:ext cx="3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6" name="Line 122"/>
            <p:cNvSpPr>
              <a:spLocks noChangeShapeType="1"/>
            </p:cNvSpPr>
            <p:nvPr/>
          </p:nvSpPr>
          <p:spPr bwMode="auto">
            <a:xfrm>
              <a:off x="4494" y="1174"/>
              <a:ext cx="4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7" name="Line 123"/>
            <p:cNvSpPr>
              <a:spLocks noChangeShapeType="1"/>
            </p:cNvSpPr>
            <p:nvPr/>
          </p:nvSpPr>
          <p:spPr bwMode="auto">
            <a:xfrm>
              <a:off x="4517" y="1174"/>
              <a:ext cx="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8" name="Line 124"/>
            <p:cNvSpPr>
              <a:spLocks noChangeShapeType="1"/>
            </p:cNvSpPr>
            <p:nvPr/>
          </p:nvSpPr>
          <p:spPr bwMode="auto">
            <a:xfrm>
              <a:off x="4526" y="1174"/>
              <a:ext cx="2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9" name="Line 125"/>
            <p:cNvSpPr>
              <a:spLocks noChangeShapeType="1"/>
            </p:cNvSpPr>
            <p:nvPr/>
          </p:nvSpPr>
          <p:spPr bwMode="auto">
            <a:xfrm>
              <a:off x="4569" y="1174"/>
              <a:ext cx="2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0" name="Line 126"/>
            <p:cNvSpPr>
              <a:spLocks noChangeShapeType="1"/>
            </p:cNvSpPr>
            <p:nvPr/>
          </p:nvSpPr>
          <p:spPr bwMode="auto">
            <a:xfrm>
              <a:off x="4591" y="1174"/>
              <a:ext cx="1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1" name="Line 127"/>
            <p:cNvSpPr>
              <a:spLocks noChangeShapeType="1"/>
            </p:cNvSpPr>
            <p:nvPr/>
          </p:nvSpPr>
          <p:spPr bwMode="auto">
            <a:xfrm>
              <a:off x="4623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2" name="Line 128"/>
            <p:cNvSpPr>
              <a:spLocks noChangeShapeType="1"/>
            </p:cNvSpPr>
            <p:nvPr/>
          </p:nvSpPr>
          <p:spPr bwMode="auto">
            <a:xfrm>
              <a:off x="4655" y="1174"/>
              <a:ext cx="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3" name="Line 129"/>
            <p:cNvSpPr>
              <a:spLocks noChangeShapeType="1"/>
            </p:cNvSpPr>
            <p:nvPr/>
          </p:nvSpPr>
          <p:spPr bwMode="auto">
            <a:xfrm>
              <a:off x="4678" y="1174"/>
              <a:ext cx="1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4" name="Line 130"/>
            <p:cNvSpPr>
              <a:spLocks noChangeShapeType="1"/>
            </p:cNvSpPr>
            <p:nvPr/>
          </p:nvSpPr>
          <p:spPr bwMode="auto">
            <a:xfrm>
              <a:off x="4689" y="1174"/>
              <a:ext cx="27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5" name="Line 131"/>
            <p:cNvSpPr>
              <a:spLocks noChangeShapeType="1"/>
            </p:cNvSpPr>
            <p:nvPr/>
          </p:nvSpPr>
          <p:spPr bwMode="auto">
            <a:xfrm>
              <a:off x="4732" y="1174"/>
              <a:ext cx="21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6" name="Line 132"/>
            <p:cNvSpPr>
              <a:spLocks noChangeShapeType="1"/>
            </p:cNvSpPr>
            <p:nvPr/>
          </p:nvSpPr>
          <p:spPr bwMode="auto">
            <a:xfrm>
              <a:off x="4753" y="1174"/>
              <a:ext cx="18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7" name="Line 133"/>
            <p:cNvSpPr>
              <a:spLocks noChangeShapeType="1"/>
            </p:cNvSpPr>
            <p:nvPr/>
          </p:nvSpPr>
          <p:spPr bwMode="auto">
            <a:xfrm>
              <a:off x="4787" y="1174"/>
              <a:ext cx="32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8" name="Line 134"/>
            <p:cNvSpPr>
              <a:spLocks noChangeShapeType="1"/>
            </p:cNvSpPr>
            <p:nvPr/>
          </p:nvSpPr>
          <p:spPr bwMode="auto">
            <a:xfrm>
              <a:off x="4819" y="1174"/>
              <a:ext cx="6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9" name="Line 135"/>
            <p:cNvSpPr>
              <a:spLocks noChangeShapeType="1"/>
            </p:cNvSpPr>
            <p:nvPr/>
          </p:nvSpPr>
          <p:spPr bwMode="auto">
            <a:xfrm>
              <a:off x="4841" y="1174"/>
              <a:ext cx="9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0" name="Line 136"/>
            <p:cNvSpPr>
              <a:spLocks noChangeShapeType="1"/>
            </p:cNvSpPr>
            <p:nvPr/>
          </p:nvSpPr>
          <p:spPr bwMode="auto">
            <a:xfrm>
              <a:off x="4850" y="1174"/>
              <a:ext cx="30" cy="1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1" name="Freeform 137"/>
            <p:cNvSpPr>
              <a:spLocks/>
            </p:cNvSpPr>
            <p:nvPr/>
          </p:nvSpPr>
          <p:spPr bwMode="auto">
            <a:xfrm>
              <a:off x="1628" y="1249"/>
              <a:ext cx="3256" cy="124"/>
            </a:xfrm>
            <a:custGeom>
              <a:avLst/>
              <a:gdLst/>
              <a:ahLst/>
              <a:cxnLst>
                <a:cxn ang="0">
                  <a:pos x="15" y="55"/>
                </a:cxn>
                <a:cxn ang="0">
                  <a:pos x="43" y="54"/>
                </a:cxn>
                <a:cxn ang="0">
                  <a:pos x="72" y="53"/>
                </a:cxn>
                <a:cxn ang="0">
                  <a:pos x="101" y="52"/>
                </a:cxn>
                <a:cxn ang="0">
                  <a:pos x="129" y="50"/>
                </a:cxn>
                <a:cxn ang="0">
                  <a:pos x="158" y="49"/>
                </a:cxn>
                <a:cxn ang="0">
                  <a:pos x="187" y="48"/>
                </a:cxn>
                <a:cxn ang="0">
                  <a:pos x="215" y="47"/>
                </a:cxn>
                <a:cxn ang="0">
                  <a:pos x="244" y="46"/>
                </a:cxn>
                <a:cxn ang="0">
                  <a:pos x="273" y="45"/>
                </a:cxn>
                <a:cxn ang="0">
                  <a:pos x="301" y="44"/>
                </a:cxn>
                <a:cxn ang="0">
                  <a:pos x="330" y="43"/>
                </a:cxn>
                <a:cxn ang="0">
                  <a:pos x="359" y="42"/>
                </a:cxn>
                <a:cxn ang="0">
                  <a:pos x="387" y="41"/>
                </a:cxn>
                <a:cxn ang="0">
                  <a:pos x="416" y="39"/>
                </a:cxn>
                <a:cxn ang="0">
                  <a:pos x="445" y="38"/>
                </a:cxn>
                <a:cxn ang="0">
                  <a:pos x="473" y="37"/>
                </a:cxn>
                <a:cxn ang="0">
                  <a:pos x="502" y="36"/>
                </a:cxn>
                <a:cxn ang="0">
                  <a:pos x="531" y="35"/>
                </a:cxn>
                <a:cxn ang="0">
                  <a:pos x="559" y="34"/>
                </a:cxn>
                <a:cxn ang="0">
                  <a:pos x="588" y="33"/>
                </a:cxn>
                <a:cxn ang="0">
                  <a:pos x="617" y="32"/>
                </a:cxn>
                <a:cxn ang="0">
                  <a:pos x="645" y="31"/>
                </a:cxn>
                <a:cxn ang="0">
                  <a:pos x="674" y="30"/>
                </a:cxn>
                <a:cxn ang="0">
                  <a:pos x="703" y="28"/>
                </a:cxn>
                <a:cxn ang="0">
                  <a:pos x="731" y="27"/>
                </a:cxn>
                <a:cxn ang="0">
                  <a:pos x="760" y="26"/>
                </a:cxn>
                <a:cxn ang="0">
                  <a:pos x="789" y="25"/>
                </a:cxn>
                <a:cxn ang="0">
                  <a:pos x="817" y="24"/>
                </a:cxn>
                <a:cxn ang="0">
                  <a:pos x="846" y="23"/>
                </a:cxn>
                <a:cxn ang="0">
                  <a:pos x="875" y="22"/>
                </a:cxn>
                <a:cxn ang="0">
                  <a:pos x="903" y="21"/>
                </a:cxn>
                <a:cxn ang="0">
                  <a:pos x="932" y="20"/>
                </a:cxn>
                <a:cxn ang="0">
                  <a:pos x="961" y="19"/>
                </a:cxn>
                <a:cxn ang="0">
                  <a:pos x="989" y="17"/>
                </a:cxn>
                <a:cxn ang="0">
                  <a:pos x="1018" y="16"/>
                </a:cxn>
                <a:cxn ang="0">
                  <a:pos x="1047" y="15"/>
                </a:cxn>
                <a:cxn ang="0">
                  <a:pos x="1075" y="14"/>
                </a:cxn>
                <a:cxn ang="0">
                  <a:pos x="1104" y="13"/>
                </a:cxn>
                <a:cxn ang="0">
                  <a:pos x="1133" y="12"/>
                </a:cxn>
                <a:cxn ang="0">
                  <a:pos x="1161" y="11"/>
                </a:cxn>
                <a:cxn ang="0">
                  <a:pos x="1190" y="10"/>
                </a:cxn>
                <a:cxn ang="0">
                  <a:pos x="1219" y="9"/>
                </a:cxn>
                <a:cxn ang="0">
                  <a:pos x="1247" y="8"/>
                </a:cxn>
                <a:cxn ang="0">
                  <a:pos x="1276" y="6"/>
                </a:cxn>
                <a:cxn ang="0">
                  <a:pos x="1305" y="5"/>
                </a:cxn>
                <a:cxn ang="0">
                  <a:pos x="1333" y="4"/>
                </a:cxn>
                <a:cxn ang="0">
                  <a:pos x="1362" y="3"/>
                </a:cxn>
                <a:cxn ang="0">
                  <a:pos x="1391" y="2"/>
                </a:cxn>
                <a:cxn ang="0">
                  <a:pos x="1419" y="1"/>
                </a:cxn>
              </a:cxnLst>
              <a:rect l="0" t="0" r="r" b="b"/>
              <a:pathLst>
                <a:path w="1434" h="55">
                  <a:moveTo>
                    <a:pt x="0" y="55"/>
                  </a:moveTo>
                  <a:lnTo>
                    <a:pt x="15" y="55"/>
                  </a:lnTo>
                  <a:lnTo>
                    <a:pt x="29" y="54"/>
                  </a:lnTo>
                  <a:lnTo>
                    <a:pt x="43" y="54"/>
                  </a:lnTo>
                  <a:lnTo>
                    <a:pt x="58" y="53"/>
                  </a:lnTo>
                  <a:lnTo>
                    <a:pt x="72" y="53"/>
                  </a:lnTo>
                  <a:lnTo>
                    <a:pt x="86" y="52"/>
                  </a:lnTo>
                  <a:lnTo>
                    <a:pt x="101" y="52"/>
                  </a:lnTo>
                  <a:lnTo>
                    <a:pt x="115" y="51"/>
                  </a:lnTo>
                  <a:lnTo>
                    <a:pt x="129" y="50"/>
                  </a:lnTo>
                  <a:lnTo>
                    <a:pt x="144" y="50"/>
                  </a:lnTo>
                  <a:lnTo>
                    <a:pt x="158" y="49"/>
                  </a:lnTo>
                  <a:lnTo>
                    <a:pt x="172" y="49"/>
                  </a:lnTo>
                  <a:lnTo>
                    <a:pt x="187" y="48"/>
                  </a:lnTo>
                  <a:lnTo>
                    <a:pt x="201" y="48"/>
                  </a:lnTo>
                  <a:lnTo>
                    <a:pt x="215" y="47"/>
                  </a:lnTo>
                  <a:lnTo>
                    <a:pt x="230" y="47"/>
                  </a:lnTo>
                  <a:lnTo>
                    <a:pt x="244" y="46"/>
                  </a:lnTo>
                  <a:lnTo>
                    <a:pt x="258" y="46"/>
                  </a:lnTo>
                  <a:lnTo>
                    <a:pt x="273" y="45"/>
                  </a:lnTo>
                  <a:lnTo>
                    <a:pt x="287" y="44"/>
                  </a:lnTo>
                  <a:lnTo>
                    <a:pt x="301" y="44"/>
                  </a:lnTo>
                  <a:lnTo>
                    <a:pt x="316" y="43"/>
                  </a:lnTo>
                  <a:lnTo>
                    <a:pt x="330" y="43"/>
                  </a:lnTo>
                  <a:lnTo>
                    <a:pt x="344" y="42"/>
                  </a:lnTo>
                  <a:lnTo>
                    <a:pt x="359" y="42"/>
                  </a:lnTo>
                  <a:lnTo>
                    <a:pt x="373" y="41"/>
                  </a:lnTo>
                  <a:lnTo>
                    <a:pt x="387" y="41"/>
                  </a:lnTo>
                  <a:lnTo>
                    <a:pt x="402" y="40"/>
                  </a:lnTo>
                  <a:lnTo>
                    <a:pt x="416" y="39"/>
                  </a:lnTo>
                  <a:lnTo>
                    <a:pt x="430" y="39"/>
                  </a:lnTo>
                  <a:lnTo>
                    <a:pt x="445" y="38"/>
                  </a:lnTo>
                  <a:lnTo>
                    <a:pt x="459" y="38"/>
                  </a:lnTo>
                  <a:lnTo>
                    <a:pt x="473" y="37"/>
                  </a:lnTo>
                  <a:lnTo>
                    <a:pt x="488" y="37"/>
                  </a:lnTo>
                  <a:lnTo>
                    <a:pt x="502" y="36"/>
                  </a:lnTo>
                  <a:lnTo>
                    <a:pt x="516" y="36"/>
                  </a:lnTo>
                  <a:lnTo>
                    <a:pt x="531" y="35"/>
                  </a:lnTo>
                  <a:lnTo>
                    <a:pt x="545" y="35"/>
                  </a:lnTo>
                  <a:lnTo>
                    <a:pt x="559" y="34"/>
                  </a:lnTo>
                  <a:lnTo>
                    <a:pt x="574" y="33"/>
                  </a:lnTo>
                  <a:lnTo>
                    <a:pt x="588" y="33"/>
                  </a:lnTo>
                  <a:lnTo>
                    <a:pt x="602" y="32"/>
                  </a:lnTo>
                  <a:lnTo>
                    <a:pt x="617" y="32"/>
                  </a:lnTo>
                  <a:lnTo>
                    <a:pt x="631" y="31"/>
                  </a:lnTo>
                  <a:lnTo>
                    <a:pt x="645" y="31"/>
                  </a:lnTo>
                  <a:lnTo>
                    <a:pt x="660" y="30"/>
                  </a:lnTo>
                  <a:lnTo>
                    <a:pt x="674" y="30"/>
                  </a:lnTo>
                  <a:lnTo>
                    <a:pt x="688" y="29"/>
                  </a:lnTo>
                  <a:lnTo>
                    <a:pt x="703" y="28"/>
                  </a:lnTo>
                  <a:lnTo>
                    <a:pt x="717" y="28"/>
                  </a:lnTo>
                  <a:lnTo>
                    <a:pt x="731" y="27"/>
                  </a:lnTo>
                  <a:lnTo>
                    <a:pt x="746" y="27"/>
                  </a:lnTo>
                  <a:lnTo>
                    <a:pt x="760" y="26"/>
                  </a:lnTo>
                  <a:lnTo>
                    <a:pt x="774" y="26"/>
                  </a:lnTo>
                  <a:lnTo>
                    <a:pt x="789" y="25"/>
                  </a:lnTo>
                  <a:lnTo>
                    <a:pt x="803" y="25"/>
                  </a:lnTo>
                  <a:lnTo>
                    <a:pt x="817" y="24"/>
                  </a:lnTo>
                  <a:lnTo>
                    <a:pt x="832" y="24"/>
                  </a:lnTo>
                  <a:lnTo>
                    <a:pt x="846" y="23"/>
                  </a:lnTo>
                  <a:lnTo>
                    <a:pt x="860" y="22"/>
                  </a:lnTo>
                  <a:lnTo>
                    <a:pt x="875" y="22"/>
                  </a:lnTo>
                  <a:lnTo>
                    <a:pt x="889" y="21"/>
                  </a:lnTo>
                  <a:lnTo>
                    <a:pt x="903" y="21"/>
                  </a:lnTo>
                  <a:lnTo>
                    <a:pt x="918" y="20"/>
                  </a:lnTo>
                  <a:lnTo>
                    <a:pt x="932" y="20"/>
                  </a:lnTo>
                  <a:lnTo>
                    <a:pt x="946" y="19"/>
                  </a:lnTo>
                  <a:lnTo>
                    <a:pt x="961" y="19"/>
                  </a:lnTo>
                  <a:lnTo>
                    <a:pt x="975" y="18"/>
                  </a:lnTo>
                  <a:lnTo>
                    <a:pt x="989" y="17"/>
                  </a:lnTo>
                  <a:lnTo>
                    <a:pt x="1004" y="17"/>
                  </a:lnTo>
                  <a:lnTo>
                    <a:pt x="1018" y="16"/>
                  </a:lnTo>
                  <a:lnTo>
                    <a:pt x="1032" y="16"/>
                  </a:lnTo>
                  <a:lnTo>
                    <a:pt x="1047" y="15"/>
                  </a:lnTo>
                  <a:lnTo>
                    <a:pt x="1061" y="15"/>
                  </a:lnTo>
                  <a:lnTo>
                    <a:pt x="1075" y="14"/>
                  </a:lnTo>
                  <a:lnTo>
                    <a:pt x="1090" y="14"/>
                  </a:lnTo>
                  <a:lnTo>
                    <a:pt x="1104" y="13"/>
                  </a:lnTo>
                  <a:lnTo>
                    <a:pt x="1118" y="13"/>
                  </a:lnTo>
                  <a:lnTo>
                    <a:pt x="1133" y="12"/>
                  </a:lnTo>
                  <a:lnTo>
                    <a:pt x="1147" y="11"/>
                  </a:lnTo>
                  <a:lnTo>
                    <a:pt x="1161" y="11"/>
                  </a:lnTo>
                  <a:lnTo>
                    <a:pt x="1176" y="10"/>
                  </a:lnTo>
                  <a:lnTo>
                    <a:pt x="1190" y="10"/>
                  </a:lnTo>
                  <a:lnTo>
                    <a:pt x="1204" y="9"/>
                  </a:lnTo>
                  <a:lnTo>
                    <a:pt x="1219" y="9"/>
                  </a:lnTo>
                  <a:lnTo>
                    <a:pt x="1233" y="8"/>
                  </a:lnTo>
                  <a:lnTo>
                    <a:pt x="1247" y="8"/>
                  </a:lnTo>
                  <a:lnTo>
                    <a:pt x="1262" y="7"/>
                  </a:lnTo>
                  <a:lnTo>
                    <a:pt x="1276" y="6"/>
                  </a:lnTo>
                  <a:lnTo>
                    <a:pt x="1290" y="6"/>
                  </a:lnTo>
                  <a:lnTo>
                    <a:pt x="1305" y="5"/>
                  </a:lnTo>
                  <a:lnTo>
                    <a:pt x="1319" y="5"/>
                  </a:lnTo>
                  <a:lnTo>
                    <a:pt x="1333" y="4"/>
                  </a:lnTo>
                  <a:lnTo>
                    <a:pt x="1348" y="4"/>
                  </a:lnTo>
                  <a:lnTo>
                    <a:pt x="1362" y="3"/>
                  </a:lnTo>
                  <a:lnTo>
                    <a:pt x="1376" y="3"/>
                  </a:lnTo>
                  <a:lnTo>
                    <a:pt x="1391" y="2"/>
                  </a:lnTo>
                  <a:lnTo>
                    <a:pt x="1405" y="1"/>
                  </a:lnTo>
                  <a:lnTo>
                    <a:pt x="1419" y="1"/>
                  </a:lnTo>
                  <a:lnTo>
                    <a:pt x="1434" y="0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2" name="Line 138"/>
            <p:cNvSpPr>
              <a:spLocks noChangeShapeType="1"/>
            </p:cNvSpPr>
            <p:nvPr/>
          </p:nvSpPr>
          <p:spPr bwMode="auto">
            <a:xfrm>
              <a:off x="1628" y="1498"/>
              <a:ext cx="3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3" name="Line 139"/>
            <p:cNvSpPr>
              <a:spLocks noChangeShapeType="1"/>
            </p:cNvSpPr>
            <p:nvPr/>
          </p:nvSpPr>
          <p:spPr bwMode="auto">
            <a:xfrm>
              <a:off x="1662" y="1498"/>
              <a:ext cx="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4" name="Line 140"/>
            <p:cNvSpPr>
              <a:spLocks noChangeShapeType="1"/>
            </p:cNvSpPr>
            <p:nvPr/>
          </p:nvSpPr>
          <p:spPr bwMode="auto">
            <a:xfrm>
              <a:off x="1682" y="1498"/>
              <a:ext cx="1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5" name="Line 141"/>
            <p:cNvSpPr>
              <a:spLocks noChangeShapeType="1"/>
            </p:cNvSpPr>
            <p:nvPr/>
          </p:nvSpPr>
          <p:spPr bwMode="auto">
            <a:xfrm>
              <a:off x="1694" y="1498"/>
              <a:ext cx="2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6" name="Line 142"/>
            <p:cNvSpPr>
              <a:spLocks noChangeShapeType="1"/>
            </p:cNvSpPr>
            <p:nvPr/>
          </p:nvSpPr>
          <p:spPr bwMode="auto">
            <a:xfrm>
              <a:off x="1737" y="1498"/>
              <a:ext cx="2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7" name="Line 143"/>
            <p:cNvSpPr>
              <a:spLocks noChangeShapeType="1"/>
            </p:cNvSpPr>
            <p:nvPr/>
          </p:nvSpPr>
          <p:spPr bwMode="auto">
            <a:xfrm>
              <a:off x="1760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8" name="Line 144"/>
            <p:cNvSpPr>
              <a:spLocks noChangeShapeType="1"/>
            </p:cNvSpPr>
            <p:nvPr/>
          </p:nvSpPr>
          <p:spPr bwMode="auto">
            <a:xfrm>
              <a:off x="1791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9" name="Line 145"/>
            <p:cNvSpPr>
              <a:spLocks noChangeShapeType="1"/>
            </p:cNvSpPr>
            <p:nvPr/>
          </p:nvSpPr>
          <p:spPr bwMode="auto">
            <a:xfrm>
              <a:off x="1823" y="1498"/>
              <a:ext cx="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0" name="Line 146"/>
            <p:cNvSpPr>
              <a:spLocks noChangeShapeType="1"/>
            </p:cNvSpPr>
            <p:nvPr/>
          </p:nvSpPr>
          <p:spPr bwMode="auto">
            <a:xfrm>
              <a:off x="1846" y="1498"/>
              <a:ext cx="1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1" name="Line 147"/>
            <p:cNvSpPr>
              <a:spLocks noChangeShapeType="1"/>
            </p:cNvSpPr>
            <p:nvPr/>
          </p:nvSpPr>
          <p:spPr bwMode="auto">
            <a:xfrm>
              <a:off x="1857" y="1498"/>
              <a:ext cx="2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2" name="Line 148"/>
            <p:cNvSpPr>
              <a:spLocks noChangeShapeType="1"/>
            </p:cNvSpPr>
            <p:nvPr/>
          </p:nvSpPr>
          <p:spPr bwMode="auto">
            <a:xfrm>
              <a:off x="1900" y="1498"/>
              <a:ext cx="2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3" name="Line 149"/>
            <p:cNvSpPr>
              <a:spLocks noChangeShapeType="1"/>
            </p:cNvSpPr>
            <p:nvPr/>
          </p:nvSpPr>
          <p:spPr bwMode="auto">
            <a:xfrm>
              <a:off x="1921" y="1498"/>
              <a:ext cx="1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4" name="Line 150"/>
            <p:cNvSpPr>
              <a:spLocks noChangeShapeType="1"/>
            </p:cNvSpPr>
            <p:nvPr/>
          </p:nvSpPr>
          <p:spPr bwMode="auto">
            <a:xfrm>
              <a:off x="1955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5" name="Line 151"/>
            <p:cNvSpPr>
              <a:spLocks noChangeShapeType="1"/>
            </p:cNvSpPr>
            <p:nvPr/>
          </p:nvSpPr>
          <p:spPr bwMode="auto">
            <a:xfrm>
              <a:off x="1987" y="1498"/>
              <a:ext cx="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6" name="Line 152"/>
            <p:cNvSpPr>
              <a:spLocks noChangeShapeType="1"/>
            </p:cNvSpPr>
            <p:nvPr/>
          </p:nvSpPr>
          <p:spPr bwMode="auto">
            <a:xfrm>
              <a:off x="2009" y="1498"/>
              <a:ext cx="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7" name="Line 153"/>
            <p:cNvSpPr>
              <a:spLocks noChangeShapeType="1"/>
            </p:cNvSpPr>
            <p:nvPr/>
          </p:nvSpPr>
          <p:spPr bwMode="auto">
            <a:xfrm>
              <a:off x="2018" y="1498"/>
              <a:ext cx="3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8" name="Line 154"/>
            <p:cNvSpPr>
              <a:spLocks noChangeShapeType="1"/>
            </p:cNvSpPr>
            <p:nvPr/>
          </p:nvSpPr>
          <p:spPr bwMode="auto">
            <a:xfrm>
              <a:off x="2064" y="1498"/>
              <a:ext cx="2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9" name="Line 155"/>
            <p:cNvSpPr>
              <a:spLocks noChangeShapeType="1"/>
            </p:cNvSpPr>
            <p:nvPr/>
          </p:nvSpPr>
          <p:spPr bwMode="auto">
            <a:xfrm>
              <a:off x="2084" y="1498"/>
              <a:ext cx="1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0" name="Line 156"/>
            <p:cNvSpPr>
              <a:spLocks noChangeShapeType="1"/>
            </p:cNvSpPr>
            <p:nvPr/>
          </p:nvSpPr>
          <p:spPr bwMode="auto">
            <a:xfrm>
              <a:off x="2118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1" name="Line 157"/>
            <p:cNvSpPr>
              <a:spLocks noChangeShapeType="1"/>
            </p:cNvSpPr>
            <p:nvPr/>
          </p:nvSpPr>
          <p:spPr bwMode="auto">
            <a:xfrm>
              <a:off x="2150" y="1498"/>
              <a:ext cx="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2" name="Line 158"/>
            <p:cNvSpPr>
              <a:spLocks noChangeShapeType="1"/>
            </p:cNvSpPr>
            <p:nvPr/>
          </p:nvSpPr>
          <p:spPr bwMode="auto">
            <a:xfrm>
              <a:off x="2173" y="1498"/>
              <a:ext cx="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3" name="Line 159"/>
            <p:cNvSpPr>
              <a:spLocks noChangeShapeType="1"/>
            </p:cNvSpPr>
            <p:nvPr/>
          </p:nvSpPr>
          <p:spPr bwMode="auto">
            <a:xfrm>
              <a:off x="2182" y="1498"/>
              <a:ext cx="3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4" name="Line 160"/>
            <p:cNvSpPr>
              <a:spLocks noChangeShapeType="1"/>
            </p:cNvSpPr>
            <p:nvPr/>
          </p:nvSpPr>
          <p:spPr bwMode="auto">
            <a:xfrm>
              <a:off x="2227" y="1498"/>
              <a:ext cx="2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5" name="Line 161"/>
            <p:cNvSpPr>
              <a:spLocks noChangeShapeType="1"/>
            </p:cNvSpPr>
            <p:nvPr/>
          </p:nvSpPr>
          <p:spPr bwMode="auto">
            <a:xfrm>
              <a:off x="2248" y="1498"/>
              <a:ext cx="1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6" name="Line 162"/>
            <p:cNvSpPr>
              <a:spLocks noChangeShapeType="1"/>
            </p:cNvSpPr>
            <p:nvPr/>
          </p:nvSpPr>
          <p:spPr bwMode="auto">
            <a:xfrm>
              <a:off x="2282" y="1498"/>
              <a:ext cx="2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7" name="Line 163"/>
            <p:cNvSpPr>
              <a:spLocks noChangeShapeType="1"/>
            </p:cNvSpPr>
            <p:nvPr/>
          </p:nvSpPr>
          <p:spPr bwMode="auto">
            <a:xfrm>
              <a:off x="2311" y="1498"/>
              <a:ext cx="1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8" name="Line 164"/>
            <p:cNvSpPr>
              <a:spLocks noChangeShapeType="1"/>
            </p:cNvSpPr>
            <p:nvPr/>
          </p:nvSpPr>
          <p:spPr bwMode="auto">
            <a:xfrm>
              <a:off x="2336" y="1498"/>
              <a:ext cx="1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89" name="Line 165"/>
            <p:cNvSpPr>
              <a:spLocks noChangeShapeType="1"/>
            </p:cNvSpPr>
            <p:nvPr/>
          </p:nvSpPr>
          <p:spPr bwMode="auto">
            <a:xfrm>
              <a:off x="2346" y="1498"/>
              <a:ext cx="2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0" name="Line 166"/>
            <p:cNvSpPr>
              <a:spLocks noChangeShapeType="1"/>
            </p:cNvSpPr>
            <p:nvPr/>
          </p:nvSpPr>
          <p:spPr bwMode="auto">
            <a:xfrm>
              <a:off x="2391" y="1498"/>
              <a:ext cx="1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1" name="Line 167"/>
            <p:cNvSpPr>
              <a:spLocks noChangeShapeType="1"/>
            </p:cNvSpPr>
            <p:nvPr/>
          </p:nvSpPr>
          <p:spPr bwMode="auto">
            <a:xfrm>
              <a:off x="2409" y="1498"/>
              <a:ext cx="2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2" name="Line 168"/>
            <p:cNvSpPr>
              <a:spLocks noChangeShapeType="1"/>
            </p:cNvSpPr>
            <p:nvPr/>
          </p:nvSpPr>
          <p:spPr bwMode="auto">
            <a:xfrm>
              <a:off x="2445" y="1498"/>
              <a:ext cx="3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3" name="Line 169"/>
            <p:cNvSpPr>
              <a:spLocks noChangeShapeType="1"/>
            </p:cNvSpPr>
            <p:nvPr/>
          </p:nvSpPr>
          <p:spPr bwMode="auto">
            <a:xfrm>
              <a:off x="2475" y="1498"/>
              <a:ext cx="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4" name="Line 170"/>
            <p:cNvSpPr>
              <a:spLocks noChangeShapeType="1"/>
            </p:cNvSpPr>
            <p:nvPr/>
          </p:nvSpPr>
          <p:spPr bwMode="auto">
            <a:xfrm>
              <a:off x="2500" y="1498"/>
              <a:ext cx="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5" name="Line 171"/>
            <p:cNvSpPr>
              <a:spLocks noChangeShapeType="1"/>
            </p:cNvSpPr>
            <p:nvPr/>
          </p:nvSpPr>
          <p:spPr bwMode="auto">
            <a:xfrm>
              <a:off x="2507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6" name="Line 172"/>
            <p:cNvSpPr>
              <a:spLocks noChangeShapeType="1"/>
            </p:cNvSpPr>
            <p:nvPr/>
          </p:nvSpPr>
          <p:spPr bwMode="auto">
            <a:xfrm>
              <a:off x="2554" y="1498"/>
              <a:ext cx="1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7" name="Line 173"/>
            <p:cNvSpPr>
              <a:spLocks noChangeShapeType="1"/>
            </p:cNvSpPr>
            <p:nvPr/>
          </p:nvSpPr>
          <p:spPr bwMode="auto">
            <a:xfrm>
              <a:off x="2573" y="1498"/>
              <a:ext cx="2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8" name="Line 174"/>
            <p:cNvSpPr>
              <a:spLocks noChangeShapeType="1"/>
            </p:cNvSpPr>
            <p:nvPr/>
          </p:nvSpPr>
          <p:spPr bwMode="auto">
            <a:xfrm>
              <a:off x="2609" y="1498"/>
              <a:ext cx="2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99" name="Line 175"/>
            <p:cNvSpPr>
              <a:spLocks noChangeShapeType="1"/>
            </p:cNvSpPr>
            <p:nvPr/>
          </p:nvSpPr>
          <p:spPr bwMode="auto">
            <a:xfrm>
              <a:off x="2638" y="1498"/>
              <a:ext cx="1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0" name="Line 176"/>
            <p:cNvSpPr>
              <a:spLocks noChangeShapeType="1"/>
            </p:cNvSpPr>
            <p:nvPr/>
          </p:nvSpPr>
          <p:spPr bwMode="auto">
            <a:xfrm>
              <a:off x="2663" y="1498"/>
              <a:ext cx="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1" name="Line 177"/>
            <p:cNvSpPr>
              <a:spLocks noChangeShapeType="1"/>
            </p:cNvSpPr>
            <p:nvPr/>
          </p:nvSpPr>
          <p:spPr bwMode="auto">
            <a:xfrm>
              <a:off x="2670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2" name="Line 178"/>
            <p:cNvSpPr>
              <a:spLocks noChangeShapeType="1"/>
            </p:cNvSpPr>
            <p:nvPr/>
          </p:nvSpPr>
          <p:spPr bwMode="auto">
            <a:xfrm>
              <a:off x="2718" y="1498"/>
              <a:ext cx="1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3" name="Line 179"/>
            <p:cNvSpPr>
              <a:spLocks noChangeShapeType="1"/>
            </p:cNvSpPr>
            <p:nvPr/>
          </p:nvSpPr>
          <p:spPr bwMode="auto">
            <a:xfrm>
              <a:off x="2736" y="1498"/>
              <a:ext cx="2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4" name="Line 180"/>
            <p:cNvSpPr>
              <a:spLocks noChangeShapeType="1"/>
            </p:cNvSpPr>
            <p:nvPr/>
          </p:nvSpPr>
          <p:spPr bwMode="auto">
            <a:xfrm>
              <a:off x="2772" y="1498"/>
              <a:ext cx="2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5" name="Line 181"/>
            <p:cNvSpPr>
              <a:spLocks noChangeShapeType="1"/>
            </p:cNvSpPr>
            <p:nvPr/>
          </p:nvSpPr>
          <p:spPr bwMode="auto">
            <a:xfrm>
              <a:off x="2800" y="1498"/>
              <a:ext cx="1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6" name="Line 182"/>
            <p:cNvSpPr>
              <a:spLocks noChangeShapeType="1"/>
            </p:cNvSpPr>
            <p:nvPr/>
          </p:nvSpPr>
          <p:spPr bwMode="auto">
            <a:xfrm>
              <a:off x="2827" y="1498"/>
              <a:ext cx="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7" name="Line 183"/>
            <p:cNvSpPr>
              <a:spLocks noChangeShapeType="1"/>
            </p:cNvSpPr>
            <p:nvPr/>
          </p:nvSpPr>
          <p:spPr bwMode="auto">
            <a:xfrm>
              <a:off x="2834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8" name="Line 184"/>
            <p:cNvSpPr>
              <a:spLocks noChangeShapeType="1"/>
            </p:cNvSpPr>
            <p:nvPr/>
          </p:nvSpPr>
          <p:spPr bwMode="auto">
            <a:xfrm>
              <a:off x="2881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09" name="Line 185"/>
            <p:cNvSpPr>
              <a:spLocks noChangeShapeType="1"/>
            </p:cNvSpPr>
            <p:nvPr/>
          </p:nvSpPr>
          <p:spPr bwMode="auto">
            <a:xfrm>
              <a:off x="2897" y="1498"/>
              <a:ext cx="2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0" name="Line 186"/>
            <p:cNvSpPr>
              <a:spLocks noChangeShapeType="1"/>
            </p:cNvSpPr>
            <p:nvPr/>
          </p:nvSpPr>
          <p:spPr bwMode="auto">
            <a:xfrm>
              <a:off x="2936" y="1498"/>
              <a:ext cx="2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1" name="Line 187"/>
            <p:cNvSpPr>
              <a:spLocks noChangeShapeType="1"/>
            </p:cNvSpPr>
            <p:nvPr/>
          </p:nvSpPr>
          <p:spPr bwMode="auto">
            <a:xfrm>
              <a:off x="2963" y="1498"/>
              <a:ext cx="1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2" name="Line 188"/>
            <p:cNvSpPr>
              <a:spLocks noChangeShapeType="1"/>
            </p:cNvSpPr>
            <p:nvPr/>
          </p:nvSpPr>
          <p:spPr bwMode="auto">
            <a:xfrm>
              <a:off x="2990" y="1498"/>
              <a:ext cx="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3" name="Line 189"/>
            <p:cNvSpPr>
              <a:spLocks noChangeShapeType="1"/>
            </p:cNvSpPr>
            <p:nvPr/>
          </p:nvSpPr>
          <p:spPr bwMode="auto">
            <a:xfrm>
              <a:off x="2995" y="1498"/>
              <a:ext cx="3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4" name="Line 190"/>
            <p:cNvSpPr>
              <a:spLocks noChangeShapeType="1"/>
            </p:cNvSpPr>
            <p:nvPr/>
          </p:nvSpPr>
          <p:spPr bwMode="auto">
            <a:xfrm>
              <a:off x="3029" y="1498"/>
              <a:ext cx="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5" name="Line 191"/>
            <p:cNvSpPr>
              <a:spLocks noChangeShapeType="1"/>
            </p:cNvSpPr>
            <p:nvPr/>
          </p:nvSpPr>
          <p:spPr bwMode="auto">
            <a:xfrm>
              <a:off x="3045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6" name="Line 192"/>
            <p:cNvSpPr>
              <a:spLocks noChangeShapeType="1"/>
            </p:cNvSpPr>
            <p:nvPr/>
          </p:nvSpPr>
          <p:spPr bwMode="auto">
            <a:xfrm>
              <a:off x="3061" y="1498"/>
              <a:ext cx="2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7" name="Line 193"/>
            <p:cNvSpPr>
              <a:spLocks noChangeShapeType="1"/>
            </p:cNvSpPr>
            <p:nvPr/>
          </p:nvSpPr>
          <p:spPr bwMode="auto">
            <a:xfrm>
              <a:off x="3099" y="1498"/>
              <a:ext cx="2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8" name="Line 194"/>
            <p:cNvSpPr>
              <a:spLocks noChangeShapeType="1"/>
            </p:cNvSpPr>
            <p:nvPr/>
          </p:nvSpPr>
          <p:spPr bwMode="auto">
            <a:xfrm>
              <a:off x="3127" y="1498"/>
              <a:ext cx="1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19" name="Line 195"/>
            <p:cNvSpPr>
              <a:spLocks noChangeShapeType="1"/>
            </p:cNvSpPr>
            <p:nvPr/>
          </p:nvSpPr>
          <p:spPr bwMode="auto">
            <a:xfrm>
              <a:off x="3154" y="1498"/>
              <a:ext cx="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0" name="Line 196"/>
            <p:cNvSpPr>
              <a:spLocks noChangeShapeType="1"/>
            </p:cNvSpPr>
            <p:nvPr/>
          </p:nvSpPr>
          <p:spPr bwMode="auto">
            <a:xfrm>
              <a:off x="3159" y="1498"/>
              <a:ext cx="3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1" name="Line 197"/>
            <p:cNvSpPr>
              <a:spLocks noChangeShapeType="1"/>
            </p:cNvSpPr>
            <p:nvPr/>
          </p:nvSpPr>
          <p:spPr bwMode="auto">
            <a:xfrm>
              <a:off x="3190" y="1498"/>
              <a:ext cx="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2" name="Line 198"/>
            <p:cNvSpPr>
              <a:spLocks noChangeShapeType="1"/>
            </p:cNvSpPr>
            <p:nvPr/>
          </p:nvSpPr>
          <p:spPr bwMode="auto">
            <a:xfrm>
              <a:off x="3208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3" name="Line 199"/>
            <p:cNvSpPr>
              <a:spLocks noChangeShapeType="1"/>
            </p:cNvSpPr>
            <p:nvPr/>
          </p:nvSpPr>
          <p:spPr bwMode="auto">
            <a:xfrm>
              <a:off x="3224" y="1498"/>
              <a:ext cx="2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4" name="Line 200"/>
            <p:cNvSpPr>
              <a:spLocks noChangeShapeType="1"/>
            </p:cNvSpPr>
            <p:nvPr/>
          </p:nvSpPr>
          <p:spPr bwMode="auto">
            <a:xfrm>
              <a:off x="3263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5" name="Line 201"/>
            <p:cNvSpPr>
              <a:spLocks noChangeShapeType="1"/>
            </p:cNvSpPr>
            <p:nvPr/>
          </p:nvSpPr>
          <p:spPr bwMode="auto">
            <a:xfrm>
              <a:off x="3288" y="1498"/>
              <a:ext cx="1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6" name="Line 202"/>
            <p:cNvSpPr>
              <a:spLocks noChangeShapeType="1"/>
            </p:cNvSpPr>
            <p:nvPr/>
          </p:nvSpPr>
          <p:spPr bwMode="auto">
            <a:xfrm>
              <a:off x="3317" y="1498"/>
              <a:ext cx="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27" name="Line 203"/>
            <p:cNvSpPr>
              <a:spLocks noChangeShapeType="1"/>
            </p:cNvSpPr>
            <p:nvPr/>
          </p:nvSpPr>
          <p:spPr bwMode="auto">
            <a:xfrm>
              <a:off x="3322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7029" name="Group 405"/>
          <p:cNvGrpSpPr>
            <a:grpSpLocks/>
          </p:cNvGrpSpPr>
          <p:nvPr/>
        </p:nvGrpSpPr>
        <p:grpSpPr bwMode="auto">
          <a:xfrm>
            <a:off x="2584450" y="1824038"/>
            <a:ext cx="5168900" cy="2146300"/>
            <a:chOff x="1628" y="1149"/>
            <a:chExt cx="3256" cy="1352"/>
          </a:xfrm>
        </p:grpSpPr>
        <p:sp>
          <p:nvSpPr>
            <p:cNvPr id="26829" name="Line 205"/>
            <p:cNvSpPr>
              <a:spLocks noChangeShapeType="1"/>
            </p:cNvSpPr>
            <p:nvPr/>
          </p:nvSpPr>
          <p:spPr bwMode="auto">
            <a:xfrm>
              <a:off x="3354" y="1498"/>
              <a:ext cx="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0" name="Line 206"/>
            <p:cNvSpPr>
              <a:spLocks noChangeShapeType="1"/>
            </p:cNvSpPr>
            <p:nvPr/>
          </p:nvSpPr>
          <p:spPr bwMode="auto">
            <a:xfrm>
              <a:off x="3372" y="1498"/>
              <a:ext cx="1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1" name="Line 207"/>
            <p:cNvSpPr>
              <a:spLocks noChangeShapeType="1"/>
            </p:cNvSpPr>
            <p:nvPr/>
          </p:nvSpPr>
          <p:spPr bwMode="auto">
            <a:xfrm>
              <a:off x="3386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2" name="Line 208"/>
            <p:cNvSpPr>
              <a:spLocks noChangeShapeType="1"/>
            </p:cNvSpPr>
            <p:nvPr/>
          </p:nvSpPr>
          <p:spPr bwMode="auto">
            <a:xfrm>
              <a:off x="3426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3" name="Line 209"/>
            <p:cNvSpPr>
              <a:spLocks noChangeShapeType="1"/>
            </p:cNvSpPr>
            <p:nvPr/>
          </p:nvSpPr>
          <p:spPr bwMode="auto">
            <a:xfrm>
              <a:off x="3451" y="1498"/>
              <a:ext cx="1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4" name="Line 210"/>
            <p:cNvSpPr>
              <a:spLocks noChangeShapeType="1"/>
            </p:cNvSpPr>
            <p:nvPr/>
          </p:nvSpPr>
          <p:spPr bwMode="auto">
            <a:xfrm>
              <a:off x="3481" y="1498"/>
              <a:ext cx="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5" name="Line 211"/>
            <p:cNvSpPr>
              <a:spLocks noChangeShapeType="1"/>
            </p:cNvSpPr>
            <p:nvPr/>
          </p:nvSpPr>
          <p:spPr bwMode="auto">
            <a:xfrm>
              <a:off x="3483" y="1498"/>
              <a:ext cx="3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6" name="Line 212"/>
            <p:cNvSpPr>
              <a:spLocks noChangeShapeType="1"/>
            </p:cNvSpPr>
            <p:nvPr/>
          </p:nvSpPr>
          <p:spPr bwMode="auto">
            <a:xfrm>
              <a:off x="3517" y="1498"/>
              <a:ext cx="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7" name="Line 213"/>
            <p:cNvSpPr>
              <a:spLocks noChangeShapeType="1"/>
            </p:cNvSpPr>
            <p:nvPr/>
          </p:nvSpPr>
          <p:spPr bwMode="auto">
            <a:xfrm>
              <a:off x="3535" y="1498"/>
              <a:ext cx="1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8" name="Line 214"/>
            <p:cNvSpPr>
              <a:spLocks noChangeShapeType="1"/>
            </p:cNvSpPr>
            <p:nvPr/>
          </p:nvSpPr>
          <p:spPr bwMode="auto">
            <a:xfrm>
              <a:off x="3549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9" name="Line 215"/>
            <p:cNvSpPr>
              <a:spLocks noChangeShapeType="1"/>
            </p:cNvSpPr>
            <p:nvPr/>
          </p:nvSpPr>
          <p:spPr bwMode="auto">
            <a:xfrm>
              <a:off x="3590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0" name="Line 216"/>
            <p:cNvSpPr>
              <a:spLocks noChangeShapeType="1"/>
            </p:cNvSpPr>
            <p:nvPr/>
          </p:nvSpPr>
          <p:spPr bwMode="auto">
            <a:xfrm>
              <a:off x="3615" y="1498"/>
              <a:ext cx="1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1" name="Line 217"/>
            <p:cNvSpPr>
              <a:spLocks noChangeShapeType="1"/>
            </p:cNvSpPr>
            <p:nvPr/>
          </p:nvSpPr>
          <p:spPr bwMode="auto">
            <a:xfrm>
              <a:off x="3644" y="1498"/>
              <a:ext cx="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2" name="Line 218"/>
            <p:cNvSpPr>
              <a:spLocks noChangeShapeType="1"/>
            </p:cNvSpPr>
            <p:nvPr/>
          </p:nvSpPr>
          <p:spPr bwMode="auto">
            <a:xfrm>
              <a:off x="3647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3" name="Line 219"/>
            <p:cNvSpPr>
              <a:spLocks noChangeShapeType="1"/>
            </p:cNvSpPr>
            <p:nvPr/>
          </p:nvSpPr>
          <p:spPr bwMode="auto">
            <a:xfrm>
              <a:off x="3679" y="1498"/>
              <a:ext cx="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4" name="Line 220"/>
            <p:cNvSpPr>
              <a:spLocks noChangeShapeType="1"/>
            </p:cNvSpPr>
            <p:nvPr/>
          </p:nvSpPr>
          <p:spPr bwMode="auto">
            <a:xfrm>
              <a:off x="3699" y="1498"/>
              <a:ext cx="1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5" name="Line 221"/>
            <p:cNvSpPr>
              <a:spLocks noChangeShapeType="1"/>
            </p:cNvSpPr>
            <p:nvPr/>
          </p:nvSpPr>
          <p:spPr bwMode="auto">
            <a:xfrm>
              <a:off x="3713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6" name="Line 222"/>
            <p:cNvSpPr>
              <a:spLocks noChangeShapeType="1"/>
            </p:cNvSpPr>
            <p:nvPr/>
          </p:nvSpPr>
          <p:spPr bwMode="auto">
            <a:xfrm>
              <a:off x="3754" y="1498"/>
              <a:ext cx="2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7" name="Line 223"/>
            <p:cNvSpPr>
              <a:spLocks noChangeShapeType="1"/>
            </p:cNvSpPr>
            <p:nvPr/>
          </p:nvSpPr>
          <p:spPr bwMode="auto">
            <a:xfrm>
              <a:off x="3776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8" name="Line 224"/>
            <p:cNvSpPr>
              <a:spLocks noChangeShapeType="1"/>
            </p:cNvSpPr>
            <p:nvPr/>
          </p:nvSpPr>
          <p:spPr bwMode="auto">
            <a:xfrm>
              <a:off x="3808" y="1498"/>
              <a:ext cx="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9" name="Line 225"/>
            <p:cNvSpPr>
              <a:spLocks noChangeShapeType="1"/>
            </p:cNvSpPr>
            <p:nvPr/>
          </p:nvSpPr>
          <p:spPr bwMode="auto">
            <a:xfrm>
              <a:off x="3810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0" name="Line 226"/>
            <p:cNvSpPr>
              <a:spLocks noChangeShapeType="1"/>
            </p:cNvSpPr>
            <p:nvPr/>
          </p:nvSpPr>
          <p:spPr bwMode="auto">
            <a:xfrm>
              <a:off x="3842" y="1498"/>
              <a:ext cx="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1" name="Line 227"/>
            <p:cNvSpPr>
              <a:spLocks noChangeShapeType="1"/>
            </p:cNvSpPr>
            <p:nvPr/>
          </p:nvSpPr>
          <p:spPr bwMode="auto">
            <a:xfrm>
              <a:off x="3863" y="1498"/>
              <a:ext cx="1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2" name="Line 228"/>
            <p:cNvSpPr>
              <a:spLocks noChangeShapeType="1"/>
            </p:cNvSpPr>
            <p:nvPr/>
          </p:nvSpPr>
          <p:spPr bwMode="auto">
            <a:xfrm>
              <a:off x="3874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3" name="Line 229"/>
            <p:cNvSpPr>
              <a:spLocks noChangeShapeType="1"/>
            </p:cNvSpPr>
            <p:nvPr/>
          </p:nvSpPr>
          <p:spPr bwMode="auto">
            <a:xfrm>
              <a:off x="3917" y="1498"/>
              <a:ext cx="2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4" name="Line 230"/>
            <p:cNvSpPr>
              <a:spLocks noChangeShapeType="1"/>
            </p:cNvSpPr>
            <p:nvPr/>
          </p:nvSpPr>
          <p:spPr bwMode="auto">
            <a:xfrm>
              <a:off x="3940" y="1498"/>
              <a:ext cx="13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5" name="Line 231"/>
            <p:cNvSpPr>
              <a:spLocks noChangeShapeType="1"/>
            </p:cNvSpPr>
            <p:nvPr/>
          </p:nvSpPr>
          <p:spPr bwMode="auto">
            <a:xfrm>
              <a:off x="3972" y="1498"/>
              <a:ext cx="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6" name="Line 232"/>
            <p:cNvSpPr>
              <a:spLocks noChangeShapeType="1"/>
            </p:cNvSpPr>
            <p:nvPr/>
          </p:nvSpPr>
          <p:spPr bwMode="auto">
            <a:xfrm>
              <a:off x="3972" y="1498"/>
              <a:ext cx="3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7" name="Line 233"/>
            <p:cNvSpPr>
              <a:spLocks noChangeShapeType="1"/>
            </p:cNvSpPr>
            <p:nvPr/>
          </p:nvSpPr>
          <p:spPr bwMode="auto">
            <a:xfrm>
              <a:off x="4006" y="1498"/>
              <a:ext cx="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8" name="Line 234"/>
            <p:cNvSpPr>
              <a:spLocks noChangeShapeType="1"/>
            </p:cNvSpPr>
            <p:nvPr/>
          </p:nvSpPr>
          <p:spPr bwMode="auto">
            <a:xfrm>
              <a:off x="4026" y="1498"/>
              <a:ext cx="1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9" name="Line 235"/>
            <p:cNvSpPr>
              <a:spLocks noChangeShapeType="1"/>
            </p:cNvSpPr>
            <p:nvPr/>
          </p:nvSpPr>
          <p:spPr bwMode="auto">
            <a:xfrm>
              <a:off x="4037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0" name="Line 236"/>
            <p:cNvSpPr>
              <a:spLocks noChangeShapeType="1"/>
            </p:cNvSpPr>
            <p:nvPr/>
          </p:nvSpPr>
          <p:spPr bwMode="auto">
            <a:xfrm>
              <a:off x="4081" y="1498"/>
              <a:ext cx="2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1" name="Line 237"/>
            <p:cNvSpPr>
              <a:spLocks noChangeShapeType="1"/>
            </p:cNvSpPr>
            <p:nvPr/>
          </p:nvSpPr>
          <p:spPr bwMode="auto">
            <a:xfrm>
              <a:off x="4103" y="1498"/>
              <a:ext cx="1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2" name="Line 238"/>
            <p:cNvSpPr>
              <a:spLocks noChangeShapeType="1"/>
            </p:cNvSpPr>
            <p:nvPr/>
          </p:nvSpPr>
          <p:spPr bwMode="auto">
            <a:xfrm>
              <a:off x="4135" y="1498"/>
              <a:ext cx="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3" name="Line 239"/>
            <p:cNvSpPr>
              <a:spLocks noChangeShapeType="1"/>
            </p:cNvSpPr>
            <p:nvPr/>
          </p:nvSpPr>
          <p:spPr bwMode="auto">
            <a:xfrm>
              <a:off x="4135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4" name="Line 240"/>
            <p:cNvSpPr>
              <a:spLocks noChangeShapeType="1"/>
            </p:cNvSpPr>
            <p:nvPr/>
          </p:nvSpPr>
          <p:spPr bwMode="auto">
            <a:xfrm>
              <a:off x="4167" y="1498"/>
              <a:ext cx="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5" name="Line 241"/>
            <p:cNvSpPr>
              <a:spLocks noChangeShapeType="1"/>
            </p:cNvSpPr>
            <p:nvPr/>
          </p:nvSpPr>
          <p:spPr bwMode="auto">
            <a:xfrm>
              <a:off x="4190" y="1498"/>
              <a:ext cx="1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6" name="Line 242"/>
            <p:cNvSpPr>
              <a:spLocks noChangeShapeType="1"/>
            </p:cNvSpPr>
            <p:nvPr/>
          </p:nvSpPr>
          <p:spPr bwMode="auto">
            <a:xfrm>
              <a:off x="4201" y="1498"/>
              <a:ext cx="2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7" name="Line 243"/>
            <p:cNvSpPr>
              <a:spLocks noChangeShapeType="1"/>
            </p:cNvSpPr>
            <p:nvPr/>
          </p:nvSpPr>
          <p:spPr bwMode="auto">
            <a:xfrm>
              <a:off x="4244" y="1498"/>
              <a:ext cx="2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8" name="Line 244"/>
            <p:cNvSpPr>
              <a:spLocks noChangeShapeType="1"/>
            </p:cNvSpPr>
            <p:nvPr/>
          </p:nvSpPr>
          <p:spPr bwMode="auto">
            <a:xfrm>
              <a:off x="4264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9" name="Line 245"/>
            <p:cNvSpPr>
              <a:spLocks noChangeShapeType="1"/>
            </p:cNvSpPr>
            <p:nvPr/>
          </p:nvSpPr>
          <p:spPr bwMode="auto">
            <a:xfrm>
              <a:off x="4299" y="1498"/>
              <a:ext cx="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0" name="Line 246"/>
            <p:cNvSpPr>
              <a:spLocks noChangeShapeType="1"/>
            </p:cNvSpPr>
            <p:nvPr/>
          </p:nvSpPr>
          <p:spPr bwMode="auto">
            <a:xfrm>
              <a:off x="4299" y="1498"/>
              <a:ext cx="3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1" name="Line 247"/>
            <p:cNvSpPr>
              <a:spLocks noChangeShapeType="1"/>
            </p:cNvSpPr>
            <p:nvPr/>
          </p:nvSpPr>
          <p:spPr bwMode="auto">
            <a:xfrm>
              <a:off x="4330" y="1498"/>
              <a:ext cx="5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2" name="Line 248"/>
            <p:cNvSpPr>
              <a:spLocks noChangeShapeType="1"/>
            </p:cNvSpPr>
            <p:nvPr/>
          </p:nvSpPr>
          <p:spPr bwMode="auto">
            <a:xfrm>
              <a:off x="4353" y="1498"/>
              <a:ext cx="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3" name="Line 249"/>
            <p:cNvSpPr>
              <a:spLocks noChangeShapeType="1"/>
            </p:cNvSpPr>
            <p:nvPr/>
          </p:nvSpPr>
          <p:spPr bwMode="auto">
            <a:xfrm>
              <a:off x="4362" y="1498"/>
              <a:ext cx="2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4" name="Line 250"/>
            <p:cNvSpPr>
              <a:spLocks noChangeShapeType="1"/>
            </p:cNvSpPr>
            <p:nvPr/>
          </p:nvSpPr>
          <p:spPr bwMode="auto">
            <a:xfrm>
              <a:off x="4408" y="1498"/>
              <a:ext cx="2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5" name="Line 251"/>
            <p:cNvSpPr>
              <a:spLocks noChangeShapeType="1"/>
            </p:cNvSpPr>
            <p:nvPr/>
          </p:nvSpPr>
          <p:spPr bwMode="auto">
            <a:xfrm>
              <a:off x="4428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6" name="Line 252"/>
            <p:cNvSpPr>
              <a:spLocks noChangeShapeType="1"/>
            </p:cNvSpPr>
            <p:nvPr/>
          </p:nvSpPr>
          <p:spPr bwMode="auto">
            <a:xfrm>
              <a:off x="4460" y="1498"/>
              <a:ext cx="3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7" name="Line 253"/>
            <p:cNvSpPr>
              <a:spLocks noChangeShapeType="1"/>
            </p:cNvSpPr>
            <p:nvPr/>
          </p:nvSpPr>
          <p:spPr bwMode="auto">
            <a:xfrm>
              <a:off x="4494" y="1498"/>
              <a:ext cx="4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8" name="Line 254"/>
            <p:cNvSpPr>
              <a:spLocks noChangeShapeType="1"/>
            </p:cNvSpPr>
            <p:nvPr/>
          </p:nvSpPr>
          <p:spPr bwMode="auto">
            <a:xfrm>
              <a:off x="4517" y="1498"/>
              <a:ext cx="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9" name="Line 255"/>
            <p:cNvSpPr>
              <a:spLocks noChangeShapeType="1"/>
            </p:cNvSpPr>
            <p:nvPr/>
          </p:nvSpPr>
          <p:spPr bwMode="auto">
            <a:xfrm>
              <a:off x="4526" y="1498"/>
              <a:ext cx="2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0" name="Line 256"/>
            <p:cNvSpPr>
              <a:spLocks noChangeShapeType="1"/>
            </p:cNvSpPr>
            <p:nvPr/>
          </p:nvSpPr>
          <p:spPr bwMode="auto">
            <a:xfrm>
              <a:off x="4569" y="1498"/>
              <a:ext cx="2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1" name="Line 257"/>
            <p:cNvSpPr>
              <a:spLocks noChangeShapeType="1"/>
            </p:cNvSpPr>
            <p:nvPr/>
          </p:nvSpPr>
          <p:spPr bwMode="auto">
            <a:xfrm>
              <a:off x="4591" y="1498"/>
              <a:ext cx="1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2" name="Line 258"/>
            <p:cNvSpPr>
              <a:spLocks noChangeShapeType="1"/>
            </p:cNvSpPr>
            <p:nvPr/>
          </p:nvSpPr>
          <p:spPr bwMode="auto">
            <a:xfrm>
              <a:off x="4623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3" name="Line 259"/>
            <p:cNvSpPr>
              <a:spLocks noChangeShapeType="1"/>
            </p:cNvSpPr>
            <p:nvPr/>
          </p:nvSpPr>
          <p:spPr bwMode="auto">
            <a:xfrm>
              <a:off x="4655" y="1498"/>
              <a:ext cx="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4" name="Line 260"/>
            <p:cNvSpPr>
              <a:spLocks noChangeShapeType="1"/>
            </p:cNvSpPr>
            <p:nvPr/>
          </p:nvSpPr>
          <p:spPr bwMode="auto">
            <a:xfrm>
              <a:off x="4678" y="1498"/>
              <a:ext cx="1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5" name="Line 261"/>
            <p:cNvSpPr>
              <a:spLocks noChangeShapeType="1"/>
            </p:cNvSpPr>
            <p:nvPr/>
          </p:nvSpPr>
          <p:spPr bwMode="auto">
            <a:xfrm>
              <a:off x="4689" y="1498"/>
              <a:ext cx="27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6" name="Line 262"/>
            <p:cNvSpPr>
              <a:spLocks noChangeShapeType="1"/>
            </p:cNvSpPr>
            <p:nvPr/>
          </p:nvSpPr>
          <p:spPr bwMode="auto">
            <a:xfrm>
              <a:off x="4732" y="1498"/>
              <a:ext cx="21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7" name="Line 263"/>
            <p:cNvSpPr>
              <a:spLocks noChangeShapeType="1"/>
            </p:cNvSpPr>
            <p:nvPr/>
          </p:nvSpPr>
          <p:spPr bwMode="auto">
            <a:xfrm>
              <a:off x="4753" y="1498"/>
              <a:ext cx="18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8" name="Line 264"/>
            <p:cNvSpPr>
              <a:spLocks noChangeShapeType="1"/>
            </p:cNvSpPr>
            <p:nvPr/>
          </p:nvSpPr>
          <p:spPr bwMode="auto">
            <a:xfrm>
              <a:off x="4787" y="1498"/>
              <a:ext cx="32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9" name="Line 265"/>
            <p:cNvSpPr>
              <a:spLocks noChangeShapeType="1"/>
            </p:cNvSpPr>
            <p:nvPr/>
          </p:nvSpPr>
          <p:spPr bwMode="auto">
            <a:xfrm>
              <a:off x="4819" y="1498"/>
              <a:ext cx="6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0" name="Line 266"/>
            <p:cNvSpPr>
              <a:spLocks noChangeShapeType="1"/>
            </p:cNvSpPr>
            <p:nvPr/>
          </p:nvSpPr>
          <p:spPr bwMode="auto">
            <a:xfrm>
              <a:off x="4841" y="1498"/>
              <a:ext cx="9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1" name="Line 267"/>
            <p:cNvSpPr>
              <a:spLocks noChangeShapeType="1"/>
            </p:cNvSpPr>
            <p:nvPr/>
          </p:nvSpPr>
          <p:spPr bwMode="auto">
            <a:xfrm>
              <a:off x="4850" y="1498"/>
              <a:ext cx="30" cy="1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2" name="Freeform 268"/>
            <p:cNvSpPr>
              <a:spLocks/>
            </p:cNvSpPr>
            <p:nvPr/>
          </p:nvSpPr>
          <p:spPr bwMode="auto">
            <a:xfrm>
              <a:off x="1628" y="1249"/>
              <a:ext cx="3256" cy="1126"/>
            </a:xfrm>
            <a:custGeom>
              <a:avLst/>
              <a:gdLst/>
              <a:ahLst/>
              <a:cxnLst>
                <a:cxn ang="0">
                  <a:pos x="15" y="491"/>
                </a:cxn>
                <a:cxn ang="0">
                  <a:pos x="43" y="481"/>
                </a:cxn>
                <a:cxn ang="0">
                  <a:pos x="72" y="471"/>
                </a:cxn>
                <a:cxn ang="0">
                  <a:pos x="101" y="461"/>
                </a:cxn>
                <a:cxn ang="0">
                  <a:pos x="129" y="451"/>
                </a:cxn>
                <a:cxn ang="0">
                  <a:pos x="158" y="441"/>
                </a:cxn>
                <a:cxn ang="0">
                  <a:pos x="187" y="431"/>
                </a:cxn>
                <a:cxn ang="0">
                  <a:pos x="215" y="421"/>
                </a:cxn>
                <a:cxn ang="0">
                  <a:pos x="244" y="411"/>
                </a:cxn>
                <a:cxn ang="0">
                  <a:pos x="273" y="402"/>
                </a:cxn>
                <a:cxn ang="0">
                  <a:pos x="301" y="392"/>
                </a:cxn>
                <a:cxn ang="0">
                  <a:pos x="330" y="382"/>
                </a:cxn>
                <a:cxn ang="0">
                  <a:pos x="359" y="372"/>
                </a:cxn>
                <a:cxn ang="0">
                  <a:pos x="387" y="362"/>
                </a:cxn>
                <a:cxn ang="0">
                  <a:pos x="416" y="352"/>
                </a:cxn>
                <a:cxn ang="0">
                  <a:pos x="445" y="342"/>
                </a:cxn>
                <a:cxn ang="0">
                  <a:pos x="473" y="332"/>
                </a:cxn>
                <a:cxn ang="0">
                  <a:pos x="502" y="322"/>
                </a:cxn>
                <a:cxn ang="0">
                  <a:pos x="531" y="312"/>
                </a:cxn>
                <a:cxn ang="0">
                  <a:pos x="559" y="303"/>
                </a:cxn>
                <a:cxn ang="0">
                  <a:pos x="588" y="293"/>
                </a:cxn>
                <a:cxn ang="0">
                  <a:pos x="617" y="283"/>
                </a:cxn>
                <a:cxn ang="0">
                  <a:pos x="645" y="273"/>
                </a:cxn>
                <a:cxn ang="0">
                  <a:pos x="674" y="263"/>
                </a:cxn>
                <a:cxn ang="0">
                  <a:pos x="703" y="253"/>
                </a:cxn>
                <a:cxn ang="0">
                  <a:pos x="731" y="243"/>
                </a:cxn>
                <a:cxn ang="0">
                  <a:pos x="760" y="233"/>
                </a:cxn>
                <a:cxn ang="0">
                  <a:pos x="789" y="223"/>
                </a:cxn>
                <a:cxn ang="0">
                  <a:pos x="817" y="213"/>
                </a:cxn>
                <a:cxn ang="0">
                  <a:pos x="846" y="203"/>
                </a:cxn>
                <a:cxn ang="0">
                  <a:pos x="875" y="194"/>
                </a:cxn>
                <a:cxn ang="0">
                  <a:pos x="903" y="184"/>
                </a:cxn>
                <a:cxn ang="0">
                  <a:pos x="932" y="174"/>
                </a:cxn>
                <a:cxn ang="0">
                  <a:pos x="961" y="164"/>
                </a:cxn>
                <a:cxn ang="0">
                  <a:pos x="989" y="154"/>
                </a:cxn>
                <a:cxn ang="0">
                  <a:pos x="1018" y="144"/>
                </a:cxn>
                <a:cxn ang="0">
                  <a:pos x="1047" y="134"/>
                </a:cxn>
                <a:cxn ang="0">
                  <a:pos x="1075" y="124"/>
                </a:cxn>
                <a:cxn ang="0">
                  <a:pos x="1104" y="114"/>
                </a:cxn>
                <a:cxn ang="0">
                  <a:pos x="1133" y="104"/>
                </a:cxn>
                <a:cxn ang="0">
                  <a:pos x="1161" y="95"/>
                </a:cxn>
                <a:cxn ang="0">
                  <a:pos x="1190" y="85"/>
                </a:cxn>
                <a:cxn ang="0">
                  <a:pos x="1219" y="75"/>
                </a:cxn>
                <a:cxn ang="0">
                  <a:pos x="1247" y="65"/>
                </a:cxn>
                <a:cxn ang="0">
                  <a:pos x="1276" y="55"/>
                </a:cxn>
                <a:cxn ang="0">
                  <a:pos x="1305" y="45"/>
                </a:cxn>
                <a:cxn ang="0">
                  <a:pos x="1333" y="35"/>
                </a:cxn>
                <a:cxn ang="0">
                  <a:pos x="1362" y="25"/>
                </a:cxn>
                <a:cxn ang="0">
                  <a:pos x="1391" y="15"/>
                </a:cxn>
                <a:cxn ang="0">
                  <a:pos x="1419" y="5"/>
                </a:cxn>
              </a:cxnLst>
              <a:rect l="0" t="0" r="r" b="b"/>
              <a:pathLst>
                <a:path w="1434" h="496">
                  <a:moveTo>
                    <a:pt x="0" y="496"/>
                  </a:moveTo>
                  <a:lnTo>
                    <a:pt x="15" y="491"/>
                  </a:lnTo>
                  <a:lnTo>
                    <a:pt x="29" y="486"/>
                  </a:lnTo>
                  <a:lnTo>
                    <a:pt x="43" y="481"/>
                  </a:lnTo>
                  <a:lnTo>
                    <a:pt x="58" y="476"/>
                  </a:lnTo>
                  <a:lnTo>
                    <a:pt x="72" y="471"/>
                  </a:lnTo>
                  <a:lnTo>
                    <a:pt x="86" y="466"/>
                  </a:lnTo>
                  <a:lnTo>
                    <a:pt x="101" y="461"/>
                  </a:lnTo>
                  <a:lnTo>
                    <a:pt x="115" y="456"/>
                  </a:lnTo>
                  <a:lnTo>
                    <a:pt x="129" y="451"/>
                  </a:lnTo>
                  <a:lnTo>
                    <a:pt x="144" y="446"/>
                  </a:lnTo>
                  <a:lnTo>
                    <a:pt x="158" y="441"/>
                  </a:lnTo>
                  <a:lnTo>
                    <a:pt x="172" y="436"/>
                  </a:lnTo>
                  <a:lnTo>
                    <a:pt x="187" y="431"/>
                  </a:lnTo>
                  <a:lnTo>
                    <a:pt x="201" y="426"/>
                  </a:lnTo>
                  <a:lnTo>
                    <a:pt x="215" y="421"/>
                  </a:lnTo>
                  <a:lnTo>
                    <a:pt x="230" y="416"/>
                  </a:lnTo>
                  <a:lnTo>
                    <a:pt x="244" y="411"/>
                  </a:lnTo>
                  <a:lnTo>
                    <a:pt x="258" y="407"/>
                  </a:lnTo>
                  <a:lnTo>
                    <a:pt x="273" y="402"/>
                  </a:lnTo>
                  <a:lnTo>
                    <a:pt x="287" y="397"/>
                  </a:lnTo>
                  <a:lnTo>
                    <a:pt x="301" y="392"/>
                  </a:lnTo>
                  <a:lnTo>
                    <a:pt x="316" y="387"/>
                  </a:lnTo>
                  <a:lnTo>
                    <a:pt x="330" y="382"/>
                  </a:lnTo>
                  <a:lnTo>
                    <a:pt x="344" y="377"/>
                  </a:lnTo>
                  <a:lnTo>
                    <a:pt x="359" y="372"/>
                  </a:lnTo>
                  <a:lnTo>
                    <a:pt x="373" y="367"/>
                  </a:lnTo>
                  <a:lnTo>
                    <a:pt x="387" y="362"/>
                  </a:lnTo>
                  <a:lnTo>
                    <a:pt x="402" y="357"/>
                  </a:lnTo>
                  <a:lnTo>
                    <a:pt x="416" y="352"/>
                  </a:lnTo>
                  <a:lnTo>
                    <a:pt x="430" y="347"/>
                  </a:lnTo>
                  <a:lnTo>
                    <a:pt x="445" y="342"/>
                  </a:lnTo>
                  <a:lnTo>
                    <a:pt x="459" y="337"/>
                  </a:lnTo>
                  <a:lnTo>
                    <a:pt x="473" y="332"/>
                  </a:lnTo>
                  <a:lnTo>
                    <a:pt x="488" y="327"/>
                  </a:lnTo>
                  <a:lnTo>
                    <a:pt x="502" y="322"/>
                  </a:lnTo>
                  <a:lnTo>
                    <a:pt x="516" y="317"/>
                  </a:lnTo>
                  <a:lnTo>
                    <a:pt x="531" y="312"/>
                  </a:lnTo>
                  <a:lnTo>
                    <a:pt x="545" y="307"/>
                  </a:lnTo>
                  <a:lnTo>
                    <a:pt x="559" y="303"/>
                  </a:lnTo>
                  <a:lnTo>
                    <a:pt x="574" y="298"/>
                  </a:lnTo>
                  <a:lnTo>
                    <a:pt x="588" y="293"/>
                  </a:lnTo>
                  <a:lnTo>
                    <a:pt x="602" y="288"/>
                  </a:lnTo>
                  <a:lnTo>
                    <a:pt x="617" y="283"/>
                  </a:lnTo>
                  <a:lnTo>
                    <a:pt x="631" y="278"/>
                  </a:lnTo>
                  <a:lnTo>
                    <a:pt x="645" y="273"/>
                  </a:lnTo>
                  <a:lnTo>
                    <a:pt x="660" y="268"/>
                  </a:lnTo>
                  <a:lnTo>
                    <a:pt x="674" y="263"/>
                  </a:lnTo>
                  <a:lnTo>
                    <a:pt x="688" y="258"/>
                  </a:lnTo>
                  <a:lnTo>
                    <a:pt x="703" y="253"/>
                  </a:lnTo>
                  <a:lnTo>
                    <a:pt x="717" y="248"/>
                  </a:lnTo>
                  <a:lnTo>
                    <a:pt x="731" y="243"/>
                  </a:lnTo>
                  <a:lnTo>
                    <a:pt x="746" y="238"/>
                  </a:lnTo>
                  <a:lnTo>
                    <a:pt x="760" y="233"/>
                  </a:lnTo>
                  <a:lnTo>
                    <a:pt x="774" y="228"/>
                  </a:lnTo>
                  <a:lnTo>
                    <a:pt x="789" y="223"/>
                  </a:lnTo>
                  <a:lnTo>
                    <a:pt x="803" y="218"/>
                  </a:lnTo>
                  <a:lnTo>
                    <a:pt x="817" y="213"/>
                  </a:lnTo>
                  <a:lnTo>
                    <a:pt x="832" y="208"/>
                  </a:lnTo>
                  <a:lnTo>
                    <a:pt x="846" y="203"/>
                  </a:lnTo>
                  <a:lnTo>
                    <a:pt x="860" y="198"/>
                  </a:lnTo>
                  <a:lnTo>
                    <a:pt x="875" y="194"/>
                  </a:lnTo>
                  <a:lnTo>
                    <a:pt x="889" y="189"/>
                  </a:lnTo>
                  <a:lnTo>
                    <a:pt x="903" y="184"/>
                  </a:lnTo>
                  <a:lnTo>
                    <a:pt x="918" y="179"/>
                  </a:lnTo>
                  <a:lnTo>
                    <a:pt x="932" y="174"/>
                  </a:lnTo>
                  <a:lnTo>
                    <a:pt x="946" y="169"/>
                  </a:lnTo>
                  <a:lnTo>
                    <a:pt x="961" y="164"/>
                  </a:lnTo>
                  <a:lnTo>
                    <a:pt x="975" y="159"/>
                  </a:lnTo>
                  <a:lnTo>
                    <a:pt x="989" y="154"/>
                  </a:lnTo>
                  <a:lnTo>
                    <a:pt x="1004" y="149"/>
                  </a:lnTo>
                  <a:lnTo>
                    <a:pt x="1018" y="144"/>
                  </a:lnTo>
                  <a:lnTo>
                    <a:pt x="1032" y="139"/>
                  </a:lnTo>
                  <a:lnTo>
                    <a:pt x="1047" y="134"/>
                  </a:lnTo>
                  <a:lnTo>
                    <a:pt x="1061" y="129"/>
                  </a:lnTo>
                  <a:lnTo>
                    <a:pt x="1075" y="124"/>
                  </a:lnTo>
                  <a:lnTo>
                    <a:pt x="1090" y="119"/>
                  </a:lnTo>
                  <a:lnTo>
                    <a:pt x="1104" y="114"/>
                  </a:lnTo>
                  <a:lnTo>
                    <a:pt x="1118" y="109"/>
                  </a:lnTo>
                  <a:lnTo>
                    <a:pt x="1133" y="104"/>
                  </a:lnTo>
                  <a:lnTo>
                    <a:pt x="1147" y="99"/>
                  </a:lnTo>
                  <a:lnTo>
                    <a:pt x="1161" y="95"/>
                  </a:lnTo>
                  <a:lnTo>
                    <a:pt x="1176" y="90"/>
                  </a:lnTo>
                  <a:lnTo>
                    <a:pt x="1190" y="85"/>
                  </a:lnTo>
                  <a:lnTo>
                    <a:pt x="1204" y="80"/>
                  </a:lnTo>
                  <a:lnTo>
                    <a:pt x="1219" y="75"/>
                  </a:lnTo>
                  <a:lnTo>
                    <a:pt x="1233" y="70"/>
                  </a:lnTo>
                  <a:lnTo>
                    <a:pt x="1247" y="65"/>
                  </a:lnTo>
                  <a:lnTo>
                    <a:pt x="1262" y="60"/>
                  </a:lnTo>
                  <a:lnTo>
                    <a:pt x="1276" y="55"/>
                  </a:lnTo>
                  <a:lnTo>
                    <a:pt x="1290" y="50"/>
                  </a:lnTo>
                  <a:lnTo>
                    <a:pt x="1305" y="45"/>
                  </a:lnTo>
                  <a:lnTo>
                    <a:pt x="1319" y="40"/>
                  </a:lnTo>
                  <a:lnTo>
                    <a:pt x="1333" y="35"/>
                  </a:lnTo>
                  <a:lnTo>
                    <a:pt x="1348" y="30"/>
                  </a:lnTo>
                  <a:lnTo>
                    <a:pt x="1362" y="25"/>
                  </a:lnTo>
                  <a:lnTo>
                    <a:pt x="1376" y="20"/>
                  </a:lnTo>
                  <a:lnTo>
                    <a:pt x="1391" y="15"/>
                  </a:lnTo>
                  <a:lnTo>
                    <a:pt x="1405" y="10"/>
                  </a:lnTo>
                  <a:lnTo>
                    <a:pt x="1419" y="5"/>
                  </a:lnTo>
                  <a:lnTo>
                    <a:pt x="1434" y="0"/>
                  </a:lnTo>
                </a:path>
              </a:pathLst>
            </a:custGeom>
            <a:noFill/>
            <a:ln w="1428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3" name="Line 269"/>
            <p:cNvSpPr>
              <a:spLocks noChangeShapeType="1"/>
            </p:cNvSpPr>
            <p:nvPr/>
          </p:nvSpPr>
          <p:spPr bwMode="auto">
            <a:xfrm>
              <a:off x="1628" y="2500"/>
              <a:ext cx="3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4" name="Line 270"/>
            <p:cNvSpPr>
              <a:spLocks noChangeShapeType="1"/>
            </p:cNvSpPr>
            <p:nvPr/>
          </p:nvSpPr>
          <p:spPr bwMode="auto">
            <a:xfrm>
              <a:off x="1662" y="2500"/>
              <a:ext cx="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5" name="Line 271"/>
            <p:cNvSpPr>
              <a:spLocks noChangeShapeType="1"/>
            </p:cNvSpPr>
            <p:nvPr/>
          </p:nvSpPr>
          <p:spPr bwMode="auto">
            <a:xfrm>
              <a:off x="1682" y="2500"/>
              <a:ext cx="1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6" name="Line 272"/>
            <p:cNvSpPr>
              <a:spLocks noChangeShapeType="1"/>
            </p:cNvSpPr>
            <p:nvPr/>
          </p:nvSpPr>
          <p:spPr bwMode="auto">
            <a:xfrm>
              <a:off x="1694" y="2500"/>
              <a:ext cx="2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7" name="Line 273"/>
            <p:cNvSpPr>
              <a:spLocks noChangeShapeType="1"/>
            </p:cNvSpPr>
            <p:nvPr/>
          </p:nvSpPr>
          <p:spPr bwMode="auto">
            <a:xfrm>
              <a:off x="1737" y="2500"/>
              <a:ext cx="2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8" name="Line 274"/>
            <p:cNvSpPr>
              <a:spLocks noChangeShapeType="1"/>
            </p:cNvSpPr>
            <p:nvPr/>
          </p:nvSpPr>
          <p:spPr bwMode="auto">
            <a:xfrm>
              <a:off x="1760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9" name="Line 275"/>
            <p:cNvSpPr>
              <a:spLocks noChangeShapeType="1"/>
            </p:cNvSpPr>
            <p:nvPr/>
          </p:nvSpPr>
          <p:spPr bwMode="auto">
            <a:xfrm>
              <a:off x="1791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0" name="Line 276"/>
            <p:cNvSpPr>
              <a:spLocks noChangeShapeType="1"/>
            </p:cNvSpPr>
            <p:nvPr/>
          </p:nvSpPr>
          <p:spPr bwMode="auto">
            <a:xfrm>
              <a:off x="1823" y="2500"/>
              <a:ext cx="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1" name="Line 277"/>
            <p:cNvSpPr>
              <a:spLocks noChangeShapeType="1"/>
            </p:cNvSpPr>
            <p:nvPr/>
          </p:nvSpPr>
          <p:spPr bwMode="auto">
            <a:xfrm>
              <a:off x="1846" y="2500"/>
              <a:ext cx="1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2" name="Line 278"/>
            <p:cNvSpPr>
              <a:spLocks noChangeShapeType="1"/>
            </p:cNvSpPr>
            <p:nvPr/>
          </p:nvSpPr>
          <p:spPr bwMode="auto">
            <a:xfrm>
              <a:off x="1857" y="2500"/>
              <a:ext cx="2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3" name="Line 279"/>
            <p:cNvSpPr>
              <a:spLocks noChangeShapeType="1"/>
            </p:cNvSpPr>
            <p:nvPr/>
          </p:nvSpPr>
          <p:spPr bwMode="auto">
            <a:xfrm>
              <a:off x="1900" y="2500"/>
              <a:ext cx="2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4" name="Line 280"/>
            <p:cNvSpPr>
              <a:spLocks noChangeShapeType="1"/>
            </p:cNvSpPr>
            <p:nvPr/>
          </p:nvSpPr>
          <p:spPr bwMode="auto">
            <a:xfrm>
              <a:off x="1921" y="2500"/>
              <a:ext cx="1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5" name="Line 281"/>
            <p:cNvSpPr>
              <a:spLocks noChangeShapeType="1"/>
            </p:cNvSpPr>
            <p:nvPr/>
          </p:nvSpPr>
          <p:spPr bwMode="auto">
            <a:xfrm>
              <a:off x="1955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6" name="Line 282"/>
            <p:cNvSpPr>
              <a:spLocks noChangeShapeType="1"/>
            </p:cNvSpPr>
            <p:nvPr/>
          </p:nvSpPr>
          <p:spPr bwMode="auto">
            <a:xfrm>
              <a:off x="1987" y="2500"/>
              <a:ext cx="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7" name="Line 283"/>
            <p:cNvSpPr>
              <a:spLocks noChangeShapeType="1"/>
            </p:cNvSpPr>
            <p:nvPr/>
          </p:nvSpPr>
          <p:spPr bwMode="auto">
            <a:xfrm>
              <a:off x="2009" y="2500"/>
              <a:ext cx="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8" name="Line 284"/>
            <p:cNvSpPr>
              <a:spLocks noChangeShapeType="1"/>
            </p:cNvSpPr>
            <p:nvPr/>
          </p:nvSpPr>
          <p:spPr bwMode="auto">
            <a:xfrm>
              <a:off x="2018" y="2500"/>
              <a:ext cx="3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09" name="Line 285"/>
            <p:cNvSpPr>
              <a:spLocks noChangeShapeType="1"/>
            </p:cNvSpPr>
            <p:nvPr/>
          </p:nvSpPr>
          <p:spPr bwMode="auto">
            <a:xfrm>
              <a:off x="2064" y="2500"/>
              <a:ext cx="2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0" name="Line 286"/>
            <p:cNvSpPr>
              <a:spLocks noChangeShapeType="1"/>
            </p:cNvSpPr>
            <p:nvPr/>
          </p:nvSpPr>
          <p:spPr bwMode="auto">
            <a:xfrm>
              <a:off x="2084" y="2500"/>
              <a:ext cx="1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1" name="Line 287"/>
            <p:cNvSpPr>
              <a:spLocks noChangeShapeType="1"/>
            </p:cNvSpPr>
            <p:nvPr/>
          </p:nvSpPr>
          <p:spPr bwMode="auto">
            <a:xfrm>
              <a:off x="2118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2" name="Line 288"/>
            <p:cNvSpPr>
              <a:spLocks noChangeShapeType="1"/>
            </p:cNvSpPr>
            <p:nvPr/>
          </p:nvSpPr>
          <p:spPr bwMode="auto">
            <a:xfrm>
              <a:off x="2150" y="2500"/>
              <a:ext cx="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3" name="Line 289"/>
            <p:cNvSpPr>
              <a:spLocks noChangeShapeType="1"/>
            </p:cNvSpPr>
            <p:nvPr/>
          </p:nvSpPr>
          <p:spPr bwMode="auto">
            <a:xfrm>
              <a:off x="2173" y="2500"/>
              <a:ext cx="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4" name="Line 290"/>
            <p:cNvSpPr>
              <a:spLocks noChangeShapeType="1"/>
            </p:cNvSpPr>
            <p:nvPr/>
          </p:nvSpPr>
          <p:spPr bwMode="auto">
            <a:xfrm>
              <a:off x="2182" y="2500"/>
              <a:ext cx="3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5" name="Line 291"/>
            <p:cNvSpPr>
              <a:spLocks noChangeShapeType="1"/>
            </p:cNvSpPr>
            <p:nvPr/>
          </p:nvSpPr>
          <p:spPr bwMode="auto">
            <a:xfrm>
              <a:off x="2227" y="2500"/>
              <a:ext cx="2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6" name="Line 292"/>
            <p:cNvSpPr>
              <a:spLocks noChangeShapeType="1"/>
            </p:cNvSpPr>
            <p:nvPr/>
          </p:nvSpPr>
          <p:spPr bwMode="auto">
            <a:xfrm>
              <a:off x="2248" y="2500"/>
              <a:ext cx="1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7" name="Line 293"/>
            <p:cNvSpPr>
              <a:spLocks noChangeShapeType="1"/>
            </p:cNvSpPr>
            <p:nvPr/>
          </p:nvSpPr>
          <p:spPr bwMode="auto">
            <a:xfrm>
              <a:off x="2282" y="2500"/>
              <a:ext cx="2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8" name="Line 294"/>
            <p:cNvSpPr>
              <a:spLocks noChangeShapeType="1"/>
            </p:cNvSpPr>
            <p:nvPr/>
          </p:nvSpPr>
          <p:spPr bwMode="auto">
            <a:xfrm>
              <a:off x="2311" y="2500"/>
              <a:ext cx="1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19" name="Line 295"/>
            <p:cNvSpPr>
              <a:spLocks noChangeShapeType="1"/>
            </p:cNvSpPr>
            <p:nvPr/>
          </p:nvSpPr>
          <p:spPr bwMode="auto">
            <a:xfrm>
              <a:off x="2336" y="2500"/>
              <a:ext cx="1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0" name="Line 296"/>
            <p:cNvSpPr>
              <a:spLocks noChangeShapeType="1"/>
            </p:cNvSpPr>
            <p:nvPr/>
          </p:nvSpPr>
          <p:spPr bwMode="auto">
            <a:xfrm>
              <a:off x="2346" y="2500"/>
              <a:ext cx="2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1" name="Line 297"/>
            <p:cNvSpPr>
              <a:spLocks noChangeShapeType="1"/>
            </p:cNvSpPr>
            <p:nvPr/>
          </p:nvSpPr>
          <p:spPr bwMode="auto">
            <a:xfrm>
              <a:off x="2391" y="2500"/>
              <a:ext cx="1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2" name="Line 298"/>
            <p:cNvSpPr>
              <a:spLocks noChangeShapeType="1"/>
            </p:cNvSpPr>
            <p:nvPr/>
          </p:nvSpPr>
          <p:spPr bwMode="auto">
            <a:xfrm>
              <a:off x="2409" y="2500"/>
              <a:ext cx="2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3" name="Line 299"/>
            <p:cNvSpPr>
              <a:spLocks noChangeShapeType="1"/>
            </p:cNvSpPr>
            <p:nvPr/>
          </p:nvSpPr>
          <p:spPr bwMode="auto">
            <a:xfrm>
              <a:off x="2445" y="2500"/>
              <a:ext cx="3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4" name="Line 300"/>
            <p:cNvSpPr>
              <a:spLocks noChangeShapeType="1"/>
            </p:cNvSpPr>
            <p:nvPr/>
          </p:nvSpPr>
          <p:spPr bwMode="auto">
            <a:xfrm>
              <a:off x="2475" y="2500"/>
              <a:ext cx="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5" name="Line 301"/>
            <p:cNvSpPr>
              <a:spLocks noChangeShapeType="1"/>
            </p:cNvSpPr>
            <p:nvPr/>
          </p:nvSpPr>
          <p:spPr bwMode="auto">
            <a:xfrm>
              <a:off x="2500" y="2500"/>
              <a:ext cx="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6" name="Line 302"/>
            <p:cNvSpPr>
              <a:spLocks noChangeShapeType="1"/>
            </p:cNvSpPr>
            <p:nvPr/>
          </p:nvSpPr>
          <p:spPr bwMode="auto">
            <a:xfrm>
              <a:off x="2507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7" name="Line 303"/>
            <p:cNvSpPr>
              <a:spLocks noChangeShapeType="1"/>
            </p:cNvSpPr>
            <p:nvPr/>
          </p:nvSpPr>
          <p:spPr bwMode="auto">
            <a:xfrm>
              <a:off x="2554" y="2500"/>
              <a:ext cx="1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8" name="Line 304"/>
            <p:cNvSpPr>
              <a:spLocks noChangeShapeType="1"/>
            </p:cNvSpPr>
            <p:nvPr/>
          </p:nvSpPr>
          <p:spPr bwMode="auto">
            <a:xfrm>
              <a:off x="2573" y="2500"/>
              <a:ext cx="2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29" name="Line 305"/>
            <p:cNvSpPr>
              <a:spLocks noChangeShapeType="1"/>
            </p:cNvSpPr>
            <p:nvPr/>
          </p:nvSpPr>
          <p:spPr bwMode="auto">
            <a:xfrm>
              <a:off x="2609" y="2500"/>
              <a:ext cx="2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0" name="Line 306"/>
            <p:cNvSpPr>
              <a:spLocks noChangeShapeType="1"/>
            </p:cNvSpPr>
            <p:nvPr/>
          </p:nvSpPr>
          <p:spPr bwMode="auto">
            <a:xfrm>
              <a:off x="2638" y="2500"/>
              <a:ext cx="1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1" name="Line 307"/>
            <p:cNvSpPr>
              <a:spLocks noChangeShapeType="1"/>
            </p:cNvSpPr>
            <p:nvPr/>
          </p:nvSpPr>
          <p:spPr bwMode="auto">
            <a:xfrm>
              <a:off x="2663" y="2500"/>
              <a:ext cx="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2" name="Line 308"/>
            <p:cNvSpPr>
              <a:spLocks noChangeShapeType="1"/>
            </p:cNvSpPr>
            <p:nvPr/>
          </p:nvSpPr>
          <p:spPr bwMode="auto">
            <a:xfrm>
              <a:off x="2670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3" name="Line 309"/>
            <p:cNvSpPr>
              <a:spLocks noChangeShapeType="1"/>
            </p:cNvSpPr>
            <p:nvPr/>
          </p:nvSpPr>
          <p:spPr bwMode="auto">
            <a:xfrm>
              <a:off x="2718" y="2500"/>
              <a:ext cx="1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4" name="Line 310"/>
            <p:cNvSpPr>
              <a:spLocks noChangeShapeType="1"/>
            </p:cNvSpPr>
            <p:nvPr/>
          </p:nvSpPr>
          <p:spPr bwMode="auto">
            <a:xfrm>
              <a:off x="2736" y="2500"/>
              <a:ext cx="2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5" name="Line 311"/>
            <p:cNvSpPr>
              <a:spLocks noChangeShapeType="1"/>
            </p:cNvSpPr>
            <p:nvPr/>
          </p:nvSpPr>
          <p:spPr bwMode="auto">
            <a:xfrm>
              <a:off x="2772" y="2500"/>
              <a:ext cx="2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6" name="Line 312"/>
            <p:cNvSpPr>
              <a:spLocks noChangeShapeType="1"/>
            </p:cNvSpPr>
            <p:nvPr/>
          </p:nvSpPr>
          <p:spPr bwMode="auto">
            <a:xfrm>
              <a:off x="2800" y="2500"/>
              <a:ext cx="1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7" name="Line 313"/>
            <p:cNvSpPr>
              <a:spLocks noChangeShapeType="1"/>
            </p:cNvSpPr>
            <p:nvPr/>
          </p:nvSpPr>
          <p:spPr bwMode="auto">
            <a:xfrm>
              <a:off x="2827" y="2500"/>
              <a:ext cx="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8" name="Line 314"/>
            <p:cNvSpPr>
              <a:spLocks noChangeShapeType="1"/>
            </p:cNvSpPr>
            <p:nvPr/>
          </p:nvSpPr>
          <p:spPr bwMode="auto">
            <a:xfrm>
              <a:off x="2834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9" name="Line 315"/>
            <p:cNvSpPr>
              <a:spLocks noChangeShapeType="1"/>
            </p:cNvSpPr>
            <p:nvPr/>
          </p:nvSpPr>
          <p:spPr bwMode="auto">
            <a:xfrm>
              <a:off x="2881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0" name="Line 316"/>
            <p:cNvSpPr>
              <a:spLocks noChangeShapeType="1"/>
            </p:cNvSpPr>
            <p:nvPr/>
          </p:nvSpPr>
          <p:spPr bwMode="auto">
            <a:xfrm>
              <a:off x="2897" y="2500"/>
              <a:ext cx="2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1" name="Line 317"/>
            <p:cNvSpPr>
              <a:spLocks noChangeShapeType="1"/>
            </p:cNvSpPr>
            <p:nvPr/>
          </p:nvSpPr>
          <p:spPr bwMode="auto">
            <a:xfrm>
              <a:off x="2936" y="2500"/>
              <a:ext cx="2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2" name="Line 318"/>
            <p:cNvSpPr>
              <a:spLocks noChangeShapeType="1"/>
            </p:cNvSpPr>
            <p:nvPr/>
          </p:nvSpPr>
          <p:spPr bwMode="auto">
            <a:xfrm>
              <a:off x="2963" y="2500"/>
              <a:ext cx="1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3" name="Line 319"/>
            <p:cNvSpPr>
              <a:spLocks noChangeShapeType="1"/>
            </p:cNvSpPr>
            <p:nvPr/>
          </p:nvSpPr>
          <p:spPr bwMode="auto">
            <a:xfrm>
              <a:off x="2990" y="2500"/>
              <a:ext cx="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4" name="Line 320"/>
            <p:cNvSpPr>
              <a:spLocks noChangeShapeType="1"/>
            </p:cNvSpPr>
            <p:nvPr/>
          </p:nvSpPr>
          <p:spPr bwMode="auto">
            <a:xfrm>
              <a:off x="2995" y="2500"/>
              <a:ext cx="3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5" name="Line 321"/>
            <p:cNvSpPr>
              <a:spLocks noChangeShapeType="1"/>
            </p:cNvSpPr>
            <p:nvPr/>
          </p:nvSpPr>
          <p:spPr bwMode="auto">
            <a:xfrm>
              <a:off x="3029" y="2500"/>
              <a:ext cx="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6" name="Line 322"/>
            <p:cNvSpPr>
              <a:spLocks noChangeShapeType="1"/>
            </p:cNvSpPr>
            <p:nvPr/>
          </p:nvSpPr>
          <p:spPr bwMode="auto">
            <a:xfrm>
              <a:off x="3045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7" name="Line 323"/>
            <p:cNvSpPr>
              <a:spLocks noChangeShapeType="1"/>
            </p:cNvSpPr>
            <p:nvPr/>
          </p:nvSpPr>
          <p:spPr bwMode="auto">
            <a:xfrm>
              <a:off x="3061" y="2500"/>
              <a:ext cx="2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8" name="Line 324"/>
            <p:cNvSpPr>
              <a:spLocks noChangeShapeType="1"/>
            </p:cNvSpPr>
            <p:nvPr/>
          </p:nvSpPr>
          <p:spPr bwMode="auto">
            <a:xfrm>
              <a:off x="3099" y="2500"/>
              <a:ext cx="2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49" name="Line 325"/>
            <p:cNvSpPr>
              <a:spLocks noChangeShapeType="1"/>
            </p:cNvSpPr>
            <p:nvPr/>
          </p:nvSpPr>
          <p:spPr bwMode="auto">
            <a:xfrm>
              <a:off x="3127" y="2500"/>
              <a:ext cx="1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0" name="Line 326"/>
            <p:cNvSpPr>
              <a:spLocks noChangeShapeType="1"/>
            </p:cNvSpPr>
            <p:nvPr/>
          </p:nvSpPr>
          <p:spPr bwMode="auto">
            <a:xfrm>
              <a:off x="3154" y="2500"/>
              <a:ext cx="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1" name="Line 327"/>
            <p:cNvSpPr>
              <a:spLocks noChangeShapeType="1"/>
            </p:cNvSpPr>
            <p:nvPr/>
          </p:nvSpPr>
          <p:spPr bwMode="auto">
            <a:xfrm>
              <a:off x="3159" y="2500"/>
              <a:ext cx="3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2" name="Line 328"/>
            <p:cNvSpPr>
              <a:spLocks noChangeShapeType="1"/>
            </p:cNvSpPr>
            <p:nvPr/>
          </p:nvSpPr>
          <p:spPr bwMode="auto">
            <a:xfrm>
              <a:off x="3190" y="2500"/>
              <a:ext cx="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3" name="Line 329"/>
            <p:cNvSpPr>
              <a:spLocks noChangeShapeType="1"/>
            </p:cNvSpPr>
            <p:nvPr/>
          </p:nvSpPr>
          <p:spPr bwMode="auto">
            <a:xfrm>
              <a:off x="3208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4" name="Line 330"/>
            <p:cNvSpPr>
              <a:spLocks noChangeShapeType="1"/>
            </p:cNvSpPr>
            <p:nvPr/>
          </p:nvSpPr>
          <p:spPr bwMode="auto">
            <a:xfrm>
              <a:off x="3224" y="2500"/>
              <a:ext cx="2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5" name="Line 331"/>
            <p:cNvSpPr>
              <a:spLocks noChangeShapeType="1"/>
            </p:cNvSpPr>
            <p:nvPr/>
          </p:nvSpPr>
          <p:spPr bwMode="auto">
            <a:xfrm>
              <a:off x="3263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6" name="Line 332"/>
            <p:cNvSpPr>
              <a:spLocks noChangeShapeType="1"/>
            </p:cNvSpPr>
            <p:nvPr/>
          </p:nvSpPr>
          <p:spPr bwMode="auto">
            <a:xfrm>
              <a:off x="3288" y="2500"/>
              <a:ext cx="1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7" name="Line 333"/>
            <p:cNvSpPr>
              <a:spLocks noChangeShapeType="1"/>
            </p:cNvSpPr>
            <p:nvPr/>
          </p:nvSpPr>
          <p:spPr bwMode="auto">
            <a:xfrm>
              <a:off x="3317" y="2500"/>
              <a:ext cx="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8" name="Line 334"/>
            <p:cNvSpPr>
              <a:spLocks noChangeShapeType="1"/>
            </p:cNvSpPr>
            <p:nvPr/>
          </p:nvSpPr>
          <p:spPr bwMode="auto">
            <a:xfrm>
              <a:off x="3322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59" name="Line 335"/>
            <p:cNvSpPr>
              <a:spLocks noChangeShapeType="1"/>
            </p:cNvSpPr>
            <p:nvPr/>
          </p:nvSpPr>
          <p:spPr bwMode="auto">
            <a:xfrm>
              <a:off x="3354" y="2500"/>
              <a:ext cx="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0" name="Line 336"/>
            <p:cNvSpPr>
              <a:spLocks noChangeShapeType="1"/>
            </p:cNvSpPr>
            <p:nvPr/>
          </p:nvSpPr>
          <p:spPr bwMode="auto">
            <a:xfrm>
              <a:off x="3372" y="2500"/>
              <a:ext cx="1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1" name="Line 337"/>
            <p:cNvSpPr>
              <a:spLocks noChangeShapeType="1"/>
            </p:cNvSpPr>
            <p:nvPr/>
          </p:nvSpPr>
          <p:spPr bwMode="auto">
            <a:xfrm>
              <a:off x="3386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2" name="Line 338"/>
            <p:cNvSpPr>
              <a:spLocks noChangeShapeType="1"/>
            </p:cNvSpPr>
            <p:nvPr/>
          </p:nvSpPr>
          <p:spPr bwMode="auto">
            <a:xfrm>
              <a:off x="3426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3" name="Line 339"/>
            <p:cNvSpPr>
              <a:spLocks noChangeShapeType="1"/>
            </p:cNvSpPr>
            <p:nvPr/>
          </p:nvSpPr>
          <p:spPr bwMode="auto">
            <a:xfrm>
              <a:off x="3451" y="2500"/>
              <a:ext cx="1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4" name="Line 340"/>
            <p:cNvSpPr>
              <a:spLocks noChangeShapeType="1"/>
            </p:cNvSpPr>
            <p:nvPr/>
          </p:nvSpPr>
          <p:spPr bwMode="auto">
            <a:xfrm>
              <a:off x="3481" y="2500"/>
              <a:ext cx="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5" name="Line 341"/>
            <p:cNvSpPr>
              <a:spLocks noChangeShapeType="1"/>
            </p:cNvSpPr>
            <p:nvPr/>
          </p:nvSpPr>
          <p:spPr bwMode="auto">
            <a:xfrm>
              <a:off x="3483" y="2500"/>
              <a:ext cx="3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6" name="Line 342"/>
            <p:cNvSpPr>
              <a:spLocks noChangeShapeType="1"/>
            </p:cNvSpPr>
            <p:nvPr/>
          </p:nvSpPr>
          <p:spPr bwMode="auto">
            <a:xfrm>
              <a:off x="3517" y="2500"/>
              <a:ext cx="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7" name="Line 343"/>
            <p:cNvSpPr>
              <a:spLocks noChangeShapeType="1"/>
            </p:cNvSpPr>
            <p:nvPr/>
          </p:nvSpPr>
          <p:spPr bwMode="auto">
            <a:xfrm>
              <a:off x="3535" y="2500"/>
              <a:ext cx="1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8" name="Line 344"/>
            <p:cNvSpPr>
              <a:spLocks noChangeShapeType="1"/>
            </p:cNvSpPr>
            <p:nvPr/>
          </p:nvSpPr>
          <p:spPr bwMode="auto">
            <a:xfrm>
              <a:off x="3549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69" name="Line 345"/>
            <p:cNvSpPr>
              <a:spLocks noChangeShapeType="1"/>
            </p:cNvSpPr>
            <p:nvPr/>
          </p:nvSpPr>
          <p:spPr bwMode="auto">
            <a:xfrm>
              <a:off x="3590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0" name="Line 346"/>
            <p:cNvSpPr>
              <a:spLocks noChangeShapeType="1"/>
            </p:cNvSpPr>
            <p:nvPr/>
          </p:nvSpPr>
          <p:spPr bwMode="auto">
            <a:xfrm>
              <a:off x="3615" y="2500"/>
              <a:ext cx="1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1" name="Line 347"/>
            <p:cNvSpPr>
              <a:spLocks noChangeShapeType="1"/>
            </p:cNvSpPr>
            <p:nvPr/>
          </p:nvSpPr>
          <p:spPr bwMode="auto">
            <a:xfrm>
              <a:off x="3644" y="2500"/>
              <a:ext cx="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2" name="Line 348"/>
            <p:cNvSpPr>
              <a:spLocks noChangeShapeType="1"/>
            </p:cNvSpPr>
            <p:nvPr/>
          </p:nvSpPr>
          <p:spPr bwMode="auto">
            <a:xfrm>
              <a:off x="3647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3" name="Line 349"/>
            <p:cNvSpPr>
              <a:spLocks noChangeShapeType="1"/>
            </p:cNvSpPr>
            <p:nvPr/>
          </p:nvSpPr>
          <p:spPr bwMode="auto">
            <a:xfrm>
              <a:off x="3679" y="2500"/>
              <a:ext cx="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4" name="Line 350"/>
            <p:cNvSpPr>
              <a:spLocks noChangeShapeType="1"/>
            </p:cNvSpPr>
            <p:nvPr/>
          </p:nvSpPr>
          <p:spPr bwMode="auto">
            <a:xfrm>
              <a:off x="3699" y="2500"/>
              <a:ext cx="1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5" name="Line 351"/>
            <p:cNvSpPr>
              <a:spLocks noChangeShapeType="1"/>
            </p:cNvSpPr>
            <p:nvPr/>
          </p:nvSpPr>
          <p:spPr bwMode="auto">
            <a:xfrm>
              <a:off x="3713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6" name="Line 352"/>
            <p:cNvSpPr>
              <a:spLocks noChangeShapeType="1"/>
            </p:cNvSpPr>
            <p:nvPr/>
          </p:nvSpPr>
          <p:spPr bwMode="auto">
            <a:xfrm>
              <a:off x="3754" y="2500"/>
              <a:ext cx="2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7" name="Line 353"/>
            <p:cNvSpPr>
              <a:spLocks noChangeShapeType="1"/>
            </p:cNvSpPr>
            <p:nvPr/>
          </p:nvSpPr>
          <p:spPr bwMode="auto">
            <a:xfrm>
              <a:off x="3776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8" name="Line 354"/>
            <p:cNvSpPr>
              <a:spLocks noChangeShapeType="1"/>
            </p:cNvSpPr>
            <p:nvPr/>
          </p:nvSpPr>
          <p:spPr bwMode="auto">
            <a:xfrm>
              <a:off x="3808" y="2500"/>
              <a:ext cx="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79" name="Line 355"/>
            <p:cNvSpPr>
              <a:spLocks noChangeShapeType="1"/>
            </p:cNvSpPr>
            <p:nvPr/>
          </p:nvSpPr>
          <p:spPr bwMode="auto">
            <a:xfrm>
              <a:off x="3810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0" name="Line 356"/>
            <p:cNvSpPr>
              <a:spLocks noChangeShapeType="1"/>
            </p:cNvSpPr>
            <p:nvPr/>
          </p:nvSpPr>
          <p:spPr bwMode="auto">
            <a:xfrm>
              <a:off x="3842" y="2500"/>
              <a:ext cx="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1" name="Line 357"/>
            <p:cNvSpPr>
              <a:spLocks noChangeShapeType="1"/>
            </p:cNvSpPr>
            <p:nvPr/>
          </p:nvSpPr>
          <p:spPr bwMode="auto">
            <a:xfrm>
              <a:off x="3863" y="2500"/>
              <a:ext cx="1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2" name="Line 358"/>
            <p:cNvSpPr>
              <a:spLocks noChangeShapeType="1"/>
            </p:cNvSpPr>
            <p:nvPr/>
          </p:nvSpPr>
          <p:spPr bwMode="auto">
            <a:xfrm>
              <a:off x="3874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3" name="Line 359"/>
            <p:cNvSpPr>
              <a:spLocks noChangeShapeType="1"/>
            </p:cNvSpPr>
            <p:nvPr/>
          </p:nvSpPr>
          <p:spPr bwMode="auto">
            <a:xfrm>
              <a:off x="3917" y="2500"/>
              <a:ext cx="2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4" name="Line 360"/>
            <p:cNvSpPr>
              <a:spLocks noChangeShapeType="1"/>
            </p:cNvSpPr>
            <p:nvPr/>
          </p:nvSpPr>
          <p:spPr bwMode="auto">
            <a:xfrm>
              <a:off x="3940" y="2500"/>
              <a:ext cx="13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5" name="Line 361"/>
            <p:cNvSpPr>
              <a:spLocks noChangeShapeType="1"/>
            </p:cNvSpPr>
            <p:nvPr/>
          </p:nvSpPr>
          <p:spPr bwMode="auto">
            <a:xfrm>
              <a:off x="3972" y="2500"/>
              <a:ext cx="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6" name="Line 362"/>
            <p:cNvSpPr>
              <a:spLocks noChangeShapeType="1"/>
            </p:cNvSpPr>
            <p:nvPr/>
          </p:nvSpPr>
          <p:spPr bwMode="auto">
            <a:xfrm>
              <a:off x="3972" y="2500"/>
              <a:ext cx="3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7" name="Line 363"/>
            <p:cNvSpPr>
              <a:spLocks noChangeShapeType="1"/>
            </p:cNvSpPr>
            <p:nvPr/>
          </p:nvSpPr>
          <p:spPr bwMode="auto">
            <a:xfrm>
              <a:off x="4006" y="2500"/>
              <a:ext cx="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8" name="Line 364"/>
            <p:cNvSpPr>
              <a:spLocks noChangeShapeType="1"/>
            </p:cNvSpPr>
            <p:nvPr/>
          </p:nvSpPr>
          <p:spPr bwMode="auto">
            <a:xfrm>
              <a:off x="4026" y="2500"/>
              <a:ext cx="1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89" name="Line 365"/>
            <p:cNvSpPr>
              <a:spLocks noChangeShapeType="1"/>
            </p:cNvSpPr>
            <p:nvPr/>
          </p:nvSpPr>
          <p:spPr bwMode="auto">
            <a:xfrm>
              <a:off x="4037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0" name="Line 366"/>
            <p:cNvSpPr>
              <a:spLocks noChangeShapeType="1"/>
            </p:cNvSpPr>
            <p:nvPr/>
          </p:nvSpPr>
          <p:spPr bwMode="auto">
            <a:xfrm>
              <a:off x="4081" y="2500"/>
              <a:ext cx="2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1" name="Line 367"/>
            <p:cNvSpPr>
              <a:spLocks noChangeShapeType="1"/>
            </p:cNvSpPr>
            <p:nvPr/>
          </p:nvSpPr>
          <p:spPr bwMode="auto">
            <a:xfrm>
              <a:off x="4103" y="2500"/>
              <a:ext cx="1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2" name="Line 368"/>
            <p:cNvSpPr>
              <a:spLocks noChangeShapeType="1"/>
            </p:cNvSpPr>
            <p:nvPr/>
          </p:nvSpPr>
          <p:spPr bwMode="auto">
            <a:xfrm>
              <a:off x="4135" y="2500"/>
              <a:ext cx="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3" name="Line 369"/>
            <p:cNvSpPr>
              <a:spLocks noChangeShapeType="1"/>
            </p:cNvSpPr>
            <p:nvPr/>
          </p:nvSpPr>
          <p:spPr bwMode="auto">
            <a:xfrm>
              <a:off x="4135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4" name="Line 370"/>
            <p:cNvSpPr>
              <a:spLocks noChangeShapeType="1"/>
            </p:cNvSpPr>
            <p:nvPr/>
          </p:nvSpPr>
          <p:spPr bwMode="auto">
            <a:xfrm>
              <a:off x="4167" y="2500"/>
              <a:ext cx="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5" name="Line 371"/>
            <p:cNvSpPr>
              <a:spLocks noChangeShapeType="1"/>
            </p:cNvSpPr>
            <p:nvPr/>
          </p:nvSpPr>
          <p:spPr bwMode="auto">
            <a:xfrm>
              <a:off x="4190" y="2500"/>
              <a:ext cx="1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6" name="Line 372"/>
            <p:cNvSpPr>
              <a:spLocks noChangeShapeType="1"/>
            </p:cNvSpPr>
            <p:nvPr/>
          </p:nvSpPr>
          <p:spPr bwMode="auto">
            <a:xfrm>
              <a:off x="4201" y="2500"/>
              <a:ext cx="2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7" name="Line 373"/>
            <p:cNvSpPr>
              <a:spLocks noChangeShapeType="1"/>
            </p:cNvSpPr>
            <p:nvPr/>
          </p:nvSpPr>
          <p:spPr bwMode="auto">
            <a:xfrm>
              <a:off x="4244" y="2500"/>
              <a:ext cx="2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8" name="Line 374"/>
            <p:cNvSpPr>
              <a:spLocks noChangeShapeType="1"/>
            </p:cNvSpPr>
            <p:nvPr/>
          </p:nvSpPr>
          <p:spPr bwMode="auto">
            <a:xfrm>
              <a:off x="4264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99" name="Line 375"/>
            <p:cNvSpPr>
              <a:spLocks noChangeShapeType="1"/>
            </p:cNvSpPr>
            <p:nvPr/>
          </p:nvSpPr>
          <p:spPr bwMode="auto">
            <a:xfrm>
              <a:off x="4299" y="2500"/>
              <a:ext cx="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0" name="Line 376"/>
            <p:cNvSpPr>
              <a:spLocks noChangeShapeType="1"/>
            </p:cNvSpPr>
            <p:nvPr/>
          </p:nvSpPr>
          <p:spPr bwMode="auto">
            <a:xfrm>
              <a:off x="4299" y="2500"/>
              <a:ext cx="3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1" name="Line 377"/>
            <p:cNvSpPr>
              <a:spLocks noChangeShapeType="1"/>
            </p:cNvSpPr>
            <p:nvPr/>
          </p:nvSpPr>
          <p:spPr bwMode="auto">
            <a:xfrm>
              <a:off x="4330" y="2500"/>
              <a:ext cx="5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2" name="Line 378"/>
            <p:cNvSpPr>
              <a:spLocks noChangeShapeType="1"/>
            </p:cNvSpPr>
            <p:nvPr/>
          </p:nvSpPr>
          <p:spPr bwMode="auto">
            <a:xfrm>
              <a:off x="4353" y="2500"/>
              <a:ext cx="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3" name="Line 379"/>
            <p:cNvSpPr>
              <a:spLocks noChangeShapeType="1"/>
            </p:cNvSpPr>
            <p:nvPr/>
          </p:nvSpPr>
          <p:spPr bwMode="auto">
            <a:xfrm>
              <a:off x="4362" y="2500"/>
              <a:ext cx="2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4" name="Line 380"/>
            <p:cNvSpPr>
              <a:spLocks noChangeShapeType="1"/>
            </p:cNvSpPr>
            <p:nvPr/>
          </p:nvSpPr>
          <p:spPr bwMode="auto">
            <a:xfrm>
              <a:off x="4408" y="2500"/>
              <a:ext cx="2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5" name="Line 381"/>
            <p:cNvSpPr>
              <a:spLocks noChangeShapeType="1"/>
            </p:cNvSpPr>
            <p:nvPr/>
          </p:nvSpPr>
          <p:spPr bwMode="auto">
            <a:xfrm>
              <a:off x="4428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6" name="Line 382"/>
            <p:cNvSpPr>
              <a:spLocks noChangeShapeType="1"/>
            </p:cNvSpPr>
            <p:nvPr/>
          </p:nvSpPr>
          <p:spPr bwMode="auto">
            <a:xfrm>
              <a:off x="4460" y="2500"/>
              <a:ext cx="3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7" name="Line 383"/>
            <p:cNvSpPr>
              <a:spLocks noChangeShapeType="1"/>
            </p:cNvSpPr>
            <p:nvPr/>
          </p:nvSpPr>
          <p:spPr bwMode="auto">
            <a:xfrm>
              <a:off x="4494" y="2500"/>
              <a:ext cx="4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8" name="Line 384"/>
            <p:cNvSpPr>
              <a:spLocks noChangeShapeType="1"/>
            </p:cNvSpPr>
            <p:nvPr/>
          </p:nvSpPr>
          <p:spPr bwMode="auto">
            <a:xfrm>
              <a:off x="4517" y="2500"/>
              <a:ext cx="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09" name="Line 385"/>
            <p:cNvSpPr>
              <a:spLocks noChangeShapeType="1"/>
            </p:cNvSpPr>
            <p:nvPr/>
          </p:nvSpPr>
          <p:spPr bwMode="auto">
            <a:xfrm>
              <a:off x="4526" y="2500"/>
              <a:ext cx="2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0" name="Line 386"/>
            <p:cNvSpPr>
              <a:spLocks noChangeShapeType="1"/>
            </p:cNvSpPr>
            <p:nvPr/>
          </p:nvSpPr>
          <p:spPr bwMode="auto">
            <a:xfrm>
              <a:off x="4569" y="2500"/>
              <a:ext cx="2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1" name="Line 387"/>
            <p:cNvSpPr>
              <a:spLocks noChangeShapeType="1"/>
            </p:cNvSpPr>
            <p:nvPr/>
          </p:nvSpPr>
          <p:spPr bwMode="auto">
            <a:xfrm>
              <a:off x="4591" y="2500"/>
              <a:ext cx="1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2" name="Line 388"/>
            <p:cNvSpPr>
              <a:spLocks noChangeShapeType="1"/>
            </p:cNvSpPr>
            <p:nvPr/>
          </p:nvSpPr>
          <p:spPr bwMode="auto">
            <a:xfrm>
              <a:off x="4623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3" name="Line 389"/>
            <p:cNvSpPr>
              <a:spLocks noChangeShapeType="1"/>
            </p:cNvSpPr>
            <p:nvPr/>
          </p:nvSpPr>
          <p:spPr bwMode="auto">
            <a:xfrm>
              <a:off x="4655" y="2500"/>
              <a:ext cx="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4" name="Line 390"/>
            <p:cNvSpPr>
              <a:spLocks noChangeShapeType="1"/>
            </p:cNvSpPr>
            <p:nvPr/>
          </p:nvSpPr>
          <p:spPr bwMode="auto">
            <a:xfrm>
              <a:off x="4678" y="2500"/>
              <a:ext cx="1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5" name="Line 391"/>
            <p:cNvSpPr>
              <a:spLocks noChangeShapeType="1"/>
            </p:cNvSpPr>
            <p:nvPr/>
          </p:nvSpPr>
          <p:spPr bwMode="auto">
            <a:xfrm>
              <a:off x="4689" y="2500"/>
              <a:ext cx="27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6" name="Line 392"/>
            <p:cNvSpPr>
              <a:spLocks noChangeShapeType="1"/>
            </p:cNvSpPr>
            <p:nvPr/>
          </p:nvSpPr>
          <p:spPr bwMode="auto">
            <a:xfrm>
              <a:off x="4732" y="2500"/>
              <a:ext cx="21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7" name="Line 393"/>
            <p:cNvSpPr>
              <a:spLocks noChangeShapeType="1"/>
            </p:cNvSpPr>
            <p:nvPr/>
          </p:nvSpPr>
          <p:spPr bwMode="auto">
            <a:xfrm>
              <a:off x="4753" y="2500"/>
              <a:ext cx="18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8" name="Line 394"/>
            <p:cNvSpPr>
              <a:spLocks noChangeShapeType="1"/>
            </p:cNvSpPr>
            <p:nvPr/>
          </p:nvSpPr>
          <p:spPr bwMode="auto">
            <a:xfrm>
              <a:off x="4787" y="2500"/>
              <a:ext cx="32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19" name="Line 395"/>
            <p:cNvSpPr>
              <a:spLocks noChangeShapeType="1"/>
            </p:cNvSpPr>
            <p:nvPr/>
          </p:nvSpPr>
          <p:spPr bwMode="auto">
            <a:xfrm>
              <a:off x="4819" y="2500"/>
              <a:ext cx="6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0" name="Line 396"/>
            <p:cNvSpPr>
              <a:spLocks noChangeShapeType="1"/>
            </p:cNvSpPr>
            <p:nvPr/>
          </p:nvSpPr>
          <p:spPr bwMode="auto">
            <a:xfrm>
              <a:off x="4841" y="2500"/>
              <a:ext cx="9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1" name="Line 397"/>
            <p:cNvSpPr>
              <a:spLocks noChangeShapeType="1"/>
            </p:cNvSpPr>
            <p:nvPr/>
          </p:nvSpPr>
          <p:spPr bwMode="auto">
            <a:xfrm>
              <a:off x="4850" y="2500"/>
              <a:ext cx="30" cy="1"/>
            </a:xfrm>
            <a:prstGeom prst="line">
              <a:avLst/>
            </a:prstGeom>
            <a:noFill/>
            <a:ln w="14288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2" name="Freeform 398"/>
            <p:cNvSpPr>
              <a:spLocks/>
            </p:cNvSpPr>
            <p:nvPr/>
          </p:nvSpPr>
          <p:spPr bwMode="auto">
            <a:xfrm>
              <a:off x="1628" y="1149"/>
              <a:ext cx="3256" cy="349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43" y="5"/>
                </a:cxn>
                <a:cxn ang="0">
                  <a:pos x="72" y="8"/>
                </a:cxn>
                <a:cxn ang="0">
                  <a:pos x="101" y="11"/>
                </a:cxn>
                <a:cxn ang="0">
                  <a:pos x="129" y="14"/>
                </a:cxn>
                <a:cxn ang="0">
                  <a:pos x="158" y="17"/>
                </a:cxn>
                <a:cxn ang="0">
                  <a:pos x="187" y="20"/>
                </a:cxn>
                <a:cxn ang="0">
                  <a:pos x="215" y="23"/>
                </a:cxn>
                <a:cxn ang="0">
                  <a:pos x="244" y="27"/>
                </a:cxn>
                <a:cxn ang="0">
                  <a:pos x="273" y="30"/>
                </a:cxn>
                <a:cxn ang="0">
                  <a:pos x="301" y="33"/>
                </a:cxn>
                <a:cxn ang="0">
                  <a:pos x="330" y="36"/>
                </a:cxn>
                <a:cxn ang="0">
                  <a:pos x="359" y="39"/>
                </a:cxn>
                <a:cxn ang="0">
                  <a:pos x="387" y="42"/>
                </a:cxn>
                <a:cxn ang="0">
                  <a:pos x="416" y="45"/>
                </a:cxn>
                <a:cxn ang="0">
                  <a:pos x="445" y="48"/>
                </a:cxn>
                <a:cxn ang="0">
                  <a:pos x="473" y="51"/>
                </a:cxn>
                <a:cxn ang="0">
                  <a:pos x="502" y="54"/>
                </a:cxn>
                <a:cxn ang="0">
                  <a:pos x="531" y="57"/>
                </a:cxn>
                <a:cxn ang="0">
                  <a:pos x="559" y="60"/>
                </a:cxn>
                <a:cxn ang="0">
                  <a:pos x="588" y="64"/>
                </a:cxn>
                <a:cxn ang="0">
                  <a:pos x="617" y="67"/>
                </a:cxn>
                <a:cxn ang="0">
                  <a:pos x="645" y="70"/>
                </a:cxn>
                <a:cxn ang="0">
                  <a:pos x="674" y="73"/>
                </a:cxn>
                <a:cxn ang="0">
                  <a:pos x="703" y="76"/>
                </a:cxn>
                <a:cxn ang="0">
                  <a:pos x="731" y="79"/>
                </a:cxn>
                <a:cxn ang="0">
                  <a:pos x="760" y="82"/>
                </a:cxn>
                <a:cxn ang="0">
                  <a:pos x="789" y="85"/>
                </a:cxn>
                <a:cxn ang="0">
                  <a:pos x="817" y="88"/>
                </a:cxn>
                <a:cxn ang="0">
                  <a:pos x="846" y="91"/>
                </a:cxn>
                <a:cxn ang="0">
                  <a:pos x="875" y="94"/>
                </a:cxn>
                <a:cxn ang="0">
                  <a:pos x="903" y="97"/>
                </a:cxn>
                <a:cxn ang="0">
                  <a:pos x="932" y="101"/>
                </a:cxn>
                <a:cxn ang="0">
                  <a:pos x="961" y="104"/>
                </a:cxn>
                <a:cxn ang="0">
                  <a:pos x="989" y="107"/>
                </a:cxn>
                <a:cxn ang="0">
                  <a:pos x="1018" y="110"/>
                </a:cxn>
                <a:cxn ang="0">
                  <a:pos x="1047" y="113"/>
                </a:cxn>
                <a:cxn ang="0">
                  <a:pos x="1075" y="116"/>
                </a:cxn>
                <a:cxn ang="0">
                  <a:pos x="1104" y="119"/>
                </a:cxn>
                <a:cxn ang="0">
                  <a:pos x="1133" y="122"/>
                </a:cxn>
                <a:cxn ang="0">
                  <a:pos x="1161" y="125"/>
                </a:cxn>
                <a:cxn ang="0">
                  <a:pos x="1190" y="128"/>
                </a:cxn>
                <a:cxn ang="0">
                  <a:pos x="1219" y="131"/>
                </a:cxn>
                <a:cxn ang="0">
                  <a:pos x="1247" y="134"/>
                </a:cxn>
                <a:cxn ang="0">
                  <a:pos x="1276" y="137"/>
                </a:cxn>
                <a:cxn ang="0">
                  <a:pos x="1305" y="141"/>
                </a:cxn>
                <a:cxn ang="0">
                  <a:pos x="1333" y="144"/>
                </a:cxn>
                <a:cxn ang="0">
                  <a:pos x="1362" y="147"/>
                </a:cxn>
                <a:cxn ang="0">
                  <a:pos x="1391" y="150"/>
                </a:cxn>
                <a:cxn ang="0">
                  <a:pos x="1419" y="153"/>
                </a:cxn>
              </a:cxnLst>
              <a:rect l="0" t="0" r="r" b="b"/>
              <a:pathLst>
                <a:path w="1434" h="154">
                  <a:moveTo>
                    <a:pt x="0" y="0"/>
                  </a:moveTo>
                  <a:lnTo>
                    <a:pt x="15" y="2"/>
                  </a:lnTo>
                  <a:lnTo>
                    <a:pt x="29" y="3"/>
                  </a:lnTo>
                  <a:lnTo>
                    <a:pt x="43" y="5"/>
                  </a:lnTo>
                  <a:lnTo>
                    <a:pt x="58" y="7"/>
                  </a:lnTo>
                  <a:lnTo>
                    <a:pt x="72" y="8"/>
                  </a:lnTo>
                  <a:lnTo>
                    <a:pt x="86" y="10"/>
                  </a:lnTo>
                  <a:lnTo>
                    <a:pt x="101" y="11"/>
                  </a:lnTo>
                  <a:lnTo>
                    <a:pt x="115" y="13"/>
                  </a:lnTo>
                  <a:lnTo>
                    <a:pt x="129" y="14"/>
                  </a:lnTo>
                  <a:lnTo>
                    <a:pt x="144" y="16"/>
                  </a:lnTo>
                  <a:lnTo>
                    <a:pt x="158" y="17"/>
                  </a:lnTo>
                  <a:lnTo>
                    <a:pt x="172" y="19"/>
                  </a:lnTo>
                  <a:lnTo>
                    <a:pt x="187" y="20"/>
                  </a:lnTo>
                  <a:lnTo>
                    <a:pt x="201" y="22"/>
                  </a:lnTo>
                  <a:lnTo>
                    <a:pt x="215" y="23"/>
                  </a:lnTo>
                  <a:lnTo>
                    <a:pt x="230" y="25"/>
                  </a:lnTo>
                  <a:lnTo>
                    <a:pt x="244" y="27"/>
                  </a:lnTo>
                  <a:lnTo>
                    <a:pt x="258" y="28"/>
                  </a:lnTo>
                  <a:lnTo>
                    <a:pt x="273" y="30"/>
                  </a:lnTo>
                  <a:lnTo>
                    <a:pt x="287" y="31"/>
                  </a:lnTo>
                  <a:lnTo>
                    <a:pt x="301" y="33"/>
                  </a:lnTo>
                  <a:lnTo>
                    <a:pt x="316" y="34"/>
                  </a:lnTo>
                  <a:lnTo>
                    <a:pt x="330" y="36"/>
                  </a:lnTo>
                  <a:lnTo>
                    <a:pt x="344" y="37"/>
                  </a:lnTo>
                  <a:lnTo>
                    <a:pt x="359" y="39"/>
                  </a:lnTo>
                  <a:lnTo>
                    <a:pt x="373" y="40"/>
                  </a:lnTo>
                  <a:lnTo>
                    <a:pt x="387" y="42"/>
                  </a:lnTo>
                  <a:lnTo>
                    <a:pt x="402" y="44"/>
                  </a:lnTo>
                  <a:lnTo>
                    <a:pt x="416" y="45"/>
                  </a:lnTo>
                  <a:lnTo>
                    <a:pt x="430" y="47"/>
                  </a:lnTo>
                  <a:lnTo>
                    <a:pt x="445" y="48"/>
                  </a:lnTo>
                  <a:lnTo>
                    <a:pt x="459" y="50"/>
                  </a:lnTo>
                  <a:lnTo>
                    <a:pt x="473" y="51"/>
                  </a:lnTo>
                  <a:lnTo>
                    <a:pt x="488" y="53"/>
                  </a:lnTo>
                  <a:lnTo>
                    <a:pt x="502" y="54"/>
                  </a:lnTo>
                  <a:lnTo>
                    <a:pt x="516" y="56"/>
                  </a:lnTo>
                  <a:lnTo>
                    <a:pt x="531" y="57"/>
                  </a:lnTo>
                  <a:lnTo>
                    <a:pt x="545" y="59"/>
                  </a:lnTo>
                  <a:lnTo>
                    <a:pt x="559" y="60"/>
                  </a:lnTo>
                  <a:lnTo>
                    <a:pt x="574" y="62"/>
                  </a:lnTo>
                  <a:lnTo>
                    <a:pt x="588" y="64"/>
                  </a:lnTo>
                  <a:lnTo>
                    <a:pt x="602" y="65"/>
                  </a:lnTo>
                  <a:lnTo>
                    <a:pt x="617" y="67"/>
                  </a:lnTo>
                  <a:lnTo>
                    <a:pt x="631" y="68"/>
                  </a:lnTo>
                  <a:lnTo>
                    <a:pt x="645" y="70"/>
                  </a:lnTo>
                  <a:lnTo>
                    <a:pt x="660" y="71"/>
                  </a:lnTo>
                  <a:lnTo>
                    <a:pt x="674" y="73"/>
                  </a:lnTo>
                  <a:lnTo>
                    <a:pt x="688" y="74"/>
                  </a:lnTo>
                  <a:lnTo>
                    <a:pt x="703" y="76"/>
                  </a:lnTo>
                  <a:lnTo>
                    <a:pt x="717" y="77"/>
                  </a:lnTo>
                  <a:lnTo>
                    <a:pt x="731" y="79"/>
                  </a:lnTo>
                  <a:lnTo>
                    <a:pt x="746" y="81"/>
                  </a:lnTo>
                  <a:lnTo>
                    <a:pt x="760" y="82"/>
                  </a:lnTo>
                  <a:lnTo>
                    <a:pt x="774" y="84"/>
                  </a:lnTo>
                  <a:lnTo>
                    <a:pt x="789" y="85"/>
                  </a:lnTo>
                  <a:lnTo>
                    <a:pt x="803" y="87"/>
                  </a:lnTo>
                  <a:lnTo>
                    <a:pt x="817" y="88"/>
                  </a:lnTo>
                  <a:lnTo>
                    <a:pt x="832" y="90"/>
                  </a:lnTo>
                  <a:lnTo>
                    <a:pt x="846" y="91"/>
                  </a:lnTo>
                  <a:lnTo>
                    <a:pt x="860" y="93"/>
                  </a:lnTo>
                  <a:lnTo>
                    <a:pt x="875" y="94"/>
                  </a:lnTo>
                  <a:lnTo>
                    <a:pt x="889" y="96"/>
                  </a:lnTo>
                  <a:lnTo>
                    <a:pt x="903" y="97"/>
                  </a:lnTo>
                  <a:lnTo>
                    <a:pt x="918" y="99"/>
                  </a:lnTo>
                  <a:lnTo>
                    <a:pt x="932" y="101"/>
                  </a:lnTo>
                  <a:lnTo>
                    <a:pt x="946" y="102"/>
                  </a:lnTo>
                  <a:lnTo>
                    <a:pt x="961" y="104"/>
                  </a:lnTo>
                  <a:lnTo>
                    <a:pt x="975" y="105"/>
                  </a:lnTo>
                  <a:lnTo>
                    <a:pt x="989" y="107"/>
                  </a:lnTo>
                  <a:lnTo>
                    <a:pt x="1004" y="108"/>
                  </a:lnTo>
                  <a:lnTo>
                    <a:pt x="1018" y="110"/>
                  </a:lnTo>
                  <a:lnTo>
                    <a:pt x="1032" y="111"/>
                  </a:lnTo>
                  <a:lnTo>
                    <a:pt x="1047" y="113"/>
                  </a:lnTo>
                  <a:lnTo>
                    <a:pt x="1061" y="114"/>
                  </a:lnTo>
                  <a:lnTo>
                    <a:pt x="1075" y="116"/>
                  </a:lnTo>
                  <a:lnTo>
                    <a:pt x="1090" y="118"/>
                  </a:lnTo>
                  <a:lnTo>
                    <a:pt x="1104" y="119"/>
                  </a:lnTo>
                  <a:lnTo>
                    <a:pt x="1118" y="121"/>
                  </a:lnTo>
                  <a:lnTo>
                    <a:pt x="1133" y="122"/>
                  </a:lnTo>
                  <a:lnTo>
                    <a:pt x="1147" y="124"/>
                  </a:lnTo>
                  <a:lnTo>
                    <a:pt x="1161" y="125"/>
                  </a:lnTo>
                  <a:lnTo>
                    <a:pt x="1176" y="127"/>
                  </a:lnTo>
                  <a:lnTo>
                    <a:pt x="1190" y="128"/>
                  </a:lnTo>
                  <a:lnTo>
                    <a:pt x="1204" y="130"/>
                  </a:lnTo>
                  <a:lnTo>
                    <a:pt x="1219" y="131"/>
                  </a:lnTo>
                  <a:lnTo>
                    <a:pt x="1233" y="133"/>
                  </a:lnTo>
                  <a:lnTo>
                    <a:pt x="1247" y="134"/>
                  </a:lnTo>
                  <a:lnTo>
                    <a:pt x="1262" y="136"/>
                  </a:lnTo>
                  <a:lnTo>
                    <a:pt x="1276" y="137"/>
                  </a:lnTo>
                  <a:lnTo>
                    <a:pt x="1290" y="139"/>
                  </a:lnTo>
                  <a:lnTo>
                    <a:pt x="1305" y="141"/>
                  </a:lnTo>
                  <a:lnTo>
                    <a:pt x="1319" y="142"/>
                  </a:lnTo>
                  <a:lnTo>
                    <a:pt x="1333" y="144"/>
                  </a:lnTo>
                  <a:lnTo>
                    <a:pt x="1348" y="145"/>
                  </a:lnTo>
                  <a:lnTo>
                    <a:pt x="1362" y="147"/>
                  </a:lnTo>
                  <a:lnTo>
                    <a:pt x="1376" y="148"/>
                  </a:lnTo>
                  <a:lnTo>
                    <a:pt x="1391" y="150"/>
                  </a:lnTo>
                  <a:lnTo>
                    <a:pt x="1405" y="151"/>
                  </a:lnTo>
                  <a:lnTo>
                    <a:pt x="1419" y="153"/>
                  </a:lnTo>
                  <a:lnTo>
                    <a:pt x="1434" y="154"/>
                  </a:lnTo>
                </a:path>
              </a:pathLst>
            </a:custGeom>
            <a:noFill/>
            <a:ln w="1428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3" name="Line 399"/>
            <p:cNvSpPr>
              <a:spLocks noChangeShapeType="1"/>
            </p:cNvSpPr>
            <p:nvPr/>
          </p:nvSpPr>
          <p:spPr bwMode="auto">
            <a:xfrm>
              <a:off x="1628" y="1523"/>
              <a:ext cx="34" cy="1"/>
            </a:xfrm>
            <a:prstGeom prst="line">
              <a:avLst/>
            </a:prstGeom>
            <a:noFill/>
            <a:ln w="14288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4" name="Line 400"/>
            <p:cNvSpPr>
              <a:spLocks noChangeShapeType="1"/>
            </p:cNvSpPr>
            <p:nvPr/>
          </p:nvSpPr>
          <p:spPr bwMode="auto">
            <a:xfrm>
              <a:off x="1662" y="1523"/>
              <a:ext cx="4" cy="1"/>
            </a:xfrm>
            <a:prstGeom prst="line">
              <a:avLst/>
            </a:prstGeom>
            <a:noFill/>
            <a:ln w="14288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5" name="Line 401"/>
            <p:cNvSpPr>
              <a:spLocks noChangeShapeType="1"/>
            </p:cNvSpPr>
            <p:nvPr/>
          </p:nvSpPr>
          <p:spPr bwMode="auto">
            <a:xfrm>
              <a:off x="1682" y="1523"/>
              <a:ext cx="12" cy="1"/>
            </a:xfrm>
            <a:prstGeom prst="line">
              <a:avLst/>
            </a:prstGeom>
            <a:noFill/>
            <a:ln w="14288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6" name="Line 402"/>
            <p:cNvSpPr>
              <a:spLocks noChangeShapeType="1"/>
            </p:cNvSpPr>
            <p:nvPr/>
          </p:nvSpPr>
          <p:spPr bwMode="auto">
            <a:xfrm>
              <a:off x="1694" y="1523"/>
              <a:ext cx="27" cy="1"/>
            </a:xfrm>
            <a:prstGeom prst="line">
              <a:avLst/>
            </a:prstGeom>
            <a:noFill/>
            <a:ln w="14288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7" name="Line 403"/>
            <p:cNvSpPr>
              <a:spLocks noChangeShapeType="1"/>
            </p:cNvSpPr>
            <p:nvPr/>
          </p:nvSpPr>
          <p:spPr bwMode="auto">
            <a:xfrm>
              <a:off x="1737" y="1523"/>
              <a:ext cx="23" cy="1"/>
            </a:xfrm>
            <a:prstGeom prst="line">
              <a:avLst/>
            </a:prstGeom>
            <a:noFill/>
            <a:ln w="14288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28" name="Line 404"/>
            <p:cNvSpPr>
              <a:spLocks noChangeShapeType="1"/>
            </p:cNvSpPr>
            <p:nvPr/>
          </p:nvSpPr>
          <p:spPr bwMode="auto">
            <a:xfrm>
              <a:off x="1760" y="1523"/>
              <a:ext cx="16" cy="1"/>
            </a:xfrm>
            <a:prstGeom prst="line">
              <a:avLst/>
            </a:prstGeom>
            <a:noFill/>
            <a:ln w="14288" cap="flat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030" name="Line 406"/>
          <p:cNvSpPr>
            <a:spLocks noChangeShapeType="1"/>
          </p:cNvSpPr>
          <p:nvPr/>
        </p:nvSpPr>
        <p:spPr bwMode="auto">
          <a:xfrm>
            <a:off x="2843213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1" name="Line 407"/>
          <p:cNvSpPr>
            <a:spLocks noChangeShapeType="1"/>
          </p:cNvSpPr>
          <p:nvPr/>
        </p:nvSpPr>
        <p:spPr bwMode="auto">
          <a:xfrm>
            <a:off x="2894013" y="2417763"/>
            <a:ext cx="111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2" name="Line 408"/>
          <p:cNvSpPr>
            <a:spLocks noChangeShapeType="1"/>
          </p:cNvSpPr>
          <p:nvPr/>
        </p:nvSpPr>
        <p:spPr bwMode="auto">
          <a:xfrm>
            <a:off x="2930525" y="2417763"/>
            <a:ext cx="174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3" name="Line 409"/>
          <p:cNvSpPr>
            <a:spLocks noChangeShapeType="1"/>
          </p:cNvSpPr>
          <p:nvPr/>
        </p:nvSpPr>
        <p:spPr bwMode="auto">
          <a:xfrm>
            <a:off x="2947988" y="2417763"/>
            <a:ext cx="444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4" name="Line 410"/>
          <p:cNvSpPr>
            <a:spLocks noChangeShapeType="1"/>
          </p:cNvSpPr>
          <p:nvPr/>
        </p:nvSpPr>
        <p:spPr bwMode="auto">
          <a:xfrm>
            <a:off x="3016250" y="2417763"/>
            <a:ext cx="333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5" name="Line 411"/>
          <p:cNvSpPr>
            <a:spLocks noChangeShapeType="1"/>
          </p:cNvSpPr>
          <p:nvPr/>
        </p:nvSpPr>
        <p:spPr bwMode="auto">
          <a:xfrm>
            <a:off x="3049588" y="2417763"/>
            <a:ext cx="285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6" name="Line 412"/>
          <p:cNvSpPr>
            <a:spLocks noChangeShapeType="1"/>
          </p:cNvSpPr>
          <p:nvPr/>
        </p:nvSpPr>
        <p:spPr bwMode="auto">
          <a:xfrm>
            <a:off x="3103563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7" name="Line 413"/>
          <p:cNvSpPr>
            <a:spLocks noChangeShapeType="1"/>
          </p:cNvSpPr>
          <p:nvPr/>
        </p:nvSpPr>
        <p:spPr bwMode="auto">
          <a:xfrm>
            <a:off x="3154363" y="2417763"/>
            <a:ext cx="111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8" name="Line 414"/>
          <p:cNvSpPr>
            <a:spLocks noChangeShapeType="1"/>
          </p:cNvSpPr>
          <p:nvPr/>
        </p:nvSpPr>
        <p:spPr bwMode="auto">
          <a:xfrm>
            <a:off x="3189288" y="2417763"/>
            <a:ext cx="142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39" name="Line 415"/>
          <p:cNvSpPr>
            <a:spLocks noChangeShapeType="1"/>
          </p:cNvSpPr>
          <p:nvPr/>
        </p:nvSpPr>
        <p:spPr bwMode="auto">
          <a:xfrm>
            <a:off x="3203575" y="2417763"/>
            <a:ext cx="476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0" name="Line 416"/>
          <p:cNvSpPr>
            <a:spLocks noChangeShapeType="1"/>
          </p:cNvSpPr>
          <p:nvPr/>
        </p:nvSpPr>
        <p:spPr bwMode="auto">
          <a:xfrm>
            <a:off x="3276600" y="2417763"/>
            <a:ext cx="317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1" name="Line 417"/>
          <p:cNvSpPr>
            <a:spLocks noChangeShapeType="1"/>
          </p:cNvSpPr>
          <p:nvPr/>
        </p:nvSpPr>
        <p:spPr bwMode="auto">
          <a:xfrm>
            <a:off x="3308350" y="2417763"/>
            <a:ext cx="301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2" name="Line 418"/>
          <p:cNvSpPr>
            <a:spLocks noChangeShapeType="1"/>
          </p:cNvSpPr>
          <p:nvPr/>
        </p:nvSpPr>
        <p:spPr bwMode="auto">
          <a:xfrm>
            <a:off x="3362325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3" name="Line 419"/>
          <p:cNvSpPr>
            <a:spLocks noChangeShapeType="1"/>
          </p:cNvSpPr>
          <p:nvPr/>
        </p:nvSpPr>
        <p:spPr bwMode="auto">
          <a:xfrm>
            <a:off x="3413125" y="2417763"/>
            <a:ext cx="111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4" name="Line 420"/>
          <p:cNvSpPr>
            <a:spLocks noChangeShapeType="1"/>
          </p:cNvSpPr>
          <p:nvPr/>
        </p:nvSpPr>
        <p:spPr bwMode="auto">
          <a:xfrm>
            <a:off x="3449638" y="2417763"/>
            <a:ext cx="142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5" name="Line 421"/>
          <p:cNvSpPr>
            <a:spLocks noChangeShapeType="1"/>
          </p:cNvSpPr>
          <p:nvPr/>
        </p:nvSpPr>
        <p:spPr bwMode="auto">
          <a:xfrm>
            <a:off x="3463925" y="2417763"/>
            <a:ext cx="476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6" name="Line 422"/>
          <p:cNvSpPr>
            <a:spLocks noChangeShapeType="1"/>
          </p:cNvSpPr>
          <p:nvPr/>
        </p:nvSpPr>
        <p:spPr bwMode="auto">
          <a:xfrm>
            <a:off x="3535363" y="2417763"/>
            <a:ext cx="333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7" name="Line 423"/>
          <p:cNvSpPr>
            <a:spLocks noChangeShapeType="1"/>
          </p:cNvSpPr>
          <p:nvPr/>
        </p:nvSpPr>
        <p:spPr bwMode="auto">
          <a:xfrm>
            <a:off x="3568700" y="2417763"/>
            <a:ext cx="285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8" name="Line 424"/>
          <p:cNvSpPr>
            <a:spLocks noChangeShapeType="1"/>
          </p:cNvSpPr>
          <p:nvPr/>
        </p:nvSpPr>
        <p:spPr bwMode="auto">
          <a:xfrm>
            <a:off x="3622675" y="2417763"/>
            <a:ext cx="460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49" name="Line 425"/>
          <p:cNvSpPr>
            <a:spLocks noChangeShapeType="1"/>
          </p:cNvSpPr>
          <p:nvPr/>
        </p:nvSpPr>
        <p:spPr bwMode="auto">
          <a:xfrm>
            <a:off x="3668713" y="2417763"/>
            <a:ext cx="158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0" name="Line 426"/>
          <p:cNvSpPr>
            <a:spLocks noChangeShapeType="1"/>
          </p:cNvSpPr>
          <p:nvPr/>
        </p:nvSpPr>
        <p:spPr bwMode="auto">
          <a:xfrm>
            <a:off x="3708400" y="2417763"/>
            <a:ext cx="158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1" name="Line 427"/>
          <p:cNvSpPr>
            <a:spLocks noChangeShapeType="1"/>
          </p:cNvSpPr>
          <p:nvPr/>
        </p:nvSpPr>
        <p:spPr bwMode="auto">
          <a:xfrm>
            <a:off x="3724275" y="2417763"/>
            <a:ext cx="460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2" name="Line 428"/>
          <p:cNvSpPr>
            <a:spLocks noChangeShapeType="1"/>
          </p:cNvSpPr>
          <p:nvPr/>
        </p:nvSpPr>
        <p:spPr bwMode="auto">
          <a:xfrm>
            <a:off x="3795713" y="2417763"/>
            <a:ext cx="285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3" name="Line 429"/>
          <p:cNvSpPr>
            <a:spLocks noChangeShapeType="1"/>
          </p:cNvSpPr>
          <p:nvPr/>
        </p:nvSpPr>
        <p:spPr bwMode="auto">
          <a:xfrm>
            <a:off x="3824288" y="2417763"/>
            <a:ext cx="333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4" name="Line 430"/>
          <p:cNvSpPr>
            <a:spLocks noChangeShapeType="1"/>
          </p:cNvSpPr>
          <p:nvPr/>
        </p:nvSpPr>
        <p:spPr bwMode="auto">
          <a:xfrm>
            <a:off x="3881438" y="2417763"/>
            <a:ext cx="476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5" name="Line 431"/>
          <p:cNvSpPr>
            <a:spLocks noChangeShapeType="1"/>
          </p:cNvSpPr>
          <p:nvPr/>
        </p:nvSpPr>
        <p:spPr bwMode="auto">
          <a:xfrm>
            <a:off x="3929063" y="2417763"/>
            <a:ext cx="142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6" name="Line 432"/>
          <p:cNvSpPr>
            <a:spLocks noChangeShapeType="1"/>
          </p:cNvSpPr>
          <p:nvPr/>
        </p:nvSpPr>
        <p:spPr bwMode="auto">
          <a:xfrm>
            <a:off x="3968750" y="2417763"/>
            <a:ext cx="111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7" name="Line 433"/>
          <p:cNvSpPr>
            <a:spLocks noChangeShapeType="1"/>
          </p:cNvSpPr>
          <p:nvPr/>
        </p:nvSpPr>
        <p:spPr bwMode="auto">
          <a:xfrm>
            <a:off x="3979863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8" name="Line 434"/>
          <p:cNvSpPr>
            <a:spLocks noChangeShapeType="1"/>
          </p:cNvSpPr>
          <p:nvPr/>
        </p:nvSpPr>
        <p:spPr bwMode="auto">
          <a:xfrm>
            <a:off x="4054475" y="2417763"/>
            <a:ext cx="301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59" name="Line 435"/>
          <p:cNvSpPr>
            <a:spLocks noChangeShapeType="1"/>
          </p:cNvSpPr>
          <p:nvPr/>
        </p:nvSpPr>
        <p:spPr bwMode="auto">
          <a:xfrm>
            <a:off x="4084638" y="2417763"/>
            <a:ext cx="317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0" name="Line 436"/>
          <p:cNvSpPr>
            <a:spLocks noChangeShapeType="1"/>
          </p:cNvSpPr>
          <p:nvPr/>
        </p:nvSpPr>
        <p:spPr bwMode="auto">
          <a:xfrm>
            <a:off x="4141788" y="2417763"/>
            <a:ext cx="460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1" name="Line 437"/>
          <p:cNvSpPr>
            <a:spLocks noChangeShapeType="1"/>
          </p:cNvSpPr>
          <p:nvPr/>
        </p:nvSpPr>
        <p:spPr bwMode="auto">
          <a:xfrm>
            <a:off x="4187825" y="2417763"/>
            <a:ext cx="158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2" name="Line 438"/>
          <p:cNvSpPr>
            <a:spLocks noChangeShapeType="1"/>
          </p:cNvSpPr>
          <p:nvPr/>
        </p:nvSpPr>
        <p:spPr bwMode="auto">
          <a:xfrm>
            <a:off x="4227513" y="2417763"/>
            <a:ext cx="111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3" name="Line 439"/>
          <p:cNvSpPr>
            <a:spLocks noChangeShapeType="1"/>
          </p:cNvSpPr>
          <p:nvPr/>
        </p:nvSpPr>
        <p:spPr bwMode="auto">
          <a:xfrm>
            <a:off x="4238625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4" name="Line 440"/>
          <p:cNvSpPr>
            <a:spLocks noChangeShapeType="1"/>
          </p:cNvSpPr>
          <p:nvPr/>
        </p:nvSpPr>
        <p:spPr bwMode="auto">
          <a:xfrm>
            <a:off x="4314825" y="2417763"/>
            <a:ext cx="285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5" name="Line 441"/>
          <p:cNvSpPr>
            <a:spLocks noChangeShapeType="1"/>
          </p:cNvSpPr>
          <p:nvPr/>
        </p:nvSpPr>
        <p:spPr bwMode="auto">
          <a:xfrm>
            <a:off x="4343400" y="2417763"/>
            <a:ext cx="333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6" name="Line 442"/>
          <p:cNvSpPr>
            <a:spLocks noChangeShapeType="1"/>
          </p:cNvSpPr>
          <p:nvPr/>
        </p:nvSpPr>
        <p:spPr bwMode="auto">
          <a:xfrm>
            <a:off x="4400550" y="2417763"/>
            <a:ext cx="444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7" name="Line 443"/>
          <p:cNvSpPr>
            <a:spLocks noChangeShapeType="1"/>
          </p:cNvSpPr>
          <p:nvPr/>
        </p:nvSpPr>
        <p:spPr bwMode="auto">
          <a:xfrm>
            <a:off x="4445000" y="2417763"/>
            <a:ext cx="174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8" name="Line 444"/>
          <p:cNvSpPr>
            <a:spLocks noChangeShapeType="1"/>
          </p:cNvSpPr>
          <p:nvPr/>
        </p:nvSpPr>
        <p:spPr bwMode="auto">
          <a:xfrm>
            <a:off x="4487863" y="2417763"/>
            <a:ext cx="111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69" name="Line 445"/>
          <p:cNvSpPr>
            <a:spLocks noChangeShapeType="1"/>
          </p:cNvSpPr>
          <p:nvPr/>
        </p:nvSpPr>
        <p:spPr bwMode="auto">
          <a:xfrm>
            <a:off x="4498975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0" name="Line 446"/>
          <p:cNvSpPr>
            <a:spLocks noChangeShapeType="1"/>
          </p:cNvSpPr>
          <p:nvPr/>
        </p:nvSpPr>
        <p:spPr bwMode="auto">
          <a:xfrm>
            <a:off x="4573588" y="2417763"/>
            <a:ext cx="254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1" name="Line 447"/>
          <p:cNvSpPr>
            <a:spLocks noChangeShapeType="1"/>
          </p:cNvSpPr>
          <p:nvPr/>
        </p:nvSpPr>
        <p:spPr bwMode="auto">
          <a:xfrm>
            <a:off x="4598988" y="2417763"/>
            <a:ext cx="365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2" name="Line 448"/>
          <p:cNvSpPr>
            <a:spLocks noChangeShapeType="1"/>
          </p:cNvSpPr>
          <p:nvPr/>
        </p:nvSpPr>
        <p:spPr bwMode="auto">
          <a:xfrm>
            <a:off x="4660900" y="2417763"/>
            <a:ext cx="428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3" name="Line 449"/>
          <p:cNvSpPr>
            <a:spLocks noChangeShapeType="1"/>
          </p:cNvSpPr>
          <p:nvPr/>
        </p:nvSpPr>
        <p:spPr bwMode="auto">
          <a:xfrm>
            <a:off x="4703763" y="2417763"/>
            <a:ext cx="190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4" name="Line 450"/>
          <p:cNvSpPr>
            <a:spLocks noChangeShapeType="1"/>
          </p:cNvSpPr>
          <p:nvPr/>
        </p:nvSpPr>
        <p:spPr bwMode="auto">
          <a:xfrm>
            <a:off x="4746625" y="2417763"/>
            <a:ext cx="79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5" name="Line 451"/>
          <p:cNvSpPr>
            <a:spLocks noChangeShapeType="1"/>
          </p:cNvSpPr>
          <p:nvPr/>
        </p:nvSpPr>
        <p:spPr bwMode="auto">
          <a:xfrm>
            <a:off x="4754563" y="2417763"/>
            <a:ext cx="539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6" name="Line 452"/>
          <p:cNvSpPr>
            <a:spLocks noChangeShapeType="1"/>
          </p:cNvSpPr>
          <p:nvPr/>
        </p:nvSpPr>
        <p:spPr bwMode="auto">
          <a:xfrm>
            <a:off x="4808538" y="2417763"/>
            <a:ext cx="15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7" name="Line 453"/>
          <p:cNvSpPr>
            <a:spLocks noChangeShapeType="1"/>
          </p:cNvSpPr>
          <p:nvPr/>
        </p:nvSpPr>
        <p:spPr bwMode="auto">
          <a:xfrm>
            <a:off x="4833938" y="2417763"/>
            <a:ext cx="254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8" name="Line 454"/>
          <p:cNvSpPr>
            <a:spLocks noChangeShapeType="1"/>
          </p:cNvSpPr>
          <p:nvPr/>
        </p:nvSpPr>
        <p:spPr bwMode="auto">
          <a:xfrm>
            <a:off x="4859338" y="2417763"/>
            <a:ext cx="365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79" name="Line 455"/>
          <p:cNvSpPr>
            <a:spLocks noChangeShapeType="1"/>
          </p:cNvSpPr>
          <p:nvPr/>
        </p:nvSpPr>
        <p:spPr bwMode="auto">
          <a:xfrm>
            <a:off x="4919663" y="2417763"/>
            <a:ext cx="444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0" name="Line 456"/>
          <p:cNvSpPr>
            <a:spLocks noChangeShapeType="1"/>
          </p:cNvSpPr>
          <p:nvPr/>
        </p:nvSpPr>
        <p:spPr bwMode="auto">
          <a:xfrm>
            <a:off x="4964113" y="2417763"/>
            <a:ext cx="174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1" name="Line 457"/>
          <p:cNvSpPr>
            <a:spLocks noChangeShapeType="1"/>
          </p:cNvSpPr>
          <p:nvPr/>
        </p:nvSpPr>
        <p:spPr bwMode="auto">
          <a:xfrm>
            <a:off x="5006975" y="2417763"/>
            <a:ext cx="79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2" name="Line 458"/>
          <p:cNvSpPr>
            <a:spLocks noChangeShapeType="1"/>
          </p:cNvSpPr>
          <p:nvPr/>
        </p:nvSpPr>
        <p:spPr bwMode="auto">
          <a:xfrm>
            <a:off x="5014913" y="2417763"/>
            <a:ext cx="492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3" name="Line 459"/>
          <p:cNvSpPr>
            <a:spLocks noChangeShapeType="1"/>
          </p:cNvSpPr>
          <p:nvPr/>
        </p:nvSpPr>
        <p:spPr bwMode="auto">
          <a:xfrm>
            <a:off x="5064125" y="2417763"/>
            <a:ext cx="47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4" name="Line 460"/>
          <p:cNvSpPr>
            <a:spLocks noChangeShapeType="1"/>
          </p:cNvSpPr>
          <p:nvPr/>
        </p:nvSpPr>
        <p:spPr bwMode="auto">
          <a:xfrm>
            <a:off x="5092700" y="2417763"/>
            <a:ext cx="254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5" name="Line 461"/>
          <p:cNvSpPr>
            <a:spLocks noChangeShapeType="1"/>
          </p:cNvSpPr>
          <p:nvPr/>
        </p:nvSpPr>
        <p:spPr bwMode="auto">
          <a:xfrm>
            <a:off x="5118100" y="2417763"/>
            <a:ext cx="365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6" name="Line 462"/>
          <p:cNvSpPr>
            <a:spLocks noChangeShapeType="1"/>
          </p:cNvSpPr>
          <p:nvPr/>
        </p:nvSpPr>
        <p:spPr bwMode="auto">
          <a:xfrm>
            <a:off x="5180013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7" name="Line 463"/>
          <p:cNvSpPr>
            <a:spLocks noChangeShapeType="1"/>
          </p:cNvSpPr>
          <p:nvPr/>
        </p:nvSpPr>
        <p:spPr bwMode="auto">
          <a:xfrm>
            <a:off x="5219700" y="2417763"/>
            <a:ext cx="222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8" name="Line 464"/>
          <p:cNvSpPr>
            <a:spLocks noChangeShapeType="1"/>
          </p:cNvSpPr>
          <p:nvPr/>
        </p:nvSpPr>
        <p:spPr bwMode="auto">
          <a:xfrm>
            <a:off x="5265738" y="2417763"/>
            <a:ext cx="79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89" name="Line 465"/>
          <p:cNvSpPr>
            <a:spLocks noChangeShapeType="1"/>
          </p:cNvSpPr>
          <p:nvPr/>
        </p:nvSpPr>
        <p:spPr bwMode="auto">
          <a:xfrm>
            <a:off x="5273675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0" name="Line 466"/>
          <p:cNvSpPr>
            <a:spLocks noChangeShapeType="1"/>
          </p:cNvSpPr>
          <p:nvPr/>
        </p:nvSpPr>
        <p:spPr bwMode="auto">
          <a:xfrm>
            <a:off x="5324475" y="2417763"/>
            <a:ext cx="31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1" name="Line 467"/>
          <p:cNvSpPr>
            <a:spLocks noChangeShapeType="1"/>
          </p:cNvSpPr>
          <p:nvPr/>
        </p:nvSpPr>
        <p:spPr bwMode="auto">
          <a:xfrm>
            <a:off x="5353050" y="2417763"/>
            <a:ext cx="222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2" name="Line 468"/>
          <p:cNvSpPr>
            <a:spLocks noChangeShapeType="1"/>
          </p:cNvSpPr>
          <p:nvPr/>
        </p:nvSpPr>
        <p:spPr bwMode="auto">
          <a:xfrm>
            <a:off x="5375275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3" name="Line 469"/>
          <p:cNvSpPr>
            <a:spLocks noChangeShapeType="1"/>
          </p:cNvSpPr>
          <p:nvPr/>
        </p:nvSpPr>
        <p:spPr bwMode="auto">
          <a:xfrm>
            <a:off x="5438775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4" name="Line 470"/>
          <p:cNvSpPr>
            <a:spLocks noChangeShapeType="1"/>
          </p:cNvSpPr>
          <p:nvPr/>
        </p:nvSpPr>
        <p:spPr bwMode="auto">
          <a:xfrm>
            <a:off x="5478463" y="2417763"/>
            <a:ext cx="222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5" name="Line 471"/>
          <p:cNvSpPr>
            <a:spLocks noChangeShapeType="1"/>
          </p:cNvSpPr>
          <p:nvPr/>
        </p:nvSpPr>
        <p:spPr bwMode="auto">
          <a:xfrm>
            <a:off x="5526088" y="2417763"/>
            <a:ext cx="31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6" name="Line 472"/>
          <p:cNvSpPr>
            <a:spLocks noChangeShapeType="1"/>
          </p:cNvSpPr>
          <p:nvPr/>
        </p:nvSpPr>
        <p:spPr bwMode="auto">
          <a:xfrm>
            <a:off x="5529263" y="2417763"/>
            <a:ext cx="539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7" name="Line 473"/>
          <p:cNvSpPr>
            <a:spLocks noChangeShapeType="1"/>
          </p:cNvSpPr>
          <p:nvPr/>
        </p:nvSpPr>
        <p:spPr bwMode="auto">
          <a:xfrm>
            <a:off x="5583238" y="2417763"/>
            <a:ext cx="47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8" name="Line 474"/>
          <p:cNvSpPr>
            <a:spLocks noChangeShapeType="1"/>
          </p:cNvSpPr>
          <p:nvPr/>
        </p:nvSpPr>
        <p:spPr bwMode="auto">
          <a:xfrm>
            <a:off x="5611813" y="2417763"/>
            <a:ext cx="222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099" name="Line 475"/>
          <p:cNvSpPr>
            <a:spLocks noChangeShapeType="1"/>
          </p:cNvSpPr>
          <p:nvPr/>
        </p:nvSpPr>
        <p:spPr bwMode="auto">
          <a:xfrm>
            <a:off x="5634038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0" name="Line 476"/>
          <p:cNvSpPr>
            <a:spLocks noChangeShapeType="1"/>
          </p:cNvSpPr>
          <p:nvPr/>
        </p:nvSpPr>
        <p:spPr bwMode="auto">
          <a:xfrm>
            <a:off x="5699125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1" name="Line 477"/>
          <p:cNvSpPr>
            <a:spLocks noChangeShapeType="1"/>
          </p:cNvSpPr>
          <p:nvPr/>
        </p:nvSpPr>
        <p:spPr bwMode="auto">
          <a:xfrm>
            <a:off x="5738813" y="2417763"/>
            <a:ext cx="222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2" name="Line 478"/>
          <p:cNvSpPr>
            <a:spLocks noChangeShapeType="1"/>
          </p:cNvSpPr>
          <p:nvPr/>
        </p:nvSpPr>
        <p:spPr bwMode="auto">
          <a:xfrm>
            <a:off x="5784850" y="2417763"/>
            <a:ext cx="47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3" name="Line 479"/>
          <p:cNvSpPr>
            <a:spLocks noChangeShapeType="1"/>
          </p:cNvSpPr>
          <p:nvPr/>
        </p:nvSpPr>
        <p:spPr bwMode="auto">
          <a:xfrm>
            <a:off x="5789613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4" name="Line 480"/>
          <p:cNvSpPr>
            <a:spLocks noChangeShapeType="1"/>
          </p:cNvSpPr>
          <p:nvPr/>
        </p:nvSpPr>
        <p:spPr bwMode="auto">
          <a:xfrm>
            <a:off x="5840413" y="2417763"/>
            <a:ext cx="63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5" name="Line 481"/>
          <p:cNvSpPr>
            <a:spLocks noChangeShapeType="1"/>
          </p:cNvSpPr>
          <p:nvPr/>
        </p:nvSpPr>
        <p:spPr bwMode="auto">
          <a:xfrm>
            <a:off x="5872163" y="2417763"/>
            <a:ext cx="222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6" name="Line 482"/>
          <p:cNvSpPr>
            <a:spLocks noChangeShapeType="1"/>
          </p:cNvSpPr>
          <p:nvPr/>
        </p:nvSpPr>
        <p:spPr bwMode="auto">
          <a:xfrm>
            <a:off x="5894388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7" name="Line 483"/>
          <p:cNvSpPr>
            <a:spLocks noChangeShapeType="1"/>
          </p:cNvSpPr>
          <p:nvPr/>
        </p:nvSpPr>
        <p:spPr bwMode="auto">
          <a:xfrm>
            <a:off x="5959475" y="2417763"/>
            <a:ext cx="349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8" name="Line 484"/>
          <p:cNvSpPr>
            <a:spLocks noChangeShapeType="1"/>
          </p:cNvSpPr>
          <p:nvPr/>
        </p:nvSpPr>
        <p:spPr bwMode="auto">
          <a:xfrm>
            <a:off x="5994400" y="2417763"/>
            <a:ext cx="254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09" name="Line 485"/>
          <p:cNvSpPr>
            <a:spLocks noChangeShapeType="1"/>
          </p:cNvSpPr>
          <p:nvPr/>
        </p:nvSpPr>
        <p:spPr bwMode="auto">
          <a:xfrm>
            <a:off x="6045200" y="2417763"/>
            <a:ext cx="31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0" name="Line 486"/>
          <p:cNvSpPr>
            <a:spLocks noChangeShapeType="1"/>
          </p:cNvSpPr>
          <p:nvPr/>
        </p:nvSpPr>
        <p:spPr bwMode="auto">
          <a:xfrm>
            <a:off x="6048375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1" name="Line 487"/>
          <p:cNvSpPr>
            <a:spLocks noChangeShapeType="1"/>
          </p:cNvSpPr>
          <p:nvPr/>
        </p:nvSpPr>
        <p:spPr bwMode="auto">
          <a:xfrm>
            <a:off x="6099175" y="2417763"/>
            <a:ext cx="31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2" name="Line 488"/>
          <p:cNvSpPr>
            <a:spLocks noChangeShapeType="1"/>
          </p:cNvSpPr>
          <p:nvPr/>
        </p:nvSpPr>
        <p:spPr bwMode="auto">
          <a:xfrm>
            <a:off x="6132513" y="2417763"/>
            <a:ext cx="174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3" name="Line 489"/>
          <p:cNvSpPr>
            <a:spLocks noChangeShapeType="1"/>
          </p:cNvSpPr>
          <p:nvPr/>
        </p:nvSpPr>
        <p:spPr bwMode="auto">
          <a:xfrm>
            <a:off x="6149975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4" name="Line 490"/>
          <p:cNvSpPr>
            <a:spLocks noChangeShapeType="1"/>
          </p:cNvSpPr>
          <p:nvPr/>
        </p:nvSpPr>
        <p:spPr bwMode="auto">
          <a:xfrm>
            <a:off x="6218238" y="2417763"/>
            <a:ext cx="365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5" name="Line 491"/>
          <p:cNvSpPr>
            <a:spLocks noChangeShapeType="1"/>
          </p:cNvSpPr>
          <p:nvPr/>
        </p:nvSpPr>
        <p:spPr bwMode="auto">
          <a:xfrm>
            <a:off x="6254750" y="2417763"/>
            <a:ext cx="206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6" name="Line 492"/>
          <p:cNvSpPr>
            <a:spLocks noChangeShapeType="1"/>
          </p:cNvSpPr>
          <p:nvPr/>
        </p:nvSpPr>
        <p:spPr bwMode="auto">
          <a:xfrm>
            <a:off x="6305550" y="2417763"/>
            <a:ext cx="15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7" name="Line 493"/>
          <p:cNvSpPr>
            <a:spLocks noChangeShapeType="1"/>
          </p:cNvSpPr>
          <p:nvPr/>
        </p:nvSpPr>
        <p:spPr bwMode="auto">
          <a:xfrm>
            <a:off x="6305550" y="2417763"/>
            <a:ext cx="539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8" name="Line 494"/>
          <p:cNvSpPr>
            <a:spLocks noChangeShapeType="1"/>
          </p:cNvSpPr>
          <p:nvPr/>
        </p:nvSpPr>
        <p:spPr bwMode="auto">
          <a:xfrm>
            <a:off x="6359525" y="2417763"/>
            <a:ext cx="31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19" name="Line 495"/>
          <p:cNvSpPr>
            <a:spLocks noChangeShapeType="1"/>
          </p:cNvSpPr>
          <p:nvPr/>
        </p:nvSpPr>
        <p:spPr bwMode="auto">
          <a:xfrm>
            <a:off x="6391275" y="2417763"/>
            <a:ext cx="174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0" name="Line 496"/>
          <p:cNvSpPr>
            <a:spLocks noChangeShapeType="1"/>
          </p:cNvSpPr>
          <p:nvPr/>
        </p:nvSpPr>
        <p:spPr bwMode="auto">
          <a:xfrm>
            <a:off x="6408738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1" name="Line 497"/>
          <p:cNvSpPr>
            <a:spLocks noChangeShapeType="1"/>
          </p:cNvSpPr>
          <p:nvPr/>
        </p:nvSpPr>
        <p:spPr bwMode="auto">
          <a:xfrm>
            <a:off x="6478588" y="2417763"/>
            <a:ext cx="349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2" name="Line 498"/>
          <p:cNvSpPr>
            <a:spLocks noChangeShapeType="1"/>
          </p:cNvSpPr>
          <p:nvPr/>
        </p:nvSpPr>
        <p:spPr bwMode="auto">
          <a:xfrm>
            <a:off x="6513513" y="2417763"/>
            <a:ext cx="222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3" name="Line 499"/>
          <p:cNvSpPr>
            <a:spLocks noChangeShapeType="1"/>
          </p:cNvSpPr>
          <p:nvPr/>
        </p:nvSpPr>
        <p:spPr bwMode="auto">
          <a:xfrm>
            <a:off x="6564313" y="2417763"/>
            <a:ext cx="15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4" name="Line 500"/>
          <p:cNvSpPr>
            <a:spLocks noChangeShapeType="1"/>
          </p:cNvSpPr>
          <p:nvPr/>
        </p:nvSpPr>
        <p:spPr bwMode="auto">
          <a:xfrm>
            <a:off x="6564313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5" name="Line 501"/>
          <p:cNvSpPr>
            <a:spLocks noChangeShapeType="1"/>
          </p:cNvSpPr>
          <p:nvPr/>
        </p:nvSpPr>
        <p:spPr bwMode="auto">
          <a:xfrm>
            <a:off x="6615113" y="2417763"/>
            <a:ext cx="63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6" name="Line 502"/>
          <p:cNvSpPr>
            <a:spLocks noChangeShapeType="1"/>
          </p:cNvSpPr>
          <p:nvPr/>
        </p:nvSpPr>
        <p:spPr bwMode="auto">
          <a:xfrm>
            <a:off x="6651625" y="2417763"/>
            <a:ext cx="174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7" name="Line 503"/>
          <p:cNvSpPr>
            <a:spLocks noChangeShapeType="1"/>
          </p:cNvSpPr>
          <p:nvPr/>
        </p:nvSpPr>
        <p:spPr bwMode="auto">
          <a:xfrm>
            <a:off x="6669088" y="2417763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8" name="Line 504"/>
          <p:cNvSpPr>
            <a:spLocks noChangeShapeType="1"/>
          </p:cNvSpPr>
          <p:nvPr/>
        </p:nvSpPr>
        <p:spPr bwMode="auto">
          <a:xfrm>
            <a:off x="6737350" y="2417763"/>
            <a:ext cx="317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29" name="Line 505"/>
          <p:cNvSpPr>
            <a:spLocks noChangeShapeType="1"/>
          </p:cNvSpPr>
          <p:nvPr/>
        </p:nvSpPr>
        <p:spPr bwMode="auto">
          <a:xfrm>
            <a:off x="6769100" y="2417763"/>
            <a:ext cx="254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0" name="Line 506"/>
          <p:cNvSpPr>
            <a:spLocks noChangeShapeType="1"/>
          </p:cNvSpPr>
          <p:nvPr/>
        </p:nvSpPr>
        <p:spPr bwMode="auto">
          <a:xfrm>
            <a:off x="6824663" y="2417763"/>
            <a:ext cx="15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1" name="Line 507"/>
          <p:cNvSpPr>
            <a:spLocks noChangeShapeType="1"/>
          </p:cNvSpPr>
          <p:nvPr/>
        </p:nvSpPr>
        <p:spPr bwMode="auto">
          <a:xfrm>
            <a:off x="6824663" y="2417763"/>
            <a:ext cx="492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2" name="Line 508"/>
          <p:cNvSpPr>
            <a:spLocks noChangeShapeType="1"/>
          </p:cNvSpPr>
          <p:nvPr/>
        </p:nvSpPr>
        <p:spPr bwMode="auto">
          <a:xfrm>
            <a:off x="6873875" y="2417763"/>
            <a:ext cx="79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3" name="Line 509"/>
          <p:cNvSpPr>
            <a:spLocks noChangeShapeType="1"/>
          </p:cNvSpPr>
          <p:nvPr/>
        </p:nvSpPr>
        <p:spPr bwMode="auto">
          <a:xfrm>
            <a:off x="6910388" y="2417763"/>
            <a:ext cx="142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4" name="Line 510"/>
          <p:cNvSpPr>
            <a:spLocks noChangeShapeType="1"/>
          </p:cNvSpPr>
          <p:nvPr/>
        </p:nvSpPr>
        <p:spPr bwMode="auto">
          <a:xfrm>
            <a:off x="6924675" y="2417763"/>
            <a:ext cx="428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5" name="Line 511"/>
          <p:cNvSpPr>
            <a:spLocks noChangeShapeType="1"/>
          </p:cNvSpPr>
          <p:nvPr/>
        </p:nvSpPr>
        <p:spPr bwMode="auto">
          <a:xfrm>
            <a:off x="6997700" y="2417763"/>
            <a:ext cx="317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6" name="Line 512"/>
          <p:cNvSpPr>
            <a:spLocks noChangeShapeType="1"/>
          </p:cNvSpPr>
          <p:nvPr/>
        </p:nvSpPr>
        <p:spPr bwMode="auto">
          <a:xfrm>
            <a:off x="7029450" y="2417763"/>
            <a:ext cx="254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7" name="Line 513"/>
          <p:cNvSpPr>
            <a:spLocks noChangeShapeType="1"/>
          </p:cNvSpPr>
          <p:nvPr/>
        </p:nvSpPr>
        <p:spPr bwMode="auto">
          <a:xfrm>
            <a:off x="7080250" y="2417763"/>
            <a:ext cx="539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8" name="Line 514"/>
          <p:cNvSpPr>
            <a:spLocks noChangeShapeType="1"/>
          </p:cNvSpPr>
          <p:nvPr/>
        </p:nvSpPr>
        <p:spPr bwMode="auto">
          <a:xfrm>
            <a:off x="7134225" y="2417763"/>
            <a:ext cx="63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39" name="Line 515"/>
          <p:cNvSpPr>
            <a:spLocks noChangeShapeType="1"/>
          </p:cNvSpPr>
          <p:nvPr/>
        </p:nvSpPr>
        <p:spPr bwMode="auto">
          <a:xfrm>
            <a:off x="7170738" y="2417763"/>
            <a:ext cx="142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0" name="Line 516"/>
          <p:cNvSpPr>
            <a:spLocks noChangeShapeType="1"/>
          </p:cNvSpPr>
          <p:nvPr/>
        </p:nvSpPr>
        <p:spPr bwMode="auto">
          <a:xfrm>
            <a:off x="7185025" y="2417763"/>
            <a:ext cx="428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1" name="Line 517"/>
          <p:cNvSpPr>
            <a:spLocks noChangeShapeType="1"/>
          </p:cNvSpPr>
          <p:nvPr/>
        </p:nvSpPr>
        <p:spPr bwMode="auto">
          <a:xfrm>
            <a:off x="7253288" y="2417763"/>
            <a:ext cx="349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2" name="Line 518"/>
          <p:cNvSpPr>
            <a:spLocks noChangeShapeType="1"/>
          </p:cNvSpPr>
          <p:nvPr/>
        </p:nvSpPr>
        <p:spPr bwMode="auto">
          <a:xfrm>
            <a:off x="7288213" y="2417763"/>
            <a:ext cx="254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3" name="Line 519"/>
          <p:cNvSpPr>
            <a:spLocks noChangeShapeType="1"/>
          </p:cNvSpPr>
          <p:nvPr/>
        </p:nvSpPr>
        <p:spPr bwMode="auto">
          <a:xfrm>
            <a:off x="7339013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4" name="Line 520"/>
          <p:cNvSpPr>
            <a:spLocks noChangeShapeType="1"/>
          </p:cNvSpPr>
          <p:nvPr/>
        </p:nvSpPr>
        <p:spPr bwMode="auto">
          <a:xfrm>
            <a:off x="7389813" y="2417763"/>
            <a:ext cx="1111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5" name="Line 521"/>
          <p:cNvSpPr>
            <a:spLocks noChangeShapeType="1"/>
          </p:cNvSpPr>
          <p:nvPr/>
        </p:nvSpPr>
        <p:spPr bwMode="auto">
          <a:xfrm>
            <a:off x="7426325" y="2417763"/>
            <a:ext cx="174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6" name="Line 522"/>
          <p:cNvSpPr>
            <a:spLocks noChangeShapeType="1"/>
          </p:cNvSpPr>
          <p:nvPr/>
        </p:nvSpPr>
        <p:spPr bwMode="auto">
          <a:xfrm>
            <a:off x="7443788" y="2417763"/>
            <a:ext cx="428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7" name="Line 523"/>
          <p:cNvSpPr>
            <a:spLocks noChangeShapeType="1"/>
          </p:cNvSpPr>
          <p:nvPr/>
        </p:nvSpPr>
        <p:spPr bwMode="auto">
          <a:xfrm>
            <a:off x="7512050" y="2417763"/>
            <a:ext cx="3333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8" name="Line 524"/>
          <p:cNvSpPr>
            <a:spLocks noChangeShapeType="1"/>
          </p:cNvSpPr>
          <p:nvPr/>
        </p:nvSpPr>
        <p:spPr bwMode="auto">
          <a:xfrm>
            <a:off x="7545388" y="2417763"/>
            <a:ext cx="2857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49" name="Line 525"/>
          <p:cNvSpPr>
            <a:spLocks noChangeShapeType="1"/>
          </p:cNvSpPr>
          <p:nvPr/>
        </p:nvSpPr>
        <p:spPr bwMode="auto">
          <a:xfrm>
            <a:off x="7599363" y="2417763"/>
            <a:ext cx="5080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0" name="Line 526"/>
          <p:cNvSpPr>
            <a:spLocks noChangeShapeType="1"/>
          </p:cNvSpPr>
          <p:nvPr/>
        </p:nvSpPr>
        <p:spPr bwMode="auto">
          <a:xfrm>
            <a:off x="7650163" y="2417763"/>
            <a:ext cx="95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1" name="Line 527"/>
          <p:cNvSpPr>
            <a:spLocks noChangeShapeType="1"/>
          </p:cNvSpPr>
          <p:nvPr/>
        </p:nvSpPr>
        <p:spPr bwMode="auto">
          <a:xfrm>
            <a:off x="7685088" y="2417763"/>
            <a:ext cx="142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2" name="Line 528"/>
          <p:cNvSpPr>
            <a:spLocks noChangeShapeType="1"/>
          </p:cNvSpPr>
          <p:nvPr/>
        </p:nvSpPr>
        <p:spPr bwMode="auto">
          <a:xfrm>
            <a:off x="7699375" y="2417763"/>
            <a:ext cx="476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3" name="Line 529"/>
          <p:cNvSpPr>
            <a:spLocks noChangeShapeType="1"/>
          </p:cNvSpPr>
          <p:nvPr/>
        </p:nvSpPr>
        <p:spPr bwMode="auto">
          <a:xfrm flipV="1">
            <a:off x="2490788" y="1690688"/>
            <a:ext cx="1588" cy="2570163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4" name="Line 530"/>
          <p:cNvSpPr>
            <a:spLocks noChangeShapeType="1"/>
          </p:cNvSpPr>
          <p:nvPr/>
        </p:nvSpPr>
        <p:spPr bwMode="auto">
          <a:xfrm flipH="1">
            <a:off x="2428875" y="4167188"/>
            <a:ext cx="61913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5" name="Rectangle 531"/>
          <p:cNvSpPr>
            <a:spLocks noChangeArrowheads="1"/>
          </p:cNvSpPr>
          <p:nvPr/>
        </p:nvSpPr>
        <p:spPr bwMode="auto">
          <a:xfrm rot="16200000">
            <a:off x="2235200" y="4027488"/>
            <a:ext cx="190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.4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56" name="Line 532"/>
          <p:cNvSpPr>
            <a:spLocks noChangeShapeType="1"/>
          </p:cNvSpPr>
          <p:nvPr/>
        </p:nvSpPr>
        <p:spPr bwMode="auto">
          <a:xfrm flipH="1">
            <a:off x="2428875" y="3373438"/>
            <a:ext cx="61913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7" name="Rectangle 533"/>
          <p:cNvSpPr>
            <a:spLocks noChangeArrowheads="1"/>
          </p:cNvSpPr>
          <p:nvPr/>
        </p:nvSpPr>
        <p:spPr bwMode="auto">
          <a:xfrm rot="16200000">
            <a:off x="2235200" y="3236913"/>
            <a:ext cx="190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.6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58" name="Line 534"/>
          <p:cNvSpPr>
            <a:spLocks noChangeShapeType="1"/>
          </p:cNvSpPr>
          <p:nvPr/>
        </p:nvSpPr>
        <p:spPr bwMode="auto">
          <a:xfrm flipH="1">
            <a:off x="2428875" y="2576513"/>
            <a:ext cx="61913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59" name="Rectangle 535"/>
          <p:cNvSpPr>
            <a:spLocks noChangeArrowheads="1"/>
          </p:cNvSpPr>
          <p:nvPr/>
        </p:nvSpPr>
        <p:spPr bwMode="auto">
          <a:xfrm rot="16200000">
            <a:off x="2235200" y="2438401"/>
            <a:ext cx="190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.8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60" name="Line 536"/>
          <p:cNvSpPr>
            <a:spLocks noChangeShapeType="1"/>
          </p:cNvSpPr>
          <p:nvPr/>
        </p:nvSpPr>
        <p:spPr bwMode="auto">
          <a:xfrm flipH="1">
            <a:off x="2428875" y="1784351"/>
            <a:ext cx="61913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61" name="Rectangle 537"/>
          <p:cNvSpPr>
            <a:spLocks noChangeArrowheads="1"/>
          </p:cNvSpPr>
          <p:nvPr/>
        </p:nvSpPr>
        <p:spPr bwMode="auto">
          <a:xfrm rot="16200000">
            <a:off x="2255838" y="1644651"/>
            <a:ext cx="147638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62" name="Line 538"/>
          <p:cNvSpPr>
            <a:spLocks noChangeShapeType="1"/>
          </p:cNvSpPr>
          <p:nvPr/>
        </p:nvSpPr>
        <p:spPr bwMode="auto">
          <a:xfrm>
            <a:off x="2490788" y="4260851"/>
            <a:ext cx="5356225" cy="1588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63" name="Line 539"/>
          <p:cNvSpPr>
            <a:spLocks noChangeShapeType="1"/>
          </p:cNvSpPr>
          <p:nvPr/>
        </p:nvSpPr>
        <p:spPr bwMode="auto">
          <a:xfrm>
            <a:off x="2584450" y="4260851"/>
            <a:ext cx="1588" cy="60325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64" name="Rectangle 540"/>
          <p:cNvSpPr>
            <a:spLocks noChangeArrowheads="1"/>
          </p:cNvSpPr>
          <p:nvPr/>
        </p:nvSpPr>
        <p:spPr bwMode="auto">
          <a:xfrm>
            <a:off x="2544763" y="4351338"/>
            <a:ext cx="147638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65" name="Line 541"/>
          <p:cNvSpPr>
            <a:spLocks noChangeShapeType="1"/>
          </p:cNvSpPr>
          <p:nvPr/>
        </p:nvSpPr>
        <p:spPr bwMode="auto">
          <a:xfrm>
            <a:off x="3619500" y="4260851"/>
            <a:ext cx="1588" cy="60325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66" name="Rectangle 542"/>
          <p:cNvSpPr>
            <a:spLocks noChangeArrowheads="1"/>
          </p:cNvSpPr>
          <p:nvPr/>
        </p:nvSpPr>
        <p:spPr bwMode="auto">
          <a:xfrm>
            <a:off x="3557588" y="4351338"/>
            <a:ext cx="190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.2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67" name="Line 543"/>
          <p:cNvSpPr>
            <a:spLocks noChangeShapeType="1"/>
          </p:cNvSpPr>
          <p:nvPr/>
        </p:nvSpPr>
        <p:spPr bwMode="auto">
          <a:xfrm>
            <a:off x="4652963" y="4260851"/>
            <a:ext cx="1588" cy="60325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68" name="Rectangle 544"/>
          <p:cNvSpPr>
            <a:spLocks noChangeArrowheads="1"/>
          </p:cNvSpPr>
          <p:nvPr/>
        </p:nvSpPr>
        <p:spPr bwMode="auto">
          <a:xfrm>
            <a:off x="4592638" y="4351338"/>
            <a:ext cx="190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.4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69" name="Line 545"/>
          <p:cNvSpPr>
            <a:spLocks noChangeShapeType="1"/>
          </p:cNvSpPr>
          <p:nvPr/>
        </p:nvSpPr>
        <p:spPr bwMode="auto">
          <a:xfrm>
            <a:off x="5684838" y="4260851"/>
            <a:ext cx="1588" cy="60325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70" name="Rectangle 546"/>
          <p:cNvSpPr>
            <a:spLocks noChangeArrowheads="1"/>
          </p:cNvSpPr>
          <p:nvPr/>
        </p:nvSpPr>
        <p:spPr bwMode="auto">
          <a:xfrm>
            <a:off x="5622925" y="4351338"/>
            <a:ext cx="190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.6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71" name="Line 547"/>
          <p:cNvSpPr>
            <a:spLocks noChangeShapeType="1"/>
          </p:cNvSpPr>
          <p:nvPr/>
        </p:nvSpPr>
        <p:spPr bwMode="auto">
          <a:xfrm>
            <a:off x="6719888" y="4260851"/>
            <a:ext cx="1588" cy="60325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72" name="Rectangle 548"/>
          <p:cNvSpPr>
            <a:spLocks noChangeArrowheads="1"/>
          </p:cNvSpPr>
          <p:nvPr/>
        </p:nvSpPr>
        <p:spPr bwMode="auto">
          <a:xfrm>
            <a:off x="6657975" y="4351338"/>
            <a:ext cx="190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.8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73" name="Line 549"/>
          <p:cNvSpPr>
            <a:spLocks noChangeShapeType="1"/>
          </p:cNvSpPr>
          <p:nvPr/>
        </p:nvSpPr>
        <p:spPr bwMode="auto">
          <a:xfrm>
            <a:off x="7753350" y="4260851"/>
            <a:ext cx="1588" cy="60325"/>
          </a:xfrm>
          <a:prstGeom prst="line">
            <a:avLst/>
          </a:prstGeom>
          <a:noFill/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74" name="Rectangle 550"/>
          <p:cNvSpPr>
            <a:spLocks noChangeArrowheads="1"/>
          </p:cNvSpPr>
          <p:nvPr/>
        </p:nvSpPr>
        <p:spPr bwMode="auto">
          <a:xfrm>
            <a:off x="7713663" y="4351338"/>
            <a:ext cx="147638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75" name="Rectangle 551"/>
          <p:cNvSpPr>
            <a:spLocks noChangeArrowheads="1"/>
          </p:cNvSpPr>
          <p:nvPr/>
        </p:nvSpPr>
        <p:spPr bwMode="auto">
          <a:xfrm>
            <a:off x="5021263" y="4494213"/>
            <a:ext cx="357188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prev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76" name="Rectangle 552"/>
          <p:cNvSpPr>
            <a:spLocks noChangeArrowheads="1"/>
          </p:cNvSpPr>
          <p:nvPr/>
        </p:nvSpPr>
        <p:spPr bwMode="auto">
          <a:xfrm>
            <a:off x="3224808" y="4725145"/>
            <a:ext cx="4032448" cy="144016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77" name="Line 553"/>
          <p:cNvSpPr>
            <a:spLocks noChangeShapeType="1"/>
          </p:cNvSpPr>
          <p:nvPr/>
        </p:nvSpPr>
        <p:spPr bwMode="auto">
          <a:xfrm>
            <a:off x="3322638" y="5199236"/>
            <a:ext cx="563563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78" name="Line 554"/>
          <p:cNvSpPr>
            <a:spLocks noChangeShapeType="1"/>
          </p:cNvSpPr>
          <p:nvPr/>
        </p:nvSpPr>
        <p:spPr bwMode="auto">
          <a:xfrm>
            <a:off x="5335588" y="5199236"/>
            <a:ext cx="57150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79" name="Line 555"/>
          <p:cNvSpPr>
            <a:spLocks noChangeShapeType="1"/>
          </p:cNvSpPr>
          <p:nvPr/>
        </p:nvSpPr>
        <p:spPr bwMode="auto">
          <a:xfrm>
            <a:off x="5421313" y="5199236"/>
            <a:ext cx="57150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0" name="Line 556"/>
          <p:cNvSpPr>
            <a:spLocks noChangeShapeType="1"/>
          </p:cNvSpPr>
          <p:nvPr/>
        </p:nvSpPr>
        <p:spPr bwMode="auto">
          <a:xfrm>
            <a:off x="5508625" y="5199236"/>
            <a:ext cx="57150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1" name="Line 557"/>
          <p:cNvSpPr>
            <a:spLocks noChangeShapeType="1"/>
          </p:cNvSpPr>
          <p:nvPr/>
        </p:nvSpPr>
        <p:spPr bwMode="auto">
          <a:xfrm>
            <a:off x="5594350" y="5199236"/>
            <a:ext cx="57150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2" name="Line 558"/>
          <p:cNvSpPr>
            <a:spLocks noChangeShapeType="1"/>
          </p:cNvSpPr>
          <p:nvPr/>
        </p:nvSpPr>
        <p:spPr bwMode="auto">
          <a:xfrm>
            <a:off x="5681663" y="5199236"/>
            <a:ext cx="57150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3" name="Line 559"/>
          <p:cNvSpPr>
            <a:spLocks noChangeShapeType="1"/>
          </p:cNvSpPr>
          <p:nvPr/>
        </p:nvSpPr>
        <p:spPr bwMode="auto">
          <a:xfrm>
            <a:off x="5764213" y="5199236"/>
            <a:ext cx="60325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4" name="Line 560"/>
          <p:cNvSpPr>
            <a:spLocks noChangeShapeType="1"/>
          </p:cNvSpPr>
          <p:nvPr/>
        </p:nvSpPr>
        <p:spPr bwMode="auto">
          <a:xfrm>
            <a:off x="5854700" y="5199236"/>
            <a:ext cx="39688" cy="1588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5" name="Line 561"/>
          <p:cNvSpPr>
            <a:spLocks noChangeShapeType="1"/>
          </p:cNvSpPr>
          <p:nvPr/>
        </p:nvSpPr>
        <p:spPr bwMode="auto">
          <a:xfrm>
            <a:off x="3322638" y="5408786"/>
            <a:ext cx="563563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6" name="Line 562"/>
          <p:cNvSpPr>
            <a:spLocks noChangeShapeType="1"/>
          </p:cNvSpPr>
          <p:nvPr/>
        </p:nvSpPr>
        <p:spPr bwMode="auto">
          <a:xfrm>
            <a:off x="5335588" y="5408786"/>
            <a:ext cx="57150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7" name="Line 563"/>
          <p:cNvSpPr>
            <a:spLocks noChangeShapeType="1"/>
          </p:cNvSpPr>
          <p:nvPr/>
        </p:nvSpPr>
        <p:spPr bwMode="auto">
          <a:xfrm>
            <a:off x="5421313" y="5408786"/>
            <a:ext cx="57150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8" name="Line 564"/>
          <p:cNvSpPr>
            <a:spLocks noChangeShapeType="1"/>
          </p:cNvSpPr>
          <p:nvPr/>
        </p:nvSpPr>
        <p:spPr bwMode="auto">
          <a:xfrm>
            <a:off x="5508625" y="5408786"/>
            <a:ext cx="57150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89" name="Line 565"/>
          <p:cNvSpPr>
            <a:spLocks noChangeShapeType="1"/>
          </p:cNvSpPr>
          <p:nvPr/>
        </p:nvSpPr>
        <p:spPr bwMode="auto">
          <a:xfrm>
            <a:off x="5594350" y="5408786"/>
            <a:ext cx="57150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0" name="Line 566"/>
          <p:cNvSpPr>
            <a:spLocks noChangeShapeType="1"/>
          </p:cNvSpPr>
          <p:nvPr/>
        </p:nvSpPr>
        <p:spPr bwMode="auto">
          <a:xfrm>
            <a:off x="5681663" y="5408786"/>
            <a:ext cx="57150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1" name="Line 567"/>
          <p:cNvSpPr>
            <a:spLocks noChangeShapeType="1"/>
          </p:cNvSpPr>
          <p:nvPr/>
        </p:nvSpPr>
        <p:spPr bwMode="auto">
          <a:xfrm>
            <a:off x="5764213" y="5408786"/>
            <a:ext cx="60325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2" name="Line 568"/>
          <p:cNvSpPr>
            <a:spLocks noChangeShapeType="1"/>
          </p:cNvSpPr>
          <p:nvPr/>
        </p:nvSpPr>
        <p:spPr bwMode="auto">
          <a:xfrm>
            <a:off x="5854700" y="5408786"/>
            <a:ext cx="39688" cy="1588"/>
          </a:xfrm>
          <a:prstGeom prst="line">
            <a:avLst/>
          </a:prstGeom>
          <a:noFill/>
          <a:ln w="14288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3" name="Line 569"/>
          <p:cNvSpPr>
            <a:spLocks noChangeShapeType="1"/>
          </p:cNvSpPr>
          <p:nvPr/>
        </p:nvSpPr>
        <p:spPr bwMode="auto">
          <a:xfrm>
            <a:off x="3322638" y="5621511"/>
            <a:ext cx="563563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4" name="Line 570"/>
          <p:cNvSpPr>
            <a:spLocks noChangeShapeType="1"/>
          </p:cNvSpPr>
          <p:nvPr/>
        </p:nvSpPr>
        <p:spPr bwMode="auto">
          <a:xfrm>
            <a:off x="5335588" y="5621511"/>
            <a:ext cx="57150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5" name="Line 571"/>
          <p:cNvSpPr>
            <a:spLocks noChangeShapeType="1"/>
          </p:cNvSpPr>
          <p:nvPr/>
        </p:nvSpPr>
        <p:spPr bwMode="auto">
          <a:xfrm>
            <a:off x="5421313" y="5621511"/>
            <a:ext cx="57150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6" name="Line 572"/>
          <p:cNvSpPr>
            <a:spLocks noChangeShapeType="1"/>
          </p:cNvSpPr>
          <p:nvPr/>
        </p:nvSpPr>
        <p:spPr bwMode="auto">
          <a:xfrm>
            <a:off x="5508625" y="5621511"/>
            <a:ext cx="57150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7" name="Line 573"/>
          <p:cNvSpPr>
            <a:spLocks noChangeShapeType="1"/>
          </p:cNvSpPr>
          <p:nvPr/>
        </p:nvSpPr>
        <p:spPr bwMode="auto">
          <a:xfrm>
            <a:off x="5594350" y="5621511"/>
            <a:ext cx="57150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8" name="Line 574"/>
          <p:cNvSpPr>
            <a:spLocks noChangeShapeType="1"/>
          </p:cNvSpPr>
          <p:nvPr/>
        </p:nvSpPr>
        <p:spPr bwMode="auto">
          <a:xfrm>
            <a:off x="5681663" y="5621511"/>
            <a:ext cx="57150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199" name="Line 575"/>
          <p:cNvSpPr>
            <a:spLocks noChangeShapeType="1"/>
          </p:cNvSpPr>
          <p:nvPr/>
        </p:nvSpPr>
        <p:spPr bwMode="auto">
          <a:xfrm>
            <a:off x="5764213" y="5621511"/>
            <a:ext cx="60325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0" name="Line 576"/>
          <p:cNvSpPr>
            <a:spLocks noChangeShapeType="1"/>
          </p:cNvSpPr>
          <p:nvPr/>
        </p:nvSpPr>
        <p:spPr bwMode="auto">
          <a:xfrm>
            <a:off x="5854700" y="5621511"/>
            <a:ext cx="39688" cy="1588"/>
          </a:xfrm>
          <a:prstGeom prst="line">
            <a:avLst/>
          </a:prstGeom>
          <a:noFill/>
          <a:ln w="14288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1" name="Line 577"/>
          <p:cNvSpPr>
            <a:spLocks noChangeShapeType="1"/>
          </p:cNvSpPr>
          <p:nvPr/>
        </p:nvSpPr>
        <p:spPr bwMode="auto">
          <a:xfrm>
            <a:off x="3322638" y="5829474"/>
            <a:ext cx="563563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2" name="Line 578"/>
          <p:cNvSpPr>
            <a:spLocks noChangeShapeType="1"/>
          </p:cNvSpPr>
          <p:nvPr/>
        </p:nvSpPr>
        <p:spPr bwMode="auto">
          <a:xfrm>
            <a:off x="5335588" y="5829474"/>
            <a:ext cx="571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3" name="Line 579"/>
          <p:cNvSpPr>
            <a:spLocks noChangeShapeType="1"/>
          </p:cNvSpPr>
          <p:nvPr/>
        </p:nvSpPr>
        <p:spPr bwMode="auto">
          <a:xfrm>
            <a:off x="5421313" y="5829474"/>
            <a:ext cx="571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4" name="Line 580"/>
          <p:cNvSpPr>
            <a:spLocks noChangeShapeType="1"/>
          </p:cNvSpPr>
          <p:nvPr/>
        </p:nvSpPr>
        <p:spPr bwMode="auto">
          <a:xfrm>
            <a:off x="5508625" y="5829474"/>
            <a:ext cx="571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5" name="Line 581"/>
          <p:cNvSpPr>
            <a:spLocks noChangeShapeType="1"/>
          </p:cNvSpPr>
          <p:nvPr/>
        </p:nvSpPr>
        <p:spPr bwMode="auto">
          <a:xfrm>
            <a:off x="5594350" y="5829474"/>
            <a:ext cx="571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6" name="Line 582"/>
          <p:cNvSpPr>
            <a:spLocks noChangeShapeType="1"/>
          </p:cNvSpPr>
          <p:nvPr/>
        </p:nvSpPr>
        <p:spPr bwMode="auto">
          <a:xfrm>
            <a:off x="5681663" y="5829474"/>
            <a:ext cx="57150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7" name="Line 583"/>
          <p:cNvSpPr>
            <a:spLocks noChangeShapeType="1"/>
          </p:cNvSpPr>
          <p:nvPr/>
        </p:nvSpPr>
        <p:spPr bwMode="auto">
          <a:xfrm>
            <a:off x="5764213" y="5829474"/>
            <a:ext cx="60325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8" name="Line 584"/>
          <p:cNvSpPr>
            <a:spLocks noChangeShapeType="1"/>
          </p:cNvSpPr>
          <p:nvPr/>
        </p:nvSpPr>
        <p:spPr bwMode="auto">
          <a:xfrm>
            <a:off x="5854700" y="5829474"/>
            <a:ext cx="39688" cy="1588"/>
          </a:xfrm>
          <a:prstGeom prst="line">
            <a:avLst/>
          </a:prstGeom>
          <a:noFill/>
          <a:ln w="14288" cap="flat">
            <a:solidFill>
              <a:srgbClr val="6E8E8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09" name="Rectangle 585"/>
          <p:cNvSpPr>
            <a:spLocks noChangeArrowheads="1"/>
          </p:cNvSpPr>
          <p:nvPr/>
        </p:nvSpPr>
        <p:spPr bwMode="auto">
          <a:xfrm>
            <a:off x="3975100" y="5119861"/>
            <a:ext cx="117157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accuracy_99_99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210" name="Rectangle 586"/>
          <p:cNvSpPr>
            <a:spLocks noChangeArrowheads="1"/>
          </p:cNvSpPr>
          <p:nvPr/>
        </p:nvSpPr>
        <p:spPr bwMode="auto">
          <a:xfrm>
            <a:off x="5983288" y="5119861"/>
            <a:ext cx="10636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youden_99_99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211" name="Rectangle 587"/>
          <p:cNvSpPr>
            <a:spLocks noChangeArrowheads="1"/>
          </p:cNvSpPr>
          <p:nvPr/>
        </p:nvSpPr>
        <p:spPr bwMode="auto">
          <a:xfrm>
            <a:off x="3975100" y="5332586"/>
            <a:ext cx="117157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accuracy_95_90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212" name="Rectangle 588"/>
          <p:cNvSpPr>
            <a:spLocks noChangeArrowheads="1"/>
          </p:cNvSpPr>
          <p:nvPr/>
        </p:nvSpPr>
        <p:spPr bwMode="auto">
          <a:xfrm>
            <a:off x="5983288" y="5332586"/>
            <a:ext cx="10636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youden_95_90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213" name="Rectangle 589"/>
          <p:cNvSpPr>
            <a:spLocks noChangeArrowheads="1"/>
          </p:cNvSpPr>
          <p:nvPr/>
        </p:nvSpPr>
        <p:spPr bwMode="auto">
          <a:xfrm>
            <a:off x="3975100" y="5542136"/>
            <a:ext cx="117157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accuracy_95_50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214" name="Rectangle 590"/>
          <p:cNvSpPr>
            <a:spLocks noChangeArrowheads="1"/>
          </p:cNvSpPr>
          <p:nvPr/>
        </p:nvSpPr>
        <p:spPr bwMode="auto">
          <a:xfrm>
            <a:off x="5983288" y="5542136"/>
            <a:ext cx="10636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youden_95_50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215" name="Rectangle 591"/>
          <p:cNvSpPr>
            <a:spLocks noChangeArrowheads="1"/>
          </p:cNvSpPr>
          <p:nvPr/>
        </p:nvSpPr>
        <p:spPr bwMode="auto">
          <a:xfrm>
            <a:off x="3975100" y="5750099"/>
            <a:ext cx="117157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accuracy_85_99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216" name="Rectangle 592"/>
          <p:cNvSpPr>
            <a:spLocks noChangeArrowheads="1"/>
          </p:cNvSpPr>
          <p:nvPr/>
        </p:nvSpPr>
        <p:spPr bwMode="auto">
          <a:xfrm>
            <a:off x="5983288" y="5750099"/>
            <a:ext cx="10636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youden_85_99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5" name="Rectangle 556"/>
          <p:cNvSpPr>
            <a:spLocks noChangeArrowheads="1"/>
          </p:cNvSpPr>
          <p:nvPr/>
        </p:nvSpPr>
        <p:spPr bwMode="auto">
          <a:xfrm>
            <a:off x="4592960" y="4869160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Sen</a:t>
            </a:r>
            <a:r>
              <a:rPr lang="es-E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6" name="Rectangle 556"/>
          <p:cNvSpPr>
            <a:spLocks noChangeArrowheads="1"/>
          </p:cNvSpPr>
          <p:nvPr/>
        </p:nvSpPr>
        <p:spPr bwMode="auto">
          <a:xfrm>
            <a:off x="6353543" y="4869160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Sen</a:t>
            </a:r>
            <a:r>
              <a:rPr lang="es-E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4728" y="314400"/>
            <a:ext cx="7401272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 in R Commander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28464" y="1124744"/>
            <a:ext cx="4968552" cy="2880320"/>
            <a:chOff x="128464" y="1124744"/>
            <a:chExt cx="4968552" cy="2880320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9612" b="27214"/>
            <a:stretch>
              <a:fillRect/>
            </a:stretch>
          </p:blipFill>
          <p:spPr bwMode="auto">
            <a:xfrm>
              <a:off x="128464" y="1124744"/>
              <a:ext cx="4968552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Rectangle 2"/>
            <p:cNvSpPr txBox="1">
              <a:spLocks noChangeArrowheads="1"/>
            </p:cNvSpPr>
            <p:nvPr/>
          </p:nvSpPr>
          <p:spPr>
            <a:xfrm>
              <a:off x="360040" y="2330624"/>
              <a:ext cx="3224808" cy="666328"/>
            </a:xfrm>
            <a:prstGeom prst="rect">
              <a:avLst/>
            </a:prstGeom>
            <a:noFill/>
            <a:ln/>
          </p:spPr>
          <p:txBody>
            <a:bodyPr lIns="92075" tIns="46038" rIns="92075" bIns="46038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Plugin</a:t>
              </a:r>
              <a:r>
                <a:rPr lang="en-US" sz="2800" dirty="0" smtClean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 EBM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072" y="2708920"/>
            <a:ext cx="3672408" cy="335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07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20688"/>
            <a:ext cx="3283247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3728864" y="692696"/>
          <a:ext cx="5750272" cy="15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362968"/>
                <a:gridCol w="1517352"/>
                <a:gridCol w="1357784"/>
              </a:tblGrid>
              <a:tr h="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Disease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Non </a:t>
                      </a:r>
                      <a:r>
                        <a:rPr lang="es-ES" sz="1600" dirty="0" err="1" smtClean="0"/>
                        <a:t>Disease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Total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Biomarker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+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48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Biomarker</a:t>
                      </a:r>
                      <a:r>
                        <a:rPr lang="es-ES" sz="1600" baseline="0" dirty="0" smtClean="0"/>
                        <a:t> -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80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48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Total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432720" y="2276872"/>
            <a:ext cx="7258718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Sensitivity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Se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90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82.38 - 95.1) %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Specificity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 pitchFamily="34" charset="-128"/>
                <a:cs typeface="Arial" pitchFamily="34" charset="0"/>
              </a:rPr>
              <a:t>Sp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80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70.82 – 87.33)%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Diagnostic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acuracy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(% of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all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correct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results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85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79.28- 89.65) %.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Youden's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index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0.7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0.53 - 0.82).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# </a:t>
            </a:r>
            <a:r>
              <a:rPr lang="es-ES" sz="1600" b="1" dirty="0" err="1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L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ikelihood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atio </a:t>
            </a:r>
            <a:r>
              <a:rPr lang="es-ES" sz="1600" dirty="0" smtClean="0">
                <a:latin typeface="Arial Unicode MS" pitchFamily="34" charset="-128"/>
                <a:cs typeface="Arial" pitchFamily="34" charset="0"/>
              </a:rPr>
              <a:t>of a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p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ositive test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4.5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3.02 – 6.7).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#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L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ikelihood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atio of a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egative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test = </a:t>
            </a:r>
            <a:r>
              <a:rPr lang="es-ES" sz="1600" b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0.12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0.07 - 0.23).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P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ositive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p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redictive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v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alue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81.82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73.33 – 88.53) %.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#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egative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p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redictive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v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alue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88.89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80.51- 94.54) %.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needed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diagnose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1.43 (95% CI 1.21 – 1.88). 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320" y="4836183"/>
            <a:ext cx="2072110" cy="204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52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692696"/>
            <a:ext cx="3528392" cy="592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3728864" y="692696"/>
          <a:ext cx="5750272" cy="15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362968"/>
                <a:gridCol w="1517352"/>
                <a:gridCol w="1357784"/>
              </a:tblGrid>
              <a:tr h="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Disease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Non </a:t>
                      </a:r>
                      <a:r>
                        <a:rPr lang="es-ES" sz="1600" dirty="0" err="1" smtClean="0"/>
                        <a:t>Disease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Total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Biomarker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+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290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48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Biomarker</a:t>
                      </a:r>
                      <a:r>
                        <a:rPr lang="es-ES" sz="1600" baseline="0" dirty="0" smtClean="0"/>
                        <a:t> -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800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910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48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Total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1100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940" name="AutoShape 4" descr="plot of chunk unnamed-chunk-2"/>
          <p:cNvSpPr>
            <a:spLocks noChangeAspect="1" noChangeArrowheads="1"/>
          </p:cNvSpPr>
          <p:nvPr/>
        </p:nvSpPr>
        <p:spPr bwMode="auto">
          <a:xfrm>
            <a:off x="155575" y="-3429000"/>
            <a:ext cx="7143750" cy="714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18053" y="2420888"/>
            <a:ext cx="7487947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Sensitivity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Se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90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82.38 - 95.1) %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Specificity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 pitchFamily="34" charset="-128"/>
                <a:cs typeface="Arial" pitchFamily="34" charset="0"/>
              </a:rPr>
              <a:t>Sp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80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77.38 - 82.44)%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Diagnostic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acuracy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(% of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all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correct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results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80.91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78.46 - 83.19) %.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Youden's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index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0.7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0.6 - 0.78).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# </a:t>
            </a:r>
            <a:r>
              <a:rPr lang="es-ES" sz="1600" b="1" dirty="0" err="1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L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ikelihood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atio </a:t>
            </a:r>
            <a:r>
              <a:rPr lang="es-ES" sz="1600" dirty="0" smtClean="0">
                <a:latin typeface="Arial Unicode MS" pitchFamily="34" charset="-128"/>
                <a:cs typeface="Arial" pitchFamily="34" charset="0"/>
              </a:rPr>
              <a:t>of a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p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ositive test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4.5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3.91 - 5.18).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#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L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ikelihood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atio of a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egative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test = </a:t>
            </a:r>
            <a:r>
              <a:rPr lang="es-ES" sz="1600" b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0.12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0.07 - 0.23).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P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ositive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p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redictive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v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alue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31.03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25.76 - 36.71) %.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#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egative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p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redictive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v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alue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993489"/>
                </a:solidFill>
                <a:effectLst/>
                <a:latin typeface="Arial Unicode MS" pitchFamily="34" charset="-128"/>
                <a:cs typeface="Arial" pitchFamily="34" charset="0"/>
              </a:rPr>
              <a:t>98.77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(95% CI 97.74 - 99.41) %.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needed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diagnose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1.43 (95% CI 1.29 - 1.67). 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753200" y="2996952"/>
            <a:ext cx="648072" cy="432048"/>
          </a:xfrm>
          <a:prstGeom prst="ellipse">
            <a:avLst/>
          </a:prstGeom>
          <a:solidFill>
            <a:srgbClr val="99348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4953000" y="4293096"/>
            <a:ext cx="864096" cy="432048"/>
          </a:xfrm>
          <a:prstGeom prst="ellipse">
            <a:avLst/>
          </a:prstGeom>
          <a:solidFill>
            <a:srgbClr val="99348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5025008" y="4581128"/>
            <a:ext cx="864096" cy="432048"/>
          </a:xfrm>
          <a:prstGeom prst="ellipse">
            <a:avLst/>
          </a:prstGeom>
          <a:solidFill>
            <a:srgbClr val="99348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8409384" y="1772816"/>
            <a:ext cx="1008112" cy="432048"/>
          </a:xfrm>
          <a:prstGeom prst="ellipse">
            <a:avLst/>
          </a:prstGeom>
          <a:solidFill>
            <a:srgbClr val="99348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6825208" y="980728"/>
            <a:ext cx="1008112" cy="432048"/>
          </a:xfrm>
          <a:prstGeom prst="ellipse">
            <a:avLst/>
          </a:prstGeom>
          <a:solidFill>
            <a:srgbClr val="99348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6825208" y="1412776"/>
            <a:ext cx="1008112" cy="432048"/>
          </a:xfrm>
          <a:prstGeom prst="ellipse">
            <a:avLst/>
          </a:prstGeom>
          <a:solidFill>
            <a:srgbClr val="99348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6825208" y="1772816"/>
            <a:ext cx="1008112" cy="432048"/>
          </a:xfrm>
          <a:prstGeom prst="ellipse">
            <a:avLst/>
          </a:prstGeom>
          <a:solidFill>
            <a:srgbClr val="99348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328" y="4966713"/>
            <a:ext cx="2000672" cy="18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09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16496" y="332656"/>
            <a:ext cx="8712968" cy="4766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u="none" dirty="0" err="1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Discrimination</a:t>
            </a:r>
            <a:r>
              <a:rPr lang="es-ES" sz="3200" u="none" dirty="0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u="none" dirty="0" err="1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s-ES" sz="3200" u="none" dirty="0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u="none" dirty="0" err="1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quantitative</a:t>
            </a:r>
            <a:r>
              <a:rPr lang="es-ES" sz="3200" u="none" dirty="0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u="none" dirty="0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test o </a:t>
            </a:r>
            <a:r>
              <a:rPr lang="es-ES" sz="3200" u="none" dirty="0" err="1" smtClean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biomarker</a:t>
            </a:r>
            <a:endParaRPr lang="es-ES" sz="3200" u="none" dirty="0">
              <a:solidFill>
                <a:srgbClr val="99009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0" name="Picture 2" descr="https://www.beckmancoulter.com/ucm/idc/groups/public/documents/webasset/glb_bci_155657.jpg"/>
          <p:cNvPicPr>
            <a:picLocks noChangeAspect="1" noChangeArrowheads="1"/>
          </p:cNvPicPr>
          <p:nvPr/>
        </p:nvPicPr>
        <p:blipFill>
          <a:blip r:embed="rId2" cstate="print"/>
          <a:srcRect t="8666"/>
          <a:stretch>
            <a:fillRect/>
          </a:stretch>
        </p:blipFill>
        <p:spPr bwMode="auto">
          <a:xfrm>
            <a:off x="1136576" y="1412776"/>
            <a:ext cx="7029663" cy="4824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90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72480" y="1268760"/>
            <a:ext cx="9289032" cy="4114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is not a single biomarker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test you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by fitting a statistical model such as logistic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3200" dirty="0" smtClean="0"/>
              <a:t> </a:t>
            </a:r>
            <a:r>
              <a:rPr lang="en-US" sz="3200" u="none" dirty="0" smtClean="0"/>
              <a:t>Select the best </a:t>
            </a:r>
            <a:r>
              <a:rPr lang="en-US" sz="3200" u="none" dirty="0" err="1" smtClean="0"/>
              <a:t>cutpoint</a:t>
            </a:r>
            <a:r>
              <a:rPr lang="en-US" sz="3200" u="none" dirty="0" smtClean="0"/>
              <a:t> to categorize </a:t>
            </a:r>
            <a:r>
              <a:rPr lang="en-US" sz="3200" u="none" dirty="0" smtClean="0"/>
              <a:t>biomarker or test  </a:t>
            </a:r>
            <a:r>
              <a:rPr lang="en-US" sz="3200" u="none" dirty="0" smtClean="0"/>
              <a:t>in  two groups (ROC Curve, Area Under Curve)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Proceed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as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befor</a:t>
            </a:r>
            <a:r>
              <a:rPr lang="en-US" sz="3200" u="none" dirty="0" smtClean="0"/>
              <a:t>e (Diagnostic Measures)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96816" y="188640"/>
            <a:ext cx="6609184" cy="864096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eceiver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perating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haracteristic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curves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465986" y="1340768"/>
            <a:ext cx="3960440" cy="864096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Sensitivity vs false positive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rate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457056" y="2420888"/>
            <a:ext cx="3960440" cy="864096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 best threshold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discrimination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0" name="Agrupa 19"/>
          <p:cNvGrpSpPr/>
          <p:nvPr/>
        </p:nvGrpSpPr>
        <p:grpSpPr>
          <a:xfrm>
            <a:off x="0" y="1124744"/>
            <a:ext cx="5701261" cy="5407163"/>
            <a:chOff x="184767" y="1124744"/>
            <a:chExt cx="5701261" cy="540716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67" y="1124744"/>
              <a:ext cx="5256584" cy="540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2"/>
            <p:cNvSpPr txBox="1">
              <a:spLocks noChangeArrowheads="1"/>
            </p:cNvSpPr>
            <p:nvPr/>
          </p:nvSpPr>
          <p:spPr>
            <a:xfrm>
              <a:off x="1925588" y="3888068"/>
              <a:ext cx="3960440" cy="864096"/>
            </a:xfrm>
            <a:prstGeom prst="rect">
              <a:avLst/>
            </a:prstGeom>
            <a:noFill/>
            <a:ln/>
          </p:spPr>
          <p:txBody>
            <a:bodyPr lIns="92075" tIns="46038" rIns="92075" bIns="46038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</a:t>
              </a:r>
              <a:r>
                <a:rPr kumimoji="0" lang="en-US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rea</a:t>
              </a:r>
              <a:r>
                <a:rPr kumimoji="0" lang="en-US" sz="3200" i="0" u="none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U</a:t>
              </a:r>
              <a:r>
                <a:rPr kumimoji="0" lang="en-US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nder</a:t>
              </a:r>
              <a:r>
                <a:rPr kumimoji="0" lang="en-US" sz="3200" i="0" u="none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C</a:t>
              </a:r>
              <a:r>
                <a:rPr kumimoji="0" lang="en-US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urve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19" name="Agrupa 18"/>
            <p:cNvGrpSpPr/>
            <p:nvPr/>
          </p:nvGrpSpPr>
          <p:grpSpPr>
            <a:xfrm>
              <a:off x="1064568" y="1598438"/>
              <a:ext cx="3831020" cy="3846786"/>
              <a:chOff x="1064568" y="1598438"/>
              <a:chExt cx="3831020" cy="3846786"/>
            </a:xfrm>
          </p:grpSpPr>
          <p:cxnSp>
            <p:nvCxnSpPr>
              <p:cNvPr id="8" name="Connector de fletxa recta 7"/>
              <p:cNvCxnSpPr/>
              <p:nvPr/>
            </p:nvCxnSpPr>
            <p:spPr>
              <a:xfrm>
                <a:off x="1640632" y="2636912"/>
                <a:ext cx="8640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orma lliure 16"/>
              <p:cNvSpPr/>
              <p:nvPr/>
            </p:nvSpPr>
            <p:spPr>
              <a:xfrm>
                <a:off x="1064568" y="1598438"/>
                <a:ext cx="3831020" cy="3846786"/>
              </a:xfrm>
              <a:custGeom>
                <a:avLst/>
                <a:gdLst>
                  <a:gd name="connsiteX0" fmla="*/ 0 w 3831020"/>
                  <a:gd name="connsiteY0" fmla="*/ 3846786 h 3846786"/>
                  <a:gd name="connsiteX1" fmla="*/ 0 w 3831020"/>
                  <a:gd name="connsiteY1" fmla="*/ 3846786 h 3846786"/>
                  <a:gd name="connsiteX2" fmla="*/ 94593 w 3831020"/>
                  <a:gd name="connsiteY2" fmla="*/ 3736428 h 3846786"/>
                  <a:gd name="connsiteX3" fmla="*/ 110358 w 3831020"/>
                  <a:gd name="connsiteY3" fmla="*/ 3689131 h 3846786"/>
                  <a:gd name="connsiteX4" fmla="*/ 173420 w 3831020"/>
                  <a:gd name="connsiteY4" fmla="*/ 3594538 h 3846786"/>
                  <a:gd name="connsiteX5" fmla="*/ 204951 w 3831020"/>
                  <a:gd name="connsiteY5" fmla="*/ 3499945 h 3846786"/>
                  <a:gd name="connsiteX6" fmla="*/ 220717 w 3831020"/>
                  <a:gd name="connsiteY6" fmla="*/ 3358055 h 3846786"/>
                  <a:gd name="connsiteX7" fmla="*/ 252248 w 3831020"/>
                  <a:gd name="connsiteY7" fmla="*/ 3263462 h 3846786"/>
                  <a:gd name="connsiteX8" fmla="*/ 268013 w 3831020"/>
                  <a:gd name="connsiteY8" fmla="*/ 3200400 h 3846786"/>
                  <a:gd name="connsiteX9" fmla="*/ 283779 w 3831020"/>
                  <a:gd name="connsiteY9" fmla="*/ 3121572 h 3846786"/>
                  <a:gd name="connsiteX10" fmla="*/ 315310 w 3831020"/>
                  <a:gd name="connsiteY10" fmla="*/ 3026979 h 3846786"/>
                  <a:gd name="connsiteX11" fmla="*/ 378372 w 3831020"/>
                  <a:gd name="connsiteY11" fmla="*/ 2932386 h 3846786"/>
                  <a:gd name="connsiteX12" fmla="*/ 394138 w 3831020"/>
                  <a:gd name="connsiteY12" fmla="*/ 2822028 h 3846786"/>
                  <a:gd name="connsiteX13" fmla="*/ 662151 w 3831020"/>
                  <a:gd name="connsiteY13" fmla="*/ 2475186 h 3846786"/>
                  <a:gd name="connsiteX14" fmla="*/ 914400 w 3831020"/>
                  <a:gd name="connsiteY14" fmla="*/ 2065283 h 3846786"/>
                  <a:gd name="connsiteX15" fmla="*/ 1277007 w 3831020"/>
                  <a:gd name="connsiteY15" fmla="*/ 1655379 h 3846786"/>
                  <a:gd name="connsiteX16" fmla="*/ 1734207 w 3831020"/>
                  <a:gd name="connsiteY16" fmla="*/ 1213945 h 3846786"/>
                  <a:gd name="connsiteX17" fmla="*/ 2081048 w 3831020"/>
                  <a:gd name="connsiteY17" fmla="*/ 835572 h 3846786"/>
                  <a:gd name="connsiteX18" fmla="*/ 2522482 w 3831020"/>
                  <a:gd name="connsiteY18" fmla="*/ 583324 h 3846786"/>
                  <a:gd name="connsiteX19" fmla="*/ 2869324 w 3831020"/>
                  <a:gd name="connsiteY19" fmla="*/ 409903 h 3846786"/>
                  <a:gd name="connsiteX20" fmla="*/ 3200400 w 3831020"/>
                  <a:gd name="connsiteY20" fmla="*/ 299545 h 3846786"/>
                  <a:gd name="connsiteX21" fmla="*/ 3610303 w 3831020"/>
                  <a:gd name="connsiteY21" fmla="*/ 94593 h 3846786"/>
                  <a:gd name="connsiteX22" fmla="*/ 3831020 w 3831020"/>
                  <a:gd name="connsiteY22" fmla="*/ 0 h 3846786"/>
                  <a:gd name="connsiteX23" fmla="*/ 3831020 w 3831020"/>
                  <a:gd name="connsiteY23" fmla="*/ 3783724 h 3846786"/>
                  <a:gd name="connsiteX24" fmla="*/ 78827 w 3831020"/>
                  <a:gd name="connsiteY24" fmla="*/ 3815255 h 384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31020" h="3846786">
                    <a:moveTo>
                      <a:pt x="0" y="3846786"/>
                    </a:moveTo>
                    <a:lnTo>
                      <a:pt x="0" y="3846786"/>
                    </a:lnTo>
                    <a:cubicBezTo>
                      <a:pt x="31531" y="3810000"/>
                      <a:pt x="66809" y="3776120"/>
                      <a:pt x="94593" y="3736428"/>
                    </a:cubicBezTo>
                    <a:cubicBezTo>
                      <a:pt x="104123" y="3722814"/>
                      <a:pt x="102287" y="3703658"/>
                      <a:pt x="110358" y="3689131"/>
                    </a:cubicBezTo>
                    <a:cubicBezTo>
                      <a:pt x="128762" y="3656004"/>
                      <a:pt x="161436" y="3630489"/>
                      <a:pt x="173420" y="3594538"/>
                    </a:cubicBezTo>
                    <a:lnTo>
                      <a:pt x="204951" y="3499945"/>
                    </a:lnTo>
                    <a:cubicBezTo>
                      <a:pt x="210206" y="3452648"/>
                      <a:pt x="211384" y="3404719"/>
                      <a:pt x="220717" y="3358055"/>
                    </a:cubicBezTo>
                    <a:cubicBezTo>
                      <a:pt x="227235" y="3325464"/>
                      <a:pt x="244187" y="3295706"/>
                      <a:pt x="252248" y="3263462"/>
                    </a:cubicBezTo>
                    <a:cubicBezTo>
                      <a:pt x="257503" y="3242441"/>
                      <a:pt x="263313" y="3221552"/>
                      <a:pt x="268013" y="3200400"/>
                    </a:cubicBezTo>
                    <a:cubicBezTo>
                      <a:pt x="273826" y="3174242"/>
                      <a:pt x="276728" y="3147424"/>
                      <a:pt x="283779" y="3121572"/>
                    </a:cubicBezTo>
                    <a:cubicBezTo>
                      <a:pt x="292524" y="3089507"/>
                      <a:pt x="296874" y="3054634"/>
                      <a:pt x="315310" y="3026979"/>
                    </a:cubicBezTo>
                    <a:lnTo>
                      <a:pt x="378372" y="2932386"/>
                    </a:lnTo>
                    <a:cubicBezTo>
                      <a:pt x="396199" y="2843253"/>
                      <a:pt x="394138" y="2880355"/>
                      <a:pt x="394138" y="2822028"/>
                    </a:cubicBezTo>
                    <a:lnTo>
                      <a:pt x="662151" y="2475186"/>
                    </a:lnTo>
                    <a:lnTo>
                      <a:pt x="914400" y="2065283"/>
                    </a:lnTo>
                    <a:lnTo>
                      <a:pt x="1277007" y="1655379"/>
                    </a:lnTo>
                    <a:lnTo>
                      <a:pt x="1734207" y="1213945"/>
                    </a:lnTo>
                    <a:lnTo>
                      <a:pt x="2081048" y="835572"/>
                    </a:lnTo>
                    <a:lnTo>
                      <a:pt x="2522482" y="583324"/>
                    </a:lnTo>
                    <a:lnTo>
                      <a:pt x="2869324" y="409903"/>
                    </a:lnTo>
                    <a:lnTo>
                      <a:pt x="3200400" y="299545"/>
                    </a:lnTo>
                    <a:lnTo>
                      <a:pt x="3610303" y="94593"/>
                    </a:lnTo>
                    <a:lnTo>
                      <a:pt x="3831020" y="0"/>
                    </a:lnTo>
                    <a:lnTo>
                      <a:pt x="3831020" y="3783724"/>
                    </a:lnTo>
                    <a:lnTo>
                      <a:pt x="78827" y="3815255"/>
                    </a:lnTo>
                  </a:path>
                </a:pathLst>
              </a:custGeom>
              <a:solidFill>
                <a:srgbClr val="000000">
                  <a:alpha val="16863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4969706" y="4090945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none" dirty="0">
                <a:solidFill>
                  <a:srgbClr val="67235C"/>
                </a:solidFill>
              </a:rPr>
              <a:t>(c-index) is the fraction of pairs (</a:t>
            </a:r>
            <a:r>
              <a:rPr lang="en-US" u="none" dirty="0" err="1">
                <a:solidFill>
                  <a:srgbClr val="67235C"/>
                </a:solidFill>
              </a:rPr>
              <a:t>i,j</a:t>
            </a:r>
            <a:r>
              <a:rPr lang="en-US" u="none" dirty="0">
                <a:solidFill>
                  <a:srgbClr val="67235C"/>
                </a:solidFill>
              </a:rPr>
              <a:t>) in which the predicted risk was</a:t>
            </a:r>
          </a:p>
          <a:p>
            <a:r>
              <a:rPr lang="en-US" u="none" dirty="0">
                <a:solidFill>
                  <a:srgbClr val="67235C"/>
                </a:solidFill>
              </a:rPr>
              <a:t>higher for the subject who had the event</a:t>
            </a:r>
            <a:r>
              <a:rPr lang="en-US" u="none" dirty="0" smtClean="0">
                <a:solidFill>
                  <a:srgbClr val="67235C"/>
                </a:solidFill>
              </a:rPr>
              <a:t>:</a:t>
            </a:r>
          </a:p>
          <a:p>
            <a:r>
              <a:rPr lang="en-US" u="none" dirty="0" smtClean="0">
                <a:solidFill>
                  <a:srgbClr val="67235C"/>
                </a:solidFill>
              </a:rPr>
              <a:t>C&lt;0.5 No classification</a:t>
            </a:r>
          </a:p>
          <a:p>
            <a:r>
              <a:rPr lang="en-US" u="none" dirty="0" smtClean="0">
                <a:solidFill>
                  <a:srgbClr val="67235C"/>
                </a:solidFill>
              </a:rPr>
              <a:t>C&gt;0.5 Successful classification</a:t>
            </a:r>
          </a:p>
          <a:p>
            <a:r>
              <a:rPr lang="en-US" u="none" dirty="0" smtClean="0">
                <a:solidFill>
                  <a:srgbClr val="67235C"/>
                </a:solidFill>
              </a:rPr>
              <a:t>C =1 perfect classification</a:t>
            </a:r>
            <a:endParaRPr lang="ca-ES" u="none" dirty="0">
              <a:solidFill>
                <a:srgbClr val="6723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1169730" y="332656"/>
            <a:ext cx="8751075" cy="4246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90099"/>
                </a:solidFill>
              </a:rPr>
              <a:t>Building of ROC curves</a:t>
            </a:r>
            <a:endParaRPr lang="en-US" dirty="0">
              <a:solidFill>
                <a:srgbClr val="990099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30859" y="632615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http://www.derangedphysiology.com/main/cicm-primary-exam/required-reading/research-methods-and-statistics/Chapter%203.0.5/receiver-operating-characteristic-roc-curve</a:t>
            </a:r>
          </a:p>
        </p:txBody>
      </p:sp>
      <p:pic>
        <p:nvPicPr>
          <p:cNvPr id="15362" name="Picture 2" descr="Changes in ROC shape with changing FP/FN propor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3" y="1823328"/>
            <a:ext cx="6999774" cy="450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1496616" y="332656"/>
            <a:ext cx="8751075" cy="4246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>
                <a:solidFill>
                  <a:srgbClr val="990099"/>
                </a:solidFill>
              </a:rPr>
              <a:t>Example</a:t>
            </a:r>
            <a:endParaRPr lang="es-ES" dirty="0">
              <a:solidFill>
                <a:srgbClr val="990099"/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653887" y="1861538"/>
          <a:ext cx="4790364" cy="2369268"/>
        </p:xfrm>
        <a:graphic>
          <a:graphicData uri="http://schemas.openxmlformats.org/drawingml/2006/table">
            <a:tbl>
              <a:tblPr/>
              <a:tblGrid>
                <a:gridCol w="1448161"/>
                <a:gridCol w="990847"/>
                <a:gridCol w="1086121"/>
                <a:gridCol w="1265235"/>
              </a:tblGrid>
              <a:tr h="789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Cutoff for abnormal wall thickness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Sentivity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Specificity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1-Specificity(%)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632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&gt;5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&gt;10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&gt;15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&gt;20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&gt;25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54841" y="1910687"/>
            <a:ext cx="410797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Ultrasounds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can be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used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detect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thinning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uterus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Wall (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indicative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posible tumor).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If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result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positive a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biopsy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required</a:t>
            </a:r>
            <a:endParaRPr lang="es-ES" sz="20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s-ES" sz="20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70095" y="4800177"/>
            <a:ext cx="8523780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Objetive: To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maximize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of VP (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correct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diagnosis of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cancer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an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aceptable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of FP (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biopsies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made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there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was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 no </a:t>
            </a:r>
            <a:r>
              <a:rPr lang="es-ES" sz="2000" u="none" dirty="0" err="1" smtClean="0">
                <a:solidFill>
                  <a:schemeClr val="bg2">
                    <a:lumMod val="50000"/>
                  </a:schemeClr>
                </a:solidFill>
              </a:rPr>
              <a:t>cancer</a:t>
            </a:r>
            <a:r>
              <a:rPr lang="es-ES" sz="2000" u="none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27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139468" y="405728"/>
            <a:ext cx="8915400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990099"/>
                </a:solidFill>
              </a:rPr>
              <a:t>Receiver </a:t>
            </a:r>
            <a:r>
              <a:rPr lang="es-ES" dirty="0" err="1">
                <a:solidFill>
                  <a:srgbClr val="990099"/>
                </a:solidFill>
              </a:rPr>
              <a:t>operator</a:t>
            </a:r>
            <a:r>
              <a:rPr lang="es-ES" dirty="0">
                <a:solidFill>
                  <a:srgbClr val="990099"/>
                </a:solidFill>
              </a:rPr>
              <a:t> </a:t>
            </a:r>
            <a:r>
              <a:rPr lang="es-ES" dirty="0" err="1">
                <a:solidFill>
                  <a:srgbClr val="990099"/>
                </a:solidFill>
              </a:rPr>
              <a:t>characteristic</a:t>
            </a:r>
            <a:r>
              <a:rPr lang="es-ES" dirty="0">
                <a:solidFill>
                  <a:srgbClr val="990099"/>
                </a:solidFill>
              </a:rPr>
              <a:t> curves (ROC)</a:t>
            </a:r>
          </a:p>
        </p:txBody>
      </p:sp>
      <p:sp>
        <p:nvSpPr>
          <p:cNvPr id="4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303793" y="1177653"/>
            <a:ext cx="8751075" cy="424638"/>
          </a:xfrm>
        </p:spPr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646" y="1834889"/>
            <a:ext cx="6770214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Elipse"/>
          <p:cNvSpPr/>
          <p:nvPr/>
        </p:nvSpPr>
        <p:spPr bwMode="auto">
          <a:xfrm>
            <a:off x="3794078" y="1665027"/>
            <a:ext cx="982638" cy="996287"/>
          </a:xfrm>
          <a:prstGeom prst="ellipse">
            <a:avLst/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460375" y="2859335"/>
            <a:ext cx="2374900" cy="1346200"/>
          </a:xfrm>
          <a:prstGeom prst="rect">
            <a:avLst/>
          </a:prstGeom>
          <a:solidFill>
            <a:srgbClr val="F4E0F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none">
              <a:solidFill>
                <a:srgbClr val="C00000"/>
              </a:solidFill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69773" y="3049464"/>
            <a:ext cx="237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none" dirty="0" smtClean="0">
                <a:solidFill>
                  <a:srgbClr val="993489"/>
                </a:solidFill>
              </a:rPr>
              <a:t>Pretest probability </a:t>
            </a:r>
            <a:endParaRPr lang="en-US" sz="2000" b="1" u="none" dirty="0">
              <a:solidFill>
                <a:srgbClr val="993489"/>
              </a:solidFill>
            </a:endParaRPr>
          </a:p>
        </p:txBody>
      </p:sp>
      <p:sp>
        <p:nvSpPr>
          <p:cNvPr id="4" name="Right Arrow 5"/>
          <p:cNvSpPr/>
          <p:nvPr/>
        </p:nvSpPr>
        <p:spPr>
          <a:xfrm>
            <a:off x="2974975" y="3222109"/>
            <a:ext cx="520700" cy="431800"/>
          </a:xfrm>
          <a:prstGeom prst="rightArrow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663950" y="2770435"/>
            <a:ext cx="2374900" cy="1346200"/>
          </a:xfrm>
          <a:prstGeom prst="rect">
            <a:avLst/>
          </a:prstGeom>
          <a:solidFill>
            <a:srgbClr val="F4E0F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none">
              <a:solidFill>
                <a:srgbClr val="C00000"/>
              </a:solidFill>
            </a:endParaRPr>
          </a:p>
        </p:txBody>
      </p:sp>
      <p:sp>
        <p:nvSpPr>
          <p:cNvPr id="6" name="Right Arrow 7"/>
          <p:cNvSpPr/>
          <p:nvPr/>
        </p:nvSpPr>
        <p:spPr>
          <a:xfrm>
            <a:off x="6216650" y="3222109"/>
            <a:ext cx="520700" cy="431800"/>
          </a:xfrm>
          <a:prstGeom prst="rightArrow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7321768" y="2796699"/>
            <a:ext cx="2374900" cy="1346200"/>
          </a:xfrm>
          <a:prstGeom prst="rect">
            <a:avLst/>
          </a:prstGeom>
          <a:solidFill>
            <a:srgbClr val="F4E0F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none">
              <a:solidFill>
                <a:srgbClr val="C00000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3658842" y="3081154"/>
            <a:ext cx="185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none" dirty="0" smtClean="0">
                <a:solidFill>
                  <a:srgbClr val="993489"/>
                </a:solidFill>
              </a:rPr>
              <a:t>Diagnostic test</a:t>
            </a:r>
            <a:endParaRPr lang="en-US" sz="2000" b="1" u="none" dirty="0">
              <a:solidFill>
                <a:srgbClr val="993489"/>
              </a:solidFill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7382978" y="3065309"/>
            <a:ext cx="233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none" dirty="0" smtClean="0">
                <a:solidFill>
                  <a:srgbClr val="993489"/>
                </a:solidFill>
              </a:rPr>
              <a:t>Posttest probability</a:t>
            </a:r>
            <a:endParaRPr lang="en-US" sz="2000" b="1" u="none" dirty="0">
              <a:solidFill>
                <a:srgbClr val="993489"/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33273" y="428013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none" dirty="0" smtClean="0">
                <a:solidFill>
                  <a:srgbClr val="C00000"/>
                </a:solidFill>
              </a:rPr>
              <a:t>Disease prevalence</a:t>
            </a:r>
            <a:endParaRPr lang="en-US" u="none" dirty="0">
              <a:solidFill>
                <a:srgbClr val="C00000"/>
              </a:solidFill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4159039" y="4326297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none" dirty="0" smtClean="0">
                <a:solidFill>
                  <a:srgbClr val="C00000"/>
                </a:solidFill>
              </a:rPr>
              <a:t>Sensitivity, specificity</a:t>
            </a:r>
            <a:endParaRPr lang="en-US" u="none" dirty="0">
              <a:solidFill>
                <a:srgbClr val="C00000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7905328" y="441150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none" dirty="0" smtClean="0">
                <a:solidFill>
                  <a:srgbClr val="C00000"/>
                </a:solidFill>
              </a:rPr>
              <a:t>PPV, NPV</a:t>
            </a:r>
            <a:endParaRPr lang="en-US" u="none" dirty="0">
              <a:solidFill>
                <a:srgbClr val="C00000"/>
              </a:solidFill>
            </a:endParaRPr>
          </a:p>
        </p:txBody>
      </p:sp>
      <p:sp>
        <p:nvSpPr>
          <p:cNvPr id="13" name="Down Arrow 15"/>
          <p:cNvSpPr/>
          <p:nvPr/>
        </p:nvSpPr>
        <p:spPr>
          <a:xfrm>
            <a:off x="6461373" y="2745035"/>
            <a:ext cx="355600" cy="451674"/>
          </a:xfrm>
          <a:prstGeom prst="downArrow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5889104" y="2134597"/>
            <a:ext cx="15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none" dirty="0" smtClean="0">
                <a:solidFill>
                  <a:srgbClr val="C00000"/>
                </a:solidFill>
              </a:rPr>
              <a:t>Likelihood ratio</a:t>
            </a:r>
            <a:endParaRPr lang="en-US" u="none" dirty="0">
              <a:solidFill>
                <a:srgbClr val="C00000"/>
              </a:solidFill>
            </a:endParaRPr>
          </a:p>
        </p:txBody>
      </p:sp>
      <p:sp>
        <p:nvSpPr>
          <p:cNvPr id="15" name="Rounded Rectangle 10"/>
          <p:cNvSpPr/>
          <p:nvPr/>
        </p:nvSpPr>
        <p:spPr>
          <a:xfrm>
            <a:off x="5861159" y="2126734"/>
            <a:ext cx="1638300" cy="21399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none">
              <a:solidFill>
                <a:srgbClr val="C00000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296816" y="20689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7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92696"/>
            <a:ext cx="4968552" cy="282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476672"/>
            <a:ext cx="4886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6992"/>
            <a:ext cx="5457056" cy="271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5981700"/>
            <a:ext cx="9705528" cy="84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656856" y="188640"/>
            <a:ext cx="6249144" cy="864096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ROC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curves in R Commander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47" y="908720"/>
            <a:ext cx="6468378" cy="28483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32" y="3016690"/>
            <a:ext cx="4664968" cy="3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08584" y="10840"/>
            <a:ext cx="6249144" cy="936104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ROC curve for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edat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0" y="1052736"/>
            <a:ext cx="5632248" cy="56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8" y="1124744"/>
            <a:ext cx="6058746" cy="530616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08584" y="10840"/>
            <a:ext cx="7776864" cy="936104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Compare ROC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curve for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edat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SBP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32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109142"/>
            <a:ext cx="5720680" cy="572068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08584" y="10840"/>
            <a:ext cx="7776864" cy="936104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Compare ROC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curve for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edat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SBP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10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792760" y="-23664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01072" y="3573016"/>
            <a:ext cx="939369" cy="867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53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sp>
        <p:nvSpPr>
          <p:cNvPr id="87068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87074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56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sp>
        <p:nvSpPr>
          <p:cNvPr id="87068" name="Line 28"/>
          <p:cNvSpPr>
            <a:spLocks noChangeShapeType="1"/>
          </p:cNvSpPr>
          <p:nvPr/>
        </p:nvSpPr>
        <p:spPr bwMode="auto">
          <a:xfrm flipV="1">
            <a:off x="5283200" y="18813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 flipV="1">
            <a:off x="5283200" y="4243536"/>
            <a:ext cx="1651000" cy="838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7264400" y="12717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87074" name="AutoShape 34"/>
          <p:cNvSpPr>
            <a:spLocks noChangeArrowheads="1"/>
          </p:cNvSpPr>
          <p:nvPr/>
        </p:nvSpPr>
        <p:spPr bwMode="auto">
          <a:xfrm>
            <a:off x="7264400" y="3710136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+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4870450" y="1957537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Sensitivity</a:t>
            </a:r>
            <a:endParaRPr lang="en-GB" dirty="0"/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4787900" y="4243536"/>
            <a:ext cx="2311400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Positive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6321152" y="2348880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6249144" y="2740968"/>
            <a:ext cx="576064" cy="3279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35" name="34 Conector recto"/>
          <p:cNvCxnSpPr/>
          <p:nvPr/>
        </p:nvCxnSpPr>
        <p:spPr>
          <a:xfrm>
            <a:off x="6105128" y="2708920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6321152" y="4653136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FF9595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6249144" y="5045224"/>
            <a:ext cx="576064" cy="3279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38" name="37 Conector recto"/>
          <p:cNvCxnSpPr/>
          <p:nvPr/>
        </p:nvCxnSpPr>
        <p:spPr>
          <a:xfrm>
            <a:off x="6105128" y="5013176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4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9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733550" y="2719536"/>
            <a:ext cx="1485900" cy="1066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6100" y="4014936"/>
            <a:ext cx="1403350" cy="1295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384550" y="2338536"/>
            <a:ext cx="18161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Disease</a:t>
            </a:r>
            <a:endParaRPr lang="en-GB" dirty="0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384550" y="4853136"/>
            <a:ext cx="18161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 err="1" smtClean="0"/>
              <a:t>Healthy</a:t>
            </a:r>
            <a:endParaRPr lang="en-GB" dirty="0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49650" y="966936"/>
            <a:ext cx="1651000" cy="5486400"/>
            <a:chOff x="2064" y="720"/>
            <a:chExt cx="960" cy="3456"/>
          </a:xfrm>
        </p:grpSpPr>
        <p:pic>
          <p:nvPicPr>
            <p:cNvPr id="87062" name="Picture 22" descr="C:\Documents and Settings\santi.SANITAT\Datos de programa\Microsoft\Media Catalog\Downloaded Clips\cl5e\j0236449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3573"/>
              <a:ext cx="651" cy="603"/>
            </a:xfrm>
            <a:prstGeom prst="rect">
              <a:avLst/>
            </a:prstGeom>
            <a:noFill/>
          </p:spPr>
        </p:pic>
        <p:pic>
          <p:nvPicPr>
            <p:cNvPr id="87063" name="Picture 23" descr="C:\Archivos de programa\Archivos comunes\Microsoft Shared\Clipart\cagcat50\PE0271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720"/>
              <a:ext cx="864" cy="747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3108920"/>
            <a:ext cx="1562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1352600" y="3252936"/>
            <a:ext cx="2559050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s-ES" dirty="0"/>
              <a:t> </a:t>
            </a:r>
          </a:p>
          <a:p>
            <a:pPr>
              <a:spcBef>
                <a:spcPct val="10000"/>
              </a:spcBef>
            </a:pPr>
            <a:r>
              <a:rPr lang="es-ES" dirty="0" smtClean="0"/>
              <a:t> </a:t>
            </a:r>
            <a:r>
              <a:rPr lang="es-ES" dirty="0" err="1" smtClean="0"/>
              <a:t>Prevalence</a:t>
            </a:r>
            <a:endParaRPr lang="en-GB" dirty="0"/>
          </a:p>
          <a:p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57056" y="332656"/>
            <a:ext cx="4464496" cy="666328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Diagnostic Measures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6321152" y="2348880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6249144" y="2740968"/>
            <a:ext cx="576064" cy="3279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35" name="34 Conector recto"/>
          <p:cNvCxnSpPr/>
          <p:nvPr/>
        </p:nvCxnSpPr>
        <p:spPr>
          <a:xfrm>
            <a:off x="6105128" y="2708920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6321152" y="4653136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99348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b="1" dirty="0">
              <a:solidFill>
                <a:srgbClr val="FFFFCC"/>
              </a:solidFill>
            </a:endParaRP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6249144" y="5045224"/>
            <a:ext cx="576064" cy="3279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38" name="37 Conector recto"/>
          <p:cNvCxnSpPr/>
          <p:nvPr/>
        </p:nvCxnSpPr>
        <p:spPr>
          <a:xfrm>
            <a:off x="6105128" y="5013176"/>
            <a:ext cx="864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283200" y="28697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264400" y="25649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A7A7E9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705350" y="30983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smtClean="0"/>
              <a:t>% False </a:t>
            </a:r>
            <a:r>
              <a:rPr lang="es-ES" dirty="0" err="1" smtClean="0"/>
              <a:t>negative</a:t>
            </a:r>
            <a:endParaRPr lang="en-GB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283200" y="5403304"/>
            <a:ext cx="165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7264400" y="5098504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67235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b="1">
                <a:solidFill>
                  <a:srgbClr val="FFFFCC"/>
                </a:solidFill>
              </a:rPr>
              <a:t>Test -</a:t>
            </a:r>
            <a:endParaRPr lang="en-GB" b="1">
              <a:solidFill>
                <a:srgbClr val="FFFFCC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5350" y="5631905"/>
            <a:ext cx="26416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 err="1" smtClean="0"/>
              <a:t>Specificity</a:t>
            </a:r>
            <a:endParaRPr lang="en-GB" dirty="0"/>
          </a:p>
        </p:txBody>
      </p:sp>
      <p:pic>
        <p:nvPicPr>
          <p:cNvPr id="30" name="Picture 15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7096" y="980728"/>
            <a:ext cx="939369" cy="867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1409</Words>
  <Application>Microsoft Office PowerPoint</Application>
  <PresentationFormat>A4 (210 x 297 mm)</PresentationFormat>
  <Paragraphs>529</Paragraphs>
  <Slides>44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6" baseType="lpstr">
      <vt:lpstr>Arial Unicode MS</vt:lpstr>
      <vt:lpstr>MS PGothic</vt:lpstr>
      <vt:lpstr>MS PGothic</vt:lpstr>
      <vt:lpstr>Arial</vt:lpstr>
      <vt:lpstr>Calibri</vt:lpstr>
      <vt:lpstr>Consolas</vt:lpstr>
      <vt:lpstr>DejaVu Sans</vt:lpstr>
      <vt:lpstr>Droid Sans Fallback</vt:lpstr>
      <vt:lpstr>Times New Roman</vt:lpstr>
      <vt:lpstr>Verdana</vt:lpstr>
      <vt:lpstr>Wingdings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Diagnosis. Diagnostics tests</vt:lpstr>
      <vt:lpstr>Example</vt:lpstr>
      <vt:lpstr>Presentación de PowerPoint</vt:lpstr>
      <vt:lpstr>Example with  R Commander. Plug-in “EZR”</vt:lpstr>
      <vt:lpstr>Positive/Negative predictive value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Receiver operator characteristic curves (ROC)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 Recerca HUVH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santiago Perez</cp:lastModifiedBy>
  <cp:revision>1327</cp:revision>
  <cp:lastPrinted>2019-01-22T16:08:13Z</cp:lastPrinted>
  <dcterms:created xsi:type="dcterms:W3CDTF">2009-01-26T07:32:14Z</dcterms:created>
  <dcterms:modified xsi:type="dcterms:W3CDTF">2019-02-03T17:42:59Z</dcterms:modified>
</cp:coreProperties>
</file>