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323" r:id="rId6"/>
    <p:sldId id="452" r:id="rId7"/>
    <p:sldId id="321" r:id="rId8"/>
    <p:sldId id="320" r:id="rId9"/>
    <p:sldId id="316" r:id="rId10"/>
    <p:sldId id="273" r:id="rId11"/>
    <p:sldId id="267" r:id="rId12"/>
    <p:sldId id="454" r:id="rId13"/>
    <p:sldId id="451" r:id="rId14"/>
    <p:sldId id="455" r:id="rId15"/>
    <p:sldId id="456" r:id="rId16"/>
    <p:sldId id="457" r:id="rId17"/>
    <p:sldId id="463" r:id="rId18"/>
    <p:sldId id="459" r:id="rId19"/>
    <p:sldId id="461" r:id="rId20"/>
    <p:sldId id="460" r:id="rId21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8C2"/>
    <a:srgbClr val="800080"/>
    <a:srgbClr val="993489"/>
    <a:srgbClr val="990099"/>
    <a:srgbClr val="FF6600"/>
    <a:srgbClr val="FF8585"/>
    <a:srgbClr val="FF6161"/>
    <a:srgbClr val="A50021"/>
    <a:srgbClr val="0070C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70" autoAdjust="0"/>
    <p:restoredTop sz="62253" autoAdjust="0"/>
  </p:normalViewPr>
  <p:slideViewPr>
    <p:cSldViewPr snapToGrid="0">
      <p:cViewPr varScale="1">
        <p:scale>
          <a:sx n="48" d="100"/>
          <a:sy n="48" d="100"/>
        </p:scale>
        <p:origin x="2568" y="48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19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16/11/2021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16/11/2021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1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2</a:t>
            </a:fld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3</a:t>
            </a:fld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5</a:t>
            </a:fld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6</a:t>
            </a:fld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6862" cy="3722687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4EB8388-F965-4CC7-B75A-4FF7C44BCE36}" type="slidenum">
              <a:rPr lang="ca-E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pPr algn="r">
                <a:lnSpc>
                  <a:spcPct val="100000"/>
                </a:lnSpc>
              </a:p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9</a:t>
            </a:fld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969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23C31-BEF5-4952-A931-53BD9F353CC8}" type="slidenum">
              <a:rPr lang="ca-ES" smtClean="0"/>
              <a:pPr>
                <a:defRPr/>
              </a:pPr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84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41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eb@vhir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guides.library.tufts.edu/c.php?g=249223&amp;p=2384052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ebvhir.github.io/Course_Bioinformatics_202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vhir.org/portal1/article_menu_serveis.asp?s=serveis&amp;contenttypeid=43&amp;contentid=1250&amp;t=presenta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eb.vhir.org/Servi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ueb.vhi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892923" y="306836"/>
            <a:ext cx="4512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/>
            <a:r>
              <a:rPr lang="es-ES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Course</a:t>
            </a:r>
            <a:r>
              <a:rPr lang="es-E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Presentation</a:t>
            </a:r>
            <a:endParaRPr lang="es-ES" dirty="0">
              <a:solidFill>
                <a:schemeClr val="bg1"/>
              </a:solidFill>
              <a:latin typeface="Lohit Devanaga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6464" y="4010525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err="1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s-ES" sz="2800" b="1" dirty="0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Bioinformatics </a:t>
            </a:r>
            <a:r>
              <a:rPr lang="es-ES" sz="2800" b="1" dirty="0" err="1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sz="2800" b="1" dirty="0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800" b="1" dirty="0" err="1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Biomedical</a:t>
            </a:r>
            <a:r>
              <a:rPr lang="es-ES" sz="2800" b="1" dirty="0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800" b="1" dirty="0" err="1">
                <a:solidFill>
                  <a:srgbClr val="9934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lang="es-ES" sz="2800" b="1" dirty="0">
              <a:solidFill>
                <a:srgbClr val="9934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UEB – VHIR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Mireia Ferrer</a:t>
            </a:r>
            <a:r>
              <a:rPr lang="es-E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Álex Sánchez</a:t>
            </a:r>
            <a:r>
              <a:rPr lang="es-E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Esther Camacho</a:t>
            </a:r>
            <a:r>
              <a:rPr lang="es-E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Angel Blanco</a:t>
            </a:r>
            <a:r>
              <a:rPr lang="es-E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Berta Miró</a:t>
            </a:r>
            <a:r>
              <a:rPr lang="es-E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/>
            <a:r>
              <a:rPr lang="es-E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Unitat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d’Estadística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Bioinformàtica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(UEB) VHIR</a:t>
            </a:r>
          </a:p>
          <a:p>
            <a:pPr algn="ctr"/>
            <a:r>
              <a:rPr lang="es-E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Departament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Genètica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Microbiologia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Estadística, 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UEB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11754" y="1361444"/>
            <a:ext cx="4721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we are?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/>
          <a:srcRect t="22093" r="42390"/>
          <a:stretch/>
        </p:blipFill>
        <p:spPr>
          <a:xfrm>
            <a:off x="2460569" y="1559859"/>
            <a:ext cx="6901568" cy="5298141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 bwMode="auto">
          <a:xfrm>
            <a:off x="7203040" y="3744126"/>
            <a:ext cx="1062158" cy="53780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6 Flecha curvada hacia abajo"/>
          <p:cNvSpPr/>
          <p:nvPr/>
        </p:nvSpPr>
        <p:spPr bwMode="auto">
          <a:xfrm rot="20491602">
            <a:off x="5863482" y="3543621"/>
            <a:ext cx="1612386" cy="53780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" name="Imagen 38"/>
          <p:cNvPicPr/>
          <p:nvPr/>
        </p:nvPicPr>
        <p:blipFill>
          <a:blip r:embed="rId3" cstate="print"/>
          <a:srcRect l="63287" t="6119" r="10560" b="71314"/>
          <a:stretch/>
        </p:blipFill>
        <p:spPr>
          <a:xfrm>
            <a:off x="8541988" y="3621858"/>
            <a:ext cx="820149" cy="7798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8 Flecha izquierda y derecha"/>
          <p:cNvSpPr/>
          <p:nvPr/>
        </p:nvSpPr>
        <p:spPr bwMode="auto">
          <a:xfrm>
            <a:off x="8150097" y="3941945"/>
            <a:ext cx="430242" cy="242011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UEB Presentation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Who we are?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What do we do?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Course presentation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Why this course?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Main Goals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Methodology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Contents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OUTLINE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21" y="5792325"/>
            <a:ext cx="2245568" cy="12802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6207403"/>
            <a:ext cx="2133599" cy="5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726141" y="2216500"/>
            <a:ext cx="84537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Current biomedical research often has to do (either as “Input” or “output”) with massive quantities of biological information</a:t>
            </a:r>
            <a:endParaRPr lang="en-US" sz="2000" dirty="0">
              <a:latin typeface="Lohit Devanagari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Some of this requires sophisticated tools of methods</a:t>
            </a:r>
            <a:endParaRPr lang="en-US" sz="2000" dirty="0">
              <a:latin typeface="Lohit Devanagari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Other can be managed with basic knowledge of simple tools</a:t>
            </a:r>
            <a:endParaRPr lang="en-US" sz="2000" dirty="0">
              <a:latin typeface="Lohit Devanagari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Researchers and/or technicians must know</a:t>
            </a:r>
            <a:endParaRPr lang="en-US" sz="2000" dirty="0">
              <a:latin typeface="Lohit Devanagari"/>
            </a:endParaRP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</a:rPr>
              <a:t>How to deal with basic </a:t>
            </a:r>
            <a:r>
              <a:rPr lang="en-US" sz="2000" dirty="0" smtClean="0">
                <a:latin typeface="Arial" panose="020B0604020202020204" pitchFamily="34" charset="0"/>
              </a:rPr>
              <a:t>problems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</a:rPr>
              <a:t>How </a:t>
            </a:r>
            <a:r>
              <a:rPr lang="en-US" sz="2000" dirty="0">
                <a:latin typeface="Arial" panose="020B0604020202020204" pitchFamily="34" charset="0"/>
              </a:rPr>
              <a:t>to recognize complex </a:t>
            </a:r>
            <a:r>
              <a:rPr lang="en-US" sz="2000" dirty="0" smtClean="0">
                <a:latin typeface="Arial" panose="020B0604020202020204" pitchFamily="34" charset="0"/>
              </a:rPr>
              <a:t>situations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</a:rPr>
              <a:t>How </a:t>
            </a:r>
            <a:r>
              <a:rPr lang="en-US" sz="2000" dirty="0">
                <a:latin typeface="Arial" panose="020B0604020202020204" pitchFamily="34" charset="0"/>
              </a:rPr>
              <a:t>to communicate with specialists and understand their questions, proposals and work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  <a:endParaRPr lang="es-ES" sz="2000" dirty="0">
              <a:latin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Lohit Devanaga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619731" y="1417638"/>
            <a:ext cx="472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this course?</a:t>
            </a:r>
          </a:p>
        </p:txBody>
      </p:sp>
    </p:spTree>
    <p:extLst>
      <p:ext uri="{BB962C8B-B14F-4D97-AF65-F5344CB8AC3E}">
        <p14:creationId xmlns:p14="http://schemas.microsoft.com/office/powerpoint/2010/main" val="2623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68487" y="1156028"/>
            <a:ext cx="494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Goals and Expected Output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4202" y="1847944"/>
            <a:ext cx="95326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provide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(biased) overview of some of the most commonly used bioinformatics methods and tools in biomedical research.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the end 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should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overview of the main areas of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bioinfomatics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problems whose solution requires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bioinformatics approach.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Recognize </a:t>
            </a:r>
            <a:r>
              <a:rPr lang="en-US" sz="2000" dirty="0"/>
              <a:t>a variety of bioinformatics problems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Know how to solve some of them using online bioinformatics tools or adapting R scripts provided in the course (or found in the web).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to ask for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bioinformatician’s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help and understand the solution proposed.</a:t>
            </a:r>
          </a:p>
        </p:txBody>
      </p:sp>
    </p:spTree>
    <p:extLst>
      <p:ext uri="{BB962C8B-B14F-4D97-AF65-F5344CB8AC3E}">
        <p14:creationId xmlns:p14="http://schemas.microsoft.com/office/powerpoint/2010/main" val="13654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484" y="1156028"/>
            <a:ext cx="218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Methodology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4202" y="2049650"/>
            <a:ext cx="94375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</a:rPr>
              <a:t>This is an applied bioinformatics course.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</a:rPr>
              <a:t>Most work based on examples &amp; real data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</a:rPr>
              <a:t>Intended for non-programmers: 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Verdana" panose="020B0604030504040204" pitchFamily="34" charset="0"/>
              </a:rPr>
              <a:t>Most tools presented will have a GUI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Verdana" panose="020B0604030504040204" pitchFamily="34" charset="0"/>
              </a:rPr>
              <a:t>We will do an introduction to R because doing Bioinformatics also means some scripting</a:t>
            </a:r>
            <a:r>
              <a:rPr lang="en-US" sz="2000" dirty="0" smtClean="0">
                <a:latin typeface="Verdana" panose="020B0604030504040204" pitchFamily="34" charset="0"/>
              </a:rPr>
              <a:t>.</a:t>
            </a:r>
            <a:endParaRPr lang="en-US" sz="2000" dirty="0">
              <a:latin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484" y="1156028"/>
            <a:ext cx="295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Practical </a:t>
            </a:r>
            <a:r>
              <a:rPr lang="en-US" sz="2800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infos</a:t>
            </a:r>
            <a:endParaRPr lang="en-US" sz="28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76901" y="2140002"/>
            <a:ext cx="90369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Classroom course</a:t>
            </a:r>
            <a:r>
              <a:rPr lang="en-US" sz="2000" dirty="0"/>
              <a:t>:</a:t>
            </a:r>
            <a:r>
              <a:rPr lang="en-US" sz="2000" dirty="0" smtClean="0"/>
              <a:t> Aula </a:t>
            </a:r>
            <a:r>
              <a:rPr lang="en-US" sz="2000" dirty="0" err="1" smtClean="0"/>
              <a:t>d’Informàtica</a:t>
            </a:r>
            <a:r>
              <a:rPr lang="en-US" sz="2000" dirty="0" smtClean="0"/>
              <a:t> </a:t>
            </a:r>
            <a:r>
              <a:rPr lang="en-US" sz="2000" dirty="0" err="1" smtClean="0"/>
              <a:t>Pavelló</a:t>
            </a:r>
            <a:r>
              <a:rPr lang="en-US" sz="2000" dirty="0" smtClean="0"/>
              <a:t> Docent UAB Campus </a:t>
            </a:r>
            <a:r>
              <a:rPr lang="en-US" sz="2000" dirty="0" err="1" smtClean="0"/>
              <a:t>Vall</a:t>
            </a:r>
            <a:r>
              <a:rPr lang="en-US" sz="2000" dirty="0" smtClean="0"/>
              <a:t> </a:t>
            </a:r>
            <a:r>
              <a:rPr lang="en-US" sz="2000" dirty="0" err="1" smtClean="0"/>
              <a:t>d’Hebron</a:t>
            </a:r>
            <a:r>
              <a:rPr lang="en-US" sz="2000" dirty="0" smtClean="0"/>
              <a:t> – </a:t>
            </a:r>
            <a:r>
              <a:rPr lang="en-US" sz="2000" dirty="0" err="1" smtClean="0"/>
              <a:t>Mòdul</a:t>
            </a:r>
            <a:r>
              <a:rPr lang="en-US" sz="2000" dirty="0" smtClean="0"/>
              <a:t> </a:t>
            </a:r>
            <a:r>
              <a:rPr lang="en-US" sz="2000" dirty="0" err="1" smtClean="0"/>
              <a:t>Sud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Please keep your mask on!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5 Sessions from 9:30-13:50 h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2h (theoretical session) + 20min break + 2h (practical session)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 each session: Main professor + Support professor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Certificate of Assistance after the course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Sheet of signatures at the end of each class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Satisfaction Survey will be sent to you after the course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Any doubts/questions/comments: </a:t>
            </a:r>
            <a:r>
              <a:rPr lang="en-US" sz="2000" dirty="0" smtClean="0">
                <a:hlinkClick r:id="rId3"/>
              </a:rPr>
              <a:t>ueb@vhir.org</a:t>
            </a:r>
            <a:endParaRPr lang="en-US" sz="2000" dirty="0" smtClean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4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484" y="1156028"/>
            <a:ext cx="218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0994" y="1698392"/>
            <a:ext cx="97750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Verdana" panose="020B0604030504040204" pitchFamily="34" charset="0"/>
              </a:rPr>
              <a:t>Session</a:t>
            </a:r>
            <a:r>
              <a:rPr lang="es-ES" b="1" dirty="0">
                <a:latin typeface="Verdana" panose="020B0604030504040204" pitchFamily="34" charset="0"/>
              </a:rPr>
              <a:t> </a:t>
            </a:r>
            <a:r>
              <a:rPr lang="es-ES" b="1" dirty="0" smtClean="0">
                <a:latin typeface="Verdana" panose="020B0604030504040204" pitchFamily="34" charset="0"/>
              </a:rPr>
              <a:t>1 – </a:t>
            </a:r>
            <a:r>
              <a:rPr lang="es-ES" b="1" dirty="0" err="1" smtClean="0">
                <a:latin typeface="Verdana" panose="020B0604030504040204" pitchFamily="34" charset="0"/>
              </a:rPr>
              <a:t>Wednesday</a:t>
            </a:r>
            <a:r>
              <a:rPr lang="es-ES" b="1" dirty="0" smtClean="0">
                <a:latin typeface="Verdana" panose="020B0604030504040204" pitchFamily="34" charset="0"/>
              </a:rPr>
              <a:t> 17</a:t>
            </a:r>
            <a:r>
              <a:rPr lang="es-ES" b="1" baseline="30000" dirty="0" smtClean="0">
                <a:latin typeface="Verdana" panose="020B0604030504040204" pitchFamily="34" charset="0"/>
              </a:rPr>
              <a:t>th</a:t>
            </a:r>
            <a:r>
              <a:rPr lang="es-ES" b="1" dirty="0" smtClean="0">
                <a:latin typeface="Verdana" panose="020B0604030504040204" pitchFamily="34" charset="0"/>
              </a:rPr>
              <a:t> </a:t>
            </a:r>
            <a:r>
              <a:rPr lang="es-ES" b="1" dirty="0" err="1" smtClean="0">
                <a:latin typeface="Verdana" panose="020B0604030504040204" pitchFamily="34" charset="0"/>
              </a:rPr>
              <a:t>november</a:t>
            </a:r>
            <a:endParaRPr lang="es-ES" sz="28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Introduction </a:t>
            </a:r>
            <a:r>
              <a:rPr lang="en-US" sz="1600" dirty="0">
                <a:latin typeface="Verdana" panose="020B0604030504040204" pitchFamily="34" charset="0"/>
              </a:rPr>
              <a:t>to </a:t>
            </a:r>
            <a:r>
              <a:rPr lang="en-US" sz="1600" dirty="0" smtClean="0">
                <a:latin typeface="Verdana" panose="020B0604030504040204" pitchFamily="34" charset="0"/>
              </a:rPr>
              <a:t>Bioinformatics and Databases for Molecular Biology</a:t>
            </a:r>
            <a:endParaRPr lang="en-US" sz="2000" dirty="0" smtClean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Verdana" panose="020B0604030504040204" pitchFamily="34" charset="0"/>
              </a:rPr>
              <a:t>Introduction</a:t>
            </a:r>
            <a:r>
              <a:rPr lang="es-ES" sz="1600" dirty="0" smtClean="0">
                <a:latin typeface="Verdana" panose="020B0604030504040204" pitchFamily="34" charset="0"/>
              </a:rPr>
              <a:t> to R/</a:t>
            </a:r>
            <a:r>
              <a:rPr lang="es-ES" sz="1600" dirty="0" err="1" smtClean="0">
                <a:latin typeface="Verdana" panose="020B0604030504040204" pitchFamily="34" charset="0"/>
              </a:rPr>
              <a:t>Rmarkdown</a:t>
            </a:r>
            <a:r>
              <a:rPr lang="es-ES" sz="1600" dirty="0" smtClean="0">
                <a:latin typeface="Verdana" panose="020B0604030504040204" pitchFamily="34" charset="0"/>
              </a:rPr>
              <a:t> and </a:t>
            </a:r>
            <a:r>
              <a:rPr lang="es-ES" sz="1600" dirty="0" err="1" smtClean="0">
                <a:latin typeface="Verdana" panose="020B0604030504040204" pitchFamily="34" charset="0"/>
              </a:rPr>
              <a:t>Bioconductor</a:t>
            </a:r>
            <a:r>
              <a:rPr lang="es-ES" sz="1600" dirty="0" smtClean="0">
                <a:latin typeface="Verdana" panose="020B0604030504040204" pitchFamily="34" charset="0"/>
              </a:rPr>
              <a:t>. </a:t>
            </a:r>
            <a:r>
              <a:rPr lang="es-ES" sz="1600" dirty="0" err="1" smtClean="0">
                <a:latin typeface="Verdana" panose="020B0604030504040204" pitchFamily="34" charset="0"/>
              </a:rPr>
              <a:t>Hands</a:t>
            </a:r>
            <a:r>
              <a:rPr lang="es-ES" sz="1600" dirty="0" smtClean="0">
                <a:latin typeface="Verdana" panose="020B0604030504040204" pitchFamily="34" charset="0"/>
              </a:rPr>
              <a:t> </a:t>
            </a:r>
            <a:r>
              <a:rPr lang="es-ES" sz="1600" dirty="0" err="1" smtClean="0">
                <a:latin typeface="Verdana" panose="020B0604030504040204" pitchFamily="34" charset="0"/>
              </a:rPr>
              <a:t>On</a:t>
            </a:r>
            <a:endParaRPr lang="es-ES" sz="2000" dirty="0" smtClean="0">
              <a:latin typeface="DejaVu Sans" panose="020B06030308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err="1" smtClean="0">
                <a:latin typeface="Verdana" panose="020B0604030504040204" pitchFamily="34" charset="0"/>
              </a:rPr>
              <a:t>Session</a:t>
            </a:r>
            <a:r>
              <a:rPr lang="es-ES" b="1" dirty="0" smtClean="0">
                <a:latin typeface="Verdana" panose="020B0604030504040204" pitchFamily="34" charset="0"/>
              </a:rPr>
              <a:t> 2 – </a:t>
            </a:r>
            <a:r>
              <a:rPr lang="es-ES" b="1" dirty="0" err="1" smtClean="0">
                <a:latin typeface="Verdana" panose="020B0604030504040204" pitchFamily="34" charset="0"/>
              </a:rPr>
              <a:t>Monday</a:t>
            </a:r>
            <a:r>
              <a:rPr lang="es-ES" b="1" dirty="0" smtClean="0">
                <a:latin typeface="Verdana" panose="020B0604030504040204" pitchFamily="34" charset="0"/>
              </a:rPr>
              <a:t> 22</a:t>
            </a:r>
            <a:r>
              <a:rPr lang="es-ES" b="1" baseline="30000" dirty="0" smtClean="0">
                <a:latin typeface="Verdana" panose="020B0604030504040204" pitchFamily="34" charset="0"/>
              </a:rPr>
              <a:t>nd</a:t>
            </a:r>
            <a:r>
              <a:rPr lang="es-ES" b="1" dirty="0" smtClean="0">
                <a:latin typeface="Verdana" panose="020B0604030504040204" pitchFamily="34" charset="0"/>
              </a:rPr>
              <a:t> </a:t>
            </a:r>
            <a:r>
              <a:rPr lang="es-ES" b="1" dirty="0" err="1" smtClean="0">
                <a:latin typeface="Verdana" panose="020B0604030504040204" pitchFamily="34" charset="0"/>
              </a:rPr>
              <a:t>november</a:t>
            </a:r>
            <a:endParaRPr lang="es-ES" sz="2800" dirty="0" smtClean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</a:rPr>
              <a:t>Introduction and applications of Next Generation Sequencing</a:t>
            </a:r>
            <a:endParaRPr lang="en-US" sz="20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</a:rPr>
              <a:t>Managing NGS data with Galaxy. </a:t>
            </a:r>
            <a:r>
              <a:rPr lang="en-US" sz="1600" dirty="0" smtClean="0">
                <a:latin typeface="Verdana" panose="020B0604030504040204" pitchFamily="34" charset="0"/>
              </a:rPr>
              <a:t>Hands On</a:t>
            </a:r>
            <a:endParaRPr lang="en-US" sz="2000" dirty="0">
              <a:latin typeface="DejaVu Sans" panose="020B06030308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err="1" smtClean="0">
                <a:latin typeface="Verdana" panose="020B0604030504040204" pitchFamily="34" charset="0"/>
              </a:rPr>
              <a:t>Session</a:t>
            </a:r>
            <a:r>
              <a:rPr lang="es-ES" b="1" dirty="0" smtClean="0">
                <a:latin typeface="Verdana" panose="020B0604030504040204" pitchFamily="34" charset="0"/>
              </a:rPr>
              <a:t> 3 – </a:t>
            </a:r>
            <a:r>
              <a:rPr lang="es-ES" b="1" dirty="0" err="1" smtClean="0">
                <a:latin typeface="Verdana" panose="020B0604030504040204" pitchFamily="34" charset="0"/>
              </a:rPr>
              <a:t>Wednesday</a:t>
            </a:r>
            <a:r>
              <a:rPr lang="es-ES" b="1" dirty="0" smtClean="0">
                <a:latin typeface="Verdana" panose="020B0604030504040204" pitchFamily="34" charset="0"/>
              </a:rPr>
              <a:t> 24</a:t>
            </a:r>
            <a:r>
              <a:rPr lang="es-ES" b="1" baseline="30000" dirty="0" smtClean="0">
                <a:latin typeface="Verdana" panose="020B0604030504040204" pitchFamily="34" charset="0"/>
              </a:rPr>
              <a:t>th</a:t>
            </a:r>
            <a:r>
              <a:rPr lang="es-ES" b="1" dirty="0" smtClean="0">
                <a:latin typeface="Verdana" panose="020B0604030504040204" pitchFamily="34" charset="0"/>
              </a:rPr>
              <a:t> </a:t>
            </a:r>
            <a:r>
              <a:rPr lang="es-ES" b="1" dirty="0" err="1" smtClean="0">
                <a:latin typeface="Verdana" panose="020B0604030504040204" pitchFamily="34" charset="0"/>
              </a:rPr>
              <a:t>november</a:t>
            </a:r>
            <a:endParaRPr lang="es-ES" sz="2800" dirty="0" smtClean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Introduction to Variant Analysis</a:t>
            </a:r>
            <a:endParaRPr lang="en-US" sz="20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latin typeface="Verdana" panose="020B0604030504040204" pitchFamily="34" charset="0"/>
              </a:rPr>
              <a:t>Running</a:t>
            </a:r>
            <a:r>
              <a:rPr lang="pt-BR" sz="1600" dirty="0" smtClean="0">
                <a:latin typeface="Verdana" panose="020B0604030504040204" pitchFamily="34" charset="0"/>
              </a:rPr>
              <a:t> a </a:t>
            </a:r>
            <a:r>
              <a:rPr lang="pt-BR" sz="1600" dirty="0" err="1" smtClean="0">
                <a:latin typeface="Verdana" panose="020B0604030504040204" pitchFamily="34" charset="0"/>
              </a:rPr>
              <a:t>variant</a:t>
            </a:r>
            <a:r>
              <a:rPr lang="pt-BR" sz="1600" dirty="0" smtClean="0">
                <a:latin typeface="Verdana" panose="020B0604030504040204" pitchFamily="34" charset="0"/>
              </a:rPr>
              <a:t> </a:t>
            </a:r>
            <a:r>
              <a:rPr lang="pt-BR" sz="1600" dirty="0" err="1" smtClean="0">
                <a:latin typeface="Verdana" panose="020B0604030504040204" pitchFamily="34" charset="0"/>
              </a:rPr>
              <a:t>analysis</a:t>
            </a:r>
            <a:r>
              <a:rPr lang="pt-BR" sz="1600" dirty="0" smtClean="0">
                <a:latin typeface="Verdana" panose="020B0604030504040204" pitchFamily="34" charset="0"/>
              </a:rPr>
              <a:t> workflow </a:t>
            </a:r>
            <a:r>
              <a:rPr lang="pt-BR" sz="1600" dirty="0" err="1" smtClean="0">
                <a:latin typeface="Verdana" panose="020B0604030504040204" pitchFamily="34" charset="0"/>
              </a:rPr>
              <a:t>on</a:t>
            </a:r>
            <a:r>
              <a:rPr lang="pt-BR" sz="1600" dirty="0" smtClean="0">
                <a:latin typeface="Verdana" panose="020B0604030504040204" pitchFamily="34" charset="0"/>
              </a:rPr>
              <a:t> </a:t>
            </a:r>
            <a:r>
              <a:rPr lang="pt-BR" sz="1600" dirty="0" err="1" smtClean="0">
                <a:latin typeface="Verdana" panose="020B0604030504040204" pitchFamily="34" charset="0"/>
              </a:rPr>
              <a:t>Galaxy</a:t>
            </a:r>
            <a:r>
              <a:rPr lang="pt-BR" sz="1600" dirty="0" smtClean="0">
                <a:latin typeface="Verdana" panose="020B0604030504040204" pitchFamily="34" charset="0"/>
              </a:rPr>
              <a:t>. </a:t>
            </a:r>
            <a:r>
              <a:rPr lang="pt-BR" sz="1600" dirty="0" err="1" smtClean="0">
                <a:latin typeface="Verdana" panose="020B0604030504040204" pitchFamily="34" charset="0"/>
              </a:rPr>
              <a:t>Hands</a:t>
            </a:r>
            <a:r>
              <a:rPr lang="pt-BR" sz="1600" dirty="0" smtClean="0">
                <a:latin typeface="Verdana" panose="020B0604030504040204" pitchFamily="34" charset="0"/>
              </a:rPr>
              <a:t> </a:t>
            </a:r>
            <a:r>
              <a:rPr lang="pt-BR" sz="1600" dirty="0" err="1" smtClean="0">
                <a:latin typeface="Verdana" panose="020B0604030504040204" pitchFamily="34" charset="0"/>
              </a:rPr>
              <a:t>On</a:t>
            </a:r>
            <a:endParaRPr lang="pt-BR" sz="2000" dirty="0">
              <a:latin typeface="DejaVu Sans" panose="020B06030308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err="1">
                <a:latin typeface="Verdana" panose="020B0604030504040204" pitchFamily="34" charset="0"/>
              </a:rPr>
              <a:t>Session</a:t>
            </a:r>
            <a:r>
              <a:rPr lang="es-ES" b="1" dirty="0">
                <a:latin typeface="Verdana" panose="020B0604030504040204" pitchFamily="34" charset="0"/>
              </a:rPr>
              <a:t> </a:t>
            </a:r>
            <a:r>
              <a:rPr lang="es-ES" b="1" dirty="0" smtClean="0">
                <a:latin typeface="Verdana" panose="020B0604030504040204" pitchFamily="34" charset="0"/>
              </a:rPr>
              <a:t>4 – </a:t>
            </a:r>
            <a:r>
              <a:rPr lang="es-ES" b="1" dirty="0" err="1" smtClean="0">
                <a:latin typeface="Verdana" panose="020B0604030504040204" pitchFamily="34" charset="0"/>
              </a:rPr>
              <a:t>Monday</a:t>
            </a:r>
            <a:r>
              <a:rPr lang="es-ES" b="1" dirty="0" smtClean="0">
                <a:latin typeface="Verdana" panose="020B0604030504040204" pitchFamily="34" charset="0"/>
              </a:rPr>
              <a:t> 29</a:t>
            </a:r>
            <a:r>
              <a:rPr lang="es-ES" b="1" baseline="30000" dirty="0" smtClean="0">
                <a:latin typeface="Verdana" panose="020B0604030504040204" pitchFamily="34" charset="0"/>
              </a:rPr>
              <a:t>th</a:t>
            </a:r>
            <a:r>
              <a:rPr lang="es-ES" b="1" dirty="0" smtClean="0">
                <a:latin typeface="Verdana" panose="020B0604030504040204" pitchFamily="34" charset="0"/>
              </a:rPr>
              <a:t> </a:t>
            </a:r>
            <a:r>
              <a:rPr lang="es-ES" b="1" dirty="0" err="1" smtClean="0">
                <a:latin typeface="Verdana" panose="020B0604030504040204" pitchFamily="34" charset="0"/>
              </a:rPr>
              <a:t>november</a:t>
            </a:r>
            <a:endParaRPr lang="es-ES" sz="28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</a:rPr>
              <a:t>Introduction </a:t>
            </a:r>
            <a:r>
              <a:rPr lang="en-US" sz="1600" dirty="0" smtClean="0">
                <a:latin typeface="Verdana" panose="020B0604030504040204" pitchFamily="34" charset="0"/>
              </a:rPr>
              <a:t>to RNA-</a:t>
            </a:r>
            <a:r>
              <a:rPr lang="en-US" sz="1600" dirty="0" err="1" smtClean="0">
                <a:latin typeface="Verdana" panose="020B0604030504040204" pitchFamily="34" charset="0"/>
              </a:rPr>
              <a:t>seq</a:t>
            </a:r>
            <a:r>
              <a:rPr lang="en-US" sz="1600" dirty="0" smtClean="0">
                <a:latin typeface="Verdana" panose="020B0604030504040204" pitchFamily="34" charset="0"/>
              </a:rPr>
              <a:t> Analysis</a:t>
            </a:r>
            <a:endParaRPr lang="en-US" sz="20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Running a Differential Expression Analysis on R. Hands On </a:t>
            </a:r>
            <a:endParaRPr lang="en-US" sz="2000" dirty="0">
              <a:latin typeface="DejaVu Sans" panose="020B06030308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err="1">
                <a:latin typeface="Verdana" panose="020B0604030504040204" pitchFamily="34" charset="0"/>
              </a:rPr>
              <a:t>Session</a:t>
            </a:r>
            <a:r>
              <a:rPr lang="es-ES" b="1" dirty="0">
                <a:latin typeface="Verdana" panose="020B0604030504040204" pitchFamily="34" charset="0"/>
              </a:rPr>
              <a:t> </a:t>
            </a:r>
            <a:r>
              <a:rPr lang="es-ES" b="1" dirty="0" smtClean="0">
                <a:latin typeface="Verdana" panose="020B0604030504040204" pitchFamily="34" charset="0"/>
              </a:rPr>
              <a:t>5 – </a:t>
            </a:r>
            <a:r>
              <a:rPr lang="es-ES" b="1" dirty="0" err="1" smtClean="0">
                <a:latin typeface="Verdana" panose="020B0604030504040204" pitchFamily="34" charset="0"/>
              </a:rPr>
              <a:t>Wednesday</a:t>
            </a:r>
            <a:r>
              <a:rPr lang="es-ES" b="1" dirty="0" smtClean="0">
                <a:latin typeface="Verdana" panose="020B0604030504040204" pitchFamily="34" charset="0"/>
              </a:rPr>
              <a:t> 1</a:t>
            </a:r>
            <a:r>
              <a:rPr lang="es-ES" b="1" baseline="30000" dirty="0" smtClean="0">
                <a:latin typeface="Verdana" panose="020B0604030504040204" pitchFamily="34" charset="0"/>
              </a:rPr>
              <a:t>st</a:t>
            </a:r>
            <a:r>
              <a:rPr lang="es-ES" b="1" dirty="0" smtClean="0">
                <a:latin typeface="Verdana" panose="020B0604030504040204" pitchFamily="34" charset="0"/>
              </a:rPr>
              <a:t> </a:t>
            </a:r>
            <a:r>
              <a:rPr lang="es-ES" b="1" dirty="0" err="1" smtClean="0">
                <a:latin typeface="Verdana" panose="020B0604030504040204" pitchFamily="34" charset="0"/>
              </a:rPr>
              <a:t>december</a:t>
            </a:r>
            <a:endParaRPr lang="es-ES" sz="28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Verdana" panose="020B0604030504040204" pitchFamily="34" charset="0"/>
              </a:rPr>
              <a:t>Introduction</a:t>
            </a:r>
            <a:r>
              <a:rPr lang="es-ES" sz="1600" dirty="0" smtClean="0">
                <a:latin typeface="Verdana" panose="020B0604030504040204" pitchFamily="34" charset="0"/>
              </a:rPr>
              <a:t> to </a:t>
            </a:r>
            <a:r>
              <a:rPr lang="es-ES" sz="1600" dirty="0" err="1" smtClean="0">
                <a:latin typeface="Verdana" panose="020B0604030504040204" pitchFamily="34" charset="0"/>
              </a:rPr>
              <a:t>Biological</a:t>
            </a:r>
            <a:r>
              <a:rPr lang="es-ES" sz="1600" dirty="0" smtClean="0">
                <a:latin typeface="Verdana" panose="020B0604030504040204" pitchFamily="34" charset="0"/>
              </a:rPr>
              <a:t> </a:t>
            </a:r>
            <a:r>
              <a:rPr lang="es-ES" sz="1600" dirty="0" err="1" smtClean="0">
                <a:latin typeface="Verdana" panose="020B0604030504040204" pitchFamily="34" charset="0"/>
              </a:rPr>
              <a:t>Significance</a:t>
            </a:r>
            <a:r>
              <a:rPr lang="es-ES" sz="1600" dirty="0" smtClean="0">
                <a:latin typeface="Verdana" panose="020B0604030504040204" pitchFamily="34" charset="0"/>
              </a:rPr>
              <a:t> </a:t>
            </a:r>
            <a:r>
              <a:rPr lang="es-ES" sz="1600" dirty="0" err="1" smtClean="0">
                <a:latin typeface="Verdana" panose="020B0604030504040204" pitchFamily="34" charset="0"/>
              </a:rPr>
              <a:t>Analyses</a:t>
            </a:r>
            <a:r>
              <a:rPr lang="es-ES" sz="1600" dirty="0" smtClean="0">
                <a:latin typeface="Verdana" panose="020B0604030504040204" pitchFamily="34" charset="0"/>
              </a:rPr>
              <a:t> (</a:t>
            </a:r>
            <a:r>
              <a:rPr lang="es-ES" sz="1600" dirty="0" err="1" smtClean="0">
                <a:latin typeface="Verdana" panose="020B0604030504040204" pitchFamily="34" charset="0"/>
              </a:rPr>
              <a:t>Pathway</a:t>
            </a:r>
            <a:r>
              <a:rPr lang="es-ES" sz="1600" dirty="0" smtClean="0">
                <a:latin typeface="Verdana" panose="020B0604030504040204" pitchFamily="34" charset="0"/>
              </a:rPr>
              <a:t> </a:t>
            </a:r>
            <a:r>
              <a:rPr lang="es-ES" sz="1600" dirty="0" err="1" smtClean="0">
                <a:latin typeface="Verdana" panose="020B0604030504040204" pitchFamily="34" charset="0"/>
              </a:rPr>
              <a:t>Analysis</a:t>
            </a:r>
            <a:r>
              <a:rPr lang="es-ES" sz="1600" dirty="0" smtClean="0">
                <a:latin typeface="Verdana" panose="020B0604030504040204" pitchFamily="34" charset="0"/>
              </a:rPr>
              <a:t>)</a:t>
            </a:r>
            <a:endParaRPr lang="es-ES" sz="2000" dirty="0">
              <a:latin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Verdana" panose="020B0604030504040204" pitchFamily="34" charset="0"/>
              </a:rPr>
              <a:t>From</a:t>
            </a:r>
            <a:r>
              <a:rPr lang="es-ES" sz="1600" dirty="0" smtClean="0">
                <a:latin typeface="Verdana" panose="020B0604030504040204" pitchFamily="34" charset="0"/>
              </a:rPr>
              <a:t> Gene </a:t>
            </a:r>
            <a:r>
              <a:rPr lang="es-ES" sz="1600" dirty="0" err="1" smtClean="0">
                <a:latin typeface="Verdana" panose="020B0604030504040204" pitchFamily="34" charset="0"/>
              </a:rPr>
              <a:t>lists</a:t>
            </a:r>
            <a:r>
              <a:rPr lang="es-ES" sz="1600" dirty="0" smtClean="0">
                <a:latin typeface="Verdana" panose="020B0604030504040204" pitchFamily="34" charset="0"/>
              </a:rPr>
              <a:t> to </a:t>
            </a:r>
            <a:r>
              <a:rPr lang="es-ES" sz="1600" dirty="0" err="1" smtClean="0">
                <a:latin typeface="Verdana" panose="020B0604030504040204" pitchFamily="34" charset="0"/>
              </a:rPr>
              <a:t>Pathways</a:t>
            </a:r>
            <a:r>
              <a:rPr lang="es-ES" sz="1600" dirty="0" smtClean="0">
                <a:latin typeface="Verdana" panose="020B0604030504040204" pitchFamily="34" charset="0"/>
              </a:rPr>
              <a:t>. </a:t>
            </a:r>
            <a:r>
              <a:rPr lang="es-ES" sz="1600" dirty="0" err="1" smtClean="0">
                <a:latin typeface="Verdana" panose="020B0604030504040204" pitchFamily="34" charset="0"/>
              </a:rPr>
              <a:t>Hands</a:t>
            </a:r>
            <a:r>
              <a:rPr lang="es-ES" sz="1600" dirty="0" smtClean="0">
                <a:latin typeface="Verdana" panose="020B0604030504040204" pitchFamily="34" charset="0"/>
              </a:rPr>
              <a:t> </a:t>
            </a:r>
            <a:r>
              <a:rPr lang="es-ES" sz="1600" dirty="0" err="1" smtClean="0">
                <a:latin typeface="Verdana" panose="020B0604030504040204" pitchFamily="34" charset="0"/>
              </a:rPr>
              <a:t>On</a:t>
            </a:r>
            <a:endParaRPr lang="es-ES" sz="2000" dirty="0">
              <a:latin typeface="DejaVu Sans" panose="020B06030308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004195" y="1482948"/>
            <a:ext cx="3935757" cy="430887"/>
          </a:xfrm>
          <a:prstGeom prst="rect">
            <a:avLst/>
          </a:prstGeom>
          <a:solidFill>
            <a:srgbClr val="CE98C2"/>
          </a:solidFill>
        </p:spPr>
        <p:txBody>
          <a:bodyPr wrap="none" rtlCol="0">
            <a:spAutoFit/>
          </a:bodyPr>
          <a:lstStyle/>
          <a:p>
            <a:pPr algn="just"/>
            <a:r>
              <a:rPr lang="ca-ES" sz="2200" dirty="0" smtClean="0">
                <a:solidFill>
                  <a:schemeClr val="bg1"/>
                </a:solidFill>
                <a:latin typeface="+mn-lt"/>
              </a:rPr>
              <a:t>Sessions: 2h + 2h (20 min break)</a:t>
            </a:r>
            <a:endParaRPr lang="es-ES" sz="22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484" y="1156028"/>
            <a:ext cx="295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Course materials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8424" y="2299028"/>
            <a:ext cx="88222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Slides</a:t>
            </a: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posted</a:t>
            </a:r>
            <a:r>
              <a:rPr lang="es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s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UEB’s</a:t>
            </a:r>
            <a:r>
              <a:rPr lang="es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website</a:t>
            </a:r>
            <a:r>
              <a:rPr lang="es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before</a:t>
            </a: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s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session</a:t>
            </a:r>
            <a:endParaRPr lang="es-ES" sz="20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</a:rPr>
              <a:t>Software</a:t>
            </a:r>
            <a:endParaRPr lang="es-ES" sz="20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</a:rPr>
              <a:t>Online </a:t>
            </a:r>
            <a:r>
              <a:rPr lang="es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tools</a:t>
            </a:r>
            <a:endParaRPr lang="es-E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a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Galaxy</a:t>
            </a:r>
            <a:r>
              <a:rPr lang="ca-E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ca-E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webserver</a:t>
            </a:r>
            <a:endParaRPr lang="es-ES" sz="20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 &amp; Bioconductor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already installed in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class computers</a:t>
            </a:r>
            <a:endParaRPr lang="en-US" sz="20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Links and resources from the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web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List of journals and books</a:t>
            </a:r>
            <a:endParaRPr lang="en-US" sz="2000" dirty="0">
              <a:solidFill>
                <a:srgbClr val="000000"/>
              </a:solidFill>
              <a:latin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Course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484" y="1156028"/>
            <a:ext cx="295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Course materials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8" y="2206263"/>
            <a:ext cx="7230958" cy="453619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31944" y="1679248"/>
            <a:ext cx="6534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uebvhir.github.io/Course_Bioinformatics_2021.html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6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UEB Presentation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Who we are?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What do we do?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Course presentation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Why this course?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Main Goals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Methodology</a:t>
            </a:r>
          </a:p>
          <a:p>
            <a:pPr marL="7988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ea typeface="ＭＳ Ｐゴシック" pitchFamily="34" charset="-128"/>
              </a:rPr>
              <a:t>Contents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OUTLINE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21" y="5792325"/>
            <a:ext cx="2245568" cy="12802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6207403"/>
            <a:ext cx="2133599" cy="50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UEB </a:t>
            </a:r>
            <a:r>
              <a:rPr lang="ca-ES" dirty="0" err="1" smtClean="0"/>
              <a:t>Presentation</a:t>
            </a:r>
            <a:endParaRPr lang="ca-ES" dirty="0"/>
          </a:p>
        </p:txBody>
      </p:sp>
      <p:pic>
        <p:nvPicPr>
          <p:cNvPr id="7" name="Imagen 16"/>
          <p:cNvPicPr/>
          <p:nvPr/>
        </p:nvPicPr>
        <p:blipFill>
          <a:blip r:embed="rId3" cstate="print"/>
          <a:stretch/>
        </p:blipFill>
        <p:spPr>
          <a:xfrm>
            <a:off x="0" y="1777237"/>
            <a:ext cx="9905760" cy="4726594"/>
          </a:xfrm>
          <a:prstGeom prst="rect">
            <a:avLst/>
          </a:prstGeom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3624941" y="1119054"/>
            <a:ext cx="2775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VHIR’s</a:t>
            </a:r>
            <a:r>
              <a:rPr lang="ca-E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CoreFacilities</a:t>
            </a:r>
            <a:endParaRPr lang="ca-ES" sz="22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706136" y="5226784"/>
            <a:ext cx="3199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Statistical</a:t>
            </a:r>
            <a:r>
              <a:rPr lang="en-US" sz="1600" b="1" dirty="0"/>
              <a:t>, methodological and bioinformatics </a:t>
            </a:r>
            <a:r>
              <a:rPr lang="en-US" sz="1600" b="1" dirty="0" smtClean="0"/>
              <a:t>support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600" b="1" dirty="0" smtClean="0"/>
              <a:t>Training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600" b="1" dirty="0" smtClean="0"/>
              <a:t>Innovation </a:t>
            </a:r>
            <a:r>
              <a:rPr lang="en-US" sz="1600" b="1" dirty="0"/>
              <a:t>and </a:t>
            </a:r>
            <a:r>
              <a:rPr lang="en-US" sz="1600" b="1" dirty="0" smtClean="0"/>
              <a:t>development</a:t>
            </a:r>
          </a:p>
          <a:p>
            <a:endParaRPr lang="ca-ES" sz="1200" dirty="0"/>
          </a:p>
        </p:txBody>
      </p:sp>
      <p:sp>
        <p:nvSpPr>
          <p:cNvPr id="9" name="8 Flecha derecha"/>
          <p:cNvSpPr/>
          <p:nvPr/>
        </p:nvSpPr>
        <p:spPr bwMode="auto">
          <a:xfrm>
            <a:off x="6390068" y="5297579"/>
            <a:ext cx="347730" cy="3090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9 Flecha derecha"/>
          <p:cNvSpPr/>
          <p:nvPr/>
        </p:nvSpPr>
        <p:spPr bwMode="auto">
          <a:xfrm>
            <a:off x="6400800" y="5836345"/>
            <a:ext cx="347730" cy="3090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Flecha derecha"/>
          <p:cNvSpPr/>
          <p:nvPr/>
        </p:nvSpPr>
        <p:spPr bwMode="auto">
          <a:xfrm>
            <a:off x="6413679" y="6364379"/>
            <a:ext cx="347730" cy="3090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UEB </a:t>
            </a:r>
            <a:r>
              <a:rPr lang="ca-ES" dirty="0" err="1" smtClean="0"/>
              <a:t>Presentation</a:t>
            </a:r>
            <a:endParaRPr lang="ca-ES" dirty="0"/>
          </a:p>
        </p:txBody>
      </p:sp>
      <p:sp>
        <p:nvSpPr>
          <p:cNvPr id="2" name="Rectángulo 1"/>
          <p:cNvSpPr/>
          <p:nvPr/>
        </p:nvSpPr>
        <p:spPr>
          <a:xfrm>
            <a:off x="495300" y="1262036"/>
            <a:ext cx="9097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en.vhir.org/portal1/article_menu_serveis.asp?s=serveis&amp;contenttypeid=43&amp;contentid=1250&amp;t=presentation</a:t>
            </a:r>
            <a:endParaRPr lang="es-ES" sz="1400" dirty="0"/>
          </a:p>
          <a:p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4" y="1603856"/>
            <a:ext cx="9232232" cy="5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UEB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A0E74705-7A47-41BD-9738-6A82971ECD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0256" t="52407" r="26795" b="12037"/>
          <a:stretch>
            <a:fillRect/>
          </a:stretch>
        </p:blipFill>
        <p:spPr>
          <a:xfrm>
            <a:off x="2378529" y="4285289"/>
            <a:ext cx="2933699" cy="219171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4806077"/>
            <a:ext cx="3804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u="sng" dirty="0" smtClean="0"/>
              <a:t>Former </a:t>
            </a:r>
            <a:r>
              <a:rPr lang="ca-ES" sz="1600" u="sng" dirty="0" err="1" smtClean="0"/>
              <a:t>members</a:t>
            </a:r>
            <a:r>
              <a:rPr lang="ca-ES" sz="1600" u="sng" dirty="0" smtClean="0"/>
              <a:t>:</a:t>
            </a:r>
          </a:p>
          <a:p>
            <a:pPr>
              <a:buFontTx/>
              <a:buChar char="-"/>
            </a:pPr>
            <a:r>
              <a:rPr lang="ca-ES" sz="1600" dirty="0" smtClean="0"/>
              <a:t>Ricardo Gonzalo</a:t>
            </a:r>
          </a:p>
          <a:p>
            <a:pPr>
              <a:buFontTx/>
              <a:buChar char="-"/>
            </a:pPr>
            <a:r>
              <a:rPr lang="ca-ES" sz="1600" dirty="0" smtClean="0"/>
              <a:t>Ferran </a:t>
            </a:r>
            <a:r>
              <a:rPr lang="ca-ES" sz="1600" dirty="0" err="1" smtClean="0"/>
              <a:t>Briansó</a:t>
            </a:r>
            <a:endParaRPr lang="ca-ES" sz="1600" dirty="0" smtClean="0"/>
          </a:p>
          <a:p>
            <a:pPr>
              <a:buFontTx/>
              <a:buChar char="-"/>
            </a:pPr>
            <a:r>
              <a:rPr lang="ca-ES" sz="1600" dirty="0" smtClean="0"/>
              <a:t>Xavier de Pedro</a:t>
            </a:r>
          </a:p>
          <a:p>
            <a:pPr>
              <a:buFontTx/>
              <a:buChar char="-"/>
            </a:pPr>
            <a:r>
              <a:rPr lang="ca-ES" sz="1600" dirty="0" smtClean="0"/>
              <a:t>Israel Ortega</a:t>
            </a:r>
          </a:p>
          <a:p>
            <a:pPr>
              <a:buFontTx/>
              <a:buChar char="-"/>
            </a:pPr>
            <a:r>
              <a:rPr lang="ca-ES" sz="1600" dirty="0" smtClean="0"/>
              <a:t>Josep Lluís Mosquera</a:t>
            </a:r>
            <a:endParaRPr lang="ca-ES" sz="1600" dirty="0"/>
          </a:p>
        </p:txBody>
      </p:sp>
      <p:sp>
        <p:nvSpPr>
          <p:cNvPr id="8" name="7 Flecha derecha"/>
          <p:cNvSpPr/>
          <p:nvPr/>
        </p:nvSpPr>
        <p:spPr bwMode="auto">
          <a:xfrm>
            <a:off x="1306286" y="2318664"/>
            <a:ext cx="8142514" cy="729343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31038" y="1197433"/>
            <a:ext cx="4562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Incorporation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new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methods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&amp;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pipelines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Standarization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workflows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pipelines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Development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new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tools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Adhesion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quality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standards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ca-ES" b="1" dirty="0" smtClean="0">
                <a:latin typeface="+mn-lt"/>
              </a:rPr>
              <a:t>ISO9001:2015</a:t>
            </a:r>
            <a:r>
              <a:rPr lang="ca-E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54928" y="2438399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2008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08" y="3174616"/>
            <a:ext cx="4610634" cy="18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8"/>
          <p:cNvSpPr/>
          <p:nvPr/>
        </p:nvSpPr>
        <p:spPr>
          <a:xfrm>
            <a:off x="5427402" y="1214765"/>
            <a:ext cx="4467993" cy="5686502"/>
          </a:xfrm>
          <a:prstGeom prst="rect">
            <a:avLst/>
          </a:prstGeom>
          <a:solidFill>
            <a:srgbClr val="3366FF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6"/>
          <p:cNvSpPr/>
          <p:nvPr/>
        </p:nvSpPr>
        <p:spPr>
          <a:xfrm>
            <a:off x="643186" y="1205776"/>
            <a:ext cx="4762118" cy="5695491"/>
          </a:xfrm>
          <a:prstGeom prst="rect">
            <a:avLst/>
          </a:prstGeom>
          <a:solidFill>
            <a:srgbClr val="993489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5524375" y="2227596"/>
            <a:ext cx="2204382" cy="900173"/>
            <a:chOff x="1504213" y="740961"/>
            <a:chExt cx="2419315" cy="737596"/>
          </a:xfrm>
          <a:scene3d>
            <a:camera prst="orthographicFront"/>
            <a:lightRig rig="flat" dir="t"/>
          </a:scene3d>
        </p:grpSpPr>
        <p:sp>
          <p:nvSpPr>
            <p:cNvPr id="8" name="7 Rectángulo"/>
            <p:cNvSpPr/>
            <p:nvPr/>
          </p:nvSpPr>
          <p:spPr>
            <a:xfrm>
              <a:off x="1504213" y="740961"/>
              <a:ext cx="2419315" cy="73759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504213" y="740961"/>
              <a:ext cx="2419315" cy="7375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ts val="600"/>
                </a:spcAft>
              </a:pPr>
              <a:r>
                <a:rPr lang="ca-ES" sz="1400" b="1" dirty="0">
                  <a:latin typeface="Arial" pitchFamily="34" charset="0"/>
                  <a:cs typeface="Arial" pitchFamily="34" charset="0"/>
                </a:rPr>
                <a:t>Alex </a:t>
              </a:r>
              <a:r>
                <a:rPr lang="ca-ES" sz="1400" b="1" dirty="0" smtClean="0">
                  <a:latin typeface="Arial" pitchFamily="34" charset="0"/>
                  <a:cs typeface="Arial" pitchFamily="34" charset="0"/>
                </a:rPr>
                <a:t>Sánchez</a:t>
              </a:r>
              <a:endParaRPr lang="ca-ES" sz="1400" b="1" i="0" kern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ca-ES" sz="1400" i="1" kern="12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Responsible</a:t>
              </a:r>
              <a:r>
                <a:rPr lang="ca-ES" sz="1400" i="1" kern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ca-ES" sz="1400" i="1" kern="12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Projects</a:t>
              </a:r>
              <a:endParaRPr lang="ca-ES" sz="1400" i="1" kern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1400" i="1" kern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in Data </a:t>
              </a:r>
              <a:r>
                <a:rPr lang="ca-ES" sz="1400" i="1" kern="12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Science</a:t>
              </a:r>
              <a:endParaRPr lang="ca-ES" sz="1400" i="1" kern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1"/>
          <p:cNvGrpSpPr/>
          <p:nvPr/>
        </p:nvGrpSpPr>
        <p:grpSpPr>
          <a:xfrm>
            <a:off x="5584326" y="3357191"/>
            <a:ext cx="1655371" cy="837266"/>
            <a:chOff x="6772478" y="553525"/>
            <a:chExt cx="2266494" cy="681318"/>
          </a:xfrm>
        </p:grpSpPr>
        <p:sp>
          <p:nvSpPr>
            <p:cNvPr id="11" name="Rectángulo 13"/>
            <p:cNvSpPr/>
            <p:nvPr/>
          </p:nvSpPr>
          <p:spPr>
            <a:xfrm>
              <a:off x="680424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ectángulo 14"/>
            <p:cNvSpPr/>
            <p:nvPr/>
          </p:nvSpPr>
          <p:spPr>
            <a:xfrm>
              <a:off x="677247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spcAft>
                  <a:spcPts val="600"/>
                </a:spcAft>
              </a:pPr>
              <a:r>
                <a:rPr lang="ca-ES" sz="14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ca-ES" sz="1400" b="1" dirty="0">
                  <a:latin typeface="Arial" pitchFamily="34" charset="0"/>
                  <a:cs typeface="Arial" pitchFamily="34" charset="0"/>
                </a:rPr>
                <a:t>Angel Blanco</a:t>
              </a:r>
            </a:p>
            <a:p>
              <a:pPr lvl="0" algn="ctr" defTabSz="6223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ca-ES" sz="1400" i="1" kern="1200" dirty="0" smtClean="0">
                  <a:latin typeface="Arial" pitchFamily="34" charset="0"/>
                  <a:cs typeface="Arial" pitchFamily="34" charset="0"/>
                </a:rPr>
                <a:t>EOSC-LIFE Project Manager</a:t>
              </a:r>
            </a:p>
          </p:txBody>
        </p:sp>
      </p:grpSp>
      <p:grpSp>
        <p:nvGrpSpPr>
          <p:cNvPr id="13" name="Grupo 17"/>
          <p:cNvGrpSpPr/>
          <p:nvPr/>
        </p:nvGrpSpPr>
        <p:grpSpPr>
          <a:xfrm>
            <a:off x="5615204" y="4482962"/>
            <a:ext cx="1632179" cy="854851"/>
            <a:chOff x="6804248" y="553525"/>
            <a:chExt cx="2245297" cy="681318"/>
          </a:xfrm>
        </p:grpSpPr>
        <p:sp>
          <p:nvSpPr>
            <p:cNvPr id="14" name="Rectángulo 18"/>
            <p:cNvSpPr/>
            <p:nvPr/>
          </p:nvSpPr>
          <p:spPr>
            <a:xfrm>
              <a:off x="680424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Rectángulo 19"/>
            <p:cNvSpPr/>
            <p:nvPr/>
          </p:nvSpPr>
          <p:spPr>
            <a:xfrm>
              <a:off x="6814821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spcAft>
                  <a:spcPts val="600"/>
                </a:spcAft>
              </a:pPr>
              <a:r>
                <a:rPr lang="ca-ES" sz="1400" b="1" dirty="0">
                  <a:latin typeface="Arial" pitchFamily="34" charset="0"/>
                  <a:cs typeface="Arial" pitchFamily="34" charset="0"/>
                </a:rPr>
                <a:t>Berta </a:t>
              </a:r>
              <a:r>
                <a:rPr lang="ca-ES" sz="1400" b="1" dirty="0" smtClean="0">
                  <a:latin typeface="Arial" pitchFamily="34" charset="0"/>
                  <a:cs typeface="Arial" pitchFamily="34" charset="0"/>
                </a:rPr>
                <a:t>Miró</a:t>
              </a:r>
              <a:endParaRPr lang="ca-ES" sz="1400" b="1" kern="1200" dirty="0" smtClean="0">
                <a:latin typeface="Arial" pitchFamily="34" charset="0"/>
                <a:cs typeface="Arial" pitchFamily="34" charset="0"/>
              </a:endParaRPr>
            </a:p>
            <a:p>
              <a:pPr lvl="0" algn="ctr" defTabSz="6223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ca-ES" sz="1400" i="1" kern="1200" dirty="0" smtClean="0">
                  <a:latin typeface="Arial" pitchFamily="34" charset="0"/>
                  <a:cs typeface="Arial" pitchFamily="34" charset="0"/>
                </a:rPr>
                <a:t>VEIS Project Manager</a:t>
              </a:r>
              <a:endParaRPr lang="ca-ES" sz="1400" b="0" i="1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o 20"/>
          <p:cNvGrpSpPr/>
          <p:nvPr/>
        </p:nvGrpSpPr>
        <p:grpSpPr>
          <a:xfrm>
            <a:off x="6604165" y="5758624"/>
            <a:ext cx="1645849" cy="903095"/>
            <a:chOff x="6772478" y="553525"/>
            <a:chExt cx="2266494" cy="681318"/>
          </a:xfrm>
        </p:grpSpPr>
        <p:sp>
          <p:nvSpPr>
            <p:cNvPr id="17" name="Rectángulo 21"/>
            <p:cNvSpPr/>
            <p:nvPr/>
          </p:nvSpPr>
          <p:spPr>
            <a:xfrm>
              <a:off x="680424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Rectángulo 22"/>
            <p:cNvSpPr/>
            <p:nvPr/>
          </p:nvSpPr>
          <p:spPr>
            <a:xfrm>
              <a:off x="6772478" y="553525"/>
              <a:ext cx="226649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spcAft>
                  <a:spcPts val="600"/>
                </a:spcAft>
              </a:pPr>
              <a:r>
                <a:rPr lang="ca-ES" sz="1400" b="1" dirty="0">
                  <a:latin typeface="Arial" pitchFamily="34" charset="0"/>
                  <a:cs typeface="Arial" pitchFamily="34" charset="0"/>
                </a:rPr>
                <a:t>Anna Sanjuan</a:t>
              </a:r>
            </a:p>
            <a:p>
              <a:pPr lvl="0" algn="ctr" defTabSz="6223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ca-ES" sz="1400" i="1" kern="1200" dirty="0" smtClean="0">
                  <a:latin typeface="Arial" pitchFamily="34" charset="0"/>
                  <a:cs typeface="Arial" pitchFamily="34" charset="0"/>
                </a:rPr>
                <a:t>EU-Pearl Project Manager</a:t>
              </a:r>
              <a:r>
                <a:rPr lang="ca-ES" sz="1400" b="0" i="1" kern="1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ca-ES" sz="1400" b="0" i="1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 l="4390" t="5108" r="74602" b="42730"/>
          <a:stretch>
            <a:fillRect/>
          </a:stretch>
        </p:blipFill>
        <p:spPr bwMode="auto">
          <a:xfrm>
            <a:off x="8183332" y="5596075"/>
            <a:ext cx="881521" cy="102692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 l="40442" t="5340" r="38525" b="42267"/>
          <a:stretch>
            <a:fillRect/>
          </a:stretch>
        </p:blipFill>
        <p:spPr bwMode="auto">
          <a:xfrm>
            <a:off x="7246333" y="4395728"/>
            <a:ext cx="859111" cy="965436"/>
          </a:xfrm>
          <a:prstGeom prst="ellipse">
            <a:avLst/>
          </a:prstGeom>
          <a:ln w="38100" cap="rnd">
            <a:solidFill>
              <a:srgbClr val="FF0000"/>
            </a:solidFill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 l="76449" t="4982" r="2515" b="42189"/>
          <a:stretch>
            <a:fillRect/>
          </a:stretch>
        </p:blipFill>
        <p:spPr bwMode="auto">
          <a:xfrm>
            <a:off x="7246923" y="3186164"/>
            <a:ext cx="806974" cy="921059"/>
          </a:xfrm>
          <a:prstGeom prst="ellipse">
            <a:avLst/>
          </a:prstGeom>
          <a:ln w="381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pSp>
        <p:nvGrpSpPr>
          <p:cNvPr id="23" name="22 Grupo"/>
          <p:cNvGrpSpPr/>
          <p:nvPr/>
        </p:nvGrpSpPr>
        <p:grpSpPr>
          <a:xfrm>
            <a:off x="796785" y="5167576"/>
            <a:ext cx="1911361" cy="1042598"/>
            <a:chOff x="1318482" y="4843261"/>
            <a:chExt cx="2474224" cy="737596"/>
          </a:xfrm>
          <a:scene3d>
            <a:camera prst="orthographicFront"/>
            <a:lightRig rig="flat" dir="t"/>
          </a:scene3d>
        </p:grpSpPr>
        <p:sp>
          <p:nvSpPr>
            <p:cNvPr id="36" name="35 Rectángulo"/>
            <p:cNvSpPr/>
            <p:nvPr/>
          </p:nvSpPr>
          <p:spPr>
            <a:xfrm>
              <a:off x="1373391" y="4843261"/>
              <a:ext cx="2419315" cy="73759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36 Rectángulo"/>
            <p:cNvSpPr/>
            <p:nvPr/>
          </p:nvSpPr>
          <p:spPr>
            <a:xfrm>
              <a:off x="1318482" y="4887413"/>
              <a:ext cx="2419315" cy="6934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ca-ES" sz="1400" b="1" dirty="0">
                  <a:latin typeface="Arial" pitchFamily="34" charset="0"/>
                  <a:cs typeface="Arial" pitchFamily="34" charset="0"/>
                </a:rPr>
                <a:t>Santi Pérez-Hoyos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1400" i="1" kern="12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Responsible</a:t>
              </a:r>
              <a:r>
                <a:rPr lang="ca-ES" sz="1400" i="1" kern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ca-ES" sz="1400" i="1" kern="12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Bioestatistics</a:t>
              </a:r>
              <a:endParaRPr lang="ca-ES" sz="1400" i="1" kern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2717734" y="5775621"/>
            <a:ext cx="1838030" cy="1045660"/>
            <a:chOff x="4050228" y="5369436"/>
            <a:chExt cx="2419315" cy="737596"/>
          </a:xfrm>
          <a:scene3d>
            <a:camera prst="orthographicFront"/>
            <a:lightRig rig="flat" dir="t"/>
          </a:scene3d>
        </p:grpSpPr>
        <p:sp>
          <p:nvSpPr>
            <p:cNvPr id="34" name="33 Rectángulo"/>
            <p:cNvSpPr/>
            <p:nvPr/>
          </p:nvSpPr>
          <p:spPr>
            <a:xfrm>
              <a:off x="4050228" y="5369436"/>
              <a:ext cx="2419315" cy="73759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34 Rectángulo"/>
            <p:cNvSpPr/>
            <p:nvPr/>
          </p:nvSpPr>
          <p:spPr>
            <a:xfrm>
              <a:off x="4050228" y="5369436"/>
              <a:ext cx="2419315" cy="737596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spcAft>
                  <a:spcPts val="600"/>
                </a:spcAft>
              </a:pPr>
              <a:r>
                <a:rPr lang="ca-ES" sz="1400" b="1" dirty="0">
                  <a:latin typeface="Arial" pitchFamily="34" charset="0"/>
                  <a:cs typeface="Arial" pitchFamily="34" charset="0"/>
                </a:rPr>
                <a:t>Augusto Sao-Avilés</a:t>
              </a:r>
            </a:p>
            <a:p>
              <a:pPr algn="ctr" defTabSz="622300">
                <a:spcAft>
                  <a:spcPts val="600"/>
                </a:spcAft>
              </a:pPr>
              <a:r>
                <a:rPr lang="ca-ES" sz="1400" i="1" dirty="0" err="1">
                  <a:latin typeface="Arial" pitchFamily="34" charset="0"/>
                  <a:cs typeface="Arial" pitchFamily="34" charset="0"/>
                </a:rPr>
                <a:t>Biostatistics</a:t>
              </a:r>
              <a:r>
                <a:rPr lang="ca-ES" sz="14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ca-ES" sz="1400" i="1" dirty="0" err="1">
                  <a:latin typeface="Arial" pitchFamily="34" charset="0"/>
                  <a:cs typeface="Arial" pitchFamily="34" charset="0"/>
                </a:rPr>
                <a:t>Technician</a:t>
              </a:r>
              <a:endParaRPr lang="ca-ES" sz="1400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32 Rectángulo"/>
          <p:cNvSpPr/>
          <p:nvPr/>
        </p:nvSpPr>
        <p:spPr>
          <a:xfrm>
            <a:off x="2771522" y="4682632"/>
            <a:ext cx="1797820" cy="1001717"/>
          </a:xfrm>
          <a:prstGeom prst="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algn="ctr" defTabSz="622300">
              <a:spcAft>
                <a:spcPts val="600"/>
              </a:spcAft>
            </a:pPr>
            <a:r>
              <a:rPr lang="ca-ES" sz="1400" b="1" dirty="0">
                <a:latin typeface="Arial" pitchFamily="34" charset="0"/>
                <a:cs typeface="Arial" pitchFamily="34" charset="0"/>
              </a:rPr>
              <a:t>Miriam Mota</a:t>
            </a:r>
          </a:p>
          <a:p>
            <a:pPr algn="ctr" defTabSz="622300">
              <a:spcAft>
                <a:spcPts val="600"/>
              </a:spcAft>
            </a:pPr>
            <a:r>
              <a:rPr lang="ca-ES" sz="1400" i="1" dirty="0" err="1">
                <a:latin typeface="Arial" pitchFamily="34" charset="0"/>
                <a:cs typeface="Arial" pitchFamily="34" charset="0"/>
              </a:rPr>
              <a:t>Biostatistics</a:t>
            </a:r>
            <a:r>
              <a:rPr lang="ca-ES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ca-ES" sz="1400" i="1" dirty="0" err="1">
                <a:latin typeface="Arial" pitchFamily="34" charset="0"/>
                <a:cs typeface="Arial" pitchFamily="34" charset="0"/>
              </a:rPr>
              <a:t>Technician</a:t>
            </a:r>
            <a:endParaRPr lang="ca-ES" sz="14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25 Grupo"/>
          <p:cNvGrpSpPr/>
          <p:nvPr/>
        </p:nvGrpSpPr>
        <p:grpSpPr>
          <a:xfrm>
            <a:off x="705230" y="2284874"/>
            <a:ext cx="1781233" cy="1129288"/>
            <a:chOff x="1522793" y="2415651"/>
            <a:chExt cx="2466628" cy="794221"/>
          </a:xfrm>
          <a:scene3d>
            <a:camera prst="orthographicFront"/>
            <a:lightRig rig="flat" dir="t"/>
          </a:scene3d>
        </p:grpSpPr>
        <p:sp>
          <p:nvSpPr>
            <p:cNvPr id="30" name="29 Rectángulo"/>
            <p:cNvSpPr/>
            <p:nvPr/>
          </p:nvSpPr>
          <p:spPr>
            <a:xfrm>
              <a:off x="1570106" y="2415651"/>
              <a:ext cx="2419315" cy="73759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1522793" y="2472276"/>
              <a:ext cx="2203609" cy="7375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1400" b="1" kern="1200" dirty="0" smtClean="0">
                  <a:latin typeface="Arial" pitchFamily="34" charset="0"/>
                  <a:cs typeface="Arial" pitchFamily="34" charset="0"/>
                </a:rPr>
                <a:t>  Mireia Ferrer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ca-ES" sz="1400" i="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Responsible</a:t>
              </a:r>
              <a:r>
                <a:rPr lang="ca-ES" sz="1400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ca-ES" sz="140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Bioinformatics</a:t>
              </a:r>
              <a:endParaRPr lang="ca-ES" sz="1400" b="0" i="1" kern="1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2963539" y="2284874"/>
            <a:ext cx="1731563" cy="1106267"/>
          </a:xfrm>
          <a:prstGeom prst="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defTabSz="622300">
              <a:spcAft>
                <a:spcPts val="600"/>
              </a:spcAft>
            </a:pPr>
            <a:r>
              <a:rPr lang="ca-ES" sz="1400" b="1" dirty="0" smtClean="0">
                <a:latin typeface="Arial" pitchFamily="34" charset="0"/>
                <a:cs typeface="Arial" pitchFamily="34" charset="0"/>
              </a:rPr>
              <a:t> Esther </a:t>
            </a:r>
            <a:r>
              <a:rPr lang="ca-ES" sz="1400" b="1" dirty="0">
                <a:latin typeface="Arial" pitchFamily="34" charset="0"/>
                <a:cs typeface="Arial" pitchFamily="34" charset="0"/>
              </a:rPr>
              <a:t>Camacho</a:t>
            </a:r>
          </a:p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ca-ES" sz="1400" i="1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Bioinformatics</a:t>
            </a:r>
            <a:r>
              <a:rPr lang="ca-ES" sz="1400" i="1" kern="1200" dirty="0" smtClean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sz="1400" i="1" kern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Technician</a:t>
            </a:r>
            <a:r>
              <a:rPr lang="ca-ES" sz="1400" b="0" i="1" kern="1200" dirty="0" smtClean="0">
                <a:latin typeface="Arial" pitchFamily="34" charset="0"/>
                <a:cs typeface="Arial" pitchFamily="34" charset="0"/>
              </a:rPr>
              <a:t> </a:t>
            </a:r>
            <a:endParaRPr lang="ca-ES" sz="1400" b="0" i="1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 cstate="print"/>
          <a:srcRect l="73276" t="16982" r="6979" b="61666"/>
          <a:stretch>
            <a:fillRect/>
          </a:stretch>
        </p:blipFill>
        <p:spPr bwMode="auto">
          <a:xfrm>
            <a:off x="1944664" y="1937543"/>
            <a:ext cx="896325" cy="938877"/>
          </a:xfrm>
          <a:prstGeom prst="ellipse">
            <a:avLst/>
          </a:prstGeom>
          <a:ln w="38100" cap="rnd">
            <a:solidFill>
              <a:srgbClr val="FF0000"/>
            </a:solidFill>
          </a:ln>
          <a:effectLst/>
        </p:spPr>
      </p:pic>
      <p:pic>
        <p:nvPicPr>
          <p:cNvPr id="40" name="Picture 4" descr="C:\Users\mirei\Documents\Bioinformatica-VHIR\UEB\Esther_Camacho_carne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6704" y="2003318"/>
            <a:ext cx="936389" cy="992252"/>
          </a:xfrm>
          <a:prstGeom prst="ellipse">
            <a:avLst/>
          </a:prstGeom>
          <a:ln w="38100" cap="rnd">
            <a:solidFill>
              <a:srgbClr val="FF0000"/>
            </a:solidFill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 l="39071" t="16535" r="40651" b="61999"/>
          <a:stretch>
            <a:fillRect/>
          </a:stretch>
        </p:blipFill>
        <p:spPr bwMode="auto">
          <a:xfrm>
            <a:off x="154495" y="4268923"/>
            <a:ext cx="1172899" cy="11417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 cstate="print"/>
          <a:srcRect l="5953" t="61301" r="74693" b="16904"/>
          <a:stretch>
            <a:fillRect/>
          </a:stretch>
        </p:blipFill>
        <p:spPr bwMode="auto">
          <a:xfrm>
            <a:off x="4279343" y="4448766"/>
            <a:ext cx="940872" cy="9743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 l="39781" t="60972" r="40585" b="17219"/>
          <a:stretch>
            <a:fillRect/>
          </a:stretch>
        </p:blipFill>
        <p:spPr bwMode="auto">
          <a:xfrm>
            <a:off x="4469796" y="5718432"/>
            <a:ext cx="948955" cy="92213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pSp>
        <p:nvGrpSpPr>
          <p:cNvPr id="44" name="43 Grupo"/>
          <p:cNvGrpSpPr/>
          <p:nvPr/>
        </p:nvGrpSpPr>
        <p:grpSpPr>
          <a:xfrm>
            <a:off x="-11602" y="3494676"/>
            <a:ext cx="1625474" cy="737596"/>
            <a:chOff x="-499293" y="2716387"/>
            <a:chExt cx="1744958" cy="737596"/>
          </a:xfrm>
          <a:scene3d>
            <a:camera prst="orthographicFront"/>
            <a:lightRig rig="flat" dir="t"/>
          </a:scene3d>
        </p:grpSpPr>
        <p:sp>
          <p:nvSpPr>
            <p:cNvPr id="45" name="44 Rectángulo"/>
            <p:cNvSpPr/>
            <p:nvPr/>
          </p:nvSpPr>
          <p:spPr>
            <a:xfrm>
              <a:off x="-499293" y="2716387"/>
              <a:ext cx="1744958" cy="737596"/>
            </a:xfrm>
            <a:prstGeom prst="rect">
              <a:avLst/>
            </a:prstGeom>
            <a:ln>
              <a:solidFill>
                <a:schemeClr val="accent4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6" name="45 Rectángulo"/>
            <p:cNvSpPr/>
            <p:nvPr/>
          </p:nvSpPr>
          <p:spPr>
            <a:xfrm>
              <a:off x="-499293" y="2716387"/>
              <a:ext cx="1744958" cy="7375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1400" b="1" i="0" kern="1200" dirty="0" err="1" smtClean="0">
                  <a:latin typeface="Arial" pitchFamily="34" charset="0"/>
                  <a:cs typeface="Arial" pitchFamily="34" charset="0"/>
                </a:rPr>
                <a:t>Head</a:t>
              </a:r>
              <a:r>
                <a:rPr lang="ca-ES" sz="1400" b="1" i="0" kern="1200" dirty="0" smtClean="0">
                  <a:latin typeface="Arial" pitchFamily="34" charset="0"/>
                  <a:cs typeface="Arial" pitchFamily="34" charset="0"/>
                </a:rPr>
                <a:t> of Unit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1400" b="1" i="1" kern="1200" dirty="0" smtClean="0">
                  <a:latin typeface="Arial" pitchFamily="34" charset="0"/>
                  <a:cs typeface="Arial" pitchFamily="34" charset="0"/>
                </a:rPr>
                <a:t>Santi Pérez-Hoyos</a:t>
              </a:r>
            </a:p>
          </p:txBody>
        </p:sp>
      </p:grpSp>
      <p:sp>
        <p:nvSpPr>
          <p:cNvPr id="48" name="CuadroTexto 7"/>
          <p:cNvSpPr txBox="1"/>
          <p:nvPr/>
        </p:nvSpPr>
        <p:spPr>
          <a:xfrm>
            <a:off x="1256118" y="1259449"/>
            <a:ext cx="407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a-ES" sz="28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Bioinformatics</a:t>
            </a:r>
            <a:r>
              <a:rPr lang="ca-ES" sz="2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es-ES" sz="2800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CuadroTexto 9"/>
          <p:cNvSpPr txBox="1"/>
          <p:nvPr/>
        </p:nvSpPr>
        <p:spPr>
          <a:xfrm>
            <a:off x="5477656" y="1273489"/>
            <a:ext cx="2919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r>
              <a:rPr lang="ca-E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Data </a:t>
            </a:r>
            <a:r>
              <a:rPr lang="ca-ES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s-E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CuadroTexto 7"/>
          <p:cNvSpPr txBox="1"/>
          <p:nvPr/>
        </p:nvSpPr>
        <p:spPr>
          <a:xfrm>
            <a:off x="1812090" y="3999842"/>
            <a:ext cx="315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8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ca-ES" sz="2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es-ES" sz="2800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5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ca-ES" dirty="0" smtClean="0"/>
              <a:t>UEB </a:t>
            </a:r>
            <a:r>
              <a:rPr lang="ca-ES" dirty="0" err="1" smtClean="0"/>
              <a:t>Presentation</a:t>
            </a:r>
            <a:endParaRPr lang="ca-ES" dirty="0"/>
          </a:p>
        </p:txBody>
      </p:sp>
      <p:grpSp>
        <p:nvGrpSpPr>
          <p:cNvPr id="56" name="Grupo 1"/>
          <p:cNvGrpSpPr/>
          <p:nvPr/>
        </p:nvGrpSpPr>
        <p:grpSpPr>
          <a:xfrm>
            <a:off x="8250014" y="4091975"/>
            <a:ext cx="1655371" cy="837266"/>
            <a:chOff x="6772478" y="553525"/>
            <a:chExt cx="2266494" cy="681318"/>
          </a:xfrm>
        </p:grpSpPr>
        <p:sp>
          <p:nvSpPr>
            <p:cNvPr id="57" name="Rectángulo 13"/>
            <p:cNvSpPr/>
            <p:nvPr/>
          </p:nvSpPr>
          <p:spPr>
            <a:xfrm>
              <a:off x="680424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8" name="Rectángulo 14"/>
            <p:cNvSpPr/>
            <p:nvPr/>
          </p:nvSpPr>
          <p:spPr>
            <a:xfrm>
              <a:off x="6772478" y="553525"/>
              <a:ext cx="2234724" cy="681318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spcAft>
                  <a:spcPts val="600"/>
                </a:spcAft>
              </a:pPr>
              <a:r>
                <a:rPr lang="ca-ES" sz="1400" b="1" dirty="0" smtClean="0">
                  <a:latin typeface="Arial" pitchFamily="34" charset="0"/>
                  <a:cs typeface="Arial" pitchFamily="34" charset="0"/>
                </a:rPr>
                <a:t>Guillem Fernández</a:t>
              </a:r>
              <a:endParaRPr lang="ca-ES" sz="1400" b="1" dirty="0">
                <a:latin typeface="Arial" pitchFamily="34" charset="0"/>
                <a:cs typeface="Arial" pitchFamily="34" charset="0"/>
              </a:endParaRPr>
            </a:p>
            <a:p>
              <a:pPr algn="ctr" defTabSz="622300">
                <a:spcAft>
                  <a:spcPts val="0"/>
                </a:spcAft>
              </a:pPr>
              <a:r>
                <a:rPr lang="ca-ES" sz="1400" i="1" dirty="0" err="1" smtClean="0">
                  <a:latin typeface="Arial" pitchFamily="34" charset="0"/>
                  <a:cs typeface="Arial" pitchFamily="34" charset="0"/>
                </a:rPr>
                <a:t>Clinical</a:t>
              </a:r>
              <a:r>
                <a:rPr lang="ca-ES" sz="1400" i="1" dirty="0" smtClean="0">
                  <a:latin typeface="Arial" pitchFamily="34" charset="0"/>
                  <a:cs typeface="Arial" pitchFamily="34" charset="0"/>
                </a:rPr>
                <a:t> data </a:t>
              </a:r>
              <a:r>
                <a:rPr lang="ca-ES" sz="1400" i="1" dirty="0" err="1" smtClean="0">
                  <a:latin typeface="Arial" pitchFamily="34" charset="0"/>
                  <a:cs typeface="Arial" pitchFamily="34" charset="0"/>
                </a:rPr>
                <a:t>specialist</a:t>
              </a:r>
              <a:endParaRPr lang="ca-ES" sz="1400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l="5987" t="16725" r="74453" b="61983"/>
          <a:stretch>
            <a:fillRect/>
          </a:stretch>
        </p:blipFill>
        <p:spPr bwMode="auto">
          <a:xfrm>
            <a:off x="7768996" y="1695509"/>
            <a:ext cx="1021525" cy="1039783"/>
          </a:xfrm>
          <a:prstGeom prst="ellipse">
            <a:avLst/>
          </a:prstGeom>
          <a:ln w="38100" cap="rnd">
            <a:solidFill>
              <a:srgbClr val="FF0000"/>
            </a:solidFill>
          </a:ln>
          <a:effectLst/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t="4909" r="20560" b="14063"/>
          <a:stretch/>
        </p:blipFill>
        <p:spPr>
          <a:xfrm>
            <a:off x="8969436" y="3098218"/>
            <a:ext cx="887897" cy="1047387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919400" y="2587680"/>
            <a:ext cx="3062880" cy="58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468360" y="2290680"/>
            <a:ext cx="2087280" cy="5742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ca-ES" sz="1600" b="0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Clinical</a:t>
            </a:r>
            <a:r>
              <a:rPr lang="ca-ES" sz="1600" b="0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Data </a:t>
            </a:r>
            <a:endParaRPr lang="ca-ES" sz="1600" b="0" strike="noStrike" spc="-1" dirty="0" smtClean="0">
              <a:solidFill>
                <a:srgbClr val="000000"/>
              </a:solidFill>
              <a:latin typeface="Verdana"/>
              <a:ea typeface="ＭＳ Ｐゴシック"/>
            </a:endParaRPr>
          </a:p>
          <a:p>
            <a:pPr algn="ctr">
              <a:lnSpc>
                <a:spcPct val="100000"/>
              </a:lnSpc>
            </a:pPr>
            <a:r>
              <a:rPr lang="ca-ES" sz="1600" b="0" strike="noStrike" spc="-1" dirty="0" err="1" smtClean="0">
                <a:solidFill>
                  <a:srgbClr val="000000"/>
                </a:solidFill>
                <a:latin typeface="Verdana"/>
                <a:ea typeface="ＭＳ Ｐゴシック"/>
              </a:rPr>
              <a:t>Analysis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700360" y="2290680"/>
            <a:ext cx="2087280" cy="5742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Verdana"/>
                <a:ea typeface="ＭＳ Ｐゴシック"/>
              </a:rPr>
              <a:t>Bioinformatics 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Verdana"/>
                <a:ea typeface="ＭＳ Ｐゴシック"/>
              </a:rPr>
              <a:t>Analysis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7160382" y="2303559"/>
            <a:ext cx="1944360" cy="5742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Training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5075271" y="2290680"/>
            <a:ext cx="1944360" cy="5742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Verdana"/>
                <a:ea typeface="ＭＳ Ｐゴシック"/>
              </a:rPr>
              <a:t>Consulting and 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Verdana"/>
                <a:ea typeface="ＭＳ Ｐゴシック"/>
              </a:rPr>
              <a:t>Research Projects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692000" y="1915920"/>
            <a:ext cx="6480360" cy="390600"/>
            <a:chOff x="1692000" y="1915920"/>
            <a:chExt cx="6480360" cy="390600"/>
          </a:xfrm>
        </p:grpSpPr>
        <p:sp>
          <p:nvSpPr>
            <p:cNvPr id="296" name="Line 7"/>
            <p:cNvSpPr/>
            <p:nvPr/>
          </p:nvSpPr>
          <p:spPr>
            <a:xfrm>
              <a:off x="1692000" y="2068200"/>
              <a:ext cx="648036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Line 8"/>
            <p:cNvSpPr/>
            <p:nvPr/>
          </p:nvSpPr>
          <p:spPr>
            <a:xfrm>
              <a:off x="3563640" y="20779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Line 9"/>
            <p:cNvSpPr/>
            <p:nvPr/>
          </p:nvSpPr>
          <p:spPr>
            <a:xfrm>
              <a:off x="6084720" y="20779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Line 10"/>
            <p:cNvSpPr/>
            <p:nvPr/>
          </p:nvSpPr>
          <p:spPr>
            <a:xfrm>
              <a:off x="4840200" y="1915920"/>
              <a:ext cx="0" cy="15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Line 11"/>
            <p:cNvSpPr/>
            <p:nvPr/>
          </p:nvSpPr>
          <p:spPr>
            <a:xfrm>
              <a:off x="1692000" y="2068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Line 12"/>
            <p:cNvSpPr/>
            <p:nvPr/>
          </p:nvSpPr>
          <p:spPr>
            <a:xfrm>
              <a:off x="8172360" y="2068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" name="CustomShape 13"/>
          <p:cNvSpPr/>
          <p:nvPr/>
        </p:nvSpPr>
        <p:spPr>
          <a:xfrm>
            <a:off x="353520" y="3008160"/>
            <a:ext cx="2274840" cy="2614647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7480" indent="-87120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Biostatistical</a:t>
            </a: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Analysis</a:t>
            </a: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endParaRPr lang="en-US" sz="1400" b="0" strike="noStrike" spc="-1" dirty="0">
              <a:latin typeface="+mj-l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Clinical</a:t>
            </a: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Trials</a:t>
            </a:r>
            <a:endParaRPr lang="en-US" sz="1400" b="0" strike="noStrike" spc="-1" dirty="0">
              <a:latin typeface="+mj-l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ca-ES" sz="140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CRF </a:t>
            </a:r>
            <a:r>
              <a:rPr lang="ca-ES" sz="140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development</a:t>
            </a:r>
            <a:r>
              <a:rPr lang="ca-ES" sz="140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(</a:t>
            </a:r>
            <a:r>
              <a:rPr lang="ca-ES" sz="140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REDCap</a:t>
            </a:r>
            <a:r>
              <a:rPr lang="ca-ES" sz="140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)</a:t>
            </a:r>
            <a:endParaRPr lang="en-US" sz="1400" strike="noStrike" spc="-1" dirty="0">
              <a:latin typeface="+mj-l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Epidemiological</a:t>
            </a: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studies</a:t>
            </a:r>
            <a:endParaRPr lang="en-US" sz="1400" b="0" strike="noStrike" spc="-1" dirty="0">
              <a:latin typeface="+mj-l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Data Management for </a:t>
            </a:r>
            <a:r>
              <a:rPr lang="ca-ES" sz="14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Clinical</a:t>
            </a:r>
            <a:r>
              <a:rPr lang="ca-ES" sz="14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4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Research</a:t>
            </a:r>
            <a:endParaRPr lang="en-US" sz="1400" b="0" strike="noStrike" spc="-1" dirty="0">
              <a:latin typeface="+mj-lt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2700360" y="3008160"/>
            <a:ext cx="2160360" cy="3230200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Analysis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of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omics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data (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Microarrays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RNA-seq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proteomics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and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other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NGS)</a:t>
            </a: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ca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RTqPCR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HT-qPCR</a:t>
            </a:r>
            <a:endParaRPr lang="ca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ca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Variant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Analysis</a:t>
            </a:r>
            <a:endParaRPr lang="ca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ca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Biological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significance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analyses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(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pathways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 </a:t>
            </a:r>
            <a:r>
              <a:rPr lang="ca-ES" sz="1200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networks</a:t>
            </a:r>
            <a:r>
              <a:rPr lang="ca-ES" sz="1200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,…)</a:t>
            </a:r>
          </a:p>
          <a:p>
            <a:pPr marL="87480" indent="-87120">
              <a:lnSpc>
                <a:spcPct val="100000"/>
              </a:lnSpc>
              <a:buClr>
                <a:srgbClr val="000000"/>
              </a:buClr>
            </a:pPr>
            <a:endParaRPr lang="en-US" sz="12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ca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Integrative</a:t>
            </a:r>
            <a:r>
              <a:rPr lang="ca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analyses</a:t>
            </a:r>
            <a:r>
              <a:rPr lang="ca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and </a:t>
            </a:r>
            <a:r>
              <a:rPr lang="ca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biomarker</a:t>
            </a:r>
            <a:r>
              <a:rPr lang="ca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ca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discovery</a:t>
            </a:r>
            <a:endParaRPr lang="ca-ES" sz="1200" b="0" strike="noStrike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</a:pPr>
            <a:endParaRPr lang="en-US" sz="12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High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performance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computing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,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development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of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applications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304" name="CustomShape 15"/>
          <p:cNvSpPr/>
          <p:nvPr/>
        </p:nvSpPr>
        <p:spPr>
          <a:xfrm>
            <a:off x="7231662" y="3021039"/>
            <a:ext cx="1871280" cy="1752872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+mj-lt"/>
                <a:ea typeface="ＭＳ Ｐゴシック"/>
              </a:rPr>
              <a:t> Courses</a:t>
            </a:r>
            <a:endParaRPr lang="en-US" sz="1200" b="0" strike="noStrike" spc="-1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+mj-lt"/>
                <a:ea typeface="ＭＳ Ｐゴシック"/>
              </a:rPr>
              <a:t> Short Workshops</a:t>
            </a:r>
            <a:endParaRPr lang="en-US" sz="1200" b="0" strike="noStrike" spc="-1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+mj-lt"/>
                <a:ea typeface="ＭＳ Ｐゴシック"/>
              </a:rPr>
              <a:t>Statistical Pills</a:t>
            </a:r>
            <a:endParaRPr lang="en-US" sz="1200" b="0" strike="noStrike" spc="-1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+mj-lt"/>
                <a:ea typeface="ＭＳ Ｐゴシック"/>
              </a:rPr>
              <a:t> Official  training (MSc)</a:t>
            </a:r>
            <a:endParaRPr lang="en-US" sz="1200" b="0" strike="noStrike" spc="-1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+mj-lt"/>
                <a:ea typeface="ＭＳ Ｐゴシック"/>
              </a:rPr>
              <a:t>Students in practice</a:t>
            </a:r>
            <a:endParaRPr lang="en-US" sz="1200" b="0" strike="noStrike" spc="-1">
              <a:latin typeface="+mj-lt"/>
            </a:endParaRPr>
          </a:p>
        </p:txBody>
      </p:sp>
      <p:sp>
        <p:nvSpPr>
          <p:cNvPr id="305" name="CustomShape 16"/>
          <p:cNvSpPr/>
          <p:nvPr/>
        </p:nvSpPr>
        <p:spPr>
          <a:xfrm>
            <a:off x="5148351" y="3008160"/>
            <a:ext cx="1800000" cy="2122204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Sample</a:t>
            </a:r>
            <a:r>
              <a:rPr lang="es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size</a:t>
            </a:r>
            <a:endParaRPr lang="en-US" sz="1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Experimental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design</a:t>
            </a:r>
            <a:r>
              <a:rPr lang="es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endParaRPr lang="en-US" sz="1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GRANT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review</a:t>
            </a:r>
            <a:endParaRPr lang="en-US" sz="1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+mj-lt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s-ES" sz="1200" b="0" strike="noStrike" spc="-1" dirty="0" err="1">
                <a:solidFill>
                  <a:srgbClr val="000000"/>
                </a:solidFill>
                <a:latin typeface="+mj-lt"/>
                <a:ea typeface="ＭＳ Ｐゴシック"/>
              </a:rPr>
              <a:t>Statistical</a:t>
            </a:r>
            <a:r>
              <a:rPr lang="es-ES" sz="1200" b="0" strike="noStrike" spc="-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writing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and response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to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es-ES" sz="1200" b="0" strike="noStrike" spc="-1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reviewers</a:t>
            </a:r>
            <a:endParaRPr lang="es-ES" sz="1200" b="0" strike="noStrike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s-ES" sz="1200" spc="-1" dirty="0" smtClean="0">
              <a:solidFill>
                <a:srgbClr val="000000"/>
              </a:solidFill>
              <a:latin typeface="+mj-lt"/>
              <a:ea typeface="ＭＳ Ｐゴシック"/>
            </a:endParaRPr>
          </a:p>
          <a:p>
            <a:pPr marL="87480" indent="-87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200" spc="-1" dirty="0" smtClean="0">
                <a:latin typeface="+mj-lt"/>
                <a:ea typeface="Verdana" pitchFamily="34" charset="0"/>
              </a:rPr>
              <a:t>Support for research projects request</a:t>
            </a:r>
            <a:endParaRPr lang="en-US" sz="1200" b="0" strike="noStrike" spc="-1" dirty="0">
              <a:latin typeface="+mj-lt"/>
              <a:ea typeface="Verdana" pitchFamily="34" charset="0"/>
            </a:endParaRPr>
          </a:p>
        </p:txBody>
      </p:sp>
      <p:sp>
        <p:nvSpPr>
          <p:cNvPr id="306" name="CustomShape 17"/>
          <p:cNvSpPr/>
          <p:nvPr/>
        </p:nvSpPr>
        <p:spPr>
          <a:xfrm>
            <a:off x="2987640" y="1268280"/>
            <a:ext cx="3887280" cy="64728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Verdana"/>
                <a:ea typeface="ＭＳ Ｐゴシック"/>
              </a:rPr>
              <a:t>We provide support  in 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18"/>
          <p:cNvSpPr/>
          <p:nvPr/>
        </p:nvSpPr>
        <p:spPr>
          <a:xfrm>
            <a:off x="6153840" y="5477640"/>
            <a:ext cx="3485160" cy="1060375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Short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consultations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(&lt; 3hrs) are free</a:t>
            </a:r>
            <a:r>
              <a:rPr sz="2800" dirty="0"/>
              <a:t/>
            </a:r>
            <a:br>
              <a:rPr sz="2800" dirty="0"/>
            </a:b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Other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services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budgeted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according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our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 err="1">
                <a:solidFill>
                  <a:srgbClr val="000000"/>
                </a:solidFill>
                <a:latin typeface="Verdana"/>
                <a:ea typeface="ＭＳ Ｐゴシック"/>
              </a:rPr>
              <a:t>rates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</a:rPr>
              <a:t>:</a:t>
            </a:r>
            <a:r>
              <a:rPr sz="2800" dirty="0"/>
              <a:t/>
            </a:r>
            <a:br>
              <a:rPr sz="2800" dirty="0"/>
            </a:br>
            <a:r>
              <a:rPr lang="es-ES" sz="1100" b="0" i="1" strike="noStrike" spc="-1" dirty="0" smtClean="0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lang="es-ES" sz="1100" b="0" i="1" strike="noStrike" spc="-1" dirty="0">
                <a:solidFill>
                  <a:srgbClr val="000000"/>
                </a:solidFill>
                <a:latin typeface="Verdana"/>
                <a:ea typeface="ＭＳ Ｐゴシック"/>
                <a:hlinkClick r:id="rId3"/>
              </a:rPr>
              <a:t>http://</a:t>
            </a:r>
            <a:r>
              <a:rPr lang="es-ES" sz="1100" b="0" i="1" strike="noStrike" spc="-1" dirty="0" smtClean="0">
                <a:solidFill>
                  <a:srgbClr val="000000"/>
                </a:solidFill>
                <a:latin typeface="Verdana"/>
                <a:ea typeface="ＭＳ Ｐゴシック"/>
                <a:hlinkClick r:id="rId3"/>
              </a:rPr>
              <a:t>ueb.vhir.org/Services</a:t>
            </a:r>
            <a:endParaRPr lang="es-ES" sz="1100" b="0" i="1" strike="noStrike" spc="-1" dirty="0" smtClean="0">
              <a:solidFill>
                <a:srgbClr val="000000"/>
              </a:solidFill>
              <a:latin typeface="Verdana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 dirty="0">
              <a:latin typeface="Arial"/>
            </a:endParaRPr>
          </a:p>
        </p:txBody>
      </p:sp>
      <p:sp>
        <p:nvSpPr>
          <p:cNvPr id="308" name="TextShape 19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57560" indent="-457200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GB" sz="2400" b="1" strike="noStrike" spc="-1" dirty="0" smtClean="0">
                <a:solidFill>
                  <a:srgbClr val="FFFFFF"/>
                </a:solidFill>
                <a:latin typeface="Calibri"/>
              </a:rPr>
              <a:t>UEB Presentation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4563" y="1417638"/>
            <a:ext cx="91346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UEB teaching activities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>
              <a:buClr>
                <a:srgbClr val="800080"/>
              </a:buClr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Annual scheduled courses:</a:t>
            </a:r>
          </a:p>
          <a:p>
            <a:pPr marL="1257300" lvl="2" indent="-342900" algn="just"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Basic Statistics for biomedical research</a:t>
            </a:r>
          </a:p>
          <a:p>
            <a:pPr marL="1257300" lvl="2" indent="-342900" algn="just"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Advanced Statistics for biomedical research</a:t>
            </a:r>
          </a:p>
          <a:p>
            <a:pPr marL="1257300" lvl="2" indent="-342900" algn="just"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Bioinformatics for biomedical research</a:t>
            </a:r>
            <a:endParaRPr lang="en-US" sz="2200" b="1" dirty="0" smtClean="0">
              <a:solidFill>
                <a:srgbClr val="FF0000"/>
              </a:solidFill>
              <a:latin typeface="+mn-lt"/>
            </a:endParaRPr>
          </a:p>
          <a:p>
            <a:pPr marL="800100" lvl="1" indent="-342900" algn="just">
              <a:buClr>
                <a:srgbClr val="800080"/>
              </a:buClr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Participation in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VHIR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Annual Master (Translational Biomedical Research)</a:t>
            </a:r>
          </a:p>
          <a:p>
            <a:pPr lvl="1" algn="just">
              <a:buClr>
                <a:srgbClr val="800080"/>
              </a:buClr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‘On demand’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Courses</a:t>
            </a:r>
          </a:p>
          <a:p>
            <a:pPr lvl="1" algn="just">
              <a:buClr>
                <a:srgbClr val="800080"/>
              </a:buClr>
            </a:pPr>
            <a:endParaRPr lang="en-U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Statistics Pills </a:t>
            </a:r>
            <a:r>
              <a:rPr lang="en-US" sz="2200" b="1" dirty="0" smtClean="0">
                <a:latin typeface="+mn-lt"/>
                <a:sym typeface="Wingdings" pitchFamily="2" charset="2"/>
              </a:rPr>
              <a:t>(back in January 2022!)</a:t>
            </a:r>
            <a:endParaRPr lang="en-US" sz="2200" b="1" dirty="0" smtClean="0">
              <a:latin typeface="+mn-l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54563" y="4896760"/>
            <a:ext cx="358929" cy="1071673"/>
            <a:chOff x="143552" y="384405"/>
            <a:chExt cx="1763629" cy="5686843"/>
          </a:xfrm>
        </p:grpSpPr>
        <p:grpSp>
          <p:nvGrpSpPr>
            <p:cNvPr id="5" name="Grupo 2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3" name="Grupo 18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26" name="Retraso 7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s-ES" sz="13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traso 8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s-ES" sz="135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8" name="Imagen 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29" name="Imagen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30" name="Conector recto 12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14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16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17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o 19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s-ES" sz="13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s-ES" sz="135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upo 25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16" name="Grupo 26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19" name="Retraso 29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s-ES" sz="13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Retraso 30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s-ES" sz="135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17" name="Imagen 2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18" name="Imagen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Grupo 31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7" name="Grupo 32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11" name="Retraso 35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s-ES" sz="13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Retraso 36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s-ES" sz="1350" dirty="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9" name="Imagen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10" name="Imagen 3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  <p:sp>
        <p:nvSpPr>
          <p:cNvPr id="34" name="TextShape 19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57560" indent="-457200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GB" sz="2400" b="1" strike="noStrike" spc="-1" dirty="0" smtClean="0">
                <a:solidFill>
                  <a:srgbClr val="FFFFFF"/>
                </a:solidFill>
                <a:latin typeface="Calibri"/>
              </a:rPr>
              <a:t>UEB Presentation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2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UEB  Presentation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465" y="1417638"/>
            <a:ext cx="8254482" cy="479729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94575" y="6248792"/>
            <a:ext cx="2881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http://ueb.vhir.org/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1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13152</TotalTime>
  <Words>814</Words>
  <Application>Microsoft Office PowerPoint</Application>
  <PresentationFormat>A4 (210 x 297 mm)</PresentationFormat>
  <Paragraphs>213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Lohit Devanagari</vt:lpstr>
      <vt:lpstr>Symbol</vt:lpstr>
      <vt:lpstr>Times New Roman</vt:lpstr>
      <vt:lpstr>Verdana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UEB Presentation</vt:lpstr>
      <vt:lpstr>UEB Presentation</vt:lpstr>
      <vt:lpstr>UEB  Presentation </vt:lpstr>
      <vt:lpstr>UEB Presentation</vt:lpstr>
      <vt:lpstr>Presentación de PowerPoint</vt:lpstr>
      <vt:lpstr>Presentación de PowerPoint</vt:lpstr>
      <vt:lpstr>UEB  Presentation </vt:lpstr>
      <vt:lpstr>UEB  Presentation </vt:lpstr>
      <vt:lpstr>Presentación de PowerPoint</vt:lpstr>
      <vt:lpstr>Course  Presentation </vt:lpstr>
      <vt:lpstr>Course  Presentation </vt:lpstr>
      <vt:lpstr>Course  Presentation </vt:lpstr>
      <vt:lpstr>Course  Presentation </vt:lpstr>
      <vt:lpstr>Course  Presentation </vt:lpstr>
      <vt:lpstr>Course  Presentation </vt:lpstr>
      <vt:lpstr>Course  Presentation 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Ferrer Almirall, Mireia</cp:lastModifiedBy>
  <cp:revision>830</cp:revision>
  <dcterms:created xsi:type="dcterms:W3CDTF">2014-10-10T12:20:23Z</dcterms:created>
  <dcterms:modified xsi:type="dcterms:W3CDTF">2021-11-16T10:30:26Z</dcterms:modified>
</cp:coreProperties>
</file>