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42"/>
  </p:notesMasterIdLst>
  <p:handoutMasterIdLst>
    <p:handoutMasterId r:id="rId43"/>
  </p:handoutMasterIdLst>
  <p:sldIdLst>
    <p:sldId id="256" r:id="rId4"/>
    <p:sldId id="257" r:id="rId5"/>
    <p:sldId id="282" r:id="rId6"/>
    <p:sldId id="277" r:id="rId7"/>
    <p:sldId id="278" r:id="rId8"/>
    <p:sldId id="279" r:id="rId9"/>
    <p:sldId id="280" r:id="rId10"/>
    <p:sldId id="283" r:id="rId11"/>
    <p:sldId id="281" r:id="rId12"/>
    <p:sldId id="285" r:id="rId13"/>
    <p:sldId id="284" r:id="rId14"/>
    <p:sldId id="286" r:id="rId15"/>
    <p:sldId id="288" r:id="rId16"/>
    <p:sldId id="287" r:id="rId17"/>
    <p:sldId id="290" r:id="rId18"/>
    <p:sldId id="291" r:id="rId19"/>
    <p:sldId id="292" r:id="rId20"/>
    <p:sldId id="308" r:id="rId21"/>
    <p:sldId id="293" r:id="rId22"/>
    <p:sldId id="294" r:id="rId23"/>
    <p:sldId id="295" r:id="rId24"/>
    <p:sldId id="296" r:id="rId25"/>
    <p:sldId id="298" r:id="rId26"/>
    <p:sldId id="300" r:id="rId27"/>
    <p:sldId id="297" r:id="rId28"/>
    <p:sldId id="303" r:id="rId29"/>
    <p:sldId id="301" r:id="rId30"/>
    <p:sldId id="304" r:id="rId31"/>
    <p:sldId id="302" r:id="rId32"/>
    <p:sldId id="306" r:id="rId33"/>
    <p:sldId id="305" r:id="rId34"/>
    <p:sldId id="309" r:id="rId35"/>
    <p:sldId id="307" r:id="rId36"/>
    <p:sldId id="311" r:id="rId37"/>
    <p:sldId id="312" r:id="rId38"/>
    <p:sldId id="313" r:id="rId39"/>
    <p:sldId id="310" r:id="rId40"/>
    <p:sldId id="314" r:id="rId41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BD5"/>
    <a:srgbClr val="0070C0"/>
    <a:srgbClr val="3E97F8"/>
    <a:srgbClr val="990099"/>
    <a:srgbClr val="993489"/>
    <a:srgbClr val="7D468C"/>
    <a:srgbClr val="800080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5086" autoAdjust="0"/>
  </p:normalViewPr>
  <p:slideViewPr>
    <p:cSldViewPr snapToGrid="0">
      <p:cViewPr varScale="1">
        <p:scale>
          <a:sx n="113" d="100"/>
          <a:sy n="113" d="100"/>
        </p:scale>
        <p:origin x="1524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17/11/2020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9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17/11/2020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9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28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44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45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4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8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17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018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8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4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1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33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108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397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70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988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82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308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2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119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968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741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0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4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0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90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20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06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5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410075" y="4911725"/>
            <a:ext cx="5294313" cy="92180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err="1" smtClean="0"/>
              <a:t>Bioinformàtica</a:t>
            </a:r>
            <a:r>
              <a:rPr lang="pt-BR" sz="1600" dirty="0" smtClean="0"/>
              <a:t> per a </a:t>
            </a:r>
            <a:r>
              <a:rPr lang="pt-BR" sz="1600" dirty="0" err="1" smtClean="0"/>
              <a:t>la</a:t>
            </a:r>
            <a:r>
              <a:rPr lang="pt-BR" sz="1600" dirty="0" smtClean="0"/>
              <a:t> Recerca </a:t>
            </a:r>
            <a:r>
              <a:rPr lang="pt-BR" sz="1600" dirty="0" err="1" smtClean="0"/>
              <a:t>Biomèdica</a:t>
            </a:r>
            <a:endParaRPr lang="pt-BR" sz="1600" dirty="0"/>
          </a:p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Ricardo Gonzalo Sanz</a:t>
            </a:r>
          </a:p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hlinkClick r:id="rId2"/>
              </a:rPr>
              <a:t>ricardo.gonzalo@vhir.org</a:t>
            </a:r>
            <a:endParaRPr lang="pt-BR" sz="1600" b="1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3841750"/>
            <a:ext cx="9575800" cy="577850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b="1" dirty="0" smtClean="0">
                <a:solidFill>
                  <a:srgbClr val="7D468C"/>
                </a:solidFill>
                <a:latin typeface="+mj-lt"/>
              </a:rPr>
              <a:t>INTRODUCTION TO 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000" y="1557867"/>
            <a:ext cx="8695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easiest way to get data into R is to click on the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“Import Datasets”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button.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2601238"/>
            <a:ext cx="4169739" cy="37930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9" y="2601238"/>
            <a:ext cx="4458758" cy="379308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 bwMode="auto">
          <a:xfrm flipH="1">
            <a:off x="1989667" y="3124200"/>
            <a:ext cx="945621" cy="84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7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05042"/>
            <a:ext cx="9454092" cy="38479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0375" y="5715000"/>
            <a:ext cx="918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type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data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?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1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5575" y="1507067"/>
            <a:ext cx="1024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R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instructions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osteoporosis2 &lt;- read.csv2("osteoporosis.csv",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"\t",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dec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",",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header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TRUE)</a:t>
            </a:r>
            <a:endParaRPr lang="en-GB" sz="16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abajo 2"/>
          <p:cNvSpPr/>
          <p:nvPr/>
        </p:nvSpPr>
        <p:spPr bwMode="auto">
          <a:xfrm>
            <a:off x="3877733" y="2683933"/>
            <a:ext cx="304800" cy="130386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55800" y="4174067"/>
            <a:ext cx="7052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 the folder you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are working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3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</a:t>
            </a:r>
            <a:r>
              <a:rPr lang="en-GB" dirty="0" smtClean="0"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8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02733" y="1515533"/>
            <a:ext cx="8788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Once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have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loaded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data,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necessary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do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head(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tail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last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structure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their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summary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Little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summary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6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59267" y="2205038"/>
            <a:ext cx="10464801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head(osteoporosis)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        3   10 11659420800   57  55 - 59 70.0   168 24.80  69 OSTEOPENIA       12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SECUNDARIOS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        4   10 11671689600   46  45 - 49 53.0   152 22.94  73 OSTEOPENIA       13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SECUNDARIOS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3       10   10 11721024000   45  45 - 49 64.0   158 25.64  81     NORMAL       14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4       11   10 11464416000   53  50 - 54 78.0   161 30.09  58 OSTEOPENIA       10       50    SI                 NATURAL   PRIMARIOS</a:t>
            </a:r>
          </a:p>
          <a:p>
            <a:pPr marL="228600" indent="-228600">
              <a:buAutoNum type="arabicPlain" startAt="5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12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11690784000   46  45 - 49 56.0   157 22.72  89     NORMAL       13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>
              <a:buAutoNum type="arabicPlain" startAt="5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15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11716012800   45  45 - 49 63.5   170 21.97  76     NORMAL       14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SECUNDARIOS</a:t>
            </a: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tail(osteoporosis)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995      1028   11 11190182400   63  60 - 64   71   161 27.39  57 OSTEOPENIA       14       48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996      1029   11 11287036800   60  60 - 64   64   158 25.64  69 OSTEOPENIA       10       40    SI    AMBAS              SUPERIORES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997      1030   11 11066371200   67  65 - 69   68   157 27.59  75     NORMAL       11       55    SI  NATURAL PRIMARIOS SIN FINALIZAR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998      1031   11 11289196800   59  55 - 59   72   153 30.76  67 OSTEOPENIA       12       56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999      1032   11 11137219200   64  60 - 64   80   152 34.63  55 OSTEOPENIA       14       50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1000     1033   11 11213164800   62  60 - 64   67   161 25.85  65 OSTEOPENIA       13       54    SI  NATURAL             SECUNDARIOS</a:t>
            </a:r>
          </a:p>
        </p:txBody>
      </p:sp>
    </p:spTree>
    <p:extLst>
      <p:ext uri="{BB962C8B-B14F-4D97-AF65-F5344CB8AC3E}">
        <p14:creationId xmlns:p14="http://schemas.microsoft.com/office/powerpoint/2010/main" val="272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3333" y="1640219"/>
            <a:ext cx="89873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':	1000 obs. of  15 variables: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3 4 10 11 12 15 16 17 18 20 ...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area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10 10 10 10 10 10 10 10 10 10 ...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"11659420800" "11671689600" "11721024000" "11464416000"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57 46 45 53 46 45 48 50 51 57 ...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"55 - 59" "45 - 49" "45 - 49" "50 - 54"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peso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70 53 64 78 56 63.5 86 61.5 60.5 64 ...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168 152 158 161 157 170 161 164 158 149 ...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24.8 22.9 25.6 30.1 22.7 ...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69 73 81 58 89 76 87 74 58 61 ...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"OSTEOPENIA" "OSTEOPENIA" "NORMAL" "OSTEOPENIA"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12 13 14 10 13 14 11 10 14 13 ...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99 99 99 50 99 99 99 99 99 50 ...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"NO" "NO" "NO" "SI"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"NO MENOPAUSIA/NO CONSTA" "NO MENOPAUSIA/NO CONSTA" "NO MENOPAUSIA/NO CONSTA" "NATURAL"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"SECUNDARIOS" "SECUNDARIOS" "PRIMARIOS" "PRIMARIOS" ...</a:t>
            </a:r>
          </a:p>
        </p:txBody>
      </p:sp>
    </p:spTree>
    <p:extLst>
      <p:ext uri="{BB962C8B-B14F-4D97-AF65-F5344CB8AC3E}">
        <p14:creationId xmlns:p14="http://schemas.microsoft.com/office/powerpoint/2010/main" val="13367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1742001"/>
            <a:ext cx="1005522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summary(osteoporosis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area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peso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Min.   :   3.0   Min.   :10.00   Length:1000        Min.   :45.00   Length:1000        Min.   : 44.00   Min.   :138.0   Min.   :17.21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1st Qu.: 280.8   1st Qu.:10.00   Class :character   1st Qu.:48.00   Class :character   1st Qu.: 60.50   1st Qu.:153.0   1st Qu.:24.80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Median : 531.5   Median :11.00   Mode  :character   Median :52.00   Mode  :character   Median : 68.00   Median :157.0   Median :27.51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Mean   : 529.9   Mean   :11.58                      Mean   :53.42                      Mean   : 69.12   Mean   :156.9   Mean   :28.11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3rd Qu.: 781.2   3rd Qu.:13.00                      3rd Qu.:58.00                      3rd Qu.: 75.00   3rd Qu.:161.0   3rd Qu.:30.82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Max.   :1033.0   Max.   :13.00                      Max.   :69.00                      Max.   :123.50   Max.   :180.0   Max.   :48.39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Min.   : 11.0   Length:1000        Min.   : 8.00   Min.   :24.00   Length:1000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Length:1000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Length:1000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1st Qu.: 62.0   Class :character   1st Qu.:12.00   1st Qu.:46.00   Class :character   Class :character   Class :character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Median : 72.0   Mode  :character   Median :13.00   Median :51.00   Mode  :character   Mode  :character   Mode  :character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Mean   : 73.3                      Mean   :12.71   Mean   :63.04                                                   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3rd Qu.: 84.0                      3rd Qu.:14.00   3rd Qu.:99.00                                                   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Max.   :136.0                      Max.   :17.00   Max.   :99.00</a:t>
            </a:r>
          </a:p>
        </p:txBody>
      </p:sp>
    </p:spTree>
    <p:extLst>
      <p:ext uri="{BB962C8B-B14F-4D97-AF65-F5344CB8AC3E}">
        <p14:creationId xmlns:p14="http://schemas.microsoft.com/office/powerpoint/2010/main" val="36730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0375" y="1417638"/>
            <a:ext cx="88857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[1] 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[1] 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15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[1]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"area"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"peso"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[14]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1200" y="1617133"/>
            <a:ext cx="8483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Sometimes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interested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working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 of cases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dataset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select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them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#select the first 3 rows and columns</a:t>
            </a:r>
          </a:p>
          <a:p>
            <a:pPr algn="just"/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osteoporosis[1:3, 1:3]</a:t>
            </a:r>
          </a:p>
          <a:p>
            <a:pPr algn="just"/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1        3   10 11659420800</a:t>
            </a: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2        4   10 11671689600</a:t>
            </a: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3       10   10 11721024000</a:t>
            </a:r>
            <a:endParaRPr lang="en-GB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Some data types in R</a:t>
            </a:r>
            <a:endParaRPr lang="en-GB" dirty="0"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</a:t>
            </a:r>
            <a:r>
              <a:rPr lang="en-GB" dirty="0" smtClean="0"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0375" y="1498600"/>
            <a:ext cx="9056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the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different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rows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and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columns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osteoporosis[c(31:36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, 115, 950), c(2, 4:6,13:15</a:t>
            </a: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)]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area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edad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31    10   67  65 - 69 60.0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32    10   50  50 - 54 70.0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33    10   56  55 - 59 68.0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34    10   67  65 - 69 63.0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35    10   58  55 - 59 64.0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36    10   57  55 - 59 75.0    SI                 NATURAL SIN ESTUDIOS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115   10   45  45 - 49 57.0    NO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SECUNDARIOS</a:t>
            </a:r>
          </a:p>
          <a:p>
            <a:pPr marL="228600" indent="-228600" algn="just">
              <a:buAutoNum type="arabicPlain" startAt="950"/>
            </a:pP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11   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62  60 - 64 75.5    SI                 NATURAL    </a:t>
            </a: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 algn="just">
              <a:buAutoNum type="arabicPlain" startAt="950"/>
            </a:pP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select all the rows and by variable name and save the dataset with another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osteoporosis2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&lt;- osteoporosis[, c("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")]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head(osteoporosis2)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1   57  55 - 59 NO MENOPAUSIA/NO CONSTA SECUNDARIOS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2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46  45 - 49 NO MENOPAUSIA/NO CONSTA SECUNDARIOS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3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45  45 - 49 NO MENOPAUSIA/NO CONSTA   PRIMARIOS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4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53  50 - 54                 NATURAL   PRIMARIOS</a:t>
            </a:r>
          </a:p>
          <a:p>
            <a:pPr algn="just"/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46  45 - 49 NO MENOPAUSIA/NO CONSTA   PRIMARIOS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6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45  45 - 49 NO MENOPAUSIA/NO CONSTA SECUNDARIOS</a:t>
            </a:r>
            <a:endParaRPr lang="en-GB" sz="1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591732"/>
            <a:ext cx="990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possible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select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some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depending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logic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expressions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select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pacients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older than 60 years</a:t>
            </a: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osteoporosis3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&lt;- osteoporosis[which(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&gt; 60), ]</a:t>
            </a: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head(osteoporosis3)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23       34   10 10992758400   68  65 - 69 66.5 145.0 31.63  57   OSTEOPENIA       13       50    SI  NATURAL PRIMARIOS SIN FINALIZAR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28       39   10 10948089600   69  65 - 69 70.5 148.5 31.97  40 OSTEOPOROSIS       11       43    SI  NATURAL            SIN ESTUDIOS</a:t>
            </a:r>
          </a:p>
          <a:p>
            <a:pPr marL="228600" indent="-228600" algn="just">
              <a:buAutoNum type="arabicPlain" startAt="29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40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11051251200   66  65 - 69 66.5 147.0 30.77  48 OSTEOPOROSIS       13       40    SI  NATURAL              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 algn="just">
              <a:buAutoNum type="arabicPlain" startAt="29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osteoporosis4 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&lt;- subset(osteoporosis,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&gt; 60)</a:t>
            </a:r>
          </a:p>
          <a:p>
            <a:pPr algn="just"/>
            <a:r>
              <a:rPr lang="en-GB" sz="1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head(osteoporosis4)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23       34   10 10992758400   68  65 - 69 66.5 145.0 31.63  57   OSTEOPENIA       13       50    SI  NATURAL PRIMARIOS SIN FINALIZAR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28       39   10 10948089600   69  65 - 69 70.5 148.5 31.97  40 OSTEOPOROSIS       11       43    SI  NATURAL            SIN ESTUDIOS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29       40   10 11051251200   66  65 - 69 66.5 147.0 30.77  48 OSTEOPOROSIS       13       40    SI  NATURAL               PRIMARIOS</a:t>
            </a:r>
            <a:endParaRPr lang="en-GB" sz="1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7487" y="1989667"/>
            <a:ext cx="927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osteoporosis4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&lt;- subset(osteoporosis,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&gt; 60 &amp;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== "PRIMARIOS")</a:t>
            </a:r>
          </a:p>
          <a:p>
            <a:pPr algn="just"/>
            <a:r>
              <a:rPr lang="en-GB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head(osteoporosis4)</a:t>
            </a:r>
          </a:p>
          <a:p>
            <a:pPr algn="just"/>
            <a:endParaRPr lang="en-GB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29       40   10 11051251200   66  65 - 69 66.5 147.0 30.77  48 OSTEOPOROSIS       13       40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31       45   10 11029651200   67  65 - 69 60.0 147.0 27.77  49   OSTEOPENIA       13       53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34       48   10 11034489600   67  65 - 69 63.0 157.0 25.56  66   OSTEOPENIA       13       50    SI  NATURAL PRIMARIOS</a:t>
            </a:r>
            <a:endParaRPr lang="en-GB" sz="11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0375" y="1227667"/>
            <a:ext cx="8785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can combine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logic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expressions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2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51" y="1096703"/>
            <a:ext cx="8376630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0375" y="1417638"/>
            <a:ext cx="8950325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https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://www.r-graph-gallery.com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/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333115"/>
            <a:ext cx="2789598" cy="27947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438" y="3429000"/>
            <a:ext cx="2508551" cy="25337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236592"/>
            <a:ext cx="3429000" cy="3429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33" y="3727533"/>
            <a:ext cx="3085145" cy="29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9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210732" y="1994482"/>
            <a:ext cx="1404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741083" y="1994482"/>
            <a:ext cx="2520000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24370" y="2318482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210732" y="1994482"/>
            <a:ext cx="1404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741083" y="1994482"/>
            <a:ext cx="2520000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24370" y="2318482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37" y="2762762"/>
            <a:ext cx="6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5232" y="1257068"/>
            <a:ext cx="7615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))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04" y="2177247"/>
            <a:ext cx="6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</a:t>
            </a:r>
            <a:r>
              <a:rPr lang="en-GB" dirty="0" smtClean="0"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7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2139" y="1512325"/>
            <a:ext cx="5379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(osteoporosis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76" y="2253343"/>
            <a:ext cx="5657036" cy="35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42" y="2464997"/>
            <a:ext cx="5767316" cy="362133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07975" y="1537897"/>
            <a:ext cx="927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4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4200" y="1253067"/>
            <a:ext cx="840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basic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R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functions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necessary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once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computer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when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needed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time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use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Two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install.packages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(“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”)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85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83954"/>
            <a:ext cx="9132358" cy="4835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6821" y="1253067"/>
            <a:ext cx="824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5020733" y="3141133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 bwMode="auto">
          <a:xfrm>
            <a:off x="4360333" y="3403573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592666" y="1916376"/>
            <a:ext cx="2929467" cy="229155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4200" y="1253067"/>
            <a:ext cx="8407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If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hosted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Bioconductor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repository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GB" sz="1600" dirty="0" smtClean="0">
              <a:solidFill>
                <a:srgbClr val="5D6BD5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solidFill>
                  <a:srgbClr val="5D6BD5"/>
                </a:solidFill>
                <a:latin typeface="Consolas" panose="020B0609020204030204" pitchFamily="49" charset="0"/>
              </a:rPr>
              <a:t>if 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(!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requireNamespace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", quietly = TRUE))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install.packages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")</a:t>
            </a:r>
          </a:p>
          <a:p>
            <a:pPr algn="just">
              <a:lnSpc>
                <a:spcPct val="150000"/>
              </a:lnSpc>
            </a:pPr>
            <a:endParaRPr lang="en-GB" sz="1600" dirty="0">
              <a:solidFill>
                <a:srgbClr val="5D6BD5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::install("</a:t>
            </a:r>
            <a:r>
              <a:rPr lang="en-GB" sz="1600" b="1" dirty="0">
                <a:solidFill>
                  <a:srgbClr val="5D6BD5"/>
                </a:solidFill>
                <a:latin typeface="Consolas" panose="020B0609020204030204" pitchFamily="49" charset="0"/>
              </a:rPr>
              <a:t>airway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")</a:t>
            </a:r>
            <a:endParaRPr lang="en-GB" sz="1600" dirty="0" smtClean="0">
              <a:solidFill>
                <a:srgbClr val="5D6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3508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71700" y="1290638"/>
            <a:ext cx="4953000" cy="4832092"/>
          </a:xfrm>
          <a:prstGeom prst="rect">
            <a:avLst/>
          </a:prstGeom>
        </p:spPr>
        <p:txBody>
          <a:bodyPr numCol="2">
            <a:spAutoFit/>
          </a:bodyPr>
          <a:lstStyle/>
          <a:p>
            <a:r>
              <a:rPr lang="en-GB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Bioconductor</a:t>
            </a:r>
          </a:p>
          <a:p>
            <a:r>
              <a:rPr lang="en-GB" sz="1400" dirty="0"/>
              <a:t>airway</a:t>
            </a:r>
          </a:p>
          <a:p>
            <a:r>
              <a:rPr lang="en-GB" sz="1400" dirty="0" err="1"/>
              <a:t>Rsamtools</a:t>
            </a:r>
            <a:endParaRPr lang="en-GB" sz="1400" dirty="0"/>
          </a:p>
          <a:p>
            <a:r>
              <a:rPr lang="en-GB" sz="1400" dirty="0" err="1"/>
              <a:t>GenomicFeatures</a:t>
            </a:r>
            <a:endParaRPr lang="en-GB" sz="1400" dirty="0"/>
          </a:p>
          <a:p>
            <a:r>
              <a:rPr lang="en-GB" sz="1400" dirty="0" err="1"/>
              <a:t>GenomicAlignments</a:t>
            </a:r>
            <a:endParaRPr lang="en-GB" sz="1400" dirty="0"/>
          </a:p>
          <a:p>
            <a:r>
              <a:rPr lang="en-GB" sz="1400" dirty="0" err="1"/>
              <a:t>BiocParallel</a:t>
            </a:r>
            <a:endParaRPr lang="en-GB" sz="1400" dirty="0"/>
          </a:p>
          <a:p>
            <a:r>
              <a:rPr lang="en-GB" sz="1400" dirty="0"/>
              <a:t>DESeq2</a:t>
            </a:r>
          </a:p>
          <a:p>
            <a:r>
              <a:rPr lang="en-GB" sz="1400" dirty="0" err="1"/>
              <a:t>apeglm</a:t>
            </a:r>
            <a:endParaRPr lang="en-GB" sz="1400" dirty="0"/>
          </a:p>
          <a:p>
            <a:r>
              <a:rPr lang="en-GB" sz="1400" dirty="0" err="1"/>
              <a:t>genefilter</a:t>
            </a:r>
            <a:endParaRPr lang="en-GB" sz="1400" dirty="0"/>
          </a:p>
          <a:p>
            <a:r>
              <a:rPr lang="en-GB" sz="1400" dirty="0" err="1"/>
              <a:t>AnnotationDbi</a:t>
            </a:r>
            <a:endParaRPr lang="en-GB" sz="1400" dirty="0"/>
          </a:p>
          <a:p>
            <a:r>
              <a:rPr lang="en-GB" sz="1400" dirty="0" err="1"/>
              <a:t>org.Hs.eg.db</a:t>
            </a:r>
            <a:endParaRPr lang="en-GB" sz="1400" dirty="0"/>
          </a:p>
          <a:p>
            <a:r>
              <a:rPr lang="en-GB" sz="1400" dirty="0" err="1"/>
              <a:t>Gviz</a:t>
            </a:r>
            <a:endParaRPr lang="en-GB" sz="1400" dirty="0"/>
          </a:p>
          <a:p>
            <a:r>
              <a:rPr lang="en-GB" sz="1400" dirty="0" err="1"/>
              <a:t>ReportingTools</a:t>
            </a:r>
            <a:endParaRPr lang="en-GB" sz="1400" dirty="0"/>
          </a:p>
          <a:p>
            <a:r>
              <a:rPr lang="en-GB" sz="1400" dirty="0" err="1"/>
              <a:t>sva</a:t>
            </a:r>
            <a:endParaRPr lang="en-GB" sz="1400" dirty="0"/>
          </a:p>
          <a:p>
            <a:r>
              <a:rPr lang="en-GB" sz="1400" dirty="0" err="1"/>
              <a:t>RUVSeq</a:t>
            </a:r>
            <a:endParaRPr lang="en-GB" sz="1400" dirty="0"/>
          </a:p>
          <a:p>
            <a:r>
              <a:rPr lang="en-GB" sz="1400" dirty="0" err="1"/>
              <a:t>AnnotationHub</a:t>
            </a:r>
            <a:endParaRPr lang="en-GB" sz="1400" dirty="0"/>
          </a:p>
          <a:p>
            <a:r>
              <a:rPr lang="en-GB" sz="1400" dirty="0" err="1"/>
              <a:t>clusterProfiler</a:t>
            </a:r>
            <a:endParaRPr lang="en-GB" sz="1400" dirty="0"/>
          </a:p>
          <a:p>
            <a:r>
              <a:rPr lang="en-GB" sz="1400" dirty="0" err="1"/>
              <a:t>ReactomePA</a:t>
            </a:r>
            <a:endParaRPr lang="en-GB" sz="1400" dirty="0"/>
          </a:p>
          <a:p>
            <a:r>
              <a:rPr lang="en-GB" sz="1400" dirty="0" err="1"/>
              <a:t>topGO</a:t>
            </a:r>
            <a:endParaRPr lang="en-GB" sz="1400" dirty="0"/>
          </a:p>
          <a:p>
            <a:r>
              <a:rPr lang="en-GB" sz="1400" dirty="0" err="1"/>
              <a:t>GOstats</a:t>
            </a:r>
            <a:endParaRPr lang="en-GB" sz="1400" dirty="0"/>
          </a:p>
          <a:p>
            <a:r>
              <a:rPr lang="en-GB" sz="1400" dirty="0" err="1"/>
              <a:t>pasilla</a:t>
            </a:r>
            <a:endParaRPr lang="en-GB" sz="1400" dirty="0"/>
          </a:p>
          <a:p>
            <a:r>
              <a:rPr lang="en-GB" sz="1400" dirty="0" smtClean="0"/>
              <a:t>IHW</a:t>
            </a:r>
          </a:p>
          <a:p>
            <a:r>
              <a:rPr lang="en-GB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Cran</a:t>
            </a:r>
            <a:r>
              <a:rPr lang="en-GB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</a:p>
          <a:p>
            <a:r>
              <a:rPr lang="en-GB" sz="1400" dirty="0" err="1"/>
              <a:t>magrittr</a:t>
            </a:r>
            <a:endParaRPr lang="en-GB" sz="1400" dirty="0"/>
          </a:p>
          <a:p>
            <a:r>
              <a:rPr lang="en-GB" sz="1400" dirty="0" err="1"/>
              <a:t>dplyr</a:t>
            </a:r>
            <a:endParaRPr lang="en-GB" sz="1400" dirty="0"/>
          </a:p>
          <a:p>
            <a:r>
              <a:rPr lang="en-GB" sz="1400" dirty="0"/>
              <a:t>ggplot2</a:t>
            </a:r>
          </a:p>
          <a:p>
            <a:r>
              <a:rPr lang="en-GB" sz="1400" dirty="0" err="1"/>
              <a:t>pheatmap</a:t>
            </a:r>
            <a:endParaRPr lang="en-GB" sz="1400" dirty="0"/>
          </a:p>
          <a:p>
            <a:r>
              <a:rPr lang="en-GB" sz="1400" dirty="0" err="1"/>
              <a:t>RColorBrewer</a:t>
            </a:r>
            <a:endParaRPr lang="en-GB" sz="1400" dirty="0"/>
          </a:p>
          <a:p>
            <a:r>
              <a:rPr lang="en-GB" sz="1400" dirty="0" err="1"/>
              <a:t>ggbeeswarm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871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3508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Help!!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92" y="1493837"/>
            <a:ext cx="6484307" cy="4936117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 bwMode="auto">
          <a:xfrm>
            <a:off x="3107266" y="1583266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544733" y="1811866"/>
            <a:ext cx="14562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5067" y="1617133"/>
            <a:ext cx="85682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 store information in different types of objects.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most common are: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Variables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 variable is a name for a value. We can create a new variable by assigning a value to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it,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using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width &lt;- </a:t>
            </a:r>
            <a:r>
              <a:rPr lang="en-US" sz="22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5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width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## [1] 5</a:t>
            </a:r>
            <a:endParaRPr lang="en-US" sz="22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53533" y="1744133"/>
            <a:ext cx="881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GB" sz="22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Vectors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a collection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of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numbers or characters:</a:t>
            </a:r>
          </a:p>
          <a:p>
            <a:pPr algn="just"/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 &lt;- c(10,20,30,40,50)</a:t>
            </a: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10 20 30 40 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50</a:t>
            </a:r>
          </a:p>
          <a:p>
            <a:pPr lvl="1" algn="just"/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 + 1</a:t>
            </a: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11 21 31 41 51</a:t>
            </a:r>
          </a:p>
          <a:p>
            <a:pPr lvl="1" algn="just"/>
            <a:endParaRPr lang="fr-FR" sz="20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+ </a:t>
            </a:r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 20  40  60  80 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100</a:t>
            </a:r>
          </a:p>
          <a:p>
            <a:pPr lvl="1" algn="just"/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food </a:t>
            </a:r>
            <a:r>
              <a:rPr lang="en-GB" sz="2000" dirty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c("</a:t>
            </a:r>
            <a:r>
              <a:rPr lang="en-GB" sz="2000" dirty="0">
                <a:solidFill>
                  <a:srgbClr val="3E97F8"/>
                </a:solidFill>
                <a:latin typeface="Consolas" panose="020B0609020204030204" pitchFamily="49" charset="0"/>
              </a:rPr>
              <a:t>eggs", "beans", "bacon", "sausage")</a:t>
            </a:r>
            <a:endParaRPr lang="en-GB" sz="20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7333" y="1455209"/>
            <a:ext cx="881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GB" sz="2000" b="1" u="sng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is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 table or a two-dimensional array-like structure in which each column contains values of one variable and each row contains one set of values from each column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iris</a:t>
            </a:r>
          </a:p>
          <a:p>
            <a:pPr lvl="1" algn="just"/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Species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Sepal.Length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Sepal.Width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Petal.Length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Petal.Width</a:t>
            </a:r>
            <a:endParaRPr lang="es-ES" sz="16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5.1         3.5          1.4         0.2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4.9         3.0          1.4         0.2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4.7         3.2          1.3         0.2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7.0         3.2          4.7         1.4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6.4         3.2          4.5         1.5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6.9         3.1          4.9         1.5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5.5         2.3          4.0         1.3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6.3         3.3          6.0         2.5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5.8         2.7          5.1         1.9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7.1         3.0          5.9         2.1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6.3         2.9          5.6         1.8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6.5         3.0          5.8         2.2</a:t>
            </a:r>
          </a:p>
        </p:txBody>
      </p:sp>
    </p:spTree>
    <p:extLst>
      <p:ext uri="{BB962C8B-B14F-4D97-AF65-F5344CB8AC3E}">
        <p14:creationId xmlns:p14="http://schemas.microsoft.com/office/powerpoint/2010/main" val="1030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5800" y="1150409"/>
            <a:ext cx="8813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GB" sz="2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is a generic vector containing other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objects</a:t>
            </a:r>
          </a:p>
          <a:p>
            <a:pPr lvl="1" algn="just"/>
            <a:endParaRPr lang="es-E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n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c(2, 3, 5)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s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c("aa", "bb", "cc", "</a:t>
            </a:r>
            <a:r>
              <a:rPr lang="en-GB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dd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", "</a:t>
            </a:r>
            <a:r>
              <a:rPr lang="en-GB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ee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")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b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c(TRUE, FALSE, TRUE, FALSE, FALSE)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x 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list(n, s, b, 3)   # x contains copies of n, s,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b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s-ES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x[2]</a:t>
            </a:r>
          </a:p>
          <a:p>
            <a:pPr lvl="1" algn="just"/>
            <a:endParaRPr lang="es-ES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[[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1]] </a:t>
            </a: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[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1]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aa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bb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"cc"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dd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ee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</a:t>
            </a:r>
            <a:endParaRPr lang="en-GB" sz="14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endParaRPr lang="en-GB" sz="2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GB" sz="2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Matrix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is a collection of data elements arranged in a two-dimensional rectangular layout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A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matrix(c(2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, 4, 3, 1, 5, 7), </a:t>
            </a:r>
            <a:r>
              <a:rPr lang="en-GB" sz="14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nrow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=2, </a:t>
            </a:r>
            <a:r>
              <a:rPr lang="en-GB" sz="14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ncol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=3,byrow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TRUE) </a:t>
            </a:r>
            <a:endParaRPr lang="en-GB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A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[,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1] [,2] [,3] </a:t>
            </a: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[1,]    2    4    3 </a:t>
            </a: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[2,]    1    5    7</a:t>
            </a:r>
            <a:endParaRPr lang="en-GB" sz="14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6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</a:t>
            </a:r>
            <a:r>
              <a:rPr lang="en-GB" dirty="0" smtClean="0">
                <a:ea typeface="ＭＳ Ｐゴシック" pitchFamily="34" charset="-128"/>
              </a:rPr>
              <a:t>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000" y="1557867"/>
            <a:ext cx="8695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easiest way to get data into R is to click on the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“Import Datasets”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button.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6" y="2467537"/>
            <a:ext cx="6249272" cy="4256762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 bwMode="auto">
          <a:xfrm rot="5400000">
            <a:off x="4085169" y="2252134"/>
            <a:ext cx="287866" cy="11091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1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5708</TotalTime>
  <Words>2328</Words>
  <Application>Microsoft Office PowerPoint</Application>
  <PresentationFormat>A4 (210 x 297 mm)</PresentationFormat>
  <Paragraphs>382</Paragraphs>
  <Slides>38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MS PGothic</vt:lpstr>
      <vt:lpstr>MS PGothic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VHIR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Ricardo Gonzalo Sanz</cp:lastModifiedBy>
  <cp:revision>881</cp:revision>
  <dcterms:created xsi:type="dcterms:W3CDTF">2014-10-10T12:20:23Z</dcterms:created>
  <dcterms:modified xsi:type="dcterms:W3CDTF">2020-11-17T17:53:17Z</dcterms:modified>
</cp:coreProperties>
</file>