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  <p:sldMasterId id="2147484133" r:id="rId2"/>
    <p:sldMasterId id="2147484161" r:id="rId3"/>
  </p:sldMasterIdLst>
  <p:notesMasterIdLst>
    <p:notesMasterId r:id="rId42"/>
  </p:notesMasterIdLst>
  <p:handoutMasterIdLst>
    <p:handoutMasterId r:id="rId43"/>
  </p:handoutMasterIdLst>
  <p:sldIdLst>
    <p:sldId id="256" r:id="rId4"/>
    <p:sldId id="257" r:id="rId5"/>
    <p:sldId id="282" r:id="rId6"/>
    <p:sldId id="277" r:id="rId7"/>
    <p:sldId id="278" r:id="rId8"/>
    <p:sldId id="279" r:id="rId9"/>
    <p:sldId id="280" r:id="rId10"/>
    <p:sldId id="283" r:id="rId11"/>
    <p:sldId id="281" r:id="rId12"/>
    <p:sldId id="285" r:id="rId13"/>
    <p:sldId id="284" r:id="rId14"/>
    <p:sldId id="286" r:id="rId15"/>
    <p:sldId id="288" r:id="rId16"/>
    <p:sldId id="287" r:id="rId17"/>
    <p:sldId id="290" r:id="rId18"/>
    <p:sldId id="291" r:id="rId19"/>
    <p:sldId id="292" r:id="rId20"/>
    <p:sldId id="308" r:id="rId21"/>
    <p:sldId id="293" r:id="rId22"/>
    <p:sldId id="294" r:id="rId23"/>
    <p:sldId id="295" r:id="rId24"/>
    <p:sldId id="296" r:id="rId25"/>
    <p:sldId id="298" r:id="rId26"/>
    <p:sldId id="300" r:id="rId27"/>
    <p:sldId id="297" r:id="rId28"/>
    <p:sldId id="303" r:id="rId29"/>
    <p:sldId id="301" r:id="rId30"/>
    <p:sldId id="304" r:id="rId31"/>
    <p:sldId id="302" r:id="rId32"/>
    <p:sldId id="306" r:id="rId33"/>
    <p:sldId id="305" r:id="rId34"/>
    <p:sldId id="309" r:id="rId35"/>
    <p:sldId id="307" r:id="rId36"/>
    <p:sldId id="311" r:id="rId37"/>
    <p:sldId id="312" r:id="rId38"/>
    <p:sldId id="313" r:id="rId39"/>
    <p:sldId id="310" r:id="rId40"/>
    <p:sldId id="314" r:id="rId41"/>
  </p:sldIdLst>
  <p:sldSz cx="9906000" cy="6858000" type="A4"/>
  <p:notesSz cx="6797675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BD5"/>
    <a:srgbClr val="0070C0"/>
    <a:srgbClr val="3E97F8"/>
    <a:srgbClr val="990099"/>
    <a:srgbClr val="993489"/>
    <a:srgbClr val="7D468C"/>
    <a:srgbClr val="800080"/>
    <a:srgbClr val="E5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47" autoAdjust="0"/>
    <p:restoredTop sz="95086" autoAdjust="0"/>
  </p:normalViewPr>
  <p:slideViewPr>
    <p:cSldViewPr snapToGrid="0">
      <p:cViewPr varScale="1">
        <p:scale>
          <a:sx n="115" d="100"/>
          <a:sy n="115" d="100"/>
        </p:scale>
        <p:origin x="1542" y="13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776130-B63C-48F8-AF2B-3500AA0F05BC}" type="datetime1">
              <a:rPr lang="es-ES"/>
              <a:pPr>
                <a:defRPr/>
              </a:pPr>
              <a:t>08/06/2022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EC04EC-DA29-4DBC-9C13-38D329E2AA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59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FB0F96-3DD7-4FFE-9F50-051CCC474F10}" type="datetime1">
              <a:rPr lang="ca-ES"/>
              <a:pPr>
                <a:defRPr/>
              </a:pPr>
              <a:t>8/6/2022</a:t>
            </a:fld>
            <a:endParaRPr lang="ca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 smtClean="0"/>
              <a:t>Haga clic para modificar el estilo de texto del patrón</a:t>
            </a:r>
          </a:p>
          <a:p>
            <a:pPr lvl="1"/>
            <a:r>
              <a:rPr lang="ca-ES" noProof="0" smtClean="0"/>
              <a:t>Segundo nivel</a:t>
            </a:r>
          </a:p>
          <a:p>
            <a:pPr lvl="2"/>
            <a:r>
              <a:rPr lang="ca-ES" noProof="0" smtClean="0"/>
              <a:t>Tercer nivel</a:t>
            </a:r>
          </a:p>
          <a:p>
            <a:pPr lvl="3"/>
            <a:r>
              <a:rPr lang="ca-ES" noProof="0" smtClean="0"/>
              <a:t>Cuarto nivel</a:t>
            </a:r>
          </a:p>
          <a:p>
            <a:pPr lvl="4"/>
            <a:r>
              <a:rPr lang="ca-ES" noProof="0" smtClean="0"/>
              <a:t>Quinto nivel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623C31-BEF5-4952-A931-53BD9F353CC8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99435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28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44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453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42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8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417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018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487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142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811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33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108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397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708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988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827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308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284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119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9685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741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70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54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05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03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90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20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06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45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D8022-D754-4AFD-BB78-77E120F257E2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86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7526" y="1484644"/>
            <a:ext cx="4597378" cy="4884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4943192" y="4526733"/>
            <a:ext cx="4209783" cy="1638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4pPr algn="r">
              <a:buNone/>
              <a:defRPr sz="1800"/>
            </a:lvl4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ofes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Marcador de contenido"/>
          <p:cNvSpPr>
            <a:spLocks noGrp="1"/>
          </p:cNvSpPr>
          <p:nvPr>
            <p:ph sz="quarter" idx="10"/>
          </p:nvPr>
        </p:nvSpPr>
        <p:spPr>
          <a:xfrm>
            <a:off x="4062413" y="1222375"/>
            <a:ext cx="5665787" cy="52641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576000">
              <a:buFont typeface="Wingdings" pitchFamily="2" charset="2"/>
              <a:buChar char="§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4074056" y="510031"/>
            <a:ext cx="5423029" cy="59449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7D468C"/>
                </a:solidFill>
                <a:sym typeface="Wingdings" pitchFamily="2" charset="2"/>
              </a:defRPr>
            </a:lvl1pPr>
          </a:lstStyle>
          <a:p>
            <a:r>
              <a:rPr lang="es-ES" dirty="0" smtClean="0"/>
              <a:t>Posar aquí el CV del </a:t>
            </a:r>
            <a:r>
              <a:rPr lang="es-ES" dirty="0" err="1" smtClean="0"/>
              <a:t>professor</a:t>
            </a:r>
            <a:r>
              <a:rPr lang="es-ES" dirty="0" smtClean="0"/>
              <a:t> (</a:t>
            </a:r>
            <a:r>
              <a:rPr lang="es-ES" dirty="0" err="1" smtClean="0"/>
              <a:t>escurçat</a:t>
            </a:r>
            <a:r>
              <a:rPr lang="es-ES" dirty="0" smtClean="0"/>
              <a:t>, </a:t>
            </a:r>
            <a:r>
              <a:rPr lang="es-ES" dirty="0" err="1" smtClean="0"/>
              <a:t>només</a:t>
            </a:r>
            <a:r>
              <a:rPr lang="es-ES" dirty="0" smtClean="0"/>
              <a:t> en 1 diapositiva)  OPCIONAL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ó sess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3903254" y="578918"/>
            <a:ext cx="6002746" cy="5351102"/>
          </a:xfrm>
          <a:prstGeom prst="rect">
            <a:avLst/>
          </a:prstGeom>
        </p:spPr>
        <p:txBody>
          <a:bodyPr/>
          <a:lstStyle>
            <a:lvl1pPr marL="360000" indent="-360000">
              <a:buFont typeface="+mj-lt"/>
              <a:buAutoNum type="arabicPeriod"/>
              <a:defRPr baseline="0"/>
            </a:lvl1pPr>
            <a:lvl2pPr>
              <a:defRPr sz="2000" baseline="0"/>
            </a:lvl2pPr>
            <a:lvl3pPr>
              <a:buFont typeface="Wingdings" pitchFamily="2" charset="2"/>
              <a:buChar char="§"/>
              <a:defRPr sz="1600"/>
            </a:lvl3pPr>
            <a:lvl4pPr>
              <a:defRPr sz="1600"/>
            </a:lvl4pPr>
          </a:lstStyle>
          <a:p>
            <a:pPr lvl="0"/>
            <a:r>
              <a:rPr lang="es-ES" dirty="0" smtClean="0"/>
              <a:t>Posar </a:t>
            </a:r>
            <a:r>
              <a:rPr lang="es-ES" dirty="0" err="1" smtClean="0"/>
              <a:t>l’índex</a:t>
            </a:r>
            <a:r>
              <a:rPr lang="es-ES" dirty="0" smtClean="0"/>
              <a:t> en </a:t>
            </a:r>
            <a:r>
              <a:rPr lang="es-ES" dirty="0" err="1" smtClean="0"/>
              <a:t>aquesta</a:t>
            </a:r>
            <a:r>
              <a:rPr lang="es-ES" dirty="0" smtClean="0"/>
              <a:t> diapositiva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d'apar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20514" y="2754497"/>
            <a:ext cx="8751075" cy="1679280"/>
          </a:xfrm>
          <a:prstGeom prst="rect">
            <a:avLst/>
          </a:prstGeom>
        </p:spPr>
        <p:txBody>
          <a:bodyPr/>
          <a:lstStyle>
            <a:lvl1pPr algn="ctr">
              <a:defRPr sz="4000" baseline="0">
                <a:sym typeface="Wingdings" pitchFamily="2" charset="2"/>
              </a:defRPr>
            </a:lvl1pPr>
          </a:lstStyle>
          <a:p>
            <a:pPr lvl="0"/>
            <a:r>
              <a:rPr lang="es-ES" dirty="0" err="1" smtClean="0"/>
              <a:t>Títol</a:t>
            </a:r>
            <a:r>
              <a:rPr lang="es-ES" dirty="0" smtClean="0"/>
              <a:t> </a:t>
            </a:r>
            <a:r>
              <a:rPr lang="es-ES" dirty="0" err="1" smtClean="0"/>
              <a:t>d’apartatOPCIONAL</a:t>
            </a:r>
            <a:endParaRPr lang="es-E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436976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baseline="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títols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34691" y="4097743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46469" y="4671459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93415" y="1482136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98975" y="2055852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9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g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48792" y="1484645"/>
            <a:ext cx="7819044" cy="4706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792" y="6180729"/>
            <a:ext cx="5943600" cy="464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diapo_horizont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9 Grupo"/>
          <p:cNvGrpSpPr>
            <a:grpSpLocks/>
          </p:cNvGrpSpPr>
          <p:nvPr/>
        </p:nvGrpSpPr>
        <p:grpSpPr bwMode="auto">
          <a:xfrm>
            <a:off x="200025" y="6376988"/>
            <a:ext cx="6515100" cy="334962"/>
            <a:chOff x="200571" y="6377181"/>
            <a:chExt cx="6514038" cy="335249"/>
          </a:xfrm>
        </p:grpSpPr>
        <p:grpSp>
          <p:nvGrpSpPr>
            <p:cNvPr id="1028" name="17 Grupo"/>
            <p:cNvGrpSpPr>
              <a:grpSpLocks/>
            </p:cNvGrpSpPr>
            <p:nvPr/>
          </p:nvGrpSpPr>
          <p:grpSpPr bwMode="auto">
            <a:xfrm>
              <a:off x="4247708" y="6415939"/>
              <a:ext cx="2466901" cy="261979"/>
              <a:chOff x="4247708" y="6415939"/>
              <a:chExt cx="2466901" cy="261979"/>
            </a:xfrm>
          </p:grpSpPr>
          <p:pic>
            <p:nvPicPr>
              <p:cNvPr id="1036" name="Imagen 1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54059" y="6415939"/>
                <a:ext cx="1860550" cy="244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7" name="Imagen 13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47708" y="6422534"/>
                <a:ext cx="485700" cy="255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9" name="12 Grupo"/>
            <p:cNvGrpSpPr>
              <a:grpSpLocks/>
            </p:cNvGrpSpPr>
            <p:nvPr/>
          </p:nvGrpSpPr>
          <p:grpSpPr bwMode="auto">
            <a:xfrm>
              <a:off x="200571" y="6377181"/>
              <a:ext cx="4069911" cy="335249"/>
              <a:chOff x="200571" y="6377181"/>
              <a:chExt cx="4069911" cy="335249"/>
            </a:xfrm>
          </p:grpSpPr>
          <p:grpSp>
            <p:nvGrpSpPr>
              <p:cNvPr id="1030" name="Agrupar 14"/>
              <p:cNvGrpSpPr>
                <a:grpSpLocks/>
              </p:cNvGrpSpPr>
              <p:nvPr/>
            </p:nvGrpSpPr>
            <p:grpSpPr bwMode="auto">
              <a:xfrm>
                <a:off x="814971" y="6377181"/>
                <a:ext cx="3455511" cy="335249"/>
                <a:chOff x="4732227" y="4143388"/>
                <a:chExt cx="5019615" cy="495049"/>
              </a:xfrm>
            </p:grpSpPr>
            <p:pic>
              <p:nvPicPr>
                <p:cNvPr id="1032" name="Imagen 5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732227" y="4155962"/>
                  <a:ext cx="14097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3" name="Imagen 6"/>
                <p:cNvPicPr>
                  <a:picLocks noChangeAspect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140134" y="4168537"/>
                  <a:ext cx="15113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4" name="Imagen 7"/>
                <p:cNvPicPr>
                  <a:picLocks noChangeAspect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413087" y="4155962"/>
                  <a:ext cx="939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5" name="Imagen 8"/>
                <p:cNvPicPr>
                  <a:picLocks noChangeAspect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8177042" y="4143388"/>
                  <a:ext cx="1574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031" name="Imagen 15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571" y="6400698"/>
                <a:ext cx="672867" cy="301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" name="1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E192-06A8-4597-BE46-D113F9CFBA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5700" y="6526213"/>
            <a:ext cx="1063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7D468C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7CE8679B-3567-4070-9B36-F7AB56206DC1}" type="slidenum">
              <a:rPr lang="ca-ES"/>
              <a:pPr>
                <a:defRPr/>
              </a:pPr>
              <a:t>‹Nº›</a:t>
            </a:fld>
            <a:r>
              <a:rPr lang="ca-ES"/>
              <a:t>1</a:t>
            </a:r>
          </a:p>
        </p:txBody>
      </p:sp>
      <p:pic>
        <p:nvPicPr>
          <p:cNvPr id="2051" name="Picture 2" descr="diapos_vertic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0102850" cy="699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har char="•"/>
        <a:defRPr sz="2300" b="1">
          <a:solidFill>
            <a:srgbClr val="7D468C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D4D4D"/>
          </a:solidFill>
          <a:latin typeface="+mn-lt"/>
          <a:ea typeface="ＭＳ Ｐゴシック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ＭＳ Ｐゴシック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ＭＳ Ｐゴシック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diapo_text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93E6-05C7-4835-B090-7C06735099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8" r:id="rId1"/>
    <p:sldLayoutId id="2147484523" r:id="rId2"/>
    <p:sldLayoutId id="2147484524" r:id="rId3"/>
    <p:sldLayoutId id="2147484525" r:id="rId4"/>
    <p:sldLayoutId id="2147484526" r:id="rId5"/>
    <p:sldLayoutId id="21474845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defRPr sz="2300" b="1">
          <a:solidFill>
            <a:srgbClr val="7D468C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Arial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graph-gallery.com/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" y="4522124"/>
            <a:ext cx="9704388" cy="1571105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1800" b="1" dirty="0"/>
              <a:t>UEB – </a:t>
            </a:r>
            <a:r>
              <a:rPr lang="es-ES" sz="1800" b="1" dirty="0" err="1"/>
              <a:t>VHIR</a:t>
            </a:r>
            <a:endParaRPr lang="es-ES" sz="1800" b="1" dirty="0"/>
          </a:p>
          <a:p>
            <a:pPr algn="ctr">
              <a:lnSpc>
                <a:spcPct val="150000"/>
              </a:lnSpc>
            </a:pPr>
            <a:r>
              <a:rPr lang="es-ES" sz="1600" b="1" dirty="0"/>
              <a:t>Mireia </a:t>
            </a:r>
            <a:r>
              <a:rPr lang="es-ES" sz="1600" b="1" dirty="0" err="1"/>
              <a:t>Ferrer</a:t>
            </a:r>
            <a:r>
              <a:rPr lang="es-ES" sz="1600" b="1" baseline="30000" dirty="0" err="1"/>
              <a:t>1</a:t>
            </a:r>
            <a:r>
              <a:rPr lang="es-ES" sz="1600" b="1" dirty="0"/>
              <a:t>, Álex </a:t>
            </a:r>
            <a:r>
              <a:rPr lang="es-ES" sz="1600" b="1" dirty="0" err="1"/>
              <a:t>Sánchez</a:t>
            </a:r>
            <a:r>
              <a:rPr lang="es-ES" sz="1600" b="1" baseline="30000" dirty="0" err="1"/>
              <a:t>1,2</a:t>
            </a:r>
            <a:r>
              <a:rPr lang="es-ES" sz="1600" b="1" dirty="0"/>
              <a:t>, Esther </a:t>
            </a:r>
            <a:r>
              <a:rPr lang="es-ES" sz="1600" b="1" dirty="0" err="1"/>
              <a:t>Camacho</a:t>
            </a:r>
            <a:r>
              <a:rPr lang="es-ES" sz="1600" b="1" baseline="30000" dirty="0" err="1"/>
              <a:t>1</a:t>
            </a:r>
            <a:r>
              <a:rPr lang="es-ES" sz="1600" b="1" dirty="0"/>
              <a:t>, Angel </a:t>
            </a:r>
            <a:r>
              <a:rPr lang="es-ES" sz="1600" b="1" dirty="0" err="1"/>
              <a:t>Blanco</a:t>
            </a:r>
            <a:r>
              <a:rPr lang="es-ES" sz="1600" b="1" baseline="30000" dirty="0" err="1"/>
              <a:t>1,2</a:t>
            </a:r>
            <a:r>
              <a:rPr lang="es-ES" sz="1600" b="1" dirty="0"/>
              <a:t>, Berta </a:t>
            </a:r>
            <a:r>
              <a:rPr lang="es-ES" sz="1600" b="1" dirty="0" err="1"/>
              <a:t>Miró</a:t>
            </a:r>
            <a:r>
              <a:rPr lang="es-ES" sz="1600" b="1" baseline="30000" dirty="0" err="1"/>
              <a:t>1</a:t>
            </a:r>
            <a:endParaRPr lang="es-ES" sz="1600" b="1" baseline="30000" dirty="0"/>
          </a:p>
          <a:p>
            <a:pPr algn="ctr"/>
            <a:r>
              <a:rPr lang="es-ES" sz="1600" baseline="30000" dirty="0"/>
              <a:t>1 </a:t>
            </a:r>
            <a:r>
              <a:rPr lang="es-ES" sz="1600" dirty="0"/>
              <a:t>Unitat </a:t>
            </a:r>
            <a:r>
              <a:rPr lang="es-ES" sz="1600" dirty="0" err="1"/>
              <a:t>d’Estadística</a:t>
            </a:r>
            <a:r>
              <a:rPr lang="es-ES" sz="1600" dirty="0"/>
              <a:t> i </a:t>
            </a:r>
            <a:r>
              <a:rPr lang="es-ES" sz="1600" dirty="0" err="1"/>
              <a:t>Bioinformàtica</a:t>
            </a:r>
            <a:r>
              <a:rPr lang="es-ES" sz="1600" dirty="0"/>
              <a:t> (UEB) </a:t>
            </a:r>
            <a:r>
              <a:rPr lang="es-ES" sz="1600" dirty="0" err="1"/>
              <a:t>VHIR</a:t>
            </a:r>
            <a:endParaRPr lang="es-ES" sz="1600" dirty="0"/>
          </a:p>
          <a:p>
            <a:pPr algn="ctr"/>
            <a:r>
              <a:rPr lang="es-ES" sz="1600" baseline="30000" dirty="0"/>
              <a:t>2</a:t>
            </a:r>
            <a:r>
              <a:rPr lang="es-ES" sz="1600" dirty="0"/>
              <a:t> </a:t>
            </a:r>
            <a:r>
              <a:rPr lang="es-ES" sz="1600" dirty="0" err="1"/>
              <a:t>Departament</a:t>
            </a:r>
            <a:r>
              <a:rPr lang="es-ES" sz="1600" dirty="0"/>
              <a:t> de </a:t>
            </a:r>
            <a:r>
              <a:rPr lang="es-ES" sz="1600" dirty="0" err="1"/>
              <a:t>Genètica</a:t>
            </a:r>
            <a:r>
              <a:rPr lang="es-ES" sz="1600" dirty="0"/>
              <a:t> </a:t>
            </a:r>
            <a:r>
              <a:rPr lang="es-ES" sz="1600" dirty="0" err="1"/>
              <a:t>Microbiologia</a:t>
            </a:r>
            <a:r>
              <a:rPr lang="es-ES" sz="1600" dirty="0"/>
              <a:t> i Estadística, UB</a:t>
            </a:r>
            <a:endParaRPr lang="es-ES" sz="1600" dirty="0"/>
          </a:p>
        </p:txBody>
      </p:sp>
      <p:sp>
        <p:nvSpPr>
          <p:cNvPr id="6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71451" y="3841750"/>
            <a:ext cx="9575800" cy="577850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b="1" dirty="0" smtClean="0">
                <a:solidFill>
                  <a:srgbClr val="7D468C"/>
                </a:solidFill>
                <a:latin typeface="+mj-lt"/>
              </a:rPr>
              <a:t>INTRODUCTION TO 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 data into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5000" y="1557867"/>
            <a:ext cx="8695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easiest way to get data into R is to click on the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“Import Datasets” 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button.</a:t>
            </a: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4" y="2601238"/>
            <a:ext cx="4169739" cy="37930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09" y="2601238"/>
            <a:ext cx="4458758" cy="3793088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 bwMode="auto">
          <a:xfrm flipH="1">
            <a:off x="1989667" y="3124200"/>
            <a:ext cx="945621" cy="84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37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 data into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505042"/>
            <a:ext cx="9454092" cy="384791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60375" y="5715000"/>
            <a:ext cx="9183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type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of data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?</a:t>
            </a: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10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 data into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5575" y="1507067"/>
            <a:ext cx="10244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R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instructions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</a:t>
            </a:r>
          </a:p>
          <a:p>
            <a:pPr algn="just"/>
            <a:endParaRPr lang="es-ES" sz="2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osteoporosis2 &lt;- read.csv2("osteoporosis.csv",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sep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= "\t",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dec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= ",",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header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= TRUE)</a:t>
            </a:r>
            <a:endParaRPr lang="en-GB" sz="1600" dirty="0" smtClean="0">
              <a:solidFill>
                <a:srgbClr val="3E97F8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lecha abajo 2"/>
          <p:cNvSpPr/>
          <p:nvPr/>
        </p:nvSpPr>
        <p:spPr bwMode="auto">
          <a:xfrm>
            <a:off x="3877733" y="2683933"/>
            <a:ext cx="304800" cy="1303867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955800" y="4174067"/>
            <a:ext cx="7052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check the folder you 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are working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on!</a:t>
            </a:r>
          </a:p>
        </p:txBody>
      </p:sp>
    </p:spTree>
    <p:extLst>
      <p:ext uri="{BB962C8B-B14F-4D97-AF65-F5344CB8AC3E}">
        <p14:creationId xmlns:p14="http://schemas.microsoft.com/office/powerpoint/2010/main" val="2253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579438"/>
            <a:ext cx="6002337" cy="5349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Some data types in R</a:t>
            </a:r>
            <a:endParaRPr lang="en-GB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Getting data into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Access to data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Plots with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Install packages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Help!!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  <a:p>
            <a:pPr marL="798875" lvl="1" indent="-358775">
              <a:buNone/>
            </a:pPr>
            <a:endParaRPr lang="en-GB" dirty="0" smtClean="0">
              <a:ea typeface="ＭＳ Ｐゴシック" pitchFamily="34" charset="-128"/>
            </a:endParaRPr>
          </a:p>
          <a:p>
            <a:pPr marL="358775" indent="-358775"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58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02733" y="1515533"/>
            <a:ext cx="8788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Once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you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have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loaded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data,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necessary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check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Different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ways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to do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head(</a:t>
            </a:r>
            <a:r>
              <a:rPr lang="es-ES" sz="22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name</a:t>
            </a:r>
            <a:r>
              <a:rPr lang="es-ES" sz="22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of </a:t>
            </a:r>
            <a:r>
              <a:rPr lang="es-ES" sz="22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dataframe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see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first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rows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of a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dataframe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tail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</a:t>
            </a:r>
            <a:r>
              <a:rPr lang="es-ES" sz="2200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name</a:t>
            </a:r>
            <a:r>
              <a:rPr lang="es-ES" sz="22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of </a:t>
            </a:r>
            <a:r>
              <a:rPr lang="es-ES" sz="22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dataframe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see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last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rows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of a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dataframe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</a:t>
            </a:r>
            <a:r>
              <a:rPr lang="es-ES" sz="2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</a:t>
            </a:r>
            <a:r>
              <a:rPr lang="es-ES" sz="2200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name</a:t>
            </a:r>
            <a:r>
              <a:rPr lang="es-ES" sz="2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of </a:t>
            </a:r>
            <a:r>
              <a:rPr lang="es-ES" sz="2200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dataframe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check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structure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dataframe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and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their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variables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summary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s-ES" sz="2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dataframe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Little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summary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variables of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dataframe</a:t>
            </a: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96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59267" y="2205038"/>
            <a:ext cx="10464801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head(osteoporosis)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area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peso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endParaRPr lang="en-GB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1        3   10 11659420800   57  55 - 59 70.0   168 24.80  69 OSTEOPENIA       12       99    NO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MENOPAUSIA/NO CONSTA SECUNDARIOS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2        4   10 11671689600   46  45 - 49 53.0   152 22.94  73 OSTEOPENIA       13       99    NO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MENOPAUSIA/NO CONSTA SECUNDARIOS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3       10   10 11721024000   45  45 - 49 64.0   158 25.64  81     NORMAL       14       99    NO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MENOPAUSIA/NO CONSTA   PRIMARIOS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4       11   10 11464416000   53  50 - 54 78.0   161 30.09  58 OSTEOPENIA       10       50    SI                 NATURAL   PRIMARIOS</a:t>
            </a:r>
          </a:p>
          <a:p>
            <a:pPr marL="228600" indent="-228600">
              <a:buAutoNum type="arabicPlain" startAt="5"/>
            </a:pPr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12   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10 11690784000   46  45 - 49 56.0   157 22.72  89     NORMAL       13       99    NO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MENOPAUSIA/NO CONSTA   </a:t>
            </a:r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PRIMARIOS</a:t>
            </a:r>
          </a:p>
          <a:p>
            <a:pPr marL="228600" indent="-228600">
              <a:buAutoNum type="arabicPlain" startAt="5"/>
            </a:pPr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15   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10 11716012800   45  45 - 49 63.5   170 21.97  76     NORMAL       14       99    NO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MENOPAUSIA/NO CONSTA </a:t>
            </a:r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SECUNDARIOS</a:t>
            </a:r>
          </a:p>
          <a:p>
            <a:pPr marL="228600" indent="-228600">
              <a:buAutoNum type="arabicPlain" startAt="6"/>
            </a:pPr>
            <a:endParaRPr lang="es-ES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arabicPlain" startAt="6"/>
            </a:pPr>
            <a:endParaRPr lang="es-ES" sz="105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arabicPlain" startAt="6"/>
            </a:pPr>
            <a:endParaRPr lang="es-ES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arabicPlain" startAt="6"/>
            </a:pPr>
            <a:endParaRPr lang="es-ES" sz="105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arabicPlain" startAt="6"/>
            </a:pPr>
            <a:endParaRPr lang="es-ES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arabicPlain" startAt="6"/>
            </a:pPr>
            <a:endParaRPr lang="es-ES" sz="105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05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tail(osteoporosis)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area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peso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endParaRPr lang="en-GB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995      1028   11 11190182400   63  60 - 64   71   161 27.39  57 OSTEOPENIA       14       48    SI  NATURAL               PRIMARIOS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996      1029   11 11287036800   60  60 - 64   64   158 25.64  69 OSTEOPENIA       10       40    SI    AMBAS              SUPERIORES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997      1030   11 11066371200   67  65 - 69   68   157 27.59  75     NORMAL       11       55    SI  NATURAL PRIMARIOS SIN FINALIZAR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998      1031   11 11289196800   59  55 - 59   72   153 30.76  67 OSTEOPENIA       12       56    SI  NATURAL               PRIMARIOS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999      1032   11 11137219200   64  60 - 64   80   152 34.63  55 OSTEOPENIA       14       50    SI  NATURAL               PRIMARIOS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1000     1033   11 11213164800   62  60 - 64   67   161 25.85  65 OSTEOPENIA       13       54    SI  NATURAL             SECUNDARIOS</a:t>
            </a:r>
          </a:p>
        </p:txBody>
      </p:sp>
    </p:spTree>
    <p:extLst>
      <p:ext uri="{BB962C8B-B14F-4D97-AF65-F5344CB8AC3E}">
        <p14:creationId xmlns:p14="http://schemas.microsoft.com/office/powerpoint/2010/main" val="2726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23333" y="1640219"/>
            <a:ext cx="89873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(osteoporosis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data.frame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':	1000 obs. of  15 variables: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3 4 10 11 12 15 16 17 18 20 ...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area 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10 10 10 10 10 10 10 10 10 10 ...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"11659420800" "11671689600" "11721024000" "11464416000"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57 46 45 53 46 45 48 50 51 57 ...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"55 - 59" "45 - 49" "45 - 49" "50 - 54"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peso 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70 53 64 78 56 63.5 86 61.5 60.5 64 ...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168 152 158 161 157 170 161 164 158 149 ...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24.8 22.9 25.6 30.1 22.7 ...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69 73 81 58 89 76 87 74 58 61 ...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"OSTEOPENIA" "OSTEOPENIA" "NORMAL" "OSTEOPENIA"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12 13 14 10 13 14 11 10 14 13 ...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99 99 99 50 99 99 99 99 99 50 ...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"NO" "NO" "NO" "SI"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"NO MENOPAUSIA/NO CONSTA" "NO MENOPAUSIA/NO CONSTA" "NO MENOPAUSIA/NO CONSTA" "NATURAL" ...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"SECUNDARIOS" "SECUNDARIOS" "PRIMARIOS" "PRIMARIOS" ...</a:t>
            </a:r>
          </a:p>
        </p:txBody>
      </p:sp>
    </p:spTree>
    <p:extLst>
      <p:ext uri="{BB962C8B-B14F-4D97-AF65-F5344CB8AC3E}">
        <p14:creationId xmlns:p14="http://schemas.microsoft.com/office/powerpoint/2010/main" val="13367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1742001"/>
            <a:ext cx="10055225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summary(osteoporosis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area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peso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Min.   :   3.0   Min.   :10.00   Length:1000        Min.   :45.00   Length:1000        Min.   : 44.00   Min.   :138.0   Min.   :17.21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1st Qu.: 280.8   1st Qu.:10.00   Class :character   1st Qu.:48.00   Class :character   1st Qu.: 60.50   1st Qu.:153.0   1st Qu.:24.80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Median : 531.5   Median :11.00   Mode  :character   Median :52.00   Mode  :character   Median : 68.00   Median :157.0   Median :27.51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Mean   : 529.9   Mean   :11.58                      Mean   :53.42                      Mean   : 69.12   Mean   :156.9   Mean   :28.11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3rd Qu.: 781.2   3rd Qu.:13.00                      3rd Qu.:58.00                      3rd Qu.: 75.00   3rd Qu.:161.0   3rd Qu.:30.82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Max.   :1033.0   Max.   :13.00                      Max.   :69.00                      Max.   :123.50   Max.   :180.0   Max.   :48.39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Min.   : 11.0   Length:1000        Min.   : 8.00   Min.   :24.00   Length:1000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Length:1000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Length:1000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1st Qu.: 62.0   Class :character   1st Qu.:12.00   1st Qu.:46.00   Class :character   Class :character   Class :character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Median : 72.0   Mode  :character   Median :13.00   Median :51.00   Mode  :character   Mode  :character   Mode  :character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Mean   : 73.3                      Mean   :12.71   Mean   :63.04                                                         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3rd Qu.: 84.0                      3rd Qu.:14.00   3rd Qu.:99.00                                                           </a:t>
            </a:r>
          </a:p>
          <a:p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Max.   :136.0                      Max.   :17.00   Max.   :99.00</a:t>
            </a:r>
          </a:p>
        </p:txBody>
      </p:sp>
    </p:spTree>
    <p:extLst>
      <p:ext uri="{BB962C8B-B14F-4D97-AF65-F5344CB8AC3E}">
        <p14:creationId xmlns:p14="http://schemas.microsoft.com/office/powerpoint/2010/main" val="36730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60375" y="1417638"/>
            <a:ext cx="88857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nrow</a:t>
            </a:r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(osteoporosis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[1] </a:t>
            </a:r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1000</a:t>
            </a:r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ncol</a:t>
            </a:r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(osteoporosis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[1] </a:t>
            </a:r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15</a:t>
            </a:r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colnames</a:t>
            </a:r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(osteoporosis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[1]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"area"    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  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   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"peso"    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  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    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    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  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[14]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" "</a:t>
            </a:r>
            <a:r>
              <a:rPr lang="en-GB" sz="1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“</a:t>
            </a: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11200" y="1617133"/>
            <a:ext cx="8483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Sometimes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you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are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interested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in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working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all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variables of cases of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dataset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There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are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different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ways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select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them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</a:t>
            </a:r>
          </a:p>
          <a:p>
            <a:pPr algn="just"/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just"/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#select the first 3 rows and columns</a:t>
            </a:r>
          </a:p>
          <a:p>
            <a:pPr algn="just"/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osteoporosis[1:3, 1:3]</a:t>
            </a:r>
          </a:p>
          <a:p>
            <a:pPr algn="just"/>
            <a:endParaRPr lang="es-ES" sz="16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 area     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endParaRPr lang="en-GB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1        3   10 11659420800</a:t>
            </a:r>
          </a:p>
          <a:p>
            <a:pPr algn="just"/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2        4   10 11671689600</a:t>
            </a:r>
          </a:p>
          <a:p>
            <a:pPr algn="just"/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3       10   10 11721024000</a:t>
            </a:r>
            <a:endParaRPr lang="en-GB" sz="16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2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579438"/>
            <a:ext cx="6002337" cy="5349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Some data types in R</a:t>
            </a:r>
            <a:endParaRPr lang="en-GB" dirty="0">
              <a:ea typeface="ＭＳ Ｐゴシック" pitchFamily="34" charset="-128"/>
            </a:endParaRP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Getting data into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Access to data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Plots with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Install packages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Help!!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  <a:p>
            <a:pPr marL="798875" lvl="1" indent="-358775">
              <a:buNone/>
            </a:pPr>
            <a:endParaRPr lang="en-GB" dirty="0" smtClean="0">
              <a:ea typeface="ＭＳ Ｐゴシック" pitchFamily="34" charset="-128"/>
            </a:endParaRPr>
          </a:p>
          <a:p>
            <a:pPr marL="358775" indent="-358775"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0375" y="1498600"/>
            <a:ext cx="90561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#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the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different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rows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and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columns</a:t>
            </a:r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s-E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osteoporosis[c(31:36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, 115, 950), c(2, 4:6,13:15</a:t>
            </a:r>
            <a:r>
              <a:rPr lang="es-E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)]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area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edad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peso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31    10   67  65 - 69 60.0    SI                 NATURAL    PRIMARIOS</a:t>
            </a: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32    10   50  50 - 54 70.0    SI                 NATURAL    PRIMARIOS</a:t>
            </a: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33    10   56  55 - 59 68.0    SI                 NATURAL    PRIMARIOS</a:t>
            </a: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34    10   67  65 - 69 63.0    SI                 NATURAL    PRIMARIOS</a:t>
            </a: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35    10   58  55 - 59 64.0    SI                 NATURAL    PRIMARIOS</a:t>
            </a: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36    10   57  55 - 59 75.0    SI                 NATURAL SIN ESTUDIOS</a:t>
            </a:r>
          </a:p>
          <a:p>
            <a:pPr algn="just"/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115   10   45  45 - 49 57.0    NO </a:t>
            </a:r>
            <a:r>
              <a:rPr lang="es-E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NO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 MENOPAUSIA/NO CONSTA  SECUNDARIOS</a:t>
            </a:r>
          </a:p>
          <a:p>
            <a:pPr marL="228600" indent="-228600" algn="just">
              <a:buAutoNum type="arabicPlain" startAt="950"/>
            </a:pPr>
            <a:r>
              <a:rPr lang="es-E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11   </a:t>
            </a:r>
            <a:r>
              <a:rPr lang="es-ES" sz="1200" dirty="0">
                <a:solidFill>
                  <a:srgbClr val="0070C0"/>
                </a:solidFill>
                <a:latin typeface="Consolas" panose="020B0609020204030204" pitchFamily="49" charset="0"/>
              </a:rPr>
              <a:t>62  60 - 64 75.5    SI                 NATURAL    </a:t>
            </a:r>
            <a:r>
              <a:rPr lang="es-E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PRIMARIOS</a:t>
            </a:r>
          </a:p>
          <a:p>
            <a:pPr marL="228600" indent="-228600" algn="just">
              <a:buAutoNum type="arabicPlain" startAt="950"/>
            </a:pPr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select all the rows and by variable name and save the dataset with another </a:t>
            </a:r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name</a:t>
            </a: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osteoporosis2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&lt;- osteoporosis[, c("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", "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", "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", "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")]</a:t>
            </a: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head(osteoporosis2)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n-GB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endParaRPr lang="en-GB" sz="12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1   57  55 - 59 NO MENOPAUSIA/NO CONSTA SECUNDARIOS</a:t>
            </a: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2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46  45 - 49 NO MENOPAUSIA/NO CONSTA SECUNDARIOS</a:t>
            </a: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3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45  45 - 49 NO MENOPAUSIA/NO CONSTA   PRIMARIOS</a:t>
            </a: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4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53  50 - 54                 NATURAL   PRIMARIOS</a:t>
            </a:r>
          </a:p>
          <a:p>
            <a:pPr algn="just"/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5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46  45 - 49 NO MENOPAUSIA/NO CONSTA   PRIMARIOS</a:t>
            </a:r>
          </a:p>
          <a:p>
            <a:pPr algn="just"/>
            <a:r>
              <a:rPr lang="en-GB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6  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45  45 - 49 NO MENOPAUSIA/NO CONSTA SECUNDARIOS</a:t>
            </a:r>
            <a:endParaRPr lang="en-GB" sz="12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1591732"/>
            <a:ext cx="990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also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possible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select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some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rows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depending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on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logic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expressions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#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select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pacients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older than 60 years</a:t>
            </a:r>
          </a:p>
          <a:p>
            <a:pPr algn="just"/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osteoporosis3 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&lt;- osteoporosis[which(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&gt; 60), ]</a:t>
            </a:r>
          </a:p>
          <a:p>
            <a:pPr algn="just"/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head(osteoporosis3)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n-GB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area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peso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endParaRPr lang="en-GB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19       29   10 11215238400   61  60 - 64 68.0 155.5 28.12  65   OSTEOPENIA       14       50    SI  NATURAL               PRIMARIOS</a:t>
            </a:r>
          </a:p>
          <a:p>
            <a:pPr algn="just"/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23       34   10 10992758400   68  65 - 69 66.5 145.0 31.63  57   OSTEOPENIA       13       50    SI  NATURAL PRIMARIOS SIN FINALIZAR</a:t>
            </a:r>
          </a:p>
          <a:p>
            <a:pPr algn="just"/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24       35   10 10909382400   69  65 - 69 70.0 168.0 24.80  48 OSTEOPOROSIS       13       45    SI  NATURAL               PRIMARIOS</a:t>
            </a:r>
          </a:p>
          <a:p>
            <a:pPr algn="just"/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27       38   10 11043907200   66  65 - 69 67.0 144.0 32.31  79       NORMAL       12       56    SI  NATURAL               PRIMARIOS</a:t>
            </a:r>
          </a:p>
          <a:p>
            <a:pPr algn="just"/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28       39   10 10948089600   69  65 - 69 70.5 148.5 31.97  40 OSTEOPOROSIS       11       43    SI  NATURAL            SIN ESTUDIOS</a:t>
            </a:r>
          </a:p>
          <a:p>
            <a:pPr marL="228600" indent="-228600" algn="just">
              <a:buAutoNum type="arabicPlain" startAt="29"/>
            </a:pPr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40   </a:t>
            </a:r>
            <a:r>
              <a:rPr lang="en-GB" sz="1050" dirty="0">
                <a:solidFill>
                  <a:srgbClr val="0070C0"/>
                </a:solidFill>
                <a:latin typeface="Consolas" panose="020B0609020204030204" pitchFamily="49" charset="0"/>
              </a:rPr>
              <a:t>10 11051251200   66  65 - 69 66.5 147.0 30.77  48 OSTEOPOROSIS       13       40    SI  NATURAL               </a:t>
            </a:r>
            <a:r>
              <a:rPr lang="en-GB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PRIMARIOS</a:t>
            </a:r>
          </a:p>
          <a:p>
            <a:pPr marL="228600" indent="-228600" algn="just">
              <a:buAutoNum type="arabicPlain" startAt="29"/>
            </a:pPr>
            <a:endParaRPr lang="es-ES" sz="105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osteoporosis4 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&lt;- subset(osteoporosis,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&gt; 60)</a:t>
            </a:r>
          </a:p>
          <a:p>
            <a:pPr algn="just"/>
            <a:r>
              <a:rPr lang="en-GB" sz="1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head(osteoporosis4)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n-GB" sz="1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area      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peso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endParaRPr lang="en-GB" sz="1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19       29   10 11215238400   61  60 - 64 68.0 155.5 28.12  65   OSTEOPENIA       14       50    SI  NATURAL               PRIMARIOS</a:t>
            </a:r>
          </a:p>
          <a:p>
            <a:pPr algn="just"/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23       34   10 10992758400   68  65 - 69 66.5 145.0 31.63  57   OSTEOPENIA       13       50    SI  NATURAL PRIMARIOS SIN FINALIZAR</a:t>
            </a:r>
          </a:p>
          <a:p>
            <a:pPr algn="just"/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24       35   10 10909382400   69  65 - 69 70.0 168.0 24.80  48 OSTEOPOROSIS       13       45    SI  NATURAL               PRIMARIOS</a:t>
            </a:r>
          </a:p>
          <a:p>
            <a:pPr algn="just"/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27       38   10 11043907200   66  65 - 69 67.0 144.0 32.31  79       NORMAL       12       56    SI  NATURAL               PRIMARIOS</a:t>
            </a:r>
          </a:p>
          <a:p>
            <a:pPr algn="just"/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28       39   10 10948089600   69  65 - 69 70.5 148.5 31.97  40 OSTEOPOROSIS       11       43    SI  NATURAL            SIN ESTUDIOS</a:t>
            </a:r>
          </a:p>
          <a:p>
            <a:pPr algn="just"/>
            <a:r>
              <a:rPr lang="en-GB" sz="1000" dirty="0">
                <a:solidFill>
                  <a:srgbClr val="0070C0"/>
                </a:solidFill>
                <a:latin typeface="Consolas" panose="020B0609020204030204" pitchFamily="49" charset="0"/>
              </a:rPr>
              <a:t>29       40   10 11051251200   66  65 - 69 66.5 147.0 30.77  48 OSTEOPOROSIS       13       40    SI  NATURAL               PRIMARIOS</a:t>
            </a:r>
            <a:endParaRPr lang="en-GB" sz="10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data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17487" y="1989667"/>
            <a:ext cx="9271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osteoporosis4 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&lt;- subset(osteoporosis,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&gt; 60 &amp;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== "PRIMARIOS")</a:t>
            </a:r>
          </a:p>
          <a:p>
            <a:pPr algn="just"/>
            <a:r>
              <a:rPr lang="en-GB" sz="1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head(osteoporosis4)</a:t>
            </a:r>
          </a:p>
          <a:p>
            <a:pPr algn="just"/>
            <a:endParaRPr lang="en-GB" sz="11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registro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area      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f_nac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peso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talla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bua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menarqui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edad_men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menop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tipo_men</a:t>
            </a:r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nivel_ed</a:t>
            </a:r>
            <a:endParaRPr lang="en-GB" sz="11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19       29   10 11215238400   61  60 - 64 68.0 155.5 28.12  65   OSTEOPENIA       14       50    SI  NATURAL PRIMARIOS</a:t>
            </a:r>
          </a:p>
          <a:p>
            <a:pPr algn="just"/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24       35   10 10909382400   69  65 - 69 70.0 168.0 24.80  48 OSTEOPOROSIS       13       45    SI  NATURAL PRIMARIOS</a:t>
            </a:r>
          </a:p>
          <a:p>
            <a:pPr algn="just"/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27       38   10 11043907200   66  65 - 69 67.0 144.0 32.31  79       NORMAL       12       56    SI  NATURAL PRIMARIOS</a:t>
            </a:r>
          </a:p>
          <a:p>
            <a:pPr algn="just"/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29       40   10 11051251200   66  65 - 69 66.5 147.0 30.77  48 OSTEOPOROSIS       13       40    SI  NATURAL PRIMARIOS</a:t>
            </a:r>
          </a:p>
          <a:p>
            <a:pPr algn="just"/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31       45   10 11029651200   67  65 - 69 60.0 147.0 27.77  49   OSTEOPENIA       13       53    SI  NATURAL PRIMARIOS</a:t>
            </a:r>
          </a:p>
          <a:p>
            <a:pPr algn="just"/>
            <a:r>
              <a:rPr lang="en-GB" sz="1100" dirty="0">
                <a:solidFill>
                  <a:srgbClr val="0070C0"/>
                </a:solidFill>
                <a:latin typeface="Consolas" panose="020B0609020204030204" pitchFamily="49" charset="0"/>
              </a:rPr>
              <a:t>34       48   10 11034489600   67  65 - 69 63.0 157.0 25.56  66   OSTEOPENIA       13       50    SI  NATURAL PRIMARIOS</a:t>
            </a:r>
            <a:endParaRPr lang="en-GB" sz="11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0375" y="1227667"/>
            <a:ext cx="8785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can combine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different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logic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expressions</a:t>
            </a: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22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579438"/>
            <a:ext cx="6002337" cy="5349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Some data types in R</a:t>
            </a:r>
            <a:endParaRPr lang="en-GB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Getting data into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Access to data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Plots with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Install packages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Help!!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  <a:p>
            <a:pPr marL="798875" lvl="1" indent="-358775">
              <a:buNone/>
            </a:pPr>
            <a:endParaRPr lang="en-GB" dirty="0" smtClean="0">
              <a:ea typeface="ＭＳ Ｐゴシック" pitchFamily="34" charset="-128"/>
            </a:endParaRPr>
          </a:p>
          <a:p>
            <a:pPr marL="358775" indent="-358775"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42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51" y="1096703"/>
            <a:ext cx="8376630" cy="55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60375" y="1417638"/>
            <a:ext cx="8950325" cy="10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  <a:hlinkClick r:id="rId3"/>
              </a:rPr>
              <a:t>https</a:t>
            </a:r>
            <a:r>
              <a:rPr lang="es-ES" sz="2200" dirty="0">
                <a:solidFill>
                  <a:schemeClr val="bg1">
                    <a:lumMod val="50000"/>
                  </a:schemeClr>
                </a:solidFill>
                <a:latin typeface="+mn-lt"/>
                <a:hlinkClick r:id="rId3"/>
              </a:rPr>
              <a:t>://www.r-graph-gallery.com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  <a:hlinkClick r:id="rId3"/>
              </a:rPr>
              <a:t>/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333115"/>
            <a:ext cx="2789598" cy="27947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438" y="3429000"/>
            <a:ext cx="2508551" cy="25337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1236592"/>
            <a:ext cx="3429000" cy="3429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133" y="3727533"/>
            <a:ext cx="3085145" cy="29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85232" y="1257068"/>
            <a:ext cx="761576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library(ggplot2) #Remember to install the packages before call it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(osteoporosis,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(x = peso, y =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geom_point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349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85232" y="1257068"/>
            <a:ext cx="761576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library(ggplot2) #Remember to install the packages before call it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(osteoporosis,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(x = peso, y =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geom_point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" name="Rectángulo redondeado 13"/>
          <p:cNvSpPr/>
          <p:nvPr/>
        </p:nvSpPr>
        <p:spPr bwMode="auto">
          <a:xfrm>
            <a:off x="1210732" y="1994482"/>
            <a:ext cx="1404000" cy="324000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2741083" y="1994482"/>
            <a:ext cx="2520000" cy="324000"/>
          </a:xfrm>
          <a:prstGeom prst="roundRect">
            <a:avLst/>
          </a:prstGeom>
          <a:solidFill>
            <a:srgbClr val="92D050">
              <a:alpha val="58000"/>
            </a:srgbClr>
          </a:solidFill>
          <a:ln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624370" y="2318482"/>
            <a:ext cx="1565040" cy="324000"/>
          </a:xfrm>
          <a:prstGeom prst="roundRect">
            <a:avLst/>
          </a:prstGeom>
          <a:solidFill>
            <a:srgbClr val="FFFF00">
              <a:alpha val="58000"/>
            </a:srgbClr>
          </a:solidFill>
          <a:ln>
            <a:solidFill>
              <a:srgbClr val="FFFF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85232" y="1257068"/>
            <a:ext cx="761576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library(ggplot2) #Remember to install the packages before call it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(osteoporosis,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(x = peso, y =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geom_point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" name="Rectángulo redondeado 13"/>
          <p:cNvSpPr/>
          <p:nvPr/>
        </p:nvSpPr>
        <p:spPr bwMode="auto">
          <a:xfrm>
            <a:off x="1210732" y="1994482"/>
            <a:ext cx="1404000" cy="324000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2741083" y="1994482"/>
            <a:ext cx="2520000" cy="324000"/>
          </a:xfrm>
          <a:prstGeom prst="roundRect">
            <a:avLst/>
          </a:prstGeom>
          <a:solidFill>
            <a:srgbClr val="92D050">
              <a:alpha val="58000"/>
            </a:srgbClr>
          </a:solidFill>
          <a:ln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624370" y="2318482"/>
            <a:ext cx="1565040" cy="324000"/>
          </a:xfrm>
          <a:prstGeom prst="roundRect">
            <a:avLst/>
          </a:prstGeom>
          <a:solidFill>
            <a:srgbClr val="FFFF00">
              <a:alpha val="58000"/>
            </a:srgbClr>
          </a:solidFill>
          <a:ln>
            <a:solidFill>
              <a:srgbClr val="FFFF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37" y="2762762"/>
            <a:ext cx="6142857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85232" y="1257068"/>
            <a:ext cx="7615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(osteoporosis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aes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(x = peso, y = </a:t>
            </a:r>
            <a:r>
              <a:rPr lang="en-GB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imc</a:t>
            </a:r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n-GB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)) 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+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geom_point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04" y="2177247"/>
            <a:ext cx="6142857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579438"/>
            <a:ext cx="6002337" cy="5349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Some data types in R</a:t>
            </a:r>
            <a:endParaRPr lang="en-GB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Getting data into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Access to data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Plots with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Install packages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Help!!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  <a:p>
            <a:pPr marL="798875" lvl="1" indent="-358775">
              <a:buNone/>
            </a:pPr>
            <a:endParaRPr lang="en-GB" dirty="0" smtClean="0">
              <a:ea typeface="ＭＳ Ｐゴシック" pitchFamily="34" charset="-128"/>
            </a:endParaRPr>
          </a:p>
          <a:p>
            <a:pPr marL="358775" indent="-358775"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7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32139" y="1512325"/>
            <a:ext cx="5379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s-ES" sz="12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 &lt;- </a:t>
            </a:r>
            <a:r>
              <a:rPr lang="es-ES" sz="12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2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(osteoporosis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grupedad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geom_boxplot</a:t>
            </a:r>
            <a:r>
              <a:rPr lang="es-ES" sz="12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fill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='#A4A4A4', color="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darkred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endParaRPr lang="es-E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576" y="2253343"/>
            <a:ext cx="5657036" cy="35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Plots with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42" y="2464997"/>
            <a:ext cx="5767316" cy="362133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07975" y="1537897"/>
            <a:ext cx="9276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geom_jitter</a:t>
            </a:r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(shape = 16, position = </a:t>
            </a:r>
            <a:r>
              <a:rPr lang="en-U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position_jitter</a:t>
            </a:r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(0.2)) +</a:t>
            </a:r>
          </a:p>
          <a:p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	labs(x = "Age Group", y = "Women", title = "</a:t>
            </a:r>
            <a:r>
              <a:rPr lang="en-U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</a:t>
            </a:r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 disease classified by age group")</a:t>
            </a:r>
            <a:endParaRPr lang="es-ES" sz="14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579438"/>
            <a:ext cx="6002337" cy="5349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Some data types in R</a:t>
            </a:r>
            <a:endParaRPr lang="en-GB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Getting data into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Access to data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Plots with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Install packages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Help!!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  <a:p>
            <a:pPr marL="798875" lvl="1" indent="-358775">
              <a:buNone/>
            </a:pPr>
            <a:endParaRPr lang="en-GB" dirty="0" smtClean="0">
              <a:ea typeface="ＭＳ Ｐゴシック" pitchFamily="34" charset="-128"/>
            </a:endParaRPr>
          </a:p>
          <a:p>
            <a:pPr marL="358775" indent="-358775"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 packages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84200" y="1253067"/>
            <a:ext cx="8407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Packages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are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extensions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basic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R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functions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necessary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install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once in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each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computer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when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needed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Call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each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time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you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want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to use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</a:t>
            </a:r>
            <a:endParaRPr lang="es-ES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Two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ways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install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packages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install.packages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(“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name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package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”)</a:t>
            </a: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85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 packages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683954"/>
            <a:ext cx="9132358" cy="483547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86821" y="1253067"/>
            <a:ext cx="824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Rectángulo redondeado 4"/>
          <p:cNvSpPr/>
          <p:nvPr/>
        </p:nvSpPr>
        <p:spPr bwMode="auto">
          <a:xfrm>
            <a:off x="5020733" y="3141133"/>
            <a:ext cx="592667" cy="28786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 bwMode="auto">
          <a:xfrm>
            <a:off x="4360333" y="3403573"/>
            <a:ext cx="592667" cy="28786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 bwMode="auto">
          <a:xfrm>
            <a:off x="592666" y="1916376"/>
            <a:ext cx="2929467" cy="229155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 packages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84200" y="1253067"/>
            <a:ext cx="84074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If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package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are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hosted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in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Bioconductor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repository</a:t>
            </a:r>
            <a:r>
              <a:rPr lang="es-E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GB" sz="1600" dirty="0" smtClean="0">
              <a:solidFill>
                <a:srgbClr val="5D6BD5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 smtClean="0">
                <a:solidFill>
                  <a:srgbClr val="5D6BD5"/>
                </a:solidFill>
                <a:latin typeface="Consolas" panose="020B0609020204030204" pitchFamily="49" charset="0"/>
              </a:rPr>
              <a:t>if </a:t>
            </a: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(!</a:t>
            </a:r>
            <a:r>
              <a:rPr lang="en-GB" sz="1600" dirty="0" err="1">
                <a:solidFill>
                  <a:srgbClr val="5D6BD5"/>
                </a:solidFill>
                <a:latin typeface="Consolas" panose="020B0609020204030204" pitchFamily="49" charset="0"/>
              </a:rPr>
              <a:t>requireNamespace</a:t>
            </a: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 err="1">
                <a:solidFill>
                  <a:srgbClr val="5D6BD5"/>
                </a:solidFill>
                <a:latin typeface="Consolas" panose="020B0609020204030204" pitchFamily="49" charset="0"/>
              </a:rPr>
              <a:t>BiocManager</a:t>
            </a: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", quietly = TRUE))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5D6BD5"/>
                </a:solidFill>
                <a:latin typeface="Consolas" panose="020B0609020204030204" pitchFamily="49" charset="0"/>
              </a:rPr>
              <a:t>install.packages</a:t>
            </a: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 err="1">
                <a:solidFill>
                  <a:srgbClr val="5D6BD5"/>
                </a:solidFill>
                <a:latin typeface="Consolas" panose="020B0609020204030204" pitchFamily="49" charset="0"/>
              </a:rPr>
              <a:t>BiocManager</a:t>
            </a: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")</a:t>
            </a:r>
          </a:p>
          <a:p>
            <a:pPr algn="just">
              <a:lnSpc>
                <a:spcPct val="150000"/>
              </a:lnSpc>
            </a:pPr>
            <a:endParaRPr lang="en-GB" sz="1600" dirty="0">
              <a:solidFill>
                <a:srgbClr val="5D6BD5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 err="1">
                <a:solidFill>
                  <a:srgbClr val="5D6BD5"/>
                </a:solidFill>
                <a:latin typeface="Consolas" panose="020B0609020204030204" pitchFamily="49" charset="0"/>
              </a:rPr>
              <a:t>BiocManager</a:t>
            </a: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::install("</a:t>
            </a:r>
            <a:r>
              <a:rPr lang="en-GB" sz="1600" b="1" dirty="0">
                <a:solidFill>
                  <a:srgbClr val="5D6BD5"/>
                </a:solidFill>
                <a:latin typeface="Consolas" panose="020B0609020204030204" pitchFamily="49" charset="0"/>
              </a:rPr>
              <a:t>airway</a:t>
            </a:r>
            <a:r>
              <a:rPr lang="en-GB" sz="1600" dirty="0">
                <a:solidFill>
                  <a:srgbClr val="5D6BD5"/>
                </a:solidFill>
                <a:latin typeface="Consolas" panose="020B0609020204030204" pitchFamily="49" charset="0"/>
              </a:rPr>
              <a:t>")</a:t>
            </a:r>
            <a:endParaRPr lang="en-GB" sz="1600" dirty="0" smtClean="0">
              <a:solidFill>
                <a:srgbClr val="5D6BD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3508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 packages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171700" y="1290638"/>
            <a:ext cx="4953000" cy="4832092"/>
          </a:xfrm>
          <a:prstGeom prst="rect">
            <a:avLst/>
          </a:prstGeom>
        </p:spPr>
        <p:txBody>
          <a:bodyPr numCol="2">
            <a:spAutoFit/>
          </a:bodyPr>
          <a:lstStyle/>
          <a:p>
            <a:r>
              <a:rPr lang="en-GB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Bioconductor</a:t>
            </a:r>
          </a:p>
          <a:p>
            <a:r>
              <a:rPr lang="en-GB" sz="1400" dirty="0"/>
              <a:t>airway</a:t>
            </a:r>
          </a:p>
          <a:p>
            <a:r>
              <a:rPr lang="en-GB" sz="1400" dirty="0" err="1"/>
              <a:t>Rsamtools</a:t>
            </a:r>
            <a:endParaRPr lang="en-GB" sz="1400" dirty="0"/>
          </a:p>
          <a:p>
            <a:r>
              <a:rPr lang="en-GB" sz="1400" dirty="0" err="1"/>
              <a:t>GenomicFeatures</a:t>
            </a:r>
            <a:endParaRPr lang="en-GB" sz="1400" dirty="0"/>
          </a:p>
          <a:p>
            <a:r>
              <a:rPr lang="en-GB" sz="1400" dirty="0" err="1"/>
              <a:t>GenomicAlignments</a:t>
            </a:r>
            <a:endParaRPr lang="en-GB" sz="1400" dirty="0"/>
          </a:p>
          <a:p>
            <a:r>
              <a:rPr lang="en-GB" sz="1400" dirty="0" err="1"/>
              <a:t>BiocParallel</a:t>
            </a:r>
            <a:endParaRPr lang="en-GB" sz="1400" dirty="0"/>
          </a:p>
          <a:p>
            <a:r>
              <a:rPr lang="en-GB" sz="1400" dirty="0"/>
              <a:t>DESeq2</a:t>
            </a:r>
          </a:p>
          <a:p>
            <a:r>
              <a:rPr lang="en-GB" sz="1400" dirty="0" err="1"/>
              <a:t>apeglm</a:t>
            </a:r>
            <a:endParaRPr lang="en-GB" sz="1400" dirty="0"/>
          </a:p>
          <a:p>
            <a:r>
              <a:rPr lang="en-GB" sz="1400" dirty="0" err="1"/>
              <a:t>genefilter</a:t>
            </a:r>
            <a:endParaRPr lang="en-GB" sz="1400" dirty="0"/>
          </a:p>
          <a:p>
            <a:r>
              <a:rPr lang="en-GB" sz="1400" dirty="0" err="1"/>
              <a:t>AnnotationDbi</a:t>
            </a:r>
            <a:endParaRPr lang="en-GB" sz="1400" dirty="0"/>
          </a:p>
          <a:p>
            <a:r>
              <a:rPr lang="en-GB" sz="1400" dirty="0" err="1"/>
              <a:t>org.Hs.eg.db</a:t>
            </a:r>
            <a:endParaRPr lang="en-GB" sz="1400" dirty="0"/>
          </a:p>
          <a:p>
            <a:r>
              <a:rPr lang="en-GB" sz="1400" dirty="0" err="1"/>
              <a:t>Gviz</a:t>
            </a:r>
            <a:endParaRPr lang="en-GB" sz="1400" dirty="0"/>
          </a:p>
          <a:p>
            <a:r>
              <a:rPr lang="en-GB" sz="1400" dirty="0" err="1"/>
              <a:t>ReportingTools</a:t>
            </a:r>
            <a:endParaRPr lang="en-GB" sz="1400" dirty="0"/>
          </a:p>
          <a:p>
            <a:r>
              <a:rPr lang="en-GB" sz="1400" dirty="0" err="1"/>
              <a:t>sva</a:t>
            </a:r>
            <a:endParaRPr lang="en-GB" sz="1400" dirty="0"/>
          </a:p>
          <a:p>
            <a:r>
              <a:rPr lang="en-GB" sz="1400" dirty="0" err="1"/>
              <a:t>RUVSeq</a:t>
            </a:r>
            <a:endParaRPr lang="en-GB" sz="1400" dirty="0"/>
          </a:p>
          <a:p>
            <a:r>
              <a:rPr lang="en-GB" sz="1400" dirty="0" err="1"/>
              <a:t>AnnotationHub</a:t>
            </a:r>
            <a:endParaRPr lang="en-GB" sz="1400" dirty="0"/>
          </a:p>
          <a:p>
            <a:r>
              <a:rPr lang="en-GB" sz="1400" dirty="0" err="1"/>
              <a:t>clusterProfiler</a:t>
            </a:r>
            <a:endParaRPr lang="en-GB" sz="1400" dirty="0"/>
          </a:p>
          <a:p>
            <a:r>
              <a:rPr lang="en-GB" sz="1400" dirty="0" err="1"/>
              <a:t>ReactomePA</a:t>
            </a:r>
            <a:endParaRPr lang="en-GB" sz="1400" dirty="0"/>
          </a:p>
          <a:p>
            <a:r>
              <a:rPr lang="en-GB" sz="1400" dirty="0" err="1"/>
              <a:t>topGO</a:t>
            </a:r>
            <a:endParaRPr lang="en-GB" sz="1400" dirty="0"/>
          </a:p>
          <a:p>
            <a:r>
              <a:rPr lang="en-GB" sz="1400" dirty="0" err="1"/>
              <a:t>GOstats</a:t>
            </a:r>
            <a:endParaRPr lang="en-GB" sz="1400" dirty="0"/>
          </a:p>
          <a:p>
            <a:r>
              <a:rPr lang="en-GB" sz="1400" dirty="0" err="1"/>
              <a:t>pasilla</a:t>
            </a:r>
            <a:endParaRPr lang="en-GB" sz="1400" dirty="0"/>
          </a:p>
          <a:p>
            <a:r>
              <a:rPr lang="en-GB" sz="1400" dirty="0" smtClean="0"/>
              <a:t>IHW</a:t>
            </a:r>
          </a:p>
          <a:p>
            <a:r>
              <a:rPr lang="en-GB" sz="1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Cran</a:t>
            </a:r>
            <a:r>
              <a:rPr lang="en-GB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</a:t>
            </a:r>
          </a:p>
          <a:p>
            <a:r>
              <a:rPr lang="en-GB" sz="1400" dirty="0" err="1"/>
              <a:t>magrittr</a:t>
            </a:r>
            <a:endParaRPr lang="en-GB" sz="1400" dirty="0"/>
          </a:p>
          <a:p>
            <a:r>
              <a:rPr lang="en-GB" sz="1400" dirty="0" err="1"/>
              <a:t>dplyr</a:t>
            </a:r>
            <a:endParaRPr lang="en-GB" sz="1400" dirty="0"/>
          </a:p>
          <a:p>
            <a:r>
              <a:rPr lang="en-GB" sz="1400" dirty="0"/>
              <a:t>ggplot2</a:t>
            </a:r>
          </a:p>
          <a:p>
            <a:r>
              <a:rPr lang="en-GB" sz="1400" dirty="0" err="1"/>
              <a:t>pheatmap</a:t>
            </a:r>
            <a:endParaRPr lang="en-GB" sz="1400" dirty="0"/>
          </a:p>
          <a:p>
            <a:r>
              <a:rPr lang="en-GB" sz="1400" dirty="0" err="1"/>
              <a:t>RColorBrewer</a:t>
            </a:r>
            <a:endParaRPr lang="en-GB" sz="1400" dirty="0"/>
          </a:p>
          <a:p>
            <a:r>
              <a:rPr lang="en-GB" sz="1400" dirty="0" err="1"/>
              <a:t>ggbeeswarm</a:t>
            </a: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871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579438"/>
            <a:ext cx="6002337" cy="5349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Some data types in R</a:t>
            </a:r>
            <a:endParaRPr lang="en-GB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Getting data into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Access to data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Plots with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Install packages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Help!!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  <a:p>
            <a:pPr marL="798875" lvl="1" indent="-358775">
              <a:buNone/>
            </a:pPr>
            <a:endParaRPr lang="en-GB" dirty="0" smtClean="0">
              <a:ea typeface="ＭＳ Ｐゴシック" pitchFamily="34" charset="-128"/>
            </a:endParaRPr>
          </a:p>
          <a:p>
            <a:pPr marL="358775" indent="-358775"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7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3508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Help!!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92" y="1493837"/>
            <a:ext cx="6484307" cy="4936117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 bwMode="auto">
          <a:xfrm>
            <a:off x="3107266" y="1583266"/>
            <a:ext cx="592667" cy="28786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6544733" y="1811866"/>
            <a:ext cx="1456267" cy="28786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data types in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45067" y="1617133"/>
            <a:ext cx="85682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 store information in different types of objects.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 most common are: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Variables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 variable is a name for a value. We can create a new variable by assigning a value to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it, 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using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&lt;-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endParaRPr lang="es-ES" sz="2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2200" dirty="0">
                <a:solidFill>
                  <a:srgbClr val="3E97F8"/>
                </a:solidFill>
                <a:latin typeface="Consolas" panose="020B0609020204030204" pitchFamily="49" charset="0"/>
              </a:rPr>
              <a:t>width &lt;- </a:t>
            </a:r>
            <a:r>
              <a:rPr lang="en-US" sz="22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5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>
                <a:solidFill>
                  <a:srgbClr val="3E97F8"/>
                </a:solidFill>
                <a:latin typeface="Consolas" panose="020B0609020204030204" pitchFamily="49" charset="0"/>
              </a:rPr>
              <a:t>width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>
                <a:solidFill>
                  <a:srgbClr val="3E97F8"/>
                </a:solidFill>
                <a:latin typeface="Consolas" panose="020B0609020204030204" pitchFamily="49" charset="0"/>
              </a:rPr>
              <a:t>## [1] 5</a:t>
            </a:r>
            <a:endParaRPr lang="en-US" sz="2200" dirty="0" smtClean="0">
              <a:solidFill>
                <a:srgbClr val="3E97F8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data types in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53533" y="1744133"/>
            <a:ext cx="881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GB" sz="22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Vectors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a collection 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of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numbers or characters:</a:t>
            </a:r>
          </a:p>
          <a:p>
            <a:pPr algn="just"/>
            <a:endParaRPr lang="es-ES" sz="2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1" algn="just"/>
            <a:r>
              <a:rPr lang="fr-FR" sz="2000" dirty="0" err="1">
                <a:solidFill>
                  <a:srgbClr val="3E97F8"/>
                </a:solidFill>
                <a:latin typeface="Consolas" panose="020B0609020204030204" pitchFamily="49" charset="0"/>
              </a:rPr>
              <a:t>myvec</a:t>
            </a:r>
            <a:r>
              <a:rPr lang="fr-FR" sz="2000" dirty="0">
                <a:solidFill>
                  <a:srgbClr val="3E97F8"/>
                </a:solidFill>
                <a:latin typeface="Consolas" panose="020B0609020204030204" pitchFamily="49" charset="0"/>
              </a:rPr>
              <a:t> &lt;- c(10,20,30,40,50)</a:t>
            </a:r>
          </a:p>
          <a:p>
            <a:pPr lvl="1" algn="just"/>
            <a:r>
              <a:rPr lang="fr-FR" sz="2000" dirty="0" err="1">
                <a:solidFill>
                  <a:srgbClr val="3E97F8"/>
                </a:solidFill>
                <a:latin typeface="Consolas" panose="020B0609020204030204" pitchFamily="49" charset="0"/>
              </a:rPr>
              <a:t>myvec</a:t>
            </a:r>
            <a:endParaRPr lang="fr-FR" sz="20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fr-FR" sz="2000" dirty="0">
                <a:solidFill>
                  <a:srgbClr val="3E97F8"/>
                </a:solidFill>
                <a:latin typeface="Consolas" panose="020B0609020204030204" pitchFamily="49" charset="0"/>
              </a:rPr>
              <a:t>## [1] 10 20 30 40 </a:t>
            </a:r>
            <a:r>
              <a:rPr lang="fr-FR" sz="20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50</a:t>
            </a:r>
          </a:p>
          <a:p>
            <a:pPr lvl="1" algn="just"/>
            <a:endParaRPr lang="fr-FR" sz="20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fr-FR" sz="2000" dirty="0" err="1">
                <a:solidFill>
                  <a:srgbClr val="3E97F8"/>
                </a:solidFill>
                <a:latin typeface="Consolas" panose="020B0609020204030204" pitchFamily="49" charset="0"/>
              </a:rPr>
              <a:t>myvec</a:t>
            </a:r>
            <a:r>
              <a:rPr lang="fr-FR" sz="2000" dirty="0">
                <a:solidFill>
                  <a:srgbClr val="3E97F8"/>
                </a:solidFill>
                <a:latin typeface="Consolas" panose="020B0609020204030204" pitchFamily="49" charset="0"/>
              </a:rPr>
              <a:t> + 1</a:t>
            </a:r>
          </a:p>
          <a:p>
            <a:pPr lvl="1" algn="just"/>
            <a:r>
              <a:rPr lang="fr-FR" sz="2000" dirty="0">
                <a:solidFill>
                  <a:srgbClr val="3E97F8"/>
                </a:solidFill>
                <a:latin typeface="Consolas" panose="020B0609020204030204" pitchFamily="49" charset="0"/>
              </a:rPr>
              <a:t>## [1] 11 21 31 41 51</a:t>
            </a:r>
          </a:p>
          <a:p>
            <a:pPr lvl="1" algn="just"/>
            <a:endParaRPr lang="fr-FR" sz="2000" dirty="0" smtClean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fr-FR" sz="2000" dirty="0" err="1" smtClean="0">
                <a:solidFill>
                  <a:srgbClr val="3E97F8"/>
                </a:solidFill>
                <a:latin typeface="Consolas" panose="020B0609020204030204" pitchFamily="49" charset="0"/>
              </a:rPr>
              <a:t>myvec</a:t>
            </a:r>
            <a:r>
              <a:rPr lang="fr-FR" sz="20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3E97F8"/>
                </a:solidFill>
                <a:latin typeface="Consolas" panose="020B0609020204030204" pitchFamily="49" charset="0"/>
              </a:rPr>
              <a:t>+ </a:t>
            </a:r>
            <a:r>
              <a:rPr lang="fr-FR" sz="2000" dirty="0" err="1">
                <a:solidFill>
                  <a:srgbClr val="3E97F8"/>
                </a:solidFill>
                <a:latin typeface="Consolas" panose="020B0609020204030204" pitchFamily="49" charset="0"/>
              </a:rPr>
              <a:t>myvec</a:t>
            </a:r>
            <a:endParaRPr lang="fr-FR" sz="20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fr-FR" sz="2000" dirty="0">
                <a:solidFill>
                  <a:srgbClr val="3E97F8"/>
                </a:solidFill>
                <a:latin typeface="Consolas" panose="020B0609020204030204" pitchFamily="49" charset="0"/>
              </a:rPr>
              <a:t>## [1]  20  40  60  80 </a:t>
            </a:r>
            <a:r>
              <a:rPr lang="fr-FR" sz="20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100</a:t>
            </a:r>
          </a:p>
          <a:p>
            <a:pPr lvl="1" algn="just"/>
            <a:endParaRPr lang="fr-FR" sz="20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GB" sz="20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food </a:t>
            </a:r>
            <a:r>
              <a:rPr lang="en-GB" sz="2000" dirty="0">
                <a:solidFill>
                  <a:srgbClr val="3E97F8"/>
                </a:solidFill>
                <a:latin typeface="Consolas" panose="020B0609020204030204" pitchFamily="49" charset="0"/>
              </a:rPr>
              <a:t>&lt;- </a:t>
            </a:r>
            <a:r>
              <a:rPr lang="en-GB" sz="20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c("</a:t>
            </a:r>
            <a:r>
              <a:rPr lang="en-GB" sz="2000" dirty="0">
                <a:solidFill>
                  <a:srgbClr val="3E97F8"/>
                </a:solidFill>
                <a:latin typeface="Consolas" panose="020B0609020204030204" pitchFamily="49" charset="0"/>
              </a:rPr>
              <a:t>eggs", "beans", "bacon", "sausage")</a:t>
            </a:r>
            <a:endParaRPr lang="en-GB" sz="2000" dirty="0" smtClean="0">
              <a:solidFill>
                <a:srgbClr val="3E97F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data types in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77333" y="1455209"/>
            <a:ext cx="881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GB" sz="2000" b="1" u="sng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Dataframe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 is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 table or a two-dimensional array-like structure in which each column contains values of one variable and each row contains one set of values from each column 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</a:t>
            </a:r>
          </a:p>
          <a:p>
            <a:pPr algn="just"/>
            <a:endParaRPr lang="es-ES" sz="16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iris</a:t>
            </a:r>
          </a:p>
          <a:p>
            <a:pPr lvl="1" algn="just"/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Species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Sepal.Length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Sepal.Width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Petal.Length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Petal.Width</a:t>
            </a:r>
            <a:endParaRPr lang="es-ES" sz="16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setosa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5.1         3.5          1.4         0.2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setosa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4.9         3.0          1.4         0.2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setosa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4.7         3.2          1.3         0.2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</a:t>
            </a:r>
            <a:r>
              <a:rPr lang="es-ES" sz="1600" dirty="0" err="1" smtClean="0">
                <a:solidFill>
                  <a:srgbClr val="3E97F8"/>
                </a:solidFill>
                <a:latin typeface="Consolas" panose="020B0609020204030204" pitchFamily="49" charset="0"/>
              </a:rPr>
              <a:t>versicolor</a:t>
            </a:r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7.0         3.2          4.7         1.4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versicolor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6.4         3.2          4.5         1.5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versicolor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6.9         3.1          4.9         1.5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versicolor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5.5         2.3          4.0         1.3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virginica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6.3         3.3          6.0         2.5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virginica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5.8         2.7          5.1         1.9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virginica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7.1         3.0          5.9         2.1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virginica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6.3         2.9          5.6         1.8</a:t>
            </a:r>
          </a:p>
          <a:p>
            <a:pPr lvl="1" algn="just"/>
            <a:r>
              <a:rPr lang="es-ES" sz="16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3E97F8"/>
                </a:solidFill>
                <a:latin typeface="Consolas" panose="020B0609020204030204" pitchFamily="49" charset="0"/>
              </a:rPr>
              <a:t>virginica</a:t>
            </a:r>
            <a:r>
              <a:rPr lang="es-ES" sz="1600" dirty="0">
                <a:solidFill>
                  <a:srgbClr val="3E97F8"/>
                </a:solidFill>
                <a:latin typeface="Consolas" panose="020B0609020204030204" pitchFamily="49" charset="0"/>
              </a:rPr>
              <a:t>          6.5         3.0          5.8         2.2</a:t>
            </a:r>
          </a:p>
        </p:txBody>
      </p:sp>
    </p:spTree>
    <p:extLst>
      <p:ext uri="{BB962C8B-B14F-4D97-AF65-F5344CB8AC3E}">
        <p14:creationId xmlns:p14="http://schemas.microsoft.com/office/powerpoint/2010/main" val="10309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data types in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85800" y="1150409"/>
            <a:ext cx="8813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GB" sz="20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List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: is a generic vector containing other 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objects</a:t>
            </a:r>
          </a:p>
          <a:p>
            <a:pPr lvl="1" algn="just"/>
            <a:endParaRPr lang="es-E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n 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&lt;-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c(2, 3, 5) </a:t>
            </a:r>
          </a:p>
          <a:p>
            <a:pPr lvl="1" algn="just"/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s 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&lt;-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c("aa", "bb", "cc", "</a:t>
            </a:r>
            <a:r>
              <a:rPr lang="en-GB" sz="1400" dirty="0" err="1">
                <a:solidFill>
                  <a:srgbClr val="3E97F8"/>
                </a:solidFill>
                <a:latin typeface="Consolas" panose="020B0609020204030204" pitchFamily="49" charset="0"/>
              </a:rPr>
              <a:t>dd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", "</a:t>
            </a:r>
            <a:r>
              <a:rPr lang="en-GB" sz="1400" dirty="0" err="1">
                <a:solidFill>
                  <a:srgbClr val="3E97F8"/>
                </a:solidFill>
                <a:latin typeface="Consolas" panose="020B0609020204030204" pitchFamily="49" charset="0"/>
              </a:rPr>
              <a:t>ee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") </a:t>
            </a:r>
          </a:p>
          <a:p>
            <a:pPr lvl="1" algn="just"/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b 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&lt;-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c(TRUE, FALSE, TRUE, FALSE, FALSE) </a:t>
            </a:r>
          </a:p>
          <a:p>
            <a:pPr lvl="1" algn="just"/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x &lt;-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list(n, s, b, 3)   # x contains copies of n, s, 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b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s-ES" sz="14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s-ES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x[2]</a:t>
            </a:r>
          </a:p>
          <a:p>
            <a:pPr lvl="1" algn="just"/>
            <a:endParaRPr lang="es-ES" sz="14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s-ES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[[</a:t>
            </a:r>
            <a:r>
              <a:rPr lang="es-ES" sz="1400" dirty="0">
                <a:solidFill>
                  <a:srgbClr val="3E97F8"/>
                </a:solidFill>
                <a:latin typeface="Consolas" panose="020B0609020204030204" pitchFamily="49" charset="0"/>
              </a:rPr>
              <a:t>1]] </a:t>
            </a:r>
          </a:p>
          <a:p>
            <a:pPr lvl="1" algn="just"/>
            <a:r>
              <a:rPr lang="es-ES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[</a:t>
            </a:r>
            <a:r>
              <a:rPr lang="es-ES" sz="1400" dirty="0">
                <a:solidFill>
                  <a:srgbClr val="3E97F8"/>
                </a:solidFill>
                <a:latin typeface="Consolas" panose="020B0609020204030204" pitchFamily="49" charset="0"/>
              </a:rPr>
              <a:t>1] "</a:t>
            </a:r>
            <a:r>
              <a:rPr lang="es-ES" sz="1400" dirty="0" err="1">
                <a:solidFill>
                  <a:srgbClr val="3E97F8"/>
                </a:solidFill>
                <a:latin typeface="Consolas" panose="020B0609020204030204" pitchFamily="49" charset="0"/>
              </a:rPr>
              <a:t>aa</a:t>
            </a:r>
            <a:r>
              <a:rPr lang="es-ES" sz="1400" dirty="0">
                <a:solidFill>
                  <a:srgbClr val="3E97F8"/>
                </a:solidFill>
                <a:latin typeface="Consolas" panose="020B0609020204030204" pitchFamily="49" charset="0"/>
              </a:rPr>
              <a:t>" "</a:t>
            </a:r>
            <a:r>
              <a:rPr lang="es-ES" sz="1400" dirty="0" err="1">
                <a:solidFill>
                  <a:srgbClr val="3E97F8"/>
                </a:solidFill>
                <a:latin typeface="Consolas" panose="020B0609020204030204" pitchFamily="49" charset="0"/>
              </a:rPr>
              <a:t>bb</a:t>
            </a:r>
            <a:r>
              <a:rPr lang="es-ES" sz="1400" dirty="0">
                <a:solidFill>
                  <a:srgbClr val="3E97F8"/>
                </a:solidFill>
                <a:latin typeface="Consolas" panose="020B0609020204030204" pitchFamily="49" charset="0"/>
              </a:rPr>
              <a:t>" "cc" "</a:t>
            </a:r>
            <a:r>
              <a:rPr lang="es-ES" sz="1400" dirty="0" err="1">
                <a:solidFill>
                  <a:srgbClr val="3E97F8"/>
                </a:solidFill>
                <a:latin typeface="Consolas" panose="020B0609020204030204" pitchFamily="49" charset="0"/>
              </a:rPr>
              <a:t>dd</a:t>
            </a:r>
            <a:r>
              <a:rPr lang="es-ES" sz="1400" dirty="0">
                <a:solidFill>
                  <a:srgbClr val="3E97F8"/>
                </a:solidFill>
                <a:latin typeface="Consolas" panose="020B0609020204030204" pitchFamily="49" charset="0"/>
              </a:rPr>
              <a:t>" "</a:t>
            </a:r>
            <a:r>
              <a:rPr lang="es-ES" sz="1400" dirty="0" err="1">
                <a:solidFill>
                  <a:srgbClr val="3E97F8"/>
                </a:solidFill>
                <a:latin typeface="Consolas" panose="020B0609020204030204" pitchFamily="49" charset="0"/>
              </a:rPr>
              <a:t>ee</a:t>
            </a:r>
            <a:r>
              <a:rPr lang="es-ES" sz="1400" dirty="0">
                <a:solidFill>
                  <a:srgbClr val="3E97F8"/>
                </a:solidFill>
                <a:latin typeface="Consolas" panose="020B0609020204030204" pitchFamily="49" charset="0"/>
              </a:rPr>
              <a:t>"</a:t>
            </a:r>
            <a:endParaRPr lang="en-GB" sz="1400" dirty="0" smtClean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endParaRPr lang="en-GB" sz="2000" b="1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en-GB" sz="20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Matrix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: is a collection of data elements arranged in a two-dimensional rectangular layout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457200" indent="-457200" algn="just">
              <a:buFont typeface="+mj-lt"/>
              <a:buAutoNum type="arabicPeriod" startAt="4"/>
            </a:pPr>
            <a:endParaRPr lang="en-GB" sz="20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1" algn="just"/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A 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&lt;- matrix(c(2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, 4, 3, 1, 5, 7), </a:t>
            </a:r>
            <a:r>
              <a:rPr lang="en-GB" sz="1400" dirty="0" err="1" smtClean="0">
                <a:solidFill>
                  <a:srgbClr val="3E97F8"/>
                </a:solidFill>
                <a:latin typeface="Consolas" panose="020B0609020204030204" pitchFamily="49" charset="0"/>
              </a:rPr>
              <a:t>nrow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=2, </a:t>
            </a:r>
            <a:r>
              <a:rPr lang="en-GB" sz="1400" dirty="0" err="1" smtClean="0">
                <a:solidFill>
                  <a:srgbClr val="3E97F8"/>
                </a:solidFill>
                <a:latin typeface="Consolas" panose="020B0609020204030204" pitchFamily="49" charset="0"/>
              </a:rPr>
              <a:t>ncol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=3,byrow 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= </a:t>
            </a:r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TRUE) </a:t>
            </a:r>
            <a:endParaRPr lang="en-GB" sz="1400" dirty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 </a:t>
            </a:r>
          </a:p>
          <a:p>
            <a:pPr lvl="1" algn="just"/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 A </a:t>
            </a:r>
          </a:p>
          <a:p>
            <a:pPr lvl="1" algn="just"/>
            <a:r>
              <a:rPr lang="en-GB" sz="1400" dirty="0" smtClean="0">
                <a:solidFill>
                  <a:srgbClr val="3E97F8"/>
                </a:solidFill>
                <a:latin typeface="Consolas" panose="020B0609020204030204" pitchFamily="49" charset="0"/>
              </a:rPr>
              <a:t>[,</a:t>
            </a:r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1] [,2] [,3] </a:t>
            </a:r>
          </a:p>
          <a:p>
            <a:pPr lvl="1" algn="just"/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[1,]    2    4    3 </a:t>
            </a:r>
          </a:p>
          <a:p>
            <a:pPr lvl="1" algn="just"/>
            <a:r>
              <a:rPr lang="en-GB" sz="1400" dirty="0">
                <a:solidFill>
                  <a:srgbClr val="3E97F8"/>
                </a:solidFill>
                <a:latin typeface="Consolas" panose="020B0609020204030204" pitchFamily="49" charset="0"/>
              </a:rPr>
              <a:t>[2,]    1    5    7</a:t>
            </a:r>
            <a:endParaRPr lang="en-GB" sz="1400" dirty="0" smtClean="0">
              <a:solidFill>
                <a:srgbClr val="3E97F8"/>
              </a:solidFill>
              <a:latin typeface="Consolas" panose="020B0609020204030204" pitchFamily="49" charset="0"/>
            </a:endParaRPr>
          </a:p>
          <a:p>
            <a:pPr algn="just"/>
            <a:endParaRPr lang="es-ES" sz="16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86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579438"/>
            <a:ext cx="6002337" cy="5349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Some data types in R</a:t>
            </a:r>
            <a:endParaRPr lang="en-GB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Getting data into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Access to data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Plots with R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Install packages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Help!!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  <a:p>
            <a:pPr marL="798875" lvl="1" indent="-358775">
              <a:buNone/>
            </a:pPr>
            <a:endParaRPr lang="en-GB" dirty="0" smtClean="0">
              <a:ea typeface="ＭＳ Ｐゴシック" pitchFamily="34" charset="-128"/>
            </a:endParaRPr>
          </a:p>
          <a:p>
            <a:pPr marL="358775" indent="-358775">
              <a:buFont typeface="Calibri" pitchFamily="34" charset="0"/>
              <a:buAutoNum type="arabicPeriod"/>
            </a:pPr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8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2" name="AutoShape 4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7414" name="AutoShape 6" descr="data:image/jpeg;base64,/9j/4AAQSkZJRgABAQAAAQABAAD/2wCEAAkGBhQSEBQUEBQUFBQUFxQVFRQVFRQUFRYXFBQVFBQXEhQXHCYeFxojGRQVHy8gIycpLCwsFR4xNTAqNSYrLCkBCQoKDgwOGg8PGiwlHx8pLCwyLiopLCksLSksLCksKSwsLCwsLCksLCksLCksLCkpLCwsKSwsKSkpLCwpLCkpLP/AABEIALcBEwMBIgACEQEDEQH/xAAcAAABBQEBAQAAAAAAAAAAAAAAAQMEBQYHAgj/xAA8EAABAwIEAwYEBQMDBAMAAAABAAIRAwQFEiExBkFREyJhcYGRMqGxwQcUUtHwI0JyFRaSYoLh8SQzsv/EABoBAAEFAQAAAAAAAAAAAAAAAAABAgMEBQb/xAAqEQACAgEEAQQBAwUAAAAAAAAAAQIDEQQSITETBUFRYSIUMnEVQpGh0f/aAAwDAQACEQMRAD8A7alQhKICVIhACoQhAAhCVIKCEIQAIQhAAhJKTOOqMgekIBQgAQhCABCEIAEIlCABCEIAEIQgAQhCABIlQgBEIQlEBIlSIAISJUIAAEsIQgUEIQkAEIQgAQhCABCQlJKUD0heZXl+yBTEcV8WuFQ0aLsoGjnDefDomaGE1HVafZvfqe87MdBzO6zWL0SKzpnNmIPUmTK3HCOIUGUwx1Vna7OBdqJ2bJ5rn4KWovkp9HUXVrTaWLqWW18f7NZSZAA3gRJ39UrnJA8RofVM1qseq228HL4Hqb5XtM0Bp5p1KpcAxZXhtTkvSauHNA75A8SYQ5MEsj0pC5Vzrgj4XFw6jULw64e7RoPmeXokUsiuOOyfSrS5w6J6FHsrbI3Xc7qQpBoQiEIQAQhCEACEIQAFIlKRAAkSoSiCIQhAoqEIQAIlIiUALKF5SoAUpESvDqiAPRSLz2q9BwKBQQUSoeLYkyhSdUeYDR7nkEN4WR8IuTUV2znnHNUUqznN1qP+EdCdyq3Dqbba2Nap8TthvJO3uotFrry5dWeTlDp30AnaVCxm9NeqKVIdxpysGw8T5LLbSbkjvaKNsI0t9cy/4WvCfFlelUJJzUdS9pOgk/2dD4bLpDcUa+n2rTLcpePIa/sPVcXqPyNNMEQNajhzPQLR8FcTB4fQnQtIaPJ0mPMH5Ja5vpmX6rpa5PyVrD+vc65YjuAnc6lPucmaDu6F6qK8uEco+xsVCZ5dCqG54Eo1Xl9epXqk/qfAH+IaBCnMxDX1Upl5JTePckjKVb/B4GML4coW/wD9TSPN7j7gmFaCFG/MDql/NN6o3Y6GvdJ5ZJzIlRTehNm+S7xuCcClhRrWrMmVIlPTyhoqISSiU4BUIlCABIlSIAEiVIUoAhCRACoQhAAkSlIUACUBIF5rOgIAbe+V5SLy5/Ian+bpBcHpzo3QwGdZA+fqkazmdT/Nl6SMCDiGI9g5xguEE5RuYHLx0XLuPONxd02tptcwNJzNdEk6Rt4Lc8R3YLyAdQuVY49tezFxTHfBipHgcpJHt7qvY21g2vTVCE1ZJcog2fEr2UzTaQGumdNddN/RPW921tIvBGcnKOo01I9FlTXQbmATyG8Kk4M6t6qCi31klXuJGMgO5lT+G6nZ16VQmAHNLj4A6/JZihWl8lXdG90DeuiLIuOMGZCyOok3Lp8HUbr8T6r6jW24axmYDMRmcQY110CXGuNLqhXhtXM3K0w5rSJM9BPJYSwb/UZ/mPqFfcYsAqg8y0T6Ej03T/JJxbyX16fpoWRjsWGmWWH8eZnuzjKSSdNvRaS34opZZzt9wuM0b1z3hrIAJA8TJjU7+iv+JMJbbZHteYOhHMRrLf2Tln5MnUaGqUswWEdBr8bUW7vRacYsqfBr56Ll9mG1qoLnRA7w5QObfP5K0srnI8FvPbrGsE+aek32yvZoqsfgmb6+4nFJmZzmx01nyCz9Pjq4qvy0WNA6mSqjF7Q1qtMg9wj4ejp1PqI9lsuGOHIAyt9Y+6dtbeDmdZNwlsiuR3CbKqTnqvJcd1e0rpzdiVOZhTgNh7hRbqxe3XKY8NfoplFoyZRtXPJ4xrio0LZ1QNl426eZ8Fj6X4g3bQ2o7I+m46jLEeEhaG4YHtcx2zgWnyIhc0/PHsX0C34XEZp3h8nRV7pyi85Ot9BjDVQlCUMyT7+mdq4f4hZdU8zNHCMzek8weY8VayuK8CXT7e5YSTkccp9eULtDXqxTb5I5I/UNG9Lbt9n0e0LzKi397kGm52TrbFXFyl0jPSbeES5Qqb8wTqSVJtLsyAdisyv1Wuc9mMZJZUtLJYQhCFrkB5BSrxKZvbwU6b3u2aCUr4WRyTbwhytcNaJcQB4mE3Rvqb/ge0+RBXL/APWTdXBdWfDBMNJ08AFYPwkg5qLi3yP0WU9e2/wjlfzybf8AS1FYnLDx8cHSAmrowB5rD2nFteiYrtzt68/daC24po1m6EA9HaKzXrKrOM4fwylbobaucZXyixBnwHXmV7GmgTNK6BG48DyXs1B1VlMquOD2oWLYq2hSc9xjKPc8gE3iWMspMLnED6nyXK+KuKzcugd2m06Cdz1KjnYolnS6Sd8sLoTGcfe9ryD33y1o6uf3Wj5/JZawolh7Bkun4twHETMjkNElS7Pa0yBLWOzTymCoV/fFriWmJM5huD59FGnxya8avHJqI9fnsqmRwEdAq2+sGHWkdDuCltrgGoHVszhudZ16md15Zff1g8CAHAx5HZM9yxjcsSILrAt1Go+nmnrYd4Gditni1pb1KRr0DEtJLQIDYOpeeW8eOiydK8ZmJLZ3jl5FLtbZDY6qUpKWPo0dm5heMzoaXTJ6TzVvxBe06r/6RnuQTyO8RPRYkXBidUrMRIUHimljBsQ9U0lkk3LpDdu+H+P3CsKlUkAEkgbAk6dVUmS4kK3taZc3bXqknwT6KUbE4x5+yRQoNYGPad5BHyM/zonadQjz/ZMttI0Lu9yaCP4Fa4bwxcVHsBY7K5zRm0IGYxOijdqbSTGNV6dT8jNt+HvCprgVq89kD3G/rI3P+P1hdQp0g0ANAAGwATVjaNp02sYAGtAaAOgEKQtWEdqOBvs8ljnjsEhSpE4iK7EcKDwS2A/keRPiuO39gW1qgIhwc4Ebayu5ysdxtgbXObWAEnuv9BLSfmFU1VW+OV7Gv6PqY6W55/uMRhGj2AxoZ+a61ZVszQVx915SbUbL2hrT/btv12K6dw7jNGs2KTwSBtsY8jujSrasFv1iUrZKeHhF6FS8RSMp5bJjizioWrA1sGo4EgHQAbSVzvEcbrktdUqv72u5A16CYUevxOtwKmh0FlzU1wvs21C7JVna1NR5rH4JiWdsnUjc9fGFdULlzniJXO6bRz8ibE1MfG3F9myFVChUyYCF15lEpVfFNAvs6obvlnzggn5BWsJq5PdKkksrA6Etsk/g4A+oWkqywziJ9OADLf0nb/wjjBgo13ZmENJnM3YeYVG1wdq0gjqPuuds0soP8TtqNVC6K3I6Db8TUqmjwRPWCF7q4W2p3qLo8tQuc072J8FPsMafTMscR9D5jmoHl/vWSV6ZR5reP9mz/N16O5cP+puoP+TToVBxHiy6aNMrm/qa3UeY5L1YcYtcIrN/7h9wpV1Qt3sNSm4CBrl+hapI2TgswllfDKkqYSeLIYfyjDYlxDUq/G4n1VcG83HU7BXGL2rXDNEHr+6z1a6IcQdwSPZXtPbG2O4J1SoePYtn247MkgudyHP+c1mXV5KnNxJ7SS18SI0E6c9Tsq2u4E6f+yrEnkSMWuWBYV4eE/Ro5srS4ATEuJytncmE7eWjaTi3M2pLQQ5mok8tU1LI6WF7DNLEHMpPYCYeAHDkYII06/uodNwnWF6uGdNivFGxqOBLGOcBuWgkA8pVmt4Rga9NzySi8RuF4JnZbXhr8KDUAfdPc0HXI3QjzK0+J/g5bOpj8u6pRqAfFmL2u/yafsQnb0Vf08uzkbpBkLoWBYC+4pNfT7oInUa+eix3EPC9zZ1QysMwfOWo2S0gaHyI5grqv4f4swW7GkiWgA+iy/UpuMVKJf0Gqt0rls9xnCvw67+aq4u5wt5aWjaTRAiI+SBiTYUO7xpmV0nkVg+RucZN55Etssubcu2ayi6QvazfDXELagyk95u46jk4LRh3RdpGSksoyJR2vAsoSNCVOGgsX+Kt2WWMAwXVGDTmIcSFs3Ohcs/GHEiRRpt6uef/AMj7qO14gzQ9Op8uphH7MjaUqbqBmMx1LyNGtG2XmSlw65rUofSOUNPddrmH2hUtEnmVbsvCGAAzBVBS9zv5aZbWpdMTiTiE1rltSrqO6XAcsoggA+qSpiZubjuzkAEAmNAJPqq7H8NdTeIOYOa0nwdHeC2PB/4fucxtSq7IXAEAaug/q6eSgvuUF+XuZUpVUpSzhLoteBrTvVJGk6fVb22sANYVPhfD/wCXIyukc5WmoDRXdHZXZH8TltfarbHJdCCmlTsIV4zhuU3UEhe0ifgVIxHGtrRZSdUrxA5RqT0C5JhmH9vWd2Tcg1PkPErf/jPUP9Fsw3fw1Os+y5vY8RVKAIplsE9ATptqqNrW7B0+h0+2hWZ5Y5idqaNXI4gjSToSJ6woTryHEAyOon7rzQuW1Kn9V0B0lzt9UtS3FarFIQ0mPtIn6KGUFIuu1w6JtrfSYlT6d8RpKrncPV6cQ3ODsFd2PCzngF0t6hpn5lZ19cIPknp1DsWSJfYgXtaxokgRpz8Spd5wwK72ubLe60PjmQAJg7LR2XDrKQkw0dXbn13K91cUYwRTEx/cdvQKFXOtYjwOlixras4/wUdfgqk2nJB88xn0Wav8GZTzbuJ+Hw9lpsQxgnUlZvELvMU+idjn3x9kySUeUslPTpGe7ovZpnfQx/NlecNPpNqzWdlAGg17zjpBgJjiOvSdWPYxAEEjZx6ieS1V1kpyTUtozw/gAuarKZMB7hqNwAZdHpoutPwanT7OlTYG02a5R4depXOvw9uRSvqIqju1DkB5tL9GuB6GQPVdauwO1MbDT7n6qaLxExNTl3fQ5bsUu4qQ30Ua2OqaxO4hhKTpDXyzKfiK/tLQQJcKjcsanUOaR7LI4FwziAIfQpPb4vhrT5h3Jaa8xstq0spjv/QH91A4+4rqH+g17ogF8EiZEhpjlHJU7JOT2YHxqlZNRiXFriFQDLcVbJhG8VnOd/xaCPmsbxBilbtXNYc7Bs5mYtM9JC93H5dtrThwfUMF2UgEEiSDpy0VIbgT3ZHqoo6OuEspGlVoVL+4tcH4hqUyJLmub8LvsV0TAvxUaAG3ALT+oDM0+Y3auUNuz+op6leO1hx5a6K5Gbj0EvSoT4bPoC243t3jSpT/AOYHyKedxTS5OaT4HN9F8/sxep+r3gqTQ4hqtMgxGuil85Xl6E11I7ZfcQAMc4zABPiYEwFxriHiN1w8modSZaOTRyHsrIcQVW5fzDxD2Bzcw01GxjbcLH3TMr9dfEbEeCism5dlrRaDw/lnn6LS1sXFszI0kjl5yra1tRAO4H16qssb7M0MA03J2Wgwii0hwJcB18T19kJJl6dtkVlsnYfgYqw9wkAz1ESt5ZXQDQqDga2OSq12rQRB85mPkVNo1Q15bOo5c1kepUzW2cTnL7N8nF+xoKdWVZ2bu6s9TuQ0SSrHCbzMEvo8ZKbbMy5cFuhJKF0xVGiEL1CSE4VGH/FDAu3tw8fFTnT9TTuPMHVcQr4eJ+y+lMas+0plp5rkWI8E1KdUmmA5pPwu5eSgtj7o2fT7458c3hGIo4Q4mNPTUrU4Jwy6QQdtYH3KmOsnUmkvYG6aRGpUjC8c7IOAGrv7uY9Fi6m6UZ7c4R1Eq69mKlkuqGEta0vrO85+Wn2TFxjjW6UW/wDc7f0Cp69yXSSSeZkqI6qT+6zXY3+3/PuPhpl3Y8/XsTLi8LpLiSRrqVW1bhe/E7dSq+4vwNGCT1KfVS5MLbo1rCGruXfFoAotaxc6iazGk02OyOfyzOEj+eKkUMMq1zsT9F0/hPAcmH1KDwCS5ziCNw4CPotemkx79f4+ji9SmR4+S8mi/fKfZabEeHn06xbljWG9DyWzw/8ACWq5svq02+ADnn7KVJt4SLK1NOzfbLCZznDqjql3RIGQ56eg2GUiTHuV2Ki4nU6k6rAjhh9tiQpv1IcCHRALDqC0enuugCnCkTZnX7W8xeUSaT4ChYuZZopDSmrtspWVvc57iNkX12NBIidRpuQqTifCH0a2V5JzgOa485EH+eS2BcPzT/8ApOX23+ZXviKg2swdoJy6g7EHwWS9UoWvKHwtcJ5RzI03Dkkk8wfYqzvXBjoykz0/Ze6Vq539pC0lKMllF+Opx7lSXnovVOtHyVwMOfyaU1VtS3R7dfH7JeCWOqy+yt7dH5hTDTb+n5IZasPJN/H5LH6pkjCajatT+s4QGgAOkAwAAJG2gXq+t2yGg7Zo56TpKapUGs1Eae6Zp1c1RpcdJH1Q8dEkHN/kS7LunKBr7LQWTC4wCQeYjZUONXA7YGnA0AJaTr7q34WrVHV+zeSC+Br0OyclzhEVtslBtnRuCmhjS0ayZKvrzBG1DmjXqo/D+C9mNdytKxmit+NSjiRx91uZtpmY/wBBdtJhXWHWGQQp3ZpQEV0wh0iCUmwQhCmGHlCEJQGqtOVArYeDyVmkLUDkzG8W4DnoS34mmY6iNVzJ9tB5hdyxO2zMI6rk2N8M16byWOLmk7aGPKVnavTb3uRt6DXeNbZMqwzSSfU/ZRqt4B8Ik9SnxhVZ5jK71V7hXA7nQX+ypV6Hnk0LvU+ODKMo1KpgAn6LTYLwQXQanstvYcN06TZy7K0oUgNkam2OmSSWWZUtTKznJWYbgFOkBDVPr0tiwQQprWJHthUH6hcu8Y/grNJlHWYx7wKlPvAjXSJGuvstLh9buweSqL3LueWspyxulqaHVeb+SO6PAzxRYtc6lW5sMHxDtNT5wq+qFYcQXP8A8aqf0tn2IVO26BYCrc/3FvTPNeD2xN3tcMY57tmguPoExUvcqm2GBfm6U1S5tN3JujnAHXXkE3DfCJJyUVlnMcJqVX1Ia1z3OJMNBJ1M7BdAw/gerUANwcjf0jVx8+Q+a22HYLRt25aLGsHgNT/kdypTnKP9DW5bpFGepb6MmzgW3btTE9Tqfcr2eEaQ2YPZaOq4Dc/uo/5okwwbqxtiuEiLfJ+5RP4SZvACyPEeCt7UBgmDuuqttpGslVWKcLsec7Ja4cv7TPXooNRCWxuHY+uzD5MDhfBzXyXRO5lSLzgthboAPELR0GRodCNCPJST8K5fyzcvsuK2SeUzi95TylzHDKWkgwOhVU22/g3WqxjDnVq1RzPhLjHuq7/bNZusSDuuhqjJxTOi/qFeEn8FTb0HB7SQHAGfA6rY8PUw67pviACPYHZQqHD5jVwHoZV5geGEVGhknXVxVmtPcM11kFTldtHV7F8hTQoGHU4aFPWgcXLsEhQSkKBAQkQgAlCAEQlAEiWEIA8PbKg17EHcKxSFiBclQ3CmjkFLpWoHJSsiUMSYF3EDE2wwHoRKhULgFW1/TmmR1CwlTFxTeW1JYRsT8J8nLB9TobkposVS4wbJtYQmalcKgp4oI0c3/kElXGGD+7MejdfnsFjWRlPjBMkkSOILoNpyTGo+uyj4Df8AaEgbiZHzCqqjX3VQAjujZo2HiepV8/hkZO7LTESJHvC2PTtPKtZGWyT4IPG1yRZva099+VoAOup1+QWItcerUgBVZmA5jQ/stfb8KO7QF2oCv/8AazHDVoK2Nm4bC7xrBzevxI1w0Y+ehEfNdPwa5H5ekRoMjfoozODaQM5R7JbhwtxBacnKBt6dEKDjyJbb5EkXAuZ3Xmpd9FRniGkBoS49ACPqolTFKtXRgyjw1PukbIUi1vL5rfjd5Dc+ys8OtoGYjU/IKmwfADnD6msa66z01Wpa1JGLfLBsAE1VcnXlQr25yMJ58vNKxEZ7FLeoKziwAtMaeMaqHVoVnjKAQD6LR4awuEu5q0FAKmtBXKW/BL5WuDJ4dwyGjUaqz/0dsbBXJppMi0Y1qKwNdrZSf7dYd2hTbTB2M2ACsAEqftQ12SfDYMbCWUJEpGKiUiCgAQklCUQVKvMolIAqESiUCglSSiUAKheZRKAPREhU2KcPMq/EFcShMlBS7FTwYl3AwB7pj0T9vwb+py1+VEKD9LXnOB3kZXYfgrKY0CsHUwvUolWIxUehjY0KIXtoSlIniCwmLi1DhqnpSJMClSeHKZM5Qp1DDmMGgGilNSVx3THRNaSDJ4pESnc6phckFS7euVG2OJL6mhJ5KmquNapp8IT9/XLjkb6/spthZhoSYyGcD1vQyhPJUkqUaeSEQglEpQBIhCUAQhJKAFlIUJEoAlSIS4EBCEIYAhCEIAQhCABCEIAEIQkAWUShCAEKWUIQAkoQhAAEqEIAVK46JEJAM7fPqMf8Ic07QYKSliTjo1seqVCgl2OLLDrHm7UqzQhSpCMQuSSkQnCBKJQhAokoQhKIJKJSoQAkoQhAAhCE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 data into 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5000" y="1557867"/>
            <a:ext cx="8695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easiest way to get data into R is to click on the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“Import Datasets” 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button.</a:t>
            </a:r>
            <a:endParaRPr lang="en-GB" sz="22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66" y="2467537"/>
            <a:ext cx="6249272" cy="4256762"/>
          </a:xfrm>
          <a:prstGeom prst="rect">
            <a:avLst/>
          </a:prstGeom>
        </p:spPr>
      </p:pic>
      <p:sp>
        <p:nvSpPr>
          <p:cNvPr id="4" name="Flecha abajo 3"/>
          <p:cNvSpPr/>
          <p:nvPr/>
        </p:nvSpPr>
        <p:spPr bwMode="auto">
          <a:xfrm rot="5400000">
            <a:off x="4085169" y="2252134"/>
            <a:ext cx="287866" cy="110913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plantillapresentacions 14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2 Lateral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3 Contingut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348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chemeClr val="bg1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master_plantillapresentacions 14-15</Template>
  <TotalTime>5718</TotalTime>
  <Words>2353</Words>
  <Application>Microsoft Office PowerPoint</Application>
  <PresentationFormat>A4 (210 x 297 mm)</PresentationFormat>
  <Paragraphs>383</Paragraphs>
  <Slides>38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38</vt:i4>
      </vt:variant>
    </vt:vector>
  </HeadingPairs>
  <TitlesOfParts>
    <vt:vector size="47" baseType="lpstr">
      <vt:lpstr>ＭＳ Ｐゴシック</vt:lpstr>
      <vt:lpstr>ＭＳ Ｐゴシック</vt:lpstr>
      <vt:lpstr>Arial</vt:lpstr>
      <vt:lpstr>Calibri</vt:lpstr>
      <vt:lpstr>Consolas</vt:lpstr>
      <vt:lpstr>Wingdings</vt:lpstr>
      <vt:lpstr>master_plantillapresentacions 14-15</vt:lpstr>
      <vt:lpstr>02 Lateral</vt:lpstr>
      <vt:lpstr>03 Contingut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VHIR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 Gonzalo Sanz</dc:creator>
  <cp:lastModifiedBy>Ferrer Almirall, Mireia</cp:lastModifiedBy>
  <cp:revision>882</cp:revision>
  <dcterms:created xsi:type="dcterms:W3CDTF">2014-10-10T12:20:23Z</dcterms:created>
  <dcterms:modified xsi:type="dcterms:W3CDTF">2022-06-08T06:13:44Z</dcterms:modified>
</cp:coreProperties>
</file>