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3"/>
  </p:notesMasterIdLst>
  <p:handoutMasterIdLst>
    <p:handoutMasterId r:id="rId44"/>
  </p:handoutMasterIdLst>
  <p:sldIdLst>
    <p:sldId id="338" r:id="rId3"/>
    <p:sldId id="385" r:id="rId4"/>
    <p:sldId id="329" r:id="rId5"/>
    <p:sldId id="339" r:id="rId6"/>
    <p:sldId id="340" r:id="rId7"/>
    <p:sldId id="346" r:id="rId8"/>
    <p:sldId id="347" r:id="rId9"/>
    <p:sldId id="343" r:id="rId10"/>
    <p:sldId id="349" r:id="rId11"/>
    <p:sldId id="342" r:id="rId12"/>
    <p:sldId id="344" r:id="rId13"/>
    <p:sldId id="345" r:id="rId14"/>
    <p:sldId id="351" r:id="rId15"/>
    <p:sldId id="352" r:id="rId16"/>
    <p:sldId id="353" r:id="rId17"/>
    <p:sldId id="354" r:id="rId18"/>
    <p:sldId id="355" r:id="rId19"/>
    <p:sldId id="356" r:id="rId20"/>
    <p:sldId id="378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71" r:id="rId31"/>
    <p:sldId id="372" r:id="rId32"/>
    <p:sldId id="379" r:id="rId33"/>
    <p:sldId id="377" r:id="rId34"/>
    <p:sldId id="380" r:id="rId35"/>
    <p:sldId id="381" r:id="rId36"/>
    <p:sldId id="382" r:id="rId37"/>
    <p:sldId id="383" r:id="rId38"/>
    <p:sldId id="384" r:id="rId39"/>
    <p:sldId id="387" r:id="rId40"/>
    <p:sldId id="388" r:id="rId41"/>
    <p:sldId id="386" r:id="rId42"/>
  </p:sldIdLst>
  <p:sldSz cx="9906000" cy="6858000" type="A4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489"/>
    <a:srgbClr val="FFFF99"/>
    <a:srgbClr val="0000CC"/>
    <a:srgbClr val="FF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3169" autoAdjust="0"/>
  </p:normalViewPr>
  <p:slideViewPr>
    <p:cSldViewPr>
      <p:cViewPr varScale="1">
        <p:scale>
          <a:sx n="98" d="100"/>
          <a:sy n="98" d="100"/>
        </p:scale>
        <p:origin x="96" y="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DEF94C-BEFD-4202-AD03-1E524884A5E5}" type="datetimeFigureOut">
              <a:rPr lang="ca-ES" smtClean="0"/>
              <a:pPr/>
              <a:t>25/04/2019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6FC18B5-406A-4DC8-A9BC-6FD8631DAA53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441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1355114-2210-441C-9536-DCD465815010}" type="datetimeFigureOut">
              <a:rPr lang="es-ES" smtClean="0"/>
              <a:pPr/>
              <a:t>25/04/2019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3CA26F-1B70-4502-8761-8ABFCD7FC0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10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breus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presentarem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estadístic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discutirem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base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d’exemples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 servir i també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fer-ho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A26F-1B70-4502-8761-8ABFCD7FC05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82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A26F-1B70-4502-8761-8ABFCD7FC05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30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A26F-1B70-4502-8761-8ABFCD7FC05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14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 smtClean="0"/>
          </a:p>
        </p:txBody>
      </p:sp>
      <p:sp>
        <p:nvSpPr>
          <p:cNvPr id="307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E0A1FB3-A056-4161-BB70-2125B75FDE4E}" type="slidenum">
              <a:rPr lang="es-ES" altLang="es-ES" smtClean="0"/>
              <a:pPr/>
              <a:t>21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0308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88950" y="3500438"/>
            <a:ext cx="4752082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ca-ES" dirty="0" smtClean="0"/>
              <a:t>Data de la presentació</a:t>
            </a:r>
            <a:endParaRPr lang="ca-ES" dirty="0"/>
          </a:p>
        </p:txBody>
      </p:sp>
      <p:sp>
        <p:nvSpPr>
          <p:cNvPr id="5" name="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488504" y="3933056"/>
            <a:ext cx="8784976" cy="936104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ca-ES" dirty="0" smtClean="0"/>
              <a:t>Títol de la presentació</a:t>
            </a:r>
            <a:endParaRPr lang="ca-ES" dirty="0"/>
          </a:p>
        </p:txBody>
      </p:sp>
      <p:sp>
        <p:nvSpPr>
          <p:cNvPr id="6" name="3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88504" y="3068960"/>
            <a:ext cx="4752082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ca-ES" dirty="0" smtClean="0"/>
              <a:t>Nom del/la ponent</a:t>
            </a:r>
            <a:endParaRPr lang="ca-ES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512841" y="26064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Vall d’Hebron Institut de Recerca</a:t>
            </a:r>
            <a:endParaRPr lang="ca-ES" sz="3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7 Imagen" descr="VHIR_negatiu.png"/>
          <p:cNvPicPr>
            <a:picLocks noChangeAspect="1"/>
          </p:cNvPicPr>
          <p:nvPr userDrawn="1"/>
        </p:nvPicPr>
        <p:blipFill>
          <a:blip r:embed="rId2" cstate="print"/>
          <a:srcRect t="14501" b="22727"/>
          <a:stretch>
            <a:fillRect/>
          </a:stretch>
        </p:blipFill>
        <p:spPr>
          <a:xfrm>
            <a:off x="350489" y="0"/>
            <a:ext cx="3120347" cy="18080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30" y="530352"/>
            <a:ext cx="8865870" cy="4187952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>
          <a:xfrm>
            <a:off x="4091385" y="6111876"/>
            <a:ext cx="2476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3AF91-DE9E-4DD4-ACF4-211514BA32E2}" type="datetimeFigureOut">
              <a:rPr lang="en-US"/>
              <a:pPr>
                <a:defRPr/>
              </a:pPr>
              <a:t>4/25/2019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6567885" y="6111876"/>
            <a:ext cx="2476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41C84-3E5C-496B-844B-0E4DEA2692E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6198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69FAD38-4EE8-4F1B-819C-EF6E3432C45D}" type="datetimeFigureOut">
              <a:rPr lang="es-ES" smtClean="0"/>
              <a:t>25/04/2019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587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6" name="8 Título"/>
          <p:cNvSpPr>
            <a:spLocks noGrp="1"/>
          </p:cNvSpPr>
          <p:nvPr>
            <p:ph type="title" hasCustomPrompt="1"/>
          </p:nvPr>
        </p:nvSpPr>
        <p:spPr>
          <a:xfrm>
            <a:off x="200472" y="1484784"/>
            <a:ext cx="5760640" cy="432048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 smtClean="0"/>
              <a:t>Nom professor/a</a:t>
            </a:r>
            <a:endParaRPr lang="ca-ES" dirty="0"/>
          </a:p>
        </p:txBody>
      </p:sp>
      <p:sp>
        <p:nvSpPr>
          <p:cNvPr id="7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00472" y="2060848"/>
            <a:ext cx="5760640" cy="316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buFont typeface="Wingdings" pitchFamily="2" charset="2"/>
              <a:buChar char="§"/>
              <a:defRPr sz="1600"/>
            </a:lvl2pPr>
            <a:lvl3pPr marL="1257300" indent="-228600">
              <a:buFont typeface="Verdana" pitchFamily="34" charset="0"/>
              <a:buChar char="−"/>
              <a:defRPr sz="1400"/>
            </a:lvl3pPr>
          </a:lstStyle>
          <a:p>
            <a:pPr lvl="0"/>
            <a:r>
              <a:rPr lang="es-ES" dirty="0" err="1" smtClean="0"/>
              <a:t>Text</a:t>
            </a:r>
            <a:r>
              <a:rPr lang="es-ES" dirty="0" smtClean="0"/>
              <a:t> del </a:t>
            </a:r>
            <a:r>
              <a:rPr lang="es-ES" dirty="0" err="1" smtClean="0"/>
              <a:t>cv</a:t>
            </a:r>
            <a:endParaRPr lang="es-ES" dirty="0" smtClean="0"/>
          </a:p>
          <a:p>
            <a:pPr lvl="1"/>
            <a:r>
              <a:rPr lang="es-ES" dirty="0" err="1" smtClean="0"/>
              <a:t>Segon</a:t>
            </a:r>
            <a:r>
              <a:rPr lang="es-ES" dirty="0" smtClean="0"/>
              <a:t> </a:t>
            </a:r>
            <a:r>
              <a:rPr lang="es-ES" dirty="0" err="1" smtClean="0"/>
              <a:t>nivell</a:t>
            </a:r>
            <a:endParaRPr lang="es-ES" dirty="0" smtClean="0"/>
          </a:p>
          <a:p>
            <a:pPr lvl="2"/>
            <a:r>
              <a:rPr lang="es-ES" dirty="0" smtClean="0"/>
              <a:t>Tercer </a:t>
            </a:r>
            <a:r>
              <a:rPr lang="es-ES" dirty="0" err="1" smtClean="0"/>
              <a:t>nivell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548680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 smtClean="0"/>
              <a:t>Fes clic per afegir títol</a:t>
            </a:r>
            <a:endParaRPr lang="ca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7905750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 smtClean="0"/>
              <a:t>Fes clic per afegir títol interior</a:t>
            </a:r>
            <a:endParaRPr lang="ca-ES" dirty="0"/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28464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 smtClean="0"/>
              <a:t>Fes clic per afegir títol</a:t>
            </a:r>
            <a:endParaRPr lang="ca-ES" dirty="0"/>
          </a:p>
        </p:txBody>
      </p:sp>
      <p:sp>
        <p:nvSpPr>
          <p:cNvPr id="12" name="11 Marcador de posición de imagen"/>
          <p:cNvSpPr>
            <a:spLocks noGrp="1"/>
          </p:cNvSpPr>
          <p:nvPr>
            <p:ph type="pic" sz="quarter" idx="11" hasCustomPrompt="1"/>
          </p:nvPr>
        </p:nvSpPr>
        <p:spPr>
          <a:xfrm>
            <a:off x="215899" y="1556792"/>
            <a:ext cx="8409509" cy="4608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 smtClean="0"/>
              <a:t>Imatge / gràfic</a:t>
            </a:r>
            <a:endParaRPr lang="ca-E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4233342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 smtClean="0"/>
              <a:t>Fes clic per afegir títol interior</a:t>
            </a:r>
            <a:endParaRPr lang="ca-ES" dirty="0"/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 smtClean="0"/>
              <a:t>Fes clic per afegir títol</a:t>
            </a:r>
            <a:endParaRPr lang="ca-ES" dirty="0"/>
          </a:p>
        </p:txBody>
      </p:sp>
      <p:sp>
        <p:nvSpPr>
          <p:cNvPr id="12" name="11 Marcador de posición de imagen"/>
          <p:cNvSpPr>
            <a:spLocks noGrp="1"/>
          </p:cNvSpPr>
          <p:nvPr>
            <p:ph type="pic" sz="quarter" idx="11" hasCustomPrompt="1"/>
          </p:nvPr>
        </p:nvSpPr>
        <p:spPr>
          <a:xfrm>
            <a:off x="215899" y="1556792"/>
            <a:ext cx="4233045" cy="4608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 smtClean="0"/>
              <a:t>Imatge / gràfic</a:t>
            </a:r>
            <a:endParaRPr lang="ca-ES" dirty="0"/>
          </a:p>
        </p:txBody>
      </p:sp>
      <p:sp>
        <p:nvSpPr>
          <p:cNvPr id="5" name="9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680098" y="1124744"/>
            <a:ext cx="4233342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 smtClean="0"/>
              <a:t>Fes clic per afegir títol interior</a:t>
            </a:r>
            <a:endParaRPr lang="ca-ES" dirty="0"/>
          </a:p>
        </p:txBody>
      </p:sp>
      <p:sp>
        <p:nvSpPr>
          <p:cNvPr id="6" name="11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0395" y="1556097"/>
            <a:ext cx="4233045" cy="4608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 smtClean="0"/>
              <a:t>Imatge / gràfic</a:t>
            </a:r>
            <a:endParaRPr lang="ca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, objecte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7905750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 smtClean="0"/>
              <a:t>Fes clic per afegir títol interior</a:t>
            </a:r>
            <a:endParaRPr lang="ca-ES" dirty="0"/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 smtClean="0"/>
              <a:t>Fes clic per afegir títol</a:t>
            </a:r>
            <a:endParaRPr lang="ca-ES" dirty="0"/>
          </a:p>
        </p:txBody>
      </p:sp>
      <p:sp>
        <p:nvSpPr>
          <p:cNvPr id="12" name="11 Marcador de posición de imagen"/>
          <p:cNvSpPr>
            <a:spLocks noGrp="1"/>
          </p:cNvSpPr>
          <p:nvPr>
            <p:ph type="pic" sz="quarter" idx="11" hasCustomPrompt="1"/>
          </p:nvPr>
        </p:nvSpPr>
        <p:spPr>
          <a:xfrm>
            <a:off x="215899" y="1556792"/>
            <a:ext cx="5673205" cy="2880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 smtClean="0"/>
              <a:t>Imatge / gràfic</a:t>
            </a:r>
            <a:endParaRPr lang="ca-E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6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99776" y="4581128"/>
            <a:ext cx="8929688" cy="14413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buFont typeface="Wingdings" pitchFamily="2" charset="2"/>
              <a:buChar char="§"/>
              <a:defRPr sz="1600"/>
            </a:lvl2pPr>
            <a:lvl3pPr marL="1257300" indent="-228600">
              <a:buFont typeface="Verdana" pitchFamily="34" charset="0"/>
              <a:buChar char="−"/>
              <a:defRPr sz="1400"/>
            </a:lvl3pPr>
          </a:lstStyle>
          <a:p>
            <a:pPr lvl="0"/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contingut</a:t>
            </a:r>
            <a:endParaRPr lang="es-ES" dirty="0" smtClean="0"/>
          </a:p>
          <a:p>
            <a:pPr lvl="1"/>
            <a:r>
              <a:rPr lang="es-ES" dirty="0" err="1" smtClean="0"/>
              <a:t>Segon</a:t>
            </a:r>
            <a:r>
              <a:rPr lang="es-ES" dirty="0" smtClean="0"/>
              <a:t> </a:t>
            </a:r>
            <a:r>
              <a:rPr lang="es-ES" dirty="0" err="1" smtClean="0"/>
              <a:t>nivell</a:t>
            </a:r>
            <a:endParaRPr lang="es-ES" dirty="0" smtClean="0"/>
          </a:p>
          <a:p>
            <a:pPr lvl="2"/>
            <a:r>
              <a:rPr lang="es-ES" dirty="0" smtClean="0"/>
              <a:t>Tercer </a:t>
            </a:r>
            <a:r>
              <a:rPr lang="es-ES" dirty="0" err="1" smtClean="0"/>
              <a:t>nivell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7905750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 smtClean="0"/>
              <a:t>Fes clic per afegir títol interior</a:t>
            </a:r>
            <a:endParaRPr lang="ca-ES" dirty="0"/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 smtClean="0"/>
              <a:t>Fes clic per afegir títol</a:t>
            </a:r>
            <a:endParaRPr lang="ca-E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99776" y="1556792"/>
            <a:ext cx="8929688" cy="4465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aseline="0"/>
            </a:lvl1pPr>
            <a:lvl2pPr>
              <a:buFont typeface="Wingdings" pitchFamily="2" charset="2"/>
              <a:buChar char="§"/>
              <a:defRPr sz="1600"/>
            </a:lvl2pPr>
            <a:lvl3pPr marL="1257300" indent="-228600">
              <a:buFont typeface="Verdana" pitchFamily="34" charset="0"/>
              <a:buChar char="−"/>
              <a:defRPr sz="1400"/>
            </a:lvl3pPr>
          </a:lstStyle>
          <a:p>
            <a:pPr lvl="0"/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contingut</a:t>
            </a:r>
            <a:endParaRPr lang="es-ES" dirty="0" smtClean="0"/>
          </a:p>
          <a:p>
            <a:pPr lvl="1"/>
            <a:r>
              <a:rPr lang="es-ES" dirty="0" err="1" smtClean="0"/>
              <a:t>Segon</a:t>
            </a:r>
            <a:r>
              <a:rPr lang="es-ES" dirty="0" smtClean="0"/>
              <a:t> </a:t>
            </a:r>
            <a:r>
              <a:rPr lang="es-ES" dirty="0" err="1" smtClean="0"/>
              <a:t>nivell</a:t>
            </a:r>
            <a:endParaRPr lang="es-ES" dirty="0" smtClean="0"/>
          </a:p>
          <a:p>
            <a:pPr lvl="2"/>
            <a:r>
              <a:rPr lang="es-ES" dirty="0" smtClean="0"/>
              <a:t>Tercer </a:t>
            </a:r>
            <a:r>
              <a:rPr lang="es-ES" dirty="0" err="1" smtClean="0"/>
              <a:t>nivell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934144" y="0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ca-ES" sz="2800" kern="1200" baseline="0" dirty="0">
                <a:solidFill>
                  <a:srgbClr val="9934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2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453336"/>
            <a:ext cx="9906000" cy="404664"/>
          </a:xfrm>
          <a:prstGeom prst="rect">
            <a:avLst/>
          </a:prstGeom>
          <a:gradFill flip="none" rotWithShape="1">
            <a:gsLst>
              <a:gs pos="0">
                <a:srgbClr val="993489">
                  <a:shade val="30000"/>
                  <a:satMod val="115000"/>
                </a:srgbClr>
              </a:gs>
              <a:gs pos="50000">
                <a:srgbClr val="993489">
                  <a:shade val="67500"/>
                  <a:satMod val="115000"/>
                </a:srgbClr>
              </a:gs>
              <a:gs pos="100000">
                <a:srgbClr val="99348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116463" y="476672"/>
            <a:ext cx="85809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 userDrawn="1"/>
        </p:nvSpPr>
        <p:spPr>
          <a:xfrm>
            <a:off x="128464" y="18864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 err="1" smtClean="0">
                <a:solidFill>
                  <a:srgbClr val="993489"/>
                </a:solidFill>
              </a:rPr>
              <a:t>Píndoles</a:t>
            </a:r>
            <a:r>
              <a:rPr lang="en-US" sz="1400" b="1" baseline="0" noProof="0" dirty="0" smtClean="0">
                <a:solidFill>
                  <a:srgbClr val="993489"/>
                </a:solidFill>
              </a:rPr>
              <a:t> </a:t>
            </a:r>
            <a:r>
              <a:rPr lang="en-US" sz="1400" b="1" baseline="0" noProof="0" dirty="0" err="1" smtClean="0">
                <a:solidFill>
                  <a:srgbClr val="993489"/>
                </a:solidFill>
              </a:rPr>
              <a:t>estadístiques</a:t>
            </a:r>
            <a:r>
              <a:rPr lang="en-US" sz="1400" b="1" baseline="0" noProof="0" dirty="0" smtClean="0">
                <a:solidFill>
                  <a:srgbClr val="993489"/>
                </a:solidFill>
              </a:rPr>
              <a:t> UEB_VHIR</a:t>
            </a:r>
            <a:endParaRPr lang="en-US" sz="1400" b="1" noProof="0" dirty="0">
              <a:solidFill>
                <a:srgbClr val="993489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97416" y="6453336"/>
            <a:ext cx="1136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326033" y="0"/>
            <a:ext cx="579190" cy="146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1" r:id="rId4"/>
    <p:sldLayoutId id="2147483676" r:id="rId5"/>
    <p:sldLayoutId id="2147483662" r:id="rId6"/>
    <p:sldLayoutId id="2147483683" r:id="rId7"/>
    <p:sldLayoutId id="214748368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ervirredcap.vhir.org/redcap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ueb@vhir.org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4553" y="384406"/>
            <a:ext cx="1763629" cy="5686843"/>
            <a:chOff x="143552" y="384405"/>
            <a:chExt cx="1763629" cy="5686843"/>
          </a:xfrm>
        </p:grpSpPr>
        <p:grpSp>
          <p:nvGrpSpPr>
            <p:cNvPr id="3" name="Grupo 2"/>
            <p:cNvGrpSpPr/>
            <p:nvPr/>
          </p:nvGrpSpPr>
          <p:grpSpPr>
            <a:xfrm>
              <a:off x="143552" y="384405"/>
              <a:ext cx="1763629" cy="5686843"/>
              <a:chOff x="143552" y="384405"/>
              <a:chExt cx="1763629" cy="5686843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43552" y="986497"/>
                <a:ext cx="1763629" cy="5084751"/>
                <a:chOff x="1333503" y="1081746"/>
                <a:chExt cx="1763629" cy="5084751"/>
              </a:xfrm>
            </p:grpSpPr>
            <p:sp>
              <p:nvSpPr>
                <p:cNvPr id="8" name="Retraso 7"/>
                <p:cNvSpPr/>
                <p:nvPr/>
              </p:nvSpPr>
              <p:spPr>
                <a:xfrm rot="16200000">
                  <a:off x="1342855" y="1842323"/>
                  <a:ext cx="1744925" cy="1763629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9" name="Retraso 8"/>
                <p:cNvSpPr/>
                <p:nvPr/>
              </p:nvSpPr>
              <p:spPr>
                <a:xfrm rot="5400000">
                  <a:off x="1342855" y="3646396"/>
                  <a:ext cx="1744925" cy="1763629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4409" y="4179869"/>
                  <a:ext cx="1081773" cy="506544"/>
                </a:xfrm>
                <a:prstGeom prst="rect">
                  <a:avLst/>
                </a:prstGeom>
              </p:spPr>
            </p:pic>
            <p:pic>
              <p:nvPicPr>
                <p:cNvPr id="11" name="Imagen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7929" y="2286951"/>
                  <a:ext cx="1514686" cy="1028844"/>
                </a:xfrm>
                <a:prstGeom prst="rect">
                  <a:avLst/>
                </a:prstGeom>
                <a:solidFill>
                  <a:srgbClr val="942E80"/>
                </a:solidFill>
              </p:spPr>
            </p:pic>
            <p:cxnSp>
              <p:nvCxnSpPr>
                <p:cNvPr id="13" name="Conector recto 12"/>
                <p:cNvCxnSpPr/>
                <p:nvPr/>
              </p:nvCxnSpPr>
              <p:spPr>
                <a:xfrm flipH="1" flipV="1">
                  <a:off x="2215272" y="1081746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 flipH="1" flipV="1">
                  <a:off x="2215248" y="5400673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/>
                <p:nvPr/>
              </p:nvCxnSpPr>
              <p:spPr>
                <a:xfrm>
                  <a:off x="2047875" y="10817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2038350" y="61490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upo 19"/>
              <p:cNvGrpSpPr/>
              <p:nvPr/>
            </p:nvGrpSpPr>
            <p:grpSpPr>
              <a:xfrm>
                <a:off x="965697" y="820142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24" name="Retraso 23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25" name="Retraso 24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974736" y="384405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30" name="Retraso 29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31" name="Retraso 30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8" name="Imagen 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9" name="Imagen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" name="Grupo 31"/>
            <p:cNvGrpSpPr/>
            <p:nvPr/>
          </p:nvGrpSpPr>
          <p:grpSpPr>
            <a:xfrm>
              <a:off x="967219" y="606127"/>
              <a:ext cx="79746" cy="91306"/>
              <a:chOff x="3505195" y="4967955"/>
              <a:chExt cx="182033" cy="474130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3505195" y="4967955"/>
                <a:ext cx="182033" cy="474130"/>
                <a:chOff x="3437467" y="1752600"/>
                <a:chExt cx="385233" cy="1015997"/>
              </a:xfrm>
            </p:grpSpPr>
            <p:sp>
              <p:nvSpPr>
                <p:cNvPr id="36" name="Retraso 35"/>
                <p:cNvSpPr/>
                <p:nvPr/>
              </p:nvSpPr>
              <p:spPr>
                <a:xfrm rot="16200000">
                  <a:off x="3380318" y="1809749"/>
                  <a:ext cx="499532" cy="385233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37" name="Retraso 36"/>
                <p:cNvSpPr/>
                <p:nvPr/>
              </p:nvSpPr>
              <p:spPr>
                <a:xfrm rot="5400000">
                  <a:off x="3380318" y="2326214"/>
                  <a:ext cx="499532" cy="385233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</p:grp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096" y="5031678"/>
                <a:ext cx="159497" cy="97772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0382" y="5278991"/>
                <a:ext cx="111655" cy="67672"/>
              </a:xfrm>
              <a:prstGeom prst="rect">
                <a:avLst/>
              </a:prstGeom>
            </p:spPr>
          </p:pic>
        </p:grpSp>
      </p:grpSp>
      <p:sp>
        <p:nvSpPr>
          <p:cNvPr id="38" name="CuadroTexto 37"/>
          <p:cNvSpPr txBox="1"/>
          <p:nvPr/>
        </p:nvSpPr>
        <p:spPr>
          <a:xfrm>
            <a:off x="1932952" y="138119"/>
            <a:ext cx="7394088" cy="646331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T Walsheim Pro Black" charset="0"/>
                <a:ea typeface="GT Walsheim Pro Black" charset="0"/>
                <a:cs typeface="GT Walsheim Pro Black" charset="0"/>
              </a:rPr>
              <a:t>Píndoles estadístiques UEB-VHIR</a:t>
            </a:r>
            <a:endParaRPr lang="es-E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352863" y="5578040"/>
            <a:ext cx="6832113" cy="1077218"/>
          </a:xfrm>
          <a:prstGeom prst="rect">
            <a:avLst/>
          </a:prstGeom>
          <a:ln>
            <a:solidFill>
              <a:srgbClr val="993489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latin typeface="Domaine Text" charset="0"/>
                <a:ea typeface="Domaine Text" charset="0"/>
                <a:cs typeface="Domaine Text" charset="0"/>
              </a:rPr>
              <a:t>Les píndoles estadístiques son sessions divulgatives, organitzades per la Unitat d’Estadística i Bioinformàtica (UEB) del VHIR, on es presenten problemes i solucions estadístiques dirigides als professionals interessats del Campus Vall d’Hebron</a:t>
            </a:r>
            <a:endParaRPr lang="es-ES" sz="16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352862" y="1049349"/>
            <a:ext cx="6791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600" dirty="0">
                <a:solidFill>
                  <a:srgbClr val="C00000"/>
                </a:solidFill>
              </a:rPr>
              <a:t>Ús de                   per a la recollida i tractament de dades  en la Recerca al Campus de  Vall d’Hebron</a:t>
            </a:r>
            <a:endParaRPr lang="es-ES" sz="3600" dirty="0">
              <a:solidFill>
                <a:srgbClr val="C0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381564" y="3484406"/>
            <a:ext cx="5762625" cy="1569660"/>
          </a:xfrm>
          <a:prstGeom prst="rect">
            <a:avLst/>
          </a:prstGeom>
          <a:solidFill>
            <a:srgbClr val="9934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ca-ES" sz="2400" dirty="0">
                <a:solidFill>
                  <a:schemeClr val="bg1"/>
                </a:solidFill>
              </a:rPr>
              <a:t>Divendres 26 d’abril  de 12:30  a 13:30 </a:t>
            </a:r>
          </a:p>
          <a:p>
            <a:pPr algn="ctr"/>
            <a:endParaRPr lang="ca-ES" sz="2400" dirty="0">
              <a:solidFill>
                <a:schemeClr val="bg1"/>
              </a:solidFill>
            </a:endParaRPr>
          </a:p>
          <a:p>
            <a:pPr algn="ctr"/>
            <a:r>
              <a:rPr lang="ca-ES" sz="2400" dirty="0">
                <a:solidFill>
                  <a:schemeClr val="bg1"/>
                </a:solidFill>
              </a:rPr>
              <a:t>Aula 106 Pavelló Docent Vall d’Hebron</a:t>
            </a: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571" y="1166647"/>
            <a:ext cx="171473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1 Marcador de contenido"/>
          <p:cNvSpPr>
            <a:spLocks noGrp="1"/>
          </p:cNvSpPr>
          <p:nvPr>
            <p:ph idx="1"/>
          </p:nvPr>
        </p:nvSpPr>
        <p:spPr bwMode="auto">
          <a:xfrm>
            <a:off x="560388" y="692150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400" dirty="0" err="1" smtClean="0"/>
              <a:t>Creat</a:t>
            </a:r>
            <a:r>
              <a:rPr lang="es-ES" altLang="es-ES" sz="2400" dirty="0" smtClean="0"/>
              <a:t> en 2004 a la </a:t>
            </a:r>
            <a:r>
              <a:rPr lang="es-ES" altLang="es-ES" sz="2400" dirty="0" err="1" smtClean="0"/>
              <a:t>Universitat</a:t>
            </a:r>
            <a:r>
              <a:rPr lang="es-ES" altLang="es-ES" sz="2400" dirty="0" smtClean="0"/>
              <a:t> de </a:t>
            </a:r>
            <a:r>
              <a:rPr lang="es-ES" altLang="es-ES" sz="2400" dirty="0" err="1" smtClean="0"/>
              <a:t>Vanderbilt</a:t>
            </a:r>
            <a:endParaRPr lang="es-ES" altLang="es-ES" sz="2400" dirty="0" smtClean="0"/>
          </a:p>
          <a:p>
            <a:r>
              <a:rPr lang="es-ES" altLang="es-ES" sz="2400" dirty="0" err="1" smtClean="0"/>
              <a:t>Interficie</a:t>
            </a:r>
            <a:r>
              <a:rPr lang="es-ES" altLang="es-ES" sz="2400" dirty="0" smtClean="0"/>
              <a:t> web amigable per tal que </a:t>
            </a:r>
            <a:r>
              <a:rPr lang="es-ES" altLang="es-ES" sz="2400" dirty="0" err="1" smtClean="0"/>
              <a:t>sigui</a:t>
            </a:r>
            <a:r>
              <a:rPr lang="es-ES" altLang="es-ES" sz="2400" dirty="0" smtClean="0"/>
              <a:t> el propi investigador </a:t>
            </a:r>
            <a:r>
              <a:rPr lang="es-ES" altLang="es-ES" sz="2400" dirty="0" err="1" smtClean="0"/>
              <a:t>qui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introdueixi</a:t>
            </a:r>
            <a:r>
              <a:rPr lang="es-ES" altLang="es-ES" sz="2400" dirty="0" smtClean="0"/>
              <a:t> les </a:t>
            </a:r>
            <a:r>
              <a:rPr lang="es-ES" altLang="es-ES" sz="2400" dirty="0" err="1" smtClean="0"/>
              <a:t>dades</a:t>
            </a:r>
            <a:r>
              <a:rPr lang="es-ES" altLang="es-ES" sz="2400" dirty="0" smtClean="0"/>
              <a:t>. </a:t>
            </a:r>
            <a:r>
              <a:rPr lang="es-ES" altLang="es-ES" sz="2400" dirty="0" err="1" smtClean="0"/>
              <a:t>Compleix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estàndars</a:t>
            </a:r>
            <a:r>
              <a:rPr lang="es-ES" altLang="es-ES" sz="2400" dirty="0" smtClean="0"/>
              <a:t> HIPAA</a:t>
            </a:r>
          </a:p>
          <a:p>
            <a:r>
              <a:rPr lang="es-ES" altLang="es-ES" sz="2400" dirty="0" err="1" smtClean="0"/>
              <a:t>Consorci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REDCap</a:t>
            </a:r>
            <a:r>
              <a:rPr lang="es-ES" altLang="es-ES" sz="2400" dirty="0" smtClean="0"/>
              <a:t> en 2006 de </a:t>
            </a:r>
            <a:r>
              <a:rPr lang="es-ES" altLang="es-ES" sz="2400" dirty="0" err="1" smtClean="0"/>
              <a:t>organitzacions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sense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ànim</a:t>
            </a:r>
            <a:r>
              <a:rPr lang="es-ES" altLang="es-ES" sz="2400" dirty="0" smtClean="0"/>
              <a:t> de lucre</a:t>
            </a:r>
          </a:p>
          <a:p>
            <a:r>
              <a:rPr lang="es-ES" altLang="es-ES" sz="2400" dirty="0" err="1" smtClean="0"/>
              <a:t>Novembre</a:t>
            </a:r>
            <a:r>
              <a:rPr lang="es-ES" altLang="es-ES" sz="2400" dirty="0" smtClean="0"/>
              <a:t> 2015  </a:t>
            </a:r>
            <a:r>
              <a:rPr lang="es-ES" altLang="es-ES" sz="2400" dirty="0" err="1" smtClean="0"/>
              <a:t>instal·lació</a:t>
            </a:r>
            <a:r>
              <a:rPr lang="es-ES" altLang="es-ES" sz="2400" dirty="0" smtClean="0"/>
              <a:t> al VHIR en modo </a:t>
            </a:r>
            <a:r>
              <a:rPr lang="es-ES" altLang="es-ES" sz="2400" dirty="0" err="1" smtClean="0"/>
              <a:t>proves</a:t>
            </a:r>
            <a:endParaRPr lang="es-ES" altLang="es-ES" sz="2400" dirty="0" smtClean="0"/>
          </a:p>
          <a:p>
            <a:r>
              <a:rPr lang="es-ES" altLang="es-ES" sz="2400" dirty="0" err="1" smtClean="0"/>
              <a:t>Versió</a:t>
            </a:r>
            <a:r>
              <a:rPr lang="es-ES" altLang="es-ES" sz="2400" dirty="0" smtClean="0"/>
              <a:t> actual </a:t>
            </a:r>
            <a:r>
              <a:rPr lang="es-ES" altLang="es-ES" sz="2400" dirty="0" err="1" smtClean="0"/>
              <a:t>instal·lada</a:t>
            </a:r>
            <a:r>
              <a:rPr lang="es-ES" altLang="es-ES" sz="2400" dirty="0" smtClean="0"/>
              <a:t> 8.5.1</a:t>
            </a:r>
          </a:p>
          <a:p>
            <a:endParaRPr lang="es-ES" altLang="es-ES" sz="2400" dirty="0" smtClean="0"/>
          </a:p>
          <a:p>
            <a:pPr>
              <a:buFont typeface="Arial" panose="020B0604020202020204" pitchFamily="34" charset="0"/>
              <a:buNone/>
            </a:pPr>
            <a:endParaRPr lang="es-ES" altLang="es-ES" sz="2400" dirty="0" smtClean="0"/>
          </a:p>
          <a:p>
            <a:endParaRPr lang="en-GB" alt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6" y="116632"/>
            <a:ext cx="1714739" cy="4953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5" y="4071529"/>
            <a:ext cx="6324704" cy="2592288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28465" y="4633244"/>
            <a:ext cx="3240360" cy="883988"/>
            <a:chOff x="56456" y="4144216"/>
            <a:chExt cx="2905531" cy="52394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6" y="4149080"/>
              <a:ext cx="2505425" cy="495369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1775" y="4144216"/>
              <a:ext cx="800212" cy="523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contenido"/>
          <p:cNvSpPr>
            <a:spLocks noGrp="1"/>
          </p:cNvSpPr>
          <p:nvPr>
            <p:ph idx="1"/>
          </p:nvPr>
        </p:nvSpPr>
        <p:spPr bwMode="auto">
          <a:xfrm>
            <a:off x="272480" y="692696"/>
            <a:ext cx="91314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es-ES" sz="2400" dirty="0">
                <a:solidFill>
                  <a:srgbClr val="FF0000"/>
                </a:solidFill>
              </a:rPr>
              <a:t>Crear</a:t>
            </a:r>
            <a:r>
              <a:rPr lang="ca-ES" altLang="es-ES" sz="2400" dirty="0"/>
              <a:t> </a:t>
            </a:r>
            <a:r>
              <a:rPr lang="ca-ES" altLang="es-ES" sz="2400" dirty="0">
                <a:solidFill>
                  <a:srgbClr val="FF0000"/>
                </a:solidFill>
              </a:rPr>
              <a:t>bases</a:t>
            </a:r>
            <a:r>
              <a:rPr lang="ca-ES" altLang="es-ES" sz="2400" dirty="0"/>
              <a:t> de dades basades en web de manera ràpida i segura</a:t>
            </a:r>
          </a:p>
          <a:p>
            <a:r>
              <a:rPr lang="ca-ES" altLang="es-ES" sz="2400" dirty="0"/>
              <a:t>Crear </a:t>
            </a:r>
            <a:r>
              <a:rPr lang="ca-ES" altLang="es-ES" sz="2400" dirty="0">
                <a:solidFill>
                  <a:srgbClr val="FF0000"/>
                </a:solidFill>
              </a:rPr>
              <a:t>formularis</a:t>
            </a:r>
            <a:r>
              <a:rPr lang="ca-ES" altLang="es-ES" sz="2400" dirty="0"/>
              <a:t> per a l’entrada de dades i enquestes</a:t>
            </a:r>
          </a:p>
          <a:p>
            <a:r>
              <a:rPr lang="ca-ES" altLang="es-ES" sz="2400" dirty="0">
                <a:solidFill>
                  <a:srgbClr val="FF0000"/>
                </a:solidFill>
              </a:rPr>
              <a:t>Enquestes</a:t>
            </a:r>
            <a:r>
              <a:rPr lang="ca-ES" altLang="es-ES" sz="2400" dirty="0"/>
              <a:t> enviades als participants electrònicament</a:t>
            </a:r>
          </a:p>
          <a:p>
            <a:r>
              <a:rPr lang="ca-ES" altLang="es-ES" sz="2400" dirty="0"/>
              <a:t>Reutilització d’enquestes per a esdeveniments múltiples</a:t>
            </a:r>
          </a:p>
          <a:p>
            <a:r>
              <a:rPr lang="ca-ES" altLang="es-ES" sz="2400" dirty="0">
                <a:solidFill>
                  <a:srgbClr val="FF0000"/>
                </a:solidFill>
              </a:rPr>
              <a:t>Exportar dades </a:t>
            </a:r>
            <a:r>
              <a:rPr lang="ca-ES" altLang="es-ES" sz="2400" dirty="0"/>
              <a:t>als paquets comuns d’anàlisi de dades</a:t>
            </a:r>
          </a:p>
          <a:p>
            <a:r>
              <a:rPr lang="ca-ES" altLang="es-ES" sz="2400" dirty="0">
                <a:solidFill>
                  <a:srgbClr val="FF0000"/>
                </a:solidFill>
              </a:rPr>
              <a:t>Administració simple </a:t>
            </a:r>
            <a:r>
              <a:rPr lang="ca-ES" altLang="es-ES" sz="2400" dirty="0"/>
              <a:t>d’usuaris</a:t>
            </a:r>
          </a:p>
          <a:p>
            <a:r>
              <a:rPr lang="ca-ES" altLang="es-ES" sz="2400" dirty="0"/>
              <a:t>Camps </a:t>
            </a:r>
            <a:r>
              <a:rPr lang="ca-ES" altLang="es-ES" sz="2400" dirty="0" err="1"/>
              <a:t>autocalculats</a:t>
            </a:r>
            <a:r>
              <a:rPr lang="ca-ES" altLang="es-ES" sz="2400" dirty="0"/>
              <a:t>, </a:t>
            </a:r>
            <a:r>
              <a:rPr lang="ca-ES" altLang="es-ES" sz="2400" dirty="0">
                <a:solidFill>
                  <a:srgbClr val="FF0000"/>
                </a:solidFill>
              </a:rPr>
              <a:t>bifurcacions</a:t>
            </a:r>
            <a:r>
              <a:rPr lang="ca-ES" altLang="es-ES" sz="2400" dirty="0"/>
              <a:t>, branques, ...</a:t>
            </a:r>
          </a:p>
          <a:p>
            <a:r>
              <a:rPr lang="ca-ES" altLang="es-ES" sz="2400" dirty="0"/>
              <a:t>Estudis </a:t>
            </a:r>
            <a:r>
              <a:rPr lang="ca-ES" altLang="es-ES" sz="2400" dirty="0">
                <a:solidFill>
                  <a:srgbClr val="FF0000"/>
                </a:solidFill>
              </a:rPr>
              <a:t>longitudinals</a:t>
            </a:r>
          </a:p>
          <a:p>
            <a:r>
              <a:rPr lang="ca-ES" altLang="es-ES" sz="2400" dirty="0"/>
              <a:t>Consulta de dades</a:t>
            </a:r>
          </a:p>
          <a:p>
            <a:r>
              <a:rPr lang="ca-ES" altLang="es-ES" sz="2400" dirty="0"/>
              <a:t>Resolució de </a:t>
            </a:r>
            <a:r>
              <a:rPr lang="ca-ES" altLang="es-ES" sz="2400" dirty="0" err="1">
                <a:solidFill>
                  <a:srgbClr val="FF0000"/>
                </a:solidFill>
              </a:rPr>
              <a:t>Queries</a:t>
            </a:r>
            <a:endParaRPr lang="ca-ES" altLang="es-ES" sz="2400" dirty="0">
              <a:solidFill>
                <a:srgbClr val="FF0000"/>
              </a:solidFill>
            </a:endParaRPr>
          </a:p>
          <a:p>
            <a:r>
              <a:rPr lang="ca-ES" altLang="es-ES" sz="2400" dirty="0"/>
              <a:t>“</a:t>
            </a:r>
            <a:r>
              <a:rPr lang="ca-ES" altLang="es-ES" sz="2400" dirty="0" err="1"/>
              <a:t>Audit</a:t>
            </a:r>
            <a:r>
              <a:rPr lang="ca-ES" altLang="es-ES" sz="2400" dirty="0"/>
              <a:t> </a:t>
            </a:r>
            <a:r>
              <a:rPr lang="ca-ES" altLang="es-ES" sz="2400" dirty="0" err="1"/>
              <a:t>trail</a:t>
            </a:r>
            <a:r>
              <a:rPr lang="ca-ES" altLang="es-ES" sz="2400" dirty="0"/>
              <a:t>”</a:t>
            </a:r>
          </a:p>
          <a:p>
            <a:r>
              <a:rPr lang="ca-ES" altLang="es-ES" sz="2400" dirty="0">
                <a:solidFill>
                  <a:srgbClr val="FF0000"/>
                </a:solidFill>
              </a:rPr>
              <a:t>Estudis Multicèntrics </a:t>
            </a:r>
            <a:r>
              <a:rPr lang="ca-ES" altLang="es-ES" sz="2400" dirty="0"/>
              <a:t>(Accessos separats)</a:t>
            </a:r>
          </a:p>
          <a:p>
            <a:endParaRPr lang="es-ES" altLang="es-ES" sz="2400" dirty="0" smtClean="0"/>
          </a:p>
          <a:p>
            <a:endParaRPr lang="en-GB" altLang="es-ES" sz="2400" dirty="0" smtClean="0"/>
          </a:p>
        </p:txBody>
      </p:sp>
      <p:sp>
        <p:nvSpPr>
          <p:cNvPr id="21507" name="2 Título"/>
          <p:cNvSpPr>
            <a:spLocks noGrp="1"/>
          </p:cNvSpPr>
          <p:nvPr>
            <p:ph type="title"/>
          </p:nvPr>
        </p:nvSpPr>
        <p:spPr bwMode="auto">
          <a:xfrm>
            <a:off x="933450" y="0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 err="1" smtClean="0"/>
              <a:t>Característiques</a:t>
            </a:r>
            <a:endParaRPr lang="en-GB" altLang="es-ES" dirty="0" smtClean="0"/>
          </a:p>
        </p:txBody>
      </p:sp>
    </p:spTree>
    <p:extLst>
      <p:ext uri="{BB962C8B-B14F-4D97-AF65-F5344CB8AC3E}">
        <p14:creationId xmlns:p14="http://schemas.microsoft.com/office/powerpoint/2010/main" val="40725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2"/>
          <p:cNvSpPr>
            <a:spLocks noGrp="1"/>
          </p:cNvSpPr>
          <p:nvPr>
            <p:ph type="title"/>
          </p:nvPr>
        </p:nvSpPr>
        <p:spPr bwMode="auto">
          <a:xfrm>
            <a:off x="2360712" y="0"/>
            <a:ext cx="7488138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Tipus</a:t>
            </a:r>
            <a:r>
              <a:rPr lang="es-ES" altLang="ca-ES" dirty="0" smtClean="0"/>
              <a:t> de bases de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333375" y="836613"/>
            <a:ext cx="9577388" cy="5062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 sz="2400" b="1" dirty="0" smtClean="0"/>
              <a:t>Recollida de dades </a:t>
            </a:r>
            <a:r>
              <a:rPr lang="ca-ES" altLang="ca-ES" sz="2400" b="1" dirty="0" err="1" smtClean="0"/>
              <a:t>clàsiques</a:t>
            </a:r>
            <a:endParaRPr lang="ca-ES" altLang="ca-ES" sz="2400" dirty="0" smtClean="0"/>
          </a:p>
          <a:p>
            <a:pPr marL="806450" lvl="1" indent="-342900">
              <a:buFont typeface="Wingdings" panose="05000000000000000000" pitchFamily="2" charset="2"/>
              <a:buChar char="v"/>
            </a:pPr>
            <a:r>
              <a:rPr lang="ca-ES" altLang="ca-ES" sz="2000" dirty="0" smtClean="0"/>
              <a:t>La recollida s’efectuarà una vegada per subjecte. Es poden tenir varis qüestionaris</a:t>
            </a:r>
          </a:p>
          <a:p>
            <a:pPr eaLnBrk="1" hangingPunct="1"/>
            <a:r>
              <a:rPr lang="ca-ES" altLang="ca-ES" sz="2400" b="1" dirty="0" smtClean="0"/>
              <a:t>Recollida </a:t>
            </a:r>
            <a:r>
              <a:rPr lang="ca-ES" altLang="ca-ES" sz="2400" b="1" dirty="0" smtClean="0"/>
              <a:t>longitudinal/Repetida</a:t>
            </a:r>
            <a:endParaRPr lang="ca-ES" altLang="ca-ES" sz="2400" dirty="0" smtClean="0"/>
          </a:p>
          <a:p>
            <a:pPr marL="806450" lvl="1" indent="-342900">
              <a:buFont typeface="Wingdings" panose="05000000000000000000" pitchFamily="2" charset="2"/>
              <a:buChar char="v"/>
            </a:pPr>
            <a:r>
              <a:rPr lang="ca-ES" altLang="ca-ES" sz="2000" dirty="0" smtClean="0"/>
              <a:t>El mateix qüestionari es pot recollir varies vegades.</a:t>
            </a:r>
          </a:p>
          <a:p>
            <a:pPr marL="806450" lvl="1" indent="-342900">
              <a:buFont typeface="Wingdings" panose="05000000000000000000" pitchFamily="2" charset="2"/>
              <a:buChar char="v"/>
            </a:pPr>
            <a:r>
              <a:rPr lang="ca-ES" altLang="ca-ES" sz="2000" dirty="0" smtClean="0"/>
              <a:t>Es poden generar calendaris  </a:t>
            </a:r>
          </a:p>
          <a:p>
            <a:pPr marL="806450" lvl="1" indent="-342900">
              <a:buFont typeface="Wingdings" panose="05000000000000000000" pitchFamily="2" charset="2"/>
              <a:buChar char="v"/>
            </a:pPr>
            <a:r>
              <a:rPr lang="ca-ES" altLang="ca-ES" sz="2000" dirty="0" smtClean="0"/>
              <a:t>Un canvi en una pregunta en un qüestionari canvia a totes les visites</a:t>
            </a:r>
          </a:p>
          <a:p>
            <a:pPr marL="806450" lvl="1" indent="-342900">
              <a:buFont typeface="Wingdings" panose="05000000000000000000" pitchFamily="2" charset="2"/>
              <a:buChar char="v"/>
            </a:pPr>
            <a:r>
              <a:rPr lang="ca-ES" altLang="ca-ES" sz="2000" dirty="0" smtClean="0"/>
              <a:t>Els qüestionaris es poden reutilitzar en altres projectes</a:t>
            </a:r>
          </a:p>
          <a:p>
            <a:pPr marL="406400"/>
            <a:r>
              <a:rPr lang="ca-ES" altLang="ca-ES" sz="2400" b="1" dirty="0" smtClean="0"/>
              <a:t>Enquestes</a:t>
            </a:r>
          </a:p>
          <a:p>
            <a:pPr marL="863600" lvl="1" indent="-342900">
              <a:buFont typeface="Wingdings" panose="05000000000000000000" pitchFamily="2" charset="2"/>
              <a:buChar char="v"/>
            </a:pPr>
            <a:r>
              <a:rPr lang="ca-ES" altLang="ca-ES" sz="2000" dirty="0" smtClean="0"/>
              <a:t>Els formularis poden adaptar-se per ser enviats com enquestes per correu electrònic o ubicar-lo com enllaç en una pàgina web.</a:t>
            </a:r>
          </a:p>
        </p:txBody>
      </p:sp>
    </p:spTree>
    <p:extLst>
      <p:ext uri="{BB962C8B-B14F-4D97-AF65-F5344CB8AC3E}">
        <p14:creationId xmlns:p14="http://schemas.microsoft.com/office/powerpoint/2010/main" val="163812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ilindro 58"/>
          <p:cNvSpPr/>
          <p:nvPr/>
        </p:nvSpPr>
        <p:spPr>
          <a:xfrm>
            <a:off x="8202099" y="1153837"/>
            <a:ext cx="1584176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Sistema de </a:t>
            </a:r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 smtClean="0"/>
              <a:t>eCRF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704" y="9302"/>
            <a:ext cx="8183562" cy="5937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dirty="0" err="1" smtClean="0">
                <a:solidFill>
                  <a:srgbClr val="C00000"/>
                </a:solidFill>
              </a:rPr>
              <a:t>Procès</a:t>
            </a:r>
            <a:r>
              <a:rPr lang="en-US" sz="2000" dirty="0" smtClean="0">
                <a:solidFill>
                  <a:srgbClr val="C00000"/>
                </a:solidFill>
              </a:rPr>
              <a:t> de </a:t>
            </a:r>
            <a:r>
              <a:rPr lang="en-US" sz="2000" dirty="0" err="1" smtClean="0">
                <a:solidFill>
                  <a:srgbClr val="C00000"/>
                </a:solidFill>
              </a:rPr>
              <a:t>creació</a:t>
            </a:r>
            <a:r>
              <a:rPr lang="en-US" sz="2000" dirty="0" smtClean="0">
                <a:solidFill>
                  <a:srgbClr val="C00000"/>
                </a:solidFill>
              </a:rPr>
              <a:t> d’un </a:t>
            </a:r>
            <a:r>
              <a:rPr lang="en-US" sz="2000" dirty="0" err="1" smtClean="0">
                <a:solidFill>
                  <a:srgbClr val="C00000"/>
                </a:solidFill>
              </a:rPr>
              <a:t>projecte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REDCap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6536" y="61855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PREVI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0472" y="1268760"/>
            <a:ext cx="2088232" cy="120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Reunió Inicial amb Equip d’investigació</a:t>
            </a:r>
          </a:p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00472" y="3212976"/>
            <a:ext cx="20882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Definició</a:t>
            </a:r>
            <a:r>
              <a:rPr lang="es-ES" dirty="0" smtClean="0"/>
              <a:t> de variables, </a:t>
            </a:r>
            <a:r>
              <a:rPr lang="es-ES" dirty="0" err="1" smtClean="0"/>
              <a:t>codificacions</a:t>
            </a:r>
            <a:r>
              <a:rPr lang="es-ES" dirty="0" smtClean="0"/>
              <a:t> i preguntes</a:t>
            </a:r>
          </a:p>
          <a:p>
            <a:pPr algn="ctr"/>
            <a:r>
              <a:rPr lang="es-ES" dirty="0" smtClean="0"/>
              <a:t>CRF </a:t>
            </a:r>
            <a:r>
              <a:rPr lang="es-ES" dirty="0" err="1" smtClean="0"/>
              <a:t>paper</a:t>
            </a:r>
            <a:endParaRPr lang="es-ES" dirty="0"/>
          </a:p>
        </p:txBody>
      </p:sp>
      <p:cxnSp>
        <p:nvCxnSpPr>
          <p:cNvPr id="11" name="Conector recto de flecha 10"/>
          <p:cNvCxnSpPr>
            <a:stCxn id="5" idx="2"/>
            <a:endCxn id="6" idx="0"/>
          </p:cNvCxnSpPr>
          <p:nvPr/>
        </p:nvCxnSpPr>
        <p:spPr>
          <a:xfrm>
            <a:off x="1244588" y="2475235"/>
            <a:ext cx="0" cy="737741"/>
          </a:xfrm>
          <a:prstGeom prst="straightConnector1">
            <a:avLst/>
          </a:prstGeom>
          <a:ln w="53975" cmpd="thinThick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44488" y="5085184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C00000"/>
                </a:solidFill>
              </a:rPr>
              <a:t>Equip</a:t>
            </a:r>
            <a:r>
              <a:rPr lang="es-ES" dirty="0" smtClean="0">
                <a:solidFill>
                  <a:srgbClr val="C00000"/>
                </a:solidFill>
              </a:rPr>
              <a:t> Investigador / Gestor </a:t>
            </a:r>
            <a:r>
              <a:rPr lang="es-ES" dirty="0" err="1" smtClean="0">
                <a:solidFill>
                  <a:srgbClr val="C00000"/>
                </a:solidFill>
              </a:rPr>
              <a:t>REDCap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008784" y="61855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DESENVOLUPAMENT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60812" y="1259136"/>
            <a:ext cx="2088232" cy="152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Conversió</a:t>
            </a:r>
            <a:r>
              <a:rPr lang="es-ES" dirty="0" smtClean="0"/>
              <a:t> a </a:t>
            </a:r>
            <a:r>
              <a:rPr lang="es-ES" dirty="0" err="1" smtClean="0"/>
              <a:t>Taules</a:t>
            </a:r>
            <a:r>
              <a:rPr lang="es-ES" dirty="0" smtClean="0"/>
              <a:t> i variables </a:t>
            </a:r>
            <a:r>
              <a:rPr lang="es-ES" dirty="0" err="1" smtClean="0"/>
              <a:t>REDCap</a:t>
            </a:r>
            <a:endParaRPr lang="es-ES" dirty="0" smtClean="0"/>
          </a:p>
          <a:p>
            <a:pPr algn="ctr"/>
            <a:r>
              <a:rPr lang="es-ES" dirty="0" err="1" smtClean="0"/>
              <a:t>eCRF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7" name="Cilindro 16"/>
          <p:cNvSpPr/>
          <p:nvPr/>
        </p:nvSpPr>
        <p:spPr>
          <a:xfrm>
            <a:off x="3581416" y="3150592"/>
            <a:ext cx="1584176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Sistema de </a:t>
            </a:r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 smtClean="0"/>
              <a:t>eCRF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388251" y="5517232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Gestor </a:t>
            </a:r>
            <a:r>
              <a:rPr lang="es-ES" dirty="0" err="1">
                <a:solidFill>
                  <a:srgbClr val="C00000"/>
                </a:solidFill>
              </a:rPr>
              <a:t>REDCap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2" name="Conector angular 21"/>
          <p:cNvCxnSpPr>
            <a:stCxn id="6" idx="3"/>
            <a:endCxn id="19" idx="1"/>
          </p:cNvCxnSpPr>
          <p:nvPr/>
        </p:nvCxnSpPr>
        <p:spPr>
          <a:xfrm flipV="1">
            <a:off x="2288704" y="2020032"/>
            <a:ext cx="972108" cy="1949028"/>
          </a:xfrm>
          <a:prstGeom prst="bentConnector3">
            <a:avLst/>
          </a:prstGeom>
          <a:ln w="53975" cmpd="thinThick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365505" y="2735729"/>
            <a:ext cx="0" cy="504056"/>
          </a:xfrm>
          <a:prstGeom prst="straightConnector1">
            <a:avLst/>
          </a:prstGeom>
          <a:ln w="53975" cmpd="thinThick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5732718" y="536218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C00000"/>
                </a:solidFill>
              </a:rPr>
              <a:t>Equip</a:t>
            </a:r>
            <a:r>
              <a:rPr lang="es-ES" dirty="0" smtClean="0">
                <a:solidFill>
                  <a:srgbClr val="C00000"/>
                </a:solidFill>
              </a:rPr>
              <a:t> Investigador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7" name="Documento 26"/>
          <p:cNvSpPr/>
          <p:nvPr/>
        </p:nvSpPr>
        <p:spPr>
          <a:xfrm>
            <a:off x="5910018" y="1268759"/>
            <a:ext cx="2016224" cy="18428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 i </a:t>
            </a:r>
            <a:r>
              <a:rPr lang="es-ES" dirty="0" err="1" smtClean="0"/>
              <a:t>proves</a:t>
            </a:r>
            <a:r>
              <a:rPr lang="es-ES" dirty="0" smtClean="0"/>
              <a:t> en el </a:t>
            </a:r>
            <a:r>
              <a:rPr lang="es-ES" dirty="0" err="1" smtClean="0"/>
              <a:t>Prototip</a:t>
            </a:r>
            <a:r>
              <a:rPr lang="es-ES" dirty="0" smtClean="0"/>
              <a:t> EDC</a:t>
            </a:r>
          </a:p>
          <a:p>
            <a:pPr algn="ctr"/>
            <a:r>
              <a:rPr lang="es-ES" dirty="0" err="1" smtClean="0"/>
              <a:t>Inclusió</a:t>
            </a:r>
            <a:r>
              <a:rPr lang="es-ES" dirty="0" smtClean="0"/>
              <a:t> </a:t>
            </a:r>
            <a:r>
              <a:rPr lang="es-ES" dirty="0" err="1" smtClean="0"/>
              <a:t>pacients</a:t>
            </a:r>
            <a:r>
              <a:rPr lang="es-ES" dirty="0" smtClean="0"/>
              <a:t> </a:t>
            </a:r>
            <a:r>
              <a:rPr lang="es-ES" dirty="0" err="1" smtClean="0"/>
              <a:t>ficticis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033120" y="61855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PROVA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31" name="Conector recto de flecha 30"/>
          <p:cNvCxnSpPr>
            <a:endCxn id="29" idx="0"/>
          </p:cNvCxnSpPr>
          <p:nvPr/>
        </p:nvCxnSpPr>
        <p:spPr>
          <a:xfrm>
            <a:off x="6844787" y="2996952"/>
            <a:ext cx="25381" cy="745051"/>
          </a:xfrm>
          <a:prstGeom prst="straightConnector1">
            <a:avLst/>
          </a:prstGeom>
          <a:ln w="53975" cmpd="thinThick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mbo 28"/>
          <p:cNvSpPr/>
          <p:nvPr/>
        </p:nvSpPr>
        <p:spPr>
          <a:xfrm>
            <a:off x="5550109" y="3742003"/>
            <a:ext cx="2640118" cy="15841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 detecten </a:t>
            </a:r>
            <a:r>
              <a:rPr lang="es-ES" dirty="0" err="1" smtClean="0"/>
              <a:t>errors</a:t>
            </a:r>
            <a:endParaRPr lang="es-ES" dirty="0"/>
          </a:p>
        </p:txBody>
      </p:sp>
      <p:cxnSp>
        <p:nvCxnSpPr>
          <p:cNvPr id="10248" name="Conector angular 10247"/>
          <p:cNvCxnSpPr>
            <a:stCxn id="17" idx="4"/>
            <a:endCxn id="27" idx="1"/>
          </p:cNvCxnSpPr>
          <p:nvPr/>
        </p:nvCxnSpPr>
        <p:spPr>
          <a:xfrm flipV="1">
            <a:off x="5165592" y="2190175"/>
            <a:ext cx="744426" cy="1752505"/>
          </a:xfrm>
          <a:prstGeom prst="bentConnector3">
            <a:avLst/>
          </a:prstGeom>
          <a:ln w="53975" cmpd="thinThick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Conector angular 10249"/>
          <p:cNvCxnSpPr/>
          <p:nvPr/>
        </p:nvCxnSpPr>
        <p:spPr>
          <a:xfrm rot="10800000" flipV="1">
            <a:off x="1316596" y="4512755"/>
            <a:ext cx="4236646" cy="135979"/>
          </a:xfrm>
          <a:prstGeom prst="bentConnector4">
            <a:avLst>
              <a:gd name="adj1" fmla="val 5817"/>
              <a:gd name="adj2" fmla="val 441078"/>
            </a:avLst>
          </a:prstGeom>
          <a:ln w="53975" cmpd="thinThick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CuadroTexto 10252"/>
          <p:cNvSpPr txBox="1"/>
          <p:nvPr/>
        </p:nvSpPr>
        <p:spPr>
          <a:xfrm>
            <a:off x="2774758" y="4682640"/>
            <a:ext cx="77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SI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949620" y="6645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PRODUCCIO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0263" name="Imagen 1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33" y="2368758"/>
            <a:ext cx="539393" cy="393611"/>
          </a:xfrm>
          <a:prstGeom prst="rect">
            <a:avLst/>
          </a:prstGeom>
        </p:spPr>
      </p:pic>
      <p:pic>
        <p:nvPicPr>
          <p:cNvPr id="10265" name="Imagen 10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58" y="4419128"/>
            <a:ext cx="484852" cy="323234"/>
          </a:xfrm>
          <a:prstGeom prst="rect">
            <a:avLst/>
          </a:prstGeom>
        </p:spPr>
      </p:pic>
      <p:cxnSp>
        <p:nvCxnSpPr>
          <p:cNvPr id="10268" name="Conector angular 10267"/>
          <p:cNvCxnSpPr>
            <a:endCxn id="13" idx="1"/>
          </p:cNvCxnSpPr>
          <p:nvPr/>
        </p:nvCxnSpPr>
        <p:spPr>
          <a:xfrm rot="5400000" flipH="1" flipV="1">
            <a:off x="7954088" y="4003932"/>
            <a:ext cx="720883" cy="296768"/>
          </a:xfrm>
          <a:prstGeom prst="bentConnector2">
            <a:avLst/>
          </a:prstGeom>
          <a:ln w="53975" cmpd="thinThick">
            <a:solidFill>
              <a:srgbClr val="993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0" name="Conector recto 10269"/>
          <p:cNvCxnSpPr/>
          <p:nvPr/>
        </p:nvCxnSpPr>
        <p:spPr>
          <a:xfrm>
            <a:off x="2774758" y="526653"/>
            <a:ext cx="0" cy="5591614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5625373" y="526653"/>
            <a:ext cx="0" cy="5591614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7949620" y="526653"/>
            <a:ext cx="0" cy="5591614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8022079" y="5179711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C00000"/>
                </a:solidFill>
              </a:rPr>
              <a:t>Equip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</a:rPr>
              <a:t>Investigador/ Gestor </a:t>
            </a:r>
            <a:r>
              <a:rPr lang="es-ES" dirty="0" err="1">
                <a:solidFill>
                  <a:srgbClr val="C00000"/>
                </a:solidFill>
              </a:rPr>
              <a:t>REDCap</a:t>
            </a:r>
            <a:endParaRPr lang="es-ES" dirty="0">
              <a:solidFill>
                <a:srgbClr val="C00000"/>
              </a:solidFill>
            </a:endParaRPr>
          </a:p>
          <a:p>
            <a:pPr algn="ctr"/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3" name="Proceso predefinido 12"/>
          <p:cNvSpPr/>
          <p:nvPr/>
        </p:nvSpPr>
        <p:spPr>
          <a:xfrm>
            <a:off x="8462913" y="3226339"/>
            <a:ext cx="1396198" cy="11310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Afegir</a:t>
            </a:r>
            <a:r>
              <a:rPr lang="es-ES" dirty="0" smtClean="0"/>
              <a:t> </a:t>
            </a:r>
            <a:r>
              <a:rPr lang="es-ES" dirty="0" err="1" smtClean="0"/>
              <a:t>Usuaris</a:t>
            </a:r>
            <a:r>
              <a:rPr lang="es-ES" dirty="0" smtClean="0"/>
              <a:t> i </a:t>
            </a:r>
            <a:r>
              <a:rPr lang="es-ES" dirty="0" err="1" smtClean="0"/>
              <a:t>DAGs</a:t>
            </a:r>
            <a:endParaRPr lang="es-ES" dirty="0"/>
          </a:p>
        </p:txBody>
      </p:sp>
      <p:cxnSp>
        <p:nvCxnSpPr>
          <p:cNvPr id="43" name="Conector angular 42"/>
          <p:cNvCxnSpPr>
            <a:stCxn id="13" idx="0"/>
            <a:endCxn id="59" idx="3"/>
          </p:cNvCxnSpPr>
          <p:nvPr/>
        </p:nvCxnSpPr>
        <p:spPr>
          <a:xfrm rot="16200000" flipV="1">
            <a:off x="8833437" y="2898763"/>
            <a:ext cx="488326" cy="166825"/>
          </a:xfrm>
          <a:prstGeom prst="bentConnector3">
            <a:avLst>
              <a:gd name="adj1" fmla="val 50000"/>
            </a:avLst>
          </a:prstGeom>
          <a:ln w="53975" cmpd="thinThick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contenido"/>
          <p:cNvSpPr>
            <a:spLocks noGrp="1"/>
          </p:cNvSpPr>
          <p:nvPr>
            <p:ph idx="1"/>
          </p:nvPr>
        </p:nvSpPr>
        <p:spPr bwMode="auto">
          <a:xfrm>
            <a:off x="560388" y="981075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2000" smtClean="0"/>
              <a:t>Per accedir al Sistema cal anar a </a:t>
            </a:r>
            <a:r>
              <a:rPr lang="en-GB" altLang="es-ES" sz="2000" smtClean="0">
                <a:hlinkClick r:id="rId2"/>
              </a:rPr>
              <a:t>https://servirredcap.vhir.org/redcap/</a:t>
            </a:r>
            <a:endParaRPr lang="en-GB" altLang="es-ES" sz="2000" smtClean="0"/>
          </a:p>
          <a:p>
            <a:r>
              <a:rPr lang="en-GB" altLang="es-ES" sz="2000" smtClean="0"/>
              <a:t>El sistema demana un nom d’usuari i una contrasenya</a:t>
            </a:r>
          </a:p>
        </p:txBody>
      </p:sp>
      <p:sp>
        <p:nvSpPr>
          <p:cNvPr id="23555" name="2 Título"/>
          <p:cNvSpPr>
            <a:spLocks noGrp="1"/>
          </p:cNvSpPr>
          <p:nvPr>
            <p:ph type="title"/>
          </p:nvPr>
        </p:nvSpPr>
        <p:spPr bwMode="auto">
          <a:xfrm>
            <a:off x="933450" y="0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mtClean="0"/>
              <a:t>Accès al Sistema </a:t>
            </a:r>
          </a:p>
        </p:txBody>
      </p:sp>
      <p:pic>
        <p:nvPicPr>
          <p:cNvPr id="23556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2159000"/>
            <a:ext cx="5018087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55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73" y="633022"/>
            <a:ext cx="8449854" cy="5591955"/>
          </a:xfrm>
          <a:prstGeom prst="rect">
            <a:avLst/>
          </a:prstGeom>
        </p:spPr>
      </p:pic>
      <p:sp>
        <p:nvSpPr>
          <p:cNvPr id="24578" name="Título 2"/>
          <p:cNvSpPr>
            <a:spLocks noGrp="1"/>
          </p:cNvSpPr>
          <p:nvPr>
            <p:ph type="title"/>
          </p:nvPr>
        </p:nvSpPr>
        <p:spPr bwMode="auto">
          <a:xfrm>
            <a:off x="1784648" y="-13625"/>
            <a:ext cx="8915400" cy="404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smtClean="0"/>
              <a:t>Seleccionar base de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sp>
        <p:nvSpPr>
          <p:cNvPr id="5" name="Elipse 4"/>
          <p:cNvSpPr/>
          <p:nvPr/>
        </p:nvSpPr>
        <p:spPr>
          <a:xfrm>
            <a:off x="933450" y="3573016"/>
            <a:ext cx="1368425" cy="296862"/>
          </a:xfrm>
          <a:prstGeom prst="ellipse">
            <a:avLst/>
          </a:prstGeom>
          <a:solidFill>
            <a:srgbClr val="993489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28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4"/>
          <a:stretch>
            <a:fillRect/>
          </a:stretch>
        </p:blipFill>
        <p:spPr bwMode="auto">
          <a:xfrm>
            <a:off x="607073" y="889539"/>
            <a:ext cx="765175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lamada rectangular 4"/>
          <p:cNvSpPr/>
          <p:nvPr/>
        </p:nvSpPr>
        <p:spPr>
          <a:xfrm>
            <a:off x="631825" y="4149725"/>
            <a:ext cx="1665288" cy="574675"/>
          </a:xfrm>
          <a:prstGeom prst="wedgeRectCallout">
            <a:avLst>
              <a:gd name="adj1" fmla="val -26330"/>
              <a:gd name="adj2" fmla="val -107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/>
              <a:t>Menú Principal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31825" y="858838"/>
            <a:ext cx="1873250" cy="293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a-ES"/>
          </a:p>
        </p:txBody>
      </p:sp>
      <p:sp>
        <p:nvSpPr>
          <p:cNvPr id="6" name="Llamada rectangular 5"/>
          <p:cNvSpPr/>
          <p:nvPr/>
        </p:nvSpPr>
        <p:spPr>
          <a:xfrm>
            <a:off x="8048625" y="720725"/>
            <a:ext cx="1665288" cy="576263"/>
          </a:xfrm>
          <a:prstGeom prst="wedgeRectCallout">
            <a:avLst>
              <a:gd name="adj1" fmla="val -93801"/>
              <a:gd name="adj2" fmla="val 147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/>
              <a:t>Área de visión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98593" y="889539"/>
            <a:ext cx="5621337" cy="589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a-ES"/>
          </a:p>
        </p:txBody>
      </p:sp>
      <p:sp>
        <p:nvSpPr>
          <p:cNvPr id="25607" name="Título 2"/>
          <p:cNvSpPr>
            <a:spLocks noGrp="1"/>
          </p:cNvSpPr>
          <p:nvPr>
            <p:ph type="title"/>
          </p:nvPr>
        </p:nvSpPr>
        <p:spPr bwMode="auto">
          <a:xfrm>
            <a:off x="1928664" y="-44450"/>
            <a:ext cx="8915400" cy="404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smtClean="0"/>
              <a:t>Pantalla general </a:t>
            </a:r>
            <a:r>
              <a:rPr lang="es-ES" altLang="ca-ES" dirty="0" err="1" smtClean="0"/>
              <a:t>REDCap</a:t>
            </a:r>
            <a:endParaRPr lang="es-ES" altLang="ca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3800872" y="1052736"/>
            <a:ext cx="2736304" cy="2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864768" y="4293096"/>
            <a:ext cx="720080" cy="248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36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2"/>
          <p:cNvSpPr>
            <a:spLocks noGrp="1"/>
          </p:cNvSpPr>
          <p:nvPr>
            <p:ph type="title"/>
          </p:nvPr>
        </p:nvSpPr>
        <p:spPr bwMode="auto">
          <a:xfrm>
            <a:off x="1546088" y="0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Introduir</a:t>
            </a:r>
            <a:r>
              <a:rPr lang="es-ES" altLang="ca-ES" dirty="0" smtClean="0"/>
              <a:t> noves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pic>
        <p:nvPicPr>
          <p:cNvPr id="26627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30480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-160338" y="1773238"/>
            <a:ext cx="2952751" cy="360362"/>
          </a:xfrm>
          <a:prstGeom prst="ellipse">
            <a:avLst/>
          </a:prstGeom>
          <a:solidFill>
            <a:srgbClr val="993489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pic>
        <p:nvPicPr>
          <p:cNvPr id="26629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908050"/>
            <a:ext cx="680085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38" y="3141663"/>
            <a:ext cx="2820988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ipse 8"/>
          <p:cNvSpPr/>
          <p:nvPr/>
        </p:nvSpPr>
        <p:spPr>
          <a:xfrm>
            <a:off x="5168900" y="3059113"/>
            <a:ext cx="2952750" cy="360362"/>
          </a:xfrm>
          <a:prstGeom prst="ellipse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854325" y="2051050"/>
            <a:ext cx="1030288" cy="39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2216150" y="3694113"/>
            <a:ext cx="1368425" cy="814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440832" y="908050"/>
            <a:ext cx="1224136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35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2"/>
          <p:cNvSpPr>
            <a:spLocks noGrp="1"/>
          </p:cNvSpPr>
          <p:nvPr>
            <p:ph type="title"/>
          </p:nvPr>
        </p:nvSpPr>
        <p:spPr bwMode="auto">
          <a:xfrm>
            <a:off x="1280592" y="0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Introduir</a:t>
            </a:r>
            <a:r>
              <a:rPr lang="es-ES" altLang="ca-ES" dirty="0" smtClean="0"/>
              <a:t> noves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pic>
        <p:nvPicPr>
          <p:cNvPr id="27651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30480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0" y="1268413"/>
            <a:ext cx="2952750" cy="360362"/>
          </a:xfrm>
          <a:prstGeom prst="ellipse">
            <a:avLst/>
          </a:prstGeom>
          <a:solidFill>
            <a:srgbClr val="993489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pic>
        <p:nvPicPr>
          <p:cNvPr id="2765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617663"/>
            <a:ext cx="7253287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/>
          <p:cNvSpPr/>
          <p:nvPr/>
        </p:nvSpPr>
        <p:spPr>
          <a:xfrm flipV="1">
            <a:off x="4953000" y="5003800"/>
            <a:ext cx="287338" cy="225425"/>
          </a:xfrm>
          <a:prstGeom prst="ellipse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7655" name="CuadroTexto 6"/>
          <p:cNvSpPr txBox="1">
            <a:spLocks noChangeArrowheads="1"/>
          </p:cNvSpPr>
          <p:nvPr/>
        </p:nvSpPr>
        <p:spPr bwMode="auto">
          <a:xfrm>
            <a:off x="6235700" y="1020763"/>
            <a:ext cx="360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>
                <a:solidFill>
                  <a:srgbClr val="C00000"/>
                </a:solidFill>
              </a:rPr>
              <a:t>Taula de cuestionaris seguits</a:t>
            </a:r>
          </a:p>
        </p:txBody>
      </p:sp>
    </p:spTree>
    <p:extLst>
      <p:ext uri="{BB962C8B-B14F-4D97-AF65-F5344CB8AC3E}">
        <p14:creationId xmlns:p14="http://schemas.microsoft.com/office/powerpoint/2010/main" val="240680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2"/>
          <p:cNvSpPr>
            <a:spLocks noGrp="1"/>
          </p:cNvSpPr>
          <p:nvPr>
            <p:ph type="title"/>
          </p:nvPr>
        </p:nvSpPr>
        <p:spPr bwMode="auto">
          <a:xfrm>
            <a:off x="1352600" y="-6848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Introduir</a:t>
            </a:r>
            <a:r>
              <a:rPr lang="es-ES" altLang="ca-ES" dirty="0" smtClean="0"/>
              <a:t> noves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pic>
        <p:nvPicPr>
          <p:cNvPr id="27651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30480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0" y="1268413"/>
            <a:ext cx="2952750" cy="360362"/>
          </a:xfrm>
          <a:prstGeom prst="ellipse">
            <a:avLst/>
          </a:prstGeom>
          <a:solidFill>
            <a:srgbClr val="993489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pic>
        <p:nvPicPr>
          <p:cNvPr id="2765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617663"/>
            <a:ext cx="7253287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/>
          <p:cNvSpPr/>
          <p:nvPr/>
        </p:nvSpPr>
        <p:spPr>
          <a:xfrm flipV="1">
            <a:off x="4953000" y="5003800"/>
            <a:ext cx="287338" cy="225425"/>
          </a:xfrm>
          <a:prstGeom prst="ellipse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7655" name="CuadroTexto 6"/>
          <p:cNvSpPr txBox="1">
            <a:spLocks noChangeArrowheads="1"/>
          </p:cNvSpPr>
          <p:nvPr/>
        </p:nvSpPr>
        <p:spPr bwMode="auto">
          <a:xfrm>
            <a:off x="6235700" y="1020763"/>
            <a:ext cx="360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>
                <a:solidFill>
                  <a:srgbClr val="C00000"/>
                </a:solidFill>
              </a:rPr>
              <a:t>Taula de cuestionaris seguits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36" y="1363165"/>
            <a:ext cx="5529064" cy="1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4553" y="384406"/>
            <a:ext cx="1763629" cy="5686843"/>
            <a:chOff x="143552" y="384405"/>
            <a:chExt cx="1763629" cy="5686843"/>
          </a:xfrm>
        </p:grpSpPr>
        <p:grpSp>
          <p:nvGrpSpPr>
            <p:cNvPr id="3" name="Grupo 2"/>
            <p:cNvGrpSpPr/>
            <p:nvPr/>
          </p:nvGrpSpPr>
          <p:grpSpPr>
            <a:xfrm>
              <a:off x="143552" y="384405"/>
              <a:ext cx="1763629" cy="5686843"/>
              <a:chOff x="143552" y="384405"/>
              <a:chExt cx="1763629" cy="5686843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43552" y="986497"/>
                <a:ext cx="1763629" cy="5084751"/>
                <a:chOff x="1333503" y="1081746"/>
                <a:chExt cx="1763629" cy="5084751"/>
              </a:xfrm>
            </p:grpSpPr>
            <p:sp>
              <p:nvSpPr>
                <p:cNvPr id="8" name="Retraso 7"/>
                <p:cNvSpPr/>
                <p:nvPr/>
              </p:nvSpPr>
              <p:spPr>
                <a:xfrm rot="16200000">
                  <a:off x="1342855" y="1842323"/>
                  <a:ext cx="1744925" cy="1763629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9" name="Retraso 8"/>
                <p:cNvSpPr/>
                <p:nvPr/>
              </p:nvSpPr>
              <p:spPr>
                <a:xfrm rot="5400000">
                  <a:off x="1342855" y="3646396"/>
                  <a:ext cx="1744925" cy="1763629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4409" y="4179869"/>
                  <a:ext cx="1081773" cy="506544"/>
                </a:xfrm>
                <a:prstGeom prst="rect">
                  <a:avLst/>
                </a:prstGeom>
              </p:spPr>
            </p:pic>
            <p:pic>
              <p:nvPicPr>
                <p:cNvPr id="11" name="Imagen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7929" y="2286951"/>
                  <a:ext cx="1514686" cy="1028844"/>
                </a:xfrm>
                <a:prstGeom prst="rect">
                  <a:avLst/>
                </a:prstGeom>
                <a:solidFill>
                  <a:srgbClr val="942E80"/>
                </a:solidFill>
              </p:spPr>
            </p:pic>
            <p:cxnSp>
              <p:nvCxnSpPr>
                <p:cNvPr id="13" name="Conector recto 12"/>
                <p:cNvCxnSpPr/>
                <p:nvPr/>
              </p:nvCxnSpPr>
              <p:spPr>
                <a:xfrm flipH="1" flipV="1">
                  <a:off x="2215272" y="1081746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 flipH="1" flipV="1">
                  <a:off x="2215248" y="5400673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/>
                <p:nvPr/>
              </p:nvCxnSpPr>
              <p:spPr>
                <a:xfrm>
                  <a:off x="2047875" y="10817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2038350" y="61490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upo 19"/>
              <p:cNvGrpSpPr/>
              <p:nvPr/>
            </p:nvGrpSpPr>
            <p:grpSpPr>
              <a:xfrm>
                <a:off x="965697" y="820142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24" name="Retraso 23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25" name="Retraso 24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974736" y="384405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30" name="Retraso 29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31" name="Retraso 30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8" name="Imagen 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9" name="Imagen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" name="Grupo 31"/>
            <p:cNvGrpSpPr/>
            <p:nvPr/>
          </p:nvGrpSpPr>
          <p:grpSpPr>
            <a:xfrm>
              <a:off x="967219" y="606127"/>
              <a:ext cx="79746" cy="91306"/>
              <a:chOff x="3505195" y="4967955"/>
              <a:chExt cx="182033" cy="474130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3505195" y="4967955"/>
                <a:ext cx="182033" cy="474130"/>
                <a:chOff x="3437467" y="1752600"/>
                <a:chExt cx="385233" cy="1015997"/>
              </a:xfrm>
            </p:grpSpPr>
            <p:sp>
              <p:nvSpPr>
                <p:cNvPr id="36" name="Retraso 35"/>
                <p:cNvSpPr/>
                <p:nvPr/>
              </p:nvSpPr>
              <p:spPr>
                <a:xfrm rot="16200000">
                  <a:off x="3380318" y="1809749"/>
                  <a:ext cx="499532" cy="385233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37" name="Retraso 36"/>
                <p:cNvSpPr/>
                <p:nvPr/>
              </p:nvSpPr>
              <p:spPr>
                <a:xfrm rot="5400000">
                  <a:off x="3380318" y="2326214"/>
                  <a:ext cx="499532" cy="385233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</p:grp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096" y="5031678"/>
                <a:ext cx="159497" cy="97772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0382" y="5278991"/>
                <a:ext cx="111655" cy="67672"/>
              </a:xfrm>
              <a:prstGeom prst="rect">
                <a:avLst/>
              </a:prstGeom>
            </p:spPr>
          </p:pic>
        </p:grpSp>
      </p:grpSp>
      <p:sp>
        <p:nvSpPr>
          <p:cNvPr id="6" name="CuadroTexto 5"/>
          <p:cNvSpPr txBox="1"/>
          <p:nvPr/>
        </p:nvSpPr>
        <p:spPr>
          <a:xfrm>
            <a:off x="2629088" y="680339"/>
            <a:ext cx="67321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 smtClean="0">
                <a:solidFill>
                  <a:srgbClr val="993489"/>
                </a:solidFill>
              </a:rPr>
              <a:t>Index</a:t>
            </a:r>
            <a:r>
              <a:rPr lang="es-ES" sz="2400" b="1" dirty="0" smtClean="0">
                <a:solidFill>
                  <a:srgbClr val="993489"/>
                </a:solidFill>
              </a:rPr>
              <a:t> </a:t>
            </a:r>
          </a:p>
          <a:p>
            <a:pPr algn="ctr"/>
            <a:endParaRPr lang="es-ES" sz="2400" b="1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Visió</a:t>
            </a:r>
            <a:r>
              <a:rPr lang="es-ES" sz="2400" dirty="0" smtClean="0">
                <a:solidFill>
                  <a:srgbClr val="993489"/>
                </a:solidFill>
              </a:rPr>
              <a:t> general de les </a:t>
            </a:r>
            <a:r>
              <a:rPr lang="es-ES" sz="2400" dirty="0" err="1" smtClean="0">
                <a:solidFill>
                  <a:srgbClr val="993489"/>
                </a:solidFill>
              </a:rPr>
              <a:t>Píndoles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Introducció</a:t>
            </a:r>
            <a:r>
              <a:rPr lang="es-ES" sz="2400" dirty="0" smtClean="0">
                <a:solidFill>
                  <a:srgbClr val="993489"/>
                </a:solidFill>
              </a:rPr>
              <a:t> a Sistema de </a:t>
            </a:r>
            <a:r>
              <a:rPr lang="es-ES" sz="2400" dirty="0" err="1" smtClean="0">
                <a:solidFill>
                  <a:srgbClr val="993489"/>
                </a:solidFill>
              </a:rPr>
              <a:t>Gestió</a:t>
            </a:r>
            <a:r>
              <a:rPr lang="es-ES" sz="2400" dirty="0" smtClean="0">
                <a:solidFill>
                  <a:srgbClr val="993489"/>
                </a:solidFill>
              </a:rPr>
              <a:t> Bases de </a:t>
            </a:r>
            <a:r>
              <a:rPr lang="es-ES" sz="2400" dirty="0" err="1" smtClean="0">
                <a:solidFill>
                  <a:srgbClr val="993489"/>
                </a:solidFill>
              </a:rPr>
              <a:t>Dades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Història</a:t>
            </a:r>
            <a:r>
              <a:rPr lang="es-ES" sz="2400" dirty="0" smtClean="0">
                <a:solidFill>
                  <a:srgbClr val="993489"/>
                </a:solidFill>
              </a:rPr>
              <a:t> del </a:t>
            </a:r>
            <a:r>
              <a:rPr lang="es-ES" sz="2400" dirty="0" err="1" smtClean="0">
                <a:solidFill>
                  <a:srgbClr val="993489"/>
                </a:solidFill>
              </a:rPr>
              <a:t>REDCap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Característiques</a:t>
            </a:r>
            <a:r>
              <a:rPr lang="es-ES" sz="2400" dirty="0" smtClean="0">
                <a:solidFill>
                  <a:srgbClr val="993489"/>
                </a:solidFill>
              </a:rPr>
              <a:t> </a:t>
            </a:r>
            <a:r>
              <a:rPr lang="es-ES" sz="2400" dirty="0" err="1" smtClean="0">
                <a:solidFill>
                  <a:srgbClr val="993489"/>
                </a:solidFill>
              </a:rPr>
              <a:t>generals</a:t>
            </a:r>
            <a:r>
              <a:rPr lang="es-ES" sz="2400" dirty="0" smtClean="0">
                <a:solidFill>
                  <a:srgbClr val="993489"/>
                </a:solidFill>
              </a:rPr>
              <a:t> del </a:t>
            </a:r>
            <a:r>
              <a:rPr lang="es-ES" sz="2400" dirty="0" err="1" smtClean="0">
                <a:solidFill>
                  <a:srgbClr val="993489"/>
                </a:solidFill>
              </a:rPr>
              <a:t>REDCap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Introducció</a:t>
            </a:r>
            <a:r>
              <a:rPr lang="es-ES" sz="2400" dirty="0" smtClean="0">
                <a:solidFill>
                  <a:srgbClr val="993489"/>
                </a:solidFill>
              </a:rPr>
              <a:t> de noves </a:t>
            </a:r>
            <a:r>
              <a:rPr lang="es-ES" sz="2400" dirty="0" err="1" smtClean="0">
                <a:solidFill>
                  <a:srgbClr val="993489"/>
                </a:solidFill>
              </a:rPr>
              <a:t>dades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Tipus</a:t>
            </a:r>
            <a:r>
              <a:rPr lang="es-ES" sz="2400" dirty="0" smtClean="0">
                <a:solidFill>
                  <a:srgbClr val="993489"/>
                </a:solidFill>
              </a:rPr>
              <a:t> de </a:t>
            </a:r>
            <a:r>
              <a:rPr lang="es-ES" sz="2400" dirty="0" err="1" smtClean="0">
                <a:solidFill>
                  <a:srgbClr val="993489"/>
                </a:solidFill>
              </a:rPr>
              <a:t>dades</a:t>
            </a:r>
            <a:r>
              <a:rPr lang="es-ES" sz="2400" dirty="0" smtClean="0">
                <a:solidFill>
                  <a:srgbClr val="993489"/>
                </a:solidFill>
              </a:rPr>
              <a:t> a </a:t>
            </a:r>
            <a:r>
              <a:rPr lang="es-ES" sz="2400" dirty="0" err="1" smtClean="0">
                <a:solidFill>
                  <a:srgbClr val="993489"/>
                </a:solidFill>
              </a:rPr>
              <a:t>introduïr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Validació</a:t>
            </a:r>
            <a:r>
              <a:rPr lang="es-ES" sz="2400" dirty="0" smtClean="0">
                <a:solidFill>
                  <a:srgbClr val="993489"/>
                </a:solidFill>
              </a:rPr>
              <a:t>  de </a:t>
            </a:r>
            <a:r>
              <a:rPr lang="es-ES" sz="2400" dirty="0" err="1" smtClean="0">
                <a:solidFill>
                  <a:srgbClr val="993489"/>
                </a:solidFill>
              </a:rPr>
              <a:t>dades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Usuaris</a:t>
            </a:r>
            <a:r>
              <a:rPr lang="es-ES" sz="2400" dirty="0" smtClean="0">
                <a:solidFill>
                  <a:srgbClr val="993489"/>
                </a:solidFill>
              </a:rPr>
              <a:t> i </a:t>
            </a:r>
            <a:r>
              <a:rPr lang="es-ES" sz="2400" dirty="0" err="1" smtClean="0">
                <a:solidFill>
                  <a:srgbClr val="993489"/>
                </a:solidFill>
              </a:rPr>
              <a:t>Accès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L’ús</a:t>
            </a:r>
            <a:r>
              <a:rPr lang="es-ES" sz="2400" dirty="0" smtClean="0">
                <a:solidFill>
                  <a:srgbClr val="993489"/>
                </a:solidFill>
              </a:rPr>
              <a:t> de </a:t>
            </a:r>
            <a:r>
              <a:rPr lang="es-ES" sz="2400" dirty="0" err="1" smtClean="0">
                <a:solidFill>
                  <a:srgbClr val="993489"/>
                </a:solidFill>
              </a:rPr>
              <a:t>REDCap</a:t>
            </a:r>
            <a:r>
              <a:rPr lang="es-ES" sz="2400" dirty="0" smtClean="0">
                <a:solidFill>
                  <a:srgbClr val="993489"/>
                </a:solidFill>
              </a:rPr>
              <a:t> al Campus 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993489"/>
                </a:solidFill>
              </a:rPr>
              <a:t>Validació</a:t>
            </a:r>
            <a:r>
              <a:rPr lang="es-ES" sz="2400" dirty="0" smtClean="0">
                <a:solidFill>
                  <a:srgbClr val="993489"/>
                </a:solidFill>
              </a:rPr>
              <a:t> del sistema </a:t>
            </a:r>
            <a:r>
              <a:rPr lang="es-ES" sz="2400" dirty="0" err="1" smtClean="0">
                <a:solidFill>
                  <a:srgbClr val="993489"/>
                </a:solidFill>
              </a:rPr>
              <a:t>REDCap</a:t>
            </a: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9934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993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051050"/>
            <a:ext cx="73707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ítulo 2"/>
          <p:cNvSpPr>
            <a:spLocks noGrp="1"/>
          </p:cNvSpPr>
          <p:nvPr>
            <p:ph type="title"/>
          </p:nvPr>
        </p:nvSpPr>
        <p:spPr bwMode="auto">
          <a:xfrm>
            <a:off x="1551559" y="-44862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Introduir</a:t>
            </a:r>
            <a:r>
              <a:rPr lang="es-ES" altLang="ca-ES" dirty="0" smtClean="0"/>
              <a:t> noves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pic>
        <p:nvPicPr>
          <p:cNvPr id="28676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30480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0" y="1268413"/>
            <a:ext cx="2952750" cy="360362"/>
          </a:xfrm>
          <a:prstGeom prst="ellipse">
            <a:avLst/>
          </a:prstGeom>
          <a:solidFill>
            <a:srgbClr val="993489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6" name="Elipse 5"/>
          <p:cNvSpPr/>
          <p:nvPr/>
        </p:nvSpPr>
        <p:spPr>
          <a:xfrm flipV="1">
            <a:off x="3081338" y="5526088"/>
            <a:ext cx="287337" cy="215900"/>
          </a:xfrm>
          <a:prstGeom prst="ellipse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8679" name="CuadroTexto 6"/>
          <p:cNvSpPr txBox="1">
            <a:spLocks noChangeArrowheads="1"/>
          </p:cNvSpPr>
          <p:nvPr/>
        </p:nvSpPr>
        <p:spPr bwMode="auto">
          <a:xfrm>
            <a:off x="3584575" y="801688"/>
            <a:ext cx="5329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>
                <a:solidFill>
                  <a:srgbClr val="C00000"/>
                </a:solidFill>
              </a:rPr>
              <a:t>Taula de qüestionaris estudi longitudinal</a:t>
            </a:r>
          </a:p>
          <a:p>
            <a:pPr eaLnBrk="1" hangingPunct="1"/>
            <a:r>
              <a:rPr lang="es-ES" altLang="ca-ES">
                <a:solidFill>
                  <a:srgbClr val="C00000"/>
                </a:solidFill>
              </a:rPr>
              <a:t>El mateix qüestionari es repeteix en diferents moments</a:t>
            </a:r>
          </a:p>
        </p:txBody>
      </p:sp>
      <p:sp>
        <p:nvSpPr>
          <p:cNvPr id="8" name="Elipse 7"/>
          <p:cNvSpPr/>
          <p:nvPr/>
        </p:nvSpPr>
        <p:spPr>
          <a:xfrm flipV="1">
            <a:off x="4520952" y="5554028"/>
            <a:ext cx="287337" cy="215900"/>
          </a:xfrm>
          <a:prstGeom prst="ellipse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9" name="Elipse 8"/>
          <p:cNvSpPr/>
          <p:nvPr/>
        </p:nvSpPr>
        <p:spPr>
          <a:xfrm flipV="1">
            <a:off x="5562421" y="5526088"/>
            <a:ext cx="287337" cy="215900"/>
          </a:xfrm>
          <a:prstGeom prst="ellipse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28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569913"/>
            <a:ext cx="8086725" cy="4838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ítulo 2"/>
          <p:cNvSpPr>
            <a:spLocks noGrp="1"/>
          </p:cNvSpPr>
          <p:nvPr>
            <p:ph type="title"/>
          </p:nvPr>
        </p:nvSpPr>
        <p:spPr bwMode="auto">
          <a:xfrm>
            <a:off x="1569275" y="-109537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Introduir</a:t>
            </a:r>
            <a:r>
              <a:rPr lang="es-ES" altLang="ca-ES" dirty="0" smtClean="0"/>
              <a:t> noves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sp>
        <p:nvSpPr>
          <p:cNvPr id="6" name="Elipse 5"/>
          <p:cNvSpPr/>
          <p:nvPr/>
        </p:nvSpPr>
        <p:spPr>
          <a:xfrm>
            <a:off x="631825" y="2133600"/>
            <a:ext cx="1800225" cy="360363"/>
          </a:xfrm>
          <a:prstGeom prst="ellipse">
            <a:avLst/>
          </a:prstGeom>
          <a:solidFill>
            <a:srgbClr val="993489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9701" name="CuadroTexto 6"/>
          <p:cNvSpPr txBox="1">
            <a:spLocks noChangeArrowheads="1"/>
          </p:cNvSpPr>
          <p:nvPr/>
        </p:nvSpPr>
        <p:spPr bwMode="auto">
          <a:xfrm>
            <a:off x="1857375" y="5516563"/>
            <a:ext cx="6408738" cy="9239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C00000"/>
                </a:solidFill>
              </a:rPr>
              <a:t>No utilitzar la tecla Intro per passar al següent o moures entre camps . Es guarda el formulari i s’en surt de la pantalla.  Utilitzar [Tab] o el ratolí</a:t>
            </a:r>
          </a:p>
        </p:txBody>
      </p:sp>
    </p:spTree>
    <p:extLst>
      <p:ext uri="{BB962C8B-B14F-4D97-AF65-F5344CB8AC3E}">
        <p14:creationId xmlns:p14="http://schemas.microsoft.com/office/powerpoint/2010/main" val="390943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2"/>
          <p:cNvSpPr>
            <a:spLocks noGrp="1"/>
          </p:cNvSpPr>
          <p:nvPr>
            <p:ph type="title"/>
          </p:nvPr>
        </p:nvSpPr>
        <p:spPr bwMode="auto">
          <a:xfrm>
            <a:off x="1928664" y="-51593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Tipus</a:t>
            </a:r>
            <a:r>
              <a:rPr lang="es-ES" altLang="ca-ES" dirty="0" smtClean="0"/>
              <a:t> de </a:t>
            </a:r>
            <a:r>
              <a:rPr lang="es-ES" altLang="ca-ES" dirty="0" err="1" smtClean="0"/>
              <a:t>dades</a:t>
            </a:r>
            <a:r>
              <a:rPr lang="es-ES" altLang="ca-ES" dirty="0" smtClean="0"/>
              <a:t> a </a:t>
            </a:r>
            <a:r>
              <a:rPr lang="es-ES" altLang="ca-ES" dirty="0" err="1" smtClean="0"/>
              <a:t>introduir</a:t>
            </a:r>
            <a:endParaRPr lang="es-ES" altLang="ca-ES" dirty="0" smtClean="0"/>
          </a:p>
        </p:txBody>
      </p:sp>
      <p:pic>
        <p:nvPicPr>
          <p:cNvPr id="31747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068638"/>
            <a:ext cx="7562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lamada rectangular 4"/>
          <p:cNvSpPr/>
          <p:nvPr/>
        </p:nvSpPr>
        <p:spPr>
          <a:xfrm>
            <a:off x="704850" y="5084763"/>
            <a:ext cx="1655763" cy="431800"/>
          </a:xfrm>
          <a:prstGeom prst="wedgeRectCallout">
            <a:avLst>
              <a:gd name="adj1" fmla="val -4730"/>
              <a:gd name="adj2" fmla="val -20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600" dirty="0"/>
              <a:t>Dada obligada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5663" y="4883150"/>
            <a:ext cx="1655762" cy="863600"/>
          </a:xfrm>
          <a:prstGeom prst="wedgeRectCallout">
            <a:avLst>
              <a:gd name="adj1" fmla="val -4730"/>
              <a:gd name="adj2" fmla="val -162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600" dirty="0"/>
              <a:t>Selecciona una de les </a:t>
            </a:r>
            <a:r>
              <a:rPr lang="es-ES" sz="1600" dirty="0" err="1"/>
              <a:t>opcions</a:t>
            </a:r>
            <a:endParaRPr lang="es-ES" sz="1600" dirty="0"/>
          </a:p>
        </p:txBody>
      </p:sp>
      <p:sp>
        <p:nvSpPr>
          <p:cNvPr id="7" name="Llamada rectangular 6"/>
          <p:cNvSpPr/>
          <p:nvPr/>
        </p:nvSpPr>
        <p:spPr>
          <a:xfrm>
            <a:off x="6897688" y="4789488"/>
            <a:ext cx="1655762" cy="592137"/>
          </a:xfrm>
          <a:prstGeom prst="wedgeRectCallout">
            <a:avLst>
              <a:gd name="adj1" fmla="val -4730"/>
              <a:gd name="adj2" fmla="val -162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600" dirty="0" err="1"/>
              <a:t>Reestableix</a:t>
            </a:r>
            <a:r>
              <a:rPr lang="es-ES" sz="1600" dirty="0"/>
              <a:t> valor en </a:t>
            </a:r>
            <a:r>
              <a:rPr lang="es-ES" sz="1600" dirty="0" err="1"/>
              <a:t>blanc</a:t>
            </a:r>
            <a:endParaRPr lang="es-ES" sz="1600" dirty="0"/>
          </a:p>
        </p:txBody>
      </p:sp>
      <p:pic>
        <p:nvPicPr>
          <p:cNvPr id="31751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846138"/>
            <a:ext cx="351155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lamada rectangular 8"/>
          <p:cNvSpPr/>
          <p:nvPr/>
        </p:nvSpPr>
        <p:spPr>
          <a:xfrm>
            <a:off x="2073275" y="2479675"/>
            <a:ext cx="2303463" cy="374650"/>
          </a:xfrm>
          <a:prstGeom prst="wedgeRectCallout">
            <a:avLst>
              <a:gd name="adj1" fmla="val 72828"/>
              <a:gd name="adj2" fmla="val 283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600" dirty="0"/>
              <a:t>Historial del registre</a:t>
            </a:r>
          </a:p>
        </p:txBody>
      </p:sp>
      <p:sp>
        <p:nvSpPr>
          <p:cNvPr id="10" name="Llamada rectangular 9"/>
          <p:cNvSpPr/>
          <p:nvPr/>
        </p:nvSpPr>
        <p:spPr>
          <a:xfrm>
            <a:off x="5583238" y="2238375"/>
            <a:ext cx="2305050" cy="373063"/>
          </a:xfrm>
          <a:prstGeom prst="wedgeRectCallout">
            <a:avLst>
              <a:gd name="adj1" fmla="val -76397"/>
              <a:gd name="adj2" fmla="val 40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600" dirty="0"/>
              <a:t>Obre una “</a:t>
            </a:r>
            <a:r>
              <a:rPr lang="es-ES" sz="1600" dirty="0" err="1"/>
              <a:t>Query</a:t>
            </a:r>
            <a:r>
              <a:rPr lang="es-E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45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7" y="606425"/>
            <a:ext cx="75644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ítulo 2"/>
          <p:cNvSpPr>
            <a:spLocks noGrp="1"/>
          </p:cNvSpPr>
          <p:nvPr>
            <p:ph type="title"/>
          </p:nvPr>
        </p:nvSpPr>
        <p:spPr bwMode="auto">
          <a:xfrm>
            <a:off x="1719263" y="-42862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mtClean="0"/>
              <a:t>Tipus de dades a introduir</a:t>
            </a:r>
          </a:p>
        </p:txBody>
      </p:sp>
      <p:sp>
        <p:nvSpPr>
          <p:cNvPr id="5" name="Llamada rectangular 4"/>
          <p:cNvSpPr/>
          <p:nvPr/>
        </p:nvSpPr>
        <p:spPr>
          <a:xfrm>
            <a:off x="6176963" y="1247775"/>
            <a:ext cx="1655762" cy="371475"/>
          </a:xfrm>
          <a:prstGeom prst="wedgeRectCallout">
            <a:avLst>
              <a:gd name="adj1" fmla="val -83521"/>
              <a:gd name="adj2" fmla="val -91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400" dirty="0"/>
              <a:t>Camp Data</a:t>
            </a:r>
          </a:p>
        </p:txBody>
      </p:sp>
      <p:pic>
        <p:nvPicPr>
          <p:cNvPr id="32773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775"/>
            <a:ext cx="7535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lamada rectangular 11"/>
          <p:cNvSpPr/>
          <p:nvPr/>
        </p:nvSpPr>
        <p:spPr>
          <a:xfrm>
            <a:off x="6321425" y="2500313"/>
            <a:ext cx="2376488" cy="631825"/>
          </a:xfrm>
          <a:prstGeom prst="wedgeRectCallout">
            <a:avLst>
              <a:gd name="adj1" fmla="val -83521"/>
              <a:gd name="adj2" fmla="val -91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200" dirty="0"/>
              <a:t>Camp Text o </a:t>
            </a:r>
            <a:r>
              <a:rPr lang="es-ES" sz="1200" dirty="0" err="1"/>
              <a:t>numèric</a:t>
            </a:r>
            <a:r>
              <a:rPr lang="es-ES" sz="1200" dirty="0"/>
              <a:t> que </a:t>
            </a:r>
            <a:r>
              <a:rPr lang="es-ES" sz="1200" dirty="0" err="1"/>
              <a:t>pot</a:t>
            </a:r>
            <a:r>
              <a:rPr lang="es-ES" sz="1200" dirty="0"/>
              <a:t> </a:t>
            </a:r>
            <a:r>
              <a:rPr lang="es-ES" sz="1200" dirty="0" err="1"/>
              <a:t>tenir</a:t>
            </a:r>
            <a:r>
              <a:rPr lang="es-ES" sz="1200" dirty="0"/>
              <a:t> </a:t>
            </a:r>
            <a:r>
              <a:rPr lang="es-ES" sz="1200" dirty="0" err="1"/>
              <a:t>validació</a:t>
            </a:r>
            <a:endParaRPr lang="es-ES" sz="1200" dirty="0"/>
          </a:p>
        </p:txBody>
      </p:sp>
      <p:pic>
        <p:nvPicPr>
          <p:cNvPr id="32775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3132138"/>
            <a:ext cx="778351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lamada rectangular 13"/>
          <p:cNvSpPr/>
          <p:nvPr/>
        </p:nvSpPr>
        <p:spPr>
          <a:xfrm>
            <a:off x="6546850" y="4002088"/>
            <a:ext cx="2151063" cy="371475"/>
          </a:xfrm>
          <a:prstGeom prst="wedgeRectCallout">
            <a:avLst>
              <a:gd name="adj1" fmla="val -83521"/>
              <a:gd name="adj2" fmla="val -91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400" dirty="0"/>
              <a:t>Camp </a:t>
            </a:r>
            <a:r>
              <a:rPr lang="es-ES" sz="1400" dirty="0" err="1"/>
              <a:t>autocalculat</a:t>
            </a:r>
            <a:endParaRPr lang="es-ES" sz="1400" dirty="0"/>
          </a:p>
        </p:txBody>
      </p:sp>
      <p:pic>
        <p:nvPicPr>
          <p:cNvPr id="32777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78338"/>
            <a:ext cx="67341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lamada rectangular 15"/>
          <p:cNvSpPr/>
          <p:nvPr/>
        </p:nvSpPr>
        <p:spPr>
          <a:xfrm>
            <a:off x="7400925" y="5526088"/>
            <a:ext cx="2151063" cy="371475"/>
          </a:xfrm>
          <a:prstGeom prst="wedgeRectCallout">
            <a:avLst>
              <a:gd name="adj1" fmla="val -83521"/>
              <a:gd name="adj2" fmla="val -91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400" dirty="0"/>
              <a:t>Desplegable</a:t>
            </a:r>
          </a:p>
        </p:txBody>
      </p:sp>
    </p:spTree>
    <p:extLst>
      <p:ext uri="{BB962C8B-B14F-4D97-AF65-F5344CB8AC3E}">
        <p14:creationId xmlns:p14="http://schemas.microsoft.com/office/powerpoint/2010/main" val="43894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420938"/>
            <a:ext cx="75263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lamada rectangular 8"/>
          <p:cNvSpPr/>
          <p:nvPr/>
        </p:nvSpPr>
        <p:spPr>
          <a:xfrm>
            <a:off x="6681788" y="1849438"/>
            <a:ext cx="2124075" cy="387350"/>
          </a:xfrm>
          <a:prstGeom prst="wedgeRectCallout">
            <a:avLst>
              <a:gd name="adj1" fmla="val -107755"/>
              <a:gd name="adj2" fmla="val 276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400" dirty="0"/>
          </a:p>
        </p:txBody>
      </p:sp>
      <p:pic>
        <p:nvPicPr>
          <p:cNvPr id="3379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08050"/>
            <a:ext cx="7669213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lamada rectangular 3"/>
          <p:cNvSpPr/>
          <p:nvPr/>
        </p:nvSpPr>
        <p:spPr>
          <a:xfrm>
            <a:off x="6681788" y="1865313"/>
            <a:ext cx="2149475" cy="371475"/>
          </a:xfrm>
          <a:prstGeom prst="wedgeRectCallout">
            <a:avLst>
              <a:gd name="adj1" fmla="val -83521"/>
              <a:gd name="adj2" fmla="val -91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ca-ES" sz="1400" dirty="0"/>
              <a:t>Camp </a:t>
            </a:r>
            <a:r>
              <a:rPr lang="ca-ES" sz="1400" dirty="0" smtClean="0"/>
              <a:t>lògic </a:t>
            </a:r>
            <a:r>
              <a:rPr lang="ca-ES" sz="1400" dirty="0"/>
              <a:t>derivat</a:t>
            </a:r>
          </a:p>
        </p:txBody>
      </p:sp>
    </p:spTree>
    <p:extLst>
      <p:ext uri="{BB962C8B-B14F-4D97-AF65-F5344CB8AC3E}">
        <p14:creationId xmlns:p14="http://schemas.microsoft.com/office/powerpoint/2010/main" val="198605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341438"/>
            <a:ext cx="5411788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lamada rectangular 4"/>
          <p:cNvSpPr/>
          <p:nvPr/>
        </p:nvSpPr>
        <p:spPr>
          <a:xfrm>
            <a:off x="6753225" y="1900238"/>
            <a:ext cx="2376488" cy="736600"/>
          </a:xfrm>
          <a:prstGeom prst="wedgeRectCallout">
            <a:avLst>
              <a:gd name="adj1" fmla="val -99555"/>
              <a:gd name="adj2" fmla="val 57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200" dirty="0" err="1"/>
              <a:t>Dades</a:t>
            </a:r>
            <a:r>
              <a:rPr lang="es-ES" sz="1200" dirty="0"/>
              <a:t> del </a:t>
            </a:r>
            <a:r>
              <a:rPr lang="es-ES" sz="1200" dirty="0" err="1"/>
              <a:t>formulari</a:t>
            </a:r>
            <a:r>
              <a:rPr lang="es-ES" sz="1200" dirty="0"/>
              <a:t> </a:t>
            </a:r>
            <a:r>
              <a:rPr lang="es-ES" sz="1200" dirty="0" err="1"/>
              <a:t>complertes</a:t>
            </a:r>
            <a:r>
              <a:rPr lang="es-ES" sz="1200" dirty="0"/>
              <a:t>?</a:t>
            </a:r>
          </a:p>
        </p:txBody>
      </p:sp>
      <p:pic>
        <p:nvPicPr>
          <p:cNvPr id="34821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16338"/>
            <a:ext cx="405765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lamada rectangular 6"/>
          <p:cNvSpPr/>
          <p:nvPr/>
        </p:nvSpPr>
        <p:spPr>
          <a:xfrm>
            <a:off x="6753225" y="3716338"/>
            <a:ext cx="2376488" cy="738187"/>
          </a:xfrm>
          <a:prstGeom prst="wedgeRectCallout">
            <a:avLst>
              <a:gd name="adj1" fmla="val -99555"/>
              <a:gd name="adj2" fmla="val 57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200" dirty="0"/>
              <a:t>Gravar i  </a:t>
            </a:r>
            <a:r>
              <a:rPr lang="es-ES" sz="1200" dirty="0" err="1"/>
              <a:t>sortir</a:t>
            </a:r>
            <a:r>
              <a:rPr lang="es-ES" sz="1200" dirty="0"/>
              <a:t> del </a:t>
            </a:r>
            <a:r>
              <a:rPr lang="es-ES" sz="1200" dirty="0" err="1"/>
              <a:t>Formulari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6737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2"/>
          <p:cNvSpPr>
            <a:spLocks noGrp="1"/>
          </p:cNvSpPr>
          <p:nvPr>
            <p:ph type="title"/>
          </p:nvPr>
        </p:nvSpPr>
        <p:spPr bwMode="auto">
          <a:xfrm>
            <a:off x="1496616" y="0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Validació</a:t>
            </a:r>
            <a:r>
              <a:rPr lang="es-ES" altLang="ca-ES" dirty="0" smtClean="0"/>
              <a:t> de les </a:t>
            </a:r>
            <a:r>
              <a:rPr lang="es-ES" altLang="ca-ES" dirty="0" err="1" smtClean="0"/>
              <a:t>dades</a:t>
            </a:r>
            <a:r>
              <a:rPr lang="es-ES" altLang="ca-ES" dirty="0" smtClean="0"/>
              <a:t/>
            </a:r>
            <a:br>
              <a:rPr lang="es-ES" altLang="ca-ES" dirty="0" smtClean="0"/>
            </a:br>
            <a:endParaRPr lang="es-ES" altLang="ca-ES" dirty="0" smtClean="0"/>
          </a:p>
        </p:txBody>
      </p:sp>
      <p:pic>
        <p:nvPicPr>
          <p:cNvPr id="3584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16113"/>
            <a:ext cx="4686300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709613"/>
            <a:ext cx="75072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916113"/>
            <a:ext cx="35909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4665663" y="1455738"/>
            <a:ext cx="1030287" cy="39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805113" y="1387475"/>
            <a:ext cx="1365250" cy="220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85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2"/>
          <p:cNvSpPr>
            <a:spLocks noGrp="1"/>
          </p:cNvSpPr>
          <p:nvPr>
            <p:ph type="title"/>
          </p:nvPr>
        </p:nvSpPr>
        <p:spPr bwMode="auto">
          <a:xfrm>
            <a:off x="1712640" y="0"/>
            <a:ext cx="8915400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Validació</a:t>
            </a:r>
            <a:r>
              <a:rPr lang="es-ES" altLang="ca-ES" dirty="0" smtClean="0"/>
              <a:t> de les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pic>
        <p:nvPicPr>
          <p:cNvPr id="36867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2163"/>
            <a:ext cx="5172075" cy="558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Marcador de contenido"/>
          <p:cNvSpPr>
            <a:spLocks noGrp="1"/>
          </p:cNvSpPr>
          <p:nvPr>
            <p:ph idx="1"/>
          </p:nvPr>
        </p:nvSpPr>
        <p:spPr bwMode="auto">
          <a:xfrm>
            <a:off x="5194300" y="1131888"/>
            <a:ext cx="4492625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altLang="es-ES" sz="1600" dirty="0" smtClean="0"/>
              <a:t>Al intentar guardar el </a:t>
            </a:r>
            <a:r>
              <a:rPr lang="es-ES" altLang="es-ES" sz="1600" dirty="0" err="1" smtClean="0"/>
              <a:t>qüestionari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apareix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aquesta</a:t>
            </a:r>
            <a:r>
              <a:rPr lang="es-ES" altLang="es-ES" sz="1600" dirty="0" smtClean="0"/>
              <a:t> advertencia</a:t>
            </a:r>
          </a:p>
          <a:p>
            <a:pPr>
              <a:defRPr/>
            </a:pPr>
            <a:r>
              <a:rPr lang="es-ES" altLang="es-ES" sz="1600" dirty="0" smtClean="0"/>
              <a:t>Hi han variables </a:t>
            </a:r>
            <a:r>
              <a:rPr lang="es-ES" altLang="es-ES" sz="1600" dirty="0" err="1" smtClean="0"/>
              <a:t>obligatòries</a:t>
            </a:r>
            <a:r>
              <a:rPr lang="es-ES" altLang="es-ES" sz="1600" dirty="0" smtClean="0"/>
              <a:t> i no </a:t>
            </a:r>
            <a:r>
              <a:rPr lang="es-ES" altLang="es-ES" sz="1600" dirty="0" err="1" smtClean="0"/>
              <a:t>s’ha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introduit</a:t>
            </a:r>
            <a:r>
              <a:rPr lang="es-ES" altLang="es-ES" sz="1600" dirty="0" smtClean="0"/>
              <a:t> dada</a:t>
            </a:r>
          </a:p>
          <a:p>
            <a:pPr lvl="1">
              <a:defRPr/>
            </a:pPr>
            <a:r>
              <a:rPr lang="es-ES" altLang="es-ES" sz="1400" dirty="0" smtClean="0"/>
              <a:t>Es </a:t>
            </a:r>
            <a:r>
              <a:rPr lang="es-ES" altLang="es-ES" sz="1400" dirty="0" err="1" smtClean="0"/>
              <a:t>pot</a:t>
            </a:r>
            <a:r>
              <a:rPr lang="es-ES" altLang="es-ES" sz="1400" dirty="0" smtClean="0"/>
              <a:t> ignorar i </a:t>
            </a:r>
            <a:r>
              <a:rPr lang="es-ES" altLang="es-ES" sz="1400" dirty="0" err="1" smtClean="0"/>
              <a:t>sortir</a:t>
            </a:r>
            <a:endParaRPr lang="es-ES" altLang="es-ES" sz="1400" dirty="0" smtClean="0"/>
          </a:p>
          <a:p>
            <a:pPr lvl="1">
              <a:defRPr/>
            </a:pPr>
            <a:r>
              <a:rPr lang="es-ES" altLang="es-ES" sz="1400" dirty="0" smtClean="0"/>
              <a:t>Es </a:t>
            </a:r>
            <a:r>
              <a:rPr lang="es-ES" altLang="es-ES" sz="1400" dirty="0" err="1" smtClean="0"/>
              <a:t>pot</a:t>
            </a:r>
            <a:r>
              <a:rPr lang="es-ES" altLang="es-ES" sz="1400" dirty="0" smtClean="0"/>
              <a:t> ignorar i </a:t>
            </a:r>
            <a:r>
              <a:rPr lang="es-ES" altLang="es-ES" sz="1400" dirty="0" err="1" smtClean="0"/>
              <a:t>anar</a:t>
            </a:r>
            <a:r>
              <a:rPr lang="es-ES" altLang="es-ES" sz="1400" dirty="0" smtClean="0"/>
              <a:t> al </a:t>
            </a:r>
            <a:r>
              <a:rPr lang="es-ES" altLang="es-ES" sz="1400" dirty="0" err="1" smtClean="0"/>
              <a:t>següent</a:t>
            </a:r>
            <a:r>
              <a:rPr lang="es-ES" altLang="es-ES" sz="1400" dirty="0" smtClean="0"/>
              <a:t> </a:t>
            </a:r>
            <a:r>
              <a:rPr lang="es-ES" altLang="es-ES" sz="1400" dirty="0" err="1" smtClean="0"/>
              <a:t>formulari</a:t>
            </a:r>
            <a:endParaRPr lang="es-ES" altLang="es-ES" sz="1400" dirty="0" smtClean="0"/>
          </a:p>
          <a:p>
            <a:pPr lvl="1">
              <a:defRPr/>
            </a:pPr>
            <a:r>
              <a:rPr lang="es-ES" altLang="es-ES" sz="1400" dirty="0" smtClean="0"/>
              <a:t>Es </a:t>
            </a:r>
            <a:r>
              <a:rPr lang="es-ES" altLang="es-ES" sz="1400" dirty="0" err="1" smtClean="0"/>
              <a:t>pot</a:t>
            </a:r>
            <a:r>
              <a:rPr lang="es-ES" altLang="es-ES" sz="1400" dirty="0" smtClean="0"/>
              <a:t> pulsar </a:t>
            </a:r>
            <a:r>
              <a:rPr lang="es-ES" altLang="es-ES" sz="1400" dirty="0" err="1" smtClean="0"/>
              <a:t>Okay</a:t>
            </a:r>
            <a:r>
              <a:rPr lang="es-ES" altLang="es-ES" sz="1400" dirty="0" smtClean="0"/>
              <a:t> i tornar al </a:t>
            </a:r>
            <a:r>
              <a:rPr lang="es-ES" altLang="es-ES" sz="1400" dirty="0" err="1" smtClean="0"/>
              <a:t>formulari</a:t>
            </a:r>
            <a:r>
              <a:rPr lang="es-ES" altLang="es-ES" sz="1400" dirty="0" smtClean="0"/>
              <a:t> per </a:t>
            </a:r>
            <a:r>
              <a:rPr lang="es-ES" altLang="es-ES" sz="1400" dirty="0" err="1" smtClean="0"/>
              <a:t>complimentar</a:t>
            </a:r>
            <a:endParaRPr lang="es-ES" altLang="es-ES" sz="1400" dirty="0" smtClean="0"/>
          </a:p>
          <a:p>
            <a:pPr>
              <a:defRPr/>
            </a:pPr>
            <a:endParaRPr lang="es-ES" altLang="es-ES" sz="1800" dirty="0" smtClean="0"/>
          </a:p>
          <a:p>
            <a:pPr lvl="1">
              <a:defRPr/>
            </a:pPr>
            <a:endParaRPr lang="es-ES" altLang="es-ES" sz="12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22858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2"/>
          <p:cNvSpPr>
            <a:spLocks noGrp="1"/>
          </p:cNvSpPr>
          <p:nvPr>
            <p:ph type="title"/>
          </p:nvPr>
        </p:nvSpPr>
        <p:spPr bwMode="auto">
          <a:xfrm>
            <a:off x="1431925" y="-11113"/>
            <a:ext cx="8915400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Validació</a:t>
            </a:r>
            <a:r>
              <a:rPr lang="es-ES" altLang="ca-ES" dirty="0" smtClean="0"/>
              <a:t> de les </a:t>
            </a:r>
            <a:r>
              <a:rPr lang="es-ES" altLang="ca-ES" dirty="0" err="1" smtClean="0"/>
              <a:t>dades</a:t>
            </a:r>
            <a:endParaRPr lang="es-ES" altLang="ca-ES" dirty="0" smtClean="0"/>
          </a:p>
        </p:txBody>
      </p:sp>
      <p:sp>
        <p:nvSpPr>
          <p:cNvPr id="9" name="1 Marcador de contenido"/>
          <p:cNvSpPr>
            <a:spLocks noGrp="1"/>
          </p:cNvSpPr>
          <p:nvPr>
            <p:ph idx="1"/>
          </p:nvPr>
        </p:nvSpPr>
        <p:spPr bwMode="auto">
          <a:xfrm>
            <a:off x="5889625" y="1131888"/>
            <a:ext cx="3887788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altLang="es-ES" sz="1600" dirty="0" smtClean="0"/>
              <a:t>Al intentar guardar el </a:t>
            </a:r>
            <a:r>
              <a:rPr lang="es-ES" altLang="es-ES" sz="1600" dirty="0" err="1" smtClean="0"/>
              <a:t>qüestionari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apareix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aquesta</a:t>
            </a:r>
            <a:r>
              <a:rPr lang="es-ES" altLang="es-ES" sz="1600" dirty="0" smtClean="0"/>
              <a:t> advertencia</a:t>
            </a:r>
          </a:p>
          <a:p>
            <a:pPr>
              <a:defRPr/>
            </a:pPr>
            <a:r>
              <a:rPr lang="es-ES" altLang="es-ES" sz="1600" dirty="0" err="1" smtClean="0"/>
              <a:t>Algunes</a:t>
            </a:r>
            <a:r>
              <a:rPr lang="es-ES" altLang="es-ES" sz="1600" dirty="0" smtClean="0"/>
              <a:t> de les regles de </a:t>
            </a:r>
            <a:r>
              <a:rPr lang="es-ES" altLang="es-ES" sz="1600" dirty="0" err="1" smtClean="0"/>
              <a:t>validació</a:t>
            </a:r>
            <a:r>
              <a:rPr lang="es-ES" altLang="es-ES" sz="1600" dirty="0" smtClean="0"/>
              <a:t>  de les </a:t>
            </a:r>
            <a:r>
              <a:rPr lang="es-ES" altLang="es-ES" sz="1600" dirty="0" err="1" smtClean="0"/>
              <a:t>dades</a:t>
            </a:r>
            <a:r>
              <a:rPr lang="es-ES" altLang="es-ES" sz="1600" dirty="0" smtClean="0"/>
              <a:t> no es </a:t>
            </a:r>
            <a:r>
              <a:rPr lang="es-ES" altLang="es-ES" sz="1600" dirty="0" err="1" smtClean="0"/>
              <a:t>compleixen</a:t>
            </a:r>
            <a:endParaRPr lang="es-ES" altLang="es-ES" sz="1600" dirty="0"/>
          </a:p>
          <a:p>
            <a:pPr>
              <a:defRPr/>
            </a:pPr>
            <a:r>
              <a:rPr lang="es-ES" altLang="es-ES" sz="1600" dirty="0" err="1" smtClean="0"/>
              <a:t>Apareix</a:t>
            </a:r>
            <a:r>
              <a:rPr lang="es-ES" altLang="es-ES" sz="1600" dirty="0" smtClean="0"/>
              <a:t> el test de la regla violada i la </a:t>
            </a:r>
            <a:r>
              <a:rPr lang="es-ES" altLang="es-ES" sz="1600" dirty="0" err="1" smtClean="0"/>
              <a:t>sintaxi</a:t>
            </a:r>
            <a:r>
              <a:rPr lang="es-ES" altLang="es-ES" sz="1600" dirty="0" smtClean="0"/>
              <a:t>.</a:t>
            </a:r>
          </a:p>
          <a:p>
            <a:pPr>
              <a:defRPr/>
            </a:pPr>
            <a:r>
              <a:rPr lang="es-ES" altLang="es-ES" sz="1600" dirty="0" err="1" smtClean="0"/>
              <a:t>Els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camps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involucrats</a:t>
            </a:r>
            <a:r>
              <a:rPr lang="es-ES" altLang="es-ES" sz="1600" dirty="0" smtClean="0"/>
              <a:t> i es </a:t>
            </a:r>
            <a:r>
              <a:rPr lang="es-ES" altLang="es-ES" sz="1600" dirty="0" err="1" smtClean="0"/>
              <a:t>pot</a:t>
            </a:r>
            <a:r>
              <a:rPr lang="es-ES" altLang="es-ES" sz="1600" dirty="0" smtClean="0"/>
              <a:t> </a:t>
            </a:r>
            <a:r>
              <a:rPr lang="es-ES" altLang="es-ES" sz="1600" dirty="0" err="1" smtClean="0"/>
              <a:t>obrir</a:t>
            </a:r>
            <a:r>
              <a:rPr lang="es-ES" altLang="es-ES" sz="1600" dirty="0" smtClean="0"/>
              <a:t> una </a:t>
            </a:r>
            <a:r>
              <a:rPr lang="es-ES" altLang="es-ES" sz="1600" dirty="0" err="1" smtClean="0"/>
              <a:t>query</a:t>
            </a:r>
            <a:endParaRPr lang="es-ES" altLang="es-ES" sz="1400" dirty="0" smtClean="0"/>
          </a:p>
          <a:p>
            <a:pPr>
              <a:defRPr/>
            </a:pPr>
            <a:endParaRPr lang="es-ES" altLang="es-ES" sz="1800" dirty="0" smtClean="0"/>
          </a:p>
          <a:p>
            <a:pPr lvl="1">
              <a:defRPr/>
            </a:pPr>
            <a:endParaRPr lang="es-ES" altLang="es-ES" sz="12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1600" dirty="0" smtClean="0"/>
          </a:p>
        </p:txBody>
      </p:sp>
      <p:pic>
        <p:nvPicPr>
          <p:cNvPr id="37892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60325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3814763"/>
            <a:ext cx="6192838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/>
          <p:cNvSpPr/>
          <p:nvPr/>
        </p:nvSpPr>
        <p:spPr>
          <a:xfrm>
            <a:off x="4665663" y="2112963"/>
            <a:ext cx="1079500" cy="558800"/>
          </a:xfrm>
          <a:prstGeom prst="ellipse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252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2"/>
          <p:cNvSpPr>
            <a:spLocks noGrp="1"/>
          </p:cNvSpPr>
          <p:nvPr>
            <p:ph type="title"/>
          </p:nvPr>
        </p:nvSpPr>
        <p:spPr bwMode="auto">
          <a:xfrm>
            <a:off x="1496616" y="-14255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Bloqueig</a:t>
            </a:r>
            <a:r>
              <a:rPr lang="es-ES" altLang="ca-ES" dirty="0" smtClean="0"/>
              <a:t> de registres</a:t>
            </a:r>
          </a:p>
        </p:txBody>
      </p:sp>
      <p:pic>
        <p:nvPicPr>
          <p:cNvPr id="45059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708275"/>
            <a:ext cx="864711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1 Marcador de contenido"/>
          <p:cNvSpPr>
            <a:spLocks noGrp="1"/>
          </p:cNvSpPr>
          <p:nvPr>
            <p:ph idx="1"/>
          </p:nvPr>
        </p:nvSpPr>
        <p:spPr bwMode="auto">
          <a:xfrm>
            <a:off x="631825" y="1268413"/>
            <a:ext cx="8642350" cy="865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altLang="es-ES" sz="1600" smtClean="0"/>
              <a:t>Una vegada es resolguin les queries es pot bloquejar el registre per tal que no es modifiqui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altLang="es-ES" sz="1400" smtClean="0"/>
          </a:p>
          <a:p>
            <a:pPr marL="0" indent="0">
              <a:buFont typeface="Arial" panose="020B0604020202020204" pitchFamily="34" charset="0"/>
              <a:buNone/>
            </a:pPr>
            <a:endParaRPr lang="es-ES" altLang="es-ES" sz="180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altLang="es-ES" sz="1200" smtClean="0"/>
          </a:p>
          <a:p>
            <a:pPr marL="0" indent="0">
              <a:buFont typeface="Arial" panose="020B0604020202020204" pitchFamily="34" charset="0"/>
              <a:buNone/>
            </a:pPr>
            <a:endParaRPr lang="es-ES" altLang="es-ES" sz="1600" smtClean="0"/>
          </a:p>
        </p:txBody>
      </p:sp>
      <p:pic>
        <p:nvPicPr>
          <p:cNvPr id="45061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149725"/>
            <a:ext cx="90328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906000" cy="539167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44888" y="598384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993489"/>
                </a:solidFill>
              </a:rPr>
              <a:t>ueb.vhir.org</a:t>
            </a:r>
            <a:endParaRPr lang="es-ES" sz="2400" dirty="0">
              <a:solidFill>
                <a:srgbClr val="9934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2"/>
          <p:cNvSpPr>
            <a:spLocks noGrp="1"/>
          </p:cNvSpPr>
          <p:nvPr>
            <p:ph type="title"/>
          </p:nvPr>
        </p:nvSpPr>
        <p:spPr bwMode="auto">
          <a:xfrm>
            <a:off x="933450" y="0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 smtClean="0"/>
              <a:t>Tipus</a:t>
            </a:r>
            <a:r>
              <a:rPr lang="es-ES" altLang="ca-ES" dirty="0" smtClean="0"/>
              <a:t> </a:t>
            </a:r>
            <a:r>
              <a:rPr lang="es-ES" altLang="ca-ES" dirty="0" err="1" smtClean="0"/>
              <a:t>d’usuaris</a:t>
            </a:r>
            <a:endParaRPr lang="es-ES" altLang="ca-ES" dirty="0" smtClean="0"/>
          </a:p>
        </p:txBody>
      </p:sp>
      <p:sp>
        <p:nvSpPr>
          <p:cNvPr id="46083" name="1 Marcador de contenido"/>
          <p:cNvSpPr>
            <a:spLocks noGrp="1"/>
          </p:cNvSpPr>
          <p:nvPr>
            <p:ph idx="1"/>
          </p:nvPr>
        </p:nvSpPr>
        <p:spPr bwMode="auto">
          <a:xfrm>
            <a:off x="632520" y="507496"/>
            <a:ext cx="864235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1800" dirty="0" smtClean="0"/>
              <a:t>Es poden generar diversos </a:t>
            </a:r>
            <a:r>
              <a:rPr lang="es-ES" altLang="es-ES" sz="1800" dirty="0" err="1" smtClean="0"/>
              <a:t>perfils</a:t>
            </a:r>
            <a:r>
              <a:rPr lang="es-ES" altLang="es-ES" sz="1800" dirty="0" smtClean="0"/>
              <a:t> </a:t>
            </a:r>
            <a:r>
              <a:rPr lang="es-ES" altLang="es-ES" sz="1800" dirty="0" err="1" smtClean="0"/>
              <a:t>d’usuaris</a:t>
            </a:r>
            <a:r>
              <a:rPr lang="es-ES" altLang="es-ES" sz="1800" dirty="0" smtClean="0"/>
              <a:t>  </a:t>
            </a:r>
            <a:r>
              <a:rPr lang="es-ES" altLang="es-ES" sz="1800" dirty="0" err="1" smtClean="0"/>
              <a:t>amb</a:t>
            </a:r>
            <a:r>
              <a:rPr lang="es-ES" altLang="es-ES" sz="1800" dirty="0" smtClean="0"/>
              <a:t> </a:t>
            </a:r>
            <a:r>
              <a:rPr lang="es-ES" altLang="es-ES" sz="1800" dirty="0" err="1" smtClean="0"/>
              <a:t>diferents</a:t>
            </a:r>
            <a:r>
              <a:rPr lang="es-ES" altLang="es-ES" sz="1800" dirty="0" smtClean="0"/>
              <a:t> </a:t>
            </a:r>
            <a:r>
              <a:rPr lang="es-ES" altLang="es-ES" sz="1800" dirty="0" err="1" smtClean="0"/>
              <a:t>privilegis</a:t>
            </a:r>
            <a:endParaRPr lang="es-ES" altLang="es-ES" sz="1800" dirty="0" smtClean="0"/>
          </a:p>
          <a:p>
            <a:pPr lvl="1"/>
            <a:r>
              <a:rPr lang="es-ES" altLang="es-ES" sz="1400" dirty="0" smtClean="0"/>
              <a:t>Data </a:t>
            </a:r>
            <a:r>
              <a:rPr lang="es-ES" altLang="es-ES" sz="1400" dirty="0" err="1" smtClean="0"/>
              <a:t>Entry</a:t>
            </a:r>
            <a:endParaRPr lang="es-ES" altLang="es-ES" sz="1400" dirty="0" smtClean="0"/>
          </a:p>
          <a:p>
            <a:pPr lvl="1"/>
            <a:r>
              <a:rPr lang="es-ES" altLang="es-ES" sz="1400" dirty="0" smtClean="0"/>
              <a:t>Monitor </a:t>
            </a:r>
          </a:p>
          <a:p>
            <a:pPr lvl="1"/>
            <a:r>
              <a:rPr lang="es-ES" altLang="es-ES" sz="1400" dirty="0" smtClean="0"/>
              <a:t>IP</a:t>
            </a:r>
          </a:p>
          <a:p>
            <a:pPr lvl="1"/>
            <a:endParaRPr lang="es-ES" altLang="es-ES" sz="1400" dirty="0" smtClean="0"/>
          </a:p>
          <a:p>
            <a:endParaRPr lang="es-ES" altLang="es-ES" sz="1800" dirty="0" smtClean="0"/>
          </a:p>
          <a:p>
            <a:endParaRPr lang="es-ES" altLang="es-ES" sz="1600" dirty="0" smtClean="0"/>
          </a:p>
          <a:p>
            <a:endParaRPr lang="es-ES" altLang="es-ES" sz="2000" dirty="0" smtClean="0"/>
          </a:p>
          <a:p>
            <a:pPr lvl="1"/>
            <a:endParaRPr lang="es-ES" altLang="es-ES" sz="1400" dirty="0" smtClean="0"/>
          </a:p>
          <a:p>
            <a:endParaRPr lang="es-ES" altLang="es-ES" sz="1800" dirty="0" smtClean="0"/>
          </a:p>
        </p:txBody>
      </p:sp>
      <p:pic>
        <p:nvPicPr>
          <p:cNvPr id="46084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13" y="1878592"/>
            <a:ext cx="3625299" cy="407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623720"/>
            <a:ext cx="2795699" cy="402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23720"/>
            <a:ext cx="2996138" cy="383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186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5804"/>
          <a:stretch/>
        </p:blipFill>
        <p:spPr>
          <a:xfrm>
            <a:off x="904944" y="509539"/>
            <a:ext cx="5265396" cy="5616624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 bwMode="auto">
          <a:xfrm>
            <a:off x="1712640" y="0"/>
            <a:ext cx="8915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ca-ES" sz="2800" kern="1200" baseline="0" dirty="0">
                <a:solidFill>
                  <a:srgbClr val="9934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altLang="ca-ES" dirty="0" smtClean="0"/>
              <a:t>Estudis </a:t>
            </a:r>
            <a:r>
              <a:rPr lang="ca-ES" altLang="ca-ES" dirty="0" smtClean="0"/>
              <a:t>Multicèntrics </a:t>
            </a:r>
            <a:r>
              <a:rPr lang="ca-ES" altLang="ca-ES" dirty="0" smtClean="0"/>
              <a:t>(</a:t>
            </a:r>
            <a:r>
              <a:rPr lang="ca-ES" altLang="ca-ES" dirty="0" err="1" smtClean="0"/>
              <a:t>DAGs</a:t>
            </a:r>
            <a:r>
              <a:rPr lang="ca-ES" altLang="ca-ES" dirty="0"/>
              <a:t>)</a:t>
            </a:r>
            <a:endParaRPr lang="es-ES" altLang="ca-ES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2288704" y="2204864"/>
            <a:ext cx="1152128" cy="392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51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2"/>
          <p:cNvSpPr>
            <a:spLocks noGrp="1"/>
          </p:cNvSpPr>
          <p:nvPr>
            <p:ph type="title"/>
          </p:nvPr>
        </p:nvSpPr>
        <p:spPr bwMode="auto">
          <a:xfrm>
            <a:off x="933450" y="0"/>
            <a:ext cx="8915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mtClean="0"/>
              <a:t>Log/Registros</a:t>
            </a:r>
            <a:endParaRPr altLang="ca-ES" smtClean="0"/>
          </a:p>
        </p:txBody>
      </p:sp>
      <p:pic>
        <p:nvPicPr>
          <p:cNvPr id="5120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1"/>
          <a:stretch>
            <a:fillRect/>
          </a:stretch>
        </p:blipFill>
        <p:spPr bwMode="auto">
          <a:xfrm>
            <a:off x="273050" y="627063"/>
            <a:ext cx="40640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642938"/>
            <a:ext cx="653415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18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2"/>
          <p:cNvSpPr>
            <a:spLocks noGrp="1"/>
          </p:cNvSpPr>
          <p:nvPr>
            <p:ph type="title"/>
          </p:nvPr>
        </p:nvSpPr>
        <p:spPr bwMode="auto">
          <a:xfrm>
            <a:off x="933450" y="-47625"/>
            <a:ext cx="8915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smtClean="0"/>
              <a:t>Exportar </a:t>
            </a:r>
            <a:r>
              <a:rPr lang="es-ES" altLang="ca-ES" dirty="0" err="1" smtClean="0"/>
              <a:t>dades</a:t>
            </a:r>
            <a:endParaRPr altLang="ca-E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00" y="771154"/>
            <a:ext cx="752580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8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36" y="1412776"/>
            <a:ext cx="8915400" cy="4515043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Informes de gestió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616249" y="1412776"/>
            <a:ext cx="21640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746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88704" y="0"/>
            <a:ext cx="7560840" cy="1143000"/>
          </a:xfrm>
        </p:spPr>
        <p:txBody>
          <a:bodyPr/>
          <a:lstStyle/>
          <a:p>
            <a:r>
              <a:rPr lang="ca-ES" dirty="0" smtClean="0"/>
              <a:t>Qui pot utilitzar </a:t>
            </a:r>
            <a:r>
              <a:rPr lang="ca-ES" dirty="0" err="1" smtClean="0"/>
              <a:t>REDCap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88504" y="571500"/>
            <a:ext cx="8915400" cy="4525963"/>
          </a:xfrm>
        </p:spPr>
        <p:txBody>
          <a:bodyPr/>
          <a:lstStyle/>
          <a:p>
            <a:r>
              <a:rPr lang="ca-ES" sz="2800" dirty="0" smtClean="0"/>
              <a:t>Qualsevol professional del Campus Vall </a:t>
            </a:r>
            <a:r>
              <a:rPr lang="ca-ES" sz="2800" dirty="0" smtClean="0"/>
              <a:t>d’Hebron </a:t>
            </a:r>
            <a:r>
              <a:rPr lang="ca-ES" sz="2800" dirty="0" smtClean="0"/>
              <a:t>o de fora del campus que participen en projectes gestionat </a:t>
            </a:r>
            <a:r>
              <a:rPr lang="ca-ES" sz="2800" dirty="0" smtClean="0"/>
              <a:t>des de </a:t>
            </a:r>
            <a:r>
              <a:rPr lang="ca-ES" sz="2800" dirty="0" smtClean="0"/>
              <a:t>VH</a:t>
            </a:r>
          </a:p>
          <a:p>
            <a:r>
              <a:rPr lang="ca-ES" sz="2800" dirty="0" smtClean="0"/>
              <a:t>Per gestionar bases de dades hi ha dues opcions:</a:t>
            </a:r>
          </a:p>
          <a:p>
            <a:pPr marL="457200" lvl="1" indent="0">
              <a:buNone/>
            </a:pPr>
            <a:r>
              <a:rPr lang="ca-ES" sz="2400" dirty="0" smtClean="0"/>
              <a:t>-El grup gestiona les seves pròpies bases. </a:t>
            </a:r>
            <a:endParaRPr lang="ca-ES" sz="2400" dirty="0"/>
          </a:p>
          <a:p>
            <a:pPr lvl="2"/>
            <a:r>
              <a:rPr lang="ca-ES" sz="2000" dirty="0" smtClean="0"/>
              <a:t>Hi ha un responsable de generar-les</a:t>
            </a:r>
          </a:p>
          <a:p>
            <a:pPr lvl="2"/>
            <a:r>
              <a:rPr lang="ca-ES" sz="2000" dirty="0" smtClean="0"/>
              <a:t>La UEB autoritza la creació i modificació de cada base</a:t>
            </a:r>
          </a:p>
          <a:p>
            <a:pPr lvl="2"/>
            <a:r>
              <a:rPr lang="ca-ES" sz="2000" dirty="0" smtClean="0"/>
              <a:t>Cost cero, però el grup es autosuficient</a:t>
            </a:r>
          </a:p>
          <a:p>
            <a:pPr lvl="1"/>
            <a:r>
              <a:rPr lang="ca-ES" sz="2400" dirty="0"/>
              <a:t>La UEB gestiona les bases </a:t>
            </a:r>
            <a:endParaRPr lang="ca-ES" sz="2400" dirty="0" smtClean="0"/>
          </a:p>
          <a:p>
            <a:pPr lvl="2"/>
            <a:r>
              <a:rPr lang="ca-ES" sz="2000" dirty="0" smtClean="0"/>
              <a:t>Les despeses son les hores de feina com qualsevol anàlisi</a:t>
            </a:r>
          </a:p>
          <a:p>
            <a:pPr lvl="2"/>
            <a:r>
              <a:rPr lang="ca-ES" sz="2000" dirty="0" smtClean="0"/>
              <a:t>La UEB genera els formularis, el sistema de gestió i es compromet al manteniment segons els termes que s’acorden</a:t>
            </a:r>
          </a:p>
          <a:p>
            <a:pPr lvl="2"/>
            <a:endParaRPr lang="ca-ES" sz="2000" dirty="0"/>
          </a:p>
          <a:p>
            <a:pPr marL="914400" lvl="2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96912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44488" y="836712"/>
            <a:ext cx="8915400" cy="4525963"/>
          </a:xfrm>
        </p:spPr>
        <p:txBody>
          <a:bodyPr/>
          <a:lstStyle/>
          <a:p>
            <a:r>
              <a:rPr lang="ca-ES" dirty="0" smtClean="0"/>
              <a:t>Cal proporcionar nom, cognoms i correu electrònic del usuari a </a:t>
            </a:r>
            <a:r>
              <a:rPr lang="ca-ES" dirty="0" smtClean="0">
                <a:hlinkClick r:id="rId2"/>
              </a:rPr>
              <a:t>ueb@vhir.org</a:t>
            </a:r>
            <a:r>
              <a:rPr lang="ca-ES" dirty="0" smtClean="0"/>
              <a:t>.</a:t>
            </a:r>
          </a:p>
          <a:p>
            <a:r>
              <a:rPr lang="ca-ES" dirty="0" smtClean="0"/>
              <a:t>Si es la primera vegada cal  indicar el responsable del grup i el projecte/motiu per fer la base de dades</a:t>
            </a:r>
          </a:p>
          <a:p>
            <a:r>
              <a:rPr lang="ca-ES" dirty="0" smtClean="0"/>
              <a:t>El sistema envia un correu per a que l’usuari </a:t>
            </a:r>
            <a:r>
              <a:rPr lang="ca-ES" dirty="0" err="1" smtClean="0"/>
              <a:t>establisca</a:t>
            </a:r>
            <a:r>
              <a:rPr lang="ca-ES" dirty="0" smtClean="0"/>
              <a:t> la contrasenya </a:t>
            </a:r>
          </a:p>
          <a:p>
            <a:r>
              <a:rPr lang="ca-ES" dirty="0" smtClean="0"/>
              <a:t>Després s’assignarà a l’usuari a les bases que pertoqui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56656" y="0"/>
            <a:ext cx="7992888" cy="1143000"/>
          </a:xfrm>
        </p:spPr>
        <p:txBody>
          <a:bodyPr/>
          <a:lstStyle/>
          <a:p>
            <a:r>
              <a:rPr lang="ca-ES" dirty="0" smtClean="0"/>
              <a:t>Dar d’alta a un usuari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9931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88504" y="908720"/>
            <a:ext cx="8915400" cy="4525963"/>
          </a:xfrm>
        </p:spPr>
        <p:txBody>
          <a:bodyPr/>
          <a:lstStyle/>
          <a:p>
            <a:r>
              <a:rPr lang="ca-ES" dirty="0" smtClean="0"/>
              <a:t>Es proporciona un manual d’usuari de bases de dades i de creació de bases de dades</a:t>
            </a:r>
          </a:p>
          <a:p>
            <a:r>
              <a:rPr lang="ca-ES" dirty="0" err="1" smtClean="0"/>
              <a:t>Videos</a:t>
            </a:r>
            <a:r>
              <a:rPr lang="ca-ES" dirty="0" smtClean="0"/>
              <a:t> i </a:t>
            </a:r>
            <a:r>
              <a:rPr lang="ca-ES" dirty="0" err="1" smtClean="0"/>
              <a:t>FAQs</a:t>
            </a:r>
            <a:r>
              <a:rPr lang="ca-ES" dirty="0" smtClean="0"/>
              <a:t> en la part esquerra del sistema sempre disponibles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</a:t>
            </a:r>
            <a:r>
              <a:rPr lang="ca-ES" dirty="0" err="1" smtClean="0"/>
              <a:t>REDCap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76" y="3501008"/>
            <a:ext cx="3456384" cy="31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4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436954" y="2408832"/>
            <a:ext cx="7000875" cy="3900488"/>
          </a:xfrm>
          <a:prstGeom prst="ellipse">
            <a:avLst/>
          </a:prstGeom>
          <a:solidFill>
            <a:srgbClr val="D9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 err="1"/>
              <a:t>Progra</a:t>
            </a:r>
            <a:endParaRPr lang="ca-ES" sz="1350" dirty="0"/>
          </a:p>
        </p:txBody>
      </p:sp>
      <p:sp>
        <p:nvSpPr>
          <p:cNvPr id="9" name="Elipse 8"/>
          <p:cNvSpPr/>
          <p:nvPr/>
        </p:nvSpPr>
        <p:spPr>
          <a:xfrm>
            <a:off x="2410363" y="3082197"/>
            <a:ext cx="4339828" cy="3148609"/>
          </a:xfrm>
          <a:prstGeom prst="ellipse">
            <a:avLst/>
          </a:prstGeom>
          <a:solidFill>
            <a:srgbClr val="DE9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>
              <a:solidFill>
                <a:srgbClr val="FFFF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379415" y="4626375"/>
            <a:ext cx="2044898" cy="1574304"/>
          </a:xfrm>
          <a:prstGeom prst="ellipse">
            <a:avLst/>
          </a:prstGeom>
          <a:solidFill>
            <a:srgbClr val="F4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b="1" dirty="0" err="1" smtClean="0">
                <a:solidFill>
                  <a:schemeClr val="bg2">
                    <a:lumMod val="10000"/>
                  </a:schemeClr>
                </a:solidFill>
              </a:rPr>
              <a:t>Instal·lació</a:t>
            </a:r>
            <a:r>
              <a:rPr lang="es-ES" sz="1350" b="1" dirty="0" smtClean="0">
                <a:solidFill>
                  <a:schemeClr val="bg2">
                    <a:lumMod val="10000"/>
                  </a:schemeClr>
                </a:solidFill>
              </a:rPr>
              <a:t> Software</a:t>
            </a:r>
          </a:p>
          <a:p>
            <a:pPr algn="ctr"/>
            <a:endParaRPr lang="es-ES" sz="13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s-ES" sz="135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ca-ES" sz="13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796200" y="3337176"/>
            <a:ext cx="2282381" cy="12106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b="1" dirty="0" smtClean="0">
                <a:solidFill>
                  <a:schemeClr val="bg2">
                    <a:lumMod val="10000"/>
                  </a:schemeClr>
                </a:solidFill>
              </a:rPr>
              <a:t>El sistema funciona </a:t>
            </a:r>
            <a:r>
              <a:rPr lang="es-ES" sz="1350" b="1" dirty="0" err="1" smtClean="0">
                <a:solidFill>
                  <a:schemeClr val="bg2">
                    <a:lumMod val="10000"/>
                  </a:schemeClr>
                </a:solidFill>
              </a:rPr>
              <a:t>adecuadament</a:t>
            </a:r>
            <a:endParaRPr lang="es-ES" sz="135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s-ES" sz="1350" b="1" dirty="0" smtClean="0">
                <a:solidFill>
                  <a:schemeClr val="bg2">
                    <a:lumMod val="10000"/>
                  </a:schemeClr>
                </a:solidFill>
              </a:rPr>
              <a:t>(Fe el que te que </a:t>
            </a:r>
            <a:r>
              <a:rPr lang="es-ES" sz="1350" b="1" dirty="0" err="1" smtClean="0">
                <a:solidFill>
                  <a:schemeClr val="bg2">
                    <a:lumMod val="10000"/>
                  </a:schemeClr>
                </a:solidFill>
              </a:rPr>
              <a:t>fer</a:t>
            </a:r>
            <a:r>
              <a:rPr lang="es-ES" sz="1350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ca-ES" sz="13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654571" y="3634062"/>
            <a:ext cx="17832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 smtClean="0"/>
              <a:t>El </a:t>
            </a:r>
            <a:r>
              <a:rPr lang="es-ES" sz="1350" b="1" dirty="0" err="1" smtClean="0"/>
              <a:t>eCRF</a:t>
            </a:r>
            <a:r>
              <a:rPr lang="es-ES" sz="1350" b="1" dirty="0" smtClean="0"/>
              <a:t> funciona </a:t>
            </a:r>
            <a:r>
              <a:rPr lang="es-ES" sz="1350" b="1" dirty="0" err="1" smtClean="0"/>
              <a:t>adecuadament</a:t>
            </a:r>
            <a:r>
              <a:rPr lang="es-ES" sz="1350" b="1" dirty="0" smtClean="0"/>
              <a:t> per </a:t>
            </a:r>
            <a:r>
              <a:rPr lang="es-ES" sz="1350" b="1" dirty="0"/>
              <a:t>a cada </a:t>
            </a:r>
            <a:r>
              <a:rPr lang="es-ES" sz="1350" b="1" dirty="0" err="1"/>
              <a:t>Assaig</a:t>
            </a:r>
            <a:r>
              <a:rPr lang="es-ES" sz="1350" b="1" dirty="0"/>
              <a:t> </a:t>
            </a:r>
            <a:r>
              <a:rPr lang="es-ES" sz="1350" b="1" dirty="0" err="1"/>
              <a:t>Clínic</a:t>
            </a:r>
            <a:endParaRPr lang="ca-ES" sz="1350" b="1" dirty="0"/>
          </a:p>
        </p:txBody>
      </p:sp>
      <p:sp>
        <p:nvSpPr>
          <p:cNvPr id="16" name="Llamada de flecha a la izquierda 15"/>
          <p:cNvSpPr/>
          <p:nvPr/>
        </p:nvSpPr>
        <p:spPr>
          <a:xfrm rot="19940018">
            <a:off x="6104022" y="1941087"/>
            <a:ext cx="3384496" cy="942975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 err="1">
                <a:solidFill>
                  <a:srgbClr val="993489"/>
                </a:solidFill>
              </a:rPr>
              <a:t>Validació</a:t>
            </a:r>
            <a:r>
              <a:rPr lang="es-ES" sz="1350" dirty="0">
                <a:solidFill>
                  <a:srgbClr val="993489"/>
                </a:solidFill>
              </a:rPr>
              <a:t> específica de cada </a:t>
            </a:r>
            <a:r>
              <a:rPr lang="es-ES" sz="1350" dirty="0" err="1">
                <a:solidFill>
                  <a:srgbClr val="993489"/>
                </a:solidFill>
              </a:rPr>
              <a:t>assaig</a:t>
            </a:r>
            <a:r>
              <a:rPr lang="es-ES" sz="1350" dirty="0">
                <a:solidFill>
                  <a:srgbClr val="993489"/>
                </a:solidFill>
              </a:rPr>
              <a:t> </a:t>
            </a:r>
            <a:r>
              <a:rPr lang="es-ES" sz="1350" dirty="0" err="1" smtClean="0">
                <a:solidFill>
                  <a:srgbClr val="993489"/>
                </a:solidFill>
              </a:rPr>
              <a:t>clínic</a:t>
            </a:r>
            <a:r>
              <a:rPr lang="es-ES" sz="1350" dirty="0" smtClean="0">
                <a:solidFill>
                  <a:srgbClr val="993489"/>
                </a:solidFill>
              </a:rPr>
              <a:t> (“</a:t>
            </a:r>
            <a:r>
              <a:rPr lang="es-ES" sz="1350" dirty="0">
                <a:solidFill>
                  <a:srgbClr val="993489"/>
                </a:solidFill>
              </a:rPr>
              <a:t>PQ</a:t>
            </a:r>
            <a:r>
              <a:rPr lang="es-ES" sz="1350" dirty="0" smtClean="0">
                <a:solidFill>
                  <a:srgbClr val="993489"/>
                </a:solidFill>
              </a:rPr>
              <a:t>”)</a:t>
            </a:r>
            <a:endParaRPr lang="es-ES" sz="1350" dirty="0">
              <a:solidFill>
                <a:srgbClr val="993489"/>
              </a:solidFill>
            </a:endParaRPr>
          </a:p>
        </p:txBody>
      </p:sp>
      <p:sp>
        <p:nvSpPr>
          <p:cNvPr id="18" name="Llamada de flecha a la izquierda 17"/>
          <p:cNvSpPr/>
          <p:nvPr/>
        </p:nvSpPr>
        <p:spPr>
          <a:xfrm rot="1572090" flipH="1">
            <a:off x="844506" y="2121579"/>
            <a:ext cx="3597470" cy="942975"/>
          </a:xfrm>
          <a:prstGeom prst="leftArrowCallou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 err="1">
                <a:solidFill>
                  <a:srgbClr val="993489"/>
                </a:solidFill>
              </a:rPr>
              <a:t>Qualificació</a:t>
            </a:r>
            <a:r>
              <a:rPr lang="es-ES" sz="1350" dirty="0">
                <a:solidFill>
                  <a:srgbClr val="993489"/>
                </a:solidFill>
              </a:rPr>
              <a:t> operacional </a:t>
            </a:r>
            <a:r>
              <a:rPr lang="es-ES" sz="1350" dirty="0" smtClean="0">
                <a:solidFill>
                  <a:srgbClr val="993489"/>
                </a:solidFill>
              </a:rPr>
              <a:t>(OQ)</a:t>
            </a:r>
            <a:endParaRPr lang="es-ES" sz="1350" dirty="0">
              <a:solidFill>
                <a:srgbClr val="993489"/>
              </a:solidFill>
            </a:endParaRPr>
          </a:p>
        </p:txBody>
      </p:sp>
      <p:sp>
        <p:nvSpPr>
          <p:cNvPr id="19" name="Llamada de flecha a la izquierda 18"/>
          <p:cNvSpPr/>
          <p:nvPr/>
        </p:nvSpPr>
        <p:spPr>
          <a:xfrm>
            <a:off x="5415560" y="5291970"/>
            <a:ext cx="4038005" cy="942975"/>
          </a:xfrm>
          <a:prstGeom prst="leftArrowCallou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 err="1">
                <a:solidFill>
                  <a:srgbClr val="993489"/>
                </a:solidFill>
              </a:rPr>
              <a:t>Qualificació</a:t>
            </a:r>
            <a:r>
              <a:rPr lang="es-ES" sz="1350" dirty="0">
                <a:solidFill>
                  <a:srgbClr val="993489"/>
                </a:solidFill>
              </a:rPr>
              <a:t> de la </a:t>
            </a:r>
            <a:r>
              <a:rPr lang="es-ES" sz="1350" dirty="0" err="1">
                <a:solidFill>
                  <a:srgbClr val="993489"/>
                </a:solidFill>
              </a:rPr>
              <a:t>instal·lació</a:t>
            </a:r>
            <a:r>
              <a:rPr lang="es-ES" sz="1350" dirty="0">
                <a:solidFill>
                  <a:srgbClr val="993489"/>
                </a:solidFill>
              </a:rPr>
              <a:t> (IQ</a:t>
            </a:r>
            <a:r>
              <a:rPr lang="es-ES" sz="1350" dirty="0" smtClean="0">
                <a:solidFill>
                  <a:srgbClr val="993489"/>
                </a:solidFill>
              </a:rPr>
              <a:t>)</a:t>
            </a:r>
          </a:p>
          <a:p>
            <a:pPr algn="ctr"/>
            <a:endParaRPr lang="es-ES" sz="1350" dirty="0">
              <a:solidFill>
                <a:srgbClr val="993489"/>
              </a:solidFill>
            </a:endParaRPr>
          </a:p>
        </p:txBody>
      </p:sp>
      <p:sp>
        <p:nvSpPr>
          <p:cNvPr id="13" name="Título 2"/>
          <p:cNvSpPr>
            <a:spLocks noGrp="1"/>
          </p:cNvSpPr>
          <p:nvPr>
            <p:ph type="title"/>
          </p:nvPr>
        </p:nvSpPr>
        <p:spPr>
          <a:xfrm>
            <a:off x="1436954" y="0"/>
            <a:ext cx="8915400" cy="1143000"/>
          </a:xfrm>
        </p:spPr>
        <p:txBody>
          <a:bodyPr/>
          <a:lstStyle/>
          <a:p>
            <a:r>
              <a:rPr lang="ca-ES" dirty="0" smtClean="0"/>
              <a:t>Validació del REDCAP</a:t>
            </a:r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56" y="5325707"/>
            <a:ext cx="1509178" cy="43598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875717" y="5716928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 8.2.3 </a:t>
            </a:r>
            <a:endParaRPr lang="es-ES" sz="1200" dirty="0"/>
          </a:p>
        </p:txBody>
      </p:sp>
      <p:sp>
        <p:nvSpPr>
          <p:cNvPr id="3" name="Rectángulo 2"/>
          <p:cNvSpPr/>
          <p:nvPr/>
        </p:nvSpPr>
        <p:spPr>
          <a:xfrm>
            <a:off x="2741704" y="539919"/>
            <a:ext cx="53549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Feta </a:t>
            </a:r>
            <a:r>
              <a:rPr lang="es-E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d’acord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principis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les </a:t>
            </a:r>
            <a:r>
              <a:rPr lang="es-E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normatives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GCP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(ICH E6(R2) </a:t>
            </a:r>
            <a:r>
              <a:rPr lang="es-E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 GMP Anexo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21 CRF </a:t>
            </a:r>
            <a:r>
              <a:rPr lang="es-E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Part</a:t>
            </a:r>
            <a:r>
              <a:rPr lang="es-E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11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192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72480" y="692696"/>
            <a:ext cx="8915400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 err="1" smtClean="0">
                <a:solidFill>
                  <a:srgbClr val="C00000"/>
                </a:solidFill>
              </a:rPr>
              <a:t>Darrer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r>
              <a:rPr lang="es-ES" sz="2800" dirty="0" err="1" smtClean="0">
                <a:solidFill>
                  <a:srgbClr val="C00000"/>
                </a:solidFill>
              </a:rPr>
              <a:t>divendres</a:t>
            </a:r>
            <a:r>
              <a:rPr lang="es-ES" sz="2800" dirty="0" smtClean="0">
                <a:solidFill>
                  <a:srgbClr val="C00000"/>
                </a:solidFill>
              </a:rPr>
              <a:t> de cada mes a les 12:30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 La </a:t>
            </a:r>
            <a:r>
              <a:rPr lang="es-ES" sz="2000" dirty="0" err="1"/>
              <a:t>crisi</a:t>
            </a:r>
            <a:r>
              <a:rPr lang="es-ES" sz="2000" dirty="0"/>
              <a:t> de la </a:t>
            </a:r>
            <a:r>
              <a:rPr lang="es-ES" sz="2000" dirty="0" err="1"/>
              <a:t>significació</a:t>
            </a:r>
            <a:r>
              <a:rPr lang="es-ES" sz="2000" dirty="0"/>
              <a:t> estadística: que </a:t>
            </a:r>
            <a:r>
              <a:rPr lang="es-ES" sz="2000" dirty="0" err="1"/>
              <a:t>diuen</a:t>
            </a:r>
            <a:r>
              <a:rPr lang="es-ES" sz="2000" dirty="0"/>
              <a:t> i que no </a:t>
            </a:r>
            <a:r>
              <a:rPr lang="es-ES" sz="2000" dirty="0" err="1"/>
              <a:t>diuen</a:t>
            </a:r>
            <a:r>
              <a:rPr lang="es-ES" sz="2000" dirty="0"/>
              <a:t> </a:t>
            </a:r>
            <a:r>
              <a:rPr lang="es-ES" sz="2000" dirty="0" err="1"/>
              <a:t>els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C00000"/>
                </a:solidFill>
              </a:rPr>
              <a:t>p-</a:t>
            </a:r>
            <a:r>
              <a:rPr lang="es-ES" sz="2000" dirty="0" err="1">
                <a:solidFill>
                  <a:srgbClr val="C00000"/>
                </a:solidFill>
              </a:rPr>
              <a:t>valors</a:t>
            </a:r>
            <a:r>
              <a:rPr lang="es-ES" sz="2000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C00000"/>
                </a:solidFill>
              </a:rPr>
              <a:t>Odd</a:t>
            </a:r>
            <a:r>
              <a:rPr lang="es-ES" sz="2000" dirty="0" smtClean="0">
                <a:solidFill>
                  <a:srgbClr val="C00000"/>
                </a:solidFill>
              </a:rPr>
              <a:t>-Ratios</a:t>
            </a:r>
            <a:r>
              <a:rPr lang="es-ES" sz="2000" dirty="0">
                <a:solidFill>
                  <a:srgbClr val="C00000"/>
                </a:solidFill>
              </a:rPr>
              <a:t>, Riscos </a:t>
            </a:r>
            <a:r>
              <a:rPr lang="es-ES" sz="2000" dirty="0" err="1">
                <a:solidFill>
                  <a:srgbClr val="C00000"/>
                </a:solidFill>
              </a:rPr>
              <a:t>Relatius</a:t>
            </a:r>
            <a:r>
              <a:rPr lang="es-ES" sz="2000" dirty="0">
                <a:solidFill>
                  <a:srgbClr val="C00000"/>
                </a:solidFill>
              </a:rPr>
              <a:t>, Riscos </a:t>
            </a:r>
            <a:r>
              <a:rPr lang="es-ES" sz="2000" dirty="0" err="1" smtClean="0">
                <a:solidFill>
                  <a:srgbClr val="C00000"/>
                </a:solidFill>
              </a:rPr>
              <a:t>Absoluts</a:t>
            </a:r>
            <a:r>
              <a:rPr lang="es-ES" sz="2000" dirty="0" smtClean="0">
                <a:solidFill>
                  <a:srgbClr val="C00000"/>
                </a:solidFill>
              </a:rPr>
              <a:t>, </a:t>
            </a:r>
            <a:r>
              <a:rPr lang="es-ES" sz="2000" dirty="0" err="1" smtClean="0">
                <a:solidFill>
                  <a:srgbClr val="C00000"/>
                </a:solidFill>
              </a:rPr>
              <a:t>Hazard</a:t>
            </a:r>
            <a:r>
              <a:rPr lang="es-ES" sz="2000" dirty="0" smtClean="0">
                <a:solidFill>
                  <a:srgbClr val="C00000"/>
                </a:solidFill>
              </a:rPr>
              <a:t> Ratios </a:t>
            </a:r>
            <a:r>
              <a:rPr lang="es-ES" sz="2000" dirty="0"/>
              <a:t>...</a:t>
            </a:r>
            <a:r>
              <a:rPr lang="es-ES" sz="2000" dirty="0" err="1"/>
              <a:t>Endreçant</a:t>
            </a:r>
            <a:r>
              <a:rPr lang="es-ES" sz="2000" dirty="0"/>
              <a:t> les idees.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2000" dirty="0" err="1" smtClean="0"/>
              <a:t>Mesurant</a:t>
            </a:r>
            <a:r>
              <a:rPr lang="es-ES" sz="2000" dirty="0" smtClean="0"/>
              <a:t> la </a:t>
            </a:r>
            <a:r>
              <a:rPr lang="es-ES" sz="2000" dirty="0" err="1" smtClean="0"/>
              <a:t>intensitat</a:t>
            </a:r>
            <a:r>
              <a:rPr lang="es-ES" sz="2000" dirty="0" smtClean="0"/>
              <a:t> de </a:t>
            </a:r>
            <a:r>
              <a:rPr lang="es-ES" sz="2000" dirty="0" err="1" smtClean="0"/>
              <a:t>l’associació</a:t>
            </a:r>
            <a:r>
              <a:rPr lang="es-ES" sz="2000" dirty="0" smtClean="0"/>
              <a:t> </a:t>
            </a:r>
            <a:r>
              <a:rPr lang="es-ES" sz="2000" dirty="0"/>
              <a:t>entre </a:t>
            </a:r>
            <a:r>
              <a:rPr lang="es-ES" sz="2000" dirty="0" err="1"/>
              <a:t>dues</a:t>
            </a:r>
            <a:r>
              <a:rPr lang="es-ES" sz="2000" dirty="0"/>
              <a:t> </a:t>
            </a:r>
            <a:r>
              <a:rPr lang="es-ES" sz="2000" dirty="0" smtClean="0"/>
              <a:t>variables .La </a:t>
            </a:r>
            <a:r>
              <a:rPr lang="es-ES" sz="2000" dirty="0" err="1">
                <a:solidFill>
                  <a:srgbClr val="C00000"/>
                </a:solidFill>
              </a:rPr>
              <a:t>correlació</a:t>
            </a:r>
            <a:r>
              <a:rPr lang="es-ES" sz="2000" dirty="0">
                <a:solidFill>
                  <a:srgbClr val="C00000"/>
                </a:solidFill>
              </a:rPr>
              <a:t> i les </a:t>
            </a:r>
            <a:r>
              <a:rPr lang="es-ES" sz="2000" dirty="0" err="1">
                <a:solidFill>
                  <a:srgbClr val="C00000"/>
                </a:solidFill>
              </a:rPr>
              <a:t>seves</a:t>
            </a:r>
            <a:r>
              <a:rPr lang="es-ES" sz="2000" dirty="0">
                <a:solidFill>
                  <a:srgbClr val="C00000"/>
                </a:solidFill>
              </a:rPr>
              <a:t> </a:t>
            </a:r>
            <a:r>
              <a:rPr lang="es-ES" sz="2000" dirty="0" err="1">
                <a:solidFill>
                  <a:srgbClr val="C00000"/>
                </a:solidFill>
              </a:rPr>
              <a:t>variants</a:t>
            </a:r>
            <a:endParaRPr lang="es-ES" sz="20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2000" dirty="0" err="1" smtClean="0"/>
              <a:t>Ajustos</a:t>
            </a:r>
            <a:r>
              <a:rPr lang="es-ES" sz="2000" dirty="0" smtClean="0"/>
              <a:t> </a:t>
            </a:r>
            <a:r>
              <a:rPr lang="es-ES" sz="2000" dirty="0"/>
              <a:t>per "</a:t>
            </a:r>
            <a:r>
              <a:rPr lang="es-ES" sz="2000" dirty="0" err="1">
                <a:solidFill>
                  <a:srgbClr val="C00000"/>
                </a:solidFill>
              </a:rPr>
              <a:t>mutiple</a:t>
            </a:r>
            <a:r>
              <a:rPr lang="es-ES" sz="2000" dirty="0">
                <a:solidFill>
                  <a:srgbClr val="C00000"/>
                </a:solidFill>
              </a:rPr>
              <a:t> </a:t>
            </a:r>
            <a:r>
              <a:rPr lang="es-ES" sz="2000" dirty="0" err="1">
                <a:solidFill>
                  <a:srgbClr val="C00000"/>
                </a:solidFill>
              </a:rPr>
              <a:t>testing</a:t>
            </a:r>
            <a:r>
              <a:rPr lang="es-ES" sz="2000" dirty="0"/>
              <a:t>": </a:t>
            </a:r>
            <a:r>
              <a:rPr lang="es-ES" sz="2000" dirty="0" err="1" smtClean="0"/>
              <a:t>Quan</a:t>
            </a:r>
            <a:r>
              <a:rPr lang="es-ES" sz="2000" dirty="0"/>
              <a:t>? </a:t>
            </a:r>
            <a:r>
              <a:rPr lang="es-ES" sz="2000" dirty="0" smtClean="0"/>
              <a:t>Per </a:t>
            </a:r>
            <a:r>
              <a:rPr lang="es-ES" sz="2000" dirty="0" err="1" smtClean="0"/>
              <a:t>què</a:t>
            </a:r>
            <a:r>
              <a:rPr lang="es-ES" sz="2000" dirty="0"/>
              <a:t>? </a:t>
            </a:r>
            <a:r>
              <a:rPr lang="es-ES" sz="2000" dirty="0" err="1" smtClean="0"/>
              <a:t>Com</a:t>
            </a:r>
            <a:r>
              <a:rPr lang="es-ES" sz="2000" dirty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C00000"/>
                </a:solidFill>
              </a:rPr>
              <a:t>Visualització</a:t>
            </a:r>
            <a:r>
              <a:rPr lang="es-ES" sz="2000" dirty="0" smtClean="0">
                <a:solidFill>
                  <a:srgbClr val="C00000"/>
                </a:solidFill>
              </a:rPr>
              <a:t> </a:t>
            </a:r>
            <a:r>
              <a:rPr lang="es-ES" sz="2000" dirty="0">
                <a:solidFill>
                  <a:srgbClr val="C00000"/>
                </a:solidFill>
              </a:rPr>
              <a:t>moderna de </a:t>
            </a:r>
            <a:r>
              <a:rPr lang="es-ES" sz="2000" dirty="0" err="1">
                <a:solidFill>
                  <a:srgbClr val="C00000"/>
                </a:solidFill>
              </a:rPr>
              <a:t>dades</a:t>
            </a:r>
            <a:r>
              <a:rPr lang="es-ES" sz="2000" dirty="0"/>
              <a:t>: </a:t>
            </a:r>
            <a:r>
              <a:rPr lang="es-ES" sz="2000" dirty="0" err="1" smtClean="0"/>
              <a:t>Més</a:t>
            </a:r>
            <a:r>
              <a:rPr lang="es-ES" sz="2000" dirty="0" smtClean="0"/>
              <a:t> </a:t>
            </a:r>
            <a:r>
              <a:rPr lang="es-ES" sz="2000" dirty="0" err="1"/>
              <a:t>enllà</a:t>
            </a:r>
            <a:r>
              <a:rPr lang="es-ES" sz="2000" dirty="0"/>
              <a:t> de les barres i </a:t>
            </a:r>
            <a:r>
              <a:rPr lang="es-ES" sz="2000" dirty="0" err="1"/>
              <a:t>els</a:t>
            </a:r>
            <a:r>
              <a:rPr lang="es-ES" sz="2000" dirty="0"/>
              <a:t> </a:t>
            </a:r>
            <a:r>
              <a:rPr lang="es-ES" sz="2000" dirty="0" err="1"/>
              <a:t>pastissos</a:t>
            </a:r>
            <a:endParaRPr lang="es-ES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2000" dirty="0" err="1" smtClean="0"/>
              <a:t>Busqueu</a:t>
            </a:r>
            <a:r>
              <a:rPr lang="es-ES" sz="2000" dirty="0" smtClean="0"/>
              <a:t> </a:t>
            </a:r>
            <a:r>
              <a:rPr lang="es-ES" sz="2000" dirty="0"/>
              <a:t>la fama, i aquí es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aneu</a:t>
            </a:r>
            <a:r>
              <a:rPr lang="es-ES" sz="2000" dirty="0"/>
              <a:t> a </a:t>
            </a:r>
            <a:r>
              <a:rPr lang="es-ES" sz="2000" dirty="0" err="1"/>
              <a:t>començar</a:t>
            </a:r>
            <a:r>
              <a:rPr lang="es-ES" sz="2000" dirty="0"/>
              <a:t> a </a:t>
            </a:r>
            <a:r>
              <a:rPr lang="es-ES" sz="2000" dirty="0" smtClean="0"/>
              <a:t>pagar-lar </a:t>
            </a:r>
            <a:r>
              <a:rPr lang="es-ES" sz="2000" dirty="0"/>
              <a:t>: </a:t>
            </a:r>
            <a:r>
              <a:rPr lang="es-ES" sz="2000" dirty="0" err="1">
                <a:solidFill>
                  <a:srgbClr val="C00000"/>
                </a:solidFill>
              </a:rPr>
              <a:t>Estratègies</a:t>
            </a:r>
            <a:r>
              <a:rPr lang="es-ES" sz="2000" dirty="0">
                <a:solidFill>
                  <a:srgbClr val="C00000"/>
                </a:solidFill>
              </a:rPr>
              <a:t> per a la </a:t>
            </a:r>
            <a:r>
              <a:rPr lang="es-ES" sz="2000" dirty="0" err="1">
                <a:solidFill>
                  <a:srgbClr val="C00000"/>
                </a:solidFill>
              </a:rPr>
              <a:t>construcció</a:t>
            </a:r>
            <a:r>
              <a:rPr lang="es-ES" sz="2000" dirty="0">
                <a:solidFill>
                  <a:srgbClr val="C00000"/>
                </a:solidFill>
              </a:rPr>
              <a:t> de </a:t>
            </a:r>
            <a:r>
              <a:rPr lang="es-ES" sz="2000" dirty="0" err="1">
                <a:solidFill>
                  <a:srgbClr val="C00000"/>
                </a:solidFill>
              </a:rPr>
              <a:t>models</a:t>
            </a:r>
            <a:r>
              <a:rPr lang="es-ES" sz="2000" dirty="0">
                <a:solidFill>
                  <a:srgbClr val="C00000"/>
                </a:solidFill>
              </a:rPr>
              <a:t> i </a:t>
            </a:r>
            <a:r>
              <a:rPr lang="es-ES" sz="2000" dirty="0" err="1">
                <a:solidFill>
                  <a:srgbClr val="C00000"/>
                </a:solidFill>
              </a:rPr>
              <a:t>biomarcadors</a:t>
            </a:r>
            <a:endParaRPr lang="es-ES" sz="2000" dirty="0">
              <a:solidFill>
                <a:srgbClr val="C0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dirty="0"/>
              <a:t/>
            </a:r>
            <a:br>
              <a:rPr lang="es-ES" sz="2800" dirty="0"/>
            </a:br>
            <a:endParaRPr lang="es-ES" sz="2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Properes</a:t>
            </a:r>
            <a:r>
              <a:rPr lang="es-ES" dirty="0" smtClean="0"/>
              <a:t> </a:t>
            </a:r>
            <a:r>
              <a:rPr lang="es-ES" dirty="0" err="1" smtClean="0"/>
              <a:t>Píndoles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691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906000" cy="539167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44888" y="598384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993489"/>
                </a:solidFill>
              </a:rPr>
              <a:t>ueb.vhir.org</a:t>
            </a:r>
            <a:endParaRPr lang="es-ES" sz="2400" dirty="0">
              <a:solidFill>
                <a:srgbClr val="993489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0512" y="4221088"/>
            <a:ext cx="918102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3200" dirty="0" err="1" smtClean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Sessions</a:t>
            </a:r>
            <a:r>
              <a:rPr lang="es-ES" sz="3200" dirty="0" smtClean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breus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presentarem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concepte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estadístic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discutirem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base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d’exemples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-lo servir i també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</a:t>
            </a:r>
            <a:r>
              <a:rPr lang="es-ES" sz="3200" dirty="0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99348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fer-ho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616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088"/>
          <a:stretch/>
        </p:blipFill>
        <p:spPr>
          <a:xfrm>
            <a:off x="992560" y="764704"/>
            <a:ext cx="6449325" cy="337652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92560" y="1412776"/>
            <a:ext cx="73448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632520" y="443810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err="1" smtClean="0">
                <a:solidFill>
                  <a:srgbClr val="993489"/>
                </a:solidFill>
              </a:rPr>
              <a:t>Gràcies</a:t>
            </a:r>
            <a:endParaRPr lang="es-ES" sz="5400" dirty="0">
              <a:solidFill>
                <a:srgbClr val="993489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8" y="4166243"/>
            <a:ext cx="230537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1412776"/>
            <a:ext cx="5150346" cy="441785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942" y="1124744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993489"/>
                </a:solidFill>
              </a:rPr>
              <a:t>Dins</a:t>
            </a:r>
            <a:r>
              <a:rPr lang="es-ES" dirty="0" smtClean="0">
                <a:solidFill>
                  <a:srgbClr val="993489"/>
                </a:solidFill>
              </a:rPr>
              <a:t> del caos de les </a:t>
            </a:r>
            <a:r>
              <a:rPr lang="es-ES" dirty="0" err="1" smtClean="0">
                <a:solidFill>
                  <a:srgbClr val="993489"/>
                </a:solidFill>
              </a:rPr>
              <a:t>dades</a:t>
            </a:r>
            <a:r>
              <a:rPr lang="es-ES" dirty="0" smtClean="0">
                <a:solidFill>
                  <a:srgbClr val="993489"/>
                </a:solidFill>
              </a:rPr>
              <a:t> </a:t>
            </a:r>
            <a:r>
              <a:rPr lang="es-ES" dirty="0" err="1" smtClean="0">
                <a:solidFill>
                  <a:srgbClr val="993489"/>
                </a:solidFill>
              </a:rPr>
              <a:t>busquem</a:t>
            </a:r>
            <a:r>
              <a:rPr lang="es-ES" dirty="0" smtClean="0">
                <a:solidFill>
                  <a:srgbClr val="993489"/>
                </a:solidFill>
              </a:rPr>
              <a:t> </a:t>
            </a:r>
            <a:r>
              <a:rPr lang="es-ES" dirty="0" err="1" smtClean="0">
                <a:solidFill>
                  <a:srgbClr val="993489"/>
                </a:solidFill>
              </a:rPr>
              <a:t>eines</a:t>
            </a:r>
            <a:r>
              <a:rPr lang="es-ES" dirty="0" smtClean="0">
                <a:solidFill>
                  <a:srgbClr val="993489"/>
                </a:solidFill>
              </a:rPr>
              <a:t> que </a:t>
            </a:r>
            <a:r>
              <a:rPr lang="es-ES" dirty="0" err="1" smtClean="0">
                <a:solidFill>
                  <a:srgbClr val="993489"/>
                </a:solidFill>
              </a:rPr>
              <a:t>ens</a:t>
            </a:r>
            <a:r>
              <a:rPr lang="es-ES" dirty="0" smtClean="0">
                <a:solidFill>
                  <a:srgbClr val="993489"/>
                </a:solidFill>
              </a:rPr>
              <a:t> </a:t>
            </a:r>
            <a:r>
              <a:rPr lang="es-ES" dirty="0" err="1" smtClean="0">
                <a:solidFill>
                  <a:srgbClr val="993489"/>
                </a:solidFill>
              </a:rPr>
              <a:t>ajuden</a:t>
            </a:r>
            <a:r>
              <a:rPr lang="es-ES" dirty="0" smtClean="0">
                <a:solidFill>
                  <a:srgbClr val="993489"/>
                </a:solidFill>
              </a:rPr>
              <a:t> a </a:t>
            </a:r>
            <a:r>
              <a:rPr lang="es-ES" dirty="0" err="1" smtClean="0">
                <a:solidFill>
                  <a:srgbClr val="993489"/>
                </a:solidFill>
              </a:rPr>
              <a:t>sintetitzar</a:t>
            </a:r>
            <a:r>
              <a:rPr lang="es-ES" dirty="0" smtClean="0">
                <a:solidFill>
                  <a:srgbClr val="993489"/>
                </a:solidFill>
              </a:rPr>
              <a:t> </a:t>
            </a:r>
            <a:r>
              <a:rPr lang="es-ES" dirty="0" err="1" smtClean="0">
                <a:solidFill>
                  <a:srgbClr val="993489"/>
                </a:solidFill>
              </a:rPr>
              <a:t>l’información</a:t>
            </a:r>
            <a:r>
              <a:rPr lang="es-ES" dirty="0" smtClean="0">
                <a:solidFill>
                  <a:srgbClr val="993489"/>
                </a:solidFill>
              </a:rPr>
              <a:t> de manera ordenada i estructurada </a:t>
            </a:r>
            <a:endParaRPr lang="es-ES" dirty="0">
              <a:solidFill>
                <a:srgbClr val="993489"/>
              </a:solidFill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1103527" y="2426223"/>
            <a:ext cx="93610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73900" y="4126478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993489"/>
                </a:solidFill>
                <a:latin typeface="Arial" panose="020B0604020202020204" pitchFamily="34" charset="0"/>
              </a:rPr>
              <a:t> </a:t>
            </a:r>
            <a:r>
              <a:rPr lang="es-ES" b="1" dirty="0" err="1">
                <a:solidFill>
                  <a:srgbClr val="993489"/>
                </a:solidFill>
                <a:latin typeface="Arial" panose="020B0604020202020204" pitchFamily="34" charset="0"/>
              </a:rPr>
              <a:t>electronic</a:t>
            </a:r>
            <a:r>
              <a:rPr lang="es-ES" b="1" dirty="0">
                <a:solidFill>
                  <a:srgbClr val="993489"/>
                </a:solidFill>
                <a:latin typeface="Arial" panose="020B0604020202020204" pitchFamily="34" charset="0"/>
              </a:rPr>
              <a:t> data capture</a:t>
            </a:r>
            <a:r>
              <a:rPr lang="es-ES" dirty="0">
                <a:solidFill>
                  <a:srgbClr val="993489"/>
                </a:solidFill>
                <a:latin typeface="Arial" panose="020B0604020202020204" pitchFamily="34" charset="0"/>
              </a:rPr>
              <a:t> (</a:t>
            </a:r>
            <a:r>
              <a:rPr lang="es-ES" b="1" dirty="0">
                <a:solidFill>
                  <a:srgbClr val="993489"/>
                </a:solidFill>
                <a:latin typeface="Arial" panose="020B0604020202020204" pitchFamily="34" charset="0"/>
              </a:rPr>
              <a:t>EDC</a:t>
            </a:r>
            <a:r>
              <a:rPr lang="es-ES" dirty="0">
                <a:solidFill>
                  <a:srgbClr val="993489"/>
                </a:solidFill>
                <a:latin typeface="Arial" panose="020B0604020202020204" pitchFamily="34" charset="0"/>
              </a:rPr>
              <a:t>)</a:t>
            </a:r>
            <a:endParaRPr lang="es-ES" dirty="0">
              <a:solidFill>
                <a:srgbClr val="993489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01" y="5521022"/>
            <a:ext cx="1371791" cy="61921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857" y="4571309"/>
            <a:ext cx="2029108" cy="5048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73" y="4578913"/>
            <a:ext cx="1076475" cy="5525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8" y="6113347"/>
            <a:ext cx="2322584" cy="29111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90" y="5428032"/>
            <a:ext cx="1426147" cy="5096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5930" y="5223712"/>
            <a:ext cx="584187" cy="59461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3274" y="5045719"/>
            <a:ext cx="727643" cy="516905"/>
          </a:xfrm>
          <a:prstGeom prst="rect">
            <a:avLst/>
          </a:prstGeom>
        </p:spPr>
      </p:pic>
      <p:sp>
        <p:nvSpPr>
          <p:cNvPr id="21" name="AutoShape 4" descr="Resultat d'imatges de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6824" y="2251430"/>
            <a:ext cx="1449174" cy="817529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>
            <a:off x="2803111" y="2065853"/>
            <a:ext cx="1069769" cy="11284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2936776" y="2085624"/>
            <a:ext cx="1036360" cy="109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utoShape 8" descr="Resultat d'imatges de acce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1441" y="3267564"/>
            <a:ext cx="1759766" cy="728179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3021047" y="2887554"/>
            <a:ext cx="936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smtClean="0">
                <a:solidFill>
                  <a:srgbClr val="0000CC"/>
                </a:solidFill>
              </a:rPr>
              <a:t>?</a:t>
            </a:r>
            <a:endParaRPr lang="es-ES" sz="8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2 Título"/>
          <p:cNvSpPr>
            <a:spLocks noGrp="1"/>
          </p:cNvSpPr>
          <p:nvPr>
            <p:ph type="title"/>
          </p:nvPr>
        </p:nvSpPr>
        <p:spPr bwMode="auto">
          <a:xfrm>
            <a:off x="488504" y="620688"/>
            <a:ext cx="89154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3000" b="1" smtClean="0"/>
              <a:t>R</a:t>
            </a:r>
            <a:r>
              <a:rPr lang="es-ES" altLang="es-ES" sz="3000" smtClean="0">
                <a:solidFill>
                  <a:schemeClr val="tx1"/>
                </a:solidFill>
              </a:rPr>
              <a:t>esearch</a:t>
            </a:r>
            <a:r>
              <a:rPr lang="es-ES" altLang="es-ES" sz="3000" smtClean="0"/>
              <a:t> </a:t>
            </a:r>
            <a:r>
              <a:rPr lang="es-ES" altLang="es-ES" sz="3000" b="1" smtClean="0"/>
              <a:t>E</a:t>
            </a:r>
            <a:r>
              <a:rPr lang="es-ES" altLang="es-ES" sz="3000" smtClean="0">
                <a:solidFill>
                  <a:schemeClr val="tx1"/>
                </a:solidFill>
              </a:rPr>
              <a:t>lectronic</a:t>
            </a:r>
            <a:r>
              <a:rPr lang="es-ES" altLang="es-ES" sz="3000" smtClean="0"/>
              <a:t> </a:t>
            </a:r>
            <a:r>
              <a:rPr lang="es-ES" altLang="es-ES" sz="3000" b="1" smtClean="0"/>
              <a:t>D</a:t>
            </a:r>
            <a:r>
              <a:rPr lang="es-ES" altLang="es-ES" sz="3000" smtClean="0">
                <a:solidFill>
                  <a:schemeClr val="tx1"/>
                </a:solidFill>
              </a:rPr>
              <a:t>ata</a:t>
            </a:r>
            <a:r>
              <a:rPr lang="es-ES" altLang="es-ES" sz="3000" smtClean="0"/>
              <a:t> </a:t>
            </a:r>
            <a:r>
              <a:rPr lang="es-ES" altLang="es-ES" sz="3000" b="1" smtClean="0"/>
              <a:t>Cap</a:t>
            </a:r>
            <a:r>
              <a:rPr lang="es-ES" altLang="es-ES" sz="3000" smtClean="0">
                <a:solidFill>
                  <a:schemeClr val="tx1"/>
                </a:solidFill>
              </a:rPr>
              <a:t>ture</a:t>
            </a:r>
            <a:r>
              <a:rPr lang="en-GB" altLang="es-ES" sz="3000" smtClean="0">
                <a:solidFill>
                  <a:schemeClr val="tx1"/>
                </a:solidFill>
              </a:rPr>
              <a:t/>
            </a:r>
            <a:br>
              <a:rPr lang="en-GB" altLang="es-ES" sz="3000" smtClean="0">
                <a:solidFill>
                  <a:schemeClr val="tx1"/>
                </a:solidFill>
              </a:rPr>
            </a:br>
            <a:endParaRPr lang="en-GB" altLang="es-ES" sz="3000" smtClean="0"/>
          </a:p>
        </p:txBody>
      </p:sp>
      <p:pic>
        <p:nvPicPr>
          <p:cNvPr id="20483" name="Object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2" t="-234" r="-3555" b="25991"/>
          <a:stretch/>
        </p:blipFill>
        <p:spPr bwMode="auto">
          <a:xfrm>
            <a:off x="1497013" y="1484313"/>
            <a:ext cx="7489825" cy="259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2 Título"/>
          <p:cNvSpPr>
            <a:spLocks noGrp="1"/>
          </p:cNvSpPr>
          <p:nvPr>
            <p:ph type="title"/>
          </p:nvPr>
        </p:nvSpPr>
        <p:spPr bwMode="auto">
          <a:xfrm>
            <a:off x="488504" y="620688"/>
            <a:ext cx="89154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3000" b="1" smtClean="0"/>
              <a:t>R</a:t>
            </a:r>
            <a:r>
              <a:rPr lang="es-ES" altLang="es-ES" sz="3000" smtClean="0">
                <a:solidFill>
                  <a:schemeClr val="tx1"/>
                </a:solidFill>
              </a:rPr>
              <a:t>esearch</a:t>
            </a:r>
            <a:r>
              <a:rPr lang="es-ES" altLang="es-ES" sz="3000" smtClean="0"/>
              <a:t> </a:t>
            </a:r>
            <a:r>
              <a:rPr lang="es-ES" altLang="es-ES" sz="3000" b="1" smtClean="0"/>
              <a:t>E</a:t>
            </a:r>
            <a:r>
              <a:rPr lang="es-ES" altLang="es-ES" sz="3000" smtClean="0">
                <a:solidFill>
                  <a:schemeClr val="tx1"/>
                </a:solidFill>
              </a:rPr>
              <a:t>lectronic</a:t>
            </a:r>
            <a:r>
              <a:rPr lang="es-ES" altLang="es-ES" sz="3000" smtClean="0"/>
              <a:t> </a:t>
            </a:r>
            <a:r>
              <a:rPr lang="es-ES" altLang="es-ES" sz="3000" b="1" smtClean="0"/>
              <a:t>D</a:t>
            </a:r>
            <a:r>
              <a:rPr lang="es-ES" altLang="es-ES" sz="3000" smtClean="0">
                <a:solidFill>
                  <a:schemeClr val="tx1"/>
                </a:solidFill>
              </a:rPr>
              <a:t>ata</a:t>
            </a:r>
            <a:r>
              <a:rPr lang="es-ES" altLang="es-ES" sz="3000" smtClean="0"/>
              <a:t> </a:t>
            </a:r>
            <a:r>
              <a:rPr lang="es-ES" altLang="es-ES" sz="3000" b="1" smtClean="0"/>
              <a:t>Cap</a:t>
            </a:r>
            <a:r>
              <a:rPr lang="es-ES" altLang="es-ES" sz="3000" smtClean="0">
                <a:solidFill>
                  <a:schemeClr val="tx1"/>
                </a:solidFill>
              </a:rPr>
              <a:t>ture</a:t>
            </a:r>
            <a:r>
              <a:rPr lang="en-GB" altLang="es-ES" sz="3000" smtClean="0">
                <a:solidFill>
                  <a:schemeClr val="tx1"/>
                </a:solidFill>
              </a:rPr>
              <a:t/>
            </a:r>
            <a:br>
              <a:rPr lang="en-GB" altLang="es-ES" sz="3000" smtClean="0">
                <a:solidFill>
                  <a:schemeClr val="tx1"/>
                </a:solidFill>
              </a:rPr>
            </a:br>
            <a:endParaRPr lang="en-GB" altLang="es-ES" sz="3000" smtClean="0"/>
          </a:p>
        </p:txBody>
      </p:sp>
      <p:pic>
        <p:nvPicPr>
          <p:cNvPr id="20483" name="Object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2" t="-235" r="-3555" b="-2863"/>
          <a:stretch>
            <a:fillRect/>
          </a:stretch>
        </p:blipFill>
        <p:spPr bwMode="auto">
          <a:xfrm>
            <a:off x="1497013" y="1484313"/>
            <a:ext cx="74898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0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765175"/>
            <a:ext cx="8135938" cy="563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2" y="1052736"/>
            <a:ext cx="8135938" cy="563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124744"/>
            <a:ext cx="5873190" cy="5243695"/>
          </a:xfrm>
          <a:prstGeom prst="rect">
            <a:avLst/>
          </a:prstGeom>
          <a:ln w="38100">
            <a:solidFill>
              <a:srgbClr val="993489"/>
            </a:solidFill>
          </a:ln>
        </p:spPr>
      </p:pic>
      <p:cxnSp>
        <p:nvCxnSpPr>
          <p:cNvPr id="4" name="Conector recto 3"/>
          <p:cNvCxnSpPr/>
          <p:nvPr/>
        </p:nvCxnSpPr>
        <p:spPr>
          <a:xfrm>
            <a:off x="6001654" y="1124744"/>
            <a:ext cx="1327610" cy="1944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6001654" y="3068960"/>
            <a:ext cx="1327610" cy="3299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216696" y="1556792"/>
            <a:ext cx="720080" cy="792088"/>
          </a:xfrm>
          <a:prstGeom prst="ellipse">
            <a:avLst/>
          </a:prstGeom>
          <a:noFill/>
          <a:ln>
            <a:solidFill>
              <a:srgbClr val="993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HIR">
  <a:themeElements>
    <a:clrScheme name="VHIR">
      <a:dk1>
        <a:srgbClr val="262626"/>
      </a:dk1>
      <a:lt1>
        <a:srgbClr val="FFFFFF"/>
      </a:lt1>
      <a:dk2>
        <a:srgbClr val="666666"/>
      </a:dk2>
      <a:lt2>
        <a:srgbClr val="D2D2D2"/>
      </a:lt2>
      <a:accent1>
        <a:srgbClr val="993489"/>
      </a:accent1>
      <a:accent2>
        <a:srgbClr val="67235C"/>
      </a:accent2>
      <a:accent3>
        <a:srgbClr val="17BBFD"/>
      </a:accent3>
      <a:accent4>
        <a:srgbClr val="005BD3"/>
      </a:accent4>
      <a:accent5>
        <a:srgbClr val="00349E"/>
      </a:accent5>
      <a:accent6>
        <a:srgbClr val="A2E3FE"/>
      </a:accent6>
      <a:hlink>
        <a:srgbClr val="E40059"/>
      </a:hlink>
      <a:folHlink>
        <a:srgbClr val="FF5597"/>
      </a:folHlink>
    </a:clrScheme>
    <a:fontScheme name="VHI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1041</Words>
  <Application>Microsoft Office PowerPoint</Application>
  <PresentationFormat>A4 (210 x 297 mm)</PresentationFormat>
  <Paragraphs>187</Paragraphs>
  <Slides>40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Arial</vt:lpstr>
      <vt:lpstr>Calibri</vt:lpstr>
      <vt:lpstr>Domaine Text</vt:lpstr>
      <vt:lpstr>GT Walsheim Pro Black</vt:lpstr>
      <vt:lpstr>Times New Roman</vt:lpstr>
      <vt:lpstr>Verdana</vt:lpstr>
      <vt:lpstr>Wingdings</vt:lpstr>
      <vt:lpstr>Diseño personalizado</vt:lpstr>
      <vt:lpstr>VHIR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Research Electronic Data Capture </vt:lpstr>
      <vt:lpstr>Research Electronic Data Capture </vt:lpstr>
      <vt:lpstr>Presentación de PowerPoint</vt:lpstr>
      <vt:lpstr>Presentación de PowerPoint</vt:lpstr>
      <vt:lpstr>Presentación de PowerPoint</vt:lpstr>
      <vt:lpstr>Característiques</vt:lpstr>
      <vt:lpstr>Tipus de bases de dades</vt:lpstr>
      <vt:lpstr>Procès de creació d’un projecte REDCap </vt:lpstr>
      <vt:lpstr>Accès al Sistema </vt:lpstr>
      <vt:lpstr>Seleccionar base de dades</vt:lpstr>
      <vt:lpstr>Pantalla general REDCap</vt:lpstr>
      <vt:lpstr>Introduir noves dades</vt:lpstr>
      <vt:lpstr>Introduir noves dades</vt:lpstr>
      <vt:lpstr>Introduir noves dades</vt:lpstr>
      <vt:lpstr>Introduir noves dades</vt:lpstr>
      <vt:lpstr>Introduir noves dades</vt:lpstr>
      <vt:lpstr>Tipus de dades a introduir</vt:lpstr>
      <vt:lpstr>Tipus de dades a introduir</vt:lpstr>
      <vt:lpstr>Presentación de PowerPoint</vt:lpstr>
      <vt:lpstr>Presentación de PowerPoint</vt:lpstr>
      <vt:lpstr>Validació de les dades </vt:lpstr>
      <vt:lpstr>Validació de les dades</vt:lpstr>
      <vt:lpstr>Validació de les dades</vt:lpstr>
      <vt:lpstr>Bloqueig de registres</vt:lpstr>
      <vt:lpstr>Tipus d’usuaris</vt:lpstr>
      <vt:lpstr>Presentación de PowerPoint</vt:lpstr>
      <vt:lpstr>Log/Registros</vt:lpstr>
      <vt:lpstr>Exportar dades</vt:lpstr>
      <vt:lpstr>Informes de gestió</vt:lpstr>
      <vt:lpstr>Qui pot utilitzar REDCap</vt:lpstr>
      <vt:lpstr>Dar d’alta a un usuari</vt:lpstr>
      <vt:lpstr>Formació REDCap</vt:lpstr>
      <vt:lpstr>Validació del REDCAP</vt:lpstr>
      <vt:lpstr>Properes Píndoles</vt:lpstr>
      <vt:lpstr>Presentación de PowerPoint</vt:lpstr>
    </vt:vector>
  </TitlesOfParts>
  <Company>VHIR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77631054M</dc:creator>
  <cp:lastModifiedBy>Santiago Perez Hoyos</cp:lastModifiedBy>
  <cp:revision>119</cp:revision>
  <cp:lastPrinted>2018-09-26T06:45:09Z</cp:lastPrinted>
  <dcterms:created xsi:type="dcterms:W3CDTF">2015-06-08T10:38:51Z</dcterms:created>
  <dcterms:modified xsi:type="dcterms:W3CDTF">2019-04-25T11:42:50Z</dcterms:modified>
</cp:coreProperties>
</file>