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3" r:id="rId7"/>
    <p:sldId id="265" r:id="rId8"/>
    <p:sldId id="262" r:id="rId9"/>
    <p:sldId id="264" r:id="rId10"/>
    <p:sldId id="260" r:id="rId11"/>
    <p:sldId id="267" r:id="rId12"/>
    <p:sldId id="269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00CC"/>
    <a:srgbClr val="FF2549"/>
    <a:srgbClr val="007033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50"/>
  </p:normalViewPr>
  <p:slideViewPr>
    <p:cSldViewPr snapToGrid="0">
      <p:cViewPr>
        <p:scale>
          <a:sx n="92" d="100"/>
          <a:sy n="92" d="100"/>
        </p:scale>
        <p:origin x="760" y="1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4574" y="3030795"/>
            <a:ext cx="8214851" cy="143059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23" y="4358149"/>
            <a:ext cx="820747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5" y="1094492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902542"/>
            <a:ext cx="8246070" cy="287593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28" y="443407"/>
            <a:ext cx="630583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987" y="1177436"/>
            <a:ext cx="632705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95" y="98694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7350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4590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7350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4590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833" y="3073613"/>
            <a:ext cx="8377085" cy="1896717"/>
          </a:xfrm>
        </p:spPr>
        <p:txBody>
          <a:bodyPr>
            <a:normAutofit/>
          </a:bodyPr>
          <a:lstStyle/>
          <a:p>
            <a:r>
              <a:rPr lang="en-US" altLang="ja-JP" dirty="0"/>
              <a:t>Fair-weather</a:t>
            </a:r>
            <a:r>
              <a:rPr lang="ja-JP" altLang="en-US" dirty="0"/>
              <a:t> </a:t>
            </a:r>
            <a:r>
              <a:rPr lang="en-US" altLang="ja-JP" dirty="0"/>
              <a:t>soccer</a:t>
            </a:r>
            <a:r>
              <a:rPr lang="ja-JP" altLang="en-US" dirty="0"/>
              <a:t> </a:t>
            </a:r>
            <a:r>
              <a:rPr lang="en-US" altLang="ja-JP" dirty="0"/>
              <a:t>fan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412" y="4358150"/>
            <a:ext cx="7956755" cy="730043"/>
          </a:xfrm>
        </p:spPr>
        <p:txBody>
          <a:bodyPr/>
          <a:lstStyle/>
          <a:p>
            <a:r>
              <a:rPr lang="ja-JP" altLang="en-US" dirty="0"/>
              <a:t>欄木達也　上田裕大　吉村駿人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75134-0EB7-C7F3-7E60-9EADB760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880" y="443407"/>
            <a:ext cx="6502581" cy="725349"/>
          </a:xfrm>
        </p:spPr>
        <p:txBody>
          <a:bodyPr>
            <a:noAutofit/>
          </a:bodyPr>
          <a:lstStyle/>
          <a:p>
            <a:r>
              <a:rPr kumimoji="1" lang="ja-JP" altLang="en-US" sz="3200"/>
              <a:t>可視化して得られた知見（市場価値）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358E86-00D0-1CC2-5473-C6394E6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629" y="1952978"/>
            <a:ext cx="3507680" cy="17558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市場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価値とその選手の実力の他に、年齢の影響を強く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受けている</a:t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D3A9BA8-E384-FFD1-7D57-EBD95B759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08" y="1546579"/>
            <a:ext cx="2798153" cy="3055257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00E80F1-7658-4AD7-83E4-DCE2A8D360BC}"/>
              </a:ext>
            </a:extLst>
          </p:cNvPr>
          <p:cNvCxnSpPr/>
          <p:nvPr/>
        </p:nvCxnSpPr>
        <p:spPr>
          <a:xfrm flipH="1" flipV="1">
            <a:off x="6568289" y="2480650"/>
            <a:ext cx="36214" cy="1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1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75134-0EB7-C7F3-7E60-9EADB760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443407"/>
            <a:ext cx="6482261" cy="725349"/>
          </a:xfrm>
        </p:spPr>
        <p:txBody>
          <a:bodyPr>
            <a:noAutofit/>
          </a:bodyPr>
          <a:lstStyle/>
          <a:p>
            <a:r>
              <a:rPr kumimoji="1" lang="ja-JP" altLang="en-US" sz="3200"/>
              <a:t>可視化して得られた知見（市場価値）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358E86-00D0-1CC2-5473-C6394E6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628" y="2061356"/>
            <a:ext cx="3397373" cy="351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市場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価値の平均値が最も低いポジションはゴールキーパー</a:t>
            </a:r>
            <a:br>
              <a:rPr lang="ja-JP" altLang="en-US"/>
            </a:b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321A3AA6-18A6-3892-D9A4-60143C3D7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649" y="1426532"/>
            <a:ext cx="2745652" cy="29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0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75134-0EB7-C7F3-7E60-9EADB760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/>
              <a:t>可視化して得られた知見（</a:t>
            </a:r>
            <a:r>
              <a:rPr kumimoji="1" lang="en-US" altLang="ja-JP" sz="3200" dirty="0"/>
              <a:t>Twitter)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358E86-00D0-1CC2-5473-C6394E6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226" y="1897557"/>
            <a:ext cx="6327059" cy="351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各国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代表に対する意見として、想像していたより悪いイメージの言葉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が少ない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=&gt;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決勝リーグ出場国への意見は肯定的</a:t>
            </a:r>
            <a:br>
              <a:rPr lang="ja-JP" altLang="en-US"/>
            </a:b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1E0308F-79EB-82D7-1DB1-76A17402F065}"/>
              </a:ext>
            </a:extLst>
          </p:cNvPr>
          <p:cNvSpPr txBox="1">
            <a:spLocks/>
          </p:cNvSpPr>
          <p:nvPr/>
        </p:nvSpPr>
        <p:spPr>
          <a:xfrm>
            <a:off x="2546226" y="2944562"/>
            <a:ext cx="6327059" cy="35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91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75134-0EB7-C7F3-7E60-9EADB760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/>
              <a:t>可視化して得られた知見（</a:t>
            </a:r>
            <a:r>
              <a:rPr kumimoji="1" lang="en-US" altLang="ja-JP" sz="3200" dirty="0"/>
              <a:t>Twitter)</a:t>
            </a:r>
            <a:endParaRPr kumimoji="1" lang="ja-JP" altLang="en-US" sz="32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1E0308F-79EB-82D7-1DB1-76A17402F065}"/>
              </a:ext>
            </a:extLst>
          </p:cNvPr>
          <p:cNvSpPr txBox="1">
            <a:spLocks/>
          </p:cNvSpPr>
          <p:nvPr/>
        </p:nvSpPr>
        <p:spPr>
          <a:xfrm>
            <a:off x="2490469" y="1267091"/>
            <a:ext cx="6327059" cy="35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>
                <a:solidFill>
                  <a:srgbClr val="1D1C1D"/>
                </a:solidFill>
                <a:latin typeface="NotoSansJP"/>
              </a:rPr>
              <a:t>隣国、韓国へのツイートが日本と戦っておらず、戦績も良くないにも関わらず多い</a:t>
            </a:r>
            <a:br>
              <a:rPr lang="ja-JP" altLang="en-US"/>
            </a:br>
            <a:endParaRPr kumimoji="1" lang="ja-JP" altLang="en-US"/>
          </a:p>
          <a:p>
            <a:pPr marL="0" indent="0">
              <a:buFont typeface="Arial" pitchFamily="34" charset="0"/>
              <a:buNone/>
            </a:pP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9C2043B-2321-7886-165D-85D4B6E85CB1}"/>
              </a:ext>
            </a:extLst>
          </p:cNvPr>
          <p:cNvGrpSpPr/>
          <p:nvPr/>
        </p:nvGrpSpPr>
        <p:grpSpPr>
          <a:xfrm>
            <a:off x="3325774" y="2549612"/>
            <a:ext cx="4447664" cy="2413206"/>
            <a:chOff x="3325774" y="2549612"/>
            <a:chExt cx="4447664" cy="2413206"/>
          </a:xfrm>
        </p:grpSpPr>
        <p:pic>
          <p:nvPicPr>
            <p:cNvPr id="7" name="図 6" descr="グラフ, 円グラフ&#10;&#10;自動的に生成された説明">
              <a:extLst>
                <a:ext uri="{FF2B5EF4-FFF2-40B4-BE49-F238E27FC236}">
                  <a16:creationId xmlns:a16="http://schemas.microsoft.com/office/drawing/2014/main" id="{10806744-F751-2418-8D6C-17E3705AE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651" y="2549612"/>
              <a:ext cx="1701787" cy="1980261"/>
            </a:xfrm>
            <a:prstGeom prst="rect">
              <a:avLst/>
            </a:prstGeom>
          </p:spPr>
        </p:pic>
        <p:pic>
          <p:nvPicPr>
            <p:cNvPr id="9" name="図 8" descr="グラフ, 円グラフ&#10;&#10;自動的に生成された説明">
              <a:extLst>
                <a:ext uri="{FF2B5EF4-FFF2-40B4-BE49-F238E27FC236}">
                  <a16:creationId xmlns:a16="http://schemas.microsoft.com/office/drawing/2014/main" id="{F70E54B2-4A97-5696-74F3-ADE17334E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774" y="2571750"/>
              <a:ext cx="1701787" cy="1958123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AAF17468-F9EF-1D0B-7E44-64BC055D7447}"/>
                </a:ext>
              </a:extLst>
            </p:cNvPr>
            <p:cNvSpPr txBox="1"/>
            <p:nvPr/>
          </p:nvSpPr>
          <p:spPr>
            <a:xfrm>
              <a:off x="3475994" y="4593486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2010</a:t>
              </a:r>
              <a:r>
                <a:rPr kumimoji="1" lang="ja-JP" altLang="en-US"/>
                <a:t>年</a:t>
              </a:r>
              <a:r>
                <a:rPr kumimoji="1" lang="en-US" altLang="ja-JP" dirty="0"/>
                <a:t> 15</a:t>
              </a:r>
              <a:r>
                <a:rPr kumimoji="1" lang="ja-JP" altLang="en-US"/>
                <a:t>位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708C467-4059-DA43-698C-98DFE049D65F}"/>
                </a:ext>
              </a:extLst>
            </p:cNvPr>
            <p:cNvSpPr txBox="1"/>
            <p:nvPr/>
          </p:nvSpPr>
          <p:spPr>
            <a:xfrm>
              <a:off x="6221871" y="4593486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2022</a:t>
              </a:r>
              <a:r>
                <a:rPr kumimoji="1" lang="ja-JP" altLang="en-US"/>
                <a:t>年</a:t>
              </a:r>
              <a:r>
                <a:rPr kumimoji="1" lang="en-US" altLang="ja-JP" dirty="0"/>
                <a:t> 16</a:t>
              </a:r>
              <a:r>
                <a:rPr kumimoji="1" lang="ja-JP" altLang="en-US"/>
                <a:t>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217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13B7D-E0DE-89C5-4831-54662068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システム実装の背景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605F3C-65C4-BB0B-EC87-FFA4F7AE2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1642" y="1189032"/>
            <a:ext cx="6327059" cy="3511061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ちょうどワールドカップ</a:t>
            </a:r>
            <a:r>
              <a:rPr kumimoji="1" lang="ja-JP" altLang="en-US"/>
              <a:t>がやっており、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各国のサッカーチームの強さを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可視化したい！！！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dirty="0"/>
              <a:t>となった。</a:t>
            </a:r>
          </a:p>
        </p:txBody>
      </p:sp>
    </p:spTree>
    <p:extLst>
      <p:ext uri="{BB962C8B-B14F-4D97-AF65-F5344CB8AC3E}">
        <p14:creationId xmlns:p14="http://schemas.microsoft.com/office/powerpoint/2010/main" val="186888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02B5E-B976-AA8D-13FE-394F88D5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システム実装</a:t>
            </a:r>
            <a:r>
              <a:rPr kumimoji="1" lang="ja-JP" altLang="en-US"/>
              <a:t>の背景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98FC7C-719F-0C7D-9EBB-81C421CE3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代表的な強さの指標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→</a:t>
            </a:r>
            <a:r>
              <a:rPr kumimoji="1" lang="en-US" altLang="ja-JP" dirty="0"/>
              <a:t>FIFA</a:t>
            </a:r>
            <a:r>
              <a:rPr kumimoji="1" lang="ja-JP" altLang="en-US" dirty="0"/>
              <a:t>ランキング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（試合の結果のみ）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EBF94B25-E6ED-685F-304C-F26830B75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56" y="1536248"/>
            <a:ext cx="2360428" cy="315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C5B56-5722-3E82-5640-660749AF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システム実装</a:t>
            </a:r>
            <a:r>
              <a:rPr kumimoji="1" lang="ja-JP" altLang="en-US"/>
              <a:t>の背景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F7E225-E3BE-2B4D-7DAA-C893FDF48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449" y="1189032"/>
            <a:ext cx="6327059" cy="351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・ワールドカップの結果は応援などにも大きく左右される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・強い選手が加齢によってチームを抜けているかもしれない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　　　　　　↓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過去の試合から算出される</a:t>
            </a:r>
            <a:r>
              <a:rPr kumimoji="1" lang="en-US" altLang="ja-JP" dirty="0"/>
              <a:t>FIFA</a:t>
            </a:r>
            <a:r>
              <a:rPr kumimoji="1" lang="ja-JP" altLang="en-US" dirty="0"/>
              <a:t>ランキングは正しい強さの指標とは言えない！</a:t>
            </a:r>
          </a:p>
        </p:txBody>
      </p:sp>
    </p:spTree>
    <p:extLst>
      <p:ext uri="{BB962C8B-B14F-4D97-AF65-F5344CB8AC3E}">
        <p14:creationId xmlns:p14="http://schemas.microsoft.com/office/powerpoint/2010/main" val="321391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A613D-854E-277C-79B7-C5FEDD29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システム実装</a:t>
            </a:r>
            <a:r>
              <a:rPr kumimoji="1" lang="ja-JP" altLang="en-US"/>
              <a:t>の背景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75E67B-C088-3586-B82E-D33ED9FB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132" y="1168756"/>
            <a:ext cx="6327059" cy="3511061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市場価値</a:t>
            </a:r>
            <a:r>
              <a:rPr kumimoji="1" lang="ja-JP" altLang="en-US" dirty="0"/>
              <a:t>、</a:t>
            </a:r>
            <a:r>
              <a:rPr kumimoji="1" lang="ja-JP" altLang="en-US" dirty="0">
                <a:solidFill>
                  <a:srgbClr val="FF0000"/>
                </a:solidFill>
              </a:rPr>
              <a:t>サポーター数</a:t>
            </a:r>
            <a:r>
              <a:rPr kumimoji="1" lang="ja-JP" altLang="en-US" dirty="0"/>
              <a:t>、</a:t>
            </a:r>
            <a:r>
              <a:rPr kumimoji="1" lang="en-US" altLang="ja-JP" dirty="0">
                <a:solidFill>
                  <a:srgbClr val="FF0000"/>
                </a:solidFill>
              </a:rPr>
              <a:t>SNS</a:t>
            </a:r>
          </a:p>
          <a:p>
            <a:pPr marL="0" indent="0">
              <a:buNone/>
            </a:pPr>
            <a:r>
              <a:rPr kumimoji="1" lang="ja-JP" altLang="en-US" dirty="0"/>
              <a:t>という３つの指標を用いた、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新しいチームの強さの可視化システム</a:t>
            </a:r>
          </a:p>
        </p:txBody>
      </p:sp>
    </p:spTree>
    <p:extLst>
      <p:ext uri="{BB962C8B-B14F-4D97-AF65-F5344CB8AC3E}">
        <p14:creationId xmlns:p14="http://schemas.microsoft.com/office/powerpoint/2010/main" val="315271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C3139F-7D6C-FC11-7EA3-6B09B5D3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システム実装上の工夫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6C6524-B786-75C4-6B0A-1BDA07EF8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600" y="1189032"/>
            <a:ext cx="6327059" cy="351106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u="sng"/>
              <a:t>メインページ</a:t>
            </a:r>
            <a:endParaRPr kumimoji="1" lang="en-US" altLang="ja-JP" u="sng" dirty="0"/>
          </a:p>
          <a:p>
            <a:pPr marL="0" indent="0">
              <a:buNone/>
            </a:pPr>
            <a:endParaRPr kumimoji="1" lang="en-US" altLang="ja-JP" u="sng" dirty="0"/>
          </a:p>
          <a:p>
            <a:pPr marL="0" indent="0">
              <a:buNone/>
            </a:pPr>
            <a:r>
              <a:rPr kumimoji="1" lang="ja-JP" altLang="en-US" sz="2400"/>
              <a:t>ワールドカップ</a:t>
            </a:r>
            <a:r>
              <a:rPr kumimoji="1" lang="ja-JP" altLang="en-US" sz="2400" dirty="0"/>
              <a:t>はトーナメント方式であるため、本来細かい順位など</a:t>
            </a:r>
            <a:r>
              <a:rPr kumimoji="1" lang="ja-JP" altLang="en-US" sz="2400"/>
              <a:t>は出ない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→予選</a:t>
            </a:r>
            <a:r>
              <a:rPr kumimoji="1" lang="ja-JP" altLang="en-US" sz="2400" dirty="0"/>
              <a:t>リーグと同じ方式で各チームの戦績を</a:t>
            </a:r>
            <a:r>
              <a:rPr kumimoji="1" lang="ja-JP" altLang="en-US" sz="2400"/>
              <a:t>評価して順位付け</a:t>
            </a:r>
            <a:r>
              <a:rPr kumimoji="1" lang="ja-JP" altLang="en-US" sz="2400" dirty="0"/>
              <a:t>を行い、変遷を見やすくした。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14885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EAE8E-AC65-1179-E195-F7343B1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システム実装上の工夫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1227E-4B1D-2C80-F9FC-14E7D368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99" y="1189032"/>
            <a:ext cx="6327059" cy="351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u="sng"/>
              <a:t>サポーターマップ</a:t>
            </a:r>
            <a:endParaRPr kumimoji="1" lang="en-US" altLang="ja-JP" u="sng" dirty="0"/>
          </a:p>
          <a:p>
            <a:pPr marL="0" indent="0">
              <a:buNone/>
            </a:pPr>
            <a:endParaRPr kumimoji="1" lang="en-US" altLang="ja-JP" u="sng" dirty="0"/>
          </a:p>
          <a:p>
            <a:pPr marL="0" indent="0">
              <a:buNone/>
            </a:pPr>
            <a:r>
              <a:rPr kumimoji="1" lang="ja-JP" altLang="en-US" sz="2400" dirty="0"/>
              <a:t>・実際のサポーター数のデータは存在しない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→サポーター数に関係するであろう指標を組み合わせて可視化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今回は指標として、「開催国からの距離」と「一人あたり</a:t>
            </a:r>
            <a:r>
              <a:rPr kumimoji="1" lang="en-US" altLang="ja-JP" sz="2400" dirty="0"/>
              <a:t>GDP</a:t>
            </a:r>
            <a:r>
              <a:rPr kumimoji="1" lang="ja-JP" altLang="en-US" sz="2400" dirty="0"/>
              <a:t>」を選んだ。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250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ED236-5FBB-215B-21B9-4B3A0446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システム実装上の工夫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CDC6C3-0CAD-F9E5-B087-E3EF53974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528" y="1189032"/>
            <a:ext cx="6327059" cy="351106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u="sng"/>
              <a:t>ワードクラウド</a:t>
            </a:r>
            <a:endParaRPr kumimoji="1" lang="en-US" altLang="ja-JP" u="sng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・公平にデータを収集する</a:t>
            </a:r>
            <a:r>
              <a:rPr kumimoji="1" lang="ja-JP" altLang="en-US" sz="2400"/>
              <a:t>ため、取得する</a:t>
            </a:r>
            <a:r>
              <a:rPr kumimoji="1" lang="ja-JP" altLang="en-US" sz="2400" dirty="0"/>
              <a:t>ツイートを、予選グループの試合期間中のものに限定。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・ワードクラウドの対象語句を形容詞、形容動詞に限定。（名詞を入れるとかなりノイズが入ってしまった）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866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72071-8C9E-13AE-8AC3-DB4D48C9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システム実装上の工夫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6B40CB-F6E2-BC48-472C-D20910F11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422" y="1207202"/>
            <a:ext cx="6327059" cy="351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u="sng" dirty="0"/>
              <a:t>市場価値のグラフ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・</a:t>
            </a:r>
            <a:r>
              <a:rPr kumimoji="1" lang="ja-JP" altLang="en-US" sz="2400" dirty="0"/>
              <a:t>違う年、国のチームと比較が可能になって</a:t>
            </a:r>
            <a:r>
              <a:rPr kumimoji="1" lang="ja-JP" altLang="en-US" sz="2400"/>
              <a:t>いる。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・</a:t>
            </a:r>
            <a:r>
              <a:rPr kumimoji="1" lang="ja-JP" altLang="en-US" sz="2400" dirty="0"/>
              <a:t>極端に市場価値が</a:t>
            </a:r>
            <a:r>
              <a:rPr kumimoji="1" lang="ja-JP" altLang="en-US" sz="2400"/>
              <a:t>高い選手の存在、国毎に市場価値のスケールが違う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→ドラッグ</a:t>
            </a:r>
            <a:r>
              <a:rPr kumimoji="1" lang="ja-JP" altLang="en-US" sz="2400" dirty="0"/>
              <a:t>によって軸のスケール</a:t>
            </a:r>
            <a:r>
              <a:rPr kumimoji="1" lang="ja-JP" altLang="en-US" sz="2400"/>
              <a:t>を変更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015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Macintosh PowerPoint</Application>
  <PresentationFormat>画面に合わせる (16:9)</PresentationFormat>
  <Paragraphs>60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NotoSansJP</vt:lpstr>
      <vt:lpstr>Arial</vt:lpstr>
      <vt:lpstr>Calibri</vt:lpstr>
      <vt:lpstr>Office Theme</vt:lpstr>
      <vt:lpstr>Fair-weather soccer fan</vt:lpstr>
      <vt:lpstr>システム実装の背景</vt:lpstr>
      <vt:lpstr>システム実装の背景</vt:lpstr>
      <vt:lpstr>システム実装の背景</vt:lpstr>
      <vt:lpstr>システム実装の背景</vt:lpstr>
      <vt:lpstr>システム実装上の工夫</vt:lpstr>
      <vt:lpstr>システム実装上の工夫</vt:lpstr>
      <vt:lpstr>システム実装上の工夫</vt:lpstr>
      <vt:lpstr>システム実装上の工夫</vt:lpstr>
      <vt:lpstr>可視化して得られた知見（市場価値）</vt:lpstr>
      <vt:lpstr>可視化して得られた知見（市場価値）</vt:lpstr>
      <vt:lpstr>可視化して得られた知見（Twitter)</vt:lpstr>
      <vt:lpstr>可視化して得られた知見（Twitter)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2022-12-20T04:21:46Z</dcterms:modified>
</cp:coreProperties>
</file>