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67" r:id="rId4"/>
    <p:sldId id="262" r:id="rId5"/>
    <p:sldId id="258" r:id="rId6"/>
    <p:sldId id="263" r:id="rId7"/>
    <p:sldId id="265" r:id="rId8"/>
    <p:sldId id="266" r:id="rId9"/>
    <p:sldId id="264" r:id="rId10"/>
    <p:sldId id="268" r:id="rId11"/>
    <p:sldId id="272" r:id="rId12"/>
    <p:sldId id="273" r:id="rId13"/>
    <p:sldId id="277" r:id="rId14"/>
    <p:sldId id="274" r:id="rId15"/>
    <p:sldId id="278" r:id="rId16"/>
    <p:sldId id="275" r:id="rId17"/>
    <p:sldId id="279" r:id="rId18"/>
    <p:sldId id="276" r:id="rId19"/>
    <p:sldId id="280" r:id="rId20"/>
    <p:sldId id="281" r:id="rId21"/>
  </p:sldIdLst>
  <p:sldSz cx="9906000" cy="6858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C53E5C-A3FC-324C-5822-BDF61BEAFA52}" v="614" dt="2020-04-16T06:15:32.377"/>
    <p1510:client id="{35C329C3-7E84-450C-A4C2-1D55D5FC3CDF}" v="246" dt="2020-04-16T04:54:50.065"/>
    <p1510:client id="{415E7EDE-A4AF-4BB8-BFD4-2F8968EB5EF1}" v="418" dt="2020-04-21T07:11:30.840"/>
    <p1510:client id="{41C7EAF8-FDE5-BBE2-2149-8AA7CAB311BB}" v="37" dt="2020-05-12T01:56:49.772"/>
    <p1510:client id="{47FBF98F-9736-4241-86CD-2040F80EDE08}" v="1338" dt="2020-05-09T02:27:33.939"/>
    <p1510:client id="{5EFAD5C1-6CBA-4DF1-A594-70B91056B5BB}" v="10" dt="2020-05-12T01:50:12.884"/>
    <p1510:client id="{64DC9D6D-1762-4E9C-95C2-AFCBA4264F39}" v="504" dt="2020-04-17T04:16:40.454"/>
    <p1510:client id="{964E604A-62E5-4E18-8C85-07006E6EC0ED}" v="515" dt="2020-05-08T15:40:30.249"/>
    <p1510:client id="{AB068CBE-6D93-43D5-8DB8-8ACBEC462C9A}" v="15" dt="2020-05-12T01:48:32.161"/>
    <p1510:client id="{F5426C94-82D8-4B7A-894F-D9BACCAF14B3}" v="808" dt="2020-04-22T02:26:10.497"/>
    <p1510:client id="{F7284124-845F-EBF2-BC4A-84C309C5F296}" v="34" dt="2020-05-12T01:52:55.53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238250" y="1122363"/>
            <a:ext cx="7429500" cy="2387600"/>
          </a:xfrm>
        </p:spPr>
        <p:txBody>
          <a:bodyPr anchor="b"/>
          <a:lstStyle>
            <a:lvl1pPr algn="ctr">
              <a:defRPr sz="4500"/>
            </a:lvl1pPr>
          </a:lstStyle>
          <a:p>
            <a:r>
              <a:rPr kumimoji="1" lang="ja-JP" altLang="en-US"/>
              <a:t>マスター タイトルの書式設定</a:t>
            </a:r>
          </a:p>
        </p:txBody>
      </p:sp>
      <p:sp>
        <p:nvSpPr>
          <p:cNvPr id="3" name="サブタイトル 2"/>
          <p:cNvSpPr>
            <a:spLocks noGrp="1"/>
          </p:cNvSpPr>
          <p:nvPr>
            <p:ph type="subTitle" idx="1"/>
          </p:nvPr>
        </p:nvSpPr>
        <p:spPr>
          <a:xfrm>
            <a:off x="1238250" y="3602038"/>
            <a:ext cx="74295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2020/5/11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4910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2020/5/11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575747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088982" y="365125"/>
            <a:ext cx="2135981"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81038" y="365125"/>
            <a:ext cx="6284119"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2020/5/11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5086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2020/5/11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051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75879" y="1709740"/>
            <a:ext cx="8543925" cy="2852737"/>
          </a:xfrm>
        </p:spPr>
        <p:txBody>
          <a:bodyPr anchor="b"/>
          <a:lstStyle>
            <a:lvl1pPr>
              <a:defRPr sz="45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75879" y="4589465"/>
            <a:ext cx="8543925"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2020/5/11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083904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81038" y="1825625"/>
            <a:ext cx="42100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5014913" y="1825625"/>
            <a:ext cx="42100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2020/5/11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39540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82328" y="365127"/>
            <a:ext cx="8543925"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82329" y="1681163"/>
            <a:ext cx="4190702"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82329" y="2505075"/>
            <a:ext cx="4190702"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5014913" y="1681163"/>
            <a:ext cx="4211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5014913" y="2505075"/>
            <a:ext cx="4211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E02A643-9BB0-4E02-80B2-2C0A5E5D738E}" type="datetimeFigureOut">
              <a:rPr kumimoji="1" lang="ja-JP" altLang="en-US" smtClean="0"/>
              <a:t>2020/5/11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797884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E02A643-9BB0-4E02-80B2-2C0A5E5D738E}" type="datetimeFigureOut">
              <a:rPr kumimoji="1" lang="ja-JP" altLang="en-US" smtClean="0"/>
              <a:t>2020/5/11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53958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E02A643-9BB0-4E02-80B2-2C0A5E5D738E}" type="datetimeFigureOut">
              <a:rPr kumimoji="1" lang="ja-JP" altLang="en-US" smtClean="0"/>
              <a:t>2020/5/11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2860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82328" y="457200"/>
            <a:ext cx="3194943" cy="1600200"/>
          </a:xfrm>
        </p:spPr>
        <p:txBody>
          <a:bodyPr anchor="b"/>
          <a:lstStyle>
            <a:lvl1pPr>
              <a:defRPr sz="2400"/>
            </a:lvl1pPr>
          </a:lstStyle>
          <a:p>
            <a:r>
              <a:rPr kumimoji="1" lang="ja-JP" altLang="en-US"/>
              <a:t>マスター タイトルの書式設定</a:t>
            </a:r>
          </a:p>
        </p:txBody>
      </p:sp>
      <p:sp>
        <p:nvSpPr>
          <p:cNvPr id="3" name="コンテンツ プレースホルダー 2"/>
          <p:cNvSpPr>
            <a:spLocks noGrp="1"/>
          </p:cNvSpPr>
          <p:nvPr>
            <p:ph idx="1"/>
          </p:nvPr>
        </p:nvSpPr>
        <p:spPr>
          <a:xfrm>
            <a:off x="4211340" y="987427"/>
            <a:ext cx="5014913"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82328" y="2057400"/>
            <a:ext cx="3194943"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2020/5/11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8845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82328" y="457200"/>
            <a:ext cx="3194943" cy="1600200"/>
          </a:xfrm>
        </p:spPr>
        <p:txBody>
          <a:bodyPr anchor="b"/>
          <a:lstStyle>
            <a:lvl1pPr>
              <a:defRPr sz="2400"/>
            </a:lvl1pPr>
          </a:lstStyle>
          <a:p>
            <a:r>
              <a:rPr kumimoji="1" lang="ja-JP" altLang="en-US"/>
              <a:t>マスター タイトルの書式設定</a:t>
            </a:r>
          </a:p>
        </p:txBody>
      </p:sp>
      <p:sp>
        <p:nvSpPr>
          <p:cNvPr id="3" name="図プレースホルダー 2"/>
          <p:cNvSpPr>
            <a:spLocks noGrp="1"/>
          </p:cNvSpPr>
          <p:nvPr>
            <p:ph type="pic" idx="1"/>
          </p:nvPr>
        </p:nvSpPr>
        <p:spPr>
          <a:xfrm>
            <a:off x="4211340" y="987427"/>
            <a:ext cx="5014913"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82328" y="2057400"/>
            <a:ext cx="3194943"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2020/5/11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189387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E02A643-9BB0-4E02-80B2-2C0A5E5D738E}" type="datetimeFigureOut">
              <a:rPr kumimoji="1" lang="ja-JP" altLang="en-US" smtClean="0"/>
              <a:t>2020/5/11</a:t>
            </a:fld>
            <a:endParaRPr kumimoji="1" lang="ja-JP" altLang="en-US"/>
          </a:p>
        </p:txBody>
      </p:sp>
      <p:sp>
        <p:nvSpPr>
          <p:cNvPr id="5" name="フッター プレースホルダー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0728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7" descr="暗い, 時計, ブラック, 探す が含まれている画像&#10;&#10;非常に高い精度で生成された説明">
            <a:extLst>
              <a:ext uri="{FF2B5EF4-FFF2-40B4-BE49-F238E27FC236}">
                <a16:creationId xmlns:a16="http://schemas.microsoft.com/office/drawing/2014/main" id="{6B67031B-EDFD-42DE-857B-0EBBD6DC65EB}"/>
              </a:ext>
            </a:extLst>
          </p:cNvPr>
          <p:cNvPicPr>
            <a:picLocks noChangeAspect="1"/>
          </p:cNvPicPr>
          <p:nvPr/>
        </p:nvPicPr>
        <p:blipFill>
          <a:blip r:embed="rId2"/>
          <a:stretch>
            <a:fillRect/>
          </a:stretch>
        </p:blipFill>
        <p:spPr>
          <a:xfrm>
            <a:off x="-424" y="2548"/>
            <a:ext cx="9907909" cy="6852903"/>
          </a:xfrm>
          <a:prstGeom prst="rect">
            <a:avLst/>
          </a:prstGeom>
        </p:spPr>
      </p:pic>
      <p:sp>
        <p:nvSpPr>
          <p:cNvPr id="2" name="タイトル 1"/>
          <p:cNvSpPr>
            <a:spLocks noGrp="1"/>
          </p:cNvSpPr>
          <p:nvPr>
            <p:ph type="ctrTitle"/>
          </p:nvPr>
        </p:nvSpPr>
        <p:spPr>
          <a:xfrm>
            <a:off x="1075857" y="2478681"/>
            <a:ext cx="7687418" cy="1165003"/>
          </a:xfrm>
        </p:spPr>
        <p:txBody>
          <a:bodyPr vert="horz" lIns="91440" tIns="45720" rIns="91440" bIns="45720" rtlCol="0" anchor="b">
            <a:noAutofit/>
          </a:bodyPr>
          <a:lstStyle/>
          <a:p>
            <a:r>
              <a:rPr lang="ja-JP" altLang="en-US" sz="8000" b="1">
                <a:solidFill>
                  <a:schemeClr val="accent1"/>
                </a:solidFill>
                <a:latin typeface="Bodoni MT Black"/>
                <a:ea typeface="ＭＳ Ｐゴシック"/>
                <a:cs typeface="Calibri Light"/>
              </a:rPr>
              <a:t>B</a:t>
            </a:r>
            <a:r>
              <a:rPr lang="ja-JP" altLang="en-US" sz="8000" b="1">
                <a:solidFill>
                  <a:schemeClr val="bg1"/>
                </a:solidFill>
                <a:latin typeface="Bodoni MT Black"/>
                <a:ea typeface="ＭＳ Ｐゴシック"/>
                <a:cs typeface="Calibri Light"/>
              </a:rPr>
              <a:t>ound</a:t>
            </a:r>
            <a:r>
              <a:rPr lang="ja-JP" altLang="en-US" sz="8000" b="1">
                <a:latin typeface="Bodoni MT Black"/>
                <a:ea typeface="ＭＳ Ｐゴシック"/>
                <a:cs typeface="Calibri Light"/>
              </a:rPr>
              <a:t> </a:t>
            </a:r>
            <a:r>
              <a:rPr lang="ja-JP" altLang="en-US" sz="8000" b="1">
                <a:solidFill>
                  <a:schemeClr val="accent1"/>
                </a:solidFill>
                <a:latin typeface="Bodoni MT Black"/>
                <a:ea typeface="ＭＳ Ｐゴシック"/>
                <a:cs typeface="Calibri Light"/>
              </a:rPr>
              <a:t>B</a:t>
            </a:r>
            <a:r>
              <a:rPr lang="ja-JP" altLang="en-US" sz="8000" b="1">
                <a:solidFill>
                  <a:schemeClr val="bg1"/>
                </a:solidFill>
                <a:latin typeface="Bodoni MT Black"/>
                <a:ea typeface="ＭＳ Ｐゴシック"/>
                <a:cs typeface="Calibri Light"/>
              </a:rPr>
              <a:t>ullet</a:t>
            </a:r>
            <a:endParaRPr lang="ja-JP" altLang="en-US" sz="8000">
              <a:solidFill>
                <a:schemeClr val="bg1"/>
              </a:solidFill>
              <a:latin typeface="Bodoni MT Black"/>
              <a:ea typeface="ＭＳ Ｐゴシック"/>
            </a:endParaRPr>
          </a:p>
        </p:txBody>
      </p:sp>
      <p:sp>
        <p:nvSpPr>
          <p:cNvPr id="5" name="テキスト ボックス 4">
            <a:extLst>
              <a:ext uri="{FF2B5EF4-FFF2-40B4-BE49-F238E27FC236}">
                <a16:creationId xmlns:a16="http://schemas.microsoft.com/office/drawing/2014/main" id="{9CDDB13C-2D0E-40DD-90CF-48ED8942173A}"/>
              </a:ext>
            </a:extLst>
          </p:cNvPr>
          <p:cNvSpPr txBox="1"/>
          <p:nvPr/>
        </p:nvSpPr>
        <p:spPr>
          <a:xfrm>
            <a:off x="5959573" y="4441700"/>
            <a:ext cx="289604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a:solidFill>
                  <a:schemeClr val="bg1"/>
                </a:solidFill>
                <a:ea typeface="ＭＳ Ｐゴシック"/>
                <a:cs typeface="Calibri"/>
              </a:rPr>
              <a:t>チーム名：ほうじちゃ</a:t>
            </a:r>
            <a:endParaRPr lang="ja-JP" altLang="en-US" sz="2000" dirty="0">
              <a:solidFill>
                <a:schemeClr val="bg1"/>
              </a:solidFill>
              <a:ea typeface="ＭＳ Ｐゴシック"/>
              <a:cs typeface="Calibri"/>
            </a:endParaRPr>
          </a:p>
          <a:p>
            <a:endParaRPr lang="ja-JP" altLang="en-US" sz="2000" dirty="0">
              <a:solidFill>
                <a:schemeClr val="bg1"/>
              </a:solidFill>
              <a:ea typeface="ＭＳ Ｐゴシック"/>
              <a:cs typeface="Calibri"/>
            </a:endParaRPr>
          </a:p>
          <a:p>
            <a:r>
              <a:rPr lang="ja-JP" altLang="en-US" sz="2000">
                <a:solidFill>
                  <a:schemeClr val="bg1"/>
                </a:solidFill>
                <a:ea typeface="ＭＳ Ｐゴシック"/>
                <a:cs typeface="Calibri"/>
              </a:rPr>
              <a:t>ゲーム・CG・アニメ科</a:t>
            </a:r>
            <a:endParaRPr lang="ja-JP" altLang="en-US" sz="2000" dirty="0">
              <a:solidFill>
                <a:schemeClr val="bg1"/>
              </a:solidFill>
              <a:ea typeface="ＭＳ Ｐゴシック"/>
              <a:cs typeface="Calibri"/>
            </a:endParaRPr>
          </a:p>
          <a:p>
            <a:r>
              <a:rPr lang="ja-JP" altLang="en-US" sz="2000">
                <a:solidFill>
                  <a:schemeClr val="bg1"/>
                </a:solidFill>
                <a:ea typeface="ＭＳ Ｐゴシック"/>
                <a:cs typeface="Calibri"/>
              </a:rPr>
              <a:t>　　　　　　　　　上田圭汰</a:t>
            </a:r>
            <a:endParaRPr lang="ja-JP" altLang="en-US" sz="2000" dirty="0">
              <a:solidFill>
                <a:schemeClr val="bg1"/>
              </a:solidFill>
              <a:ea typeface="ＭＳ Ｐゴシック"/>
              <a:cs typeface="Calibri"/>
            </a:endParaRPr>
          </a:p>
        </p:txBody>
      </p:sp>
    </p:spTree>
    <p:extLst>
      <p:ext uri="{BB962C8B-B14F-4D97-AF65-F5344CB8AC3E}">
        <p14:creationId xmlns:p14="http://schemas.microsoft.com/office/powerpoint/2010/main" val="1254086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1227667" y="334383"/>
            <a:ext cx="7429500" cy="891640"/>
          </a:xfrm>
        </p:spPr>
        <p:txBody>
          <a:bodyPr vert="horz" lIns="91440" tIns="45720" rIns="91440" bIns="45720" rtlCol="0" anchor="t">
            <a:normAutofit/>
          </a:bodyPr>
          <a:lstStyle/>
          <a:p>
            <a:r>
              <a:rPr lang="ja-JP" altLang="en-US" sz="5400">
                <a:ea typeface="ＭＳ Ｐゴシック"/>
                <a:cs typeface="Calibri"/>
              </a:rPr>
              <a:t>バランス型アビリティ</a:t>
            </a:r>
            <a:endParaRPr lang="ja-JP" altLang="en-US" sz="5400" dirty="0">
              <a:ea typeface="ＭＳ Ｐゴシック"/>
              <a:cs typeface="Calibri"/>
            </a:endParaRPr>
          </a:p>
        </p:txBody>
      </p:sp>
      <p:cxnSp>
        <p:nvCxnSpPr>
          <p:cNvPr id="4" name="直線矢印コネクタ 3">
            <a:extLst>
              <a:ext uri="{FF2B5EF4-FFF2-40B4-BE49-F238E27FC236}">
                <a16:creationId xmlns:a16="http://schemas.microsoft.com/office/drawing/2014/main" id="{93A973A4-CE49-40EE-8BDE-99013AFB1262}"/>
              </a:ext>
            </a:extLst>
          </p:cNvPr>
          <p:cNvCxnSpPr/>
          <p:nvPr/>
        </p:nvCxnSpPr>
        <p:spPr>
          <a:xfrm>
            <a:off x="1861659" y="1219544"/>
            <a:ext cx="6193558" cy="16906"/>
          </a:xfrm>
          <a:prstGeom prst="straightConnector1">
            <a:avLst/>
          </a:prstGeom>
        </p:spPr>
        <p:style>
          <a:lnRef idx="1">
            <a:schemeClr val="accent1"/>
          </a:lnRef>
          <a:fillRef idx="0">
            <a:schemeClr val="accent1"/>
          </a:fillRef>
          <a:effectRef idx="0">
            <a:schemeClr val="accent1"/>
          </a:effectRef>
          <a:fontRef idx="minor">
            <a:schemeClr val="tx1"/>
          </a:fontRef>
        </p:style>
      </p:cxnSp>
      <p:pic>
        <p:nvPicPr>
          <p:cNvPr id="12" name="図 12" descr="鳥 が含まれている画像&#10;&#10;非常に高い精度で生成された説明">
            <a:extLst>
              <a:ext uri="{FF2B5EF4-FFF2-40B4-BE49-F238E27FC236}">
                <a16:creationId xmlns:a16="http://schemas.microsoft.com/office/drawing/2014/main" id="{984ADF28-B8BF-4B27-BD15-577AAD39BF60}"/>
              </a:ext>
            </a:extLst>
          </p:cNvPr>
          <p:cNvPicPr>
            <a:picLocks noChangeAspect="1"/>
          </p:cNvPicPr>
          <p:nvPr/>
        </p:nvPicPr>
        <p:blipFill>
          <a:blip r:embed="rId2"/>
          <a:stretch>
            <a:fillRect/>
          </a:stretch>
        </p:blipFill>
        <p:spPr>
          <a:xfrm>
            <a:off x="963716" y="1573467"/>
            <a:ext cx="7953264" cy="3597239"/>
          </a:xfrm>
          <a:prstGeom prst="rect">
            <a:avLst/>
          </a:prstGeom>
        </p:spPr>
      </p:pic>
      <p:sp>
        <p:nvSpPr>
          <p:cNvPr id="14" name="テキスト ボックス 13">
            <a:extLst>
              <a:ext uri="{FF2B5EF4-FFF2-40B4-BE49-F238E27FC236}">
                <a16:creationId xmlns:a16="http://schemas.microsoft.com/office/drawing/2014/main" id="{CAE79AF5-A8B6-4525-85FF-7F56A903E9A8}"/>
              </a:ext>
            </a:extLst>
          </p:cNvPr>
          <p:cNvSpPr txBox="1"/>
          <p:nvPr/>
        </p:nvSpPr>
        <p:spPr>
          <a:xfrm>
            <a:off x="3573006" y="314467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rPr>
              <a:t>※実際のゲーム画面</a:t>
            </a:r>
            <a:endParaRPr lang="ja-JP" altLang="en-US"/>
          </a:p>
        </p:txBody>
      </p:sp>
      <p:sp>
        <p:nvSpPr>
          <p:cNvPr id="15" name="テキスト ボックス 14">
            <a:extLst>
              <a:ext uri="{FF2B5EF4-FFF2-40B4-BE49-F238E27FC236}">
                <a16:creationId xmlns:a16="http://schemas.microsoft.com/office/drawing/2014/main" id="{EB05D8F0-7F92-488B-9DE2-427614192C41}"/>
              </a:ext>
            </a:extLst>
          </p:cNvPr>
          <p:cNvSpPr txBox="1"/>
          <p:nvPr/>
        </p:nvSpPr>
        <p:spPr>
          <a:xfrm>
            <a:off x="1191939" y="5251041"/>
            <a:ext cx="7534895"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ea typeface="ＭＳ Ｐゴシック"/>
              </a:rPr>
              <a:t>名前：アンバランス</a:t>
            </a:r>
            <a:endParaRPr lang="ja-JP" altLang="en-US" sz="2800">
              <a:ea typeface="ＭＳ Ｐゴシック"/>
              <a:cs typeface="Calibri"/>
            </a:endParaRPr>
          </a:p>
          <a:p>
            <a:r>
              <a:rPr lang="ja-JP" altLang="en-US" sz="2800">
                <a:ea typeface="ＭＳ Ｐゴシック"/>
                <a:cs typeface="Calibri"/>
              </a:rPr>
              <a:t>効果：ライフ・スピード・出弾数・弾反射数の４つのうちの１つが一定時間ランダムで１強化される</a:t>
            </a:r>
          </a:p>
        </p:txBody>
      </p:sp>
    </p:spTree>
    <p:extLst>
      <p:ext uri="{BB962C8B-B14F-4D97-AF65-F5344CB8AC3E}">
        <p14:creationId xmlns:p14="http://schemas.microsoft.com/office/powerpoint/2010/main" val="3389369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8" descr="レゴ が含まれている画像&#10;&#10;非常に高い精度で生成された説明">
            <a:extLst>
              <a:ext uri="{FF2B5EF4-FFF2-40B4-BE49-F238E27FC236}">
                <a16:creationId xmlns:a16="http://schemas.microsoft.com/office/drawing/2014/main" id="{E81D113F-E353-4CC1-97B2-C24844557916}"/>
              </a:ext>
            </a:extLst>
          </p:cNvPr>
          <p:cNvPicPr>
            <a:picLocks noChangeAspect="1"/>
          </p:cNvPicPr>
          <p:nvPr/>
        </p:nvPicPr>
        <p:blipFill>
          <a:blip r:embed="rId2"/>
          <a:stretch>
            <a:fillRect/>
          </a:stretch>
        </p:blipFill>
        <p:spPr>
          <a:xfrm>
            <a:off x="-4112" y="1621069"/>
            <a:ext cx="4006047" cy="4213448"/>
          </a:xfrm>
          <a:prstGeom prst="rect">
            <a:avLst/>
          </a:prstGeom>
        </p:spPr>
      </p:pic>
      <p:sp>
        <p:nvSpPr>
          <p:cNvPr id="3" name="サブタイトル 2"/>
          <p:cNvSpPr>
            <a:spLocks noGrp="1"/>
          </p:cNvSpPr>
          <p:nvPr>
            <p:ph type="subTitle" idx="1"/>
          </p:nvPr>
        </p:nvSpPr>
        <p:spPr>
          <a:xfrm>
            <a:off x="1227667" y="334383"/>
            <a:ext cx="7429500" cy="891640"/>
          </a:xfrm>
        </p:spPr>
        <p:txBody>
          <a:bodyPr vert="horz" lIns="91440" tIns="45720" rIns="91440" bIns="45720" rtlCol="0" anchor="t">
            <a:normAutofit/>
          </a:bodyPr>
          <a:lstStyle/>
          <a:p>
            <a:r>
              <a:rPr lang="ja-JP" altLang="en-US" sz="5400">
                <a:ea typeface="ＭＳ Ｐゴシック"/>
                <a:cs typeface="Calibri"/>
              </a:rPr>
              <a:t>操作機体説明②</a:t>
            </a:r>
            <a:endParaRPr lang="ja-JP" altLang="en-US" sz="5400" dirty="0">
              <a:ea typeface="ＭＳ Ｐゴシック"/>
              <a:cs typeface="Calibri"/>
            </a:endParaRPr>
          </a:p>
        </p:txBody>
      </p:sp>
      <p:cxnSp>
        <p:nvCxnSpPr>
          <p:cNvPr id="4" name="直線矢印コネクタ 3">
            <a:extLst>
              <a:ext uri="{FF2B5EF4-FFF2-40B4-BE49-F238E27FC236}">
                <a16:creationId xmlns:a16="http://schemas.microsoft.com/office/drawing/2014/main" id="{93A973A4-CE49-40EE-8BDE-99013AFB1262}"/>
              </a:ext>
            </a:extLst>
          </p:cNvPr>
          <p:cNvCxnSpPr/>
          <p:nvPr/>
        </p:nvCxnSpPr>
        <p:spPr>
          <a:xfrm flipV="1">
            <a:off x="2089383" y="1226965"/>
            <a:ext cx="5434478" cy="2064"/>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6" name="タイトル 5">
            <a:extLst>
              <a:ext uri="{FF2B5EF4-FFF2-40B4-BE49-F238E27FC236}">
                <a16:creationId xmlns:a16="http://schemas.microsoft.com/office/drawing/2014/main" id="{9DB9BBDC-BC67-4E90-8F9D-C47D99DA1A2C}"/>
              </a:ext>
            </a:extLst>
          </p:cNvPr>
          <p:cNvSpPr>
            <a:spLocks noGrp="1"/>
          </p:cNvSpPr>
          <p:nvPr>
            <p:ph type="ctrTitle"/>
          </p:nvPr>
        </p:nvSpPr>
        <p:spPr>
          <a:xfrm>
            <a:off x="887173" y="6045326"/>
            <a:ext cx="2751668" cy="405137"/>
          </a:xfrm>
        </p:spPr>
        <p:txBody>
          <a:bodyPr>
            <a:normAutofit/>
          </a:bodyPr>
          <a:lstStyle/>
          <a:p>
            <a:r>
              <a:rPr lang="ja-JP" altLang="en-US" sz="2000">
                <a:ea typeface="ＭＳ Ｐゴシック"/>
                <a:cs typeface="Calibri Light"/>
              </a:rPr>
              <a:t>※画像はイメージです</a:t>
            </a:r>
          </a:p>
        </p:txBody>
      </p:sp>
      <p:sp>
        <p:nvSpPr>
          <p:cNvPr id="10" name="テキスト ボックス 9">
            <a:extLst>
              <a:ext uri="{FF2B5EF4-FFF2-40B4-BE49-F238E27FC236}">
                <a16:creationId xmlns:a16="http://schemas.microsoft.com/office/drawing/2014/main" id="{DDF2A703-8D15-4332-88B6-A1C1B9C872C9}"/>
              </a:ext>
            </a:extLst>
          </p:cNvPr>
          <p:cNvSpPr txBox="1"/>
          <p:nvPr/>
        </p:nvSpPr>
        <p:spPr>
          <a:xfrm>
            <a:off x="5488590" y="1559412"/>
            <a:ext cx="302785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a:ea typeface="ＭＳ Ｐゴシック"/>
                <a:cs typeface="Calibri"/>
              </a:rPr>
              <a:t>【パワー型】</a:t>
            </a:r>
            <a:endParaRPr lang="ja-JP" altLang="en-US" sz="4000" dirty="0">
              <a:ea typeface="ＭＳ Ｐゴシック"/>
              <a:cs typeface="Calibri"/>
            </a:endParaRPr>
          </a:p>
        </p:txBody>
      </p:sp>
      <p:sp>
        <p:nvSpPr>
          <p:cNvPr id="12" name="正方形/長方形 11">
            <a:extLst>
              <a:ext uri="{FF2B5EF4-FFF2-40B4-BE49-F238E27FC236}">
                <a16:creationId xmlns:a16="http://schemas.microsoft.com/office/drawing/2014/main" id="{F8E6E947-1C5D-4782-8317-008DD05ECBC8}"/>
              </a:ext>
            </a:extLst>
          </p:cNvPr>
          <p:cNvSpPr/>
          <p:nvPr/>
        </p:nvSpPr>
        <p:spPr>
          <a:xfrm>
            <a:off x="5635515" y="2603051"/>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正方形/長方形 14">
            <a:extLst>
              <a:ext uri="{FF2B5EF4-FFF2-40B4-BE49-F238E27FC236}">
                <a16:creationId xmlns:a16="http://schemas.microsoft.com/office/drawing/2014/main" id="{3DA5AEAF-9EEE-4BA1-9EE1-E9738B999F2E}"/>
              </a:ext>
            </a:extLst>
          </p:cNvPr>
          <p:cNvSpPr/>
          <p:nvPr/>
        </p:nvSpPr>
        <p:spPr>
          <a:xfrm>
            <a:off x="6563519" y="2603051"/>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正方形/長方形 15">
            <a:extLst>
              <a:ext uri="{FF2B5EF4-FFF2-40B4-BE49-F238E27FC236}">
                <a16:creationId xmlns:a16="http://schemas.microsoft.com/office/drawing/2014/main" id="{994FD171-2F01-4415-8D11-04986A55A338}"/>
              </a:ext>
            </a:extLst>
          </p:cNvPr>
          <p:cNvSpPr/>
          <p:nvPr/>
        </p:nvSpPr>
        <p:spPr>
          <a:xfrm>
            <a:off x="8451686" y="4215581"/>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テキスト ボックス 16">
            <a:extLst>
              <a:ext uri="{FF2B5EF4-FFF2-40B4-BE49-F238E27FC236}">
                <a16:creationId xmlns:a16="http://schemas.microsoft.com/office/drawing/2014/main" id="{D7DB16CC-50FF-4833-87A2-F046DDFE0707}"/>
              </a:ext>
            </a:extLst>
          </p:cNvPr>
          <p:cNvSpPr txBox="1"/>
          <p:nvPr/>
        </p:nvSpPr>
        <p:spPr>
          <a:xfrm>
            <a:off x="4275703" y="2500252"/>
            <a:ext cx="121555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ＭＳ Ｐゴシック"/>
                <a:cs typeface="Calibri"/>
              </a:rPr>
              <a:t>ライフ</a:t>
            </a:r>
            <a:endParaRPr lang="ja-JP" altLang="en-US" sz="3200" dirty="0">
              <a:ea typeface="ＭＳ Ｐゴシック"/>
              <a:cs typeface="Calibri"/>
            </a:endParaRPr>
          </a:p>
        </p:txBody>
      </p:sp>
      <p:sp>
        <p:nvSpPr>
          <p:cNvPr id="18" name="正方形/長方形 17">
            <a:extLst>
              <a:ext uri="{FF2B5EF4-FFF2-40B4-BE49-F238E27FC236}">
                <a16:creationId xmlns:a16="http://schemas.microsoft.com/office/drawing/2014/main" id="{BA36D283-0E0C-462A-89FA-03E354A91B20}"/>
              </a:ext>
            </a:extLst>
          </p:cNvPr>
          <p:cNvSpPr/>
          <p:nvPr/>
        </p:nvSpPr>
        <p:spPr>
          <a:xfrm>
            <a:off x="5643159" y="3409316"/>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 name="正方形/長方形 18">
            <a:extLst>
              <a:ext uri="{FF2B5EF4-FFF2-40B4-BE49-F238E27FC236}">
                <a16:creationId xmlns:a16="http://schemas.microsoft.com/office/drawing/2014/main" id="{8998411E-0F53-4082-AB60-BEA77536F4E0}"/>
              </a:ext>
            </a:extLst>
          </p:cNvPr>
          <p:cNvSpPr/>
          <p:nvPr/>
        </p:nvSpPr>
        <p:spPr>
          <a:xfrm>
            <a:off x="6580355" y="3409316"/>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 name="正方形/長方形 19">
            <a:extLst>
              <a:ext uri="{FF2B5EF4-FFF2-40B4-BE49-F238E27FC236}">
                <a16:creationId xmlns:a16="http://schemas.microsoft.com/office/drawing/2014/main" id="{2C05E47F-243D-4660-856B-B981C631F214}"/>
              </a:ext>
            </a:extLst>
          </p:cNvPr>
          <p:cNvSpPr/>
          <p:nvPr/>
        </p:nvSpPr>
        <p:spPr>
          <a:xfrm>
            <a:off x="7500398" y="3409315"/>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 name="テキスト ボックス 20">
            <a:extLst>
              <a:ext uri="{FF2B5EF4-FFF2-40B4-BE49-F238E27FC236}">
                <a16:creationId xmlns:a16="http://schemas.microsoft.com/office/drawing/2014/main" id="{A423860B-F658-4592-ADE0-5606296C86C1}"/>
              </a:ext>
            </a:extLst>
          </p:cNvPr>
          <p:cNvSpPr txBox="1"/>
          <p:nvPr/>
        </p:nvSpPr>
        <p:spPr>
          <a:xfrm>
            <a:off x="3875776" y="3306518"/>
            <a:ext cx="161406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ＭＳ Ｐゴシック"/>
                <a:cs typeface="Calibri"/>
              </a:rPr>
              <a:t>スピード</a:t>
            </a:r>
            <a:endParaRPr lang="ja-JP" altLang="en-US" sz="3200" dirty="0">
              <a:ea typeface="ＭＳ Ｐゴシック"/>
              <a:cs typeface="Calibri"/>
            </a:endParaRPr>
          </a:p>
        </p:txBody>
      </p:sp>
      <p:sp>
        <p:nvSpPr>
          <p:cNvPr id="23" name="テキスト ボックス 22">
            <a:extLst>
              <a:ext uri="{FF2B5EF4-FFF2-40B4-BE49-F238E27FC236}">
                <a16:creationId xmlns:a16="http://schemas.microsoft.com/office/drawing/2014/main" id="{F0CFC309-6DA2-46B5-BFCC-2DABD50A9D0D}"/>
              </a:ext>
            </a:extLst>
          </p:cNvPr>
          <p:cNvSpPr txBox="1"/>
          <p:nvPr/>
        </p:nvSpPr>
        <p:spPr>
          <a:xfrm>
            <a:off x="3679022" y="4891777"/>
            <a:ext cx="182281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3200">
                <a:ea typeface="ＭＳ Ｐゴシック"/>
                <a:cs typeface="Calibri"/>
              </a:rPr>
              <a:t>弾反射数</a:t>
            </a:r>
          </a:p>
        </p:txBody>
      </p:sp>
      <p:sp>
        <p:nvSpPr>
          <p:cNvPr id="24" name="正方形/長方形 23">
            <a:extLst>
              <a:ext uri="{FF2B5EF4-FFF2-40B4-BE49-F238E27FC236}">
                <a16:creationId xmlns:a16="http://schemas.microsoft.com/office/drawing/2014/main" id="{9028A4A1-099C-42DC-A48E-680FF14896D9}"/>
              </a:ext>
            </a:extLst>
          </p:cNvPr>
          <p:cNvSpPr/>
          <p:nvPr/>
        </p:nvSpPr>
        <p:spPr>
          <a:xfrm>
            <a:off x="5643114" y="4215582"/>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5" name="正方形/長方形 24">
            <a:extLst>
              <a:ext uri="{FF2B5EF4-FFF2-40B4-BE49-F238E27FC236}">
                <a16:creationId xmlns:a16="http://schemas.microsoft.com/office/drawing/2014/main" id="{3AA9A196-6564-4542-B94C-1CA859602A05}"/>
              </a:ext>
            </a:extLst>
          </p:cNvPr>
          <p:cNvSpPr/>
          <p:nvPr/>
        </p:nvSpPr>
        <p:spPr>
          <a:xfrm>
            <a:off x="6561332" y="4215582"/>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 name="正方形/長方形 25">
            <a:extLst>
              <a:ext uri="{FF2B5EF4-FFF2-40B4-BE49-F238E27FC236}">
                <a16:creationId xmlns:a16="http://schemas.microsoft.com/office/drawing/2014/main" id="{66788BCD-0A87-4F1B-A054-64D60EAB4C8B}"/>
              </a:ext>
            </a:extLst>
          </p:cNvPr>
          <p:cNvSpPr/>
          <p:nvPr/>
        </p:nvSpPr>
        <p:spPr>
          <a:xfrm>
            <a:off x="7500352" y="4215581"/>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8" name="正方形/長方形 27">
            <a:extLst>
              <a:ext uri="{FF2B5EF4-FFF2-40B4-BE49-F238E27FC236}">
                <a16:creationId xmlns:a16="http://schemas.microsoft.com/office/drawing/2014/main" id="{80F34209-162D-4289-956E-FC97F5B3D490}"/>
              </a:ext>
            </a:extLst>
          </p:cNvPr>
          <p:cNvSpPr/>
          <p:nvPr/>
        </p:nvSpPr>
        <p:spPr>
          <a:xfrm>
            <a:off x="5631778" y="4993391"/>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9" name="正方形/長方形 28">
            <a:extLst>
              <a:ext uri="{FF2B5EF4-FFF2-40B4-BE49-F238E27FC236}">
                <a16:creationId xmlns:a16="http://schemas.microsoft.com/office/drawing/2014/main" id="{8D6734D5-5CFF-41A0-894F-5385E2374C18}"/>
              </a:ext>
            </a:extLst>
          </p:cNvPr>
          <p:cNvSpPr/>
          <p:nvPr/>
        </p:nvSpPr>
        <p:spPr>
          <a:xfrm>
            <a:off x="6578163" y="4993391"/>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0" name="正方形/長方形 29">
            <a:extLst>
              <a:ext uri="{FF2B5EF4-FFF2-40B4-BE49-F238E27FC236}">
                <a16:creationId xmlns:a16="http://schemas.microsoft.com/office/drawing/2014/main" id="{E35B7F44-BA92-4509-A8BB-350E8971A9B8}"/>
              </a:ext>
            </a:extLst>
          </p:cNvPr>
          <p:cNvSpPr/>
          <p:nvPr/>
        </p:nvSpPr>
        <p:spPr>
          <a:xfrm>
            <a:off x="7497912" y="4993390"/>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1" name="テキスト ボックス 30">
            <a:extLst>
              <a:ext uri="{FF2B5EF4-FFF2-40B4-BE49-F238E27FC236}">
                <a16:creationId xmlns:a16="http://schemas.microsoft.com/office/drawing/2014/main" id="{01DA643A-A73C-4370-AFE6-96ED68127A34}"/>
              </a:ext>
            </a:extLst>
          </p:cNvPr>
          <p:cNvSpPr txBox="1"/>
          <p:nvPr/>
        </p:nvSpPr>
        <p:spPr>
          <a:xfrm>
            <a:off x="3926271" y="4114564"/>
            <a:ext cx="156662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ＭＳ Ｐゴシック"/>
                <a:cs typeface="Calibri"/>
              </a:rPr>
              <a:t>出弾数</a:t>
            </a:r>
            <a:endParaRPr lang="ja-JP" altLang="en-US" sz="3200" dirty="0">
              <a:ea typeface="ＭＳ Ｐゴシック"/>
              <a:cs typeface="Calibri"/>
            </a:endParaRPr>
          </a:p>
        </p:txBody>
      </p:sp>
    </p:spTree>
    <p:extLst>
      <p:ext uri="{BB962C8B-B14F-4D97-AF65-F5344CB8AC3E}">
        <p14:creationId xmlns:p14="http://schemas.microsoft.com/office/powerpoint/2010/main" val="1365594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1227667" y="334383"/>
            <a:ext cx="7429500" cy="891640"/>
          </a:xfrm>
        </p:spPr>
        <p:txBody>
          <a:bodyPr vert="horz" lIns="91440" tIns="45720" rIns="91440" bIns="45720" rtlCol="0" anchor="t">
            <a:normAutofit/>
          </a:bodyPr>
          <a:lstStyle/>
          <a:p>
            <a:r>
              <a:rPr lang="ja-JP" altLang="en-US" sz="5400">
                <a:ea typeface="ＭＳ Ｐゴシック"/>
                <a:cs typeface="Calibri"/>
              </a:rPr>
              <a:t>パワー型アビリティ</a:t>
            </a:r>
            <a:endParaRPr lang="ja-JP" altLang="en-US" sz="5400" dirty="0">
              <a:ea typeface="ＭＳ Ｐゴシック"/>
              <a:cs typeface="Calibri"/>
            </a:endParaRPr>
          </a:p>
        </p:txBody>
      </p:sp>
      <p:cxnSp>
        <p:nvCxnSpPr>
          <p:cNvPr id="4" name="直線矢印コネクタ 3">
            <a:extLst>
              <a:ext uri="{FF2B5EF4-FFF2-40B4-BE49-F238E27FC236}">
                <a16:creationId xmlns:a16="http://schemas.microsoft.com/office/drawing/2014/main" id="{93A973A4-CE49-40EE-8BDE-99013AFB1262}"/>
              </a:ext>
            </a:extLst>
          </p:cNvPr>
          <p:cNvCxnSpPr/>
          <p:nvPr/>
        </p:nvCxnSpPr>
        <p:spPr>
          <a:xfrm>
            <a:off x="1861659" y="1219544"/>
            <a:ext cx="6193558" cy="16906"/>
          </a:xfrm>
          <a:prstGeom prst="straightConnector1">
            <a:avLst/>
          </a:prstGeom>
        </p:spPr>
        <p:style>
          <a:lnRef idx="1">
            <a:schemeClr val="accent1"/>
          </a:lnRef>
          <a:fillRef idx="0">
            <a:schemeClr val="accent1"/>
          </a:fillRef>
          <a:effectRef idx="0">
            <a:schemeClr val="accent1"/>
          </a:effectRef>
          <a:fontRef idx="minor">
            <a:schemeClr val="tx1"/>
          </a:fontRef>
        </p:style>
      </p:cxnSp>
      <p:pic>
        <p:nvPicPr>
          <p:cNvPr id="12" name="図 12" descr="鳥 が含まれている画像&#10;&#10;非常に高い精度で生成された説明">
            <a:extLst>
              <a:ext uri="{FF2B5EF4-FFF2-40B4-BE49-F238E27FC236}">
                <a16:creationId xmlns:a16="http://schemas.microsoft.com/office/drawing/2014/main" id="{984ADF28-B8BF-4B27-BD15-577AAD39BF60}"/>
              </a:ext>
            </a:extLst>
          </p:cNvPr>
          <p:cNvPicPr>
            <a:picLocks noChangeAspect="1"/>
          </p:cNvPicPr>
          <p:nvPr/>
        </p:nvPicPr>
        <p:blipFill>
          <a:blip r:embed="rId2"/>
          <a:stretch>
            <a:fillRect/>
          </a:stretch>
        </p:blipFill>
        <p:spPr>
          <a:xfrm>
            <a:off x="963716" y="1573467"/>
            <a:ext cx="7953264" cy="3597239"/>
          </a:xfrm>
          <a:prstGeom prst="rect">
            <a:avLst/>
          </a:prstGeom>
        </p:spPr>
      </p:pic>
      <p:sp>
        <p:nvSpPr>
          <p:cNvPr id="14" name="テキスト ボックス 13">
            <a:extLst>
              <a:ext uri="{FF2B5EF4-FFF2-40B4-BE49-F238E27FC236}">
                <a16:creationId xmlns:a16="http://schemas.microsoft.com/office/drawing/2014/main" id="{CAE79AF5-A8B6-4525-85FF-7F56A903E9A8}"/>
              </a:ext>
            </a:extLst>
          </p:cNvPr>
          <p:cNvSpPr txBox="1"/>
          <p:nvPr/>
        </p:nvSpPr>
        <p:spPr>
          <a:xfrm>
            <a:off x="3573006" y="314467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rPr>
              <a:t>※実際のゲーム画面</a:t>
            </a:r>
            <a:endParaRPr lang="ja-JP" altLang="en-US"/>
          </a:p>
        </p:txBody>
      </p:sp>
      <p:sp>
        <p:nvSpPr>
          <p:cNvPr id="15" name="テキスト ボックス 14">
            <a:extLst>
              <a:ext uri="{FF2B5EF4-FFF2-40B4-BE49-F238E27FC236}">
                <a16:creationId xmlns:a16="http://schemas.microsoft.com/office/drawing/2014/main" id="{EB05D8F0-7F92-488B-9DE2-427614192C41}"/>
              </a:ext>
            </a:extLst>
          </p:cNvPr>
          <p:cNvSpPr txBox="1"/>
          <p:nvPr/>
        </p:nvSpPr>
        <p:spPr>
          <a:xfrm>
            <a:off x="1191939" y="5251041"/>
            <a:ext cx="7534895"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ea typeface="ＭＳ Ｐゴシック"/>
              </a:rPr>
              <a:t>名前：バイブレイブ</a:t>
            </a:r>
            <a:endParaRPr lang="ja-JP" altLang="en-US" sz="2800">
              <a:ea typeface="ＭＳ Ｐゴシック"/>
              <a:cs typeface="Calibri"/>
            </a:endParaRPr>
          </a:p>
          <a:p>
            <a:r>
              <a:rPr lang="ja-JP" altLang="en-US" sz="2800">
                <a:ea typeface="ＭＳ Ｐゴシック"/>
                <a:cs typeface="Calibri"/>
              </a:rPr>
              <a:t>効果：このアビリティを使用してから3発の弾の攻撃力は２倍になる（ライフを２削る）</a:t>
            </a:r>
          </a:p>
        </p:txBody>
      </p:sp>
    </p:spTree>
    <p:extLst>
      <p:ext uri="{BB962C8B-B14F-4D97-AF65-F5344CB8AC3E}">
        <p14:creationId xmlns:p14="http://schemas.microsoft.com/office/powerpoint/2010/main" val="269979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8" descr="レゴ が含まれている画像&#10;&#10;非常に高い精度で生成された説明">
            <a:extLst>
              <a:ext uri="{FF2B5EF4-FFF2-40B4-BE49-F238E27FC236}">
                <a16:creationId xmlns:a16="http://schemas.microsoft.com/office/drawing/2014/main" id="{E81D113F-E353-4CC1-97B2-C24844557916}"/>
              </a:ext>
            </a:extLst>
          </p:cNvPr>
          <p:cNvPicPr>
            <a:picLocks noChangeAspect="1"/>
          </p:cNvPicPr>
          <p:nvPr/>
        </p:nvPicPr>
        <p:blipFill>
          <a:blip r:embed="rId2"/>
          <a:stretch>
            <a:fillRect/>
          </a:stretch>
        </p:blipFill>
        <p:spPr>
          <a:xfrm>
            <a:off x="-4112" y="1621069"/>
            <a:ext cx="4006047" cy="4213448"/>
          </a:xfrm>
          <a:prstGeom prst="rect">
            <a:avLst/>
          </a:prstGeom>
        </p:spPr>
      </p:pic>
      <p:sp>
        <p:nvSpPr>
          <p:cNvPr id="3" name="サブタイトル 2"/>
          <p:cNvSpPr>
            <a:spLocks noGrp="1"/>
          </p:cNvSpPr>
          <p:nvPr>
            <p:ph type="subTitle" idx="1"/>
          </p:nvPr>
        </p:nvSpPr>
        <p:spPr>
          <a:xfrm>
            <a:off x="1227667" y="334383"/>
            <a:ext cx="7429500" cy="891640"/>
          </a:xfrm>
        </p:spPr>
        <p:txBody>
          <a:bodyPr vert="horz" lIns="91440" tIns="45720" rIns="91440" bIns="45720" rtlCol="0" anchor="t">
            <a:normAutofit/>
          </a:bodyPr>
          <a:lstStyle/>
          <a:p>
            <a:r>
              <a:rPr lang="ja-JP" altLang="en-US" sz="5400">
                <a:ea typeface="ＭＳ Ｐゴシック"/>
                <a:cs typeface="Calibri"/>
              </a:rPr>
              <a:t>操作機体説明③</a:t>
            </a:r>
            <a:endParaRPr lang="ja-JP" altLang="en-US" sz="5400" dirty="0">
              <a:ea typeface="ＭＳ Ｐゴシック"/>
              <a:cs typeface="Calibri"/>
            </a:endParaRPr>
          </a:p>
        </p:txBody>
      </p:sp>
      <p:cxnSp>
        <p:nvCxnSpPr>
          <p:cNvPr id="4" name="直線矢印コネクタ 3">
            <a:extLst>
              <a:ext uri="{FF2B5EF4-FFF2-40B4-BE49-F238E27FC236}">
                <a16:creationId xmlns:a16="http://schemas.microsoft.com/office/drawing/2014/main" id="{93A973A4-CE49-40EE-8BDE-99013AFB1262}"/>
              </a:ext>
            </a:extLst>
          </p:cNvPr>
          <p:cNvCxnSpPr/>
          <p:nvPr/>
        </p:nvCxnSpPr>
        <p:spPr>
          <a:xfrm flipV="1">
            <a:off x="2089383" y="1226965"/>
            <a:ext cx="5434478" cy="2064"/>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6" name="タイトル 5">
            <a:extLst>
              <a:ext uri="{FF2B5EF4-FFF2-40B4-BE49-F238E27FC236}">
                <a16:creationId xmlns:a16="http://schemas.microsoft.com/office/drawing/2014/main" id="{9DB9BBDC-BC67-4E90-8F9D-C47D99DA1A2C}"/>
              </a:ext>
            </a:extLst>
          </p:cNvPr>
          <p:cNvSpPr>
            <a:spLocks noGrp="1"/>
          </p:cNvSpPr>
          <p:nvPr>
            <p:ph type="ctrTitle"/>
          </p:nvPr>
        </p:nvSpPr>
        <p:spPr>
          <a:xfrm>
            <a:off x="887173" y="6045326"/>
            <a:ext cx="2751668" cy="405137"/>
          </a:xfrm>
        </p:spPr>
        <p:txBody>
          <a:bodyPr>
            <a:normAutofit/>
          </a:bodyPr>
          <a:lstStyle/>
          <a:p>
            <a:r>
              <a:rPr lang="ja-JP" altLang="en-US" sz="2000">
                <a:ea typeface="ＭＳ Ｐゴシック"/>
                <a:cs typeface="Calibri Light"/>
              </a:rPr>
              <a:t>※画像はイメージです</a:t>
            </a:r>
          </a:p>
        </p:txBody>
      </p:sp>
      <p:sp>
        <p:nvSpPr>
          <p:cNvPr id="10" name="テキスト ボックス 9">
            <a:extLst>
              <a:ext uri="{FF2B5EF4-FFF2-40B4-BE49-F238E27FC236}">
                <a16:creationId xmlns:a16="http://schemas.microsoft.com/office/drawing/2014/main" id="{DDF2A703-8D15-4332-88B6-A1C1B9C872C9}"/>
              </a:ext>
            </a:extLst>
          </p:cNvPr>
          <p:cNvSpPr txBox="1"/>
          <p:nvPr/>
        </p:nvSpPr>
        <p:spPr>
          <a:xfrm>
            <a:off x="5488590" y="1559412"/>
            <a:ext cx="302785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a:ea typeface="ＭＳ Ｐゴシック"/>
                <a:cs typeface="Calibri"/>
              </a:rPr>
              <a:t>【スピード型】</a:t>
            </a:r>
            <a:endParaRPr lang="ja-JP" altLang="en-US" sz="4000" dirty="0">
              <a:ea typeface="ＭＳ Ｐゴシック"/>
              <a:cs typeface="Calibri"/>
            </a:endParaRPr>
          </a:p>
        </p:txBody>
      </p:sp>
      <p:sp>
        <p:nvSpPr>
          <p:cNvPr id="12" name="正方形/長方形 11">
            <a:extLst>
              <a:ext uri="{FF2B5EF4-FFF2-40B4-BE49-F238E27FC236}">
                <a16:creationId xmlns:a16="http://schemas.microsoft.com/office/drawing/2014/main" id="{F8E6E947-1C5D-4782-8317-008DD05ECBC8}"/>
              </a:ext>
            </a:extLst>
          </p:cNvPr>
          <p:cNvSpPr/>
          <p:nvPr/>
        </p:nvSpPr>
        <p:spPr>
          <a:xfrm>
            <a:off x="5635515" y="2603051"/>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正方形/長方形 14">
            <a:extLst>
              <a:ext uri="{FF2B5EF4-FFF2-40B4-BE49-F238E27FC236}">
                <a16:creationId xmlns:a16="http://schemas.microsoft.com/office/drawing/2014/main" id="{3DA5AEAF-9EEE-4BA1-9EE1-E9738B999F2E}"/>
              </a:ext>
            </a:extLst>
          </p:cNvPr>
          <p:cNvSpPr/>
          <p:nvPr/>
        </p:nvSpPr>
        <p:spPr>
          <a:xfrm>
            <a:off x="6563519" y="2603051"/>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正方形/長方形 15">
            <a:extLst>
              <a:ext uri="{FF2B5EF4-FFF2-40B4-BE49-F238E27FC236}">
                <a16:creationId xmlns:a16="http://schemas.microsoft.com/office/drawing/2014/main" id="{994FD171-2F01-4415-8D11-04986A55A338}"/>
              </a:ext>
            </a:extLst>
          </p:cNvPr>
          <p:cNvSpPr/>
          <p:nvPr/>
        </p:nvSpPr>
        <p:spPr>
          <a:xfrm>
            <a:off x="7493347" y="2603050"/>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テキスト ボックス 16">
            <a:extLst>
              <a:ext uri="{FF2B5EF4-FFF2-40B4-BE49-F238E27FC236}">
                <a16:creationId xmlns:a16="http://schemas.microsoft.com/office/drawing/2014/main" id="{D7DB16CC-50FF-4833-87A2-F046DDFE0707}"/>
              </a:ext>
            </a:extLst>
          </p:cNvPr>
          <p:cNvSpPr txBox="1"/>
          <p:nvPr/>
        </p:nvSpPr>
        <p:spPr>
          <a:xfrm>
            <a:off x="4275703" y="2500252"/>
            <a:ext cx="121555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ＭＳ Ｐゴシック"/>
                <a:cs typeface="Calibri"/>
              </a:rPr>
              <a:t>ライフ</a:t>
            </a:r>
            <a:endParaRPr lang="ja-JP" altLang="en-US" sz="3200" dirty="0">
              <a:ea typeface="ＭＳ Ｐゴシック"/>
              <a:cs typeface="Calibri"/>
            </a:endParaRPr>
          </a:p>
        </p:txBody>
      </p:sp>
      <p:sp>
        <p:nvSpPr>
          <p:cNvPr id="18" name="正方形/長方形 17">
            <a:extLst>
              <a:ext uri="{FF2B5EF4-FFF2-40B4-BE49-F238E27FC236}">
                <a16:creationId xmlns:a16="http://schemas.microsoft.com/office/drawing/2014/main" id="{BA36D283-0E0C-462A-89FA-03E354A91B20}"/>
              </a:ext>
            </a:extLst>
          </p:cNvPr>
          <p:cNvSpPr/>
          <p:nvPr/>
        </p:nvSpPr>
        <p:spPr>
          <a:xfrm>
            <a:off x="5643159" y="3409316"/>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 name="正方形/長方形 18">
            <a:extLst>
              <a:ext uri="{FF2B5EF4-FFF2-40B4-BE49-F238E27FC236}">
                <a16:creationId xmlns:a16="http://schemas.microsoft.com/office/drawing/2014/main" id="{8998411E-0F53-4082-AB60-BEA77536F4E0}"/>
              </a:ext>
            </a:extLst>
          </p:cNvPr>
          <p:cNvSpPr/>
          <p:nvPr/>
        </p:nvSpPr>
        <p:spPr>
          <a:xfrm>
            <a:off x="6580355" y="3409316"/>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 name="正方形/長方形 19">
            <a:extLst>
              <a:ext uri="{FF2B5EF4-FFF2-40B4-BE49-F238E27FC236}">
                <a16:creationId xmlns:a16="http://schemas.microsoft.com/office/drawing/2014/main" id="{2C05E47F-243D-4660-856B-B981C631F214}"/>
              </a:ext>
            </a:extLst>
          </p:cNvPr>
          <p:cNvSpPr/>
          <p:nvPr/>
        </p:nvSpPr>
        <p:spPr>
          <a:xfrm>
            <a:off x="7500398" y="3409315"/>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 name="テキスト ボックス 20">
            <a:extLst>
              <a:ext uri="{FF2B5EF4-FFF2-40B4-BE49-F238E27FC236}">
                <a16:creationId xmlns:a16="http://schemas.microsoft.com/office/drawing/2014/main" id="{A423860B-F658-4592-ADE0-5606296C86C1}"/>
              </a:ext>
            </a:extLst>
          </p:cNvPr>
          <p:cNvSpPr txBox="1"/>
          <p:nvPr/>
        </p:nvSpPr>
        <p:spPr>
          <a:xfrm>
            <a:off x="3875776" y="3306518"/>
            <a:ext cx="161406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ＭＳ Ｐゴシック"/>
                <a:cs typeface="Calibri"/>
              </a:rPr>
              <a:t>スピード</a:t>
            </a:r>
            <a:endParaRPr lang="ja-JP" altLang="en-US" sz="3200" dirty="0">
              <a:ea typeface="ＭＳ Ｐゴシック"/>
              <a:cs typeface="Calibri"/>
            </a:endParaRPr>
          </a:p>
        </p:txBody>
      </p:sp>
      <p:sp>
        <p:nvSpPr>
          <p:cNvPr id="23" name="テキスト ボックス 22">
            <a:extLst>
              <a:ext uri="{FF2B5EF4-FFF2-40B4-BE49-F238E27FC236}">
                <a16:creationId xmlns:a16="http://schemas.microsoft.com/office/drawing/2014/main" id="{F0CFC309-6DA2-46B5-BFCC-2DABD50A9D0D}"/>
              </a:ext>
            </a:extLst>
          </p:cNvPr>
          <p:cNvSpPr txBox="1"/>
          <p:nvPr/>
        </p:nvSpPr>
        <p:spPr>
          <a:xfrm>
            <a:off x="3679022" y="4891777"/>
            <a:ext cx="182281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3200">
                <a:ea typeface="ＭＳ Ｐゴシック"/>
                <a:cs typeface="Calibri"/>
              </a:rPr>
              <a:t>弾反射数</a:t>
            </a:r>
          </a:p>
        </p:txBody>
      </p:sp>
      <p:sp>
        <p:nvSpPr>
          <p:cNvPr id="24" name="正方形/長方形 23">
            <a:extLst>
              <a:ext uri="{FF2B5EF4-FFF2-40B4-BE49-F238E27FC236}">
                <a16:creationId xmlns:a16="http://schemas.microsoft.com/office/drawing/2014/main" id="{9028A4A1-099C-42DC-A48E-680FF14896D9}"/>
              </a:ext>
            </a:extLst>
          </p:cNvPr>
          <p:cNvSpPr/>
          <p:nvPr/>
        </p:nvSpPr>
        <p:spPr>
          <a:xfrm>
            <a:off x="5643114" y="4215582"/>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5" name="正方形/長方形 24">
            <a:extLst>
              <a:ext uri="{FF2B5EF4-FFF2-40B4-BE49-F238E27FC236}">
                <a16:creationId xmlns:a16="http://schemas.microsoft.com/office/drawing/2014/main" id="{3AA9A196-6564-4542-B94C-1CA859602A05}"/>
              </a:ext>
            </a:extLst>
          </p:cNvPr>
          <p:cNvSpPr/>
          <p:nvPr/>
        </p:nvSpPr>
        <p:spPr>
          <a:xfrm>
            <a:off x="6561332" y="4215582"/>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 name="正方形/長方形 25">
            <a:extLst>
              <a:ext uri="{FF2B5EF4-FFF2-40B4-BE49-F238E27FC236}">
                <a16:creationId xmlns:a16="http://schemas.microsoft.com/office/drawing/2014/main" id="{66788BCD-0A87-4F1B-A054-64D60EAB4C8B}"/>
              </a:ext>
            </a:extLst>
          </p:cNvPr>
          <p:cNvSpPr/>
          <p:nvPr/>
        </p:nvSpPr>
        <p:spPr>
          <a:xfrm>
            <a:off x="7500352" y="4215581"/>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8" name="正方形/長方形 27">
            <a:extLst>
              <a:ext uri="{FF2B5EF4-FFF2-40B4-BE49-F238E27FC236}">
                <a16:creationId xmlns:a16="http://schemas.microsoft.com/office/drawing/2014/main" id="{80F34209-162D-4289-956E-FC97F5B3D490}"/>
              </a:ext>
            </a:extLst>
          </p:cNvPr>
          <p:cNvSpPr/>
          <p:nvPr/>
        </p:nvSpPr>
        <p:spPr>
          <a:xfrm>
            <a:off x="5631778" y="4993391"/>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9" name="正方形/長方形 28">
            <a:extLst>
              <a:ext uri="{FF2B5EF4-FFF2-40B4-BE49-F238E27FC236}">
                <a16:creationId xmlns:a16="http://schemas.microsoft.com/office/drawing/2014/main" id="{8D6734D5-5CFF-41A0-894F-5385E2374C18}"/>
              </a:ext>
            </a:extLst>
          </p:cNvPr>
          <p:cNvSpPr/>
          <p:nvPr/>
        </p:nvSpPr>
        <p:spPr>
          <a:xfrm>
            <a:off x="6578163" y="4993391"/>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0" name="正方形/長方形 29">
            <a:extLst>
              <a:ext uri="{FF2B5EF4-FFF2-40B4-BE49-F238E27FC236}">
                <a16:creationId xmlns:a16="http://schemas.microsoft.com/office/drawing/2014/main" id="{E35B7F44-BA92-4509-A8BB-350E8971A9B8}"/>
              </a:ext>
            </a:extLst>
          </p:cNvPr>
          <p:cNvSpPr/>
          <p:nvPr/>
        </p:nvSpPr>
        <p:spPr>
          <a:xfrm>
            <a:off x="8427786" y="3409315"/>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1" name="テキスト ボックス 30">
            <a:extLst>
              <a:ext uri="{FF2B5EF4-FFF2-40B4-BE49-F238E27FC236}">
                <a16:creationId xmlns:a16="http://schemas.microsoft.com/office/drawing/2014/main" id="{01DA643A-A73C-4370-AFE6-96ED68127A34}"/>
              </a:ext>
            </a:extLst>
          </p:cNvPr>
          <p:cNvSpPr txBox="1"/>
          <p:nvPr/>
        </p:nvSpPr>
        <p:spPr>
          <a:xfrm>
            <a:off x="3926271" y="4114564"/>
            <a:ext cx="156662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ＭＳ Ｐゴシック"/>
                <a:cs typeface="Calibri"/>
              </a:rPr>
              <a:t>出弾数</a:t>
            </a:r>
            <a:endParaRPr lang="ja-JP" altLang="en-US" sz="3200" dirty="0">
              <a:ea typeface="ＭＳ Ｐゴシック"/>
              <a:cs typeface="Calibri"/>
            </a:endParaRPr>
          </a:p>
        </p:txBody>
      </p:sp>
    </p:spTree>
    <p:extLst>
      <p:ext uri="{BB962C8B-B14F-4D97-AF65-F5344CB8AC3E}">
        <p14:creationId xmlns:p14="http://schemas.microsoft.com/office/powerpoint/2010/main" val="2944836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1227667" y="334383"/>
            <a:ext cx="7429500" cy="891640"/>
          </a:xfrm>
        </p:spPr>
        <p:txBody>
          <a:bodyPr vert="horz" lIns="91440" tIns="45720" rIns="91440" bIns="45720" rtlCol="0" anchor="t">
            <a:normAutofit/>
          </a:bodyPr>
          <a:lstStyle/>
          <a:p>
            <a:r>
              <a:rPr lang="ja-JP" altLang="en-US" sz="5400">
                <a:ea typeface="ＭＳ Ｐゴシック"/>
                <a:cs typeface="Calibri"/>
              </a:rPr>
              <a:t>スピード型アビリティ</a:t>
            </a:r>
            <a:endParaRPr lang="ja-JP" altLang="en-US" sz="5400" dirty="0">
              <a:ea typeface="ＭＳ Ｐゴシック"/>
              <a:cs typeface="Calibri"/>
            </a:endParaRPr>
          </a:p>
        </p:txBody>
      </p:sp>
      <p:cxnSp>
        <p:nvCxnSpPr>
          <p:cNvPr id="4" name="直線矢印コネクタ 3">
            <a:extLst>
              <a:ext uri="{FF2B5EF4-FFF2-40B4-BE49-F238E27FC236}">
                <a16:creationId xmlns:a16="http://schemas.microsoft.com/office/drawing/2014/main" id="{93A973A4-CE49-40EE-8BDE-99013AFB1262}"/>
              </a:ext>
            </a:extLst>
          </p:cNvPr>
          <p:cNvCxnSpPr/>
          <p:nvPr/>
        </p:nvCxnSpPr>
        <p:spPr>
          <a:xfrm>
            <a:off x="1861659" y="1219544"/>
            <a:ext cx="6193558" cy="16906"/>
          </a:xfrm>
          <a:prstGeom prst="straightConnector1">
            <a:avLst/>
          </a:prstGeom>
        </p:spPr>
        <p:style>
          <a:lnRef idx="1">
            <a:schemeClr val="accent1"/>
          </a:lnRef>
          <a:fillRef idx="0">
            <a:schemeClr val="accent1"/>
          </a:fillRef>
          <a:effectRef idx="0">
            <a:schemeClr val="accent1"/>
          </a:effectRef>
          <a:fontRef idx="minor">
            <a:schemeClr val="tx1"/>
          </a:fontRef>
        </p:style>
      </p:cxnSp>
      <p:pic>
        <p:nvPicPr>
          <p:cNvPr id="12" name="図 12" descr="鳥 が含まれている画像&#10;&#10;非常に高い精度で生成された説明">
            <a:extLst>
              <a:ext uri="{FF2B5EF4-FFF2-40B4-BE49-F238E27FC236}">
                <a16:creationId xmlns:a16="http://schemas.microsoft.com/office/drawing/2014/main" id="{984ADF28-B8BF-4B27-BD15-577AAD39BF60}"/>
              </a:ext>
            </a:extLst>
          </p:cNvPr>
          <p:cNvPicPr>
            <a:picLocks noChangeAspect="1"/>
          </p:cNvPicPr>
          <p:nvPr/>
        </p:nvPicPr>
        <p:blipFill>
          <a:blip r:embed="rId2"/>
          <a:stretch>
            <a:fillRect/>
          </a:stretch>
        </p:blipFill>
        <p:spPr>
          <a:xfrm>
            <a:off x="963716" y="1573467"/>
            <a:ext cx="7953264" cy="3597239"/>
          </a:xfrm>
          <a:prstGeom prst="rect">
            <a:avLst/>
          </a:prstGeom>
        </p:spPr>
      </p:pic>
      <p:sp>
        <p:nvSpPr>
          <p:cNvPr id="14" name="テキスト ボックス 13">
            <a:extLst>
              <a:ext uri="{FF2B5EF4-FFF2-40B4-BE49-F238E27FC236}">
                <a16:creationId xmlns:a16="http://schemas.microsoft.com/office/drawing/2014/main" id="{CAE79AF5-A8B6-4525-85FF-7F56A903E9A8}"/>
              </a:ext>
            </a:extLst>
          </p:cNvPr>
          <p:cNvSpPr txBox="1"/>
          <p:nvPr/>
        </p:nvSpPr>
        <p:spPr>
          <a:xfrm>
            <a:off x="3573006" y="314467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rPr>
              <a:t>※実際のゲーム画面</a:t>
            </a:r>
            <a:endParaRPr lang="ja-JP" altLang="en-US"/>
          </a:p>
        </p:txBody>
      </p:sp>
      <p:sp>
        <p:nvSpPr>
          <p:cNvPr id="15" name="テキスト ボックス 14">
            <a:extLst>
              <a:ext uri="{FF2B5EF4-FFF2-40B4-BE49-F238E27FC236}">
                <a16:creationId xmlns:a16="http://schemas.microsoft.com/office/drawing/2014/main" id="{EB05D8F0-7F92-488B-9DE2-427614192C41}"/>
              </a:ext>
            </a:extLst>
          </p:cNvPr>
          <p:cNvSpPr txBox="1"/>
          <p:nvPr/>
        </p:nvSpPr>
        <p:spPr>
          <a:xfrm>
            <a:off x="1191939" y="5251041"/>
            <a:ext cx="7534895"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ea typeface="ＭＳ Ｐゴシック"/>
              </a:rPr>
              <a:t>名前：韋駄天</a:t>
            </a:r>
            <a:endParaRPr lang="ja-JP" altLang="en-US" sz="2800">
              <a:ea typeface="ＭＳ Ｐゴシック"/>
              <a:cs typeface="Calibri"/>
            </a:endParaRPr>
          </a:p>
          <a:p>
            <a:r>
              <a:rPr lang="ja-JP" altLang="en-US" sz="2800">
                <a:ea typeface="ＭＳ Ｐゴシック"/>
                <a:cs typeface="Calibri"/>
              </a:rPr>
              <a:t>効果：このアビリティを使ってから一定時間の間、自機のスピードと弾のスピードが少し上昇する</a:t>
            </a:r>
          </a:p>
        </p:txBody>
      </p:sp>
    </p:spTree>
    <p:extLst>
      <p:ext uri="{BB962C8B-B14F-4D97-AF65-F5344CB8AC3E}">
        <p14:creationId xmlns:p14="http://schemas.microsoft.com/office/powerpoint/2010/main" val="1176151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8" descr="レゴ が含まれている画像&#10;&#10;非常に高い精度で生成された説明">
            <a:extLst>
              <a:ext uri="{FF2B5EF4-FFF2-40B4-BE49-F238E27FC236}">
                <a16:creationId xmlns:a16="http://schemas.microsoft.com/office/drawing/2014/main" id="{E81D113F-E353-4CC1-97B2-C24844557916}"/>
              </a:ext>
            </a:extLst>
          </p:cNvPr>
          <p:cNvPicPr>
            <a:picLocks noChangeAspect="1"/>
          </p:cNvPicPr>
          <p:nvPr/>
        </p:nvPicPr>
        <p:blipFill>
          <a:blip r:embed="rId2"/>
          <a:stretch>
            <a:fillRect/>
          </a:stretch>
        </p:blipFill>
        <p:spPr>
          <a:xfrm>
            <a:off x="-4112" y="1621069"/>
            <a:ext cx="4006047" cy="4213448"/>
          </a:xfrm>
          <a:prstGeom prst="rect">
            <a:avLst/>
          </a:prstGeom>
        </p:spPr>
      </p:pic>
      <p:sp>
        <p:nvSpPr>
          <p:cNvPr id="3" name="サブタイトル 2"/>
          <p:cNvSpPr>
            <a:spLocks noGrp="1"/>
          </p:cNvSpPr>
          <p:nvPr>
            <p:ph type="subTitle" idx="1"/>
          </p:nvPr>
        </p:nvSpPr>
        <p:spPr>
          <a:xfrm>
            <a:off x="1227667" y="334383"/>
            <a:ext cx="7429500" cy="891640"/>
          </a:xfrm>
        </p:spPr>
        <p:txBody>
          <a:bodyPr vert="horz" lIns="91440" tIns="45720" rIns="91440" bIns="45720" rtlCol="0" anchor="t">
            <a:normAutofit/>
          </a:bodyPr>
          <a:lstStyle/>
          <a:p>
            <a:r>
              <a:rPr lang="ja-JP" altLang="en-US" sz="5400">
                <a:ea typeface="ＭＳ Ｐゴシック"/>
                <a:cs typeface="Calibri"/>
              </a:rPr>
              <a:t>操作機体説明④</a:t>
            </a:r>
            <a:endParaRPr lang="ja-JP" altLang="en-US" sz="5400" dirty="0">
              <a:ea typeface="ＭＳ Ｐゴシック"/>
              <a:cs typeface="Calibri"/>
            </a:endParaRPr>
          </a:p>
        </p:txBody>
      </p:sp>
      <p:cxnSp>
        <p:nvCxnSpPr>
          <p:cNvPr id="4" name="直線矢印コネクタ 3">
            <a:extLst>
              <a:ext uri="{FF2B5EF4-FFF2-40B4-BE49-F238E27FC236}">
                <a16:creationId xmlns:a16="http://schemas.microsoft.com/office/drawing/2014/main" id="{93A973A4-CE49-40EE-8BDE-99013AFB1262}"/>
              </a:ext>
            </a:extLst>
          </p:cNvPr>
          <p:cNvCxnSpPr/>
          <p:nvPr/>
        </p:nvCxnSpPr>
        <p:spPr>
          <a:xfrm flipV="1">
            <a:off x="2089383" y="1226965"/>
            <a:ext cx="5434478" cy="2064"/>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6" name="タイトル 5">
            <a:extLst>
              <a:ext uri="{FF2B5EF4-FFF2-40B4-BE49-F238E27FC236}">
                <a16:creationId xmlns:a16="http://schemas.microsoft.com/office/drawing/2014/main" id="{9DB9BBDC-BC67-4E90-8F9D-C47D99DA1A2C}"/>
              </a:ext>
            </a:extLst>
          </p:cNvPr>
          <p:cNvSpPr>
            <a:spLocks noGrp="1"/>
          </p:cNvSpPr>
          <p:nvPr>
            <p:ph type="ctrTitle"/>
          </p:nvPr>
        </p:nvSpPr>
        <p:spPr>
          <a:xfrm>
            <a:off x="887173" y="6045326"/>
            <a:ext cx="2751668" cy="405137"/>
          </a:xfrm>
        </p:spPr>
        <p:txBody>
          <a:bodyPr>
            <a:normAutofit/>
          </a:bodyPr>
          <a:lstStyle/>
          <a:p>
            <a:r>
              <a:rPr lang="ja-JP" altLang="en-US" sz="2000">
                <a:ea typeface="ＭＳ Ｐゴシック"/>
                <a:cs typeface="Calibri Light"/>
              </a:rPr>
              <a:t>※画像はイメージです</a:t>
            </a:r>
          </a:p>
        </p:txBody>
      </p:sp>
      <p:sp>
        <p:nvSpPr>
          <p:cNvPr id="10" name="テキスト ボックス 9">
            <a:extLst>
              <a:ext uri="{FF2B5EF4-FFF2-40B4-BE49-F238E27FC236}">
                <a16:creationId xmlns:a16="http://schemas.microsoft.com/office/drawing/2014/main" id="{DDF2A703-8D15-4332-88B6-A1C1B9C872C9}"/>
              </a:ext>
            </a:extLst>
          </p:cNvPr>
          <p:cNvSpPr txBox="1"/>
          <p:nvPr/>
        </p:nvSpPr>
        <p:spPr>
          <a:xfrm>
            <a:off x="5488590" y="1559412"/>
            <a:ext cx="302785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a:ea typeface="ＭＳ Ｐゴシック"/>
                <a:cs typeface="Calibri"/>
              </a:rPr>
              <a:t>【タンク型】</a:t>
            </a:r>
            <a:endParaRPr lang="ja-JP" altLang="en-US" sz="4000" dirty="0">
              <a:ea typeface="ＭＳ Ｐゴシック"/>
              <a:cs typeface="Calibri"/>
            </a:endParaRPr>
          </a:p>
        </p:txBody>
      </p:sp>
      <p:sp>
        <p:nvSpPr>
          <p:cNvPr id="12" name="正方形/長方形 11">
            <a:extLst>
              <a:ext uri="{FF2B5EF4-FFF2-40B4-BE49-F238E27FC236}">
                <a16:creationId xmlns:a16="http://schemas.microsoft.com/office/drawing/2014/main" id="{F8E6E947-1C5D-4782-8317-008DD05ECBC8}"/>
              </a:ext>
            </a:extLst>
          </p:cNvPr>
          <p:cNvSpPr/>
          <p:nvPr/>
        </p:nvSpPr>
        <p:spPr>
          <a:xfrm>
            <a:off x="5635515" y="2603051"/>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正方形/長方形 14">
            <a:extLst>
              <a:ext uri="{FF2B5EF4-FFF2-40B4-BE49-F238E27FC236}">
                <a16:creationId xmlns:a16="http://schemas.microsoft.com/office/drawing/2014/main" id="{3DA5AEAF-9EEE-4BA1-9EE1-E9738B999F2E}"/>
              </a:ext>
            </a:extLst>
          </p:cNvPr>
          <p:cNvSpPr/>
          <p:nvPr/>
        </p:nvSpPr>
        <p:spPr>
          <a:xfrm>
            <a:off x="6563519" y="2603051"/>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正方形/長方形 15">
            <a:extLst>
              <a:ext uri="{FF2B5EF4-FFF2-40B4-BE49-F238E27FC236}">
                <a16:creationId xmlns:a16="http://schemas.microsoft.com/office/drawing/2014/main" id="{994FD171-2F01-4415-8D11-04986A55A338}"/>
              </a:ext>
            </a:extLst>
          </p:cNvPr>
          <p:cNvSpPr/>
          <p:nvPr/>
        </p:nvSpPr>
        <p:spPr>
          <a:xfrm>
            <a:off x="7493347" y="2603050"/>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テキスト ボックス 16">
            <a:extLst>
              <a:ext uri="{FF2B5EF4-FFF2-40B4-BE49-F238E27FC236}">
                <a16:creationId xmlns:a16="http://schemas.microsoft.com/office/drawing/2014/main" id="{D7DB16CC-50FF-4833-87A2-F046DDFE0707}"/>
              </a:ext>
            </a:extLst>
          </p:cNvPr>
          <p:cNvSpPr txBox="1"/>
          <p:nvPr/>
        </p:nvSpPr>
        <p:spPr>
          <a:xfrm>
            <a:off x="4275703" y="2500252"/>
            <a:ext cx="121555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ＭＳ Ｐゴシック"/>
                <a:cs typeface="Calibri"/>
              </a:rPr>
              <a:t>ライフ</a:t>
            </a:r>
            <a:endParaRPr lang="ja-JP" altLang="en-US" sz="3200" dirty="0">
              <a:ea typeface="ＭＳ Ｐゴシック"/>
              <a:cs typeface="Calibri"/>
            </a:endParaRPr>
          </a:p>
        </p:txBody>
      </p:sp>
      <p:sp>
        <p:nvSpPr>
          <p:cNvPr id="18" name="正方形/長方形 17">
            <a:extLst>
              <a:ext uri="{FF2B5EF4-FFF2-40B4-BE49-F238E27FC236}">
                <a16:creationId xmlns:a16="http://schemas.microsoft.com/office/drawing/2014/main" id="{BA36D283-0E0C-462A-89FA-03E354A91B20}"/>
              </a:ext>
            </a:extLst>
          </p:cNvPr>
          <p:cNvSpPr/>
          <p:nvPr/>
        </p:nvSpPr>
        <p:spPr>
          <a:xfrm>
            <a:off x="5643159" y="3409316"/>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 name="正方形/長方形 18">
            <a:extLst>
              <a:ext uri="{FF2B5EF4-FFF2-40B4-BE49-F238E27FC236}">
                <a16:creationId xmlns:a16="http://schemas.microsoft.com/office/drawing/2014/main" id="{8998411E-0F53-4082-AB60-BEA77536F4E0}"/>
              </a:ext>
            </a:extLst>
          </p:cNvPr>
          <p:cNvSpPr/>
          <p:nvPr/>
        </p:nvSpPr>
        <p:spPr>
          <a:xfrm>
            <a:off x="6580355" y="3409316"/>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 name="正方形/長方形 19">
            <a:extLst>
              <a:ext uri="{FF2B5EF4-FFF2-40B4-BE49-F238E27FC236}">
                <a16:creationId xmlns:a16="http://schemas.microsoft.com/office/drawing/2014/main" id="{2C05E47F-243D-4660-856B-B981C631F214}"/>
              </a:ext>
            </a:extLst>
          </p:cNvPr>
          <p:cNvSpPr/>
          <p:nvPr/>
        </p:nvSpPr>
        <p:spPr>
          <a:xfrm>
            <a:off x="8430272" y="2603049"/>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 name="テキスト ボックス 20">
            <a:extLst>
              <a:ext uri="{FF2B5EF4-FFF2-40B4-BE49-F238E27FC236}">
                <a16:creationId xmlns:a16="http://schemas.microsoft.com/office/drawing/2014/main" id="{A423860B-F658-4592-ADE0-5606296C86C1}"/>
              </a:ext>
            </a:extLst>
          </p:cNvPr>
          <p:cNvSpPr txBox="1"/>
          <p:nvPr/>
        </p:nvSpPr>
        <p:spPr>
          <a:xfrm>
            <a:off x="3875776" y="3306518"/>
            <a:ext cx="161406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ＭＳ Ｐゴシック"/>
                <a:cs typeface="Calibri"/>
              </a:rPr>
              <a:t>スピード</a:t>
            </a:r>
            <a:endParaRPr lang="ja-JP" altLang="en-US" sz="3200" dirty="0">
              <a:ea typeface="ＭＳ Ｐゴシック"/>
              <a:cs typeface="Calibri"/>
            </a:endParaRPr>
          </a:p>
        </p:txBody>
      </p:sp>
      <p:sp>
        <p:nvSpPr>
          <p:cNvPr id="23" name="テキスト ボックス 22">
            <a:extLst>
              <a:ext uri="{FF2B5EF4-FFF2-40B4-BE49-F238E27FC236}">
                <a16:creationId xmlns:a16="http://schemas.microsoft.com/office/drawing/2014/main" id="{F0CFC309-6DA2-46B5-BFCC-2DABD50A9D0D}"/>
              </a:ext>
            </a:extLst>
          </p:cNvPr>
          <p:cNvSpPr txBox="1"/>
          <p:nvPr/>
        </p:nvSpPr>
        <p:spPr>
          <a:xfrm>
            <a:off x="3679022" y="4891777"/>
            <a:ext cx="182281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3200">
                <a:ea typeface="ＭＳ Ｐゴシック"/>
                <a:cs typeface="Calibri"/>
              </a:rPr>
              <a:t>弾反射数</a:t>
            </a:r>
          </a:p>
        </p:txBody>
      </p:sp>
      <p:sp>
        <p:nvSpPr>
          <p:cNvPr id="24" name="正方形/長方形 23">
            <a:extLst>
              <a:ext uri="{FF2B5EF4-FFF2-40B4-BE49-F238E27FC236}">
                <a16:creationId xmlns:a16="http://schemas.microsoft.com/office/drawing/2014/main" id="{9028A4A1-099C-42DC-A48E-680FF14896D9}"/>
              </a:ext>
            </a:extLst>
          </p:cNvPr>
          <p:cNvSpPr/>
          <p:nvPr/>
        </p:nvSpPr>
        <p:spPr>
          <a:xfrm>
            <a:off x="5643114" y="4215582"/>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5" name="正方形/長方形 24">
            <a:extLst>
              <a:ext uri="{FF2B5EF4-FFF2-40B4-BE49-F238E27FC236}">
                <a16:creationId xmlns:a16="http://schemas.microsoft.com/office/drawing/2014/main" id="{3AA9A196-6564-4542-B94C-1CA859602A05}"/>
              </a:ext>
            </a:extLst>
          </p:cNvPr>
          <p:cNvSpPr/>
          <p:nvPr/>
        </p:nvSpPr>
        <p:spPr>
          <a:xfrm>
            <a:off x="6561332" y="4215582"/>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 name="正方形/長方形 25">
            <a:extLst>
              <a:ext uri="{FF2B5EF4-FFF2-40B4-BE49-F238E27FC236}">
                <a16:creationId xmlns:a16="http://schemas.microsoft.com/office/drawing/2014/main" id="{66788BCD-0A87-4F1B-A054-64D60EAB4C8B}"/>
              </a:ext>
            </a:extLst>
          </p:cNvPr>
          <p:cNvSpPr/>
          <p:nvPr/>
        </p:nvSpPr>
        <p:spPr>
          <a:xfrm>
            <a:off x="7500352" y="4215581"/>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8" name="正方形/長方形 27">
            <a:extLst>
              <a:ext uri="{FF2B5EF4-FFF2-40B4-BE49-F238E27FC236}">
                <a16:creationId xmlns:a16="http://schemas.microsoft.com/office/drawing/2014/main" id="{80F34209-162D-4289-956E-FC97F5B3D490}"/>
              </a:ext>
            </a:extLst>
          </p:cNvPr>
          <p:cNvSpPr/>
          <p:nvPr/>
        </p:nvSpPr>
        <p:spPr>
          <a:xfrm>
            <a:off x="5631778" y="4993391"/>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9" name="正方形/長方形 28">
            <a:extLst>
              <a:ext uri="{FF2B5EF4-FFF2-40B4-BE49-F238E27FC236}">
                <a16:creationId xmlns:a16="http://schemas.microsoft.com/office/drawing/2014/main" id="{8D6734D5-5CFF-41A0-894F-5385E2374C18}"/>
              </a:ext>
            </a:extLst>
          </p:cNvPr>
          <p:cNvSpPr/>
          <p:nvPr/>
        </p:nvSpPr>
        <p:spPr>
          <a:xfrm>
            <a:off x="6578163" y="4993391"/>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0" name="正方形/長方形 29">
            <a:extLst>
              <a:ext uri="{FF2B5EF4-FFF2-40B4-BE49-F238E27FC236}">
                <a16:creationId xmlns:a16="http://schemas.microsoft.com/office/drawing/2014/main" id="{E35B7F44-BA92-4509-A8BB-350E8971A9B8}"/>
              </a:ext>
            </a:extLst>
          </p:cNvPr>
          <p:cNvSpPr/>
          <p:nvPr/>
        </p:nvSpPr>
        <p:spPr>
          <a:xfrm>
            <a:off x="7497912" y="4993390"/>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1" name="テキスト ボックス 30">
            <a:extLst>
              <a:ext uri="{FF2B5EF4-FFF2-40B4-BE49-F238E27FC236}">
                <a16:creationId xmlns:a16="http://schemas.microsoft.com/office/drawing/2014/main" id="{01DA643A-A73C-4370-AFE6-96ED68127A34}"/>
              </a:ext>
            </a:extLst>
          </p:cNvPr>
          <p:cNvSpPr txBox="1"/>
          <p:nvPr/>
        </p:nvSpPr>
        <p:spPr>
          <a:xfrm>
            <a:off x="3926271" y="4114564"/>
            <a:ext cx="156662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ＭＳ Ｐゴシック"/>
                <a:cs typeface="Calibri"/>
              </a:rPr>
              <a:t>出弾数</a:t>
            </a:r>
            <a:endParaRPr lang="ja-JP" altLang="en-US" sz="3200" dirty="0">
              <a:ea typeface="ＭＳ Ｐゴシック"/>
              <a:cs typeface="Calibri"/>
            </a:endParaRPr>
          </a:p>
        </p:txBody>
      </p:sp>
    </p:spTree>
    <p:extLst>
      <p:ext uri="{BB962C8B-B14F-4D97-AF65-F5344CB8AC3E}">
        <p14:creationId xmlns:p14="http://schemas.microsoft.com/office/powerpoint/2010/main" val="1522091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1227667" y="334383"/>
            <a:ext cx="7429500" cy="891640"/>
          </a:xfrm>
        </p:spPr>
        <p:txBody>
          <a:bodyPr vert="horz" lIns="91440" tIns="45720" rIns="91440" bIns="45720" rtlCol="0" anchor="t">
            <a:normAutofit/>
          </a:bodyPr>
          <a:lstStyle/>
          <a:p>
            <a:r>
              <a:rPr lang="ja-JP" altLang="en-US" sz="5400">
                <a:ea typeface="ＭＳ Ｐゴシック"/>
                <a:cs typeface="Calibri"/>
              </a:rPr>
              <a:t>タンク型アビリティ</a:t>
            </a:r>
            <a:endParaRPr lang="ja-JP" altLang="en-US" sz="5400" dirty="0">
              <a:ea typeface="ＭＳ Ｐゴシック"/>
              <a:cs typeface="Calibri"/>
            </a:endParaRPr>
          </a:p>
        </p:txBody>
      </p:sp>
      <p:cxnSp>
        <p:nvCxnSpPr>
          <p:cNvPr id="4" name="直線矢印コネクタ 3">
            <a:extLst>
              <a:ext uri="{FF2B5EF4-FFF2-40B4-BE49-F238E27FC236}">
                <a16:creationId xmlns:a16="http://schemas.microsoft.com/office/drawing/2014/main" id="{93A973A4-CE49-40EE-8BDE-99013AFB1262}"/>
              </a:ext>
            </a:extLst>
          </p:cNvPr>
          <p:cNvCxnSpPr/>
          <p:nvPr/>
        </p:nvCxnSpPr>
        <p:spPr>
          <a:xfrm>
            <a:off x="1861659" y="1219544"/>
            <a:ext cx="6193558" cy="16906"/>
          </a:xfrm>
          <a:prstGeom prst="straightConnector1">
            <a:avLst/>
          </a:prstGeom>
        </p:spPr>
        <p:style>
          <a:lnRef idx="1">
            <a:schemeClr val="accent1"/>
          </a:lnRef>
          <a:fillRef idx="0">
            <a:schemeClr val="accent1"/>
          </a:fillRef>
          <a:effectRef idx="0">
            <a:schemeClr val="accent1"/>
          </a:effectRef>
          <a:fontRef idx="minor">
            <a:schemeClr val="tx1"/>
          </a:fontRef>
        </p:style>
      </p:cxnSp>
      <p:pic>
        <p:nvPicPr>
          <p:cNvPr id="12" name="図 12" descr="鳥 が含まれている画像&#10;&#10;非常に高い精度で生成された説明">
            <a:extLst>
              <a:ext uri="{FF2B5EF4-FFF2-40B4-BE49-F238E27FC236}">
                <a16:creationId xmlns:a16="http://schemas.microsoft.com/office/drawing/2014/main" id="{984ADF28-B8BF-4B27-BD15-577AAD39BF60}"/>
              </a:ext>
            </a:extLst>
          </p:cNvPr>
          <p:cNvPicPr>
            <a:picLocks noChangeAspect="1"/>
          </p:cNvPicPr>
          <p:nvPr/>
        </p:nvPicPr>
        <p:blipFill>
          <a:blip r:embed="rId2"/>
          <a:stretch>
            <a:fillRect/>
          </a:stretch>
        </p:blipFill>
        <p:spPr>
          <a:xfrm>
            <a:off x="963716" y="1573467"/>
            <a:ext cx="7953264" cy="3597239"/>
          </a:xfrm>
          <a:prstGeom prst="rect">
            <a:avLst/>
          </a:prstGeom>
        </p:spPr>
      </p:pic>
      <p:sp>
        <p:nvSpPr>
          <p:cNvPr id="14" name="テキスト ボックス 13">
            <a:extLst>
              <a:ext uri="{FF2B5EF4-FFF2-40B4-BE49-F238E27FC236}">
                <a16:creationId xmlns:a16="http://schemas.microsoft.com/office/drawing/2014/main" id="{CAE79AF5-A8B6-4525-85FF-7F56A903E9A8}"/>
              </a:ext>
            </a:extLst>
          </p:cNvPr>
          <p:cNvSpPr txBox="1"/>
          <p:nvPr/>
        </p:nvSpPr>
        <p:spPr>
          <a:xfrm>
            <a:off x="3573006" y="314467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rPr>
              <a:t>※実際のゲーム画面</a:t>
            </a:r>
            <a:endParaRPr lang="ja-JP" altLang="en-US"/>
          </a:p>
        </p:txBody>
      </p:sp>
      <p:sp>
        <p:nvSpPr>
          <p:cNvPr id="15" name="テキスト ボックス 14">
            <a:extLst>
              <a:ext uri="{FF2B5EF4-FFF2-40B4-BE49-F238E27FC236}">
                <a16:creationId xmlns:a16="http://schemas.microsoft.com/office/drawing/2014/main" id="{EB05D8F0-7F92-488B-9DE2-427614192C41}"/>
              </a:ext>
            </a:extLst>
          </p:cNvPr>
          <p:cNvSpPr txBox="1"/>
          <p:nvPr/>
        </p:nvSpPr>
        <p:spPr>
          <a:xfrm>
            <a:off x="1191939" y="5251041"/>
            <a:ext cx="7534895"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ea typeface="ＭＳ Ｐゴシック"/>
              </a:rPr>
              <a:t>名前：グラビトンアーマー</a:t>
            </a:r>
            <a:endParaRPr lang="ja-JP" altLang="en-US" sz="2800">
              <a:ea typeface="ＭＳ Ｐゴシック"/>
              <a:cs typeface="Calibri"/>
            </a:endParaRPr>
          </a:p>
          <a:p>
            <a:r>
              <a:rPr lang="ja-JP" altLang="en-US" sz="2800">
                <a:ea typeface="ＭＳ Ｐゴシック"/>
                <a:cs typeface="Calibri"/>
              </a:rPr>
              <a:t>効果：このアビリティを使ってから一定時間の間相手からの攻撃を０にする</a:t>
            </a:r>
          </a:p>
        </p:txBody>
      </p:sp>
    </p:spTree>
    <p:extLst>
      <p:ext uri="{BB962C8B-B14F-4D97-AF65-F5344CB8AC3E}">
        <p14:creationId xmlns:p14="http://schemas.microsoft.com/office/powerpoint/2010/main" val="228198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8" descr="レゴ が含まれている画像&#10;&#10;非常に高い精度で生成された説明">
            <a:extLst>
              <a:ext uri="{FF2B5EF4-FFF2-40B4-BE49-F238E27FC236}">
                <a16:creationId xmlns:a16="http://schemas.microsoft.com/office/drawing/2014/main" id="{E81D113F-E353-4CC1-97B2-C24844557916}"/>
              </a:ext>
            </a:extLst>
          </p:cNvPr>
          <p:cNvPicPr>
            <a:picLocks noChangeAspect="1"/>
          </p:cNvPicPr>
          <p:nvPr/>
        </p:nvPicPr>
        <p:blipFill>
          <a:blip r:embed="rId2"/>
          <a:stretch>
            <a:fillRect/>
          </a:stretch>
        </p:blipFill>
        <p:spPr>
          <a:xfrm>
            <a:off x="-4112" y="1621069"/>
            <a:ext cx="4006047" cy="4213448"/>
          </a:xfrm>
          <a:prstGeom prst="rect">
            <a:avLst/>
          </a:prstGeom>
        </p:spPr>
      </p:pic>
      <p:sp>
        <p:nvSpPr>
          <p:cNvPr id="3" name="サブタイトル 2"/>
          <p:cNvSpPr>
            <a:spLocks noGrp="1"/>
          </p:cNvSpPr>
          <p:nvPr>
            <p:ph type="subTitle" idx="1"/>
          </p:nvPr>
        </p:nvSpPr>
        <p:spPr>
          <a:xfrm>
            <a:off x="1227667" y="334383"/>
            <a:ext cx="7429500" cy="891640"/>
          </a:xfrm>
        </p:spPr>
        <p:txBody>
          <a:bodyPr vert="horz" lIns="91440" tIns="45720" rIns="91440" bIns="45720" rtlCol="0" anchor="t">
            <a:normAutofit/>
          </a:bodyPr>
          <a:lstStyle/>
          <a:p>
            <a:r>
              <a:rPr lang="ja-JP" altLang="en-US" sz="5400">
                <a:ea typeface="ＭＳ Ｐゴシック"/>
                <a:cs typeface="Calibri"/>
              </a:rPr>
              <a:t>操作機体説明⑤</a:t>
            </a:r>
            <a:endParaRPr lang="ja-JP" altLang="en-US" sz="5400" dirty="0">
              <a:ea typeface="ＭＳ Ｐゴシック"/>
              <a:cs typeface="Calibri"/>
            </a:endParaRPr>
          </a:p>
        </p:txBody>
      </p:sp>
      <p:cxnSp>
        <p:nvCxnSpPr>
          <p:cNvPr id="4" name="直線矢印コネクタ 3">
            <a:extLst>
              <a:ext uri="{FF2B5EF4-FFF2-40B4-BE49-F238E27FC236}">
                <a16:creationId xmlns:a16="http://schemas.microsoft.com/office/drawing/2014/main" id="{93A973A4-CE49-40EE-8BDE-99013AFB1262}"/>
              </a:ext>
            </a:extLst>
          </p:cNvPr>
          <p:cNvCxnSpPr/>
          <p:nvPr/>
        </p:nvCxnSpPr>
        <p:spPr>
          <a:xfrm flipV="1">
            <a:off x="2089383" y="1226965"/>
            <a:ext cx="5434478" cy="2064"/>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6" name="タイトル 5">
            <a:extLst>
              <a:ext uri="{FF2B5EF4-FFF2-40B4-BE49-F238E27FC236}">
                <a16:creationId xmlns:a16="http://schemas.microsoft.com/office/drawing/2014/main" id="{9DB9BBDC-BC67-4E90-8F9D-C47D99DA1A2C}"/>
              </a:ext>
            </a:extLst>
          </p:cNvPr>
          <p:cNvSpPr>
            <a:spLocks noGrp="1"/>
          </p:cNvSpPr>
          <p:nvPr>
            <p:ph type="ctrTitle"/>
          </p:nvPr>
        </p:nvSpPr>
        <p:spPr>
          <a:xfrm>
            <a:off x="887173" y="6045326"/>
            <a:ext cx="2751668" cy="405137"/>
          </a:xfrm>
        </p:spPr>
        <p:txBody>
          <a:bodyPr>
            <a:normAutofit/>
          </a:bodyPr>
          <a:lstStyle/>
          <a:p>
            <a:r>
              <a:rPr lang="ja-JP" altLang="en-US" sz="2000">
                <a:ea typeface="ＭＳ Ｐゴシック"/>
                <a:cs typeface="Calibri Light"/>
              </a:rPr>
              <a:t>※画像はイメージです</a:t>
            </a:r>
          </a:p>
        </p:txBody>
      </p:sp>
      <p:sp>
        <p:nvSpPr>
          <p:cNvPr id="10" name="テキスト ボックス 9">
            <a:extLst>
              <a:ext uri="{FF2B5EF4-FFF2-40B4-BE49-F238E27FC236}">
                <a16:creationId xmlns:a16="http://schemas.microsoft.com/office/drawing/2014/main" id="{DDF2A703-8D15-4332-88B6-A1C1B9C872C9}"/>
              </a:ext>
            </a:extLst>
          </p:cNvPr>
          <p:cNvSpPr txBox="1"/>
          <p:nvPr/>
        </p:nvSpPr>
        <p:spPr>
          <a:xfrm>
            <a:off x="5260866" y="1587868"/>
            <a:ext cx="335995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a:ea typeface="ＭＳ Ｐゴシック"/>
                <a:cs typeface="Calibri"/>
              </a:rPr>
              <a:t>【テクニック型】</a:t>
            </a:r>
            <a:endParaRPr lang="ja-JP" altLang="en-US" sz="4000" dirty="0">
              <a:ea typeface="ＭＳ Ｐゴシック"/>
              <a:cs typeface="Calibri"/>
            </a:endParaRPr>
          </a:p>
        </p:txBody>
      </p:sp>
      <p:sp>
        <p:nvSpPr>
          <p:cNvPr id="12" name="正方形/長方形 11">
            <a:extLst>
              <a:ext uri="{FF2B5EF4-FFF2-40B4-BE49-F238E27FC236}">
                <a16:creationId xmlns:a16="http://schemas.microsoft.com/office/drawing/2014/main" id="{F8E6E947-1C5D-4782-8317-008DD05ECBC8}"/>
              </a:ext>
            </a:extLst>
          </p:cNvPr>
          <p:cNvSpPr/>
          <p:nvPr/>
        </p:nvSpPr>
        <p:spPr>
          <a:xfrm>
            <a:off x="5635515" y="2603051"/>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正方形/長方形 14">
            <a:extLst>
              <a:ext uri="{FF2B5EF4-FFF2-40B4-BE49-F238E27FC236}">
                <a16:creationId xmlns:a16="http://schemas.microsoft.com/office/drawing/2014/main" id="{3DA5AEAF-9EEE-4BA1-9EE1-E9738B999F2E}"/>
              </a:ext>
            </a:extLst>
          </p:cNvPr>
          <p:cNvSpPr/>
          <p:nvPr/>
        </p:nvSpPr>
        <p:spPr>
          <a:xfrm>
            <a:off x="6563519" y="2603051"/>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正方形/長方形 15">
            <a:extLst>
              <a:ext uri="{FF2B5EF4-FFF2-40B4-BE49-F238E27FC236}">
                <a16:creationId xmlns:a16="http://schemas.microsoft.com/office/drawing/2014/main" id="{994FD171-2F01-4415-8D11-04986A55A338}"/>
              </a:ext>
            </a:extLst>
          </p:cNvPr>
          <p:cNvSpPr/>
          <p:nvPr/>
        </p:nvSpPr>
        <p:spPr>
          <a:xfrm>
            <a:off x="7493347" y="2603050"/>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テキスト ボックス 16">
            <a:extLst>
              <a:ext uri="{FF2B5EF4-FFF2-40B4-BE49-F238E27FC236}">
                <a16:creationId xmlns:a16="http://schemas.microsoft.com/office/drawing/2014/main" id="{D7DB16CC-50FF-4833-87A2-F046DDFE0707}"/>
              </a:ext>
            </a:extLst>
          </p:cNvPr>
          <p:cNvSpPr txBox="1"/>
          <p:nvPr/>
        </p:nvSpPr>
        <p:spPr>
          <a:xfrm>
            <a:off x="4275703" y="2500252"/>
            <a:ext cx="121555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ＭＳ Ｐゴシック"/>
                <a:cs typeface="Calibri"/>
              </a:rPr>
              <a:t>ライフ</a:t>
            </a:r>
            <a:endParaRPr lang="ja-JP" altLang="en-US" sz="3200" dirty="0">
              <a:ea typeface="ＭＳ Ｐゴシック"/>
              <a:cs typeface="Calibri"/>
            </a:endParaRPr>
          </a:p>
        </p:txBody>
      </p:sp>
      <p:sp>
        <p:nvSpPr>
          <p:cNvPr id="18" name="正方形/長方形 17">
            <a:extLst>
              <a:ext uri="{FF2B5EF4-FFF2-40B4-BE49-F238E27FC236}">
                <a16:creationId xmlns:a16="http://schemas.microsoft.com/office/drawing/2014/main" id="{BA36D283-0E0C-462A-89FA-03E354A91B20}"/>
              </a:ext>
            </a:extLst>
          </p:cNvPr>
          <p:cNvSpPr/>
          <p:nvPr/>
        </p:nvSpPr>
        <p:spPr>
          <a:xfrm>
            <a:off x="5643159" y="3409316"/>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 name="正方形/長方形 18">
            <a:extLst>
              <a:ext uri="{FF2B5EF4-FFF2-40B4-BE49-F238E27FC236}">
                <a16:creationId xmlns:a16="http://schemas.microsoft.com/office/drawing/2014/main" id="{8998411E-0F53-4082-AB60-BEA77536F4E0}"/>
              </a:ext>
            </a:extLst>
          </p:cNvPr>
          <p:cNvSpPr/>
          <p:nvPr/>
        </p:nvSpPr>
        <p:spPr>
          <a:xfrm>
            <a:off x="6580355" y="3409316"/>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 name="正方形/長方形 19">
            <a:extLst>
              <a:ext uri="{FF2B5EF4-FFF2-40B4-BE49-F238E27FC236}">
                <a16:creationId xmlns:a16="http://schemas.microsoft.com/office/drawing/2014/main" id="{2C05E47F-243D-4660-856B-B981C631F214}"/>
              </a:ext>
            </a:extLst>
          </p:cNvPr>
          <p:cNvSpPr/>
          <p:nvPr/>
        </p:nvSpPr>
        <p:spPr>
          <a:xfrm>
            <a:off x="7500398" y="3409315"/>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 name="テキスト ボックス 20">
            <a:extLst>
              <a:ext uri="{FF2B5EF4-FFF2-40B4-BE49-F238E27FC236}">
                <a16:creationId xmlns:a16="http://schemas.microsoft.com/office/drawing/2014/main" id="{A423860B-F658-4592-ADE0-5606296C86C1}"/>
              </a:ext>
            </a:extLst>
          </p:cNvPr>
          <p:cNvSpPr txBox="1"/>
          <p:nvPr/>
        </p:nvSpPr>
        <p:spPr>
          <a:xfrm>
            <a:off x="3875776" y="3306518"/>
            <a:ext cx="161406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ＭＳ Ｐゴシック"/>
                <a:cs typeface="Calibri"/>
              </a:rPr>
              <a:t>スピード</a:t>
            </a:r>
            <a:endParaRPr lang="ja-JP" altLang="en-US" sz="3200" dirty="0">
              <a:ea typeface="ＭＳ Ｐゴシック"/>
              <a:cs typeface="Calibri"/>
            </a:endParaRPr>
          </a:p>
        </p:txBody>
      </p:sp>
      <p:sp>
        <p:nvSpPr>
          <p:cNvPr id="23" name="テキスト ボックス 22">
            <a:extLst>
              <a:ext uri="{FF2B5EF4-FFF2-40B4-BE49-F238E27FC236}">
                <a16:creationId xmlns:a16="http://schemas.microsoft.com/office/drawing/2014/main" id="{F0CFC309-6DA2-46B5-BFCC-2DABD50A9D0D}"/>
              </a:ext>
            </a:extLst>
          </p:cNvPr>
          <p:cNvSpPr txBox="1"/>
          <p:nvPr/>
        </p:nvSpPr>
        <p:spPr>
          <a:xfrm>
            <a:off x="3679022" y="4891777"/>
            <a:ext cx="182281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3200">
                <a:ea typeface="ＭＳ Ｐゴシック"/>
                <a:cs typeface="Calibri"/>
              </a:rPr>
              <a:t>弾反射数</a:t>
            </a:r>
          </a:p>
        </p:txBody>
      </p:sp>
      <p:sp>
        <p:nvSpPr>
          <p:cNvPr id="24" name="正方形/長方形 23">
            <a:extLst>
              <a:ext uri="{FF2B5EF4-FFF2-40B4-BE49-F238E27FC236}">
                <a16:creationId xmlns:a16="http://schemas.microsoft.com/office/drawing/2014/main" id="{9028A4A1-099C-42DC-A48E-680FF14896D9}"/>
              </a:ext>
            </a:extLst>
          </p:cNvPr>
          <p:cNvSpPr/>
          <p:nvPr/>
        </p:nvSpPr>
        <p:spPr>
          <a:xfrm>
            <a:off x="5643114" y="4215582"/>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5" name="正方形/長方形 24">
            <a:extLst>
              <a:ext uri="{FF2B5EF4-FFF2-40B4-BE49-F238E27FC236}">
                <a16:creationId xmlns:a16="http://schemas.microsoft.com/office/drawing/2014/main" id="{3AA9A196-6564-4542-B94C-1CA859602A05}"/>
              </a:ext>
            </a:extLst>
          </p:cNvPr>
          <p:cNvSpPr/>
          <p:nvPr/>
        </p:nvSpPr>
        <p:spPr>
          <a:xfrm>
            <a:off x="6561332" y="4215582"/>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 name="正方形/長方形 25">
            <a:extLst>
              <a:ext uri="{FF2B5EF4-FFF2-40B4-BE49-F238E27FC236}">
                <a16:creationId xmlns:a16="http://schemas.microsoft.com/office/drawing/2014/main" id="{66788BCD-0A87-4F1B-A054-64D60EAB4C8B}"/>
              </a:ext>
            </a:extLst>
          </p:cNvPr>
          <p:cNvSpPr/>
          <p:nvPr/>
        </p:nvSpPr>
        <p:spPr>
          <a:xfrm>
            <a:off x="8449202" y="4993390"/>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8" name="正方形/長方形 27">
            <a:extLst>
              <a:ext uri="{FF2B5EF4-FFF2-40B4-BE49-F238E27FC236}">
                <a16:creationId xmlns:a16="http://schemas.microsoft.com/office/drawing/2014/main" id="{80F34209-162D-4289-956E-FC97F5B3D490}"/>
              </a:ext>
            </a:extLst>
          </p:cNvPr>
          <p:cNvSpPr/>
          <p:nvPr/>
        </p:nvSpPr>
        <p:spPr>
          <a:xfrm>
            <a:off x="5631778" y="4993391"/>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9" name="正方形/長方形 28">
            <a:extLst>
              <a:ext uri="{FF2B5EF4-FFF2-40B4-BE49-F238E27FC236}">
                <a16:creationId xmlns:a16="http://schemas.microsoft.com/office/drawing/2014/main" id="{8D6734D5-5CFF-41A0-894F-5385E2374C18}"/>
              </a:ext>
            </a:extLst>
          </p:cNvPr>
          <p:cNvSpPr/>
          <p:nvPr/>
        </p:nvSpPr>
        <p:spPr>
          <a:xfrm>
            <a:off x="6578163" y="4993391"/>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0" name="正方形/長方形 29">
            <a:extLst>
              <a:ext uri="{FF2B5EF4-FFF2-40B4-BE49-F238E27FC236}">
                <a16:creationId xmlns:a16="http://schemas.microsoft.com/office/drawing/2014/main" id="{E35B7F44-BA92-4509-A8BB-350E8971A9B8}"/>
              </a:ext>
            </a:extLst>
          </p:cNvPr>
          <p:cNvSpPr/>
          <p:nvPr/>
        </p:nvSpPr>
        <p:spPr>
          <a:xfrm>
            <a:off x="7497912" y="4993390"/>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1" name="テキスト ボックス 30">
            <a:extLst>
              <a:ext uri="{FF2B5EF4-FFF2-40B4-BE49-F238E27FC236}">
                <a16:creationId xmlns:a16="http://schemas.microsoft.com/office/drawing/2014/main" id="{01DA643A-A73C-4370-AFE6-96ED68127A34}"/>
              </a:ext>
            </a:extLst>
          </p:cNvPr>
          <p:cNvSpPr txBox="1"/>
          <p:nvPr/>
        </p:nvSpPr>
        <p:spPr>
          <a:xfrm>
            <a:off x="3926271" y="4114564"/>
            <a:ext cx="156662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ＭＳ Ｐゴシック"/>
                <a:cs typeface="Calibri"/>
              </a:rPr>
              <a:t>出弾数</a:t>
            </a:r>
            <a:endParaRPr lang="ja-JP" altLang="en-US" sz="3200" dirty="0">
              <a:ea typeface="ＭＳ Ｐゴシック"/>
              <a:cs typeface="Calibri"/>
            </a:endParaRPr>
          </a:p>
        </p:txBody>
      </p:sp>
    </p:spTree>
    <p:extLst>
      <p:ext uri="{BB962C8B-B14F-4D97-AF65-F5344CB8AC3E}">
        <p14:creationId xmlns:p14="http://schemas.microsoft.com/office/powerpoint/2010/main" val="1862707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1227667" y="334383"/>
            <a:ext cx="7429500" cy="891640"/>
          </a:xfrm>
        </p:spPr>
        <p:txBody>
          <a:bodyPr vert="horz" lIns="91440" tIns="45720" rIns="91440" bIns="45720" rtlCol="0" anchor="t">
            <a:normAutofit/>
          </a:bodyPr>
          <a:lstStyle/>
          <a:p>
            <a:r>
              <a:rPr lang="ja-JP" altLang="en-US" sz="5400">
                <a:ea typeface="ＭＳ Ｐゴシック"/>
                <a:cs typeface="Calibri"/>
              </a:rPr>
              <a:t>テクニック型アビリティ</a:t>
            </a:r>
            <a:endParaRPr lang="ja-JP" altLang="en-US" sz="5400" dirty="0">
              <a:ea typeface="ＭＳ Ｐゴシック"/>
              <a:cs typeface="Calibri"/>
            </a:endParaRPr>
          </a:p>
        </p:txBody>
      </p:sp>
      <p:cxnSp>
        <p:nvCxnSpPr>
          <p:cNvPr id="4" name="直線矢印コネクタ 3">
            <a:extLst>
              <a:ext uri="{FF2B5EF4-FFF2-40B4-BE49-F238E27FC236}">
                <a16:creationId xmlns:a16="http://schemas.microsoft.com/office/drawing/2014/main" id="{93A973A4-CE49-40EE-8BDE-99013AFB1262}"/>
              </a:ext>
            </a:extLst>
          </p:cNvPr>
          <p:cNvCxnSpPr/>
          <p:nvPr/>
        </p:nvCxnSpPr>
        <p:spPr>
          <a:xfrm>
            <a:off x="1671889" y="1219544"/>
            <a:ext cx="6383328" cy="16906"/>
          </a:xfrm>
          <a:prstGeom prst="straightConnector1">
            <a:avLst/>
          </a:prstGeom>
        </p:spPr>
        <p:style>
          <a:lnRef idx="1">
            <a:schemeClr val="accent1"/>
          </a:lnRef>
          <a:fillRef idx="0">
            <a:schemeClr val="accent1"/>
          </a:fillRef>
          <a:effectRef idx="0">
            <a:schemeClr val="accent1"/>
          </a:effectRef>
          <a:fontRef idx="minor">
            <a:schemeClr val="tx1"/>
          </a:fontRef>
        </p:style>
      </p:cxnSp>
      <p:pic>
        <p:nvPicPr>
          <p:cNvPr id="12" name="図 12" descr="鳥 が含まれている画像&#10;&#10;非常に高い精度で生成された説明">
            <a:extLst>
              <a:ext uri="{FF2B5EF4-FFF2-40B4-BE49-F238E27FC236}">
                <a16:creationId xmlns:a16="http://schemas.microsoft.com/office/drawing/2014/main" id="{984ADF28-B8BF-4B27-BD15-577AAD39BF60}"/>
              </a:ext>
            </a:extLst>
          </p:cNvPr>
          <p:cNvPicPr>
            <a:picLocks noChangeAspect="1"/>
          </p:cNvPicPr>
          <p:nvPr/>
        </p:nvPicPr>
        <p:blipFill>
          <a:blip r:embed="rId2"/>
          <a:stretch>
            <a:fillRect/>
          </a:stretch>
        </p:blipFill>
        <p:spPr>
          <a:xfrm>
            <a:off x="963716" y="1573467"/>
            <a:ext cx="7953264" cy="3597239"/>
          </a:xfrm>
          <a:prstGeom prst="rect">
            <a:avLst/>
          </a:prstGeom>
        </p:spPr>
      </p:pic>
      <p:sp>
        <p:nvSpPr>
          <p:cNvPr id="14" name="テキスト ボックス 13">
            <a:extLst>
              <a:ext uri="{FF2B5EF4-FFF2-40B4-BE49-F238E27FC236}">
                <a16:creationId xmlns:a16="http://schemas.microsoft.com/office/drawing/2014/main" id="{CAE79AF5-A8B6-4525-85FF-7F56A903E9A8}"/>
              </a:ext>
            </a:extLst>
          </p:cNvPr>
          <p:cNvSpPr txBox="1"/>
          <p:nvPr/>
        </p:nvSpPr>
        <p:spPr>
          <a:xfrm>
            <a:off x="3573006" y="314467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rPr>
              <a:t>※実際のゲーム画面</a:t>
            </a:r>
            <a:endParaRPr lang="ja-JP" altLang="en-US"/>
          </a:p>
        </p:txBody>
      </p:sp>
      <p:sp>
        <p:nvSpPr>
          <p:cNvPr id="15" name="テキスト ボックス 14">
            <a:extLst>
              <a:ext uri="{FF2B5EF4-FFF2-40B4-BE49-F238E27FC236}">
                <a16:creationId xmlns:a16="http://schemas.microsoft.com/office/drawing/2014/main" id="{EB05D8F0-7F92-488B-9DE2-427614192C41}"/>
              </a:ext>
            </a:extLst>
          </p:cNvPr>
          <p:cNvSpPr txBox="1"/>
          <p:nvPr/>
        </p:nvSpPr>
        <p:spPr>
          <a:xfrm>
            <a:off x="1191939" y="5251041"/>
            <a:ext cx="7534895"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ea typeface="ＭＳ Ｐゴシック"/>
              </a:rPr>
              <a:t>名前：リフレクト・レイン</a:t>
            </a:r>
            <a:endParaRPr lang="ja-JP" altLang="en-US" sz="2800">
              <a:ea typeface="ＭＳ Ｐゴシック"/>
              <a:cs typeface="Calibri"/>
            </a:endParaRPr>
          </a:p>
          <a:p>
            <a:r>
              <a:rPr lang="ja-JP" altLang="en-US" sz="2800">
                <a:ea typeface="ＭＳ Ｐゴシック"/>
                <a:cs typeface="Calibri"/>
              </a:rPr>
              <a:t>効果：このアビリティを使ってから一定時間の間出弾数と弾反射数がそれぞれ１上がる</a:t>
            </a:r>
          </a:p>
        </p:txBody>
      </p:sp>
    </p:spTree>
    <p:extLst>
      <p:ext uri="{BB962C8B-B14F-4D97-AF65-F5344CB8AC3E}">
        <p14:creationId xmlns:p14="http://schemas.microsoft.com/office/powerpoint/2010/main" val="2602537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37976" y="1867249"/>
            <a:ext cx="8316859" cy="1290170"/>
          </a:xfrm>
        </p:spPr>
        <p:txBody>
          <a:bodyPr>
            <a:normAutofit fontScale="90000"/>
          </a:bodyPr>
          <a:lstStyle/>
          <a:p>
            <a:pPr algn="l"/>
            <a:br>
              <a:rPr lang="ja-JP" altLang="en-US" sz="3200" dirty="0">
                <a:ea typeface="ＭＳ Ｐゴシック"/>
                <a:cs typeface="Calibri Light"/>
              </a:rPr>
            </a:br>
            <a:br>
              <a:rPr lang="ja-JP" altLang="en-US" sz="3200" dirty="0">
                <a:ea typeface="ＭＳ Ｐゴシック"/>
                <a:cs typeface="Calibri Light"/>
              </a:rPr>
            </a:br>
            <a:br>
              <a:rPr lang="ja-JP" altLang="en-US" sz="3200" dirty="0">
                <a:ea typeface="ＭＳ Ｐゴシック"/>
                <a:cs typeface="Calibri Light"/>
              </a:rPr>
            </a:br>
            <a:br>
              <a:rPr lang="ja-JP" altLang="en-US" sz="3200" dirty="0">
                <a:ea typeface="ＭＳ Ｐゴシック"/>
                <a:cs typeface="Calibri Light"/>
              </a:rPr>
            </a:br>
            <a:br>
              <a:rPr lang="ja-JP" altLang="en-US" sz="3200" dirty="0">
                <a:ea typeface="ＭＳ Ｐゴシック"/>
                <a:cs typeface="Calibri Light"/>
              </a:rPr>
            </a:br>
            <a:br>
              <a:rPr lang="ja-JP" altLang="en-US" sz="3200" dirty="0">
                <a:ea typeface="ＭＳ Ｐゴシック"/>
                <a:cs typeface="Calibri Light"/>
              </a:rPr>
            </a:br>
            <a:endParaRPr lang="ja-JP" altLang="en-US" sz="3200">
              <a:ea typeface="ＭＳ Ｐゴシック"/>
              <a:cs typeface="Calibri Light"/>
            </a:endParaRPr>
          </a:p>
        </p:txBody>
      </p:sp>
      <p:sp>
        <p:nvSpPr>
          <p:cNvPr id="3" name="サブタイトル 2"/>
          <p:cNvSpPr>
            <a:spLocks noGrp="1"/>
          </p:cNvSpPr>
          <p:nvPr>
            <p:ph type="subTitle" idx="1"/>
          </p:nvPr>
        </p:nvSpPr>
        <p:spPr>
          <a:xfrm>
            <a:off x="1227667" y="334383"/>
            <a:ext cx="7429500" cy="891640"/>
          </a:xfrm>
        </p:spPr>
        <p:txBody>
          <a:bodyPr vert="horz" lIns="91440" tIns="45720" rIns="91440" bIns="45720" rtlCol="0" anchor="t">
            <a:normAutofit/>
          </a:bodyPr>
          <a:lstStyle/>
          <a:p>
            <a:r>
              <a:rPr lang="ja-JP" altLang="en-US" sz="5400">
                <a:ea typeface="ＭＳ Ｐゴシック"/>
                <a:cs typeface="Calibri"/>
              </a:rPr>
              <a:t>ＣＰＵ戦</a:t>
            </a:r>
            <a:endParaRPr lang="ja-JP" altLang="en-US" sz="5400" dirty="0">
              <a:ea typeface="ＭＳ Ｐゴシック"/>
              <a:cs typeface="Calibri"/>
            </a:endParaRPr>
          </a:p>
        </p:txBody>
      </p:sp>
      <p:cxnSp>
        <p:nvCxnSpPr>
          <p:cNvPr id="4" name="直線矢印コネクタ 3">
            <a:extLst>
              <a:ext uri="{FF2B5EF4-FFF2-40B4-BE49-F238E27FC236}">
                <a16:creationId xmlns:a16="http://schemas.microsoft.com/office/drawing/2014/main" id="{93A973A4-CE49-40EE-8BDE-99013AFB1262}"/>
              </a:ext>
            </a:extLst>
          </p:cNvPr>
          <p:cNvCxnSpPr/>
          <p:nvPr/>
        </p:nvCxnSpPr>
        <p:spPr>
          <a:xfrm flipV="1">
            <a:off x="3835268" y="1217480"/>
            <a:ext cx="2559461" cy="2064"/>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45A30821-2147-490A-B015-317A4407BB38}"/>
              </a:ext>
            </a:extLst>
          </p:cNvPr>
          <p:cNvSpPr txBox="1"/>
          <p:nvPr/>
        </p:nvSpPr>
        <p:spPr>
          <a:xfrm>
            <a:off x="1104900" y="1369701"/>
            <a:ext cx="8104204"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3200">
                <a:latin typeface="Calibri Light"/>
                <a:ea typeface="ＭＳ Ｐゴシック"/>
                <a:cs typeface="Calibri Light"/>
              </a:rPr>
              <a:t>・メインは対人対戦だけどもちろん１人プレイをすることも可能！！！！！</a:t>
            </a:r>
          </a:p>
        </p:txBody>
      </p:sp>
      <p:sp>
        <p:nvSpPr>
          <p:cNvPr id="6" name="テキスト ボックス 5">
            <a:extLst>
              <a:ext uri="{FF2B5EF4-FFF2-40B4-BE49-F238E27FC236}">
                <a16:creationId xmlns:a16="http://schemas.microsoft.com/office/drawing/2014/main" id="{F796B3D9-E2B7-4C0E-B1C1-7389915DE0C5}"/>
              </a:ext>
            </a:extLst>
          </p:cNvPr>
          <p:cNvSpPr txBox="1"/>
          <p:nvPr/>
        </p:nvSpPr>
        <p:spPr>
          <a:xfrm>
            <a:off x="1001074" y="4367706"/>
            <a:ext cx="823704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ＭＳ Ｐゴシック"/>
                <a:cs typeface="Calibri"/>
              </a:rPr>
              <a:t>・ＣＰＵ戦でも基本ルールは同じ！自分に合った機体と１度だけのアビリティをうまく使ってＣＰＵ戦を制覇しよう！！！</a:t>
            </a:r>
            <a:endParaRPr lang="ja-JP" altLang="en-US" sz="3200" dirty="0">
              <a:ea typeface="ＭＳ Ｐゴシック"/>
              <a:cs typeface="Calibri"/>
            </a:endParaRPr>
          </a:p>
        </p:txBody>
      </p:sp>
      <p:sp>
        <p:nvSpPr>
          <p:cNvPr id="8" name="テキスト ボックス 7">
            <a:extLst>
              <a:ext uri="{FF2B5EF4-FFF2-40B4-BE49-F238E27FC236}">
                <a16:creationId xmlns:a16="http://schemas.microsoft.com/office/drawing/2014/main" id="{3F5F8FE7-D991-4C09-80A3-3976B37007DC}"/>
              </a:ext>
            </a:extLst>
          </p:cNvPr>
          <p:cNvSpPr txBox="1"/>
          <p:nvPr/>
        </p:nvSpPr>
        <p:spPr>
          <a:xfrm>
            <a:off x="1105995" y="2641942"/>
            <a:ext cx="790494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sz="3200">
                <a:latin typeface="Calibri Light"/>
                <a:ea typeface="ＭＳ Ｐゴシック"/>
                <a:cs typeface="Calibri Light"/>
              </a:rPr>
              <a:t>・ＣＰＵの強さは「弱い」「普通」「強い」「無双」の４つから選択可能！ＣＰＵは特別なアビリティを使ってくるかも.....！？</a:t>
            </a:r>
            <a:endParaRPr lang="ja-JP" sz="3200"/>
          </a:p>
        </p:txBody>
      </p:sp>
    </p:spTree>
    <p:extLst>
      <p:ext uri="{BB962C8B-B14F-4D97-AF65-F5344CB8AC3E}">
        <p14:creationId xmlns:p14="http://schemas.microsoft.com/office/powerpoint/2010/main" val="79233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906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2">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61408" y="321733"/>
            <a:ext cx="9403459"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タイトル 4">
            <a:extLst>
              <a:ext uri="{FF2B5EF4-FFF2-40B4-BE49-F238E27FC236}">
                <a16:creationId xmlns:a16="http://schemas.microsoft.com/office/drawing/2014/main" id="{1337C0DA-5BE3-4646-AC8D-66BAD24DC8CD}"/>
              </a:ext>
            </a:extLst>
          </p:cNvPr>
          <p:cNvSpPr>
            <a:spLocks noGrp="1"/>
          </p:cNvSpPr>
          <p:nvPr>
            <p:ph type="ctrTitle"/>
          </p:nvPr>
        </p:nvSpPr>
        <p:spPr>
          <a:xfrm>
            <a:off x="1238250" y="558822"/>
            <a:ext cx="7429500" cy="1015695"/>
          </a:xfrm>
        </p:spPr>
        <p:txBody>
          <a:bodyPr anchor="b">
            <a:normAutofit/>
          </a:bodyPr>
          <a:lstStyle/>
          <a:p>
            <a:r>
              <a:rPr lang="ja-JP" altLang="ja-JP" sz="5200" spc="108">
                <a:ea typeface="メイリオ" panose="020B0604030504040204" pitchFamily="50" charset="-128"/>
                <a:cs typeface="Calibri"/>
              </a:rPr>
              <a:t>ゲーム概要</a:t>
            </a:r>
          </a:p>
        </p:txBody>
      </p:sp>
      <p:sp>
        <p:nvSpPr>
          <p:cNvPr id="3" name="サブタイトル 2"/>
          <p:cNvSpPr>
            <a:spLocks noGrp="1"/>
          </p:cNvSpPr>
          <p:nvPr>
            <p:ph type="subTitle" idx="1"/>
          </p:nvPr>
        </p:nvSpPr>
        <p:spPr>
          <a:xfrm>
            <a:off x="1238250" y="1992724"/>
            <a:ext cx="7429500" cy="3864530"/>
          </a:xfrm>
        </p:spPr>
        <p:txBody>
          <a:bodyPr vert="horz" lIns="91440" tIns="45720" rIns="91440" bIns="45720" rtlCol="0" anchor="t">
            <a:normAutofit/>
          </a:bodyPr>
          <a:lstStyle/>
          <a:p>
            <a:pPr algn="l"/>
            <a:r>
              <a:rPr lang="ja-JP" altLang="ja-JP" sz="2400">
                <a:ea typeface="メイリオ"/>
                <a:cs typeface="Calibri"/>
              </a:rPr>
              <a:t>・ゲームジャンル</a:t>
            </a:r>
            <a:endParaRPr lang="ja-JP" sz="2400">
              <a:ea typeface="ＭＳ Ｐゴシック"/>
              <a:cs typeface="Calibri"/>
            </a:endParaRPr>
          </a:p>
          <a:p>
            <a:pPr algn="l"/>
            <a:r>
              <a:rPr lang="ja-JP" altLang="ja-JP" sz="2400">
                <a:ea typeface="メイリオ"/>
                <a:cs typeface="Calibri"/>
              </a:rPr>
              <a:t>　対戦シューティングゲーム(最大二人)</a:t>
            </a:r>
          </a:p>
          <a:p>
            <a:pPr algn="l"/>
            <a:endParaRPr lang="ja-JP" altLang="ja-JP" sz="2400" dirty="0">
              <a:ea typeface="メイリオ" panose="020B0604030504040204" pitchFamily="50" charset="-128"/>
              <a:cs typeface="Calibri"/>
            </a:endParaRPr>
          </a:p>
          <a:p>
            <a:pPr algn="l"/>
            <a:r>
              <a:rPr lang="ja-JP" altLang="ja-JP" sz="2400">
                <a:ea typeface="メイリオ"/>
                <a:cs typeface="Calibri"/>
              </a:rPr>
              <a:t>・プラットフォーム</a:t>
            </a:r>
          </a:p>
          <a:p>
            <a:pPr algn="l"/>
            <a:r>
              <a:rPr lang="ja-JP" altLang="ja-JP" sz="2400">
                <a:ea typeface="メイリオ"/>
                <a:cs typeface="Calibri"/>
              </a:rPr>
              <a:t>　PC(Windows)</a:t>
            </a:r>
            <a:endParaRPr lang="ja-JP" altLang="ja-JP" sz="2400" dirty="0">
              <a:ea typeface="メイリオ" panose="020B0604030504040204" pitchFamily="50" charset="-128"/>
              <a:cs typeface="Calibri"/>
            </a:endParaRPr>
          </a:p>
          <a:p>
            <a:pPr algn="l"/>
            <a:endParaRPr lang="ja-JP" altLang="ja-JP" sz="2400" dirty="0">
              <a:ea typeface="メイリオ" panose="020B0604030504040204" pitchFamily="50" charset="-128"/>
              <a:cs typeface="Calibri"/>
            </a:endParaRPr>
          </a:p>
          <a:p>
            <a:pPr algn="l"/>
            <a:r>
              <a:rPr lang="ja-JP" altLang="ja-JP" sz="2400">
                <a:ea typeface="メイリオ"/>
                <a:cs typeface="Calibri"/>
              </a:rPr>
              <a:t>・ターゲット</a:t>
            </a:r>
          </a:p>
          <a:p>
            <a:pPr algn="l"/>
            <a:r>
              <a:rPr lang="ja-JP" altLang="ja-JP" sz="2400">
                <a:ea typeface="メイリオ"/>
                <a:cs typeface="Calibri"/>
              </a:rPr>
              <a:t>　10～20代の男性</a:t>
            </a:r>
          </a:p>
        </p:txBody>
      </p:sp>
      <p:cxnSp>
        <p:nvCxnSpPr>
          <p:cNvPr id="6" name="直線矢印コネクタ 5">
            <a:extLst>
              <a:ext uri="{FF2B5EF4-FFF2-40B4-BE49-F238E27FC236}">
                <a16:creationId xmlns:a16="http://schemas.microsoft.com/office/drawing/2014/main" id="{3745B2BD-A859-471B-BE02-209021908599}"/>
              </a:ext>
            </a:extLst>
          </p:cNvPr>
          <p:cNvCxnSpPr/>
          <p:nvPr/>
        </p:nvCxnSpPr>
        <p:spPr>
          <a:xfrm>
            <a:off x="2905989" y="1566864"/>
            <a:ext cx="3992867" cy="9552"/>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838021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37976" y="1867249"/>
            <a:ext cx="8316859" cy="1290170"/>
          </a:xfrm>
        </p:spPr>
        <p:txBody>
          <a:bodyPr>
            <a:normAutofit fontScale="90000"/>
          </a:bodyPr>
          <a:lstStyle/>
          <a:p>
            <a:pPr algn="l"/>
            <a:br>
              <a:rPr lang="ja-JP" altLang="en-US" sz="3200" dirty="0">
                <a:ea typeface="ＭＳ Ｐゴシック"/>
                <a:cs typeface="Calibri Light"/>
              </a:rPr>
            </a:br>
            <a:br>
              <a:rPr lang="ja-JP" altLang="en-US" sz="3200" dirty="0">
                <a:ea typeface="ＭＳ Ｐゴシック"/>
                <a:cs typeface="Calibri Light"/>
              </a:rPr>
            </a:br>
            <a:br>
              <a:rPr lang="ja-JP" altLang="en-US" sz="3200" dirty="0">
                <a:ea typeface="ＭＳ Ｐゴシック"/>
                <a:cs typeface="Calibri Light"/>
              </a:rPr>
            </a:br>
            <a:br>
              <a:rPr lang="ja-JP" altLang="en-US" sz="3200" dirty="0">
                <a:ea typeface="ＭＳ Ｐゴシック"/>
                <a:cs typeface="Calibri Light"/>
              </a:rPr>
            </a:br>
            <a:br>
              <a:rPr lang="ja-JP" altLang="en-US" sz="3200" dirty="0">
                <a:ea typeface="ＭＳ Ｐゴシック"/>
                <a:cs typeface="Calibri Light"/>
              </a:rPr>
            </a:br>
            <a:br>
              <a:rPr lang="ja-JP" altLang="en-US" sz="3200" dirty="0">
                <a:ea typeface="ＭＳ Ｐゴシック"/>
                <a:cs typeface="Calibri Light"/>
              </a:rPr>
            </a:br>
            <a:endParaRPr lang="ja-JP" altLang="en-US" sz="3200">
              <a:ea typeface="ＭＳ Ｐゴシック"/>
              <a:cs typeface="Calibri Light"/>
            </a:endParaRPr>
          </a:p>
        </p:txBody>
      </p:sp>
      <p:sp>
        <p:nvSpPr>
          <p:cNvPr id="3" name="サブタイトル 2"/>
          <p:cNvSpPr>
            <a:spLocks noGrp="1"/>
          </p:cNvSpPr>
          <p:nvPr>
            <p:ph type="subTitle" idx="1"/>
          </p:nvPr>
        </p:nvSpPr>
        <p:spPr>
          <a:xfrm>
            <a:off x="1227667" y="334383"/>
            <a:ext cx="7429500" cy="891640"/>
          </a:xfrm>
        </p:spPr>
        <p:txBody>
          <a:bodyPr vert="horz" lIns="91440" tIns="45720" rIns="91440" bIns="45720" rtlCol="0" anchor="t">
            <a:normAutofit/>
          </a:bodyPr>
          <a:lstStyle/>
          <a:p>
            <a:r>
              <a:rPr lang="ja-JP" altLang="en-US" sz="5400">
                <a:solidFill>
                  <a:schemeClr val="accent5"/>
                </a:solidFill>
                <a:ea typeface="ＭＳ Ｐゴシック"/>
                <a:cs typeface="Calibri"/>
              </a:rPr>
              <a:t>まとめ</a:t>
            </a:r>
            <a:endParaRPr lang="ja-JP" altLang="en-US" sz="5400" dirty="0">
              <a:solidFill>
                <a:schemeClr val="accent5"/>
              </a:solidFill>
              <a:ea typeface="ＭＳ Ｐゴシック"/>
              <a:cs typeface="Calibri"/>
            </a:endParaRPr>
          </a:p>
        </p:txBody>
      </p:sp>
      <p:cxnSp>
        <p:nvCxnSpPr>
          <p:cNvPr id="4" name="直線矢印コネクタ 3">
            <a:extLst>
              <a:ext uri="{FF2B5EF4-FFF2-40B4-BE49-F238E27FC236}">
                <a16:creationId xmlns:a16="http://schemas.microsoft.com/office/drawing/2014/main" id="{93A973A4-CE49-40EE-8BDE-99013AFB1262}"/>
              </a:ext>
            </a:extLst>
          </p:cNvPr>
          <p:cNvCxnSpPr/>
          <p:nvPr/>
        </p:nvCxnSpPr>
        <p:spPr>
          <a:xfrm flipV="1">
            <a:off x="3835268" y="1217480"/>
            <a:ext cx="2559461" cy="2064"/>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45A30821-2147-490A-B015-317A4407BB38}"/>
              </a:ext>
            </a:extLst>
          </p:cNvPr>
          <p:cNvSpPr txBox="1"/>
          <p:nvPr/>
        </p:nvSpPr>
        <p:spPr>
          <a:xfrm>
            <a:off x="1104900" y="1369701"/>
            <a:ext cx="8227554"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3200">
                <a:solidFill>
                  <a:srgbClr val="FF0000"/>
                </a:solidFill>
                <a:latin typeface="Calibri Light"/>
                <a:ea typeface="ＭＳ Ｐゴシック"/>
                <a:cs typeface="Calibri Light"/>
              </a:rPr>
              <a:t>・どんなゲーム？</a:t>
            </a:r>
            <a:endParaRPr lang="ja-JP" altLang="en-US" sz="3200">
              <a:solidFill>
                <a:srgbClr val="FF0000"/>
              </a:solidFill>
              <a:latin typeface="Calibri Light"/>
              <a:ea typeface="ＭＳ Ｐゴシック"/>
              <a:cs typeface="Calibri Light"/>
            </a:endParaRPr>
          </a:p>
          <a:p>
            <a:r>
              <a:rPr lang="ja-JP" altLang="en-US" sz="3200">
                <a:latin typeface="Calibri Light"/>
                <a:ea typeface="ＭＳ Ｐゴシック"/>
                <a:cs typeface="Calibri Light"/>
              </a:rPr>
              <a:t>弾が壁を反射する対戦シューティングゲーム！</a:t>
            </a:r>
            <a:endParaRPr lang="ja-JP" sz="3200">
              <a:latin typeface="Calibri Light"/>
              <a:ea typeface="ＭＳ Ｐゴシック"/>
              <a:cs typeface="Calibri Light"/>
            </a:endParaRPr>
          </a:p>
        </p:txBody>
      </p:sp>
      <p:sp>
        <p:nvSpPr>
          <p:cNvPr id="6" name="テキスト ボックス 5">
            <a:extLst>
              <a:ext uri="{FF2B5EF4-FFF2-40B4-BE49-F238E27FC236}">
                <a16:creationId xmlns:a16="http://schemas.microsoft.com/office/drawing/2014/main" id="{F796B3D9-E2B7-4C0E-B1C1-7389915DE0C5}"/>
              </a:ext>
            </a:extLst>
          </p:cNvPr>
          <p:cNvSpPr txBox="1"/>
          <p:nvPr/>
        </p:nvSpPr>
        <p:spPr>
          <a:xfrm>
            <a:off x="1105448" y="2612893"/>
            <a:ext cx="8237044"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solidFill>
                  <a:srgbClr val="FF0000"/>
                </a:solidFill>
                <a:ea typeface="ＭＳ Ｐゴシック"/>
                <a:cs typeface="Calibri"/>
              </a:rPr>
              <a:t>・誰が対象か？</a:t>
            </a:r>
          </a:p>
          <a:p>
            <a:r>
              <a:rPr lang="ja-JP" altLang="en-US" sz="3200">
                <a:ea typeface="ＭＳ Ｐゴシック"/>
                <a:cs typeface="Calibri"/>
              </a:rPr>
              <a:t>ゲームルールは極シンプルで小さい子でも簡単にできる操作となっているので１０～２０代後半の男性となっている。</a:t>
            </a:r>
          </a:p>
        </p:txBody>
      </p:sp>
      <p:sp>
        <p:nvSpPr>
          <p:cNvPr id="8" name="テキスト ボックス 7">
            <a:extLst>
              <a:ext uri="{FF2B5EF4-FFF2-40B4-BE49-F238E27FC236}">
                <a16:creationId xmlns:a16="http://schemas.microsoft.com/office/drawing/2014/main" id="{3F5F8FE7-D991-4C09-80A3-3976B37007DC}"/>
              </a:ext>
            </a:extLst>
          </p:cNvPr>
          <p:cNvSpPr txBox="1"/>
          <p:nvPr/>
        </p:nvSpPr>
        <p:spPr>
          <a:xfrm>
            <a:off x="1105995" y="4785660"/>
            <a:ext cx="790494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sz="3200">
                <a:solidFill>
                  <a:srgbClr val="FF0000"/>
                </a:solidFill>
                <a:latin typeface="Calibri Light"/>
                <a:ea typeface="ＭＳ Ｐゴシック"/>
                <a:cs typeface="Calibri Light"/>
              </a:rPr>
              <a:t>・ポイントは</a:t>
            </a:r>
            <a:r>
              <a:rPr lang="ja-JP" altLang="en-US" sz="3200">
                <a:solidFill>
                  <a:srgbClr val="FF0000"/>
                </a:solidFill>
                <a:latin typeface="Calibri Light"/>
                <a:ea typeface="ＭＳ Ｐゴシック"/>
                <a:cs typeface="Calibri Light"/>
              </a:rPr>
              <a:t>？</a:t>
            </a:r>
          </a:p>
          <a:p>
            <a:r>
              <a:rPr lang="ja-JP" altLang="en-US" sz="3200">
                <a:latin typeface="Calibri Light"/>
                <a:ea typeface="ＭＳ Ｐゴシック"/>
                <a:cs typeface="Calibri Light"/>
              </a:rPr>
              <a:t>５種類の機体と１ゲームで１度しか使えない「アビリティ」をうまく使い、相手に勝利する！</a:t>
            </a:r>
            <a:endParaRPr lang="ja-JP" altLang="en-US" sz="3200" dirty="0">
              <a:latin typeface="Calibri Light"/>
              <a:ea typeface="ＭＳ Ｐゴシック"/>
              <a:cs typeface="Calibri Light"/>
            </a:endParaRPr>
          </a:p>
        </p:txBody>
      </p:sp>
    </p:spTree>
    <p:extLst>
      <p:ext uri="{BB962C8B-B14F-4D97-AF65-F5344CB8AC3E}">
        <p14:creationId xmlns:p14="http://schemas.microsoft.com/office/powerpoint/2010/main" val="212430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906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2">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61408" y="321733"/>
            <a:ext cx="9403459"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タイトル 4">
            <a:extLst>
              <a:ext uri="{FF2B5EF4-FFF2-40B4-BE49-F238E27FC236}">
                <a16:creationId xmlns:a16="http://schemas.microsoft.com/office/drawing/2014/main" id="{1337C0DA-5BE3-4646-AC8D-66BAD24DC8CD}"/>
              </a:ext>
            </a:extLst>
          </p:cNvPr>
          <p:cNvSpPr>
            <a:spLocks noGrp="1"/>
          </p:cNvSpPr>
          <p:nvPr>
            <p:ph type="ctrTitle"/>
          </p:nvPr>
        </p:nvSpPr>
        <p:spPr>
          <a:xfrm>
            <a:off x="1398914" y="501909"/>
            <a:ext cx="7429500" cy="1015695"/>
          </a:xfrm>
        </p:spPr>
        <p:txBody>
          <a:bodyPr anchor="b">
            <a:normAutofit/>
          </a:bodyPr>
          <a:lstStyle/>
          <a:p>
            <a:r>
              <a:rPr lang="ja-JP" altLang="ja-JP" sz="5200" spc="108">
                <a:ea typeface="メイリオ"/>
                <a:cs typeface="Calibri"/>
              </a:rPr>
              <a:t>世界観・ストーリー</a:t>
            </a:r>
            <a:endParaRPr lang="ja-JP" altLang="ja-JP" sz="5200" spc="108">
              <a:ea typeface="メイリオ" panose="020B0604030504040204" pitchFamily="50" charset="-128"/>
              <a:cs typeface="Calibri"/>
            </a:endParaRPr>
          </a:p>
        </p:txBody>
      </p:sp>
      <p:sp>
        <p:nvSpPr>
          <p:cNvPr id="3" name="サブタイトル 2"/>
          <p:cNvSpPr>
            <a:spLocks noGrp="1"/>
          </p:cNvSpPr>
          <p:nvPr>
            <p:ph type="subTitle" idx="1"/>
          </p:nvPr>
        </p:nvSpPr>
        <p:spPr>
          <a:xfrm>
            <a:off x="1238250" y="2145548"/>
            <a:ext cx="7735181" cy="3737057"/>
          </a:xfrm>
        </p:spPr>
        <p:txBody>
          <a:bodyPr vert="horz" lIns="91440" tIns="45720" rIns="91440" bIns="45720" rtlCol="0" anchor="t">
            <a:normAutofit lnSpcReduction="10000"/>
          </a:bodyPr>
          <a:lstStyle/>
          <a:p>
            <a:pPr algn="l"/>
            <a:r>
              <a:rPr lang="ja-JP" altLang="ja-JP" sz="3200">
                <a:ea typeface="メイリオ"/>
                <a:cs typeface="Calibri"/>
              </a:rPr>
              <a:t>舞台は宇宙、この宇宙のどこかにあるといわれている秘宝「アタマンダイト」、その秘宝をめぐって５人のパイロットがバトルをすることになった。</a:t>
            </a:r>
            <a:endParaRPr lang="ja-JP" altLang="ja-JP" sz="3200" dirty="0">
              <a:ea typeface="メイリオ"/>
              <a:cs typeface="Calibri"/>
            </a:endParaRPr>
          </a:p>
          <a:p>
            <a:pPr algn="l"/>
            <a:r>
              <a:rPr lang="ja-JP" altLang="ja-JP" sz="3200">
                <a:ea typeface="メイリオ"/>
                <a:cs typeface="Calibri"/>
              </a:rPr>
              <a:t>バトルを勝ち抜いた１人だけがその秘宝を手にすることができる。</a:t>
            </a:r>
          </a:p>
          <a:p>
            <a:pPr algn="l"/>
            <a:r>
              <a:rPr lang="ja-JP" altLang="ja-JP" sz="3200">
                <a:ea typeface="メイリオ"/>
                <a:cs typeface="Calibri"/>
              </a:rPr>
              <a:t>勝ち残るのはいったいどのパイロットなのか.....！</a:t>
            </a:r>
            <a:endParaRPr lang="ja-JP" altLang="ja-JP" sz="3200" dirty="0">
              <a:ea typeface="メイリオ"/>
              <a:cs typeface="Calibri"/>
            </a:endParaRPr>
          </a:p>
        </p:txBody>
      </p:sp>
      <p:cxnSp>
        <p:nvCxnSpPr>
          <p:cNvPr id="6" name="直線矢印コネクタ 5">
            <a:extLst>
              <a:ext uri="{FF2B5EF4-FFF2-40B4-BE49-F238E27FC236}">
                <a16:creationId xmlns:a16="http://schemas.microsoft.com/office/drawing/2014/main" id="{3745B2BD-A859-471B-BE02-209021908599}"/>
              </a:ext>
            </a:extLst>
          </p:cNvPr>
          <p:cNvCxnSpPr/>
          <p:nvPr/>
        </p:nvCxnSpPr>
        <p:spPr>
          <a:xfrm flipV="1">
            <a:off x="1703779" y="1566997"/>
            <a:ext cx="6805294" cy="9221"/>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453688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906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2">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61408" y="321733"/>
            <a:ext cx="9403459"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タイトル 4">
            <a:extLst>
              <a:ext uri="{FF2B5EF4-FFF2-40B4-BE49-F238E27FC236}">
                <a16:creationId xmlns:a16="http://schemas.microsoft.com/office/drawing/2014/main" id="{1337C0DA-5BE3-4646-AC8D-66BAD24DC8CD}"/>
              </a:ext>
            </a:extLst>
          </p:cNvPr>
          <p:cNvSpPr>
            <a:spLocks noGrp="1"/>
          </p:cNvSpPr>
          <p:nvPr>
            <p:ph type="ctrTitle"/>
          </p:nvPr>
        </p:nvSpPr>
        <p:spPr>
          <a:xfrm>
            <a:off x="1142724" y="558822"/>
            <a:ext cx="7429500" cy="1015695"/>
          </a:xfrm>
        </p:spPr>
        <p:txBody>
          <a:bodyPr anchor="b">
            <a:normAutofit/>
          </a:bodyPr>
          <a:lstStyle/>
          <a:p>
            <a:r>
              <a:rPr lang="ja-JP" altLang="ja-JP" sz="5200" spc="108">
                <a:ea typeface="メイリオ"/>
                <a:cs typeface="Calibri"/>
              </a:rPr>
              <a:t>ゲームコンセプト</a:t>
            </a:r>
            <a:endParaRPr lang="ja-JP" altLang="ja-JP" sz="5200" spc="108">
              <a:ea typeface="メイリオ" panose="020B0604030504040204" pitchFamily="50" charset="-128"/>
              <a:cs typeface="Calibri"/>
            </a:endParaRPr>
          </a:p>
        </p:txBody>
      </p:sp>
      <p:sp>
        <p:nvSpPr>
          <p:cNvPr id="3" name="サブタイトル 2"/>
          <p:cNvSpPr>
            <a:spLocks noGrp="1"/>
          </p:cNvSpPr>
          <p:nvPr>
            <p:ph type="subTitle" idx="1"/>
          </p:nvPr>
        </p:nvSpPr>
        <p:spPr>
          <a:xfrm>
            <a:off x="1238250" y="2145548"/>
            <a:ext cx="7735181" cy="3262784"/>
          </a:xfrm>
        </p:spPr>
        <p:txBody>
          <a:bodyPr vert="horz" lIns="91440" tIns="45720" rIns="91440" bIns="45720" rtlCol="0" anchor="t">
            <a:normAutofit/>
          </a:bodyPr>
          <a:lstStyle/>
          <a:p>
            <a:pPr algn="l"/>
            <a:r>
              <a:rPr lang="ja-JP" altLang="ja-JP" sz="3200">
                <a:ea typeface="メイリオ"/>
                <a:cs typeface="Calibri"/>
              </a:rPr>
              <a:t>・普段PCゲームをあんまりやらない人にもわかりやすいシンプルなルール！</a:t>
            </a:r>
            <a:endParaRPr lang="ja-JP" altLang="ja-JP" sz="3200" dirty="0">
              <a:ea typeface="メイリオ"/>
              <a:cs typeface="Calibri"/>
            </a:endParaRPr>
          </a:p>
          <a:p>
            <a:pPr algn="l"/>
            <a:endParaRPr lang="ja-JP" altLang="ja-JP" sz="3200" dirty="0">
              <a:ea typeface="メイリオ"/>
              <a:cs typeface="Calibri"/>
            </a:endParaRPr>
          </a:p>
          <a:p>
            <a:pPr algn="l"/>
            <a:r>
              <a:rPr lang="ja-JP" altLang="ja-JP" sz="3200">
                <a:ea typeface="メイリオ"/>
                <a:cs typeface="Calibri"/>
              </a:rPr>
              <a:t>・多くの人が一度はやったことがあるであろう「エアーホッケー」　+</a:t>
            </a:r>
            <a:r>
              <a:rPr lang="ja-JP" altLang="ja-JP" sz="3200">
                <a:ea typeface="メイリオ"/>
                <a:cs typeface="+mn-lt"/>
              </a:rPr>
              <a:t>　</a:t>
            </a:r>
            <a:r>
              <a:rPr lang="ja-JP" sz="3200">
                <a:ea typeface="+mn-lt"/>
                <a:cs typeface="+mn-lt"/>
              </a:rPr>
              <a:t>ゲームの王道</a:t>
            </a:r>
            <a:r>
              <a:rPr lang="ja-JP" altLang="ja-JP" sz="3200">
                <a:ea typeface="メイリオ"/>
                <a:cs typeface="Calibri"/>
              </a:rPr>
              <a:t>「対戦シューティング」</a:t>
            </a:r>
            <a:endParaRPr lang="ja-JP" altLang="ja-JP" sz="3200" dirty="0">
              <a:ea typeface="メイリオ"/>
              <a:cs typeface="Calibri"/>
            </a:endParaRPr>
          </a:p>
        </p:txBody>
      </p:sp>
      <p:cxnSp>
        <p:nvCxnSpPr>
          <p:cNvPr id="6" name="直線矢印コネクタ 5">
            <a:extLst>
              <a:ext uri="{FF2B5EF4-FFF2-40B4-BE49-F238E27FC236}">
                <a16:creationId xmlns:a16="http://schemas.microsoft.com/office/drawing/2014/main" id="{3745B2BD-A859-471B-BE02-209021908599}"/>
              </a:ext>
            </a:extLst>
          </p:cNvPr>
          <p:cNvCxnSpPr/>
          <p:nvPr/>
        </p:nvCxnSpPr>
        <p:spPr>
          <a:xfrm>
            <a:off x="1912526" y="1547762"/>
            <a:ext cx="5979795" cy="38205"/>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48342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93756" y="1714556"/>
            <a:ext cx="5385251" cy="1890921"/>
          </a:xfrm>
        </p:spPr>
        <p:txBody>
          <a:bodyPr>
            <a:normAutofit fontScale="90000"/>
          </a:bodyPr>
          <a:lstStyle/>
          <a:p>
            <a:r>
              <a:rPr lang="ja-JP" altLang="en-US" sz="3600">
                <a:ea typeface="ＭＳ Ｐゴシック"/>
                <a:cs typeface="Calibri Light"/>
              </a:rPr>
              <a:t>・ただ直線的に弾を撃ち敵に</a:t>
            </a:r>
            <a:br>
              <a:rPr lang="ja-JP" altLang="en-US" sz="3600" dirty="0">
                <a:ea typeface="ＭＳ Ｐゴシック"/>
                <a:cs typeface="Calibri Light"/>
              </a:rPr>
            </a:br>
            <a:r>
              <a:rPr lang="ja-JP" altLang="en-US" sz="3600">
                <a:ea typeface="ＭＳ Ｐゴシック"/>
                <a:cs typeface="Calibri Light"/>
              </a:rPr>
              <a:t>　当てるのではなく、右の図の</a:t>
            </a:r>
            <a:br>
              <a:rPr lang="ja-JP" altLang="en-US" sz="3600" dirty="0">
                <a:ea typeface="ＭＳ Ｐゴシック"/>
                <a:cs typeface="Calibri Light"/>
              </a:rPr>
            </a:br>
            <a:r>
              <a:rPr lang="ja-JP" altLang="en-US" sz="3600">
                <a:ea typeface="ＭＳ Ｐゴシック"/>
                <a:cs typeface="Calibri Light"/>
              </a:rPr>
              <a:t>　ように弾を壁に反射させて</a:t>
            </a:r>
            <a:br>
              <a:rPr lang="ja-JP" altLang="en-US" sz="3600" dirty="0">
                <a:ea typeface="ＭＳ Ｐゴシック"/>
                <a:cs typeface="Calibri Light"/>
              </a:rPr>
            </a:br>
            <a:r>
              <a:rPr lang="ja-JP" altLang="en-US" sz="3600">
                <a:ea typeface="ＭＳ Ｐゴシック"/>
                <a:cs typeface="Calibri Light"/>
              </a:rPr>
              <a:t>当てることもできる</a:t>
            </a:r>
          </a:p>
        </p:txBody>
      </p:sp>
      <p:sp>
        <p:nvSpPr>
          <p:cNvPr id="3" name="サブタイトル 2"/>
          <p:cNvSpPr>
            <a:spLocks noGrp="1"/>
          </p:cNvSpPr>
          <p:nvPr>
            <p:ph type="subTitle" idx="1"/>
          </p:nvPr>
        </p:nvSpPr>
        <p:spPr>
          <a:xfrm>
            <a:off x="1238250" y="344966"/>
            <a:ext cx="7429500" cy="891640"/>
          </a:xfrm>
        </p:spPr>
        <p:txBody>
          <a:bodyPr vert="horz" lIns="91440" tIns="45720" rIns="91440" bIns="45720" rtlCol="0" anchor="t">
            <a:normAutofit/>
          </a:bodyPr>
          <a:lstStyle/>
          <a:p>
            <a:r>
              <a:rPr lang="ja-JP" altLang="en-US" sz="5400">
                <a:ea typeface="ＭＳ Ｐゴシック"/>
                <a:cs typeface="Calibri"/>
              </a:rPr>
              <a:t>ゲームルール①</a:t>
            </a:r>
            <a:endParaRPr kumimoji="1" lang="ja-JP" altLang="en-US" sz="5400"/>
          </a:p>
        </p:txBody>
      </p:sp>
      <p:cxnSp>
        <p:nvCxnSpPr>
          <p:cNvPr id="4" name="直線矢印コネクタ 3">
            <a:extLst>
              <a:ext uri="{FF2B5EF4-FFF2-40B4-BE49-F238E27FC236}">
                <a16:creationId xmlns:a16="http://schemas.microsoft.com/office/drawing/2014/main" id="{93A973A4-CE49-40EE-8BDE-99013AFB1262}"/>
              </a:ext>
            </a:extLst>
          </p:cNvPr>
          <p:cNvCxnSpPr/>
          <p:nvPr/>
        </p:nvCxnSpPr>
        <p:spPr>
          <a:xfrm>
            <a:off x="2375133" y="1176112"/>
            <a:ext cx="5148728" cy="19103"/>
          </a:xfrm>
          <a:prstGeom prst="straightConnector1">
            <a:avLst/>
          </a:prstGeom>
        </p:spPr>
        <p:style>
          <a:lnRef idx="1">
            <a:schemeClr val="accent1"/>
          </a:lnRef>
          <a:fillRef idx="0">
            <a:schemeClr val="accent1"/>
          </a:fillRef>
          <a:effectRef idx="0">
            <a:schemeClr val="accent1"/>
          </a:effectRef>
          <a:fontRef idx="minor">
            <a:schemeClr val="tx1"/>
          </a:fontRef>
        </p:style>
      </p:cxnSp>
      <p:pic>
        <p:nvPicPr>
          <p:cNvPr id="5" name="図 5">
            <a:extLst>
              <a:ext uri="{FF2B5EF4-FFF2-40B4-BE49-F238E27FC236}">
                <a16:creationId xmlns:a16="http://schemas.microsoft.com/office/drawing/2014/main" id="{04B6291C-D124-4F10-B498-B1A03A052F79}"/>
              </a:ext>
            </a:extLst>
          </p:cNvPr>
          <p:cNvPicPr>
            <a:picLocks noChangeAspect="1"/>
          </p:cNvPicPr>
          <p:nvPr/>
        </p:nvPicPr>
        <p:blipFill>
          <a:blip r:embed="rId2"/>
          <a:stretch>
            <a:fillRect/>
          </a:stretch>
        </p:blipFill>
        <p:spPr>
          <a:xfrm>
            <a:off x="6075001" y="1607152"/>
            <a:ext cx="2361392" cy="3777418"/>
          </a:xfrm>
          <a:prstGeom prst="rect">
            <a:avLst/>
          </a:prstGeom>
        </p:spPr>
      </p:pic>
      <p:sp>
        <p:nvSpPr>
          <p:cNvPr id="7" name="テキスト ボックス 6">
            <a:extLst>
              <a:ext uri="{FF2B5EF4-FFF2-40B4-BE49-F238E27FC236}">
                <a16:creationId xmlns:a16="http://schemas.microsoft.com/office/drawing/2014/main" id="{F92E26F3-6F33-42DF-A574-E2CF2984E12C}"/>
              </a:ext>
            </a:extLst>
          </p:cNvPr>
          <p:cNvSpPr txBox="1"/>
          <p:nvPr/>
        </p:nvSpPr>
        <p:spPr>
          <a:xfrm>
            <a:off x="696115" y="3887711"/>
            <a:ext cx="537970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3200">
                <a:ea typeface="ＭＳ Ｐゴシック"/>
                <a:cs typeface="Calibri"/>
              </a:rPr>
              <a:t>・ただし撃った弾は無限に反射</a:t>
            </a:r>
            <a:endParaRPr lang="ja-JP"/>
          </a:p>
          <a:p>
            <a:r>
              <a:rPr lang="ja-JP" altLang="en-US" sz="3200">
                <a:ea typeface="ＭＳ Ｐゴシック"/>
                <a:cs typeface="Calibri"/>
              </a:rPr>
              <a:t>　するわけではなく、反射する</a:t>
            </a:r>
            <a:endParaRPr lang="ja-JP">
              <a:ea typeface="ＭＳ Ｐゴシック" panose="020B0600070205080204" pitchFamily="34" charset="-128"/>
              <a:cs typeface="Calibri"/>
            </a:endParaRPr>
          </a:p>
          <a:p>
            <a:r>
              <a:rPr lang="ja-JP" altLang="en-US" sz="3200">
                <a:ea typeface="ＭＳ Ｐゴシック"/>
                <a:cs typeface="Calibri"/>
              </a:rPr>
              <a:t>　回数には限りがある</a:t>
            </a:r>
            <a:endParaRPr lang="ja-JP">
              <a:ea typeface="ＭＳ Ｐゴシック"/>
              <a:cs typeface="Calibri"/>
            </a:endParaRPr>
          </a:p>
        </p:txBody>
      </p:sp>
    </p:spTree>
    <p:extLst>
      <p:ext uri="{BB962C8B-B14F-4D97-AF65-F5344CB8AC3E}">
        <p14:creationId xmlns:p14="http://schemas.microsoft.com/office/powerpoint/2010/main" val="675270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65702" y="1848279"/>
            <a:ext cx="8165043" cy="1432448"/>
          </a:xfrm>
        </p:spPr>
        <p:txBody>
          <a:bodyPr>
            <a:normAutofit fontScale="90000"/>
          </a:bodyPr>
          <a:lstStyle/>
          <a:p>
            <a:r>
              <a:rPr lang="ja-JP" altLang="en-US" sz="3600">
                <a:ea typeface="ＭＳ Ｐゴシック"/>
                <a:cs typeface="Calibri Light"/>
              </a:rPr>
              <a:t>・ライフ制にしており自分の弾が相手の機体に</a:t>
            </a:r>
            <a:br>
              <a:rPr lang="ja-JP" altLang="en-US" sz="3600" dirty="0">
                <a:ea typeface="ＭＳ Ｐゴシック"/>
                <a:cs typeface="Calibri Light"/>
              </a:rPr>
            </a:br>
            <a:r>
              <a:rPr lang="ja-JP" altLang="en-US" sz="3600">
                <a:ea typeface="ＭＳ Ｐゴシック"/>
                <a:cs typeface="Calibri Light"/>
              </a:rPr>
              <a:t>当たったらライフを1つ減らして、相手のライフが0になったら勝ちというルールにしている。</a:t>
            </a:r>
            <a:endParaRPr lang="ja-JP" altLang="en-US" sz="3600" dirty="0">
              <a:ea typeface="ＭＳ Ｐゴシック"/>
              <a:cs typeface="Calibri Light"/>
            </a:endParaRPr>
          </a:p>
        </p:txBody>
      </p:sp>
      <p:sp>
        <p:nvSpPr>
          <p:cNvPr id="3" name="サブタイトル 2"/>
          <p:cNvSpPr>
            <a:spLocks noGrp="1"/>
          </p:cNvSpPr>
          <p:nvPr>
            <p:ph type="subTitle" idx="1"/>
          </p:nvPr>
        </p:nvSpPr>
        <p:spPr>
          <a:xfrm>
            <a:off x="1238250" y="344966"/>
            <a:ext cx="7429500" cy="891640"/>
          </a:xfrm>
        </p:spPr>
        <p:txBody>
          <a:bodyPr vert="horz" lIns="91440" tIns="45720" rIns="91440" bIns="45720" rtlCol="0" anchor="t">
            <a:normAutofit/>
          </a:bodyPr>
          <a:lstStyle/>
          <a:p>
            <a:r>
              <a:rPr lang="ja-JP" altLang="en-US" sz="5400">
                <a:ea typeface="ＭＳ Ｐゴシック"/>
                <a:cs typeface="Calibri"/>
              </a:rPr>
              <a:t>ゲームルール②</a:t>
            </a:r>
            <a:endParaRPr kumimoji="1" lang="ja-JP" altLang="en-US" sz="5400"/>
          </a:p>
        </p:txBody>
      </p:sp>
      <p:cxnSp>
        <p:nvCxnSpPr>
          <p:cNvPr id="4" name="直線矢印コネクタ 3">
            <a:extLst>
              <a:ext uri="{FF2B5EF4-FFF2-40B4-BE49-F238E27FC236}">
                <a16:creationId xmlns:a16="http://schemas.microsoft.com/office/drawing/2014/main" id="{93A973A4-CE49-40EE-8BDE-99013AFB1262}"/>
              </a:ext>
            </a:extLst>
          </p:cNvPr>
          <p:cNvCxnSpPr/>
          <p:nvPr/>
        </p:nvCxnSpPr>
        <p:spPr>
          <a:xfrm>
            <a:off x="2375133" y="1176112"/>
            <a:ext cx="5148728" cy="1910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F92E26F3-6F33-42DF-A574-E2CF2984E12C}"/>
              </a:ext>
            </a:extLst>
          </p:cNvPr>
          <p:cNvSpPr txBox="1"/>
          <p:nvPr/>
        </p:nvSpPr>
        <p:spPr>
          <a:xfrm>
            <a:off x="782088" y="3887711"/>
            <a:ext cx="833144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3200">
                <a:ea typeface="ＭＳ Ｐゴシック"/>
                <a:cs typeface="Calibri"/>
              </a:rPr>
              <a:t>・機体は何種類か用意し、それぞれで一回に撃てる弾数やライフ、弾の移動スピードなどを変えて自分に合った機体でプレイできるようにする。</a:t>
            </a:r>
            <a:endParaRPr lang="ja-JP" altLang="en-US" sz="3200" dirty="0">
              <a:ea typeface="ＭＳ Ｐゴシック"/>
              <a:cs typeface="Calibri"/>
            </a:endParaRPr>
          </a:p>
        </p:txBody>
      </p:sp>
    </p:spTree>
    <p:extLst>
      <p:ext uri="{BB962C8B-B14F-4D97-AF65-F5344CB8AC3E}">
        <p14:creationId xmlns:p14="http://schemas.microsoft.com/office/powerpoint/2010/main" val="132745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2">
            <a:extLst>
              <a:ext uri="{FF2B5EF4-FFF2-40B4-BE49-F238E27FC236}">
                <a16:creationId xmlns:a16="http://schemas.microsoft.com/office/drawing/2014/main" id="{C638DB43-7B3F-466B-8CCD-9B9DB383535F}"/>
              </a:ext>
            </a:extLst>
          </p:cNvPr>
          <p:cNvPicPr>
            <a:picLocks noChangeAspect="1"/>
          </p:cNvPicPr>
          <p:nvPr/>
        </p:nvPicPr>
        <p:blipFill>
          <a:blip r:embed="rId2"/>
          <a:stretch>
            <a:fillRect/>
          </a:stretch>
        </p:blipFill>
        <p:spPr>
          <a:xfrm>
            <a:off x="1770239" y="1441912"/>
            <a:ext cx="6359196" cy="5169347"/>
          </a:xfrm>
          <a:prstGeom prst="rect">
            <a:avLst/>
          </a:prstGeom>
        </p:spPr>
      </p:pic>
      <p:sp>
        <p:nvSpPr>
          <p:cNvPr id="3" name="サブタイトル 2"/>
          <p:cNvSpPr>
            <a:spLocks noGrp="1"/>
          </p:cNvSpPr>
          <p:nvPr>
            <p:ph type="subTitle" idx="1"/>
          </p:nvPr>
        </p:nvSpPr>
        <p:spPr>
          <a:xfrm>
            <a:off x="1227667" y="334383"/>
            <a:ext cx="7429500" cy="891640"/>
          </a:xfrm>
        </p:spPr>
        <p:txBody>
          <a:bodyPr vert="horz" lIns="91440" tIns="45720" rIns="91440" bIns="45720" rtlCol="0" anchor="t">
            <a:normAutofit/>
          </a:bodyPr>
          <a:lstStyle/>
          <a:p>
            <a:r>
              <a:rPr lang="ja-JP" altLang="en-US" sz="5400">
                <a:ea typeface="ＭＳ Ｐゴシック"/>
                <a:cs typeface="Calibri"/>
              </a:rPr>
              <a:t>操作説明</a:t>
            </a:r>
            <a:endParaRPr lang="ja-JP" altLang="en-US" sz="5400" dirty="0">
              <a:ea typeface="ＭＳ Ｐゴシック"/>
              <a:cs typeface="Calibri"/>
            </a:endParaRPr>
          </a:p>
        </p:txBody>
      </p:sp>
      <p:cxnSp>
        <p:nvCxnSpPr>
          <p:cNvPr id="4" name="直線矢印コネクタ 3">
            <a:extLst>
              <a:ext uri="{FF2B5EF4-FFF2-40B4-BE49-F238E27FC236}">
                <a16:creationId xmlns:a16="http://schemas.microsoft.com/office/drawing/2014/main" id="{93A973A4-CE49-40EE-8BDE-99013AFB1262}"/>
              </a:ext>
            </a:extLst>
          </p:cNvPr>
          <p:cNvCxnSpPr/>
          <p:nvPr/>
        </p:nvCxnSpPr>
        <p:spPr>
          <a:xfrm flipV="1">
            <a:off x="3303911" y="1217480"/>
            <a:ext cx="3290076" cy="2064"/>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F92E26F3-6F33-42DF-A574-E2CF2984E12C}"/>
              </a:ext>
            </a:extLst>
          </p:cNvPr>
          <p:cNvSpPr txBox="1"/>
          <p:nvPr/>
        </p:nvSpPr>
        <p:spPr>
          <a:xfrm>
            <a:off x="782088" y="3887711"/>
            <a:ext cx="833144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ja-JP" altLang="en-US" sz="3200" dirty="0">
              <a:ea typeface="ＭＳ Ｐゴシック"/>
              <a:cs typeface="Calibri"/>
            </a:endParaRPr>
          </a:p>
        </p:txBody>
      </p:sp>
      <p:sp>
        <p:nvSpPr>
          <p:cNvPr id="14" name="テキスト ボックス 13">
            <a:extLst>
              <a:ext uri="{FF2B5EF4-FFF2-40B4-BE49-F238E27FC236}">
                <a16:creationId xmlns:a16="http://schemas.microsoft.com/office/drawing/2014/main" id="{2BB7DAD8-A606-43B4-999A-11425AC77489}"/>
              </a:ext>
            </a:extLst>
          </p:cNvPr>
          <p:cNvSpPr txBox="1"/>
          <p:nvPr/>
        </p:nvSpPr>
        <p:spPr>
          <a:xfrm>
            <a:off x="6779027" y="1322274"/>
            <a:ext cx="202207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ＭＳ Ｐゴシック"/>
                <a:cs typeface="Calibri"/>
              </a:rPr>
              <a:t>R1：弾を撃つ</a:t>
            </a:r>
          </a:p>
        </p:txBody>
      </p:sp>
      <p:sp>
        <p:nvSpPr>
          <p:cNvPr id="18" name="矢印: 折線 17">
            <a:extLst>
              <a:ext uri="{FF2B5EF4-FFF2-40B4-BE49-F238E27FC236}">
                <a16:creationId xmlns:a16="http://schemas.microsoft.com/office/drawing/2014/main" id="{7FAA8414-FE61-4575-BC12-512E1B609F0A}"/>
              </a:ext>
            </a:extLst>
          </p:cNvPr>
          <p:cNvSpPr/>
          <p:nvPr/>
        </p:nvSpPr>
        <p:spPr>
          <a:xfrm flipV="1">
            <a:off x="5440200" y="4391394"/>
            <a:ext cx="531096" cy="184018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19" name="テキスト ボックス 18">
            <a:extLst>
              <a:ext uri="{FF2B5EF4-FFF2-40B4-BE49-F238E27FC236}">
                <a16:creationId xmlns:a16="http://schemas.microsoft.com/office/drawing/2014/main" id="{05B16DD1-FFA5-4AF8-ADBE-5CB3C433F3E0}"/>
              </a:ext>
            </a:extLst>
          </p:cNvPr>
          <p:cNvSpPr txBox="1"/>
          <p:nvPr/>
        </p:nvSpPr>
        <p:spPr>
          <a:xfrm>
            <a:off x="5994217" y="5868782"/>
            <a:ext cx="401465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ＭＳ Ｐゴシック"/>
                <a:cs typeface="Calibri"/>
              </a:rPr>
              <a:t>右スティック：照準を合わせる</a:t>
            </a:r>
            <a:endParaRPr lang="ja-JP" altLang="en-US" sz="2400" dirty="0">
              <a:ea typeface="ＭＳ Ｐゴシック"/>
              <a:cs typeface="Calibri"/>
            </a:endParaRPr>
          </a:p>
        </p:txBody>
      </p:sp>
      <p:sp>
        <p:nvSpPr>
          <p:cNvPr id="20" name="矢印: 左 19">
            <a:extLst>
              <a:ext uri="{FF2B5EF4-FFF2-40B4-BE49-F238E27FC236}">
                <a16:creationId xmlns:a16="http://schemas.microsoft.com/office/drawing/2014/main" id="{DF836088-CF09-4181-AE94-32F9D81C0835}"/>
              </a:ext>
            </a:extLst>
          </p:cNvPr>
          <p:cNvSpPr/>
          <p:nvPr/>
        </p:nvSpPr>
        <p:spPr>
          <a:xfrm>
            <a:off x="2550402" y="3133327"/>
            <a:ext cx="825188" cy="2940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 name="テキスト ボックス 20">
            <a:extLst>
              <a:ext uri="{FF2B5EF4-FFF2-40B4-BE49-F238E27FC236}">
                <a16:creationId xmlns:a16="http://schemas.microsoft.com/office/drawing/2014/main" id="{4F70B858-1A00-44C9-9BFE-C2BE8E4E1DC8}"/>
              </a:ext>
            </a:extLst>
          </p:cNvPr>
          <p:cNvSpPr txBox="1"/>
          <p:nvPr/>
        </p:nvSpPr>
        <p:spPr>
          <a:xfrm>
            <a:off x="55508" y="3043295"/>
            <a:ext cx="256291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ＭＳ Ｐゴシック"/>
                <a:cs typeface="Calibri"/>
              </a:rPr>
              <a:t>左スティック：移動</a:t>
            </a:r>
            <a:endParaRPr lang="ja-JP" altLang="en-US" sz="2400" dirty="0">
              <a:ea typeface="ＭＳ Ｐゴシック"/>
              <a:cs typeface="Calibri"/>
            </a:endParaRPr>
          </a:p>
        </p:txBody>
      </p:sp>
      <p:sp>
        <p:nvSpPr>
          <p:cNvPr id="22" name="矢印: 折線 21">
            <a:extLst>
              <a:ext uri="{FF2B5EF4-FFF2-40B4-BE49-F238E27FC236}">
                <a16:creationId xmlns:a16="http://schemas.microsoft.com/office/drawing/2014/main" id="{7A345873-F25F-445E-B44E-D541EC8385BF}"/>
              </a:ext>
            </a:extLst>
          </p:cNvPr>
          <p:cNvSpPr/>
          <p:nvPr/>
        </p:nvSpPr>
        <p:spPr>
          <a:xfrm flipH="1" flipV="1">
            <a:off x="3867038" y="4393767"/>
            <a:ext cx="550592" cy="184018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23" name="テキスト ボックス 22">
            <a:extLst>
              <a:ext uri="{FF2B5EF4-FFF2-40B4-BE49-F238E27FC236}">
                <a16:creationId xmlns:a16="http://schemas.microsoft.com/office/drawing/2014/main" id="{801D5BEC-57FC-4AE6-BBD2-19DB5ABD3A49}"/>
              </a:ext>
            </a:extLst>
          </p:cNvPr>
          <p:cNvSpPr txBox="1"/>
          <p:nvPr/>
        </p:nvSpPr>
        <p:spPr>
          <a:xfrm>
            <a:off x="1479878" y="586167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ＭＳ Ｐゴシック"/>
                <a:cs typeface="Calibri"/>
              </a:rPr>
              <a:t>十字キー：移動</a:t>
            </a:r>
            <a:endParaRPr lang="ja-JP" altLang="en-US" sz="2400" dirty="0">
              <a:ea typeface="ＭＳ Ｐゴシック"/>
              <a:cs typeface="Calibri"/>
            </a:endParaRPr>
          </a:p>
        </p:txBody>
      </p:sp>
      <p:sp>
        <p:nvSpPr>
          <p:cNvPr id="26" name="矢印: 折線 25">
            <a:extLst>
              <a:ext uri="{FF2B5EF4-FFF2-40B4-BE49-F238E27FC236}">
                <a16:creationId xmlns:a16="http://schemas.microsoft.com/office/drawing/2014/main" id="{F4C0BB4B-D4A7-4315-8A49-B7C4844BF272}"/>
              </a:ext>
            </a:extLst>
          </p:cNvPr>
          <p:cNvSpPr/>
          <p:nvPr/>
        </p:nvSpPr>
        <p:spPr>
          <a:xfrm rot="7860000" flipH="1">
            <a:off x="6347615" y="2855572"/>
            <a:ext cx="531617" cy="246622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27" name="テキスト ボックス 26">
            <a:extLst>
              <a:ext uri="{FF2B5EF4-FFF2-40B4-BE49-F238E27FC236}">
                <a16:creationId xmlns:a16="http://schemas.microsoft.com/office/drawing/2014/main" id="{4061980C-7072-4908-B3D6-3735F77D5F54}"/>
              </a:ext>
            </a:extLst>
          </p:cNvPr>
          <p:cNvSpPr txBox="1"/>
          <p:nvPr/>
        </p:nvSpPr>
        <p:spPr>
          <a:xfrm>
            <a:off x="7213125" y="4090255"/>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ＭＳ Ｐゴシック"/>
              </a:rPr>
              <a:t>startボタン：メニュー</a:t>
            </a:r>
            <a:endParaRPr lang="ja-JP" altLang="en-US" sz="2400"/>
          </a:p>
        </p:txBody>
      </p:sp>
      <p:sp>
        <p:nvSpPr>
          <p:cNvPr id="29" name="矢印: 折線 28">
            <a:extLst>
              <a:ext uri="{FF2B5EF4-FFF2-40B4-BE49-F238E27FC236}">
                <a16:creationId xmlns:a16="http://schemas.microsoft.com/office/drawing/2014/main" id="{3FC3167B-C51E-44EC-AF7A-AD395ACF185C}"/>
              </a:ext>
            </a:extLst>
          </p:cNvPr>
          <p:cNvSpPr/>
          <p:nvPr/>
        </p:nvSpPr>
        <p:spPr>
          <a:xfrm rot="-10860000" flipV="1">
            <a:off x="3219099" y="1454064"/>
            <a:ext cx="635471" cy="95803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30" name="矢印: 折線 29">
            <a:extLst>
              <a:ext uri="{FF2B5EF4-FFF2-40B4-BE49-F238E27FC236}">
                <a16:creationId xmlns:a16="http://schemas.microsoft.com/office/drawing/2014/main" id="{B1AB05A8-F20C-4A85-B347-017DDE967A3C}"/>
              </a:ext>
            </a:extLst>
          </p:cNvPr>
          <p:cNvSpPr/>
          <p:nvPr/>
        </p:nvSpPr>
        <p:spPr>
          <a:xfrm rot="-10860000" flipH="1" flipV="1">
            <a:off x="6111269" y="1443636"/>
            <a:ext cx="560080" cy="96752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31" name="テキスト ボックス 30">
            <a:extLst>
              <a:ext uri="{FF2B5EF4-FFF2-40B4-BE49-F238E27FC236}">
                <a16:creationId xmlns:a16="http://schemas.microsoft.com/office/drawing/2014/main" id="{4AB689FB-18DA-44D9-967F-16AE506804EC}"/>
              </a:ext>
            </a:extLst>
          </p:cNvPr>
          <p:cNvSpPr txBox="1"/>
          <p:nvPr/>
        </p:nvSpPr>
        <p:spPr>
          <a:xfrm>
            <a:off x="1274417" y="1321682"/>
            <a:ext cx="18512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ＭＳ Ｐゴシック"/>
              </a:rPr>
              <a:t>L1:アビリティ</a:t>
            </a:r>
            <a:endParaRPr lang="ja-JP" altLang="en-US" sz="2400"/>
          </a:p>
        </p:txBody>
      </p:sp>
    </p:spTree>
    <p:extLst>
      <p:ext uri="{BB962C8B-B14F-4D97-AF65-F5344CB8AC3E}">
        <p14:creationId xmlns:p14="http://schemas.microsoft.com/office/powerpoint/2010/main" val="2039359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32861" y="1402461"/>
            <a:ext cx="8810261" cy="2200772"/>
          </a:xfrm>
        </p:spPr>
        <p:txBody>
          <a:bodyPr>
            <a:normAutofit/>
          </a:bodyPr>
          <a:lstStyle/>
          <a:p>
            <a:r>
              <a:rPr lang="ja-JP" altLang="en-US" sz="3200">
                <a:ea typeface="ＭＳ Ｐゴシック"/>
                <a:cs typeface="Calibri Light"/>
              </a:rPr>
              <a:t>・ゲーム中に使える特別な技。使用する機体によってさまざまな効果がある。自分のプレイスタイルに合ったアビリティを選択しよう！</a:t>
            </a:r>
            <a:br>
              <a:rPr lang="ja-JP" altLang="en-US" sz="3200" dirty="0">
                <a:ea typeface="ＭＳ Ｐゴシック"/>
                <a:cs typeface="Calibri Light"/>
              </a:rPr>
            </a:br>
            <a:endParaRPr lang="ja-JP" altLang="en-US" sz="3200">
              <a:ea typeface="ＭＳ Ｐゴシック"/>
              <a:cs typeface="Calibri Light"/>
            </a:endParaRPr>
          </a:p>
        </p:txBody>
      </p:sp>
      <p:sp>
        <p:nvSpPr>
          <p:cNvPr id="3" name="サブタイトル 2"/>
          <p:cNvSpPr>
            <a:spLocks noGrp="1"/>
          </p:cNvSpPr>
          <p:nvPr>
            <p:ph type="subTitle" idx="1"/>
          </p:nvPr>
        </p:nvSpPr>
        <p:spPr>
          <a:xfrm>
            <a:off x="1227667" y="334383"/>
            <a:ext cx="7429500" cy="891640"/>
          </a:xfrm>
        </p:spPr>
        <p:txBody>
          <a:bodyPr vert="horz" lIns="91440" tIns="45720" rIns="91440" bIns="45720" rtlCol="0" anchor="t">
            <a:normAutofit/>
          </a:bodyPr>
          <a:lstStyle/>
          <a:p>
            <a:r>
              <a:rPr lang="ja-JP" altLang="en-US" sz="5400">
                <a:ea typeface="ＭＳ Ｐゴシック"/>
                <a:cs typeface="Calibri"/>
              </a:rPr>
              <a:t>アビリティとは？</a:t>
            </a:r>
            <a:endParaRPr lang="ja-JP" altLang="en-US" sz="5400" dirty="0">
              <a:ea typeface="ＭＳ Ｐゴシック"/>
              <a:cs typeface="Calibri"/>
            </a:endParaRPr>
          </a:p>
        </p:txBody>
      </p:sp>
      <p:cxnSp>
        <p:nvCxnSpPr>
          <p:cNvPr id="4" name="直線矢印コネクタ 3">
            <a:extLst>
              <a:ext uri="{FF2B5EF4-FFF2-40B4-BE49-F238E27FC236}">
                <a16:creationId xmlns:a16="http://schemas.microsoft.com/office/drawing/2014/main" id="{93A973A4-CE49-40EE-8BDE-99013AFB1262}"/>
              </a:ext>
            </a:extLst>
          </p:cNvPr>
          <p:cNvCxnSpPr/>
          <p:nvPr/>
        </p:nvCxnSpPr>
        <p:spPr>
          <a:xfrm flipV="1">
            <a:off x="2089383" y="1226965"/>
            <a:ext cx="5434478" cy="2064"/>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F92E26F3-6F33-42DF-A574-E2CF2984E12C}"/>
              </a:ext>
            </a:extLst>
          </p:cNvPr>
          <p:cNvSpPr txBox="1"/>
          <p:nvPr/>
        </p:nvSpPr>
        <p:spPr>
          <a:xfrm>
            <a:off x="772599" y="3603147"/>
            <a:ext cx="8331443"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3200">
                <a:ea typeface="ＭＳ Ｐゴシック"/>
                <a:cs typeface="Calibri"/>
              </a:rPr>
              <a:t>・しかし、アビリティは１ゲームで１回しか使うことができないので、いつ使うかはプレイヤー次第！よく考えて慎重に使おう！</a:t>
            </a:r>
          </a:p>
          <a:p>
            <a:r>
              <a:rPr lang="ja-JP" altLang="en-US" sz="3200">
                <a:ea typeface="ＭＳ Ｐゴシック"/>
                <a:cs typeface="Calibri"/>
              </a:rPr>
              <a:t>使い方次第では一発逆転も可能！？</a:t>
            </a:r>
            <a:endParaRPr lang="ja-JP" altLang="en-US" sz="3200" dirty="0">
              <a:ea typeface="ＭＳ Ｐゴシック"/>
              <a:cs typeface="Calibri"/>
            </a:endParaRPr>
          </a:p>
        </p:txBody>
      </p:sp>
    </p:spTree>
    <p:extLst>
      <p:ext uri="{BB962C8B-B14F-4D97-AF65-F5344CB8AC3E}">
        <p14:creationId xmlns:p14="http://schemas.microsoft.com/office/powerpoint/2010/main" val="2678811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8" descr="レゴ が含まれている画像&#10;&#10;非常に高い精度で生成された説明">
            <a:extLst>
              <a:ext uri="{FF2B5EF4-FFF2-40B4-BE49-F238E27FC236}">
                <a16:creationId xmlns:a16="http://schemas.microsoft.com/office/drawing/2014/main" id="{E81D113F-E353-4CC1-97B2-C24844557916}"/>
              </a:ext>
            </a:extLst>
          </p:cNvPr>
          <p:cNvPicPr>
            <a:picLocks noChangeAspect="1"/>
          </p:cNvPicPr>
          <p:nvPr/>
        </p:nvPicPr>
        <p:blipFill>
          <a:blip r:embed="rId2"/>
          <a:stretch>
            <a:fillRect/>
          </a:stretch>
        </p:blipFill>
        <p:spPr>
          <a:xfrm>
            <a:off x="-4112" y="1621069"/>
            <a:ext cx="4006047" cy="4213448"/>
          </a:xfrm>
          <a:prstGeom prst="rect">
            <a:avLst/>
          </a:prstGeom>
        </p:spPr>
      </p:pic>
      <p:sp>
        <p:nvSpPr>
          <p:cNvPr id="3" name="サブタイトル 2"/>
          <p:cNvSpPr>
            <a:spLocks noGrp="1"/>
          </p:cNvSpPr>
          <p:nvPr>
            <p:ph type="subTitle" idx="1"/>
          </p:nvPr>
        </p:nvSpPr>
        <p:spPr>
          <a:xfrm>
            <a:off x="1227667" y="334383"/>
            <a:ext cx="7429500" cy="891640"/>
          </a:xfrm>
        </p:spPr>
        <p:txBody>
          <a:bodyPr vert="horz" lIns="91440" tIns="45720" rIns="91440" bIns="45720" rtlCol="0" anchor="t">
            <a:normAutofit/>
          </a:bodyPr>
          <a:lstStyle/>
          <a:p>
            <a:r>
              <a:rPr lang="ja-JP" altLang="en-US" sz="5400">
                <a:ea typeface="ＭＳ Ｐゴシック"/>
                <a:cs typeface="Calibri"/>
              </a:rPr>
              <a:t>操作機体説明①</a:t>
            </a:r>
            <a:endParaRPr lang="ja-JP" altLang="en-US" sz="5400" dirty="0">
              <a:ea typeface="ＭＳ Ｐゴシック"/>
              <a:cs typeface="Calibri"/>
            </a:endParaRPr>
          </a:p>
        </p:txBody>
      </p:sp>
      <p:cxnSp>
        <p:nvCxnSpPr>
          <p:cNvPr id="4" name="直線矢印コネクタ 3">
            <a:extLst>
              <a:ext uri="{FF2B5EF4-FFF2-40B4-BE49-F238E27FC236}">
                <a16:creationId xmlns:a16="http://schemas.microsoft.com/office/drawing/2014/main" id="{93A973A4-CE49-40EE-8BDE-99013AFB1262}"/>
              </a:ext>
            </a:extLst>
          </p:cNvPr>
          <p:cNvCxnSpPr/>
          <p:nvPr/>
        </p:nvCxnSpPr>
        <p:spPr>
          <a:xfrm flipV="1">
            <a:off x="2089383" y="1226965"/>
            <a:ext cx="5434478" cy="2064"/>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6" name="タイトル 5">
            <a:extLst>
              <a:ext uri="{FF2B5EF4-FFF2-40B4-BE49-F238E27FC236}">
                <a16:creationId xmlns:a16="http://schemas.microsoft.com/office/drawing/2014/main" id="{9DB9BBDC-BC67-4E90-8F9D-C47D99DA1A2C}"/>
              </a:ext>
            </a:extLst>
          </p:cNvPr>
          <p:cNvSpPr>
            <a:spLocks noGrp="1"/>
          </p:cNvSpPr>
          <p:nvPr>
            <p:ph type="ctrTitle"/>
          </p:nvPr>
        </p:nvSpPr>
        <p:spPr>
          <a:xfrm>
            <a:off x="887173" y="6045326"/>
            <a:ext cx="2751668" cy="405137"/>
          </a:xfrm>
        </p:spPr>
        <p:txBody>
          <a:bodyPr>
            <a:normAutofit/>
          </a:bodyPr>
          <a:lstStyle/>
          <a:p>
            <a:r>
              <a:rPr lang="ja-JP" altLang="en-US" sz="2000">
                <a:ea typeface="ＭＳ Ｐゴシック"/>
                <a:cs typeface="Calibri Light"/>
              </a:rPr>
              <a:t>※画像はイメージです</a:t>
            </a:r>
          </a:p>
        </p:txBody>
      </p:sp>
      <p:sp>
        <p:nvSpPr>
          <p:cNvPr id="10" name="テキスト ボックス 9">
            <a:extLst>
              <a:ext uri="{FF2B5EF4-FFF2-40B4-BE49-F238E27FC236}">
                <a16:creationId xmlns:a16="http://schemas.microsoft.com/office/drawing/2014/main" id="{DDF2A703-8D15-4332-88B6-A1C1B9C872C9}"/>
              </a:ext>
            </a:extLst>
          </p:cNvPr>
          <p:cNvSpPr txBox="1"/>
          <p:nvPr/>
        </p:nvSpPr>
        <p:spPr>
          <a:xfrm>
            <a:off x="5488590" y="1559412"/>
            <a:ext cx="302785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a:ea typeface="ＭＳ Ｐゴシック"/>
                <a:cs typeface="Calibri"/>
              </a:rPr>
              <a:t>【バランス型】</a:t>
            </a:r>
            <a:endParaRPr lang="ja-JP" altLang="en-US" sz="4000" dirty="0">
              <a:ea typeface="ＭＳ Ｐゴシック"/>
              <a:cs typeface="Calibri"/>
            </a:endParaRPr>
          </a:p>
        </p:txBody>
      </p:sp>
      <p:sp>
        <p:nvSpPr>
          <p:cNvPr id="12" name="正方形/長方形 11">
            <a:extLst>
              <a:ext uri="{FF2B5EF4-FFF2-40B4-BE49-F238E27FC236}">
                <a16:creationId xmlns:a16="http://schemas.microsoft.com/office/drawing/2014/main" id="{F8E6E947-1C5D-4782-8317-008DD05ECBC8}"/>
              </a:ext>
            </a:extLst>
          </p:cNvPr>
          <p:cNvSpPr/>
          <p:nvPr/>
        </p:nvSpPr>
        <p:spPr>
          <a:xfrm>
            <a:off x="5635515" y="2603051"/>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正方形/長方形 14">
            <a:extLst>
              <a:ext uri="{FF2B5EF4-FFF2-40B4-BE49-F238E27FC236}">
                <a16:creationId xmlns:a16="http://schemas.microsoft.com/office/drawing/2014/main" id="{3DA5AEAF-9EEE-4BA1-9EE1-E9738B999F2E}"/>
              </a:ext>
            </a:extLst>
          </p:cNvPr>
          <p:cNvSpPr/>
          <p:nvPr/>
        </p:nvSpPr>
        <p:spPr>
          <a:xfrm>
            <a:off x="6563519" y="2603051"/>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正方形/長方形 15">
            <a:extLst>
              <a:ext uri="{FF2B5EF4-FFF2-40B4-BE49-F238E27FC236}">
                <a16:creationId xmlns:a16="http://schemas.microsoft.com/office/drawing/2014/main" id="{994FD171-2F01-4415-8D11-04986A55A338}"/>
              </a:ext>
            </a:extLst>
          </p:cNvPr>
          <p:cNvSpPr/>
          <p:nvPr/>
        </p:nvSpPr>
        <p:spPr>
          <a:xfrm>
            <a:off x="7493347" y="2603050"/>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テキスト ボックス 16">
            <a:extLst>
              <a:ext uri="{FF2B5EF4-FFF2-40B4-BE49-F238E27FC236}">
                <a16:creationId xmlns:a16="http://schemas.microsoft.com/office/drawing/2014/main" id="{D7DB16CC-50FF-4833-87A2-F046DDFE0707}"/>
              </a:ext>
            </a:extLst>
          </p:cNvPr>
          <p:cNvSpPr txBox="1"/>
          <p:nvPr/>
        </p:nvSpPr>
        <p:spPr>
          <a:xfrm>
            <a:off x="4275703" y="2500252"/>
            <a:ext cx="121555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ＭＳ Ｐゴシック"/>
                <a:cs typeface="Calibri"/>
              </a:rPr>
              <a:t>ライフ</a:t>
            </a:r>
            <a:endParaRPr lang="ja-JP" altLang="en-US" sz="3200" dirty="0">
              <a:ea typeface="ＭＳ Ｐゴシック"/>
              <a:cs typeface="Calibri"/>
            </a:endParaRPr>
          </a:p>
        </p:txBody>
      </p:sp>
      <p:sp>
        <p:nvSpPr>
          <p:cNvPr id="18" name="正方形/長方形 17">
            <a:extLst>
              <a:ext uri="{FF2B5EF4-FFF2-40B4-BE49-F238E27FC236}">
                <a16:creationId xmlns:a16="http://schemas.microsoft.com/office/drawing/2014/main" id="{BA36D283-0E0C-462A-89FA-03E354A91B20}"/>
              </a:ext>
            </a:extLst>
          </p:cNvPr>
          <p:cNvSpPr/>
          <p:nvPr/>
        </p:nvSpPr>
        <p:spPr>
          <a:xfrm>
            <a:off x="5643159" y="3409316"/>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 name="正方形/長方形 18">
            <a:extLst>
              <a:ext uri="{FF2B5EF4-FFF2-40B4-BE49-F238E27FC236}">
                <a16:creationId xmlns:a16="http://schemas.microsoft.com/office/drawing/2014/main" id="{8998411E-0F53-4082-AB60-BEA77536F4E0}"/>
              </a:ext>
            </a:extLst>
          </p:cNvPr>
          <p:cNvSpPr/>
          <p:nvPr/>
        </p:nvSpPr>
        <p:spPr>
          <a:xfrm>
            <a:off x="6580355" y="3409316"/>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 name="正方形/長方形 19">
            <a:extLst>
              <a:ext uri="{FF2B5EF4-FFF2-40B4-BE49-F238E27FC236}">
                <a16:creationId xmlns:a16="http://schemas.microsoft.com/office/drawing/2014/main" id="{2C05E47F-243D-4660-856B-B981C631F214}"/>
              </a:ext>
            </a:extLst>
          </p:cNvPr>
          <p:cNvSpPr/>
          <p:nvPr/>
        </p:nvSpPr>
        <p:spPr>
          <a:xfrm>
            <a:off x="7500398" y="3409315"/>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1" name="テキスト ボックス 20">
            <a:extLst>
              <a:ext uri="{FF2B5EF4-FFF2-40B4-BE49-F238E27FC236}">
                <a16:creationId xmlns:a16="http://schemas.microsoft.com/office/drawing/2014/main" id="{A423860B-F658-4592-ADE0-5606296C86C1}"/>
              </a:ext>
            </a:extLst>
          </p:cNvPr>
          <p:cNvSpPr txBox="1"/>
          <p:nvPr/>
        </p:nvSpPr>
        <p:spPr>
          <a:xfrm>
            <a:off x="3875776" y="3306518"/>
            <a:ext cx="161406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ＭＳ Ｐゴシック"/>
                <a:cs typeface="Calibri"/>
              </a:rPr>
              <a:t>スピード</a:t>
            </a:r>
            <a:endParaRPr lang="ja-JP" altLang="en-US" sz="3200" dirty="0">
              <a:ea typeface="ＭＳ Ｐゴシック"/>
              <a:cs typeface="Calibri"/>
            </a:endParaRPr>
          </a:p>
        </p:txBody>
      </p:sp>
      <p:sp>
        <p:nvSpPr>
          <p:cNvPr id="22" name="テキスト ボックス 21">
            <a:extLst>
              <a:ext uri="{FF2B5EF4-FFF2-40B4-BE49-F238E27FC236}">
                <a16:creationId xmlns:a16="http://schemas.microsoft.com/office/drawing/2014/main" id="{BB04EBB4-D939-417E-BD4A-3D8BB2404CDD}"/>
              </a:ext>
            </a:extLst>
          </p:cNvPr>
          <p:cNvSpPr txBox="1"/>
          <p:nvPr/>
        </p:nvSpPr>
        <p:spPr>
          <a:xfrm>
            <a:off x="3877733" y="3971095"/>
            <a:ext cx="586491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3200">
                <a:ea typeface="ＭＳ Ｐゴシック"/>
                <a:cs typeface="Calibri"/>
              </a:rPr>
              <a:t>1画面同時出弾数(以下：出弾数)</a:t>
            </a:r>
            <a:endParaRPr lang="ja-JP" altLang="en-US" sz="3200" dirty="0">
              <a:ea typeface="ＭＳ Ｐゴシック"/>
              <a:cs typeface="Calibri"/>
            </a:endParaRPr>
          </a:p>
        </p:txBody>
      </p:sp>
      <p:sp>
        <p:nvSpPr>
          <p:cNvPr id="23" name="テキスト ボックス 22">
            <a:extLst>
              <a:ext uri="{FF2B5EF4-FFF2-40B4-BE49-F238E27FC236}">
                <a16:creationId xmlns:a16="http://schemas.microsoft.com/office/drawing/2014/main" id="{F0CFC309-6DA2-46B5-BFCC-2DABD50A9D0D}"/>
              </a:ext>
            </a:extLst>
          </p:cNvPr>
          <p:cNvSpPr txBox="1"/>
          <p:nvPr/>
        </p:nvSpPr>
        <p:spPr>
          <a:xfrm>
            <a:off x="3716976" y="5347080"/>
            <a:ext cx="182281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3200">
                <a:ea typeface="ＭＳ Ｐゴシック"/>
                <a:cs typeface="Calibri"/>
              </a:rPr>
              <a:t>弾反射数</a:t>
            </a:r>
          </a:p>
        </p:txBody>
      </p:sp>
      <p:sp>
        <p:nvSpPr>
          <p:cNvPr id="24" name="正方形/長方形 23">
            <a:extLst>
              <a:ext uri="{FF2B5EF4-FFF2-40B4-BE49-F238E27FC236}">
                <a16:creationId xmlns:a16="http://schemas.microsoft.com/office/drawing/2014/main" id="{9028A4A1-099C-42DC-A48E-680FF14896D9}"/>
              </a:ext>
            </a:extLst>
          </p:cNvPr>
          <p:cNvSpPr/>
          <p:nvPr/>
        </p:nvSpPr>
        <p:spPr>
          <a:xfrm>
            <a:off x="5643114" y="4775225"/>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5" name="正方形/長方形 24">
            <a:extLst>
              <a:ext uri="{FF2B5EF4-FFF2-40B4-BE49-F238E27FC236}">
                <a16:creationId xmlns:a16="http://schemas.microsoft.com/office/drawing/2014/main" id="{3AA9A196-6564-4542-B94C-1CA859602A05}"/>
              </a:ext>
            </a:extLst>
          </p:cNvPr>
          <p:cNvSpPr/>
          <p:nvPr/>
        </p:nvSpPr>
        <p:spPr>
          <a:xfrm>
            <a:off x="6580310" y="4775225"/>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 name="正方形/長方形 25">
            <a:extLst>
              <a:ext uri="{FF2B5EF4-FFF2-40B4-BE49-F238E27FC236}">
                <a16:creationId xmlns:a16="http://schemas.microsoft.com/office/drawing/2014/main" id="{66788BCD-0A87-4F1B-A054-64D60EAB4C8B}"/>
              </a:ext>
            </a:extLst>
          </p:cNvPr>
          <p:cNvSpPr/>
          <p:nvPr/>
        </p:nvSpPr>
        <p:spPr>
          <a:xfrm>
            <a:off x="7500352" y="4775224"/>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8" name="正方形/長方形 27">
            <a:extLst>
              <a:ext uri="{FF2B5EF4-FFF2-40B4-BE49-F238E27FC236}">
                <a16:creationId xmlns:a16="http://schemas.microsoft.com/office/drawing/2014/main" id="{80F34209-162D-4289-956E-FC97F5B3D490}"/>
              </a:ext>
            </a:extLst>
          </p:cNvPr>
          <p:cNvSpPr/>
          <p:nvPr/>
        </p:nvSpPr>
        <p:spPr>
          <a:xfrm>
            <a:off x="5641266" y="5467665"/>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9" name="正方形/長方形 28">
            <a:extLst>
              <a:ext uri="{FF2B5EF4-FFF2-40B4-BE49-F238E27FC236}">
                <a16:creationId xmlns:a16="http://schemas.microsoft.com/office/drawing/2014/main" id="{8D6734D5-5CFF-41A0-894F-5385E2374C18}"/>
              </a:ext>
            </a:extLst>
          </p:cNvPr>
          <p:cNvSpPr/>
          <p:nvPr/>
        </p:nvSpPr>
        <p:spPr>
          <a:xfrm>
            <a:off x="6578163" y="5467665"/>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0" name="正方形/長方形 29">
            <a:extLst>
              <a:ext uri="{FF2B5EF4-FFF2-40B4-BE49-F238E27FC236}">
                <a16:creationId xmlns:a16="http://schemas.microsoft.com/office/drawing/2014/main" id="{E35B7F44-BA92-4509-A8BB-350E8971A9B8}"/>
              </a:ext>
            </a:extLst>
          </p:cNvPr>
          <p:cNvSpPr/>
          <p:nvPr/>
        </p:nvSpPr>
        <p:spPr>
          <a:xfrm>
            <a:off x="7497912" y="5467664"/>
            <a:ext cx="730325" cy="379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1" name="テキスト ボックス 30">
            <a:extLst>
              <a:ext uri="{FF2B5EF4-FFF2-40B4-BE49-F238E27FC236}">
                <a16:creationId xmlns:a16="http://schemas.microsoft.com/office/drawing/2014/main" id="{01DA643A-A73C-4370-AFE6-96ED68127A34}"/>
              </a:ext>
            </a:extLst>
          </p:cNvPr>
          <p:cNvSpPr txBox="1"/>
          <p:nvPr/>
        </p:nvSpPr>
        <p:spPr>
          <a:xfrm>
            <a:off x="3926271" y="4674207"/>
            <a:ext cx="156662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ＭＳ Ｐゴシック"/>
                <a:cs typeface="Calibri"/>
              </a:rPr>
              <a:t>出弾数</a:t>
            </a:r>
            <a:endParaRPr lang="ja-JP" altLang="en-US" sz="3200" dirty="0">
              <a:ea typeface="ＭＳ Ｐゴシック"/>
              <a:cs typeface="Calibri"/>
            </a:endParaRPr>
          </a:p>
        </p:txBody>
      </p:sp>
    </p:spTree>
    <p:extLst>
      <p:ext uri="{BB962C8B-B14F-4D97-AF65-F5344CB8AC3E}">
        <p14:creationId xmlns:p14="http://schemas.microsoft.com/office/powerpoint/2010/main" val="20309147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A4 210 x 297 mm</PresentationFormat>
  <Paragraphs>0</Paragraphs>
  <Slides>20</Slides>
  <Notes>0</Notes>
  <HiddenSlides>0</HiddenSlides>
  <MMClips>0</MMClips>
  <ScaleCrop>false</ScaleCrop>
  <HeadingPairs>
    <vt:vector size="4" baseType="variant">
      <vt:variant>
        <vt:lpstr>テーマ</vt:lpstr>
      </vt:variant>
      <vt:variant>
        <vt:i4>1</vt:i4>
      </vt:variant>
      <vt:variant>
        <vt:lpstr>スライド タイトル</vt:lpstr>
      </vt:variant>
      <vt:variant>
        <vt:i4>20</vt:i4>
      </vt:variant>
    </vt:vector>
  </HeadingPairs>
  <TitlesOfParts>
    <vt:vector size="21" baseType="lpstr">
      <vt:lpstr>Office テーマ</vt:lpstr>
      <vt:lpstr>Bound Bullet</vt:lpstr>
      <vt:lpstr>ゲーム概要</vt:lpstr>
      <vt:lpstr>世界観・ストーリー</vt:lpstr>
      <vt:lpstr>ゲームコンセプト</vt:lpstr>
      <vt:lpstr>・ただ直線的に弾を撃ち敵に 　当てるのではなく、右の図の 　ように弾を壁に反射させて 当てることもできる</vt:lpstr>
      <vt:lpstr>・ライフ制にしており自分の弾が相手の機体に 当たったらライフを1つ減らして、相手のライフが0になったら勝ちというルールにしている。</vt:lpstr>
      <vt:lpstr>PowerPoint プレゼンテーション</vt:lpstr>
      <vt:lpstr>・ゲーム中に使える特別な技。使用する機体によってさまざまな効果がある。自分のプレイスタイルに合ったアビリティを選択しよう！ </vt:lpstr>
      <vt:lpstr>※画像はイメージです</vt:lpstr>
      <vt:lpstr>PowerPoint プレゼンテーション</vt:lpstr>
      <vt:lpstr>※画像はイメージです</vt:lpstr>
      <vt:lpstr>PowerPoint プレゼンテーション</vt:lpstr>
      <vt:lpstr>※画像はイメージです</vt:lpstr>
      <vt:lpstr>PowerPoint プレゼンテーション</vt:lpstr>
      <vt:lpstr>※画像はイメージです</vt:lpstr>
      <vt:lpstr>PowerPoint プレゼンテーション</vt:lpstr>
      <vt:lpstr>※画像はイメージです</vt:lpstr>
      <vt:lpstr>PowerPoint プレゼンテーション</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cp:lastModifiedBy/>
  <cp:revision>1355</cp:revision>
  <dcterms:created xsi:type="dcterms:W3CDTF">2020-04-16T04:20:40Z</dcterms:created>
  <dcterms:modified xsi:type="dcterms:W3CDTF">2020-05-12T01:57:02Z</dcterms:modified>
</cp:coreProperties>
</file>