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70" r:id="rId3"/>
    <p:sldId id="26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DF0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4"/>
    <p:restoredTop sz="91393"/>
  </p:normalViewPr>
  <p:slideViewPr>
    <p:cSldViewPr snapToGrid="0" snapToObjects="1">
      <p:cViewPr varScale="1">
        <p:scale>
          <a:sx n="157" d="100"/>
          <a:sy n="157" d="100"/>
        </p:scale>
        <p:origin x="120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85FC2-567D-AC46-A316-3DE6AAAF5738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75E07-8DF8-114E-B6AA-5B7C75D21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2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E07-8DF8-114E-B6AA-5B7C75D214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98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Finally, students will browse</a:t>
            </a:r>
            <a:r>
              <a:rPr lang="en-US" baseline="0" dirty="0" smtClean="0"/>
              <a:t> the API analytics dashboards and learn </a:t>
            </a:r>
            <a:r>
              <a:rPr lang="en-US" baseline="0" smtClean="0"/>
              <a:t>how to customize visualizations.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E07-8DF8-114E-B6AA-5B7C75D214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1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effectively the final state. In the following</a:t>
            </a:r>
            <a:r>
              <a:rPr lang="en-US" baseline="0" dirty="0" smtClean="0"/>
              <a:t> slides, we’ll see the steps taken in the </a:t>
            </a:r>
            <a:r>
              <a:rPr lang="en-US" baseline="0" dirty="0" err="1" smtClean="0"/>
              <a:t>PoT</a:t>
            </a:r>
            <a:r>
              <a:rPr lang="en-US" baseline="0" dirty="0" smtClean="0"/>
              <a:t> to get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E07-8DF8-114E-B6AA-5B7C75D214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64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 1 is</a:t>
            </a:r>
            <a:r>
              <a:rPr lang="en-US" baseline="0" dirty="0" smtClean="0"/>
              <a:t> an introductory lab and is not reflected in this presentation.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Starting with Lab 2 and 3, the Student uses </a:t>
            </a:r>
            <a:r>
              <a:rPr lang="en-US" baseline="0" dirty="0" err="1" smtClean="0"/>
              <a:t>LoopBack</a:t>
            </a:r>
            <a:r>
              <a:rPr lang="en-US" baseline="0" dirty="0" smtClean="0"/>
              <a:t> to create the Inventory application, define the data sources and data models, test the app and publish the app to the Liberty Runtime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E07-8DF8-114E-B6AA-5B7C75D214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71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 4 begins with adding OAuth Security to the Inventory API.</a:t>
            </a:r>
          </a:p>
          <a:p>
            <a:endParaRPr lang="en-US" dirty="0" smtClean="0"/>
          </a:p>
          <a:p>
            <a:r>
              <a:rPr lang="en-US" dirty="0" smtClean="0"/>
              <a:t>The second part of Lab</a:t>
            </a:r>
            <a:r>
              <a:rPr lang="en-US" baseline="0" dirty="0" smtClean="0"/>
              <a:t> 4 walks the students through creating a new REST API which uses a Map Policy in the assembly to integrate with an existing SOAP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E07-8DF8-114E-B6AA-5B7C75D214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66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 5 is</a:t>
            </a:r>
            <a:r>
              <a:rPr lang="en-US" baseline="0" dirty="0" smtClean="0"/>
              <a:t> around advanced assembly configuration.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first part is configuring an API which invokes two separate companies’ APIs in order to obtain shipping prices – then consolidating the responses into a single message back to the consumer using a Map policy.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second part focuses on using </a:t>
            </a:r>
            <a:r>
              <a:rPr lang="en-US" baseline="0" dirty="0" err="1" smtClean="0"/>
              <a:t>Gatewayscript</a:t>
            </a:r>
            <a:r>
              <a:rPr lang="en-US" baseline="0" dirty="0" smtClean="0"/>
              <a:t> to transform a response from the Google Maps geolocation API in order to craft a link to the google maps website.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E07-8DF8-114E-B6AA-5B7C75D214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96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Lab 6, students</a:t>
            </a:r>
            <a:r>
              <a:rPr lang="en-US" baseline="0" dirty="0" smtClean="0"/>
              <a:t> will customize a Product by attaching each of the APIs, then creating two Plans: Silver and Gold.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E07-8DF8-114E-B6AA-5B7C75D214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69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the Product is created, the students will publish the product to the</a:t>
            </a:r>
            <a:r>
              <a:rPr lang="en-US" baseline="0" dirty="0" smtClean="0"/>
              <a:t> API Management server. The Management Server then pushes the configuration to the Developer Portal, making it available to consumers; and to the API Gateway for policy enforcement.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E07-8DF8-114E-B6AA-5B7C75D214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9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Lab 7, students will customize the portal look and feel. Then, they’ll log in as a consumer and register</a:t>
            </a:r>
            <a:r>
              <a:rPr lang="en-US" baseline="0" dirty="0" smtClean="0"/>
              <a:t> a new application, subscribe to a plan, and update their consumer application to use their registered client credentials.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E07-8DF8-114E-B6AA-5B7C75D214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4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</a:t>
            </a:r>
            <a:r>
              <a:rPr lang="en-US" baseline="0" dirty="0" smtClean="0"/>
              <a:t> the Consumer App is configured, students are free to test out the features of the app – all powered by the APIs they just built.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E07-8DF8-114E-B6AA-5B7C75D214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9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7D5F-EAAF-6D47-817C-6B99A4587E7D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8D19-9DD7-7549-B106-FF287A9F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7D5F-EAAF-6D47-817C-6B99A4587E7D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8D19-9DD7-7549-B106-FF287A9F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9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7D5F-EAAF-6D47-817C-6B99A4587E7D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8D19-9DD7-7549-B106-FF287A9F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7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7D5F-EAAF-6D47-817C-6B99A4587E7D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8D19-9DD7-7549-B106-FF287A9F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1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7D5F-EAAF-6D47-817C-6B99A4587E7D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8D19-9DD7-7549-B106-FF287A9F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8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7D5F-EAAF-6D47-817C-6B99A4587E7D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8D19-9DD7-7549-B106-FF287A9F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7D5F-EAAF-6D47-817C-6B99A4587E7D}" type="datetimeFigureOut">
              <a:rPr lang="en-US" smtClean="0"/>
              <a:t>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8D19-9DD7-7549-B106-FF287A9F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8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7D5F-EAAF-6D47-817C-6B99A4587E7D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8D19-9DD7-7549-B106-FF287A9F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0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7D5F-EAAF-6D47-817C-6B99A4587E7D}" type="datetimeFigureOut">
              <a:rPr lang="en-US" smtClean="0"/>
              <a:t>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8D19-9DD7-7549-B106-FF287A9F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4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7D5F-EAAF-6D47-817C-6B99A4587E7D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8D19-9DD7-7549-B106-FF287A9F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7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7D5F-EAAF-6D47-817C-6B99A4587E7D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8D19-9DD7-7549-B106-FF287A9F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97D5F-EAAF-6D47-817C-6B99A4587E7D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88D19-9DD7-7549-B106-FF287A9F2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9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 Connect v5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PoT</a:t>
            </a:r>
            <a:r>
              <a:rPr lang="en-US" dirty="0" smtClean="0"/>
              <a:t> Environment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9049470" y="5002449"/>
            <a:ext cx="2997982" cy="17146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Data Sources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84172" y="5002449"/>
            <a:ext cx="1666019" cy="17146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384172" y="2639021"/>
            <a:ext cx="4663279" cy="2378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Internal Services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9502583" y="5427701"/>
            <a:ext cx="697627" cy="1191429"/>
            <a:chOff x="9502583" y="5427701"/>
            <a:chExt cx="697627" cy="1191429"/>
          </a:xfrm>
        </p:grpSpPr>
        <p:grpSp>
          <p:nvGrpSpPr>
            <p:cNvPr id="7" name="Group 6"/>
            <p:cNvGrpSpPr/>
            <p:nvPr/>
          </p:nvGrpSpPr>
          <p:grpSpPr>
            <a:xfrm>
              <a:off x="9558628" y="5427701"/>
              <a:ext cx="597877" cy="668209"/>
              <a:chOff x="6901961" y="1863976"/>
              <a:chExt cx="395654" cy="430820"/>
            </a:xfrm>
          </p:grpSpPr>
          <p:sp>
            <p:nvSpPr>
              <p:cNvPr id="5" name="Can 4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Can 2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an 5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9502583" y="6095910"/>
              <a:ext cx="6976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Items</a:t>
              </a:r>
            </a:p>
            <a:p>
              <a:pPr algn="ctr"/>
              <a:r>
                <a:rPr lang="en-US" sz="1400" dirty="0" smtClean="0"/>
                <a:t>MySQL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567461" y="5427701"/>
            <a:ext cx="778290" cy="1191429"/>
            <a:chOff x="10708974" y="5460359"/>
            <a:chExt cx="778290" cy="1191429"/>
          </a:xfrm>
        </p:grpSpPr>
        <p:grpSp>
          <p:nvGrpSpPr>
            <p:cNvPr id="8" name="Group 7"/>
            <p:cNvGrpSpPr/>
            <p:nvPr/>
          </p:nvGrpSpPr>
          <p:grpSpPr>
            <a:xfrm>
              <a:off x="10799182" y="5460359"/>
              <a:ext cx="597877" cy="668209"/>
              <a:chOff x="6901961" y="1863976"/>
              <a:chExt cx="395654" cy="430820"/>
            </a:xfrm>
            <a:solidFill>
              <a:srgbClr val="7030A0"/>
            </a:solidFill>
          </p:grpSpPr>
          <p:sp>
            <p:nvSpPr>
              <p:cNvPr id="9" name="Can 8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Can 9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Can 10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Can 11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0708974" y="6128568"/>
              <a:ext cx="7782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Reviews</a:t>
              </a:r>
            </a:p>
            <a:p>
              <a:pPr algn="ctr"/>
              <a:r>
                <a:rPr lang="en-US" sz="1400" dirty="0" smtClean="0"/>
                <a:t>Mongo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384172" y="165245"/>
            <a:ext cx="4663279" cy="1487127"/>
            <a:chOff x="7384172" y="165245"/>
            <a:chExt cx="4663279" cy="1487127"/>
          </a:xfrm>
        </p:grpSpPr>
        <p:sp>
          <p:nvSpPr>
            <p:cNvPr id="62" name="Rectangle 61"/>
            <p:cNvSpPr/>
            <p:nvPr/>
          </p:nvSpPr>
          <p:spPr>
            <a:xfrm>
              <a:off x="7384172" y="165245"/>
              <a:ext cx="4663279" cy="148712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 anchorCtr="0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External Services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7677319" y="259972"/>
              <a:ext cx="1116909" cy="1191429"/>
              <a:chOff x="7677319" y="581099"/>
              <a:chExt cx="1116909" cy="1191429"/>
            </a:xfrm>
          </p:grpSpPr>
          <p:sp>
            <p:nvSpPr>
              <p:cNvPr id="21" name="Predefined Process 20"/>
              <p:cNvSpPr/>
              <p:nvPr/>
            </p:nvSpPr>
            <p:spPr>
              <a:xfrm>
                <a:off x="7936837" y="1104319"/>
                <a:ext cx="597875" cy="668209"/>
              </a:xfrm>
              <a:prstGeom prst="flowChartPredefined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77319" y="581099"/>
                <a:ext cx="111690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XYZ Shipping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8916884" y="259972"/>
              <a:ext cx="1130438" cy="1191430"/>
              <a:chOff x="9150595" y="581099"/>
              <a:chExt cx="1130438" cy="1191430"/>
            </a:xfrm>
          </p:grpSpPr>
          <p:sp>
            <p:nvSpPr>
              <p:cNvPr id="19" name="Predefined Process 18"/>
              <p:cNvSpPr/>
              <p:nvPr/>
            </p:nvSpPr>
            <p:spPr>
              <a:xfrm>
                <a:off x="9416876" y="1104320"/>
                <a:ext cx="597875" cy="668209"/>
              </a:xfrm>
              <a:prstGeom prst="flowChartPredefinedProcess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150595" y="581099"/>
                <a:ext cx="11304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CEK Shipping</a:t>
                </a:r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0195133" y="259972"/>
              <a:ext cx="1148969" cy="1191430"/>
              <a:chOff x="10621366" y="581099"/>
              <a:chExt cx="1148969" cy="1191430"/>
            </a:xfrm>
          </p:grpSpPr>
          <p:sp>
            <p:nvSpPr>
              <p:cNvPr id="20" name="Predefined Process 19"/>
              <p:cNvSpPr/>
              <p:nvPr/>
            </p:nvSpPr>
            <p:spPr>
              <a:xfrm>
                <a:off x="10896915" y="1104320"/>
                <a:ext cx="597875" cy="668209"/>
              </a:xfrm>
              <a:prstGeom prst="flowChartPredefinedProcess">
                <a:avLst/>
              </a:prstGeom>
              <a:solidFill>
                <a:schemeClr val="accent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621366" y="581099"/>
                <a:ext cx="114896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accent2"/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US" sz="1400" dirty="0" smtClean="0">
                    <a:solidFill>
                      <a:srgbClr val="00B050"/>
                    </a:solidFill>
                  </a:rPr>
                  <a:t>l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e</a:t>
                </a:r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Maps</a:t>
                </a:r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232602" y="2901760"/>
            <a:ext cx="3117043" cy="1782007"/>
            <a:chOff x="8232602" y="2988848"/>
            <a:chExt cx="3117043" cy="1782007"/>
          </a:xfrm>
        </p:grpSpPr>
        <p:grpSp>
          <p:nvGrpSpPr>
            <p:cNvPr id="57" name="Group 56"/>
            <p:cNvGrpSpPr/>
            <p:nvPr/>
          </p:nvGrpSpPr>
          <p:grpSpPr>
            <a:xfrm>
              <a:off x="8232602" y="2988848"/>
              <a:ext cx="3117043" cy="1782007"/>
              <a:chOff x="8926701" y="3175933"/>
              <a:chExt cx="3117043" cy="178200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432450" y="3178765"/>
                <a:ext cx="1872761" cy="1779174"/>
                <a:chOff x="4791808" y="3082972"/>
                <a:chExt cx="1482975" cy="153583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4911976" y="321193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4856288" y="314745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4791808" y="308297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 rot="16200000">
                <a:off x="10818637" y="3732832"/>
                <a:ext cx="1782006" cy="668209"/>
                <a:chOff x="3620910" y="4840183"/>
                <a:chExt cx="1872761" cy="668209"/>
              </a:xfrm>
            </p:grpSpPr>
            <p:sp>
              <p:nvSpPr>
                <p:cNvPr id="34" name="Alternate Process 33"/>
                <p:cNvSpPr/>
                <p:nvPr/>
              </p:nvSpPr>
              <p:spPr>
                <a:xfrm>
                  <a:off x="3620910" y="4840183"/>
                  <a:ext cx="1872761" cy="668209"/>
                </a:xfrm>
                <a:prstGeom prst="flowChartAlternate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620910" y="4912677"/>
                  <a:ext cx="187276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WAS Liberty</a:t>
                  </a:r>
                </a:p>
                <a:p>
                  <a:pPr algn="ctr"/>
                  <a:r>
                    <a:rPr lang="en-US" sz="1400" dirty="0" smtClean="0">
                      <a:solidFill>
                        <a:srgbClr val="C00000"/>
                      </a:solidFill>
                    </a:rPr>
                    <a:t>Collective Controller</a:t>
                  </a:r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46" name="Alternate Process 45"/>
              <p:cNvSpPr/>
              <p:nvPr/>
            </p:nvSpPr>
            <p:spPr>
              <a:xfrm rot="16200000">
                <a:off x="8259117" y="3843517"/>
                <a:ext cx="1782006" cy="446838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</a:rPr>
                  <a:t>IBM HTTP Server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8822244" y="3065935"/>
              <a:ext cx="16371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WAS Liberty</a:t>
              </a:r>
            </a:p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Collective Members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192752" y="3474521"/>
            <a:ext cx="882998" cy="975986"/>
            <a:chOff x="1092757" y="2034374"/>
            <a:chExt cx="882998" cy="975986"/>
          </a:xfrm>
        </p:grpSpPr>
        <p:sp>
          <p:nvSpPr>
            <p:cNvPr id="25" name="Predefined Process 24"/>
            <p:cNvSpPr/>
            <p:nvPr/>
          </p:nvSpPr>
          <p:spPr>
            <a:xfrm>
              <a:off x="1235319" y="2342151"/>
              <a:ext cx="597875" cy="668209"/>
            </a:xfrm>
            <a:prstGeom prst="flowChartPredefined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2757" y="2034374"/>
              <a:ext cx="882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6"/>
                  </a:solidFill>
                </a:rPr>
                <a:t>Inventory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54" name="Octagon 53"/>
          <p:cNvSpPr/>
          <p:nvPr/>
        </p:nvSpPr>
        <p:spPr>
          <a:xfrm rot="16200000">
            <a:off x="931553" y="4313581"/>
            <a:ext cx="4325589" cy="475817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API Gateway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7792418" y="5427701"/>
            <a:ext cx="880369" cy="1195412"/>
            <a:chOff x="7043008" y="4744540"/>
            <a:chExt cx="880369" cy="1195412"/>
          </a:xfrm>
        </p:grpSpPr>
        <p:sp>
          <p:nvSpPr>
            <p:cNvPr id="64" name="Predefined Process 63"/>
            <p:cNvSpPr/>
            <p:nvPr/>
          </p:nvSpPr>
          <p:spPr>
            <a:xfrm>
              <a:off x="7184256" y="4744540"/>
              <a:ext cx="597875" cy="668209"/>
            </a:xfrm>
            <a:prstGeom prst="flowChartPredefinedProcess">
              <a:avLst/>
            </a:prstGeom>
            <a:solidFill>
              <a:schemeClr val="accent2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43008" y="5416732"/>
              <a:ext cx="880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2"/>
                  </a:solidFill>
                </a:rPr>
                <a:t>Financing</a:t>
              </a:r>
            </a:p>
            <a:p>
              <a:pPr algn="ctr"/>
              <a:r>
                <a:rPr lang="en-US" sz="1400" dirty="0" smtClean="0"/>
                <a:t>SOAP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0" name="Octagon 79"/>
          <p:cNvSpPr/>
          <p:nvPr/>
        </p:nvSpPr>
        <p:spPr>
          <a:xfrm rot="16200000">
            <a:off x="2051556" y="967316"/>
            <a:ext cx="2085588" cy="475817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FF0000"/>
                </a:solidFill>
              </a:rPr>
              <a:t>Developer Portal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1" name="Octagon 80"/>
          <p:cNvSpPr/>
          <p:nvPr/>
        </p:nvSpPr>
        <p:spPr>
          <a:xfrm>
            <a:off x="3332256" y="2107342"/>
            <a:ext cx="1361449" cy="413238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API Manager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19244" y="2978847"/>
            <a:ext cx="977127" cy="1438792"/>
            <a:chOff x="744013" y="1828209"/>
            <a:chExt cx="977127" cy="1438792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013" y="1828209"/>
              <a:ext cx="977127" cy="977127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787293" y="2805336"/>
              <a:ext cx="890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Consumer</a:t>
              </a:r>
            </a:p>
            <a:p>
              <a:pPr algn="ctr"/>
              <a:r>
                <a:rPr lang="en-US" sz="1200" dirty="0" smtClean="0"/>
                <a:t>Application</a:t>
              </a:r>
              <a:endParaRPr lang="en-US" sz="1200" dirty="0"/>
            </a:p>
          </p:txBody>
        </p:sp>
      </p:grpSp>
      <p:cxnSp>
        <p:nvCxnSpPr>
          <p:cNvPr id="174" name="Straight Arrow Connector 173"/>
          <p:cNvCxnSpPr>
            <a:stCxn id="25" idx="2"/>
          </p:cNvCxnSpPr>
          <p:nvPr/>
        </p:nvCxnSpPr>
        <p:spPr>
          <a:xfrm>
            <a:off x="9634252" y="4450507"/>
            <a:ext cx="1283218" cy="930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5" idx="2"/>
          </p:cNvCxnSpPr>
          <p:nvPr/>
        </p:nvCxnSpPr>
        <p:spPr>
          <a:xfrm>
            <a:off x="9634252" y="4450507"/>
            <a:ext cx="206621" cy="94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2942537" y="259972"/>
            <a:ext cx="299051" cy="276519"/>
            <a:chOff x="4474084" y="3782298"/>
            <a:chExt cx="1387130" cy="1164529"/>
          </a:xfrm>
        </p:grpSpPr>
        <p:sp>
          <p:nvSpPr>
            <p:cNvPr id="92" name="Document 91"/>
            <p:cNvSpPr/>
            <p:nvPr/>
          </p:nvSpPr>
          <p:spPr>
            <a:xfrm>
              <a:off x="4474084" y="3782298"/>
              <a:ext cx="1387130" cy="1164529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4570791" y="3887802"/>
              <a:ext cx="245828" cy="228600"/>
              <a:chOff x="5761960" y="5320433"/>
              <a:chExt cx="245828" cy="228600"/>
            </a:xfrm>
          </p:grpSpPr>
          <p:sp>
            <p:nvSpPr>
              <p:cNvPr id="102" name="Document 101"/>
              <p:cNvSpPr/>
              <p:nvPr/>
            </p:nvSpPr>
            <p:spPr>
              <a:xfrm>
                <a:off x="5765155" y="5320433"/>
                <a:ext cx="242633" cy="228600"/>
              </a:xfrm>
              <a:prstGeom prst="flowChart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&quot;No&quot; Symbol 102"/>
              <p:cNvSpPr/>
              <p:nvPr/>
            </p:nvSpPr>
            <p:spPr>
              <a:xfrm>
                <a:off x="5761960" y="5320433"/>
                <a:ext cx="228600" cy="228600"/>
              </a:xfrm>
              <a:prstGeom prst="noSmoking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Document 93"/>
            <p:cNvSpPr/>
            <p:nvPr/>
          </p:nvSpPr>
          <p:spPr>
            <a:xfrm>
              <a:off x="5037113" y="3887802"/>
              <a:ext cx="242633" cy="228600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ocument 97"/>
            <p:cNvSpPr/>
            <p:nvPr/>
          </p:nvSpPr>
          <p:spPr>
            <a:xfrm>
              <a:off x="5500240" y="3887802"/>
              <a:ext cx="242633" cy="228600"/>
            </a:xfrm>
            <a:prstGeom prst="flowChartDocumen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2000">
                  <a:schemeClr val="accent4">
                    <a:lumMod val="75000"/>
                  </a:schemeClr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4571237" y="4221906"/>
              <a:ext cx="1171636" cy="420015"/>
              <a:chOff x="4571237" y="4221906"/>
              <a:chExt cx="1171636" cy="420015"/>
            </a:xfrm>
          </p:grpSpPr>
          <p:sp>
            <p:nvSpPr>
              <p:cNvPr id="100" name="Alternate Process 99"/>
              <p:cNvSpPr/>
              <p:nvPr/>
            </p:nvSpPr>
            <p:spPr>
              <a:xfrm>
                <a:off x="4571237" y="4221906"/>
                <a:ext cx="1171636" cy="169493"/>
              </a:xfrm>
              <a:prstGeom prst="flowChartAlternateProcess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lternate Process 100"/>
              <p:cNvSpPr/>
              <p:nvPr/>
            </p:nvSpPr>
            <p:spPr>
              <a:xfrm>
                <a:off x="4571237" y="4472428"/>
                <a:ext cx="1171636" cy="169493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2944822" y="3225548"/>
            <a:ext cx="299051" cy="276519"/>
            <a:chOff x="4474084" y="3782298"/>
            <a:chExt cx="1387130" cy="1164529"/>
          </a:xfrm>
        </p:grpSpPr>
        <p:sp>
          <p:nvSpPr>
            <p:cNvPr id="105" name="Document 104"/>
            <p:cNvSpPr/>
            <p:nvPr/>
          </p:nvSpPr>
          <p:spPr>
            <a:xfrm>
              <a:off x="4474084" y="3782298"/>
              <a:ext cx="1387130" cy="1164529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4570791" y="3887802"/>
              <a:ext cx="245828" cy="228600"/>
              <a:chOff x="5761960" y="5320433"/>
              <a:chExt cx="245828" cy="228600"/>
            </a:xfrm>
          </p:grpSpPr>
          <p:sp>
            <p:nvSpPr>
              <p:cNvPr id="112" name="Document 111"/>
              <p:cNvSpPr/>
              <p:nvPr/>
            </p:nvSpPr>
            <p:spPr>
              <a:xfrm>
                <a:off x="5765155" y="5320433"/>
                <a:ext cx="242633" cy="228600"/>
              </a:xfrm>
              <a:prstGeom prst="flowChart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&quot;No&quot; Symbol 112"/>
              <p:cNvSpPr/>
              <p:nvPr/>
            </p:nvSpPr>
            <p:spPr>
              <a:xfrm>
                <a:off x="5761960" y="5320433"/>
                <a:ext cx="228600" cy="228600"/>
              </a:xfrm>
              <a:prstGeom prst="noSmoking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7" name="Document 106"/>
            <p:cNvSpPr/>
            <p:nvPr/>
          </p:nvSpPr>
          <p:spPr>
            <a:xfrm>
              <a:off x="5037113" y="3887802"/>
              <a:ext cx="242633" cy="228600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Document 107"/>
            <p:cNvSpPr/>
            <p:nvPr/>
          </p:nvSpPr>
          <p:spPr>
            <a:xfrm>
              <a:off x="5500240" y="3887802"/>
              <a:ext cx="242633" cy="228600"/>
            </a:xfrm>
            <a:prstGeom prst="flowChartDocumen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2000">
                  <a:schemeClr val="accent4">
                    <a:lumMod val="75000"/>
                  </a:schemeClr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71237" y="4221906"/>
              <a:ext cx="1171636" cy="420015"/>
              <a:chOff x="4571237" y="4221906"/>
              <a:chExt cx="1171636" cy="420015"/>
            </a:xfrm>
          </p:grpSpPr>
          <p:sp>
            <p:nvSpPr>
              <p:cNvPr id="110" name="Alternate Process 109"/>
              <p:cNvSpPr/>
              <p:nvPr/>
            </p:nvSpPr>
            <p:spPr>
              <a:xfrm>
                <a:off x="4571237" y="4221906"/>
                <a:ext cx="1171636" cy="169493"/>
              </a:xfrm>
              <a:prstGeom prst="flowChartAlternateProcess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Alternate Process 110"/>
              <p:cNvSpPr/>
              <p:nvPr/>
            </p:nvSpPr>
            <p:spPr>
              <a:xfrm>
                <a:off x="4571237" y="4472428"/>
                <a:ext cx="1171636" cy="169493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1328" y="783192"/>
            <a:ext cx="523667" cy="67497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1473223" y="1117296"/>
            <a:ext cx="1361444" cy="3383"/>
          </a:xfrm>
          <a:prstGeom prst="straightConnector1">
            <a:avLst/>
          </a:prstGeom>
          <a:ln>
            <a:solidFill>
              <a:srgbClr val="026D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233161" y="1545223"/>
            <a:ext cx="0" cy="1356537"/>
          </a:xfrm>
          <a:prstGeom prst="straightConnector1">
            <a:avLst/>
          </a:prstGeom>
          <a:ln>
            <a:solidFill>
              <a:srgbClr val="026D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ne Callout 1 17"/>
          <p:cNvSpPr/>
          <p:nvPr/>
        </p:nvSpPr>
        <p:spPr>
          <a:xfrm>
            <a:off x="4129211" y="324284"/>
            <a:ext cx="1612138" cy="579230"/>
          </a:xfrm>
          <a:prstGeom prst="borderCallout1">
            <a:avLst>
              <a:gd name="adj1" fmla="val 18750"/>
              <a:gd name="adj2" fmla="val -8333"/>
              <a:gd name="adj3" fmla="val 116634"/>
              <a:gd name="adj4" fmla="val -12362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 App &amp;</a:t>
            </a:r>
          </a:p>
          <a:p>
            <a:pPr algn="ctr"/>
            <a:r>
              <a:rPr lang="en-US" sz="1400" dirty="0" smtClean="0"/>
              <a:t>Subscribe to Plan</a:t>
            </a:r>
            <a:endParaRPr lang="en-US" sz="1400" dirty="0"/>
          </a:p>
        </p:txBody>
      </p:sp>
      <p:sp>
        <p:nvSpPr>
          <p:cNvPr id="115" name="Line Callout 1 114"/>
          <p:cNvSpPr/>
          <p:nvPr/>
        </p:nvSpPr>
        <p:spPr>
          <a:xfrm>
            <a:off x="4129211" y="3203068"/>
            <a:ext cx="1612138" cy="579230"/>
          </a:xfrm>
          <a:prstGeom prst="borderCallout1">
            <a:avLst>
              <a:gd name="adj1" fmla="val 18750"/>
              <a:gd name="adj2" fmla="val -8333"/>
              <a:gd name="adj3" fmla="val -155871"/>
              <a:gd name="adj4" fmla="val -17292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Configure App w/</a:t>
            </a:r>
          </a:p>
          <a:p>
            <a:pPr algn="ctr"/>
            <a:r>
              <a:rPr lang="en-US" sz="1400" dirty="0" smtClean="0"/>
              <a:t>Client Credentials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288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9049470" y="5002449"/>
            <a:ext cx="2997982" cy="17146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Data Sources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84172" y="5002449"/>
            <a:ext cx="1666019" cy="17146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384172" y="2639021"/>
            <a:ext cx="4663279" cy="2378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Internal Services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9502583" y="5427701"/>
            <a:ext cx="697627" cy="1191429"/>
            <a:chOff x="9502583" y="5427701"/>
            <a:chExt cx="697627" cy="1191429"/>
          </a:xfrm>
        </p:grpSpPr>
        <p:grpSp>
          <p:nvGrpSpPr>
            <p:cNvPr id="7" name="Group 6"/>
            <p:cNvGrpSpPr/>
            <p:nvPr/>
          </p:nvGrpSpPr>
          <p:grpSpPr>
            <a:xfrm>
              <a:off x="9558628" y="5427701"/>
              <a:ext cx="597877" cy="668209"/>
              <a:chOff x="6901961" y="1863976"/>
              <a:chExt cx="395654" cy="430820"/>
            </a:xfrm>
          </p:grpSpPr>
          <p:sp>
            <p:nvSpPr>
              <p:cNvPr id="5" name="Can 4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Can 2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an 5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9502583" y="6095910"/>
              <a:ext cx="6976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Items</a:t>
              </a:r>
            </a:p>
            <a:p>
              <a:pPr algn="ctr"/>
              <a:r>
                <a:rPr lang="en-US" sz="1400" dirty="0" smtClean="0"/>
                <a:t>MySQL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567461" y="5427701"/>
            <a:ext cx="778290" cy="1191429"/>
            <a:chOff x="10708974" y="5460359"/>
            <a:chExt cx="778290" cy="1191429"/>
          </a:xfrm>
        </p:grpSpPr>
        <p:grpSp>
          <p:nvGrpSpPr>
            <p:cNvPr id="8" name="Group 7"/>
            <p:cNvGrpSpPr/>
            <p:nvPr/>
          </p:nvGrpSpPr>
          <p:grpSpPr>
            <a:xfrm>
              <a:off x="10799182" y="5460359"/>
              <a:ext cx="597877" cy="668209"/>
              <a:chOff x="6901961" y="1863976"/>
              <a:chExt cx="395654" cy="430820"/>
            </a:xfrm>
            <a:solidFill>
              <a:srgbClr val="7030A0"/>
            </a:solidFill>
          </p:grpSpPr>
          <p:sp>
            <p:nvSpPr>
              <p:cNvPr id="9" name="Can 8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Can 9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Can 10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Can 11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0708974" y="6128568"/>
              <a:ext cx="7782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Reviews</a:t>
              </a:r>
            </a:p>
            <a:p>
              <a:pPr algn="ctr"/>
              <a:r>
                <a:rPr lang="en-US" sz="1400" dirty="0" smtClean="0"/>
                <a:t>Mongo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384172" y="165245"/>
            <a:ext cx="4663279" cy="1487127"/>
            <a:chOff x="7384172" y="165245"/>
            <a:chExt cx="4663279" cy="1487127"/>
          </a:xfrm>
        </p:grpSpPr>
        <p:sp>
          <p:nvSpPr>
            <p:cNvPr id="62" name="Rectangle 61"/>
            <p:cNvSpPr/>
            <p:nvPr/>
          </p:nvSpPr>
          <p:spPr>
            <a:xfrm>
              <a:off x="7384172" y="165245"/>
              <a:ext cx="4663279" cy="148712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 anchorCtr="0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External Services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7677319" y="259972"/>
              <a:ext cx="1116909" cy="1191429"/>
              <a:chOff x="7677319" y="581099"/>
              <a:chExt cx="1116909" cy="1191429"/>
            </a:xfrm>
          </p:grpSpPr>
          <p:sp>
            <p:nvSpPr>
              <p:cNvPr id="21" name="Predefined Process 20"/>
              <p:cNvSpPr/>
              <p:nvPr/>
            </p:nvSpPr>
            <p:spPr>
              <a:xfrm>
                <a:off x="7936837" y="1104319"/>
                <a:ext cx="597875" cy="668209"/>
              </a:xfrm>
              <a:prstGeom prst="flowChartPredefined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77319" y="581099"/>
                <a:ext cx="111690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XYZ Shipping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8916884" y="259972"/>
              <a:ext cx="1130438" cy="1191430"/>
              <a:chOff x="9150595" y="581099"/>
              <a:chExt cx="1130438" cy="1191430"/>
            </a:xfrm>
          </p:grpSpPr>
          <p:sp>
            <p:nvSpPr>
              <p:cNvPr id="19" name="Predefined Process 18"/>
              <p:cNvSpPr/>
              <p:nvPr/>
            </p:nvSpPr>
            <p:spPr>
              <a:xfrm>
                <a:off x="9416876" y="1104320"/>
                <a:ext cx="597875" cy="668209"/>
              </a:xfrm>
              <a:prstGeom prst="flowChartPredefinedProcess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150595" y="581099"/>
                <a:ext cx="11304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CEK Shipping</a:t>
                </a:r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0195133" y="259972"/>
              <a:ext cx="1148969" cy="1191430"/>
              <a:chOff x="10621366" y="581099"/>
              <a:chExt cx="1148969" cy="1191430"/>
            </a:xfrm>
          </p:grpSpPr>
          <p:sp>
            <p:nvSpPr>
              <p:cNvPr id="20" name="Predefined Process 19"/>
              <p:cNvSpPr/>
              <p:nvPr/>
            </p:nvSpPr>
            <p:spPr>
              <a:xfrm>
                <a:off x="10896915" y="1104320"/>
                <a:ext cx="597875" cy="668209"/>
              </a:xfrm>
              <a:prstGeom prst="flowChartPredefinedProcess">
                <a:avLst/>
              </a:prstGeom>
              <a:solidFill>
                <a:schemeClr val="accent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621366" y="581099"/>
                <a:ext cx="114896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accent2"/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US" sz="1400" dirty="0" smtClean="0">
                    <a:solidFill>
                      <a:srgbClr val="00B050"/>
                    </a:solidFill>
                  </a:rPr>
                  <a:t>l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e</a:t>
                </a:r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Maps</a:t>
                </a:r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232602" y="2901760"/>
            <a:ext cx="3117043" cy="1782007"/>
            <a:chOff x="8232602" y="2988848"/>
            <a:chExt cx="3117043" cy="1782007"/>
          </a:xfrm>
        </p:grpSpPr>
        <p:grpSp>
          <p:nvGrpSpPr>
            <p:cNvPr id="57" name="Group 56"/>
            <p:cNvGrpSpPr/>
            <p:nvPr/>
          </p:nvGrpSpPr>
          <p:grpSpPr>
            <a:xfrm>
              <a:off x="8232602" y="2988848"/>
              <a:ext cx="3117043" cy="1782007"/>
              <a:chOff x="8926701" y="3175933"/>
              <a:chExt cx="3117043" cy="178200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432450" y="3178765"/>
                <a:ext cx="1872761" cy="1779174"/>
                <a:chOff x="4791808" y="3082972"/>
                <a:chExt cx="1482975" cy="153583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4911976" y="321193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4856288" y="314745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4791808" y="308297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 rot="16200000">
                <a:off x="10818637" y="3732832"/>
                <a:ext cx="1782006" cy="668209"/>
                <a:chOff x="3620910" y="4840183"/>
                <a:chExt cx="1872761" cy="668209"/>
              </a:xfrm>
            </p:grpSpPr>
            <p:sp>
              <p:nvSpPr>
                <p:cNvPr id="34" name="Alternate Process 33"/>
                <p:cNvSpPr/>
                <p:nvPr/>
              </p:nvSpPr>
              <p:spPr>
                <a:xfrm>
                  <a:off x="3620910" y="4840183"/>
                  <a:ext cx="1872761" cy="668209"/>
                </a:xfrm>
                <a:prstGeom prst="flowChartAlternate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620910" y="4912677"/>
                  <a:ext cx="187276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WAS Liberty</a:t>
                  </a:r>
                </a:p>
                <a:p>
                  <a:pPr algn="ctr"/>
                  <a:r>
                    <a:rPr lang="en-US" sz="1400" dirty="0" smtClean="0">
                      <a:solidFill>
                        <a:srgbClr val="C00000"/>
                      </a:solidFill>
                    </a:rPr>
                    <a:t>Collective Controller</a:t>
                  </a:r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46" name="Alternate Process 45"/>
              <p:cNvSpPr/>
              <p:nvPr/>
            </p:nvSpPr>
            <p:spPr>
              <a:xfrm rot="16200000">
                <a:off x="8259117" y="3843517"/>
                <a:ext cx="1782006" cy="446838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</a:rPr>
                  <a:t>IBM HTTP Server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8822244" y="3065935"/>
              <a:ext cx="16371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WAS Liberty</a:t>
              </a:r>
            </a:p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Collective Members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192752" y="3474521"/>
            <a:ext cx="882998" cy="975986"/>
            <a:chOff x="1092757" y="2034374"/>
            <a:chExt cx="882998" cy="975986"/>
          </a:xfrm>
        </p:grpSpPr>
        <p:sp>
          <p:nvSpPr>
            <p:cNvPr id="25" name="Predefined Process 24"/>
            <p:cNvSpPr/>
            <p:nvPr/>
          </p:nvSpPr>
          <p:spPr>
            <a:xfrm>
              <a:off x="1235319" y="2342151"/>
              <a:ext cx="597875" cy="668209"/>
            </a:xfrm>
            <a:prstGeom prst="flowChartPredefined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2757" y="2034374"/>
              <a:ext cx="882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6"/>
                  </a:solidFill>
                </a:rPr>
                <a:t>Inventory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54" name="Octagon 53"/>
          <p:cNvSpPr/>
          <p:nvPr/>
        </p:nvSpPr>
        <p:spPr>
          <a:xfrm rot="16200000">
            <a:off x="931553" y="4313581"/>
            <a:ext cx="4325589" cy="475817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API Gateway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7792418" y="5427701"/>
            <a:ext cx="880369" cy="1195412"/>
            <a:chOff x="7043008" y="4744540"/>
            <a:chExt cx="880369" cy="1195412"/>
          </a:xfrm>
        </p:grpSpPr>
        <p:sp>
          <p:nvSpPr>
            <p:cNvPr id="64" name="Predefined Process 63"/>
            <p:cNvSpPr/>
            <p:nvPr/>
          </p:nvSpPr>
          <p:spPr>
            <a:xfrm>
              <a:off x="7184256" y="4744540"/>
              <a:ext cx="597875" cy="668209"/>
            </a:xfrm>
            <a:prstGeom prst="flowChartPredefinedProcess">
              <a:avLst/>
            </a:prstGeom>
            <a:solidFill>
              <a:schemeClr val="accent2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43008" y="5416732"/>
              <a:ext cx="880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2"/>
                  </a:solidFill>
                </a:rPr>
                <a:t>Financing</a:t>
              </a:r>
            </a:p>
            <a:p>
              <a:pPr algn="ctr"/>
              <a:r>
                <a:rPr lang="en-US" sz="1400" dirty="0" smtClean="0"/>
                <a:t>SOAP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0" name="Octagon 79"/>
          <p:cNvSpPr/>
          <p:nvPr/>
        </p:nvSpPr>
        <p:spPr>
          <a:xfrm rot="16200000">
            <a:off x="2051556" y="967316"/>
            <a:ext cx="2085588" cy="475817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FF0000"/>
                </a:solidFill>
              </a:rPr>
              <a:t>Developer Portal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1" name="Octagon 80"/>
          <p:cNvSpPr/>
          <p:nvPr/>
        </p:nvSpPr>
        <p:spPr>
          <a:xfrm>
            <a:off x="3332256" y="2107342"/>
            <a:ext cx="1361449" cy="413238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API Manager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19244" y="2978847"/>
            <a:ext cx="977127" cy="1438792"/>
            <a:chOff x="744013" y="1828209"/>
            <a:chExt cx="977127" cy="1438792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013" y="1828209"/>
              <a:ext cx="977127" cy="977127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787293" y="2805336"/>
              <a:ext cx="890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Consumer</a:t>
              </a:r>
            </a:p>
            <a:p>
              <a:pPr algn="ctr"/>
              <a:r>
                <a:rPr lang="en-US" sz="1200" dirty="0" smtClean="0"/>
                <a:t>Application</a:t>
              </a:r>
              <a:endParaRPr lang="en-US" sz="12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713953" y="1462638"/>
            <a:ext cx="7794798" cy="1491578"/>
            <a:chOff x="1713953" y="1462638"/>
            <a:chExt cx="7794798" cy="1491578"/>
          </a:xfrm>
        </p:grpSpPr>
        <p:cxnSp>
          <p:nvCxnSpPr>
            <p:cNvPr id="91" name="Straight Arrow Connector 90"/>
            <p:cNvCxnSpPr/>
            <p:nvPr/>
          </p:nvCxnSpPr>
          <p:spPr>
            <a:xfrm>
              <a:off x="1713953" y="2954216"/>
              <a:ext cx="108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/>
            <p:cNvGrpSpPr/>
            <p:nvPr/>
          </p:nvGrpSpPr>
          <p:grpSpPr>
            <a:xfrm>
              <a:off x="3375800" y="1462638"/>
              <a:ext cx="6132951" cy="1491578"/>
              <a:chOff x="3375800" y="1462638"/>
              <a:chExt cx="6132951" cy="1491578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>
                <a:off x="3375800" y="2954216"/>
                <a:ext cx="166137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5037178" y="1872344"/>
                <a:ext cx="1" cy="10709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V="1">
                <a:off x="5037178" y="1863314"/>
                <a:ext cx="3195424" cy="56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>
                <a:off x="8231195" y="1462638"/>
                <a:ext cx="1408" cy="4006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8231195" y="1863313"/>
                <a:ext cx="1277556" cy="6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>
                <a:off x="9498510" y="1464612"/>
                <a:ext cx="1408" cy="4006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" name="Group 170"/>
          <p:cNvGrpSpPr/>
          <p:nvPr/>
        </p:nvGrpSpPr>
        <p:grpSpPr>
          <a:xfrm>
            <a:off x="1713953" y="1461096"/>
            <a:ext cx="9051872" cy="1961157"/>
            <a:chOff x="1713953" y="1461096"/>
            <a:chExt cx="9051872" cy="1961157"/>
          </a:xfrm>
        </p:grpSpPr>
        <p:cxnSp>
          <p:nvCxnSpPr>
            <p:cNvPr id="95" name="Straight Arrow Connector 94"/>
            <p:cNvCxnSpPr/>
            <p:nvPr/>
          </p:nvCxnSpPr>
          <p:spPr>
            <a:xfrm>
              <a:off x="1713953" y="3407511"/>
              <a:ext cx="10820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/>
            <p:cNvGrpSpPr/>
            <p:nvPr/>
          </p:nvGrpSpPr>
          <p:grpSpPr>
            <a:xfrm>
              <a:off x="3372588" y="1461096"/>
              <a:ext cx="7393237" cy="1961157"/>
              <a:chOff x="3372588" y="1461096"/>
              <a:chExt cx="7393237" cy="1961157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 flipV="1">
                <a:off x="3372588" y="3407511"/>
                <a:ext cx="2202506" cy="1474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5570297" y="2340381"/>
                <a:ext cx="1" cy="10709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V="1">
                <a:off x="5570299" y="2335558"/>
                <a:ext cx="5194118" cy="145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H="1">
                <a:off x="10764417" y="1461096"/>
                <a:ext cx="1408" cy="87822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0" name="Group 169"/>
          <p:cNvGrpSpPr/>
          <p:nvPr/>
        </p:nvGrpSpPr>
        <p:grpSpPr>
          <a:xfrm>
            <a:off x="1713953" y="3864562"/>
            <a:ext cx="7566782" cy="251840"/>
            <a:chOff x="1713953" y="3864562"/>
            <a:chExt cx="7566782" cy="251840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1713953" y="3864832"/>
              <a:ext cx="1082000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157"/>
            <p:cNvGrpSpPr/>
            <p:nvPr/>
          </p:nvGrpSpPr>
          <p:grpSpPr>
            <a:xfrm>
              <a:off x="3372588" y="3864562"/>
              <a:ext cx="5908147" cy="251840"/>
              <a:chOff x="3372588" y="3864562"/>
              <a:chExt cx="5908147" cy="251840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>
                <a:off x="3372588" y="3864832"/>
                <a:ext cx="3520581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V="1">
                <a:off x="6893169" y="4115549"/>
                <a:ext cx="2387566" cy="85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>
                <a:off x="6893168" y="3864562"/>
                <a:ext cx="2956" cy="25098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Group 168"/>
          <p:cNvGrpSpPr/>
          <p:nvPr/>
        </p:nvGrpSpPr>
        <p:grpSpPr>
          <a:xfrm>
            <a:off x="1713953" y="4325438"/>
            <a:ext cx="6170083" cy="1436368"/>
            <a:chOff x="1713953" y="4325438"/>
            <a:chExt cx="6170083" cy="1436368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1713953" y="4326446"/>
              <a:ext cx="108200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7"/>
            <p:cNvGrpSpPr/>
            <p:nvPr/>
          </p:nvGrpSpPr>
          <p:grpSpPr>
            <a:xfrm>
              <a:off x="3372588" y="4325438"/>
              <a:ext cx="4511448" cy="1436368"/>
              <a:chOff x="3372588" y="4325438"/>
              <a:chExt cx="4511448" cy="1436368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 flipV="1">
                <a:off x="3372588" y="4325438"/>
                <a:ext cx="3072174" cy="27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6444762" y="5761805"/>
                <a:ext cx="1439274" cy="1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H="1">
                <a:off x="6443285" y="4325438"/>
                <a:ext cx="4433" cy="1436367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4" name="Straight Arrow Connector 173"/>
          <p:cNvCxnSpPr>
            <a:stCxn id="25" idx="2"/>
          </p:cNvCxnSpPr>
          <p:nvPr/>
        </p:nvCxnSpPr>
        <p:spPr>
          <a:xfrm>
            <a:off x="9634252" y="4450507"/>
            <a:ext cx="1283218" cy="930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5" idx="2"/>
          </p:cNvCxnSpPr>
          <p:nvPr/>
        </p:nvCxnSpPr>
        <p:spPr>
          <a:xfrm>
            <a:off x="9634252" y="4450507"/>
            <a:ext cx="206621" cy="94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2942537" y="259972"/>
            <a:ext cx="299051" cy="276519"/>
            <a:chOff x="4474084" y="3782298"/>
            <a:chExt cx="1387130" cy="1164529"/>
          </a:xfrm>
        </p:grpSpPr>
        <p:sp>
          <p:nvSpPr>
            <p:cNvPr id="197" name="Document 196"/>
            <p:cNvSpPr/>
            <p:nvPr/>
          </p:nvSpPr>
          <p:spPr>
            <a:xfrm>
              <a:off x="4474084" y="3782298"/>
              <a:ext cx="1387130" cy="1164529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4570791" y="3887802"/>
              <a:ext cx="245828" cy="228600"/>
              <a:chOff x="5761960" y="5320433"/>
              <a:chExt cx="245828" cy="228600"/>
            </a:xfrm>
          </p:grpSpPr>
          <p:sp>
            <p:nvSpPr>
              <p:cNvPr id="204" name="Document 203"/>
              <p:cNvSpPr/>
              <p:nvPr/>
            </p:nvSpPr>
            <p:spPr>
              <a:xfrm>
                <a:off x="5765155" y="5320433"/>
                <a:ext cx="242633" cy="228600"/>
              </a:xfrm>
              <a:prstGeom prst="flowChart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&quot;No&quot; Symbol 204"/>
              <p:cNvSpPr/>
              <p:nvPr/>
            </p:nvSpPr>
            <p:spPr>
              <a:xfrm>
                <a:off x="5761960" y="5320433"/>
                <a:ext cx="228600" cy="228600"/>
              </a:xfrm>
              <a:prstGeom prst="noSmoking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9" name="Document 198"/>
            <p:cNvSpPr/>
            <p:nvPr/>
          </p:nvSpPr>
          <p:spPr>
            <a:xfrm>
              <a:off x="5037113" y="3887802"/>
              <a:ext cx="242633" cy="228600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Document 199"/>
            <p:cNvSpPr/>
            <p:nvPr/>
          </p:nvSpPr>
          <p:spPr>
            <a:xfrm>
              <a:off x="5500240" y="3887802"/>
              <a:ext cx="242633" cy="228600"/>
            </a:xfrm>
            <a:prstGeom prst="flowChartDocumen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2000">
                  <a:schemeClr val="accent4">
                    <a:lumMod val="75000"/>
                  </a:schemeClr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71237" y="4221906"/>
              <a:ext cx="1171636" cy="420015"/>
              <a:chOff x="4571237" y="4221906"/>
              <a:chExt cx="1171636" cy="420015"/>
            </a:xfrm>
          </p:grpSpPr>
          <p:sp>
            <p:nvSpPr>
              <p:cNvPr id="202" name="Alternate Process 201"/>
              <p:cNvSpPr/>
              <p:nvPr/>
            </p:nvSpPr>
            <p:spPr>
              <a:xfrm>
                <a:off x="4571237" y="4221906"/>
                <a:ext cx="1171636" cy="169493"/>
              </a:xfrm>
              <a:prstGeom prst="flowChartAlternateProcess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Alternate Process 202"/>
              <p:cNvSpPr/>
              <p:nvPr/>
            </p:nvSpPr>
            <p:spPr>
              <a:xfrm>
                <a:off x="4571237" y="4472428"/>
                <a:ext cx="1171636" cy="169493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6" name="Group 205"/>
          <p:cNvGrpSpPr/>
          <p:nvPr/>
        </p:nvGrpSpPr>
        <p:grpSpPr>
          <a:xfrm>
            <a:off x="2944822" y="3225548"/>
            <a:ext cx="299051" cy="276519"/>
            <a:chOff x="4474084" y="3782298"/>
            <a:chExt cx="1387130" cy="1164529"/>
          </a:xfrm>
        </p:grpSpPr>
        <p:sp>
          <p:nvSpPr>
            <p:cNvPr id="207" name="Document 206"/>
            <p:cNvSpPr/>
            <p:nvPr/>
          </p:nvSpPr>
          <p:spPr>
            <a:xfrm>
              <a:off x="4474084" y="3782298"/>
              <a:ext cx="1387130" cy="1164529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4570791" y="3887802"/>
              <a:ext cx="245828" cy="228600"/>
              <a:chOff x="5761960" y="5320433"/>
              <a:chExt cx="245828" cy="228600"/>
            </a:xfrm>
          </p:grpSpPr>
          <p:sp>
            <p:nvSpPr>
              <p:cNvPr id="214" name="Document 213"/>
              <p:cNvSpPr/>
              <p:nvPr/>
            </p:nvSpPr>
            <p:spPr>
              <a:xfrm>
                <a:off x="5765155" y="5320433"/>
                <a:ext cx="242633" cy="228600"/>
              </a:xfrm>
              <a:prstGeom prst="flowChart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&quot;No&quot; Symbol 214"/>
              <p:cNvSpPr/>
              <p:nvPr/>
            </p:nvSpPr>
            <p:spPr>
              <a:xfrm>
                <a:off x="5761960" y="5320433"/>
                <a:ext cx="228600" cy="228600"/>
              </a:xfrm>
              <a:prstGeom prst="noSmoking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9" name="Document 208"/>
            <p:cNvSpPr/>
            <p:nvPr/>
          </p:nvSpPr>
          <p:spPr>
            <a:xfrm>
              <a:off x="5037113" y="3887802"/>
              <a:ext cx="242633" cy="228600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Document 209"/>
            <p:cNvSpPr/>
            <p:nvPr/>
          </p:nvSpPr>
          <p:spPr>
            <a:xfrm>
              <a:off x="5500240" y="3887802"/>
              <a:ext cx="242633" cy="228600"/>
            </a:xfrm>
            <a:prstGeom prst="flowChartDocumen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2000">
                  <a:schemeClr val="accent4">
                    <a:lumMod val="75000"/>
                  </a:schemeClr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4571237" y="4221906"/>
              <a:ext cx="1171636" cy="420015"/>
              <a:chOff x="4571237" y="4221906"/>
              <a:chExt cx="1171636" cy="420015"/>
            </a:xfrm>
          </p:grpSpPr>
          <p:sp>
            <p:nvSpPr>
              <p:cNvPr id="212" name="Alternate Process 211"/>
              <p:cNvSpPr/>
              <p:nvPr/>
            </p:nvSpPr>
            <p:spPr>
              <a:xfrm>
                <a:off x="4571237" y="4221906"/>
                <a:ext cx="1171636" cy="169493"/>
              </a:xfrm>
              <a:prstGeom prst="flowChartAlternateProcess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Alternate Process 212"/>
              <p:cNvSpPr/>
              <p:nvPr/>
            </p:nvSpPr>
            <p:spPr>
              <a:xfrm>
                <a:off x="4571237" y="4472428"/>
                <a:ext cx="1171636" cy="169493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628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9049470" y="5002449"/>
            <a:ext cx="2997982" cy="17146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Data Sources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84172" y="5002449"/>
            <a:ext cx="1666019" cy="17146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384172" y="2639021"/>
            <a:ext cx="4663279" cy="2378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Internal Services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9502583" y="5427701"/>
            <a:ext cx="697627" cy="1191429"/>
            <a:chOff x="9502583" y="5427701"/>
            <a:chExt cx="697627" cy="1191429"/>
          </a:xfrm>
        </p:grpSpPr>
        <p:grpSp>
          <p:nvGrpSpPr>
            <p:cNvPr id="7" name="Group 6"/>
            <p:cNvGrpSpPr/>
            <p:nvPr/>
          </p:nvGrpSpPr>
          <p:grpSpPr>
            <a:xfrm>
              <a:off x="9558628" y="5427701"/>
              <a:ext cx="597877" cy="668209"/>
              <a:chOff x="6901961" y="1863976"/>
              <a:chExt cx="395654" cy="430820"/>
            </a:xfrm>
          </p:grpSpPr>
          <p:sp>
            <p:nvSpPr>
              <p:cNvPr id="5" name="Can 4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Can 2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an 5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9502583" y="6095910"/>
              <a:ext cx="6976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Items</a:t>
              </a:r>
            </a:p>
            <a:p>
              <a:pPr algn="ctr"/>
              <a:r>
                <a:rPr lang="en-US" sz="1400" dirty="0" smtClean="0"/>
                <a:t>MySQL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567461" y="5427701"/>
            <a:ext cx="778290" cy="1191429"/>
            <a:chOff x="10708974" y="5460359"/>
            <a:chExt cx="778290" cy="1191429"/>
          </a:xfrm>
        </p:grpSpPr>
        <p:grpSp>
          <p:nvGrpSpPr>
            <p:cNvPr id="8" name="Group 7"/>
            <p:cNvGrpSpPr/>
            <p:nvPr/>
          </p:nvGrpSpPr>
          <p:grpSpPr>
            <a:xfrm>
              <a:off x="10799182" y="5460359"/>
              <a:ext cx="597877" cy="668209"/>
              <a:chOff x="6901961" y="1863976"/>
              <a:chExt cx="395654" cy="430820"/>
            </a:xfrm>
            <a:solidFill>
              <a:srgbClr val="7030A0"/>
            </a:solidFill>
          </p:grpSpPr>
          <p:sp>
            <p:nvSpPr>
              <p:cNvPr id="9" name="Can 8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Can 9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Can 10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Can 11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0708974" y="6128568"/>
              <a:ext cx="7782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Reviews</a:t>
              </a:r>
            </a:p>
            <a:p>
              <a:pPr algn="ctr"/>
              <a:r>
                <a:rPr lang="en-US" sz="1400" dirty="0" smtClean="0"/>
                <a:t>Mongo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384172" y="165245"/>
            <a:ext cx="4663279" cy="1487127"/>
            <a:chOff x="7384172" y="165245"/>
            <a:chExt cx="4663279" cy="1487127"/>
          </a:xfrm>
        </p:grpSpPr>
        <p:sp>
          <p:nvSpPr>
            <p:cNvPr id="62" name="Rectangle 61"/>
            <p:cNvSpPr/>
            <p:nvPr/>
          </p:nvSpPr>
          <p:spPr>
            <a:xfrm>
              <a:off x="7384172" y="165245"/>
              <a:ext cx="4663279" cy="148712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 anchorCtr="0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External Services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7677319" y="259972"/>
              <a:ext cx="1116909" cy="1191429"/>
              <a:chOff x="7677319" y="581099"/>
              <a:chExt cx="1116909" cy="1191429"/>
            </a:xfrm>
          </p:grpSpPr>
          <p:sp>
            <p:nvSpPr>
              <p:cNvPr id="21" name="Predefined Process 20"/>
              <p:cNvSpPr/>
              <p:nvPr/>
            </p:nvSpPr>
            <p:spPr>
              <a:xfrm>
                <a:off x="7936837" y="1104319"/>
                <a:ext cx="597875" cy="668209"/>
              </a:xfrm>
              <a:prstGeom prst="flowChartPredefined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77319" y="581099"/>
                <a:ext cx="111690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XYZ Shipping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8916884" y="259972"/>
              <a:ext cx="1130438" cy="1191430"/>
              <a:chOff x="9150595" y="581099"/>
              <a:chExt cx="1130438" cy="1191430"/>
            </a:xfrm>
          </p:grpSpPr>
          <p:sp>
            <p:nvSpPr>
              <p:cNvPr id="19" name="Predefined Process 18"/>
              <p:cNvSpPr/>
              <p:nvPr/>
            </p:nvSpPr>
            <p:spPr>
              <a:xfrm>
                <a:off x="9416876" y="1104320"/>
                <a:ext cx="597875" cy="668209"/>
              </a:xfrm>
              <a:prstGeom prst="flowChartPredefinedProcess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150595" y="581099"/>
                <a:ext cx="11304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CEK Shipping</a:t>
                </a:r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0195133" y="259972"/>
              <a:ext cx="1148969" cy="1191430"/>
              <a:chOff x="10621366" y="581099"/>
              <a:chExt cx="1148969" cy="1191430"/>
            </a:xfrm>
          </p:grpSpPr>
          <p:sp>
            <p:nvSpPr>
              <p:cNvPr id="20" name="Predefined Process 19"/>
              <p:cNvSpPr/>
              <p:nvPr/>
            </p:nvSpPr>
            <p:spPr>
              <a:xfrm>
                <a:off x="10896915" y="1104320"/>
                <a:ext cx="597875" cy="668209"/>
              </a:xfrm>
              <a:prstGeom prst="flowChartPredefinedProcess">
                <a:avLst/>
              </a:prstGeom>
              <a:solidFill>
                <a:schemeClr val="accent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621366" y="581099"/>
                <a:ext cx="114896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accent2"/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US" sz="1400" dirty="0" smtClean="0">
                    <a:solidFill>
                      <a:srgbClr val="00B050"/>
                    </a:solidFill>
                  </a:rPr>
                  <a:t>l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e</a:t>
                </a:r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Maps</a:t>
                </a:r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232602" y="2901760"/>
            <a:ext cx="3117043" cy="1782007"/>
            <a:chOff x="8232602" y="2988848"/>
            <a:chExt cx="3117043" cy="1782007"/>
          </a:xfrm>
        </p:grpSpPr>
        <p:grpSp>
          <p:nvGrpSpPr>
            <p:cNvPr id="57" name="Group 56"/>
            <p:cNvGrpSpPr/>
            <p:nvPr/>
          </p:nvGrpSpPr>
          <p:grpSpPr>
            <a:xfrm>
              <a:off x="8232602" y="2988848"/>
              <a:ext cx="3117043" cy="1782007"/>
              <a:chOff x="8926701" y="3175933"/>
              <a:chExt cx="3117043" cy="178200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432450" y="3178765"/>
                <a:ext cx="1872761" cy="1779174"/>
                <a:chOff x="4791808" y="3082972"/>
                <a:chExt cx="1482975" cy="153583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4911976" y="321193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4856288" y="314745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4791808" y="308297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 rot="16200000">
                <a:off x="10818637" y="3732832"/>
                <a:ext cx="1782006" cy="668209"/>
                <a:chOff x="3620910" y="4840183"/>
                <a:chExt cx="1872761" cy="668209"/>
              </a:xfrm>
            </p:grpSpPr>
            <p:sp>
              <p:nvSpPr>
                <p:cNvPr id="34" name="Alternate Process 33"/>
                <p:cNvSpPr/>
                <p:nvPr/>
              </p:nvSpPr>
              <p:spPr>
                <a:xfrm>
                  <a:off x="3620910" y="4840183"/>
                  <a:ext cx="1872761" cy="668209"/>
                </a:xfrm>
                <a:prstGeom prst="flowChartAlternate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620910" y="4912677"/>
                  <a:ext cx="187276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WAS Liberty</a:t>
                  </a:r>
                </a:p>
                <a:p>
                  <a:pPr algn="ctr"/>
                  <a:r>
                    <a:rPr lang="en-US" sz="1400" dirty="0" smtClean="0">
                      <a:solidFill>
                        <a:srgbClr val="C00000"/>
                      </a:solidFill>
                    </a:rPr>
                    <a:t>Collective Controller</a:t>
                  </a:r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46" name="Alternate Process 45"/>
              <p:cNvSpPr/>
              <p:nvPr/>
            </p:nvSpPr>
            <p:spPr>
              <a:xfrm rot="16200000">
                <a:off x="8259117" y="3843517"/>
                <a:ext cx="1782006" cy="446838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</a:rPr>
                  <a:t>IBM HTTP Server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8822244" y="3065935"/>
              <a:ext cx="16371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WAS Liberty</a:t>
              </a:r>
            </a:p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Collective Members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192752" y="3474521"/>
            <a:ext cx="882998" cy="975986"/>
            <a:chOff x="1092757" y="2034374"/>
            <a:chExt cx="882998" cy="975986"/>
          </a:xfrm>
        </p:grpSpPr>
        <p:sp>
          <p:nvSpPr>
            <p:cNvPr id="25" name="Predefined Process 24"/>
            <p:cNvSpPr/>
            <p:nvPr/>
          </p:nvSpPr>
          <p:spPr>
            <a:xfrm>
              <a:off x="1235319" y="2342151"/>
              <a:ext cx="597875" cy="668209"/>
            </a:xfrm>
            <a:prstGeom prst="flowChartPredefined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2757" y="2034374"/>
              <a:ext cx="882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6"/>
                  </a:solidFill>
                </a:rPr>
                <a:t>Inventory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54" name="Octagon 53"/>
          <p:cNvSpPr/>
          <p:nvPr/>
        </p:nvSpPr>
        <p:spPr>
          <a:xfrm rot="16200000">
            <a:off x="931553" y="4313581"/>
            <a:ext cx="4325589" cy="475817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API Gateway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7792418" y="5427701"/>
            <a:ext cx="880369" cy="1195412"/>
            <a:chOff x="7043008" y="4744540"/>
            <a:chExt cx="880369" cy="1195412"/>
          </a:xfrm>
        </p:grpSpPr>
        <p:sp>
          <p:nvSpPr>
            <p:cNvPr id="64" name="Predefined Process 63"/>
            <p:cNvSpPr/>
            <p:nvPr/>
          </p:nvSpPr>
          <p:spPr>
            <a:xfrm>
              <a:off x="7184256" y="4744540"/>
              <a:ext cx="597875" cy="668209"/>
            </a:xfrm>
            <a:prstGeom prst="flowChartPredefinedProcess">
              <a:avLst/>
            </a:prstGeom>
            <a:solidFill>
              <a:schemeClr val="accent2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43008" y="5416732"/>
              <a:ext cx="880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2"/>
                  </a:solidFill>
                </a:rPr>
                <a:t>Financing</a:t>
              </a:r>
            </a:p>
            <a:p>
              <a:pPr algn="ctr"/>
              <a:r>
                <a:rPr lang="en-US" sz="1400" dirty="0" smtClean="0"/>
                <a:t>SOAP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0" name="Octagon 79"/>
          <p:cNvSpPr/>
          <p:nvPr/>
        </p:nvSpPr>
        <p:spPr>
          <a:xfrm rot="16200000">
            <a:off x="2051556" y="967316"/>
            <a:ext cx="2085588" cy="475817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FF0000"/>
                </a:solidFill>
              </a:rPr>
              <a:t>Developer Portal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1" name="Octagon 80"/>
          <p:cNvSpPr/>
          <p:nvPr/>
        </p:nvSpPr>
        <p:spPr>
          <a:xfrm>
            <a:off x="3332256" y="2107342"/>
            <a:ext cx="1361449" cy="413238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API Manager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74" name="Straight Arrow Connector 173"/>
          <p:cNvCxnSpPr>
            <a:stCxn id="25" idx="2"/>
          </p:cNvCxnSpPr>
          <p:nvPr/>
        </p:nvCxnSpPr>
        <p:spPr>
          <a:xfrm>
            <a:off x="9634252" y="4450507"/>
            <a:ext cx="1283218" cy="930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5" idx="2"/>
          </p:cNvCxnSpPr>
          <p:nvPr/>
        </p:nvCxnSpPr>
        <p:spPr>
          <a:xfrm>
            <a:off x="9634252" y="4450507"/>
            <a:ext cx="206621" cy="94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2942537" y="259972"/>
            <a:ext cx="299051" cy="276519"/>
            <a:chOff x="4474084" y="3782298"/>
            <a:chExt cx="1387130" cy="1164529"/>
          </a:xfrm>
        </p:grpSpPr>
        <p:sp>
          <p:nvSpPr>
            <p:cNvPr id="197" name="Document 196"/>
            <p:cNvSpPr/>
            <p:nvPr/>
          </p:nvSpPr>
          <p:spPr>
            <a:xfrm>
              <a:off x="4474084" y="3782298"/>
              <a:ext cx="1387130" cy="1164529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4570791" y="3887802"/>
              <a:ext cx="245828" cy="228600"/>
              <a:chOff x="5761960" y="5320433"/>
              <a:chExt cx="245828" cy="228600"/>
            </a:xfrm>
          </p:grpSpPr>
          <p:sp>
            <p:nvSpPr>
              <p:cNvPr id="204" name="Document 203"/>
              <p:cNvSpPr/>
              <p:nvPr/>
            </p:nvSpPr>
            <p:spPr>
              <a:xfrm>
                <a:off x="5765155" y="5320433"/>
                <a:ext cx="242633" cy="228600"/>
              </a:xfrm>
              <a:prstGeom prst="flowChart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&quot;No&quot; Symbol 204"/>
              <p:cNvSpPr/>
              <p:nvPr/>
            </p:nvSpPr>
            <p:spPr>
              <a:xfrm>
                <a:off x="5761960" y="5320433"/>
                <a:ext cx="228600" cy="228600"/>
              </a:xfrm>
              <a:prstGeom prst="noSmoking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9" name="Document 198"/>
            <p:cNvSpPr/>
            <p:nvPr/>
          </p:nvSpPr>
          <p:spPr>
            <a:xfrm>
              <a:off x="5037113" y="3887802"/>
              <a:ext cx="242633" cy="228600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Document 199"/>
            <p:cNvSpPr/>
            <p:nvPr/>
          </p:nvSpPr>
          <p:spPr>
            <a:xfrm>
              <a:off x="5500240" y="3887802"/>
              <a:ext cx="242633" cy="228600"/>
            </a:xfrm>
            <a:prstGeom prst="flowChartDocumen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2000">
                  <a:schemeClr val="accent4">
                    <a:lumMod val="75000"/>
                  </a:schemeClr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71237" y="4221906"/>
              <a:ext cx="1171636" cy="420015"/>
              <a:chOff x="4571237" y="4221906"/>
              <a:chExt cx="1171636" cy="420015"/>
            </a:xfrm>
          </p:grpSpPr>
          <p:sp>
            <p:nvSpPr>
              <p:cNvPr id="202" name="Alternate Process 201"/>
              <p:cNvSpPr/>
              <p:nvPr/>
            </p:nvSpPr>
            <p:spPr>
              <a:xfrm>
                <a:off x="4571237" y="4221906"/>
                <a:ext cx="1171636" cy="169493"/>
              </a:xfrm>
              <a:prstGeom prst="flowChartAlternateProcess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Alternate Process 202"/>
              <p:cNvSpPr/>
              <p:nvPr/>
            </p:nvSpPr>
            <p:spPr>
              <a:xfrm>
                <a:off x="4571237" y="4472428"/>
                <a:ext cx="1171636" cy="169493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6" name="Group 205"/>
          <p:cNvGrpSpPr/>
          <p:nvPr/>
        </p:nvGrpSpPr>
        <p:grpSpPr>
          <a:xfrm>
            <a:off x="2944822" y="3225548"/>
            <a:ext cx="299051" cy="276519"/>
            <a:chOff x="4474084" y="3782298"/>
            <a:chExt cx="1387130" cy="1164529"/>
          </a:xfrm>
        </p:grpSpPr>
        <p:sp>
          <p:nvSpPr>
            <p:cNvPr id="207" name="Document 206"/>
            <p:cNvSpPr/>
            <p:nvPr/>
          </p:nvSpPr>
          <p:spPr>
            <a:xfrm>
              <a:off x="4474084" y="3782298"/>
              <a:ext cx="1387130" cy="1164529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4570791" y="3887802"/>
              <a:ext cx="245828" cy="228600"/>
              <a:chOff x="5761960" y="5320433"/>
              <a:chExt cx="245828" cy="228600"/>
            </a:xfrm>
          </p:grpSpPr>
          <p:sp>
            <p:nvSpPr>
              <p:cNvPr id="214" name="Document 213"/>
              <p:cNvSpPr/>
              <p:nvPr/>
            </p:nvSpPr>
            <p:spPr>
              <a:xfrm>
                <a:off x="5765155" y="5320433"/>
                <a:ext cx="242633" cy="228600"/>
              </a:xfrm>
              <a:prstGeom prst="flowChart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&quot;No&quot; Symbol 214"/>
              <p:cNvSpPr/>
              <p:nvPr/>
            </p:nvSpPr>
            <p:spPr>
              <a:xfrm>
                <a:off x="5761960" y="5320433"/>
                <a:ext cx="228600" cy="228600"/>
              </a:xfrm>
              <a:prstGeom prst="noSmoking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9" name="Document 208"/>
            <p:cNvSpPr/>
            <p:nvPr/>
          </p:nvSpPr>
          <p:spPr>
            <a:xfrm>
              <a:off x="5037113" y="3887802"/>
              <a:ext cx="242633" cy="228600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Document 209"/>
            <p:cNvSpPr/>
            <p:nvPr/>
          </p:nvSpPr>
          <p:spPr>
            <a:xfrm>
              <a:off x="5500240" y="3887802"/>
              <a:ext cx="242633" cy="228600"/>
            </a:xfrm>
            <a:prstGeom prst="flowChartDocumen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2000">
                  <a:schemeClr val="accent4">
                    <a:lumMod val="75000"/>
                  </a:schemeClr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4571237" y="4221906"/>
              <a:ext cx="1171636" cy="420015"/>
              <a:chOff x="4571237" y="4221906"/>
              <a:chExt cx="1171636" cy="420015"/>
            </a:xfrm>
          </p:grpSpPr>
          <p:sp>
            <p:nvSpPr>
              <p:cNvPr id="212" name="Alternate Process 211"/>
              <p:cNvSpPr/>
              <p:nvPr/>
            </p:nvSpPr>
            <p:spPr>
              <a:xfrm>
                <a:off x="4571237" y="4221906"/>
                <a:ext cx="1171636" cy="169493"/>
              </a:xfrm>
              <a:prstGeom prst="flowChartAlternateProcess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Alternate Process 212"/>
              <p:cNvSpPr/>
              <p:nvPr/>
            </p:nvSpPr>
            <p:spPr>
              <a:xfrm>
                <a:off x="4571237" y="4472428"/>
                <a:ext cx="1171636" cy="169493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565" y="1728851"/>
            <a:ext cx="1343067" cy="134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2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Developer </a:t>
            </a:r>
            <a:r>
              <a:rPr lang="en-US" sz="2000" dirty="0" smtClean="0"/>
              <a:t>Works</a:t>
            </a:r>
            <a:endParaRPr lang="en-US" sz="2000" dirty="0"/>
          </a:p>
          <a:p>
            <a:r>
              <a:rPr lang="en-US" sz="2000" dirty="0" smtClean="0"/>
              <a:t>https</a:t>
            </a:r>
            <a:r>
              <a:rPr lang="en-US" sz="2000" dirty="0"/>
              <a:t>://developer.ibm.com/apiconnect</a:t>
            </a:r>
            <a:r>
              <a:rPr lang="en-US" sz="2000" dirty="0" smtClean="0"/>
              <a:t>/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GitHub</a:t>
            </a:r>
          </a:p>
          <a:p>
            <a:r>
              <a:rPr lang="en-US" sz="2000" dirty="0"/>
              <a:t>https://</a:t>
            </a:r>
            <a:r>
              <a:rPr lang="en-US" sz="2000" dirty="0" smtClean="0"/>
              <a:t>github.com/ibm-apiconnect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Twitter</a:t>
            </a:r>
          </a:p>
          <a:p>
            <a:r>
              <a:rPr lang="en-US" sz="2000" dirty="0"/>
              <a:t>https://</a:t>
            </a:r>
            <a:r>
              <a:rPr lang="en-US" sz="2000" dirty="0" err="1"/>
              <a:t>twitter.com</a:t>
            </a:r>
            <a:r>
              <a:rPr lang="en-US" sz="2000" dirty="0"/>
              <a:t>/</a:t>
            </a:r>
            <a:r>
              <a:rPr lang="en-US" sz="2000" dirty="0" err="1"/>
              <a:t>ibmapiconnect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024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6416" y="3244334"/>
            <a:ext cx="897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presentation contains animations. For ideal viewing, enter slide-show mode.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9049470" y="5002449"/>
            <a:ext cx="2997982" cy="17146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Data Sources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84172" y="5002449"/>
            <a:ext cx="1666019" cy="17146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384172" y="2639021"/>
            <a:ext cx="4663279" cy="2378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Internal Services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9502583" y="5427701"/>
            <a:ext cx="697627" cy="1191429"/>
            <a:chOff x="9502583" y="5427701"/>
            <a:chExt cx="697627" cy="1191429"/>
          </a:xfrm>
        </p:grpSpPr>
        <p:grpSp>
          <p:nvGrpSpPr>
            <p:cNvPr id="7" name="Group 6"/>
            <p:cNvGrpSpPr/>
            <p:nvPr/>
          </p:nvGrpSpPr>
          <p:grpSpPr>
            <a:xfrm>
              <a:off x="9558628" y="5427701"/>
              <a:ext cx="597877" cy="668209"/>
              <a:chOff x="6901961" y="1863976"/>
              <a:chExt cx="395654" cy="430820"/>
            </a:xfrm>
          </p:grpSpPr>
          <p:sp>
            <p:nvSpPr>
              <p:cNvPr id="5" name="Can 4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Can 2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an 5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9502583" y="6095910"/>
              <a:ext cx="6976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Items</a:t>
              </a:r>
            </a:p>
            <a:p>
              <a:pPr algn="ctr"/>
              <a:r>
                <a:rPr lang="en-US" sz="1400" dirty="0" smtClean="0"/>
                <a:t>MySQL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567461" y="5427701"/>
            <a:ext cx="778290" cy="1191429"/>
            <a:chOff x="10708974" y="5460359"/>
            <a:chExt cx="778290" cy="1191429"/>
          </a:xfrm>
        </p:grpSpPr>
        <p:grpSp>
          <p:nvGrpSpPr>
            <p:cNvPr id="8" name="Group 7"/>
            <p:cNvGrpSpPr/>
            <p:nvPr/>
          </p:nvGrpSpPr>
          <p:grpSpPr>
            <a:xfrm>
              <a:off x="10799182" y="5460359"/>
              <a:ext cx="597877" cy="668209"/>
              <a:chOff x="6901961" y="1863976"/>
              <a:chExt cx="395654" cy="430820"/>
            </a:xfrm>
            <a:solidFill>
              <a:srgbClr val="7030A0"/>
            </a:solidFill>
          </p:grpSpPr>
          <p:sp>
            <p:nvSpPr>
              <p:cNvPr id="9" name="Can 8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Can 9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Can 10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Can 11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0708974" y="6128568"/>
              <a:ext cx="7782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Reviews</a:t>
              </a:r>
            </a:p>
            <a:p>
              <a:pPr algn="ctr"/>
              <a:r>
                <a:rPr lang="en-US" sz="1400" dirty="0" smtClean="0"/>
                <a:t>Mongo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384172" y="165245"/>
            <a:ext cx="4663279" cy="1487127"/>
            <a:chOff x="7384172" y="165245"/>
            <a:chExt cx="4663279" cy="1487127"/>
          </a:xfrm>
        </p:grpSpPr>
        <p:sp>
          <p:nvSpPr>
            <p:cNvPr id="62" name="Rectangle 61"/>
            <p:cNvSpPr/>
            <p:nvPr/>
          </p:nvSpPr>
          <p:spPr>
            <a:xfrm>
              <a:off x="7384172" y="165245"/>
              <a:ext cx="4663279" cy="148712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 anchorCtr="0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External Services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7677319" y="259972"/>
              <a:ext cx="1116909" cy="1191429"/>
              <a:chOff x="7677319" y="581099"/>
              <a:chExt cx="1116909" cy="1191429"/>
            </a:xfrm>
          </p:grpSpPr>
          <p:sp>
            <p:nvSpPr>
              <p:cNvPr id="21" name="Predefined Process 20"/>
              <p:cNvSpPr/>
              <p:nvPr/>
            </p:nvSpPr>
            <p:spPr>
              <a:xfrm>
                <a:off x="7936837" y="1104319"/>
                <a:ext cx="597875" cy="668209"/>
              </a:xfrm>
              <a:prstGeom prst="flowChartPredefined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77319" y="581099"/>
                <a:ext cx="111690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XYZ Shipping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8916884" y="259972"/>
              <a:ext cx="1130438" cy="1191430"/>
              <a:chOff x="9150595" y="581099"/>
              <a:chExt cx="1130438" cy="1191430"/>
            </a:xfrm>
          </p:grpSpPr>
          <p:sp>
            <p:nvSpPr>
              <p:cNvPr id="19" name="Predefined Process 18"/>
              <p:cNvSpPr/>
              <p:nvPr/>
            </p:nvSpPr>
            <p:spPr>
              <a:xfrm>
                <a:off x="9416876" y="1104320"/>
                <a:ext cx="597875" cy="668209"/>
              </a:xfrm>
              <a:prstGeom prst="flowChartPredefinedProcess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150595" y="581099"/>
                <a:ext cx="11304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CEK Shipping</a:t>
                </a:r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0195133" y="259972"/>
              <a:ext cx="1148969" cy="1191430"/>
              <a:chOff x="10621366" y="581099"/>
              <a:chExt cx="1148969" cy="1191430"/>
            </a:xfrm>
          </p:grpSpPr>
          <p:sp>
            <p:nvSpPr>
              <p:cNvPr id="20" name="Predefined Process 19"/>
              <p:cNvSpPr/>
              <p:nvPr/>
            </p:nvSpPr>
            <p:spPr>
              <a:xfrm>
                <a:off x="10896915" y="1104320"/>
                <a:ext cx="597875" cy="668209"/>
              </a:xfrm>
              <a:prstGeom prst="flowChartPredefinedProcess">
                <a:avLst/>
              </a:prstGeom>
              <a:solidFill>
                <a:schemeClr val="accent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621366" y="581099"/>
                <a:ext cx="114896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accent2"/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US" sz="1400" dirty="0" smtClean="0">
                    <a:solidFill>
                      <a:srgbClr val="00B050"/>
                    </a:solidFill>
                  </a:rPr>
                  <a:t>l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e</a:t>
                </a:r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Maps</a:t>
                </a:r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232602" y="2901760"/>
            <a:ext cx="3117043" cy="1782007"/>
            <a:chOff x="8232602" y="2988848"/>
            <a:chExt cx="3117043" cy="1782007"/>
          </a:xfrm>
        </p:grpSpPr>
        <p:grpSp>
          <p:nvGrpSpPr>
            <p:cNvPr id="57" name="Group 56"/>
            <p:cNvGrpSpPr/>
            <p:nvPr/>
          </p:nvGrpSpPr>
          <p:grpSpPr>
            <a:xfrm>
              <a:off x="8232602" y="2988848"/>
              <a:ext cx="3117043" cy="1782007"/>
              <a:chOff x="8926701" y="3175933"/>
              <a:chExt cx="3117043" cy="178200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432450" y="3178765"/>
                <a:ext cx="1872761" cy="1779174"/>
                <a:chOff x="4791808" y="3082972"/>
                <a:chExt cx="1482975" cy="153583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4911976" y="321193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4856288" y="314745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4791808" y="308297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 rot="16200000">
                <a:off x="10818637" y="3732832"/>
                <a:ext cx="1782006" cy="668209"/>
                <a:chOff x="3620910" y="4840183"/>
                <a:chExt cx="1872761" cy="668209"/>
              </a:xfrm>
            </p:grpSpPr>
            <p:sp>
              <p:nvSpPr>
                <p:cNvPr id="34" name="Alternate Process 33"/>
                <p:cNvSpPr/>
                <p:nvPr/>
              </p:nvSpPr>
              <p:spPr>
                <a:xfrm>
                  <a:off x="3620910" y="4840183"/>
                  <a:ext cx="1872761" cy="668209"/>
                </a:xfrm>
                <a:prstGeom prst="flowChartAlternate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620910" y="4912677"/>
                  <a:ext cx="187276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WAS Liberty</a:t>
                  </a:r>
                </a:p>
                <a:p>
                  <a:pPr algn="ctr"/>
                  <a:r>
                    <a:rPr lang="en-US" sz="1400" dirty="0" smtClean="0">
                      <a:solidFill>
                        <a:srgbClr val="C00000"/>
                      </a:solidFill>
                    </a:rPr>
                    <a:t>Collective Controller</a:t>
                  </a:r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46" name="Alternate Process 45"/>
              <p:cNvSpPr/>
              <p:nvPr/>
            </p:nvSpPr>
            <p:spPr>
              <a:xfrm rot="16200000">
                <a:off x="8259117" y="3843517"/>
                <a:ext cx="1782006" cy="446838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</a:rPr>
                  <a:t>IBM HTTP Server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8822244" y="3065935"/>
              <a:ext cx="16371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WAS Liberty</a:t>
              </a:r>
            </a:p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Collective Members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192752" y="3474521"/>
            <a:ext cx="882998" cy="975986"/>
            <a:chOff x="1092757" y="2034374"/>
            <a:chExt cx="882998" cy="975986"/>
          </a:xfrm>
        </p:grpSpPr>
        <p:sp>
          <p:nvSpPr>
            <p:cNvPr id="25" name="Predefined Process 24"/>
            <p:cNvSpPr/>
            <p:nvPr/>
          </p:nvSpPr>
          <p:spPr>
            <a:xfrm>
              <a:off x="1235319" y="2342151"/>
              <a:ext cx="597875" cy="668209"/>
            </a:xfrm>
            <a:prstGeom prst="flowChartPredefined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2757" y="2034374"/>
              <a:ext cx="882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6"/>
                  </a:solidFill>
                </a:rPr>
                <a:t>Inventory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54" name="Octagon 53"/>
          <p:cNvSpPr/>
          <p:nvPr/>
        </p:nvSpPr>
        <p:spPr>
          <a:xfrm rot="16200000">
            <a:off x="931553" y="4313581"/>
            <a:ext cx="4325589" cy="475817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API Gateway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7792418" y="5427701"/>
            <a:ext cx="880369" cy="1195412"/>
            <a:chOff x="7043008" y="4744540"/>
            <a:chExt cx="880369" cy="1195412"/>
          </a:xfrm>
        </p:grpSpPr>
        <p:sp>
          <p:nvSpPr>
            <p:cNvPr id="64" name="Predefined Process 63"/>
            <p:cNvSpPr/>
            <p:nvPr/>
          </p:nvSpPr>
          <p:spPr>
            <a:xfrm>
              <a:off x="7184256" y="4744540"/>
              <a:ext cx="597875" cy="668209"/>
            </a:xfrm>
            <a:prstGeom prst="flowChartPredefinedProcess">
              <a:avLst/>
            </a:prstGeom>
            <a:solidFill>
              <a:schemeClr val="accent2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43008" y="5416732"/>
              <a:ext cx="880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2"/>
                  </a:solidFill>
                </a:rPr>
                <a:t>Financing</a:t>
              </a:r>
            </a:p>
            <a:p>
              <a:pPr algn="ctr"/>
              <a:r>
                <a:rPr lang="en-US" sz="1400" dirty="0" smtClean="0"/>
                <a:t>SOAP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0" name="Octagon 79"/>
          <p:cNvSpPr/>
          <p:nvPr/>
        </p:nvSpPr>
        <p:spPr>
          <a:xfrm rot="16200000">
            <a:off x="2051556" y="967316"/>
            <a:ext cx="2085588" cy="475817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FF0000"/>
                </a:solidFill>
              </a:rPr>
              <a:t>Developer Portal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1" name="Octagon 80"/>
          <p:cNvSpPr/>
          <p:nvPr/>
        </p:nvSpPr>
        <p:spPr>
          <a:xfrm>
            <a:off x="3332256" y="2107342"/>
            <a:ext cx="1361449" cy="413238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API Manager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4693705" y="5352733"/>
            <a:ext cx="947888" cy="1022101"/>
            <a:chOff x="4693705" y="5352733"/>
            <a:chExt cx="947888" cy="1022101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204" y="5352733"/>
              <a:ext cx="814890" cy="543260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693705" y="5913169"/>
              <a:ext cx="947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Developer</a:t>
              </a:r>
            </a:p>
            <a:p>
              <a:pPr algn="ctr"/>
              <a:r>
                <a:rPr lang="en-US" sz="1200" dirty="0" smtClean="0"/>
                <a:t>Workstation</a:t>
              </a:r>
              <a:endParaRPr lang="en-US" sz="12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19244" y="2978847"/>
            <a:ext cx="977127" cy="1438792"/>
            <a:chOff x="744013" y="1828209"/>
            <a:chExt cx="977127" cy="1438792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013" y="1828209"/>
              <a:ext cx="977127" cy="977127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787293" y="2805336"/>
              <a:ext cx="890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Consumer</a:t>
              </a:r>
            </a:p>
            <a:p>
              <a:pPr algn="ctr"/>
              <a:r>
                <a:rPr lang="en-US" sz="1200" dirty="0" smtClean="0"/>
                <a:t>Application</a:t>
              </a:r>
              <a:endParaRPr lang="en-US" sz="12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713953" y="1462638"/>
            <a:ext cx="7794798" cy="1491578"/>
            <a:chOff x="1713953" y="1462638"/>
            <a:chExt cx="7794798" cy="1491578"/>
          </a:xfrm>
        </p:grpSpPr>
        <p:cxnSp>
          <p:nvCxnSpPr>
            <p:cNvPr id="91" name="Straight Arrow Connector 90"/>
            <p:cNvCxnSpPr/>
            <p:nvPr/>
          </p:nvCxnSpPr>
          <p:spPr>
            <a:xfrm>
              <a:off x="1713953" y="2954216"/>
              <a:ext cx="1082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/>
            <p:cNvGrpSpPr/>
            <p:nvPr/>
          </p:nvGrpSpPr>
          <p:grpSpPr>
            <a:xfrm>
              <a:off x="3375800" y="1462638"/>
              <a:ext cx="6132951" cy="1491578"/>
              <a:chOff x="3375800" y="1462638"/>
              <a:chExt cx="6132951" cy="1491578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>
                <a:off x="3375800" y="2954216"/>
                <a:ext cx="166137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5037178" y="1872344"/>
                <a:ext cx="1" cy="10709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V="1">
                <a:off x="5037178" y="1863314"/>
                <a:ext cx="3195424" cy="56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>
                <a:off x="8231195" y="1462638"/>
                <a:ext cx="1408" cy="4006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8231195" y="1863313"/>
                <a:ext cx="1277556" cy="6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>
                <a:off x="9498510" y="1464612"/>
                <a:ext cx="1408" cy="4006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" name="Group 170"/>
          <p:cNvGrpSpPr/>
          <p:nvPr/>
        </p:nvGrpSpPr>
        <p:grpSpPr>
          <a:xfrm>
            <a:off x="1713953" y="1461096"/>
            <a:ext cx="9051872" cy="1961157"/>
            <a:chOff x="1713953" y="1461096"/>
            <a:chExt cx="9051872" cy="1961157"/>
          </a:xfrm>
        </p:grpSpPr>
        <p:cxnSp>
          <p:nvCxnSpPr>
            <p:cNvPr id="95" name="Straight Arrow Connector 94"/>
            <p:cNvCxnSpPr/>
            <p:nvPr/>
          </p:nvCxnSpPr>
          <p:spPr>
            <a:xfrm>
              <a:off x="1713953" y="3407511"/>
              <a:ext cx="10820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8" name="Group 147"/>
            <p:cNvGrpSpPr/>
            <p:nvPr/>
          </p:nvGrpSpPr>
          <p:grpSpPr>
            <a:xfrm>
              <a:off x="3372588" y="1461096"/>
              <a:ext cx="7393237" cy="1961157"/>
              <a:chOff x="3372588" y="1461096"/>
              <a:chExt cx="7393237" cy="1961157"/>
            </a:xfrm>
          </p:grpSpPr>
          <p:cxnSp>
            <p:nvCxnSpPr>
              <p:cNvPr id="139" name="Straight Connector 138"/>
              <p:cNvCxnSpPr/>
              <p:nvPr/>
            </p:nvCxnSpPr>
            <p:spPr>
              <a:xfrm flipV="1">
                <a:off x="3372588" y="3407511"/>
                <a:ext cx="2202506" cy="1474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5570297" y="2340381"/>
                <a:ext cx="1" cy="10709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V="1">
                <a:off x="5570299" y="2335558"/>
                <a:ext cx="5194118" cy="145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H="1">
                <a:off x="10764417" y="1461096"/>
                <a:ext cx="1408" cy="87822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0" name="Group 169"/>
          <p:cNvGrpSpPr/>
          <p:nvPr/>
        </p:nvGrpSpPr>
        <p:grpSpPr>
          <a:xfrm>
            <a:off x="1713953" y="3864562"/>
            <a:ext cx="7566782" cy="251840"/>
            <a:chOff x="1713953" y="3864562"/>
            <a:chExt cx="7566782" cy="251840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1713953" y="3864832"/>
              <a:ext cx="1082000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157"/>
            <p:cNvGrpSpPr/>
            <p:nvPr/>
          </p:nvGrpSpPr>
          <p:grpSpPr>
            <a:xfrm>
              <a:off x="3372588" y="3864562"/>
              <a:ext cx="5908147" cy="251840"/>
              <a:chOff x="3372588" y="3864562"/>
              <a:chExt cx="5908147" cy="251840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>
                <a:off x="3372588" y="3864832"/>
                <a:ext cx="3520581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V="1">
                <a:off x="6893169" y="4115549"/>
                <a:ext cx="2387566" cy="85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>
                <a:off x="6893168" y="3864562"/>
                <a:ext cx="2956" cy="25098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Group 168"/>
          <p:cNvGrpSpPr/>
          <p:nvPr/>
        </p:nvGrpSpPr>
        <p:grpSpPr>
          <a:xfrm>
            <a:off x="1713953" y="4325438"/>
            <a:ext cx="6170083" cy="1436368"/>
            <a:chOff x="1713953" y="4325438"/>
            <a:chExt cx="6170083" cy="1436368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1713953" y="4326446"/>
              <a:ext cx="108200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7"/>
            <p:cNvGrpSpPr/>
            <p:nvPr/>
          </p:nvGrpSpPr>
          <p:grpSpPr>
            <a:xfrm>
              <a:off x="3372588" y="4325438"/>
              <a:ext cx="4511448" cy="1436368"/>
              <a:chOff x="3372588" y="4325438"/>
              <a:chExt cx="4511448" cy="1436368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 flipV="1">
                <a:off x="3372588" y="4325438"/>
                <a:ext cx="3072174" cy="27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6444762" y="5761805"/>
                <a:ext cx="1439274" cy="1"/>
              </a:xfrm>
              <a:prstGeom prst="line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H="1">
                <a:off x="6443285" y="4325438"/>
                <a:ext cx="4433" cy="1436367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4" name="Straight Arrow Connector 173"/>
          <p:cNvCxnSpPr>
            <a:stCxn id="25" idx="2"/>
          </p:cNvCxnSpPr>
          <p:nvPr/>
        </p:nvCxnSpPr>
        <p:spPr>
          <a:xfrm>
            <a:off x="9634252" y="4450507"/>
            <a:ext cx="1283218" cy="930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5" idx="2"/>
          </p:cNvCxnSpPr>
          <p:nvPr/>
        </p:nvCxnSpPr>
        <p:spPr>
          <a:xfrm>
            <a:off x="9634252" y="4450507"/>
            <a:ext cx="206621" cy="94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2942537" y="259972"/>
            <a:ext cx="299051" cy="276519"/>
            <a:chOff x="4474084" y="3782298"/>
            <a:chExt cx="1387130" cy="1164529"/>
          </a:xfrm>
        </p:grpSpPr>
        <p:sp>
          <p:nvSpPr>
            <p:cNvPr id="197" name="Document 196"/>
            <p:cNvSpPr/>
            <p:nvPr/>
          </p:nvSpPr>
          <p:spPr>
            <a:xfrm>
              <a:off x="4474084" y="3782298"/>
              <a:ext cx="1387130" cy="1164529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4570791" y="3887802"/>
              <a:ext cx="245828" cy="228600"/>
              <a:chOff x="5761960" y="5320433"/>
              <a:chExt cx="245828" cy="228600"/>
            </a:xfrm>
          </p:grpSpPr>
          <p:sp>
            <p:nvSpPr>
              <p:cNvPr id="204" name="Document 203"/>
              <p:cNvSpPr/>
              <p:nvPr/>
            </p:nvSpPr>
            <p:spPr>
              <a:xfrm>
                <a:off x="5765155" y="5320433"/>
                <a:ext cx="242633" cy="228600"/>
              </a:xfrm>
              <a:prstGeom prst="flowChart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&quot;No&quot; Symbol 204"/>
              <p:cNvSpPr/>
              <p:nvPr/>
            </p:nvSpPr>
            <p:spPr>
              <a:xfrm>
                <a:off x="5761960" y="5320433"/>
                <a:ext cx="228600" cy="228600"/>
              </a:xfrm>
              <a:prstGeom prst="noSmoking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9" name="Document 198"/>
            <p:cNvSpPr/>
            <p:nvPr/>
          </p:nvSpPr>
          <p:spPr>
            <a:xfrm>
              <a:off x="5037113" y="3887802"/>
              <a:ext cx="242633" cy="228600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Document 199"/>
            <p:cNvSpPr/>
            <p:nvPr/>
          </p:nvSpPr>
          <p:spPr>
            <a:xfrm>
              <a:off x="5500240" y="3887802"/>
              <a:ext cx="242633" cy="228600"/>
            </a:xfrm>
            <a:prstGeom prst="flowChartDocumen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2000">
                  <a:schemeClr val="accent4">
                    <a:lumMod val="75000"/>
                  </a:schemeClr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71237" y="4221906"/>
              <a:ext cx="1171636" cy="420015"/>
              <a:chOff x="4571237" y="4221906"/>
              <a:chExt cx="1171636" cy="420015"/>
            </a:xfrm>
          </p:grpSpPr>
          <p:sp>
            <p:nvSpPr>
              <p:cNvPr id="202" name="Alternate Process 201"/>
              <p:cNvSpPr/>
              <p:nvPr/>
            </p:nvSpPr>
            <p:spPr>
              <a:xfrm>
                <a:off x="4571237" y="4221906"/>
                <a:ext cx="1171636" cy="169493"/>
              </a:xfrm>
              <a:prstGeom prst="flowChartAlternateProcess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Alternate Process 202"/>
              <p:cNvSpPr/>
              <p:nvPr/>
            </p:nvSpPr>
            <p:spPr>
              <a:xfrm>
                <a:off x="4571237" y="4472428"/>
                <a:ext cx="1171636" cy="169493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6" name="Group 205"/>
          <p:cNvGrpSpPr/>
          <p:nvPr/>
        </p:nvGrpSpPr>
        <p:grpSpPr>
          <a:xfrm>
            <a:off x="2944822" y="3225548"/>
            <a:ext cx="299051" cy="276519"/>
            <a:chOff x="4474084" y="3782298"/>
            <a:chExt cx="1387130" cy="1164529"/>
          </a:xfrm>
        </p:grpSpPr>
        <p:sp>
          <p:nvSpPr>
            <p:cNvPr id="207" name="Document 206"/>
            <p:cNvSpPr/>
            <p:nvPr/>
          </p:nvSpPr>
          <p:spPr>
            <a:xfrm>
              <a:off x="4474084" y="3782298"/>
              <a:ext cx="1387130" cy="1164529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4570791" y="3887802"/>
              <a:ext cx="245828" cy="228600"/>
              <a:chOff x="5761960" y="5320433"/>
              <a:chExt cx="245828" cy="228600"/>
            </a:xfrm>
          </p:grpSpPr>
          <p:sp>
            <p:nvSpPr>
              <p:cNvPr id="214" name="Document 213"/>
              <p:cNvSpPr/>
              <p:nvPr/>
            </p:nvSpPr>
            <p:spPr>
              <a:xfrm>
                <a:off x="5765155" y="5320433"/>
                <a:ext cx="242633" cy="228600"/>
              </a:xfrm>
              <a:prstGeom prst="flowChart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&quot;No&quot; Symbol 214"/>
              <p:cNvSpPr/>
              <p:nvPr/>
            </p:nvSpPr>
            <p:spPr>
              <a:xfrm>
                <a:off x="5761960" y="5320433"/>
                <a:ext cx="228600" cy="228600"/>
              </a:xfrm>
              <a:prstGeom prst="noSmoking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9" name="Document 208"/>
            <p:cNvSpPr/>
            <p:nvPr/>
          </p:nvSpPr>
          <p:spPr>
            <a:xfrm>
              <a:off x="5037113" y="3887802"/>
              <a:ext cx="242633" cy="228600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Document 209"/>
            <p:cNvSpPr/>
            <p:nvPr/>
          </p:nvSpPr>
          <p:spPr>
            <a:xfrm>
              <a:off x="5500240" y="3887802"/>
              <a:ext cx="242633" cy="228600"/>
            </a:xfrm>
            <a:prstGeom prst="flowChartDocumen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2000">
                  <a:schemeClr val="accent4">
                    <a:lumMod val="75000"/>
                  </a:schemeClr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4571237" y="4221906"/>
              <a:ext cx="1171636" cy="420015"/>
              <a:chOff x="4571237" y="4221906"/>
              <a:chExt cx="1171636" cy="420015"/>
            </a:xfrm>
          </p:grpSpPr>
          <p:sp>
            <p:nvSpPr>
              <p:cNvPr id="212" name="Alternate Process 211"/>
              <p:cNvSpPr/>
              <p:nvPr/>
            </p:nvSpPr>
            <p:spPr>
              <a:xfrm>
                <a:off x="4571237" y="4221906"/>
                <a:ext cx="1171636" cy="169493"/>
              </a:xfrm>
              <a:prstGeom prst="flowChartAlternateProcess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Alternate Process 212"/>
              <p:cNvSpPr/>
              <p:nvPr/>
            </p:nvSpPr>
            <p:spPr>
              <a:xfrm>
                <a:off x="4571237" y="4472428"/>
                <a:ext cx="1171636" cy="169493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8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ctagon 40"/>
          <p:cNvSpPr/>
          <p:nvPr/>
        </p:nvSpPr>
        <p:spPr>
          <a:xfrm>
            <a:off x="3332256" y="2107342"/>
            <a:ext cx="1361449" cy="413238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API Manager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049470" y="5002449"/>
            <a:ext cx="2997982" cy="17146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Data Sources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84172" y="5002449"/>
            <a:ext cx="1666019" cy="17146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384172" y="2639021"/>
            <a:ext cx="4663279" cy="2378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Internal Services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9502583" y="5427701"/>
            <a:ext cx="697627" cy="1191429"/>
            <a:chOff x="9502583" y="5427701"/>
            <a:chExt cx="697627" cy="1191429"/>
          </a:xfrm>
        </p:grpSpPr>
        <p:grpSp>
          <p:nvGrpSpPr>
            <p:cNvPr id="7" name="Group 6"/>
            <p:cNvGrpSpPr/>
            <p:nvPr/>
          </p:nvGrpSpPr>
          <p:grpSpPr>
            <a:xfrm>
              <a:off x="9558628" y="5427701"/>
              <a:ext cx="597877" cy="668209"/>
              <a:chOff x="6901961" y="1863976"/>
              <a:chExt cx="395654" cy="430820"/>
            </a:xfrm>
          </p:grpSpPr>
          <p:sp>
            <p:nvSpPr>
              <p:cNvPr id="5" name="Can 4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Can 2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an 5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9502583" y="6095910"/>
              <a:ext cx="6976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Items</a:t>
              </a:r>
            </a:p>
            <a:p>
              <a:pPr algn="ctr"/>
              <a:r>
                <a:rPr lang="en-US" sz="1400" dirty="0" smtClean="0"/>
                <a:t>MySQL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567461" y="5427701"/>
            <a:ext cx="778290" cy="1191429"/>
            <a:chOff x="10708974" y="5460359"/>
            <a:chExt cx="778290" cy="1191429"/>
          </a:xfrm>
        </p:grpSpPr>
        <p:grpSp>
          <p:nvGrpSpPr>
            <p:cNvPr id="8" name="Group 7"/>
            <p:cNvGrpSpPr/>
            <p:nvPr/>
          </p:nvGrpSpPr>
          <p:grpSpPr>
            <a:xfrm>
              <a:off x="10799182" y="5460359"/>
              <a:ext cx="597877" cy="668209"/>
              <a:chOff x="6901961" y="1863976"/>
              <a:chExt cx="395654" cy="430820"/>
            </a:xfrm>
            <a:solidFill>
              <a:srgbClr val="7030A0"/>
            </a:solidFill>
          </p:grpSpPr>
          <p:sp>
            <p:nvSpPr>
              <p:cNvPr id="9" name="Can 8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Can 9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Can 10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Can 11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0708974" y="6128568"/>
              <a:ext cx="7782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Reviews</a:t>
              </a:r>
            </a:p>
            <a:p>
              <a:pPr algn="ctr"/>
              <a:r>
                <a:rPr lang="en-US" sz="1400" dirty="0" smtClean="0"/>
                <a:t>Mongo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232602" y="2901760"/>
            <a:ext cx="3117043" cy="1782007"/>
            <a:chOff x="8232602" y="2988848"/>
            <a:chExt cx="3117043" cy="1782007"/>
          </a:xfrm>
        </p:grpSpPr>
        <p:grpSp>
          <p:nvGrpSpPr>
            <p:cNvPr id="57" name="Group 56"/>
            <p:cNvGrpSpPr/>
            <p:nvPr/>
          </p:nvGrpSpPr>
          <p:grpSpPr>
            <a:xfrm>
              <a:off x="8232602" y="2988848"/>
              <a:ext cx="3117043" cy="1782007"/>
              <a:chOff x="8926701" y="3175933"/>
              <a:chExt cx="3117043" cy="178200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432450" y="3178765"/>
                <a:ext cx="1872761" cy="1779174"/>
                <a:chOff x="4791808" y="3082972"/>
                <a:chExt cx="1482975" cy="153583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4911976" y="321193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4856288" y="314745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4791808" y="308297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 rot="16200000">
                <a:off x="10818637" y="3732832"/>
                <a:ext cx="1782006" cy="668209"/>
                <a:chOff x="3620910" y="4840183"/>
                <a:chExt cx="1872761" cy="668209"/>
              </a:xfrm>
            </p:grpSpPr>
            <p:sp>
              <p:nvSpPr>
                <p:cNvPr id="34" name="Alternate Process 33"/>
                <p:cNvSpPr/>
                <p:nvPr/>
              </p:nvSpPr>
              <p:spPr>
                <a:xfrm>
                  <a:off x="3620910" y="4840183"/>
                  <a:ext cx="1872761" cy="668209"/>
                </a:xfrm>
                <a:prstGeom prst="flowChartAlternate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620910" y="4912677"/>
                  <a:ext cx="187276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WAS Liberty</a:t>
                  </a:r>
                </a:p>
                <a:p>
                  <a:pPr algn="ctr"/>
                  <a:r>
                    <a:rPr lang="en-US" sz="1400" dirty="0" smtClean="0">
                      <a:solidFill>
                        <a:srgbClr val="C00000"/>
                      </a:solidFill>
                    </a:rPr>
                    <a:t>Collective Controller</a:t>
                  </a:r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46" name="Alternate Process 45"/>
              <p:cNvSpPr/>
              <p:nvPr/>
            </p:nvSpPr>
            <p:spPr>
              <a:xfrm rot="16200000">
                <a:off x="8259117" y="3843517"/>
                <a:ext cx="1782006" cy="446838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</a:rPr>
                  <a:t>IBM HTTP Server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8822244" y="3065935"/>
              <a:ext cx="16371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WAS Liberty</a:t>
              </a:r>
            </a:p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Collective Members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720081" y="4239875"/>
            <a:ext cx="882998" cy="975986"/>
            <a:chOff x="1092757" y="2034374"/>
            <a:chExt cx="882998" cy="975986"/>
          </a:xfrm>
        </p:grpSpPr>
        <p:sp>
          <p:nvSpPr>
            <p:cNvPr id="25" name="Predefined Process 24"/>
            <p:cNvSpPr/>
            <p:nvPr/>
          </p:nvSpPr>
          <p:spPr>
            <a:xfrm>
              <a:off x="1235319" y="2342151"/>
              <a:ext cx="597875" cy="668209"/>
            </a:xfrm>
            <a:prstGeom prst="flowChartPredefined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2757" y="2034374"/>
              <a:ext cx="882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6"/>
                  </a:solidFill>
                </a:rPr>
                <a:t>Inventory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693705" y="5352733"/>
            <a:ext cx="947888" cy="1022101"/>
            <a:chOff x="4693705" y="5352733"/>
            <a:chExt cx="947888" cy="1022101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204" y="5352733"/>
              <a:ext cx="814890" cy="543260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693705" y="5913169"/>
              <a:ext cx="947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Developer</a:t>
              </a:r>
            </a:p>
            <a:p>
              <a:pPr algn="ctr"/>
              <a:r>
                <a:rPr lang="en-US" sz="1200" dirty="0" smtClean="0"/>
                <a:t>Workstation</a:t>
              </a:r>
              <a:endParaRPr lang="en-US" sz="1200" dirty="0"/>
            </a:p>
          </p:txBody>
        </p:sp>
      </p:grpSp>
      <p:cxnSp>
        <p:nvCxnSpPr>
          <p:cNvPr id="15" name="Elbow Connector 14"/>
          <p:cNvCxnSpPr>
            <a:stCxn id="25" idx="3"/>
            <a:endCxn id="6" idx="1"/>
          </p:cNvCxnSpPr>
          <p:nvPr/>
        </p:nvCxnSpPr>
        <p:spPr>
          <a:xfrm>
            <a:off x="5460518" y="4881757"/>
            <a:ext cx="4397048" cy="5459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endCxn id="12" idx="1"/>
          </p:cNvCxnSpPr>
          <p:nvPr/>
        </p:nvCxnSpPr>
        <p:spPr>
          <a:xfrm>
            <a:off x="5468776" y="4765581"/>
            <a:ext cx="5487831" cy="6621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9634252" y="4450507"/>
            <a:ext cx="1283218" cy="930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634252" y="4450507"/>
            <a:ext cx="206621" cy="94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ocument 59"/>
          <p:cNvSpPr/>
          <p:nvPr/>
        </p:nvSpPr>
        <p:spPr>
          <a:xfrm>
            <a:off x="5765155" y="5320433"/>
            <a:ext cx="242633" cy="228600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6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0833E-6 -1.85185E-6 L -0.04688 -1.85185E-6 C -0.06797 -1.85185E-6 -0.09375 -0.10046 -0.09375 -0.18194 L -0.09375 -0.36389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-1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9375 -0.36389 L 0.13646 -0.36389 C 0.23971 -0.36389 0.36692 -0.29444 0.36692 -0.23773 L 0.36692 -0.11111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34" y="1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9049470" y="5002449"/>
            <a:ext cx="2997982" cy="17146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Data Sources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84172" y="5002449"/>
            <a:ext cx="1666019" cy="17146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384172" y="2639021"/>
            <a:ext cx="4663279" cy="2378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Internal Services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9502583" y="5427701"/>
            <a:ext cx="697627" cy="1191429"/>
            <a:chOff x="9502583" y="5427701"/>
            <a:chExt cx="697627" cy="1191429"/>
          </a:xfrm>
        </p:grpSpPr>
        <p:grpSp>
          <p:nvGrpSpPr>
            <p:cNvPr id="7" name="Group 6"/>
            <p:cNvGrpSpPr/>
            <p:nvPr/>
          </p:nvGrpSpPr>
          <p:grpSpPr>
            <a:xfrm>
              <a:off x="9558628" y="5427701"/>
              <a:ext cx="597877" cy="668209"/>
              <a:chOff x="6901961" y="1863976"/>
              <a:chExt cx="395654" cy="430820"/>
            </a:xfrm>
          </p:grpSpPr>
          <p:sp>
            <p:nvSpPr>
              <p:cNvPr id="5" name="Can 4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Can 2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an 5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9502583" y="6095910"/>
              <a:ext cx="6976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Items</a:t>
              </a:r>
            </a:p>
            <a:p>
              <a:pPr algn="ctr"/>
              <a:r>
                <a:rPr lang="en-US" sz="1400" dirty="0" smtClean="0"/>
                <a:t>MySQL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567461" y="5427701"/>
            <a:ext cx="778290" cy="1191429"/>
            <a:chOff x="10708974" y="5460359"/>
            <a:chExt cx="778290" cy="1191429"/>
          </a:xfrm>
        </p:grpSpPr>
        <p:grpSp>
          <p:nvGrpSpPr>
            <p:cNvPr id="8" name="Group 7"/>
            <p:cNvGrpSpPr/>
            <p:nvPr/>
          </p:nvGrpSpPr>
          <p:grpSpPr>
            <a:xfrm>
              <a:off x="10799182" y="5460359"/>
              <a:ext cx="597877" cy="668209"/>
              <a:chOff x="6901961" y="1863976"/>
              <a:chExt cx="395654" cy="430820"/>
            </a:xfrm>
            <a:solidFill>
              <a:srgbClr val="7030A0"/>
            </a:solidFill>
          </p:grpSpPr>
          <p:sp>
            <p:nvSpPr>
              <p:cNvPr id="9" name="Can 8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Can 9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Can 10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Can 11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0708974" y="6128568"/>
              <a:ext cx="7782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Reviews</a:t>
              </a:r>
            </a:p>
            <a:p>
              <a:pPr algn="ctr"/>
              <a:r>
                <a:rPr lang="en-US" sz="1400" dirty="0" smtClean="0"/>
                <a:t>Mongo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232602" y="2901760"/>
            <a:ext cx="3117043" cy="1782007"/>
            <a:chOff x="8232602" y="2988848"/>
            <a:chExt cx="3117043" cy="1782007"/>
          </a:xfrm>
        </p:grpSpPr>
        <p:grpSp>
          <p:nvGrpSpPr>
            <p:cNvPr id="57" name="Group 56"/>
            <p:cNvGrpSpPr/>
            <p:nvPr/>
          </p:nvGrpSpPr>
          <p:grpSpPr>
            <a:xfrm>
              <a:off x="8232602" y="2988848"/>
              <a:ext cx="3117043" cy="1782007"/>
              <a:chOff x="8926701" y="3175933"/>
              <a:chExt cx="3117043" cy="178200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432450" y="3178765"/>
                <a:ext cx="1872761" cy="1779174"/>
                <a:chOff x="4791808" y="3082972"/>
                <a:chExt cx="1482975" cy="153583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4911976" y="321193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4856288" y="314745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4791808" y="308297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 rot="16200000">
                <a:off x="10818637" y="3732832"/>
                <a:ext cx="1782006" cy="668209"/>
                <a:chOff x="3620910" y="4840183"/>
                <a:chExt cx="1872761" cy="668209"/>
              </a:xfrm>
            </p:grpSpPr>
            <p:sp>
              <p:nvSpPr>
                <p:cNvPr id="34" name="Alternate Process 33"/>
                <p:cNvSpPr/>
                <p:nvPr/>
              </p:nvSpPr>
              <p:spPr>
                <a:xfrm>
                  <a:off x="3620910" y="4840183"/>
                  <a:ext cx="1872761" cy="668209"/>
                </a:xfrm>
                <a:prstGeom prst="flowChartAlternate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620910" y="4912677"/>
                  <a:ext cx="187276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WAS Liberty</a:t>
                  </a:r>
                </a:p>
                <a:p>
                  <a:pPr algn="ctr"/>
                  <a:r>
                    <a:rPr lang="en-US" sz="1400" dirty="0" smtClean="0">
                      <a:solidFill>
                        <a:srgbClr val="C00000"/>
                      </a:solidFill>
                    </a:rPr>
                    <a:t>Collective Controller</a:t>
                  </a:r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46" name="Alternate Process 45"/>
              <p:cNvSpPr/>
              <p:nvPr/>
            </p:nvSpPr>
            <p:spPr>
              <a:xfrm rot="16200000">
                <a:off x="8259117" y="3843517"/>
                <a:ext cx="1782006" cy="446838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</a:rPr>
                  <a:t>IBM HTTP Server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8822244" y="3065935"/>
              <a:ext cx="16371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WAS Liberty</a:t>
              </a:r>
            </a:p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Collective Members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192752" y="3474521"/>
            <a:ext cx="882998" cy="975986"/>
            <a:chOff x="1092757" y="2034374"/>
            <a:chExt cx="882998" cy="975986"/>
          </a:xfrm>
        </p:grpSpPr>
        <p:sp>
          <p:nvSpPr>
            <p:cNvPr id="25" name="Predefined Process 24"/>
            <p:cNvSpPr/>
            <p:nvPr/>
          </p:nvSpPr>
          <p:spPr>
            <a:xfrm>
              <a:off x="1235319" y="2342151"/>
              <a:ext cx="597875" cy="668209"/>
            </a:xfrm>
            <a:prstGeom prst="flowChartPredefined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2757" y="2034374"/>
              <a:ext cx="882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6"/>
                  </a:solidFill>
                </a:rPr>
                <a:t>Inventory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792418" y="5427701"/>
            <a:ext cx="880369" cy="1195412"/>
            <a:chOff x="7043008" y="4744540"/>
            <a:chExt cx="880369" cy="1195412"/>
          </a:xfrm>
        </p:grpSpPr>
        <p:sp>
          <p:nvSpPr>
            <p:cNvPr id="64" name="Predefined Process 63"/>
            <p:cNvSpPr/>
            <p:nvPr/>
          </p:nvSpPr>
          <p:spPr>
            <a:xfrm>
              <a:off x="7184256" y="4744540"/>
              <a:ext cx="597875" cy="668209"/>
            </a:xfrm>
            <a:prstGeom prst="flowChartPredefinedProcess">
              <a:avLst/>
            </a:prstGeom>
            <a:solidFill>
              <a:schemeClr val="accent2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43008" y="5416732"/>
              <a:ext cx="880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2"/>
                  </a:solidFill>
                </a:rPr>
                <a:t>Financing</a:t>
              </a:r>
            </a:p>
            <a:p>
              <a:pPr algn="ctr"/>
              <a:r>
                <a:rPr lang="en-US" sz="1400" dirty="0" smtClean="0"/>
                <a:t>SOAP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1" name="Octagon 80"/>
          <p:cNvSpPr/>
          <p:nvPr/>
        </p:nvSpPr>
        <p:spPr>
          <a:xfrm>
            <a:off x="3332256" y="2107342"/>
            <a:ext cx="1361449" cy="413238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API Manager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4693705" y="5352733"/>
            <a:ext cx="947888" cy="1022101"/>
            <a:chOff x="4693705" y="5352733"/>
            <a:chExt cx="947888" cy="1022101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204" y="5352733"/>
              <a:ext cx="814890" cy="543260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693705" y="5913169"/>
              <a:ext cx="947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Developer</a:t>
              </a:r>
            </a:p>
            <a:p>
              <a:pPr algn="ctr"/>
              <a:r>
                <a:rPr lang="en-US" sz="1200" dirty="0" smtClean="0"/>
                <a:t>Workstation</a:t>
              </a:r>
              <a:endParaRPr lang="en-US" sz="1200" dirty="0"/>
            </a:p>
          </p:txBody>
        </p:sp>
      </p:grpSp>
      <p:cxnSp>
        <p:nvCxnSpPr>
          <p:cNvPr id="174" name="Straight Arrow Connector 173"/>
          <p:cNvCxnSpPr>
            <a:stCxn id="25" idx="2"/>
          </p:cNvCxnSpPr>
          <p:nvPr/>
        </p:nvCxnSpPr>
        <p:spPr>
          <a:xfrm>
            <a:off x="9634252" y="4450507"/>
            <a:ext cx="1283218" cy="930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5" idx="2"/>
          </p:cNvCxnSpPr>
          <p:nvPr/>
        </p:nvCxnSpPr>
        <p:spPr>
          <a:xfrm>
            <a:off x="9634252" y="4450507"/>
            <a:ext cx="206621" cy="94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Document 89"/>
          <p:cNvSpPr/>
          <p:nvPr/>
        </p:nvSpPr>
        <p:spPr>
          <a:xfrm>
            <a:off x="5765155" y="5320433"/>
            <a:ext cx="242633" cy="228600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cument 91"/>
          <p:cNvSpPr/>
          <p:nvPr/>
        </p:nvSpPr>
        <p:spPr>
          <a:xfrm>
            <a:off x="5760886" y="5629169"/>
            <a:ext cx="242633" cy="228600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2" idx="3"/>
            <a:endCxn id="64" idx="1"/>
          </p:cNvCxnSpPr>
          <p:nvPr/>
        </p:nvCxnSpPr>
        <p:spPr>
          <a:xfrm>
            <a:off x="6003519" y="5743469"/>
            <a:ext cx="1930147" cy="1833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&quot;No&quot; Symbol 92"/>
          <p:cNvSpPr/>
          <p:nvPr/>
        </p:nvSpPr>
        <p:spPr>
          <a:xfrm>
            <a:off x="6066760" y="5320433"/>
            <a:ext cx="228600" cy="2286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37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11111E-6 L -0.02578 -0.0009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9049470" y="5002449"/>
            <a:ext cx="2997982" cy="17146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Data Sources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84172" y="5002449"/>
            <a:ext cx="1666019" cy="17146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384172" y="2639021"/>
            <a:ext cx="4663279" cy="2378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Internal Services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9502583" y="5427701"/>
            <a:ext cx="697627" cy="1191429"/>
            <a:chOff x="9502583" y="5427701"/>
            <a:chExt cx="697627" cy="1191429"/>
          </a:xfrm>
        </p:grpSpPr>
        <p:grpSp>
          <p:nvGrpSpPr>
            <p:cNvPr id="7" name="Group 6"/>
            <p:cNvGrpSpPr/>
            <p:nvPr/>
          </p:nvGrpSpPr>
          <p:grpSpPr>
            <a:xfrm>
              <a:off x="9558628" y="5427701"/>
              <a:ext cx="597877" cy="668209"/>
              <a:chOff x="6901961" y="1863976"/>
              <a:chExt cx="395654" cy="430820"/>
            </a:xfrm>
          </p:grpSpPr>
          <p:sp>
            <p:nvSpPr>
              <p:cNvPr id="5" name="Can 4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Can 2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an 5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9502583" y="6095910"/>
              <a:ext cx="6976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Items</a:t>
              </a:r>
            </a:p>
            <a:p>
              <a:pPr algn="ctr"/>
              <a:r>
                <a:rPr lang="en-US" sz="1400" dirty="0" smtClean="0"/>
                <a:t>MySQL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567461" y="5427701"/>
            <a:ext cx="778290" cy="1191429"/>
            <a:chOff x="10708974" y="5460359"/>
            <a:chExt cx="778290" cy="1191429"/>
          </a:xfrm>
        </p:grpSpPr>
        <p:grpSp>
          <p:nvGrpSpPr>
            <p:cNvPr id="8" name="Group 7"/>
            <p:cNvGrpSpPr/>
            <p:nvPr/>
          </p:nvGrpSpPr>
          <p:grpSpPr>
            <a:xfrm>
              <a:off x="10799182" y="5460359"/>
              <a:ext cx="597877" cy="668209"/>
              <a:chOff x="6901961" y="1863976"/>
              <a:chExt cx="395654" cy="430820"/>
            </a:xfrm>
            <a:solidFill>
              <a:srgbClr val="7030A0"/>
            </a:solidFill>
          </p:grpSpPr>
          <p:sp>
            <p:nvSpPr>
              <p:cNvPr id="9" name="Can 8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Can 9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Can 10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Can 11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0708974" y="6128568"/>
              <a:ext cx="7782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Reviews</a:t>
              </a:r>
            </a:p>
            <a:p>
              <a:pPr algn="ctr"/>
              <a:r>
                <a:rPr lang="en-US" sz="1400" dirty="0" smtClean="0"/>
                <a:t>Mongo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384172" y="165245"/>
            <a:ext cx="4663279" cy="1487127"/>
            <a:chOff x="7384172" y="165245"/>
            <a:chExt cx="4663279" cy="1487127"/>
          </a:xfrm>
        </p:grpSpPr>
        <p:sp>
          <p:nvSpPr>
            <p:cNvPr id="62" name="Rectangle 61"/>
            <p:cNvSpPr/>
            <p:nvPr/>
          </p:nvSpPr>
          <p:spPr>
            <a:xfrm>
              <a:off x="7384172" y="165245"/>
              <a:ext cx="4663279" cy="148712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 anchorCtr="0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External Services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7677319" y="259972"/>
              <a:ext cx="1116909" cy="1191429"/>
              <a:chOff x="7677319" y="581099"/>
              <a:chExt cx="1116909" cy="1191429"/>
            </a:xfrm>
          </p:grpSpPr>
          <p:sp>
            <p:nvSpPr>
              <p:cNvPr id="21" name="Predefined Process 20"/>
              <p:cNvSpPr/>
              <p:nvPr/>
            </p:nvSpPr>
            <p:spPr>
              <a:xfrm>
                <a:off x="7936837" y="1104319"/>
                <a:ext cx="597875" cy="668209"/>
              </a:xfrm>
              <a:prstGeom prst="flowChartPredefined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77319" y="581099"/>
                <a:ext cx="111690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XYZ Shipping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8916884" y="259972"/>
              <a:ext cx="1130438" cy="1191430"/>
              <a:chOff x="9150595" y="581099"/>
              <a:chExt cx="1130438" cy="1191430"/>
            </a:xfrm>
          </p:grpSpPr>
          <p:sp>
            <p:nvSpPr>
              <p:cNvPr id="19" name="Predefined Process 18"/>
              <p:cNvSpPr/>
              <p:nvPr/>
            </p:nvSpPr>
            <p:spPr>
              <a:xfrm>
                <a:off x="9416876" y="1104320"/>
                <a:ext cx="597875" cy="668209"/>
              </a:xfrm>
              <a:prstGeom prst="flowChartPredefinedProcess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150595" y="581099"/>
                <a:ext cx="11304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CEK Shipping</a:t>
                </a:r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0195133" y="259972"/>
              <a:ext cx="1148969" cy="1191430"/>
              <a:chOff x="10621366" y="581099"/>
              <a:chExt cx="1148969" cy="1191430"/>
            </a:xfrm>
          </p:grpSpPr>
          <p:sp>
            <p:nvSpPr>
              <p:cNvPr id="20" name="Predefined Process 19"/>
              <p:cNvSpPr/>
              <p:nvPr/>
            </p:nvSpPr>
            <p:spPr>
              <a:xfrm>
                <a:off x="10896915" y="1104320"/>
                <a:ext cx="597875" cy="668209"/>
              </a:xfrm>
              <a:prstGeom prst="flowChartPredefinedProcess">
                <a:avLst/>
              </a:prstGeom>
              <a:solidFill>
                <a:schemeClr val="accent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621366" y="581099"/>
                <a:ext cx="114896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accent2"/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US" sz="1400" dirty="0" smtClean="0">
                    <a:solidFill>
                      <a:srgbClr val="00B050"/>
                    </a:solidFill>
                  </a:rPr>
                  <a:t>l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e</a:t>
                </a:r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Maps</a:t>
                </a:r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232602" y="2901760"/>
            <a:ext cx="3117043" cy="1782007"/>
            <a:chOff x="8232602" y="2988848"/>
            <a:chExt cx="3117043" cy="1782007"/>
          </a:xfrm>
        </p:grpSpPr>
        <p:grpSp>
          <p:nvGrpSpPr>
            <p:cNvPr id="57" name="Group 56"/>
            <p:cNvGrpSpPr/>
            <p:nvPr/>
          </p:nvGrpSpPr>
          <p:grpSpPr>
            <a:xfrm>
              <a:off x="8232602" y="2988848"/>
              <a:ext cx="3117043" cy="1782007"/>
              <a:chOff x="8926701" y="3175933"/>
              <a:chExt cx="3117043" cy="178200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432450" y="3178765"/>
                <a:ext cx="1872761" cy="1779174"/>
                <a:chOff x="4791808" y="3082972"/>
                <a:chExt cx="1482975" cy="153583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4911976" y="321193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4856288" y="314745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4791808" y="308297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 rot="16200000">
                <a:off x="10818637" y="3732832"/>
                <a:ext cx="1782006" cy="668209"/>
                <a:chOff x="3620910" y="4840183"/>
                <a:chExt cx="1872761" cy="668209"/>
              </a:xfrm>
            </p:grpSpPr>
            <p:sp>
              <p:nvSpPr>
                <p:cNvPr id="34" name="Alternate Process 33"/>
                <p:cNvSpPr/>
                <p:nvPr/>
              </p:nvSpPr>
              <p:spPr>
                <a:xfrm>
                  <a:off x="3620910" y="4840183"/>
                  <a:ext cx="1872761" cy="668209"/>
                </a:xfrm>
                <a:prstGeom prst="flowChartAlternate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620910" y="4912677"/>
                  <a:ext cx="187276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WAS Liberty</a:t>
                  </a:r>
                </a:p>
                <a:p>
                  <a:pPr algn="ctr"/>
                  <a:r>
                    <a:rPr lang="en-US" sz="1400" dirty="0" smtClean="0">
                      <a:solidFill>
                        <a:srgbClr val="C00000"/>
                      </a:solidFill>
                    </a:rPr>
                    <a:t>Collective Controller</a:t>
                  </a:r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46" name="Alternate Process 45"/>
              <p:cNvSpPr/>
              <p:nvPr/>
            </p:nvSpPr>
            <p:spPr>
              <a:xfrm rot="16200000">
                <a:off x="8259117" y="3843517"/>
                <a:ext cx="1782006" cy="446838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</a:rPr>
                  <a:t>IBM HTTP Server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8822244" y="3065935"/>
              <a:ext cx="16371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WAS Liberty</a:t>
              </a:r>
            </a:p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Collective Members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192752" y="3474521"/>
            <a:ext cx="882998" cy="975986"/>
            <a:chOff x="1092757" y="2034374"/>
            <a:chExt cx="882998" cy="975986"/>
          </a:xfrm>
        </p:grpSpPr>
        <p:sp>
          <p:nvSpPr>
            <p:cNvPr id="25" name="Predefined Process 24"/>
            <p:cNvSpPr/>
            <p:nvPr/>
          </p:nvSpPr>
          <p:spPr>
            <a:xfrm>
              <a:off x="1235319" y="2342151"/>
              <a:ext cx="597875" cy="668209"/>
            </a:xfrm>
            <a:prstGeom prst="flowChartPredefined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2757" y="2034374"/>
              <a:ext cx="882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6"/>
                  </a:solidFill>
                </a:rPr>
                <a:t>Inventory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792418" y="5427701"/>
            <a:ext cx="880369" cy="1195412"/>
            <a:chOff x="7043008" y="4744540"/>
            <a:chExt cx="880369" cy="1195412"/>
          </a:xfrm>
        </p:grpSpPr>
        <p:sp>
          <p:nvSpPr>
            <p:cNvPr id="64" name="Predefined Process 63"/>
            <p:cNvSpPr/>
            <p:nvPr/>
          </p:nvSpPr>
          <p:spPr>
            <a:xfrm>
              <a:off x="7184256" y="4744540"/>
              <a:ext cx="597875" cy="668209"/>
            </a:xfrm>
            <a:prstGeom prst="flowChartPredefinedProcess">
              <a:avLst/>
            </a:prstGeom>
            <a:solidFill>
              <a:schemeClr val="accent2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43008" y="5416732"/>
              <a:ext cx="880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2"/>
                  </a:solidFill>
                </a:rPr>
                <a:t>Financing</a:t>
              </a:r>
            </a:p>
            <a:p>
              <a:pPr algn="ctr"/>
              <a:r>
                <a:rPr lang="en-US" sz="1400" dirty="0" smtClean="0"/>
                <a:t>SOAP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1" name="Octagon 80"/>
          <p:cNvSpPr/>
          <p:nvPr/>
        </p:nvSpPr>
        <p:spPr>
          <a:xfrm>
            <a:off x="3332256" y="2107342"/>
            <a:ext cx="1361449" cy="413238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API Manager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4693705" y="5352733"/>
            <a:ext cx="947888" cy="1022101"/>
            <a:chOff x="4693705" y="5352733"/>
            <a:chExt cx="947888" cy="1022101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204" y="5352733"/>
              <a:ext cx="814890" cy="543260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693705" y="5913169"/>
              <a:ext cx="947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Developer</a:t>
              </a:r>
            </a:p>
            <a:p>
              <a:pPr algn="ctr"/>
              <a:r>
                <a:rPr lang="en-US" sz="1200" dirty="0" smtClean="0"/>
                <a:t>Workstation</a:t>
              </a:r>
              <a:endParaRPr lang="en-US" sz="1200" dirty="0"/>
            </a:p>
          </p:txBody>
        </p:sp>
      </p:grpSp>
      <p:cxnSp>
        <p:nvCxnSpPr>
          <p:cNvPr id="174" name="Straight Arrow Connector 173"/>
          <p:cNvCxnSpPr>
            <a:stCxn id="25" idx="2"/>
          </p:cNvCxnSpPr>
          <p:nvPr/>
        </p:nvCxnSpPr>
        <p:spPr>
          <a:xfrm>
            <a:off x="9634252" y="4450507"/>
            <a:ext cx="1283218" cy="930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5" idx="2"/>
          </p:cNvCxnSpPr>
          <p:nvPr/>
        </p:nvCxnSpPr>
        <p:spPr>
          <a:xfrm>
            <a:off x="9634252" y="4450507"/>
            <a:ext cx="206621" cy="94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Document 184"/>
          <p:cNvSpPr/>
          <p:nvPr/>
        </p:nvSpPr>
        <p:spPr>
          <a:xfrm>
            <a:off x="5760885" y="5945900"/>
            <a:ext cx="242633" cy="228600"/>
          </a:xfrm>
          <a:prstGeom prst="flowChartDocumen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42000">
                <a:schemeClr val="accent4">
                  <a:lumMod val="75000"/>
                </a:schemeClr>
              </a:gs>
              <a:gs pos="100000">
                <a:schemeClr val="accent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cument 91"/>
          <p:cNvSpPr/>
          <p:nvPr/>
        </p:nvSpPr>
        <p:spPr>
          <a:xfrm>
            <a:off x="5760886" y="5629169"/>
            <a:ext cx="242633" cy="228600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6014403" y="1451401"/>
            <a:ext cx="4739528" cy="4644510"/>
            <a:chOff x="6014403" y="1451401"/>
            <a:chExt cx="4739528" cy="4644510"/>
          </a:xfrm>
        </p:grpSpPr>
        <p:cxnSp>
          <p:nvCxnSpPr>
            <p:cNvPr id="98" name="Elbow Connector 97"/>
            <p:cNvCxnSpPr/>
            <p:nvPr/>
          </p:nvCxnSpPr>
          <p:spPr>
            <a:xfrm rot="5400000" flipH="1" flipV="1">
              <a:off x="4324419" y="3878013"/>
              <a:ext cx="3907882" cy="527914"/>
            </a:xfrm>
            <a:prstGeom prst="bentConnector3">
              <a:avLst>
                <a:gd name="adj1" fmla="val -140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542317" y="2188029"/>
              <a:ext cx="421161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0753931" y="1451401"/>
              <a:ext cx="0" cy="73662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003518" y="1451401"/>
            <a:ext cx="3499065" cy="4543483"/>
            <a:chOff x="6003518" y="1451401"/>
            <a:chExt cx="3499065" cy="4543483"/>
          </a:xfrm>
        </p:grpSpPr>
        <p:cxnSp>
          <p:nvCxnSpPr>
            <p:cNvPr id="15" name="Elbow Connector 14"/>
            <p:cNvCxnSpPr/>
            <p:nvPr/>
          </p:nvCxnSpPr>
          <p:spPr>
            <a:xfrm flipV="1">
              <a:off x="6003518" y="1948541"/>
              <a:ext cx="420006" cy="4046343"/>
            </a:xfrm>
            <a:prstGeom prst="bentConnector2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425734" y="1948541"/>
              <a:ext cx="3076849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9491697" y="1451401"/>
              <a:ext cx="0" cy="49714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8232602" y="1451401"/>
              <a:ext cx="0" cy="49714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761960" y="5320433"/>
            <a:ext cx="245828" cy="228600"/>
            <a:chOff x="5761960" y="5320433"/>
            <a:chExt cx="245828" cy="228600"/>
          </a:xfrm>
        </p:grpSpPr>
        <p:sp>
          <p:nvSpPr>
            <p:cNvPr id="90" name="Document 89"/>
            <p:cNvSpPr/>
            <p:nvPr/>
          </p:nvSpPr>
          <p:spPr>
            <a:xfrm>
              <a:off x="5765155" y="5320433"/>
              <a:ext cx="242633" cy="228600"/>
            </a:xfrm>
            <a:prstGeom prst="flowChart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&quot;No&quot; Symbol 114"/>
            <p:cNvSpPr/>
            <p:nvPr/>
          </p:nvSpPr>
          <p:spPr>
            <a:xfrm>
              <a:off x="5761960" y="5320433"/>
              <a:ext cx="228600" cy="228600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300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cument 1"/>
          <p:cNvSpPr/>
          <p:nvPr/>
        </p:nvSpPr>
        <p:spPr>
          <a:xfrm>
            <a:off x="4474084" y="3782298"/>
            <a:ext cx="1387130" cy="1164529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049470" y="5002449"/>
            <a:ext cx="2997982" cy="17146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Data Sources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84172" y="5002449"/>
            <a:ext cx="1666019" cy="17146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384172" y="2639021"/>
            <a:ext cx="4663279" cy="2378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Internal Services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9502583" y="5427701"/>
            <a:ext cx="697627" cy="1191429"/>
            <a:chOff x="9502583" y="5427701"/>
            <a:chExt cx="697627" cy="1191429"/>
          </a:xfrm>
        </p:grpSpPr>
        <p:grpSp>
          <p:nvGrpSpPr>
            <p:cNvPr id="7" name="Group 6"/>
            <p:cNvGrpSpPr/>
            <p:nvPr/>
          </p:nvGrpSpPr>
          <p:grpSpPr>
            <a:xfrm>
              <a:off x="9558628" y="5427701"/>
              <a:ext cx="597877" cy="668209"/>
              <a:chOff x="6901961" y="1863976"/>
              <a:chExt cx="395654" cy="430820"/>
            </a:xfrm>
          </p:grpSpPr>
          <p:sp>
            <p:nvSpPr>
              <p:cNvPr id="5" name="Can 4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Can 2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an 5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9502583" y="6095910"/>
              <a:ext cx="6976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Items</a:t>
              </a:r>
            </a:p>
            <a:p>
              <a:pPr algn="ctr"/>
              <a:r>
                <a:rPr lang="en-US" sz="1400" dirty="0" smtClean="0"/>
                <a:t>MySQL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567461" y="5427701"/>
            <a:ext cx="778290" cy="1191429"/>
            <a:chOff x="10708974" y="5460359"/>
            <a:chExt cx="778290" cy="1191429"/>
          </a:xfrm>
        </p:grpSpPr>
        <p:grpSp>
          <p:nvGrpSpPr>
            <p:cNvPr id="8" name="Group 7"/>
            <p:cNvGrpSpPr/>
            <p:nvPr/>
          </p:nvGrpSpPr>
          <p:grpSpPr>
            <a:xfrm>
              <a:off x="10799182" y="5460359"/>
              <a:ext cx="597877" cy="668209"/>
              <a:chOff x="6901961" y="1863976"/>
              <a:chExt cx="395654" cy="430820"/>
            </a:xfrm>
            <a:solidFill>
              <a:srgbClr val="7030A0"/>
            </a:solidFill>
          </p:grpSpPr>
          <p:sp>
            <p:nvSpPr>
              <p:cNvPr id="9" name="Can 8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Can 9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Can 10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Can 11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0708974" y="6128568"/>
              <a:ext cx="7782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Reviews</a:t>
              </a:r>
            </a:p>
            <a:p>
              <a:pPr algn="ctr"/>
              <a:r>
                <a:rPr lang="en-US" sz="1400" dirty="0" smtClean="0"/>
                <a:t>Mongo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384172" y="165245"/>
            <a:ext cx="4663279" cy="1487127"/>
            <a:chOff x="7384172" y="165245"/>
            <a:chExt cx="4663279" cy="1487127"/>
          </a:xfrm>
        </p:grpSpPr>
        <p:sp>
          <p:nvSpPr>
            <p:cNvPr id="62" name="Rectangle 61"/>
            <p:cNvSpPr/>
            <p:nvPr/>
          </p:nvSpPr>
          <p:spPr>
            <a:xfrm>
              <a:off x="7384172" y="165245"/>
              <a:ext cx="4663279" cy="148712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 anchorCtr="0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External Services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7677319" y="259972"/>
              <a:ext cx="1116909" cy="1191429"/>
              <a:chOff x="7677319" y="581099"/>
              <a:chExt cx="1116909" cy="1191429"/>
            </a:xfrm>
          </p:grpSpPr>
          <p:sp>
            <p:nvSpPr>
              <p:cNvPr id="21" name="Predefined Process 20"/>
              <p:cNvSpPr/>
              <p:nvPr/>
            </p:nvSpPr>
            <p:spPr>
              <a:xfrm>
                <a:off x="7936837" y="1104319"/>
                <a:ext cx="597875" cy="668209"/>
              </a:xfrm>
              <a:prstGeom prst="flowChartPredefined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77319" y="581099"/>
                <a:ext cx="111690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XYZ Shipping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8916884" y="259972"/>
              <a:ext cx="1130438" cy="1191430"/>
              <a:chOff x="9150595" y="581099"/>
              <a:chExt cx="1130438" cy="1191430"/>
            </a:xfrm>
          </p:grpSpPr>
          <p:sp>
            <p:nvSpPr>
              <p:cNvPr id="19" name="Predefined Process 18"/>
              <p:cNvSpPr/>
              <p:nvPr/>
            </p:nvSpPr>
            <p:spPr>
              <a:xfrm>
                <a:off x="9416876" y="1104320"/>
                <a:ext cx="597875" cy="668209"/>
              </a:xfrm>
              <a:prstGeom prst="flowChartPredefinedProcess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150595" y="581099"/>
                <a:ext cx="11304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CEK Shipping</a:t>
                </a:r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0195133" y="259972"/>
              <a:ext cx="1148969" cy="1191430"/>
              <a:chOff x="10621366" y="581099"/>
              <a:chExt cx="1148969" cy="1191430"/>
            </a:xfrm>
          </p:grpSpPr>
          <p:sp>
            <p:nvSpPr>
              <p:cNvPr id="20" name="Predefined Process 19"/>
              <p:cNvSpPr/>
              <p:nvPr/>
            </p:nvSpPr>
            <p:spPr>
              <a:xfrm>
                <a:off x="10896915" y="1104320"/>
                <a:ext cx="597875" cy="668209"/>
              </a:xfrm>
              <a:prstGeom prst="flowChartPredefinedProcess">
                <a:avLst/>
              </a:prstGeom>
              <a:solidFill>
                <a:schemeClr val="accent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621366" y="581099"/>
                <a:ext cx="114896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accent2"/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US" sz="1400" dirty="0" smtClean="0">
                    <a:solidFill>
                      <a:srgbClr val="00B050"/>
                    </a:solidFill>
                  </a:rPr>
                  <a:t>l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e</a:t>
                </a:r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Maps</a:t>
                </a:r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232602" y="2901760"/>
            <a:ext cx="3117043" cy="1782007"/>
            <a:chOff x="8232602" y="2988848"/>
            <a:chExt cx="3117043" cy="1782007"/>
          </a:xfrm>
        </p:grpSpPr>
        <p:grpSp>
          <p:nvGrpSpPr>
            <p:cNvPr id="57" name="Group 56"/>
            <p:cNvGrpSpPr/>
            <p:nvPr/>
          </p:nvGrpSpPr>
          <p:grpSpPr>
            <a:xfrm>
              <a:off x="8232602" y="2988848"/>
              <a:ext cx="3117043" cy="1782007"/>
              <a:chOff x="8926701" y="3175933"/>
              <a:chExt cx="3117043" cy="178200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432450" y="3178765"/>
                <a:ext cx="1872761" cy="1779174"/>
                <a:chOff x="4791808" y="3082972"/>
                <a:chExt cx="1482975" cy="153583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4911976" y="321193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4856288" y="314745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4791808" y="308297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 rot="16200000">
                <a:off x="10818637" y="3732832"/>
                <a:ext cx="1782006" cy="668209"/>
                <a:chOff x="3620910" y="4840183"/>
                <a:chExt cx="1872761" cy="668209"/>
              </a:xfrm>
            </p:grpSpPr>
            <p:sp>
              <p:nvSpPr>
                <p:cNvPr id="34" name="Alternate Process 33"/>
                <p:cNvSpPr/>
                <p:nvPr/>
              </p:nvSpPr>
              <p:spPr>
                <a:xfrm>
                  <a:off x="3620910" y="4840183"/>
                  <a:ext cx="1872761" cy="668209"/>
                </a:xfrm>
                <a:prstGeom prst="flowChartAlternate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620910" y="4912677"/>
                  <a:ext cx="187276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WAS Liberty</a:t>
                  </a:r>
                </a:p>
                <a:p>
                  <a:pPr algn="ctr"/>
                  <a:r>
                    <a:rPr lang="en-US" sz="1400" dirty="0" smtClean="0">
                      <a:solidFill>
                        <a:srgbClr val="C00000"/>
                      </a:solidFill>
                    </a:rPr>
                    <a:t>Collective Controller</a:t>
                  </a:r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46" name="Alternate Process 45"/>
              <p:cNvSpPr/>
              <p:nvPr/>
            </p:nvSpPr>
            <p:spPr>
              <a:xfrm rot="16200000">
                <a:off x="8259117" y="3843517"/>
                <a:ext cx="1782006" cy="446838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</a:rPr>
                  <a:t>IBM HTTP Server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8822244" y="3065935"/>
              <a:ext cx="16371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WAS Liberty</a:t>
              </a:r>
            </a:p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Collective Members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192752" y="3474521"/>
            <a:ext cx="882998" cy="975986"/>
            <a:chOff x="1092757" y="2034374"/>
            <a:chExt cx="882998" cy="975986"/>
          </a:xfrm>
        </p:grpSpPr>
        <p:sp>
          <p:nvSpPr>
            <p:cNvPr id="25" name="Predefined Process 24"/>
            <p:cNvSpPr/>
            <p:nvPr/>
          </p:nvSpPr>
          <p:spPr>
            <a:xfrm>
              <a:off x="1235319" y="2342151"/>
              <a:ext cx="597875" cy="668209"/>
            </a:xfrm>
            <a:prstGeom prst="flowChartPredefined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2757" y="2034374"/>
              <a:ext cx="882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6"/>
                  </a:solidFill>
                </a:rPr>
                <a:t>Inventory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792418" y="5427701"/>
            <a:ext cx="880369" cy="1195412"/>
            <a:chOff x="7043008" y="4744540"/>
            <a:chExt cx="880369" cy="1195412"/>
          </a:xfrm>
        </p:grpSpPr>
        <p:sp>
          <p:nvSpPr>
            <p:cNvPr id="64" name="Predefined Process 63"/>
            <p:cNvSpPr/>
            <p:nvPr/>
          </p:nvSpPr>
          <p:spPr>
            <a:xfrm>
              <a:off x="7184256" y="4744540"/>
              <a:ext cx="597875" cy="668209"/>
            </a:xfrm>
            <a:prstGeom prst="flowChartPredefinedProcess">
              <a:avLst/>
            </a:prstGeom>
            <a:solidFill>
              <a:schemeClr val="accent2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43008" y="5416732"/>
              <a:ext cx="880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2"/>
                  </a:solidFill>
                </a:rPr>
                <a:t>Financing</a:t>
              </a:r>
            </a:p>
            <a:p>
              <a:pPr algn="ctr"/>
              <a:r>
                <a:rPr lang="en-US" sz="1400" dirty="0" smtClean="0"/>
                <a:t>SOAP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1" name="Octagon 80"/>
          <p:cNvSpPr/>
          <p:nvPr/>
        </p:nvSpPr>
        <p:spPr>
          <a:xfrm>
            <a:off x="3332256" y="2107342"/>
            <a:ext cx="1361449" cy="413238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API Manager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4693705" y="5352733"/>
            <a:ext cx="947888" cy="1022101"/>
            <a:chOff x="4693705" y="5352733"/>
            <a:chExt cx="947888" cy="1022101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204" y="5352733"/>
              <a:ext cx="814890" cy="543260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693705" y="5913169"/>
              <a:ext cx="947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Developer</a:t>
              </a:r>
            </a:p>
            <a:p>
              <a:pPr algn="ctr"/>
              <a:r>
                <a:rPr lang="en-US" sz="1200" dirty="0" smtClean="0"/>
                <a:t>Workstation</a:t>
              </a:r>
              <a:endParaRPr lang="en-US" sz="1200" dirty="0"/>
            </a:p>
          </p:txBody>
        </p:sp>
      </p:grpSp>
      <p:cxnSp>
        <p:nvCxnSpPr>
          <p:cNvPr id="174" name="Straight Arrow Connector 173"/>
          <p:cNvCxnSpPr>
            <a:stCxn id="25" idx="2"/>
          </p:cNvCxnSpPr>
          <p:nvPr/>
        </p:nvCxnSpPr>
        <p:spPr>
          <a:xfrm>
            <a:off x="9634252" y="4450507"/>
            <a:ext cx="1283218" cy="930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5" idx="2"/>
          </p:cNvCxnSpPr>
          <p:nvPr/>
        </p:nvCxnSpPr>
        <p:spPr>
          <a:xfrm>
            <a:off x="9634252" y="4450507"/>
            <a:ext cx="206621" cy="94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Document 184"/>
          <p:cNvSpPr/>
          <p:nvPr/>
        </p:nvSpPr>
        <p:spPr>
          <a:xfrm>
            <a:off x="5760885" y="5945900"/>
            <a:ext cx="242633" cy="228600"/>
          </a:xfrm>
          <a:prstGeom prst="flowChartDocumen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42000">
                <a:schemeClr val="accent4">
                  <a:lumMod val="75000"/>
                </a:schemeClr>
              </a:gs>
              <a:gs pos="100000">
                <a:schemeClr val="accent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ocument 91"/>
          <p:cNvSpPr/>
          <p:nvPr/>
        </p:nvSpPr>
        <p:spPr>
          <a:xfrm>
            <a:off x="5760886" y="5629169"/>
            <a:ext cx="242633" cy="228600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5761960" y="5320433"/>
            <a:ext cx="245828" cy="228600"/>
            <a:chOff x="5761960" y="5320433"/>
            <a:chExt cx="245828" cy="228600"/>
          </a:xfrm>
        </p:grpSpPr>
        <p:sp>
          <p:nvSpPr>
            <p:cNvPr id="78" name="Document 77"/>
            <p:cNvSpPr/>
            <p:nvPr/>
          </p:nvSpPr>
          <p:spPr>
            <a:xfrm>
              <a:off x="5765155" y="5320433"/>
              <a:ext cx="242633" cy="228600"/>
            </a:xfrm>
            <a:prstGeom prst="flowChartDocumen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&quot;No&quot; Symbol 78"/>
            <p:cNvSpPr/>
            <p:nvPr/>
          </p:nvSpPr>
          <p:spPr>
            <a:xfrm>
              <a:off x="5761960" y="5320433"/>
              <a:ext cx="228600" cy="228600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Alternate Process 16"/>
          <p:cNvSpPr/>
          <p:nvPr/>
        </p:nvSpPr>
        <p:spPr>
          <a:xfrm>
            <a:off x="4571237" y="4221906"/>
            <a:ext cx="1171636" cy="16949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lternate Process 88"/>
          <p:cNvSpPr/>
          <p:nvPr/>
        </p:nvSpPr>
        <p:spPr>
          <a:xfrm>
            <a:off x="4571237" y="4472428"/>
            <a:ext cx="1171636" cy="169493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-0.09765 -0.2083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0.06068 -0.2534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" y="-1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81481E-6 L -0.02161 -0.3009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" y="-1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5" grpId="0" animBg="1"/>
      <p:bldP spid="92" grpId="0" animBg="1"/>
      <p:bldP spid="17" grpId="1" animBg="1"/>
      <p:bldP spid="8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9049470" y="5002449"/>
            <a:ext cx="2997982" cy="17146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Data Sources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84172" y="5002449"/>
            <a:ext cx="1666019" cy="17146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384172" y="2639021"/>
            <a:ext cx="4663279" cy="2378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Internal Services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9502583" y="5427701"/>
            <a:ext cx="697627" cy="1191429"/>
            <a:chOff x="9502583" y="5427701"/>
            <a:chExt cx="697627" cy="1191429"/>
          </a:xfrm>
        </p:grpSpPr>
        <p:grpSp>
          <p:nvGrpSpPr>
            <p:cNvPr id="7" name="Group 6"/>
            <p:cNvGrpSpPr/>
            <p:nvPr/>
          </p:nvGrpSpPr>
          <p:grpSpPr>
            <a:xfrm>
              <a:off x="9558628" y="5427701"/>
              <a:ext cx="597877" cy="668209"/>
              <a:chOff x="6901961" y="1863976"/>
              <a:chExt cx="395654" cy="430820"/>
            </a:xfrm>
          </p:grpSpPr>
          <p:sp>
            <p:nvSpPr>
              <p:cNvPr id="5" name="Can 4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Can 2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an 5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9502583" y="6095910"/>
              <a:ext cx="6976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</a:rPr>
                <a:t>Items</a:t>
              </a:r>
            </a:p>
            <a:p>
              <a:pPr algn="ctr"/>
              <a:r>
                <a:rPr lang="en-US" sz="1400" dirty="0" smtClean="0"/>
                <a:t>MySQL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567461" y="5427701"/>
            <a:ext cx="778290" cy="1191429"/>
            <a:chOff x="10708974" y="5460359"/>
            <a:chExt cx="778290" cy="1191429"/>
          </a:xfrm>
        </p:grpSpPr>
        <p:grpSp>
          <p:nvGrpSpPr>
            <p:cNvPr id="8" name="Group 7"/>
            <p:cNvGrpSpPr/>
            <p:nvPr/>
          </p:nvGrpSpPr>
          <p:grpSpPr>
            <a:xfrm>
              <a:off x="10799182" y="5460359"/>
              <a:ext cx="597877" cy="668209"/>
              <a:chOff x="6901961" y="1863976"/>
              <a:chExt cx="395654" cy="430820"/>
            </a:xfrm>
            <a:solidFill>
              <a:srgbClr val="7030A0"/>
            </a:solidFill>
          </p:grpSpPr>
          <p:sp>
            <p:nvSpPr>
              <p:cNvPr id="9" name="Can 8"/>
              <p:cNvSpPr/>
              <p:nvPr/>
            </p:nvSpPr>
            <p:spPr>
              <a:xfrm>
                <a:off x="6901961" y="2154119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Can 9"/>
              <p:cNvSpPr/>
              <p:nvPr/>
            </p:nvSpPr>
            <p:spPr>
              <a:xfrm>
                <a:off x="6901962" y="2057402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Can 10"/>
              <p:cNvSpPr/>
              <p:nvPr/>
            </p:nvSpPr>
            <p:spPr>
              <a:xfrm>
                <a:off x="6901962" y="1960685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Can 11"/>
              <p:cNvSpPr/>
              <p:nvPr/>
            </p:nvSpPr>
            <p:spPr>
              <a:xfrm>
                <a:off x="6901961" y="1863976"/>
                <a:ext cx="395653" cy="140677"/>
              </a:xfrm>
              <a:prstGeom prst="can">
                <a:avLst/>
              </a:prstGeom>
              <a:grpFill/>
              <a:ln>
                <a:solidFill>
                  <a:srgbClr val="D88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0708974" y="6128568"/>
              <a:ext cx="7782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Reviews</a:t>
              </a:r>
            </a:p>
            <a:p>
              <a:pPr algn="ctr"/>
              <a:r>
                <a:rPr lang="en-US" sz="1400" dirty="0" smtClean="0"/>
                <a:t>Mongo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384172" y="165245"/>
            <a:ext cx="4663279" cy="1487127"/>
            <a:chOff x="7384172" y="165245"/>
            <a:chExt cx="4663279" cy="1487127"/>
          </a:xfrm>
        </p:grpSpPr>
        <p:sp>
          <p:nvSpPr>
            <p:cNvPr id="62" name="Rectangle 61"/>
            <p:cNvSpPr/>
            <p:nvPr/>
          </p:nvSpPr>
          <p:spPr>
            <a:xfrm>
              <a:off x="7384172" y="165245"/>
              <a:ext cx="4663279" cy="148712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 anchorCtr="0"/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External Services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7677319" y="259972"/>
              <a:ext cx="1116909" cy="1191429"/>
              <a:chOff x="7677319" y="581099"/>
              <a:chExt cx="1116909" cy="1191429"/>
            </a:xfrm>
          </p:grpSpPr>
          <p:sp>
            <p:nvSpPr>
              <p:cNvPr id="21" name="Predefined Process 20"/>
              <p:cNvSpPr/>
              <p:nvPr/>
            </p:nvSpPr>
            <p:spPr>
              <a:xfrm>
                <a:off x="7936837" y="1104319"/>
                <a:ext cx="597875" cy="668209"/>
              </a:xfrm>
              <a:prstGeom prst="flowChartPredefinedProcess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77319" y="581099"/>
                <a:ext cx="111690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XYZ Shipping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8916884" y="259972"/>
              <a:ext cx="1130438" cy="1191430"/>
              <a:chOff x="9150595" y="581099"/>
              <a:chExt cx="1130438" cy="1191430"/>
            </a:xfrm>
          </p:grpSpPr>
          <p:sp>
            <p:nvSpPr>
              <p:cNvPr id="19" name="Predefined Process 18"/>
              <p:cNvSpPr/>
              <p:nvPr/>
            </p:nvSpPr>
            <p:spPr>
              <a:xfrm>
                <a:off x="9416876" y="1104320"/>
                <a:ext cx="597875" cy="668209"/>
              </a:xfrm>
              <a:prstGeom prst="flowChartPredefinedProcess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150595" y="581099"/>
                <a:ext cx="11304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CEK Shipping</a:t>
                </a:r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0195133" y="259972"/>
              <a:ext cx="1148969" cy="1191430"/>
              <a:chOff x="10621366" y="581099"/>
              <a:chExt cx="1148969" cy="1191430"/>
            </a:xfrm>
          </p:grpSpPr>
          <p:sp>
            <p:nvSpPr>
              <p:cNvPr id="20" name="Predefined Process 19"/>
              <p:cNvSpPr/>
              <p:nvPr/>
            </p:nvSpPr>
            <p:spPr>
              <a:xfrm>
                <a:off x="10896915" y="1104320"/>
                <a:ext cx="597875" cy="668209"/>
              </a:xfrm>
              <a:prstGeom prst="flowChartPredefinedProcess">
                <a:avLst/>
              </a:prstGeom>
              <a:solidFill>
                <a:schemeClr val="accent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621366" y="581099"/>
                <a:ext cx="114896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REST</a:t>
                </a:r>
              </a:p>
              <a:p>
                <a:pPr algn="ctr"/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accent2"/>
                    </a:solidFill>
                  </a:rPr>
                  <a:t>o</a:t>
                </a:r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US" sz="1400" dirty="0" smtClean="0">
                    <a:solidFill>
                      <a:srgbClr val="00B050"/>
                    </a:solidFill>
                  </a:rPr>
                  <a:t>l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e</a:t>
                </a:r>
                <a:r>
                  <a:rPr lang="en-US" sz="1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Maps</a:t>
                </a:r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232602" y="2901760"/>
            <a:ext cx="3117043" cy="1782007"/>
            <a:chOff x="8232602" y="2988848"/>
            <a:chExt cx="3117043" cy="1782007"/>
          </a:xfrm>
        </p:grpSpPr>
        <p:grpSp>
          <p:nvGrpSpPr>
            <p:cNvPr id="57" name="Group 56"/>
            <p:cNvGrpSpPr/>
            <p:nvPr/>
          </p:nvGrpSpPr>
          <p:grpSpPr>
            <a:xfrm>
              <a:off x="8232602" y="2988848"/>
              <a:ext cx="3117043" cy="1782007"/>
              <a:chOff x="8926701" y="3175933"/>
              <a:chExt cx="3117043" cy="178200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9432450" y="3178765"/>
                <a:ext cx="1872761" cy="1779174"/>
                <a:chOff x="4791808" y="3082972"/>
                <a:chExt cx="1482975" cy="153583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4911976" y="321193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4856288" y="314745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4791808" y="3082972"/>
                  <a:ext cx="1362807" cy="140687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 rot="16200000">
                <a:off x="10818637" y="3732832"/>
                <a:ext cx="1782006" cy="668209"/>
                <a:chOff x="3620910" y="4840183"/>
                <a:chExt cx="1872761" cy="668209"/>
              </a:xfrm>
            </p:grpSpPr>
            <p:sp>
              <p:nvSpPr>
                <p:cNvPr id="34" name="Alternate Process 33"/>
                <p:cNvSpPr/>
                <p:nvPr/>
              </p:nvSpPr>
              <p:spPr>
                <a:xfrm>
                  <a:off x="3620910" y="4840183"/>
                  <a:ext cx="1872761" cy="668209"/>
                </a:xfrm>
                <a:prstGeom prst="flowChartAlternate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620910" y="4912677"/>
                  <a:ext cx="187276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WAS Liberty</a:t>
                  </a:r>
                </a:p>
                <a:p>
                  <a:pPr algn="ctr"/>
                  <a:r>
                    <a:rPr lang="en-US" sz="1400" dirty="0" smtClean="0">
                      <a:solidFill>
                        <a:srgbClr val="C00000"/>
                      </a:solidFill>
                    </a:rPr>
                    <a:t>Collective Controller</a:t>
                  </a:r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46" name="Alternate Process 45"/>
              <p:cNvSpPr/>
              <p:nvPr/>
            </p:nvSpPr>
            <p:spPr>
              <a:xfrm rot="16200000">
                <a:off x="8259117" y="3843517"/>
                <a:ext cx="1782006" cy="446838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>
                        <a:lumMod val="75000"/>
                      </a:schemeClr>
                    </a:solidFill>
                  </a:rPr>
                  <a:t>IBM HTTP Server</a:t>
                </a:r>
                <a:endParaRPr lang="en-US" sz="1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8822244" y="3065935"/>
              <a:ext cx="16371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WAS Liberty</a:t>
              </a:r>
            </a:p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Collective Members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192752" y="3474521"/>
            <a:ext cx="882998" cy="975986"/>
            <a:chOff x="1092757" y="2034374"/>
            <a:chExt cx="882998" cy="975986"/>
          </a:xfrm>
        </p:grpSpPr>
        <p:sp>
          <p:nvSpPr>
            <p:cNvPr id="25" name="Predefined Process 24"/>
            <p:cNvSpPr/>
            <p:nvPr/>
          </p:nvSpPr>
          <p:spPr>
            <a:xfrm>
              <a:off x="1235319" y="2342151"/>
              <a:ext cx="597875" cy="668209"/>
            </a:xfrm>
            <a:prstGeom prst="flowChartPredefined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2757" y="2034374"/>
              <a:ext cx="882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6"/>
                  </a:solidFill>
                </a:rPr>
                <a:t>Inventory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792418" y="5427701"/>
            <a:ext cx="880369" cy="1195412"/>
            <a:chOff x="7043008" y="4744540"/>
            <a:chExt cx="880369" cy="1195412"/>
          </a:xfrm>
        </p:grpSpPr>
        <p:sp>
          <p:nvSpPr>
            <p:cNvPr id="64" name="Predefined Process 63"/>
            <p:cNvSpPr/>
            <p:nvPr/>
          </p:nvSpPr>
          <p:spPr>
            <a:xfrm>
              <a:off x="7184256" y="4744540"/>
              <a:ext cx="597875" cy="668209"/>
            </a:xfrm>
            <a:prstGeom prst="flowChartPredefinedProcess">
              <a:avLst/>
            </a:prstGeom>
            <a:solidFill>
              <a:schemeClr val="accent2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43008" y="5416732"/>
              <a:ext cx="880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2"/>
                  </a:solidFill>
                </a:rPr>
                <a:t>Financing</a:t>
              </a:r>
            </a:p>
            <a:p>
              <a:pPr algn="ctr"/>
              <a:r>
                <a:rPr lang="en-US" sz="1400" dirty="0" smtClean="0"/>
                <a:t>SOAP</a:t>
              </a:r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1" name="Octagon 80"/>
          <p:cNvSpPr/>
          <p:nvPr/>
        </p:nvSpPr>
        <p:spPr>
          <a:xfrm>
            <a:off x="3332256" y="2107342"/>
            <a:ext cx="1361449" cy="413238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API Manager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4693705" y="5352733"/>
            <a:ext cx="947888" cy="1022101"/>
            <a:chOff x="4693705" y="5352733"/>
            <a:chExt cx="947888" cy="1022101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204" y="5352733"/>
              <a:ext cx="814890" cy="543260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693705" y="5913169"/>
              <a:ext cx="947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Developer</a:t>
              </a:r>
            </a:p>
            <a:p>
              <a:pPr algn="ctr"/>
              <a:r>
                <a:rPr lang="en-US" sz="1200" dirty="0" smtClean="0"/>
                <a:t>Workstation</a:t>
              </a:r>
              <a:endParaRPr lang="en-US" sz="1200" dirty="0"/>
            </a:p>
          </p:txBody>
        </p:sp>
      </p:grpSp>
      <p:cxnSp>
        <p:nvCxnSpPr>
          <p:cNvPr id="174" name="Straight Arrow Connector 173"/>
          <p:cNvCxnSpPr>
            <a:stCxn id="25" idx="2"/>
          </p:cNvCxnSpPr>
          <p:nvPr/>
        </p:nvCxnSpPr>
        <p:spPr>
          <a:xfrm>
            <a:off x="9634252" y="4450507"/>
            <a:ext cx="1283218" cy="930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5" idx="2"/>
          </p:cNvCxnSpPr>
          <p:nvPr/>
        </p:nvCxnSpPr>
        <p:spPr>
          <a:xfrm>
            <a:off x="9634252" y="4450507"/>
            <a:ext cx="206621" cy="94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474084" y="3782298"/>
            <a:ext cx="1387130" cy="1164529"/>
            <a:chOff x="4474084" y="3782298"/>
            <a:chExt cx="1387130" cy="1164529"/>
          </a:xfrm>
        </p:grpSpPr>
        <p:sp>
          <p:nvSpPr>
            <p:cNvPr id="2" name="Document 1"/>
            <p:cNvSpPr/>
            <p:nvPr/>
          </p:nvSpPr>
          <p:spPr>
            <a:xfrm>
              <a:off x="4474084" y="3782298"/>
              <a:ext cx="1387130" cy="1164529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4570791" y="3887802"/>
              <a:ext cx="245828" cy="228600"/>
              <a:chOff x="5761960" y="5320433"/>
              <a:chExt cx="245828" cy="228600"/>
            </a:xfrm>
          </p:grpSpPr>
          <p:sp>
            <p:nvSpPr>
              <p:cNvPr id="84" name="Document 83"/>
              <p:cNvSpPr/>
              <p:nvPr/>
            </p:nvSpPr>
            <p:spPr>
              <a:xfrm>
                <a:off x="5765155" y="5320433"/>
                <a:ext cx="242633" cy="228600"/>
              </a:xfrm>
              <a:prstGeom prst="flowChart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&quot;No&quot; Symbol 84"/>
              <p:cNvSpPr/>
              <p:nvPr/>
            </p:nvSpPr>
            <p:spPr>
              <a:xfrm>
                <a:off x="5761960" y="5320433"/>
                <a:ext cx="228600" cy="228600"/>
              </a:xfrm>
              <a:prstGeom prst="noSmoking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6" name="Document 85"/>
            <p:cNvSpPr/>
            <p:nvPr/>
          </p:nvSpPr>
          <p:spPr>
            <a:xfrm>
              <a:off x="5037113" y="3887802"/>
              <a:ext cx="242633" cy="228600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Document 87"/>
            <p:cNvSpPr/>
            <p:nvPr/>
          </p:nvSpPr>
          <p:spPr>
            <a:xfrm>
              <a:off x="5500240" y="3887802"/>
              <a:ext cx="242633" cy="228600"/>
            </a:xfrm>
            <a:prstGeom prst="flowChartDocumen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2000">
                  <a:schemeClr val="accent4">
                    <a:lumMod val="75000"/>
                  </a:schemeClr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571237" y="4221906"/>
              <a:ext cx="1171636" cy="420015"/>
              <a:chOff x="4571237" y="4221906"/>
              <a:chExt cx="1171636" cy="420015"/>
            </a:xfrm>
          </p:grpSpPr>
          <p:sp>
            <p:nvSpPr>
              <p:cNvPr id="17" name="Alternate Process 16"/>
              <p:cNvSpPr/>
              <p:nvPr/>
            </p:nvSpPr>
            <p:spPr>
              <a:xfrm>
                <a:off x="4571237" y="4221906"/>
                <a:ext cx="1171636" cy="169493"/>
              </a:xfrm>
              <a:prstGeom prst="flowChartAlternateProcess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Alternate Process 88"/>
              <p:cNvSpPr/>
              <p:nvPr/>
            </p:nvSpPr>
            <p:spPr>
              <a:xfrm>
                <a:off x="4571237" y="4472428"/>
                <a:ext cx="1171636" cy="169493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3759214" y="1801682"/>
            <a:ext cx="1387130" cy="1164529"/>
            <a:chOff x="4474084" y="3782298"/>
            <a:chExt cx="1387130" cy="1164529"/>
          </a:xfrm>
        </p:grpSpPr>
        <p:sp>
          <p:nvSpPr>
            <p:cNvPr id="94" name="Document 93"/>
            <p:cNvSpPr/>
            <p:nvPr/>
          </p:nvSpPr>
          <p:spPr>
            <a:xfrm>
              <a:off x="4474084" y="3782298"/>
              <a:ext cx="1387130" cy="1164529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4570791" y="3887802"/>
              <a:ext cx="245828" cy="228600"/>
              <a:chOff x="5761960" y="5320433"/>
              <a:chExt cx="245828" cy="228600"/>
            </a:xfrm>
          </p:grpSpPr>
          <p:sp>
            <p:nvSpPr>
              <p:cNvPr id="101" name="Document 100"/>
              <p:cNvSpPr/>
              <p:nvPr/>
            </p:nvSpPr>
            <p:spPr>
              <a:xfrm>
                <a:off x="5765155" y="5320433"/>
                <a:ext cx="242633" cy="228600"/>
              </a:xfrm>
              <a:prstGeom prst="flowChart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&quot;No&quot; Symbol 101"/>
              <p:cNvSpPr/>
              <p:nvPr/>
            </p:nvSpPr>
            <p:spPr>
              <a:xfrm>
                <a:off x="5761960" y="5320433"/>
                <a:ext cx="228600" cy="228600"/>
              </a:xfrm>
              <a:prstGeom prst="noSmoking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Document 95"/>
            <p:cNvSpPr/>
            <p:nvPr/>
          </p:nvSpPr>
          <p:spPr>
            <a:xfrm>
              <a:off x="5037113" y="3887802"/>
              <a:ext cx="242633" cy="228600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Document 96"/>
            <p:cNvSpPr/>
            <p:nvPr/>
          </p:nvSpPr>
          <p:spPr>
            <a:xfrm>
              <a:off x="5500240" y="3887802"/>
              <a:ext cx="242633" cy="228600"/>
            </a:xfrm>
            <a:prstGeom prst="flowChartDocumen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2000">
                  <a:schemeClr val="accent4">
                    <a:lumMod val="75000"/>
                  </a:schemeClr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4571237" y="4221906"/>
              <a:ext cx="1171636" cy="420015"/>
              <a:chOff x="4571237" y="4221906"/>
              <a:chExt cx="1171636" cy="420015"/>
            </a:xfrm>
          </p:grpSpPr>
          <p:sp>
            <p:nvSpPr>
              <p:cNvPr id="99" name="Alternate Process 98"/>
              <p:cNvSpPr/>
              <p:nvPr/>
            </p:nvSpPr>
            <p:spPr>
              <a:xfrm>
                <a:off x="4571237" y="4221906"/>
                <a:ext cx="1171636" cy="169493"/>
              </a:xfrm>
              <a:prstGeom prst="flowChartAlternateProcess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lternate Process 99"/>
              <p:cNvSpPr/>
              <p:nvPr/>
            </p:nvSpPr>
            <p:spPr>
              <a:xfrm>
                <a:off x="4571237" y="4472428"/>
                <a:ext cx="1171636" cy="169493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0" name="Octagon 89"/>
          <p:cNvSpPr/>
          <p:nvPr/>
        </p:nvSpPr>
        <p:spPr>
          <a:xfrm rot="16200000">
            <a:off x="931553" y="4313581"/>
            <a:ext cx="4325589" cy="475817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API Gateway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1" name="Octagon 90"/>
          <p:cNvSpPr/>
          <p:nvPr/>
        </p:nvSpPr>
        <p:spPr>
          <a:xfrm rot="16200000">
            <a:off x="2051556" y="967316"/>
            <a:ext cx="2085588" cy="475817"/>
          </a:xfrm>
          <a:prstGeom prst="oc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rgbClr val="FF0000"/>
                </a:solidFill>
              </a:rPr>
              <a:t>Developer Portal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2942537" y="259972"/>
            <a:ext cx="299051" cy="276519"/>
            <a:chOff x="4474084" y="3782298"/>
            <a:chExt cx="1387130" cy="1164529"/>
          </a:xfrm>
        </p:grpSpPr>
        <p:sp>
          <p:nvSpPr>
            <p:cNvPr id="104" name="Document 103"/>
            <p:cNvSpPr/>
            <p:nvPr/>
          </p:nvSpPr>
          <p:spPr>
            <a:xfrm>
              <a:off x="4474084" y="3782298"/>
              <a:ext cx="1387130" cy="1164529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4570791" y="3887802"/>
              <a:ext cx="245828" cy="228600"/>
              <a:chOff x="5761960" y="5320433"/>
              <a:chExt cx="245828" cy="228600"/>
            </a:xfrm>
          </p:grpSpPr>
          <p:sp>
            <p:nvSpPr>
              <p:cNvPr id="111" name="Document 110"/>
              <p:cNvSpPr/>
              <p:nvPr/>
            </p:nvSpPr>
            <p:spPr>
              <a:xfrm>
                <a:off x="5765155" y="5320433"/>
                <a:ext cx="242633" cy="228600"/>
              </a:xfrm>
              <a:prstGeom prst="flowChart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&quot;No&quot; Symbol 111"/>
              <p:cNvSpPr/>
              <p:nvPr/>
            </p:nvSpPr>
            <p:spPr>
              <a:xfrm>
                <a:off x="5761960" y="5320433"/>
                <a:ext cx="228600" cy="228600"/>
              </a:xfrm>
              <a:prstGeom prst="noSmoking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6" name="Document 105"/>
            <p:cNvSpPr/>
            <p:nvPr/>
          </p:nvSpPr>
          <p:spPr>
            <a:xfrm>
              <a:off x="5037113" y="3887802"/>
              <a:ext cx="242633" cy="228600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ocument 106"/>
            <p:cNvSpPr/>
            <p:nvPr/>
          </p:nvSpPr>
          <p:spPr>
            <a:xfrm>
              <a:off x="5500240" y="3887802"/>
              <a:ext cx="242633" cy="228600"/>
            </a:xfrm>
            <a:prstGeom prst="flowChartDocumen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2000">
                  <a:schemeClr val="accent4">
                    <a:lumMod val="75000"/>
                  </a:schemeClr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4571237" y="4221906"/>
              <a:ext cx="1171636" cy="420015"/>
              <a:chOff x="4571237" y="4221906"/>
              <a:chExt cx="1171636" cy="420015"/>
            </a:xfrm>
          </p:grpSpPr>
          <p:sp>
            <p:nvSpPr>
              <p:cNvPr id="109" name="Alternate Process 108"/>
              <p:cNvSpPr/>
              <p:nvPr/>
            </p:nvSpPr>
            <p:spPr>
              <a:xfrm>
                <a:off x="4571237" y="4221906"/>
                <a:ext cx="1171636" cy="169493"/>
              </a:xfrm>
              <a:prstGeom prst="flowChartAlternateProcess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Alternate Process 109"/>
              <p:cNvSpPr/>
              <p:nvPr/>
            </p:nvSpPr>
            <p:spPr>
              <a:xfrm>
                <a:off x="4571237" y="4472428"/>
                <a:ext cx="1171636" cy="169493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2944822" y="3225548"/>
            <a:ext cx="299051" cy="276519"/>
            <a:chOff x="4474084" y="3782298"/>
            <a:chExt cx="1387130" cy="1164529"/>
          </a:xfrm>
        </p:grpSpPr>
        <p:sp>
          <p:nvSpPr>
            <p:cNvPr id="114" name="Document 113"/>
            <p:cNvSpPr/>
            <p:nvPr/>
          </p:nvSpPr>
          <p:spPr>
            <a:xfrm>
              <a:off x="4474084" y="3782298"/>
              <a:ext cx="1387130" cy="1164529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4570791" y="3887802"/>
              <a:ext cx="245828" cy="228600"/>
              <a:chOff x="5761960" y="5320433"/>
              <a:chExt cx="245828" cy="228600"/>
            </a:xfrm>
          </p:grpSpPr>
          <p:sp>
            <p:nvSpPr>
              <p:cNvPr id="121" name="Document 120"/>
              <p:cNvSpPr/>
              <p:nvPr/>
            </p:nvSpPr>
            <p:spPr>
              <a:xfrm>
                <a:off x="5765155" y="5320433"/>
                <a:ext cx="242633" cy="228600"/>
              </a:xfrm>
              <a:prstGeom prst="flowChart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&quot;No&quot; Symbol 121"/>
              <p:cNvSpPr/>
              <p:nvPr/>
            </p:nvSpPr>
            <p:spPr>
              <a:xfrm>
                <a:off x="5761960" y="5320433"/>
                <a:ext cx="228600" cy="228600"/>
              </a:xfrm>
              <a:prstGeom prst="noSmoking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6" name="Document 115"/>
            <p:cNvSpPr/>
            <p:nvPr/>
          </p:nvSpPr>
          <p:spPr>
            <a:xfrm>
              <a:off x="5037113" y="3887802"/>
              <a:ext cx="242633" cy="228600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Document 116"/>
            <p:cNvSpPr/>
            <p:nvPr/>
          </p:nvSpPr>
          <p:spPr>
            <a:xfrm>
              <a:off x="5500240" y="3887802"/>
              <a:ext cx="242633" cy="228600"/>
            </a:xfrm>
            <a:prstGeom prst="flowChartDocumen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42000">
                  <a:schemeClr val="accent4">
                    <a:lumMod val="75000"/>
                  </a:schemeClr>
                </a:gs>
                <a:gs pos="100000">
                  <a:schemeClr val="accent5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4571237" y="4221906"/>
              <a:ext cx="1171636" cy="420015"/>
              <a:chOff x="4571237" y="4221906"/>
              <a:chExt cx="1171636" cy="420015"/>
            </a:xfrm>
          </p:grpSpPr>
          <p:sp>
            <p:nvSpPr>
              <p:cNvPr id="119" name="Alternate Process 118"/>
              <p:cNvSpPr/>
              <p:nvPr/>
            </p:nvSpPr>
            <p:spPr>
              <a:xfrm>
                <a:off x="4571237" y="4221906"/>
                <a:ext cx="1171636" cy="169493"/>
              </a:xfrm>
              <a:prstGeom prst="flowChartAlternateProcess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Alternate Process 119"/>
              <p:cNvSpPr/>
              <p:nvPr/>
            </p:nvSpPr>
            <p:spPr>
              <a:xfrm>
                <a:off x="4571237" y="4472428"/>
                <a:ext cx="1171636" cy="169493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56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2.59259E-6 C 0.0056 -0.08264 0.01055 -0.16504 0.00065 -0.21296 C -0.00925 -0.26111 -0.0586 -0.28796 -0.0586 -0.28796 L -0.0586 -0.28796 L -0.0586 -0.2879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2" y="-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-0.11015 0.2194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8" y="1097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59 -0.28773 L -0.16758 -0.4729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4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738</Words>
  <Application>Microsoft Macintosh PowerPoint</Application>
  <PresentationFormat>Widescreen</PresentationFormat>
  <Paragraphs>253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API Connect v5</vt:lpstr>
      <vt:lpstr>Important Links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Baker</dc:creator>
  <cp:lastModifiedBy>Tim Baker</cp:lastModifiedBy>
  <cp:revision>31</cp:revision>
  <dcterms:created xsi:type="dcterms:W3CDTF">2016-04-28T22:52:48Z</dcterms:created>
  <dcterms:modified xsi:type="dcterms:W3CDTF">2016-05-11T17:48:32Z</dcterms:modified>
</cp:coreProperties>
</file>