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68" r:id="rId2"/>
    <p:sldId id="269" r:id="rId3"/>
    <p:sldId id="271" r:id="rId4"/>
    <p:sldId id="262" r:id="rId5"/>
    <p:sldId id="272" r:id="rId6"/>
    <p:sldId id="275" r:id="rId7"/>
    <p:sldId id="274" r:id="rId8"/>
    <p:sldId id="276" r:id="rId9"/>
    <p:sldId id="277" r:id="rId10"/>
    <p:sldId id="278" r:id="rId11"/>
    <p:sldId id="279" r:id="rId12"/>
    <p:sldId id="280" r:id="rId13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3E57"/>
    <a:srgbClr val="184259"/>
    <a:srgbClr val="9C4E4E"/>
    <a:srgbClr val="700000"/>
    <a:srgbClr val="5E2001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52" autoAdjust="0"/>
  </p:normalViewPr>
  <p:slideViewPr>
    <p:cSldViewPr snapToGrid="0">
      <p:cViewPr varScale="1">
        <p:scale>
          <a:sx n="68" d="100"/>
          <a:sy n="68" d="100"/>
        </p:scale>
        <p:origin x="6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370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72BF7510-B9ED-40E0-8274-4F64AD62B8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95E24B0-B97F-4932-93CD-4307D6181DC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C233B83-B6D0-418E-B98E-4952F3282A56}" type="datetime1">
              <a:rPr lang="es-ES" smtClean="0"/>
              <a:t>14/07/2024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FC3A0DF-A8A7-4EF4-96E5-757FFFC2A93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22BEC987-E8F6-4FD2-BFB2-04815BD1D2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C078EF9-7F2B-4B20-A25C-9E80C16977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0114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9813A5A-3BC6-4270-9AE1-7A53DFC90DEC}" type="datetime1">
              <a:rPr lang="es-ES" noProof="0" smtClean="0"/>
              <a:t>14/07/2024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AAF9CF-D1E5-49FD-94F7-B246BB67E246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6292858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AAF9CF-D1E5-49FD-94F7-B246BB67E246}" type="slidenum">
              <a:rPr lang="es-ES" noProof="0" smtClean="0"/>
              <a:t>1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866837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AAF9CF-D1E5-49FD-94F7-B246BB67E246}" type="slidenum">
              <a:rPr lang="es-ES" noProof="0" smtClean="0"/>
              <a:t>10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0444908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AAF9CF-D1E5-49FD-94F7-B246BB67E246}" type="slidenum">
              <a:rPr lang="es-ES" noProof="0" smtClean="0"/>
              <a:t>11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5148954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AAF9CF-D1E5-49FD-94F7-B246BB67E246}" type="slidenum">
              <a:rPr lang="es-ES" noProof="0" smtClean="0"/>
              <a:t>12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3388964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AAF9CF-D1E5-49FD-94F7-B246BB67E246}" type="slidenum">
              <a:rPr lang="es-ES" noProof="0" smtClean="0"/>
              <a:t>2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2437984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AAF9CF-D1E5-49FD-94F7-B246BB67E246}" type="slidenum">
              <a:rPr lang="es-ES" noProof="0" smtClean="0"/>
              <a:t>3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159619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AAF9CF-D1E5-49FD-94F7-B246BB67E246}" type="slidenum">
              <a:rPr lang="es-ES" noProof="0" smtClean="0"/>
              <a:t>4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5582616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AAF9CF-D1E5-49FD-94F7-B246BB67E246}" type="slidenum">
              <a:rPr lang="es-ES" noProof="0" smtClean="0"/>
              <a:t>5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760292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AAF9CF-D1E5-49FD-94F7-B246BB67E246}" type="slidenum">
              <a:rPr lang="es-ES" noProof="0" smtClean="0"/>
              <a:t>6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1570033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AAF9CF-D1E5-49FD-94F7-B246BB67E246}" type="slidenum">
              <a:rPr lang="es-ES" noProof="0" smtClean="0"/>
              <a:t>7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558385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AAF9CF-D1E5-49FD-94F7-B246BB67E246}" type="slidenum">
              <a:rPr lang="es-ES" noProof="0" smtClean="0"/>
              <a:t>8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07967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AAF9CF-D1E5-49FD-94F7-B246BB67E246}" type="slidenum">
              <a:rPr lang="es-ES" noProof="0" smtClean="0"/>
              <a:t>9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779401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y contenido">
    <p:bg bwMode="blackGray"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840914" cy="1260000"/>
          </a:xfrm>
        </p:spPr>
        <p:txBody>
          <a:bodyPr rtlCol="0" anchor="ctr" anchorCtr="0">
            <a:normAutofit/>
          </a:bodyPr>
          <a:lstStyle>
            <a:lvl1pPr>
              <a:defRPr sz="30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5801" y="1869601"/>
            <a:ext cx="10840914" cy="3921600"/>
          </a:xfrm>
        </p:spPr>
        <p:txBody>
          <a:bodyPr rtlCol="0" anchor="t" anchorCtr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8F2F863-F080-4BC3-A3C7-A33C770BC2F3}" type="datetime1">
              <a:rPr lang="es-ES" noProof="0" smtClean="0"/>
              <a:t>14/07/2024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328F7C25-BFB6-430F-87B6-7D0D2C749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-185517" y="1223433"/>
            <a:ext cx="504000" cy="0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262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abezado de la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1" y="609601"/>
            <a:ext cx="10840913" cy="3124199"/>
          </a:xfrm>
        </p:spPr>
        <p:txBody>
          <a:bodyPr rtlCol="0" anchor="ctr">
            <a:normAutofit/>
          </a:bodyPr>
          <a:lstStyle>
            <a:lvl1pPr algn="l">
              <a:defRPr sz="3000" b="0" cap="none"/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85800" y="3733800"/>
            <a:ext cx="10840914" cy="20574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CEDE662-50AF-41FC-8F39-BAF961B50A30}" type="datetime1">
              <a:rPr lang="es-ES" noProof="0" smtClean="0"/>
              <a:t>14/07/2024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83326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840914" cy="1260000"/>
          </a:xfrm>
        </p:spPr>
        <p:txBody>
          <a:bodyPr rtlCol="0">
            <a:normAutofit/>
          </a:bodyPr>
          <a:lstStyle>
            <a:lvl1pPr>
              <a:defRPr sz="30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9AC63EB-39BE-4E95-9DFE-D14A3D6BEB7B}" type="datetime1">
              <a:rPr lang="es-ES" noProof="0" smtClean="0"/>
              <a:t>14/07/2024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5106499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2B8AD2-7362-4876-8731-B922CF9D9D1E}" type="datetime1">
              <a:rPr lang="es-ES" noProof="0" smtClean="0"/>
              <a:t>14/07/2024</a:t>
            </a:fld>
            <a:endParaRPr lang="es-ES" noProof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453706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 bwMode="blackGray"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1786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476500" y="2716272"/>
            <a:ext cx="8683625" cy="2421464"/>
          </a:xfrm>
        </p:spPr>
        <p:txBody>
          <a:bodyPr rtlCol="0"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2476500" y="5137736"/>
            <a:ext cx="8683625" cy="73284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 rtlCol="0"/>
          <a:lstStyle/>
          <a:p>
            <a:pPr rtl="0"/>
            <a:fld id="{15E1E895-E870-4556-8665-5DE714DEB164}" type="datetime1">
              <a:rPr lang="es-ES" noProof="0" smtClean="0"/>
              <a:t>14/07/2024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 rtlCol="0"/>
          <a:lstStyle/>
          <a:p>
            <a:pPr rtl="0"/>
            <a:fld id="{5D99DD2A-B520-4620-9B43-64B657BA2D42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0629371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2450" y="1874308"/>
            <a:ext cx="3814235" cy="1260000"/>
          </a:xfrm>
        </p:spPr>
        <p:txBody>
          <a:bodyPr rtlCol="0" anchor="ctr" anchorCtr="0">
            <a:noAutofit/>
          </a:bodyPr>
          <a:lstStyle>
            <a:lvl1pPr algn="r">
              <a:defRPr sz="30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648200" y="0"/>
            <a:ext cx="7543800" cy="6856214"/>
          </a:xfrm>
        </p:spPr>
        <p:txBody>
          <a:bodyPr rtlCol="0" anchor="ctr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552450" y="3134308"/>
            <a:ext cx="3814235" cy="20166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F512E87-1843-45B8-8BC1-B617A4B373C3}" type="datetime1">
              <a:rPr lang="es-ES" noProof="0" smtClean="0"/>
              <a:t>14/07/2024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006338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y descripción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Celestia-R1---OverlayContentHD.png">
            <a:extLst>
              <a:ext uri="{FF2B5EF4-FFF2-40B4-BE49-F238E27FC236}">
                <a16:creationId xmlns:a16="http://schemas.microsoft.com/office/drawing/2014/main" id="{A1E35E73-B2F7-41DF-AAD2-58E6BE2710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840914" cy="1260000"/>
          </a:xfrm>
        </p:spPr>
        <p:txBody>
          <a:bodyPr rtlCol="0" anchor="ctr" anchorCtr="0">
            <a:normAutofit/>
          </a:bodyPr>
          <a:lstStyle>
            <a:lvl1pPr>
              <a:defRPr sz="30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85799" y="1881824"/>
            <a:ext cx="10840914" cy="1032826"/>
          </a:xfrm>
        </p:spPr>
        <p:txBody>
          <a:bodyPr rtlCol="0" anchor="t" anchorCtr="0">
            <a:no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EF3746-C198-4D65-84FA-2AA777BBB469}" type="datetime1">
              <a:rPr lang="es-ES" noProof="0" smtClean="0"/>
              <a:t>14/07/2024</a:t>
            </a:fld>
            <a:endParaRPr lang="es-ES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B47DAE59-9D63-4159-8F3E-560C31F19A8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16192" y="3837470"/>
            <a:ext cx="1310050" cy="959003"/>
          </a:xfrm>
        </p:spPr>
        <p:txBody>
          <a:bodyPr rtlCol="0"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12" name="Marcador de texto 2">
            <a:extLst>
              <a:ext uri="{FF2B5EF4-FFF2-40B4-BE49-F238E27FC236}">
                <a16:creationId xmlns:a16="http://schemas.microsoft.com/office/drawing/2014/main" id="{4249143D-80A5-4E4C-BBFD-F253500CE22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85799" y="2914650"/>
            <a:ext cx="10840914" cy="502126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0" name="Marcador de texto 5">
            <a:extLst>
              <a:ext uri="{FF2B5EF4-FFF2-40B4-BE49-F238E27FC236}">
                <a16:creationId xmlns:a16="http://schemas.microsoft.com/office/drawing/2014/main" id="{B06123F0-984B-4EF8-9945-3621C401B7A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65366" y="3837470"/>
            <a:ext cx="1310050" cy="959003"/>
          </a:xfrm>
        </p:spPr>
        <p:txBody>
          <a:bodyPr rtlCol="0"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1" name="Marcador de texto 5">
            <a:extLst>
              <a:ext uri="{FF2B5EF4-FFF2-40B4-BE49-F238E27FC236}">
                <a16:creationId xmlns:a16="http://schemas.microsoft.com/office/drawing/2014/main" id="{A669C074-A9BE-4B07-ACEE-3B34AAC8B9E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48424" y="3837470"/>
            <a:ext cx="1310050" cy="959003"/>
          </a:xfrm>
        </p:spPr>
        <p:txBody>
          <a:bodyPr rtlCol="0"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9" name="Marcador de texto 5">
            <a:extLst>
              <a:ext uri="{FF2B5EF4-FFF2-40B4-BE49-F238E27FC236}">
                <a16:creationId xmlns:a16="http://schemas.microsoft.com/office/drawing/2014/main" id="{84A40D78-D6DD-41A7-A132-9D48DF8649A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382308" y="3837470"/>
            <a:ext cx="1310050" cy="959003"/>
          </a:xfrm>
        </p:spPr>
        <p:txBody>
          <a:bodyPr rtlCol="0"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8" name="Marcador de texto 5">
            <a:extLst>
              <a:ext uri="{FF2B5EF4-FFF2-40B4-BE49-F238E27FC236}">
                <a16:creationId xmlns:a16="http://schemas.microsoft.com/office/drawing/2014/main" id="{4A9CFAA7-850F-4C92-A9BE-56452E5CA04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299250" y="3837470"/>
            <a:ext cx="1310050" cy="959003"/>
          </a:xfrm>
        </p:spPr>
        <p:txBody>
          <a:bodyPr rtlCol="0"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CC5A0CF1-9FE7-4149-97DC-5221639144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-185517" y="1242483"/>
            <a:ext cx="504000" cy="0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639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57326" y="995967"/>
            <a:ext cx="6238874" cy="1260000"/>
          </a:xfrm>
        </p:spPr>
        <p:txBody>
          <a:bodyPr rtlCol="0" anchor="ctr" anchorCtr="0">
            <a:noAutofit/>
          </a:bodyPr>
          <a:lstStyle>
            <a:lvl1pPr algn="r">
              <a:defRPr sz="30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4" name="Marcador de posición de imagen 2"/>
          <p:cNvSpPr>
            <a:spLocks noGrp="1" noChangeAspect="1"/>
          </p:cNvSpPr>
          <p:nvPr>
            <p:ph type="pic" idx="1"/>
          </p:nvPr>
        </p:nvSpPr>
        <p:spPr bwMode="blackGray">
          <a:xfrm>
            <a:off x="8014200" y="995968"/>
            <a:ext cx="3492000" cy="4866064"/>
          </a:xfrm>
          <a:prstGeom prst="roundRect">
            <a:avLst>
              <a:gd name="adj" fmla="val 2371"/>
            </a:avLst>
          </a:prstGeom>
          <a:solidFill>
            <a:schemeClr val="bg2">
              <a:lumMod val="75000"/>
              <a:lumOff val="25000"/>
            </a:schemeClr>
          </a:solidFill>
          <a:ln w="28575" cap="sq" cmpd="sng">
            <a:solidFill>
              <a:schemeClr val="accent3">
                <a:lumMod val="50000"/>
              </a:schemeClr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085849" y="2255967"/>
            <a:ext cx="6610351" cy="3476618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7E88A2E-5C46-4691-B090-988B80D53E95}" type="datetime1">
              <a:rPr lang="es-ES" noProof="0" smtClean="0"/>
              <a:t>14/07/2024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969382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leyenda a la derech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57974" y="995968"/>
            <a:ext cx="4848225" cy="1260000"/>
          </a:xfrm>
        </p:spPr>
        <p:txBody>
          <a:bodyPr rtlCol="0" anchor="ctr" anchorCtr="0">
            <a:normAutofit/>
          </a:bodyPr>
          <a:lstStyle>
            <a:lvl1pPr algn="l">
              <a:defRPr sz="30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4" name="Marcador de posición de imagen 2"/>
          <p:cNvSpPr>
            <a:spLocks noGrp="1" noChangeAspect="1"/>
          </p:cNvSpPr>
          <p:nvPr>
            <p:ph type="pic" idx="1"/>
          </p:nvPr>
        </p:nvSpPr>
        <p:spPr bwMode="blackGray">
          <a:xfrm>
            <a:off x="727574" y="914400"/>
            <a:ext cx="5749425" cy="4818185"/>
          </a:xfrm>
          <a:prstGeom prst="roundRect">
            <a:avLst>
              <a:gd name="adj" fmla="val 2371"/>
            </a:avLst>
          </a:prstGeom>
          <a:solidFill>
            <a:schemeClr val="bg2">
              <a:lumMod val="75000"/>
              <a:lumOff val="25000"/>
            </a:schemeClr>
          </a:solidFill>
          <a:ln w="28575" cap="sq" cmpd="sng">
            <a:solidFill>
              <a:schemeClr val="accent3">
                <a:lumMod val="50000"/>
              </a:schemeClr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657974" y="2255968"/>
            <a:ext cx="4848225" cy="3476617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F6AAA79-353A-4D8B-B197-078C2ECDF591}" type="datetime1">
              <a:rPr lang="es-ES" noProof="0" smtClean="0"/>
              <a:t>14/07/2024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832959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Cuadro de texto 14"/>
          <p:cNvSpPr txBox="1"/>
          <p:nvPr/>
        </p:nvSpPr>
        <p:spPr bwMode="white">
          <a:xfrm>
            <a:off x="10571243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Cuadro de texto 10"/>
          <p:cNvSpPr txBox="1"/>
          <p:nvPr/>
        </p:nvSpPr>
        <p:spPr bwMode="white">
          <a:xfrm>
            <a:off x="100262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320801" y="609601"/>
            <a:ext cx="9550399" cy="2743199"/>
          </a:xfrm>
        </p:spPr>
        <p:txBody>
          <a:bodyPr rtlCol="0" anchor="ctr">
            <a:normAutofit/>
          </a:bodyPr>
          <a:lstStyle>
            <a:lvl1pPr algn="ctr">
              <a:defRPr sz="3000" b="0" i="1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/>
          </p:nvPr>
        </p:nvSpPr>
        <p:spPr>
          <a:xfrm>
            <a:off x="1426408" y="3352800"/>
            <a:ext cx="9339184" cy="381000"/>
          </a:xfrm>
        </p:spPr>
        <p:txBody>
          <a:bodyPr rtlCol="0"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1AD7857E-8E0E-4AC1-ABDC-E42462C788DE}"/>
              </a:ext>
            </a:extLst>
          </p:cNvPr>
          <p:cNvSpPr/>
          <p:nvPr userDrawn="1"/>
        </p:nvSpPr>
        <p:spPr>
          <a:xfrm>
            <a:off x="1750844" y="3962401"/>
            <a:ext cx="8690313" cy="1908173"/>
          </a:xfrm>
          <a:prstGeom prst="roundRect">
            <a:avLst>
              <a:gd name="adj" fmla="val 6552"/>
            </a:avLst>
          </a:prstGeom>
          <a:solidFill>
            <a:schemeClr val="accent3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857375" y="4021138"/>
            <a:ext cx="8486775" cy="176053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7F807C0-159D-4023-B2CD-EF2E4FDF4E3C}" type="datetime1">
              <a:rPr lang="es-ES" noProof="0" smtClean="0"/>
              <a:t>14/07/2024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153409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Celestia-R1---OverlayContentHD.png">
            <a:extLst>
              <a:ext uri="{FF2B5EF4-FFF2-40B4-BE49-F238E27FC236}">
                <a16:creationId xmlns:a16="http://schemas.microsoft.com/office/drawing/2014/main" id="{A1E35E73-B2F7-41DF-AAD2-58E6BE2710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1" y="609599"/>
            <a:ext cx="10840914" cy="1260000"/>
          </a:xfrm>
        </p:spPr>
        <p:txBody>
          <a:bodyPr rtlCol="0">
            <a:normAutofit/>
          </a:bodyPr>
          <a:lstStyle>
            <a:lvl1pPr>
              <a:defRPr sz="30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85799" y="1869599"/>
            <a:ext cx="5202071" cy="9162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85800" y="2870201"/>
            <a:ext cx="5202071" cy="2916000"/>
          </a:xfrm>
          <a:prstGeom prst="roundRect">
            <a:avLst>
              <a:gd name="adj" fmla="val 2496"/>
            </a:avLst>
          </a:prstGeom>
          <a:ln w="28575">
            <a:solidFill>
              <a:schemeClr val="accent3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298270" y="1869599"/>
            <a:ext cx="5228444" cy="9162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298270" y="2870201"/>
            <a:ext cx="5202071" cy="2916000"/>
          </a:xfrm>
          <a:prstGeom prst="roundRect">
            <a:avLst>
              <a:gd name="adj" fmla="val 2798"/>
            </a:avLst>
          </a:prstGeom>
          <a:ln w="28575">
            <a:solidFill>
              <a:schemeClr val="accent3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9E6FEE0-0507-4CAC-8F13-F69AF8DA6DE7}" type="datetime1">
              <a:rPr lang="es-ES" noProof="0" smtClean="0"/>
              <a:t>14/07/2024</a:t>
            </a:fld>
            <a:endParaRPr lang="es-ES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8031B0A9-3E16-4C5B-A6CE-045BCB91A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57150" y="939761"/>
            <a:ext cx="3666" cy="491143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6961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840914" cy="1260000"/>
          </a:xfrm>
        </p:spPr>
        <p:txBody>
          <a:bodyPr rtlCol="0">
            <a:normAutofit/>
          </a:bodyPr>
          <a:lstStyle>
            <a:lvl1pPr>
              <a:defRPr sz="30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E44449DE-635B-4B23-9B8B-C95A5B8764DB}"/>
              </a:ext>
            </a:extLst>
          </p:cNvPr>
          <p:cNvSpPr/>
          <p:nvPr userDrawn="1"/>
        </p:nvSpPr>
        <p:spPr>
          <a:xfrm>
            <a:off x="663356" y="1790228"/>
            <a:ext cx="10863358" cy="4080348"/>
          </a:xfrm>
          <a:prstGeom prst="roundRect">
            <a:avLst>
              <a:gd name="adj" fmla="val 2634"/>
            </a:avLst>
          </a:prstGeom>
          <a:solidFill>
            <a:schemeClr val="accent3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85802" y="1869600"/>
            <a:ext cx="5040000" cy="3921601"/>
          </a:xfrm>
          <a:prstGeom prst="roundRect">
            <a:avLst>
              <a:gd name="adj" fmla="val 1970"/>
            </a:avLst>
          </a:prstGeom>
          <a:ln w="28575">
            <a:noFill/>
          </a:ln>
          <a:effectLst/>
        </p:spPr>
        <p:txBody>
          <a:bodyPr rtlCol="0" anchor="t" anchorCtr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488644" y="1869601"/>
            <a:ext cx="5040000" cy="3921600"/>
          </a:xfrm>
          <a:prstGeom prst="roundRect">
            <a:avLst>
              <a:gd name="adj" fmla="val 2211"/>
            </a:avLst>
          </a:prstGeom>
          <a:ln w="28575">
            <a:noFill/>
          </a:ln>
          <a:effectLst/>
        </p:spPr>
        <p:txBody>
          <a:bodyPr rtlCol="0" anchor="t" anchorCtr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CA76311-DCB1-48C0-BDFB-1E9BDDD89382}" type="datetime1">
              <a:rPr lang="es-ES" noProof="0" smtClean="0"/>
              <a:t>14/07/2024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E8539E0A-8009-4A6E-A7A1-5AEFA5220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57150" y="996911"/>
            <a:ext cx="3666" cy="491143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52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Gray"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 bwMode="white">
          <a:xfrm>
            <a:off x="685801" y="609600"/>
            <a:ext cx="10840914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 bwMode="white">
          <a:xfrm>
            <a:off x="685801" y="2142067"/>
            <a:ext cx="10840914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CBC0D6D7-4DEE-4433-B569-99887D0E56FC}" type="datetime1">
              <a:rPr lang="es-ES" noProof="0" smtClean="0"/>
              <a:t>14/07/2024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266059" y="5870575"/>
            <a:ext cx="1260655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5D99DD2A-B520-4620-9B43-64B657BA2D42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0090699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8" r:id="rId3"/>
    <p:sldLayoutId id="2147483679" r:id="rId4"/>
    <p:sldLayoutId id="2147483669" r:id="rId5"/>
    <p:sldLayoutId id="2147483680" r:id="rId6"/>
    <p:sldLayoutId id="2147483672" r:id="rId7"/>
    <p:sldLayoutId id="2147483665" r:id="rId8"/>
    <p:sldLayoutId id="2147483664" r:id="rId9"/>
    <p:sldLayoutId id="2147483671" r:id="rId10"/>
    <p:sldLayoutId id="2147483666" r:id="rId11"/>
    <p:sldLayoutId id="2147483667" r:id="rId12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35B398-1E7F-44AD-8356-8345134C9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0174" y="2329830"/>
            <a:ext cx="9622973" cy="3940342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es-ES" dirty="0"/>
              <a:t>PROYECTO GRUPO 1</a:t>
            </a:r>
            <a:br>
              <a:rPr lang="es-ES" dirty="0"/>
            </a:br>
            <a:r>
              <a:rPr lang="es-ES" dirty="0"/>
              <a:t> </a:t>
            </a:r>
            <a:br>
              <a:rPr lang="es-ES" dirty="0"/>
            </a:br>
            <a:r>
              <a:rPr lang="es-ES" dirty="0"/>
              <a:t>Integrantes:</a:t>
            </a:r>
            <a:br>
              <a:rPr lang="es-ES" dirty="0"/>
            </a:br>
            <a:br>
              <a:rPr lang="es-EC" b="0" i="0" dirty="0">
                <a:solidFill>
                  <a:srgbClr val="262626"/>
                </a:solidFill>
                <a:effectLst/>
                <a:latin typeface="Arial" panose="020B0604020202020204" pitchFamily="34" charset="0"/>
              </a:rPr>
            </a:br>
            <a:r>
              <a:rPr lang="es-EC" sz="2700" b="0" i="0" dirty="0">
                <a:effectLst/>
                <a:latin typeface="Arial" panose="020B0604020202020204" pitchFamily="34" charset="0"/>
              </a:rPr>
              <a:t>- SEBASTIÁN PAREDES ECHEVERRÍA</a:t>
            </a:r>
            <a:br>
              <a:rPr lang="es-EC" sz="2700" b="0" i="0" dirty="0">
                <a:effectLst/>
                <a:latin typeface="Arial" panose="020B0604020202020204" pitchFamily="34" charset="0"/>
              </a:rPr>
            </a:br>
            <a:r>
              <a:rPr lang="es-EC" sz="2700" b="0" i="0" dirty="0">
                <a:effectLst/>
                <a:latin typeface="Arial" panose="020B0604020202020204" pitchFamily="34" charset="0"/>
              </a:rPr>
              <a:t>- DIANA SALAZAR GARCÉS</a:t>
            </a:r>
            <a:br>
              <a:rPr lang="es-EC" sz="2700" b="0" i="0" dirty="0">
                <a:effectLst/>
                <a:latin typeface="Arial" panose="020B0604020202020204" pitchFamily="34" charset="0"/>
              </a:rPr>
            </a:br>
            <a:r>
              <a:rPr lang="es-EC" sz="2700" b="0" i="0" dirty="0">
                <a:effectLst/>
                <a:latin typeface="Arial" panose="020B0604020202020204" pitchFamily="34" charset="0"/>
              </a:rPr>
              <a:t>- OSCAR IZURIETA BEDÓN</a:t>
            </a:r>
            <a:br>
              <a:rPr lang="es-EC" sz="2700" b="0" i="0" dirty="0">
                <a:effectLst/>
                <a:latin typeface="Arial" panose="020B0604020202020204" pitchFamily="34" charset="0"/>
              </a:rPr>
            </a:br>
            <a:r>
              <a:rPr lang="es-EC" sz="2700" b="0" i="0" dirty="0">
                <a:effectLst/>
                <a:latin typeface="Arial" panose="020B0604020202020204" pitchFamily="34" charset="0"/>
              </a:rPr>
              <a:t>- RONALD RODRÍGUEZ CASTRO</a:t>
            </a:r>
            <a:br>
              <a:rPr lang="es-ES" dirty="0"/>
            </a:br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D35E831-6C5D-488B-9D69-D5BC7C5134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880349" cy="190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749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>
            <a:extLst>
              <a:ext uri="{FF2B5EF4-FFF2-40B4-BE49-F238E27FC236}">
                <a16:creationId xmlns:a16="http://schemas.microsoft.com/office/drawing/2014/main" id="{1B1B08C6-2260-4103-9580-516A4EF88F7F}"/>
              </a:ext>
            </a:extLst>
          </p:cNvPr>
          <p:cNvSpPr txBox="1"/>
          <p:nvPr/>
        </p:nvSpPr>
        <p:spPr>
          <a:xfrm>
            <a:off x="7373257" y="1449977"/>
            <a:ext cx="36285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400" dirty="0"/>
              <a:t>- El usuario Oscar ingresa la respuesta de la operación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9275FDE-7C1E-417C-B512-0562BDF931B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07992" y="410890"/>
            <a:ext cx="5592808" cy="2767739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1DD59D0-F05A-4D0C-A022-2BEAE8208B4F}"/>
              </a:ext>
            </a:extLst>
          </p:cNvPr>
          <p:cNvSpPr txBox="1"/>
          <p:nvPr/>
        </p:nvSpPr>
        <p:spPr>
          <a:xfrm>
            <a:off x="7511142" y="4161528"/>
            <a:ext cx="36285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400" dirty="0"/>
              <a:t>- Como la respuesta es incorrecta nos mostrara una ventana con una imagen de ERROR</a:t>
            </a:r>
          </a:p>
        </p:txBody>
      </p:sp>
      <p:pic>
        <p:nvPicPr>
          <p:cNvPr id="8" name="Imagen 7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189DEB34-A2B6-4BA5-80AE-8E93B9D48BB6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88670" y="3530898"/>
            <a:ext cx="5612130" cy="2985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312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>
            <a:extLst>
              <a:ext uri="{FF2B5EF4-FFF2-40B4-BE49-F238E27FC236}">
                <a16:creationId xmlns:a16="http://schemas.microsoft.com/office/drawing/2014/main" id="{1B1B08C6-2260-4103-9580-516A4EF88F7F}"/>
              </a:ext>
            </a:extLst>
          </p:cNvPr>
          <p:cNvSpPr txBox="1"/>
          <p:nvPr/>
        </p:nvSpPr>
        <p:spPr>
          <a:xfrm>
            <a:off x="7358743" y="1126812"/>
            <a:ext cx="36285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400" dirty="0"/>
              <a:t>- Turno del usuario Oswaldo ingresa la respuesta de la operación, la cual no es la respuesta y le lanza la imagen de ERROR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1DD59D0-F05A-4D0C-A022-2BEAE8208B4F}"/>
              </a:ext>
            </a:extLst>
          </p:cNvPr>
          <p:cNvSpPr txBox="1"/>
          <p:nvPr/>
        </p:nvSpPr>
        <p:spPr>
          <a:xfrm>
            <a:off x="7511142" y="4161528"/>
            <a:ext cx="36285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400" dirty="0"/>
              <a:t>- Turno del usuario Oscar nuevamente la cual en esta ocasión si respondió de manera correcta</a:t>
            </a:r>
          </a:p>
        </p:txBody>
      </p:sp>
      <p:pic>
        <p:nvPicPr>
          <p:cNvPr id="6" name="Imagen 5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0F17CE96-8A65-45F1-A061-7C51E20DECD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342" y="457019"/>
            <a:ext cx="5612130" cy="26962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Imagen 11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3D79DBE9-0196-4880-94A7-04C410032029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56342" y="3367586"/>
            <a:ext cx="5612130" cy="3033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954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>
            <a:extLst>
              <a:ext uri="{FF2B5EF4-FFF2-40B4-BE49-F238E27FC236}">
                <a16:creationId xmlns:a16="http://schemas.microsoft.com/office/drawing/2014/main" id="{1B1B08C6-2260-4103-9580-516A4EF88F7F}"/>
              </a:ext>
            </a:extLst>
          </p:cNvPr>
          <p:cNvSpPr txBox="1"/>
          <p:nvPr/>
        </p:nvSpPr>
        <p:spPr>
          <a:xfrm>
            <a:off x="7286171" y="1605783"/>
            <a:ext cx="36285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400" dirty="0"/>
              <a:t>- Turno del usuario Oswaldo ingresa la respuesta de la operación nuevamente, la cual no es la respuesta y le lanza la imagen de ERROR</a:t>
            </a:r>
          </a:p>
        </p:txBody>
      </p:sp>
      <p:pic>
        <p:nvPicPr>
          <p:cNvPr id="8" name="Imagen 7" descr="Interfaz de usuario gráfica, Aplicación, Teams&#10;&#10;Descripción generada automáticamente">
            <a:extLst>
              <a:ext uri="{FF2B5EF4-FFF2-40B4-BE49-F238E27FC236}">
                <a16:creationId xmlns:a16="http://schemas.microsoft.com/office/drawing/2014/main" id="{1543ADAE-48AD-4BD5-A80F-1E8FFC25330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029" y="1289285"/>
            <a:ext cx="5612130" cy="273812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936E4C81-087D-4A3D-9D45-23297D1C554E}"/>
              </a:ext>
            </a:extLst>
          </p:cNvPr>
          <p:cNvSpPr txBox="1"/>
          <p:nvPr/>
        </p:nvSpPr>
        <p:spPr>
          <a:xfrm>
            <a:off x="2873829" y="4376426"/>
            <a:ext cx="67491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400" dirty="0"/>
              <a:t>Automáticamente finaliza el juego ya que OSWALDO respondió 2 preguntas mal pero OSCAR respondió 1 pregunta de manera correcta, por lo tanto GANA EL USUARIO OSCAR.</a:t>
            </a:r>
          </a:p>
        </p:txBody>
      </p:sp>
    </p:spTree>
    <p:extLst>
      <p:ext uri="{BB962C8B-B14F-4D97-AF65-F5344CB8AC3E}">
        <p14:creationId xmlns:p14="http://schemas.microsoft.com/office/powerpoint/2010/main" val="3628320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F32E04-E3CE-4175-B0D3-33D69BCB0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335" y="2962879"/>
            <a:ext cx="3814235" cy="1260000"/>
          </a:xfrm>
        </p:spPr>
        <p:txBody>
          <a:bodyPr rtlCol="0"/>
          <a:lstStyle/>
          <a:p>
            <a:pPr algn="ctr" rtl="0"/>
            <a:r>
              <a:rPr lang="es-ES" sz="4400" dirty="0"/>
              <a:t>“AVENTURAS MATEMATICAS EN RED”</a:t>
            </a:r>
          </a:p>
        </p:txBody>
      </p:sp>
      <p:pic>
        <p:nvPicPr>
          <p:cNvPr id="6" name="Marcador de contenido 5" descr="Funcionamiento de matemáticas">
            <a:extLst>
              <a:ext uri="{FF2B5EF4-FFF2-40B4-BE49-F238E27FC236}">
                <a16:creationId xmlns:a16="http://schemas.microsoft.com/office/drawing/2014/main" id="{E4523323-1EB5-4AAF-95C6-A31523B3F6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 bwMode="blackGray"/>
      </p:pic>
    </p:spTree>
    <p:extLst>
      <p:ext uri="{BB962C8B-B14F-4D97-AF65-F5344CB8AC3E}">
        <p14:creationId xmlns:p14="http://schemas.microsoft.com/office/powerpoint/2010/main" val="2342962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EC826E-72DB-45B4-B092-DA86DA68C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PROPUESTA DEL JUEGO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D935431-5E3F-4C1A-BED1-C5BC3D661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799" y="1881824"/>
            <a:ext cx="11056258" cy="3619090"/>
          </a:xfrm>
        </p:spPr>
        <p:txBody>
          <a:bodyPr rtlCol="0"/>
          <a:lstStyle/>
          <a:p>
            <a:pPr rtl="0"/>
            <a:endParaRPr lang="es-ES" b="1" dirty="0"/>
          </a:p>
          <a:p>
            <a:pPr algn="ctr" rtl="0"/>
            <a:r>
              <a:rPr lang="es-ES" sz="2400" b="1" dirty="0"/>
              <a:t>"Aventuras Matemáticas en Red" </a:t>
            </a:r>
            <a:r>
              <a:rPr lang="es-ES" sz="2400" dirty="0"/>
              <a:t>es un juego educativo multijugador diseñado para</a:t>
            </a:r>
          </a:p>
          <a:p>
            <a:pPr algn="ctr" rtl="0"/>
            <a:r>
              <a:rPr lang="es-ES" sz="2400" dirty="0"/>
              <a:t>ayudar a estudiantes de primaria y secundaria a mejorar sus habilidades matemáticas</a:t>
            </a:r>
          </a:p>
          <a:p>
            <a:pPr algn="ctr" rtl="0"/>
            <a:r>
              <a:rPr lang="es-ES" sz="2400" dirty="0"/>
              <a:t>a través de misiones y desafíos colaborativos y competitivos. Los estudiantes se</a:t>
            </a:r>
          </a:p>
          <a:p>
            <a:pPr algn="ctr" rtl="0"/>
            <a:r>
              <a:rPr lang="es-ES" sz="2400" dirty="0"/>
              <a:t>conectan a través de una red y trabajan juntos o compiten en tiempo real para</a:t>
            </a:r>
          </a:p>
          <a:p>
            <a:pPr algn="ctr" rtl="0"/>
            <a:r>
              <a:rPr lang="es-ES" sz="2400" dirty="0"/>
              <a:t>resolver problemas matemáticos, ganar puntos y desbloquear niveles.</a:t>
            </a:r>
          </a:p>
        </p:txBody>
      </p:sp>
    </p:spTree>
    <p:extLst>
      <p:ext uri="{BB962C8B-B14F-4D97-AF65-F5344CB8AC3E}">
        <p14:creationId xmlns:p14="http://schemas.microsoft.com/office/powerpoint/2010/main" val="537041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DED3C6-003C-4A2D-B351-F00A04BF6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9274" y="2799000"/>
            <a:ext cx="6758354" cy="1260000"/>
          </a:xfrm>
        </p:spPr>
        <p:txBody>
          <a:bodyPr rtlCol="0"/>
          <a:lstStyle/>
          <a:p>
            <a:pPr rtl="0"/>
            <a:r>
              <a:rPr lang="es-ES" sz="4800" dirty="0"/>
              <a:t>INTERFACES GRAFICAS</a:t>
            </a:r>
          </a:p>
        </p:txBody>
      </p:sp>
    </p:spTree>
    <p:extLst>
      <p:ext uri="{BB962C8B-B14F-4D97-AF65-F5344CB8AC3E}">
        <p14:creationId xmlns:p14="http://schemas.microsoft.com/office/powerpoint/2010/main" val="1733894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>
            <a:extLst>
              <a:ext uri="{FF2B5EF4-FFF2-40B4-BE49-F238E27FC236}">
                <a16:creationId xmlns:a16="http://schemas.microsoft.com/office/drawing/2014/main" id="{C49280AE-E328-4D99-B722-21C2F5C17D6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41936" y="1272903"/>
            <a:ext cx="7465150" cy="4312194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1B1B08C6-2260-4103-9580-516A4EF88F7F}"/>
              </a:ext>
            </a:extLst>
          </p:cNvPr>
          <p:cNvSpPr txBox="1"/>
          <p:nvPr/>
        </p:nvSpPr>
        <p:spPr>
          <a:xfrm>
            <a:off x="8011885" y="2596606"/>
            <a:ext cx="36285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400" dirty="0"/>
              <a:t>- Se mostrara una ventana en la cuál constaran las reglas del juego antes de empezar.</a:t>
            </a:r>
          </a:p>
          <a:p>
            <a:r>
              <a:rPr lang="es-EC" sz="2400" dirty="0"/>
              <a:t>-Se utilizó librería JQUERY Socket.</a:t>
            </a:r>
          </a:p>
        </p:txBody>
      </p:sp>
    </p:spTree>
    <p:extLst>
      <p:ext uri="{BB962C8B-B14F-4D97-AF65-F5344CB8AC3E}">
        <p14:creationId xmlns:p14="http://schemas.microsoft.com/office/powerpoint/2010/main" val="1943867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>
            <a:extLst>
              <a:ext uri="{FF2B5EF4-FFF2-40B4-BE49-F238E27FC236}">
                <a16:creationId xmlns:a16="http://schemas.microsoft.com/office/drawing/2014/main" id="{1B1B08C6-2260-4103-9580-516A4EF88F7F}"/>
              </a:ext>
            </a:extLst>
          </p:cNvPr>
          <p:cNvSpPr txBox="1"/>
          <p:nvPr/>
        </p:nvSpPr>
        <p:spPr>
          <a:xfrm>
            <a:off x="8011885" y="2596606"/>
            <a:ext cx="362857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400" dirty="0"/>
              <a:t>- Se hará el registro del nombre del concursante en este caso seria “OSCAR”, a su vez que le indica que el cliente esta conectado.</a:t>
            </a:r>
          </a:p>
        </p:txBody>
      </p:sp>
      <p:pic>
        <p:nvPicPr>
          <p:cNvPr id="4" name="Imagen 3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7CED0009-5798-475E-B7DE-A5C84922DA60}"/>
              </a:ext>
            </a:extLst>
          </p:cNvPr>
          <p:cNvPicPr/>
          <p:nvPr/>
        </p:nvPicPr>
        <p:blipFill rotWithShape="1">
          <a:blip r:embed="rId3"/>
          <a:srcRect b="39287"/>
          <a:stretch/>
        </p:blipFill>
        <p:spPr>
          <a:xfrm>
            <a:off x="551544" y="2389068"/>
            <a:ext cx="7053942" cy="2354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327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>
            <a:extLst>
              <a:ext uri="{FF2B5EF4-FFF2-40B4-BE49-F238E27FC236}">
                <a16:creationId xmlns:a16="http://schemas.microsoft.com/office/drawing/2014/main" id="{1B1B08C6-2260-4103-9580-516A4EF88F7F}"/>
              </a:ext>
            </a:extLst>
          </p:cNvPr>
          <p:cNvSpPr txBox="1"/>
          <p:nvPr/>
        </p:nvSpPr>
        <p:spPr>
          <a:xfrm>
            <a:off x="7024913" y="1905506"/>
            <a:ext cx="431074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400" dirty="0"/>
              <a:t>- A continuación saldrá el ejercicio de multiplicación el cual el usuario debe resolverlo e ingresar en el campo de respuesta y darle al botón de “ENVIAR”, adicional en caso de querer abortar el ejercicio tendrá el botón de “SALIR”</a:t>
            </a:r>
          </a:p>
        </p:txBody>
      </p:sp>
      <p:pic>
        <p:nvPicPr>
          <p:cNvPr id="5" name="Imagen 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CFA9F832-791D-4B87-A6A2-2E2CDB7CE44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09600" y="715373"/>
            <a:ext cx="5612130" cy="3265170"/>
          </a:xfrm>
          <a:prstGeom prst="rect">
            <a:avLst/>
          </a:prstGeom>
        </p:spPr>
      </p:pic>
      <p:pic>
        <p:nvPicPr>
          <p:cNvPr id="6" name="Imagen 5" descr="Texto&#10;&#10;Descripción generada automáticamente">
            <a:extLst>
              <a:ext uri="{FF2B5EF4-FFF2-40B4-BE49-F238E27FC236}">
                <a16:creationId xmlns:a16="http://schemas.microsoft.com/office/drawing/2014/main" id="{4BF099D1-5FFA-473A-AA35-65B16A85135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09600" y="4671920"/>
            <a:ext cx="5612130" cy="1607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896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>
            <a:extLst>
              <a:ext uri="{FF2B5EF4-FFF2-40B4-BE49-F238E27FC236}">
                <a16:creationId xmlns:a16="http://schemas.microsoft.com/office/drawing/2014/main" id="{1B1B08C6-2260-4103-9580-516A4EF88F7F}"/>
              </a:ext>
            </a:extLst>
          </p:cNvPr>
          <p:cNvSpPr txBox="1"/>
          <p:nvPr/>
        </p:nvSpPr>
        <p:spPr>
          <a:xfrm>
            <a:off x="8011885" y="2596606"/>
            <a:ext cx="36285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400" dirty="0"/>
              <a:t>- Demostración con otro usuario llamado “OSWALDO” que se conectan al puerto 8080</a:t>
            </a:r>
          </a:p>
        </p:txBody>
      </p:sp>
      <p:pic>
        <p:nvPicPr>
          <p:cNvPr id="5" name="Imagen 4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4621CE9C-176D-48D7-BA9E-4EC2456B07E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544" y="800824"/>
            <a:ext cx="6691085" cy="51355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5172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>
            <a:extLst>
              <a:ext uri="{FF2B5EF4-FFF2-40B4-BE49-F238E27FC236}">
                <a16:creationId xmlns:a16="http://schemas.microsoft.com/office/drawing/2014/main" id="{1B1B08C6-2260-4103-9580-516A4EF88F7F}"/>
              </a:ext>
            </a:extLst>
          </p:cNvPr>
          <p:cNvSpPr txBox="1"/>
          <p:nvPr/>
        </p:nvSpPr>
        <p:spPr>
          <a:xfrm>
            <a:off x="8011885" y="2596606"/>
            <a:ext cx="362857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400" dirty="0"/>
              <a:t>- Nuestro webSocket nos mostrara cuales fueron las ip´s que se lograron conectar a nuestra ip 10.53.12.141:8081</a:t>
            </a:r>
          </a:p>
        </p:txBody>
      </p:sp>
      <p:pic>
        <p:nvPicPr>
          <p:cNvPr id="4" name="Imagen 3" descr="Texto&#10;&#10;Descripción generada automáticamente">
            <a:extLst>
              <a:ext uri="{FF2B5EF4-FFF2-40B4-BE49-F238E27FC236}">
                <a16:creationId xmlns:a16="http://schemas.microsoft.com/office/drawing/2014/main" id="{C57E9BDD-8B81-4EB2-995D-FB5716EAFB2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70" y="794657"/>
            <a:ext cx="6947444" cy="52723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66226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Default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60957917_TF22736411_Win32" id="{C8ED91A2-883A-4FE9-817B-B440AD390F80}" vid="{0A6B9333-370E-4991-9328-8ECC0ED82A7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la oficin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Evento famoso en una presentación de historia</Template>
  <TotalTime>84</TotalTime>
  <Words>366</Words>
  <Application>Microsoft Office PowerPoint</Application>
  <PresentationFormat>Panorámica</PresentationFormat>
  <Paragraphs>34</Paragraphs>
  <Slides>12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Calibri</vt:lpstr>
      <vt:lpstr>Corbel</vt:lpstr>
      <vt:lpstr>Celestial</vt:lpstr>
      <vt:lpstr>PROYECTO GRUPO 1   Integrantes:  - SEBASTIÁN PAREDES ECHEVERRÍA - DIANA SALAZAR GARCÉS - OSCAR IZURIETA BEDÓN - RONALD RODRÍGUEZ CASTRO </vt:lpstr>
      <vt:lpstr>“AVENTURAS MATEMATICAS EN RED”</vt:lpstr>
      <vt:lpstr>PROPUESTA DEL JUEGO</vt:lpstr>
      <vt:lpstr>INTERFACES GRAFICAS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CÓMO USAR ESTA PLANTILLA</dc:title>
  <dc:creator>Sebastian Paredes</dc:creator>
  <cp:lastModifiedBy>Ronald Fabrizio</cp:lastModifiedBy>
  <cp:revision>8</cp:revision>
  <dcterms:created xsi:type="dcterms:W3CDTF">2024-07-13T15:31:08Z</dcterms:created>
  <dcterms:modified xsi:type="dcterms:W3CDTF">2024-07-14T14:23:13Z</dcterms:modified>
</cp:coreProperties>
</file>