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48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89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63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33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95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32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529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81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6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98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4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5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19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1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69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1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A54B-E6CE-4F15-AF0E-E62F754E944E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29F991-E070-4C7A-84F7-D38309FAB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86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F67D4-9A54-4355-A617-DD15DE380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18643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 </a:t>
            </a:r>
            <a:br>
              <a:rPr lang="ru-RU" dirty="0"/>
            </a:br>
            <a:r>
              <a:rPr lang="ru-RU" dirty="0"/>
              <a:t>«Загрузка прогнозов планирования и создание </a:t>
            </a:r>
            <a:r>
              <a:rPr lang="en-US" dirty="0"/>
              <a:t>OLAP </a:t>
            </a:r>
            <a:r>
              <a:rPr lang="ru-RU" dirty="0"/>
              <a:t>куба»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754122-BE7A-43B9-B8B0-8B3E49A11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9394"/>
            <a:ext cx="9144000" cy="1655762"/>
          </a:xfrm>
        </p:spPr>
        <p:txBody>
          <a:bodyPr/>
          <a:lstStyle/>
          <a:p>
            <a:endParaRPr lang="ru-RU" dirty="0"/>
          </a:p>
          <a:p>
            <a:pPr algn="l"/>
            <a:r>
              <a:rPr lang="ru-RU" dirty="0"/>
              <a:t>Егорова Ульяна</a:t>
            </a:r>
          </a:p>
        </p:txBody>
      </p:sp>
    </p:spTree>
    <p:extLst>
      <p:ext uri="{BB962C8B-B14F-4D97-AF65-F5344CB8AC3E}">
        <p14:creationId xmlns:p14="http://schemas.microsoft.com/office/powerpoint/2010/main" val="411897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C1ED9-6B5F-4BA1-88C7-0F35E58F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9BBF9-29DE-4ACA-8558-9D967371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97211"/>
          </a:xfrm>
        </p:spPr>
        <p:txBody>
          <a:bodyPr/>
          <a:lstStyle/>
          <a:p>
            <a:r>
              <a:rPr lang="ru-RU" dirty="0"/>
              <a:t>Существует необходимость анализа и сравнения нескольких прогнозов планирования на разный уровнях иерархий. </a:t>
            </a:r>
          </a:p>
          <a:p>
            <a:r>
              <a:rPr lang="ru-RU" dirty="0"/>
              <a:t>Прогнозы загружаются через </a:t>
            </a:r>
            <a:r>
              <a:rPr lang="en-US" dirty="0"/>
              <a:t>Excel </a:t>
            </a:r>
            <a:r>
              <a:rPr lang="ru-RU" dirty="0"/>
              <a:t>файл.</a:t>
            </a:r>
          </a:p>
          <a:p>
            <a:r>
              <a:rPr lang="ru-RU" dirty="0"/>
              <a:t>Данные доступны в </a:t>
            </a:r>
            <a:r>
              <a:rPr lang="en-US" dirty="0"/>
              <a:t>Excel</a:t>
            </a:r>
            <a:r>
              <a:rPr lang="ru-RU" dirty="0"/>
              <a:t> по дате, клиенту, продукту, сети, типу продажи, типу промо.</a:t>
            </a:r>
            <a:endParaRPr lang="en-US" dirty="0"/>
          </a:p>
          <a:p>
            <a:r>
              <a:rPr lang="ru-RU" dirty="0"/>
              <a:t>Каждый прогноз имеет свое наименование.</a:t>
            </a:r>
          </a:p>
          <a:p>
            <a:r>
              <a:rPr lang="ru-RU" dirty="0"/>
              <a:t>Необходимо построить </a:t>
            </a:r>
            <a:r>
              <a:rPr lang="en-US" dirty="0"/>
              <a:t>OLAP </a:t>
            </a:r>
            <a:r>
              <a:rPr lang="ru-RU" dirty="0"/>
              <a:t>куб.</a:t>
            </a:r>
          </a:p>
        </p:txBody>
      </p:sp>
    </p:spTree>
    <p:extLst>
      <p:ext uri="{BB962C8B-B14F-4D97-AF65-F5344CB8AC3E}">
        <p14:creationId xmlns:p14="http://schemas.microsoft.com/office/powerpoint/2010/main" val="75394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51451-B3D9-47AA-B588-567C69C5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Детализация условий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74461-DF8E-4807-A852-A6F47451A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075"/>
            <a:ext cx="8596668" cy="429828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Наименование прогноза - сценария может быть любым</a:t>
            </a:r>
            <a:r>
              <a:rPr lang="en-US" dirty="0"/>
              <a:t> (</a:t>
            </a:r>
            <a:r>
              <a:rPr lang="ru-RU" dirty="0"/>
              <a:t>распознается из загружаемого файла)</a:t>
            </a:r>
          </a:p>
          <a:p>
            <a:r>
              <a:rPr lang="ru-RU" dirty="0"/>
              <a:t>Тип продаж может быть только </a:t>
            </a:r>
            <a:r>
              <a:rPr lang="en-US" dirty="0" err="1"/>
              <a:t>Cumtomer</a:t>
            </a:r>
            <a:r>
              <a:rPr lang="en-US" dirty="0"/>
              <a:t> Sales, Tender Sales</a:t>
            </a:r>
            <a:endParaRPr lang="ru-RU" dirty="0"/>
          </a:p>
          <a:p>
            <a:r>
              <a:rPr lang="ru-RU" dirty="0"/>
              <a:t>Тип промо может быть любым</a:t>
            </a:r>
            <a:r>
              <a:rPr lang="en-US" dirty="0"/>
              <a:t> (</a:t>
            </a:r>
            <a:r>
              <a:rPr lang="ru-RU" dirty="0"/>
              <a:t>распознается из загружаемого файла)</a:t>
            </a:r>
          </a:p>
          <a:p>
            <a:r>
              <a:rPr lang="ru-RU" dirty="0"/>
              <a:t>Планирование должно оставаться даже на удаленных клиентах, сетях и продуктах для сравнения на более высоких уровнях иерархии</a:t>
            </a:r>
          </a:p>
          <a:p>
            <a:r>
              <a:rPr lang="ru-RU" dirty="0"/>
              <a:t>Файл не должен загружаться, если введены не корректные данные клиента, продукта или сети (сеть может быть пустая)</a:t>
            </a:r>
          </a:p>
          <a:p>
            <a:r>
              <a:rPr lang="ru-RU" dirty="0"/>
              <a:t>При ошибке должно отправляться уведомление ключевым пользователям с типом ошибки и указанием на строку с ошибочными данными.</a:t>
            </a:r>
          </a:p>
          <a:p>
            <a:r>
              <a:rPr lang="ru-RU" dirty="0"/>
              <a:t>При успешной загрузке файла, файл должен перемещаться в папку </a:t>
            </a:r>
            <a:r>
              <a:rPr lang="en-US" dirty="0"/>
              <a:t>Archive</a:t>
            </a:r>
            <a:endParaRPr lang="ru-RU" dirty="0"/>
          </a:p>
          <a:p>
            <a:r>
              <a:rPr lang="ru-RU" dirty="0"/>
              <a:t>При повторной загрузке данных, все данные по загружаемому сценарию удаляются полностью и загружаются новые.</a:t>
            </a:r>
          </a:p>
        </p:txBody>
      </p:sp>
    </p:spTree>
    <p:extLst>
      <p:ext uri="{BB962C8B-B14F-4D97-AF65-F5344CB8AC3E}">
        <p14:creationId xmlns:p14="http://schemas.microsoft.com/office/powerpoint/2010/main" val="83919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642FC-83FE-4936-9E2E-D35BB5F2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2144DD-CAED-4767-945E-FE245371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25"/>
            <a:ext cx="8596668" cy="4469737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6"/>
                </a:solidFill>
                <a:latin typeface="Inter"/>
              </a:rPr>
              <a:t>Загрузка файла осуществляется </a:t>
            </a:r>
            <a:r>
              <a:rPr lang="en-US" dirty="0">
                <a:solidFill>
                  <a:srgbClr val="1F2326"/>
                </a:solidFill>
                <a:latin typeface="Inter"/>
              </a:rPr>
              <a:t>SSIS 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пакетом в таблицу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SA.DemandPlanning</a:t>
            </a:r>
            <a:endParaRPr lang="en-US" dirty="0">
              <a:solidFill>
                <a:srgbClr val="1F2326"/>
              </a:solidFill>
              <a:latin typeface="Inter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6"/>
                </a:solidFill>
                <a:latin typeface="Inter"/>
              </a:rPr>
              <a:t>Из таблицы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SA.DemandPlanning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добавляются еще не существующие значения в справочники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DMND.Dim_PromoType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,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DMND.Dim_Scenario</a:t>
            </a:r>
            <a:endParaRPr lang="ru-RU" dirty="0">
              <a:solidFill>
                <a:srgbClr val="1F2326"/>
              </a:solidFill>
              <a:latin typeface="Inter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6"/>
                </a:solidFill>
                <a:latin typeface="Inter"/>
              </a:rPr>
              <a:t>Справочник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DMND.Dim_SalesType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</a:t>
            </a:r>
            <a:r>
              <a:rPr lang="ru-RU" dirty="0" err="1">
                <a:solidFill>
                  <a:srgbClr val="1F2326"/>
                </a:solidFill>
                <a:latin typeface="Inter"/>
              </a:rPr>
              <a:t>предзаполнен</a:t>
            </a:r>
            <a:endParaRPr lang="ru-RU" dirty="0">
              <a:solidFill>
                <a:srgbClr val="1F2326"/>
              </a:solidFill>
              <a:latin typeface="Inter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6"/>
                </a:solidFill>
                <a:latin typeface="Inter"/>
              </a:rPr>
              <a:t>Справочники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DMND.Dim_OutletChain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обновляется из существующего справочника сетей без удаления. Обновляется по ключу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Chain_Code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.</a:t>
            </a:r>
            <a:endParaRPr lang="en-US" dirty="0">
              <a:solidFill>
                <a:srgbClr val="1F2326"/>
              </a:solidFill>
              <a:latin typeface="Inter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6"/>
                </a:solidFill>
                <a:latin typeface="Inter"/>
              </a:rPr>
              <a:t>Справочник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DMND.Dim_Product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обновляется из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SALES.Dim_ProductHierarchy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по ключу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MaterialNo</a:t>
            </a:r>
            <a:r>
              <a:rPr lang="en-US" dirty="0">
                <a:solidFill>
                  <a:srgbClr val="1F2326"/>
                </a:solidFill>
                <a:latin typeface="Inter"/>
              </a:rPr>
              <a:t> 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без удаления, </a:t>
            </a:r>
            <a:r>
              <a:rPr lang="ru-RU" dirty="0" err="1">
                <a:solidFill>
                  <a:srgbClr val="1F2326"/>
                </a:solidFill>
                <a:latin typeface="Inter"/>
              </a:rPr>
              <a:t>денормализован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, так как будет использоваться далее в </a:t>
            </a:r>
            <a:r>
              <a:rPr lang="en-US" dirty="0">
                <a:solidFill>
                  <a:srgbClr val="1F2326"/>
                </a:solidFill>
                <a:latin typeface="Inter"/>
              </a:rPr>
              <a:t>OLAP.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6"/>
                </a:solidFill>
                <a:latin typeface="Inter"/>
              </a:rPr>
              <a:t>Справочник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DMND.Dim_CustomerPlanning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обновляется из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SALES.Dim_CustomerHierarchy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по ключу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ShiptoCode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без удаления, </a:t>
            </a:r>
            <a:r>
              <a:rPr lang="ru-RU" dirty="0" err="1">
                <a:solidFill>
                  <a:srgbClr val="1F2326"/>
                </a:solidFill>
                <a:latin typeface="Inter"/>
              </a:rPr>
              <a:t>денормализован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, так как будет использоваться далее в </a:t>
            </a:r>
            <a:r>
              <a:rPr lang="en-US" dirty="0">
                <a:solidFill>
                  <a:srgbClr val="1F2326"/>
                </a:solidFill>
                <a:latin typeface="Inter"/>
              </a:rPr>
              <a:t>OLAP.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6"/>
                </a:solidFill>
                <a:latin typeface="Inter"/>
              </a:rPr>
              <a:t>Справочник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SALES.Dim_Calendar</a:t>
            </a:r>
            <a:r>
              <a:rPr lang="en-US" dirty="0">
                <a:solidFill>
                  <a:srgbClr val="1F2326"/>
                </a:solidFill>
                <a:latin typeface="Inter"/>
              </a:rPr>
              <a:t> 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уже существует и заполнен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F2326"/>
                </a:solidFill>
                <a:latin typeface="Inter"/>
              </a:rPr>
              <a:t>В таблица фактов полностью обновляются данные по сценарию. Факты хранятся на </a:t>
            </a:r>
            <a:r>
              <a:rPr lang="en-US" dirty="0">
                <a:solidFill>
                  <a:srgbClr val="1F2326"/>
                </a:solidFill>
                <a:latin typeface="Inter"/>
              </a:rPr>
              <a:t>ID 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из справочников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DMND.Dim_PromoType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,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DMND.Dim_Scenario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,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DMND.Dim_SalesType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,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DMND.Dim_OutletChain</a:t>
            </a:r>
            <a:r>
              <a:rPr lang="en-US" dirty="0">
                <a:solidFill>
                  <a:srgbClr val="1F2326"/>
                </a:solidFill>
                <a:latin typeface="Inter"/>
              </a:rPr>
              <a:t>,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DMND.Dim_Product</a:t>
            </a:r>
            <a:r>
              <a:rPr lang="en-US" dirty="0">
                <a:solidFill>
                  <a:srgbClr val="1F2326"/>
                </a:solidFill>
                <a:latin typeface="Inter"/>
              </a:rPr>
              <a:t>, </a:t>
            </a:r>
            <a:r>
              <a:rPr lang="en-US" dirty="0" err="1">
                <a:solidFill>
                  <a:srgbClr val="1F2326"/>
                </a:solidFill>
                <a:latin typeface="Inter"/>
              </a:rPr>
              <a:t>DMND.Dim_CustomerPlanning</a:t>
            </a:r>
            <a:r>
              <a:rPr lang="ru-RU" dirty="0">
                <a:solidFill>
                  <a:srgbClr val="1F2326"/>
                </a:solidFill>
                <a:latin typeface="Inter"/>
              </a:rPr>
              <a:t> </a:t>
            </a: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1F2326"/>
              </a:solidFill>
              <a:latin typeface="Inter"/>
            </a:endParaRPr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23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AF599-C8FB-431A-9A1F-DD87B4F9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26CF17-F7A4-4A34-A3C1-790EAE57C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237" y="1301115"/>
            <a:ext cx="9949243" cy="5388086"/>
          </a:xfrm>
        </p:spPr>
      </p:pic>
    </p:spTree>
    <p:extLst>
      <p:ext uri="{BB962C8B-B14F-4D97-AF65-F5344CB8AC3E}">
        <p14:creationId xmlns:p14="http://schemas.microsoft.com/office/powerpoint/2010/main" val="96307811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366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Inter</vt:lpstr>
      <vt:lpstr>Trebuchet MS</vt:lpstr>
      <vt:lpstr>Wingdings 3</vt:lpstr>
      <vt:lpstr>Аспект</vt:lpstr>
      <vt:lpstr>Проект  «Загрузка прогнозов планирования и создание OLAP куба»</vt:lpstr>
      <vt:lpstr>Описание задачи</vt:lpstr>
      <vt:lpstr>Детализация условий</vt:lpstr>
      <vt:lpstr>Проектирование решения</vt:lpstr>
      <vt:lpstr>Диаграмма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«Загрузка прогнозов планирования и создание OLAP куба»</dc:title>
  <dc:creator>Egorova, Ulyana</dc:creator>
  <cp:lastModifiedBy>Egorova, Ulyana</cp:lastModifiedBy>
  <cp:revision>2</cp:revision>
  <dcterms:created xsi:type="dcterms:W3CDTF">2021-10-24T10:58:25Z</dcterms:created>
  <dcterms:modified xsi:type="dcterms:W3CDTF">2021-10-24T12:35:39Z</dcterms:modified>
</cp:coreProperties>
</file>