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386" r:id="rId3"/>
    <p:sldId id="294" r:id="rId4"/>
    <p:sldId id="295" r:id="rId5"/>
    <p:sldId id="296" r:id="rId6"/>
    <p:sldId id="429" r:id="rId7"/>
    <p:sldId id="391" r:id="rId8"/>
    <p:sldId id="369" r:id="rId9"/>
    <p:sldId id="370" r:id="rId10"/>
    <p:sldId id="468" r:id="rId11"/>
    <p:sldId id="469" r:id="rId12"/>
    <p:sldId id="374" r:id="rId13"/>
    <p:sldId id="522" r:id="rId14"/>
    <p:sldId id="467" r:id="rId15"/>
    <p:sldId id="525" r:id="rId16"/>
    <p:sldId id="439" r:id="rId17"/>
    <p:sldId id="440" r:id="rId18"/>
    <p:sldId id="441" r:id="rId19"/>
    <p:sldId id="442" r:id="rId20"/>
    <p:sldId id="443" r:id="rId21"/>
    <p:sldId id="444" r:id="rId22"/>
    <p:sldId id="445" r:id="rId23"/>
    <p:sldId id="446" r:id="rId24"/>
    <p:sldId id="448" r:id="rId25"/>
    <p:sldId id="523" r:id="rId26"/>
    <p:sldId id="52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5936D-836F-419C-9F68-DEDA5DD6EA2C}" type="datetimeFigureOut">
              <a:rPr kumimoji="1" lang="ja-JP" altLang="en-US" smtClean="0"/>
              <a:t>2024/9/5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306EB-F4D8-4CD3-A9EA-E1E8C435DBF8}" type="slidenum">
              <a:rPr kumimoji="1" lang="ja-JP" altLang="en-US" smtClean="0"/>
              <a:t>‹#›</a:t>
            </a:fld>
            <a:endParaRPr kumimoji="1" lang="ja-JP" altLang="en-US"/>
          </a:p>
        </p:txBody>
      </p:sp>
    </p:spTree>
    <p:extLst>
      <p:ext uri="{BB962C8B-B14F-4D97-AF65-F5344CB8AC3E}">
        <p14:creationId xmlns:p14="http://schemas.microsoft.com/office/powerpoint/2010/main" val="2500722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2024/9/5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5233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2024/9/5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32325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2024/9/5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06542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2024/9/5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4052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2024/9/5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6308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2024/9/5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7814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2024/9/5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6497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2024/9/5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661331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2024/9/5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24714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2024/9/5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4174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2024/9/5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85180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2024/9/5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202995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iwanttobeacat.com/entry/2018/01/07/21580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zenn.dev/zawawa/articles/ff27d8f07f1264"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athtrain.jp/cosdistance"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athtrain.jp/cosdistance"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irohabook.com/sankakuhi" TargetMode="External"/><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34.png"/><Relationship Id="rId4" Type="http://schemas.openxmlformats.org/officeDocument/2006/relationships/image" Target="../media/image9.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8.png"/><Relationship Id="rId7" Type="http://schemas.openxmlformats.org/officeDocument/2006/relationships/image" Target="../media/image42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410.png"/><Relationship Id="rId5" Type="http://schemas.openxmlformats.org/officeDocument/2006/relationships/image" Target="../media/image400.png"/><Relationship Id="rId4" Type="http://schemas.openxmlformats.org/officeDocument/2006/relationships/image" Target="../media/image390.png"/><Relationship Id="rId9" Type="http://schemas.openxmlformats.org/officeDocument/2006/relationships/image" Target="../media/image44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50.png"/><Relationship Id="rId7" Type="http://schemas.openxmlformats.org/officeDocument/2006/relationships/image" Target="../media/image49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480.png"/><Relationship Id="rId11" Type="http://schemas.openxmlformats.org/officeDocument/2006/relationships/image" Target="../media/image52.png"/><Relationship Id="rId5" Type="http://schemas.openxmlformats.org/officeDocument/2006/relationships/image" Target="../media/image470.png"/><Relationship Id="rId10" Type="http://schemas.openxmlformats.org/officeDocument/2006/relationships/image" Target="../media/image510.png"/><Relationship Id="rId4" Type="http://schemas.openxmlformats.org/officeDocument/2006/relationships/image" Target="../media/image460.png"/><Relationship Id="rId9" Type="http://schemas.openxmlformats.org/officeDocument/2006/relationships/hyperlink" Target="https://qiita.com/kenmatsu4/items/a144047c1b49aa8c7eb0"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mathtrain.jp/cosdistance" TargetMode="External"/><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7.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0.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2504387" y="2432115"/>
            <a:ext cx="7098383" cy="769441"/>
          </a:xfrm>
          <a:prstGeom prst="rect">
            <a:avLst/>
          </a:prstGeom>
          <a:noFill/>
        </p:spPr>
        <p:txBody>
          <a:bodyPr wrap="square" rtlCol="0">
            <a:spAutoFit/>
          </a:bodyPr>
          <a:lstStyle/>
          <a:p>
            <a:pPr algn="ctr"/>
            <a:r>
              <a:rPr kumimoji="1" lang="en-US" altLang="ja-JP" sz="4400" b="1" dirty="0">
                <a:latin typeface="メイリオ" panose="020B0604030504040204" pitchFamily="50" charset="-128"/>
                <a:ea typeface="メイリオ" panose="020B0604030504040204" pitchFamily="50" charset="-128"/>
              </a:rPr>
              <a:t>K-means</a:t>
            </a:r>
            <a:r>
              <a:rPr kumimoji="1" lang="ja-JP" altLang="en-US" sz="4400" b="1" dirty="0">
                <a:latin typeface="メイリオ" panose="020B0604030504040204" pitchFamily="50" charset="-128"/>
                <a:ea typeface="メイリオ" panose="020B0604030504040204" pitchFamily="50" charset="-128"/>
              </a:rPr>
              <a:t>アルゴリズム</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E34E815-6542-FFEB-B6FA-A9F0A4451974}"/>
              </a:ext>
            </a:extLst>
          </p:cNvPr>
          <p:cNvSpPr txBox="1"/>
          <p:nvPr/>
        </p:nvSpPr>
        <p:spPr>
          <a:xfrm>
            <a:off x="1184988" y="45720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3186A0A-F345-6E5E-B448-43311AC51802}"/>
                  </a:ext>
                </a:extLst>
              </p:cNvPr>
              <p:cNvSpPr txBox="1"/>
              <p:nvPr/>
            </p:nvSpPr>
            <p:spPr>
              <a:xfrm>
                <a:off x="3783175" y="915570"/>
                <a:ext cx="3645742" cy="103848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𝑱</m:t>
                      </m:r>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𝒏</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𝒌</m:t>
                                      </m:r>
                                    </m:sub>
                                  </m:sSub>
                                </m:e>
                              </m:d>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83186A0A-F345-6E5E-B448-43311AC51802}"/>
                  </a:ext>
                </a:extLst>
              </p:cNvPr>
              <p:cNvSpPr txBox="1">
                <a:spLocks noRot="1" noChangeAspect="1" noMove="1" noResize="1" noEditPoints="1" noAdjustHandles="1" noChangeArrowheads="1" noChangeShapeType="1" noTextEdit="1"/>
              </p:cNvSpPr>
              <p:nvPr/>
            </p:nvSpPr>
            <p:spPr>
              <a:xfrm>
                <a:off x="3783175" y="915570"/>
                <a:ext cx="3645742" cy="103848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F9800A3-9544-E908-C8DD-6B344212F673}"/>
                  </a:ext>
                </a:extLst>
              </p:cNvPr>
              <p:cNvSpPr txBox="1"/>
              <p:nvPr/>
            </p:nvSpPr>
            <p:spPr>
              <a:xfrm>
                <a:off x="1082352" y="2551218"/>
                <a:ext cx="3424464" cy="461665"/>
              </a:xfrm>
              <a:prstGeom prst="rect">
                <a:avLst/>
              </a:prstGeom>
              <a:noFill/>
            </p:spPr>
            <p:txBody>
              <a:bodyPr wrap="none" rtlCol="0">
                <a:spAutoFit/>
              </a:bodyPr>
              <a:lstStyle/>
              <a:p>
                <a:pPr algn="l"/>
                <a:r>
                  <a:rPr kumimoji="1" lang="ja-JP" altLang="en-US" sz="2400" dirty="0">
                    <a:ea typeface="メイリオ" panose="020B0604030504040204" pitchFamily="50" charset="-128"/>
                  </a:rPr>
                  <a:t>２</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についての最適化</a:t>
                </a:r>
              </a:p>
            </p:txBody>
          </p:sp>
        </mc:Choice>
        <mc:Fallback xmlns="">
          <p:sp>
            <p:nvSpPr>
              <p:cNvPr id="4" name="テキスト ボックス 3">
                <a:extLst>
                  <a:ext uri="{FF2B5EF4-FFF2-40B4-BE49-F238E27FC236}">
                    <a16:creationId xmlns:a16="http://schemas.microsoft.com/office/drawing/2014/main" id="{DF9800A3-9544-E908-C8DD-6B344212F673}"/>
                  </a:ext>
                </a:extLst>
              </p:cNvPr>
              <p:cNvSpPr txBox="1">
                <a:spLocks noRot="1" noChangeAspect="1" noMove="1" noResize="1" noEditPoints="1" noAdjustHandles="1" noChangeArrowheads="1" noChangeShapeType="1" noTextEdit="1"/>
              </p:cNvSpPr>
              <p:nvPr/>
            </p:nvSpPr>
            <p:spPr>
              <a:xfrm>
                <a:off x="1082352" y="2551218"/>
                <a:ext cx="3424464" cy="461665"/>
              </a:xfrm>
              <a:prstGeom prst="rect">
                <a:avLst/>
              </a:prstGeom>
              <a:blipFill>
                <a:blip r:embed="rId3"/>
                <a:stretch>
                  <a:fillRect l="-2852" t="-14667" r="-1961"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7ECBCD5-DE37-E919-59D3-A9B240DE7CD2}"/>
                  </a:ext>
                </a:extLst>
              </p:cNvPr>
              <p:cNvSpPr txBox="1"/>
              <p:nvPr/>
            </p:nvSpPr>
            <p:spPr>
              <a:xfrm>
                <a:off x="1585097" y="3124747"/>
                <a:ext cx="7636899" cy="461665"/>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固定して</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oMath>
                </a14:m>
                <a:r>
                  <a:rPr kumimoji="1" lang="ja-JP" altLang="en-US" sz="2400" dirty="0">
                    <a:latin typeface="メイリオ" panose="020B0604030504040204" pitchFamily="50" charset="-128"/>
                    <a:ea typeface="メイリオ" panose="020B0604030504040204" pitchFamily="50" charset="-128"/>
                  </a:rPr>
                  <a:t>について偏微分が</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になる</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oMath>
                </a14:m>
                <a:r>
                  <a:rPr kumimoji="1" lang="ja-JP" altLang="en-US" sz="2400" dirty="0">
                    <a:latin typeface="メイリオ" panose="020B0604030504040204" pitchFamily="50" charset="-128"/>
                    <a:ea typeface="メイリオ" panose="020B0604030504040204" pitchFamily="50" charset="-128"/>
                  </a:rPr>
                  <a:t>を求める</a:t>
                </a:r>
              </a:p>
            </p:txBody>
          </p:sp>
        </mc:Choice>
        <mc:Fallback xmlns="">
          <p:sp>
            <p:nvSpPr>
              <p:cNvPr id="5" name="テキスト ボックス 4">
                <a:extLst>
                  <a:ext uri="{FF2B5EF4-FFF2-40B4-BE49-F238E27FC236}">
                    <a16:creationId xmlns:a16="http://schemas.microsoft.com/office/drawing/2014/main" id="{47ECBCD5-DE37-E919-59D3-A9B240DE7CD2}"/>
                  </a:ext>
                </a:extLst>
              </p:cNvPr>
              <p:cNvSpPr txBox="1">
                <a:spLocks noRot="1" noChangeAspect="1" noMove="1" noResize="1" noEditPoints="1" noAdjustHandles="1" noChangeArrowheads="1" noChangeShapeType="1" noTextEdit="1"/>
              </p:cNvSpPr>
              <p:nvPr/>
            </p:nvSpPr>
            <p:spPr>
              <a:xfrm>
                <a:off x="1585097" y="3124747"/>
                <a:ext cx="7636899" cy="461665"/>
              </a:xfrm>
              <a:prstGeom prst="rect">
                <a:avLst/>
              </a:prstGeom>
              <a:blipFill>
                <a:blip r:embed="rId4"/>
                <a:stretch>
                  <a:fillRect t="-8000" r="-239"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9B9147F-3E92-2F0F-64D9-BCCAB01174C4}"/>
                  </a:ext>
                </a:extLst>
              </p:cNvPr>
              <p:cNvSpPr txBox="1"/>
              <p:nvPr/>
            </p:nvSpPr>
            <p:spPr>
              <a:xfrm>
                <a:off x="2379306" y="3834881"/>
                <a:ext cx="3359125" cy="1130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2</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r>
                            <a:rPr kumimoji="1" lang="en-US" altLang="ja-JP" sz="2400" b="0" i="1" smtClean="0">
                              <a:latin typeface="Cambria Math" panose="02040503050406030204" pitchFamily="18" charset="0"/>
                              <a:ea typeface="メイリオ" panose="020B0604030504040204" pitchFamily="50" charset="-128"/>
                            </a:rPr>
                            <m:t>(</m:t>
                          </m:r>
                        </m:e>
                      </m:nary>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𝒏</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r>
                        <a:rPr kumimoji="1" lang="en-US" altLang="ja-JP" sz="2400" b="1"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89B9147F-3E92-2F0F-64D9-BCCAB01174C4}"/>
                  </a:ext>
                </a:extLst>
              </p:cNvPr>
              <p:cNvSpPr txBox="1">
                <a:spLocks noRot="1" noChangeAspect="1" noMove="1" noResize="1" noEditPoints="1" noAdjustHandles="1" noChangeArrowheads="1" noChangeShapeType="1" noTextEdit="1"/>
              </p:cNvSpPr>
              <p:nvPr/>
            </p:nvSpPr>
            <p:spPr>
              <a:xfrm>
                <a:off x="2379306" y="3834881"/>
                <a:ext cx="3359125" cy="113082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384A9F5-6D4B-4BF8-B9B9-6E887BAE2C33}"/>
                  </a:ext>
                </a:extLst>
              </p:cNvPr>
              <p:cNvSpPr txBox="1"/>
              <p:nvPr/>
            </p:nvSpPr>
            <p:spPr>
              <a:xfrm>
                <a:off x="6064898" y="4134706"/>
                <a:ext cx="5483290" cy="830997"/>
              </a:xfrm>
              <a:prstGeom prst="rect">
                <a:avLst/>
              </a:prstGeom>
              <a:noFill/>
            </p:spPr>
            <p:txBody>
              <a:bodyPr wrap="square" rtlCol="0">
                <a:spAutoFit/>
              </a:bodyPr>
              <a:lstStyle/>
              <a:p>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を固定するので，値が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の</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だけが残って</a:t>
                </a:r>
                <a14:m>
                  <m:oMath xmlns:m="http://schemas.openxmlformats.org/officeDocument/2006/math">
                    <m:nary>
                      <m:naryPr>
                        <m:chr m:val="∑"/>
                        <m:limLoc m:val="subSup"/>
                        <m:supHide m:val="on"/>
                        <m:ctrlPr>
                          <a:rPr kumimoji="1" lang="ja-JP" altLang="en-US" sz="2400" i="1" smtClean="0">
                            <a:latin typeface="Cambria Math" panose="02040503050406030204" pitchFamily="18" charset="0"/>
                            <a:ea typeface="メイリオ" panose="020B0604030504040204" pitchFamily="50" charset="-128"/>
                          </a:rPr>
                        </m:ctrlPr>
                      </m:naryPr>
                      <m:sub>
                        <m:r>
                          <m:rPr>
                            <m:brk m:alnAt="9"/>
                          </m:rPr>
                          <a:rPr kumimoji="1" lang="en-US" altLang="ja-JP" sz="2400" b="0" i="1" smtClean="0">
                            <a:latin typeface="Cambria Math" panose="02040503050406030204" pitchFamily="18" charset="0"/>
                            <a:ea typeface="メイリオ" panose="020B0604030504040204" pitchFamily="50" charset="-128"/>
                          </a:rPr>
                          <m:t>𝑘</m:t>
                        </m:r>
                      </m:sub>
                      <m:sup/>
                      <m:e/>
                    </m:nary>
                  </m:oMath>
                </a14:m>
                <a:r>
                  <a:rPr kumimoji="1" lang="ja-JP" altLang="en-US" sz="2400" dirty="0">
                    <a:latin typeface="メイリオ" panose="020B0604030504040204" pitchFamily="50" charset="-128"/>
                    <a:ea typeface="メイリオ" panose="020B0604030504040204" pitchFamily="50" charset="-128"/>
                  </a:rPr>
                  <a:t>が消える</a:t>
                </a:r>
              </a:p>
            </p:txBody>
          </p:sp>
        </mc:Choice>
        <mc:Fallback xmlns="">
          <p:sp>
            <p:nvSpPr>
              <p:cNvPr id="7" name="テキスト ボックス 6">
                <a:extLst>
                  <a:ext uri="{FF2B5EF4-FFF2-40B4-BE49-F238E27FC236}">
                    <a16:creationId xmlns:a16="http://schemas.microsoft.com/office/drawing/2014/main" id="{A384A9F5-6D4B-4BF8-B9B9-6E887BAE2C33}"/>
                  </a:ext>
                </a:extLst>
              </p:cNvPr>
              <p:cNvSpPr txBox="1">
                <a:spLocks noRot="1" noChangeAspect="1" noMove="1" noResize="1" noEditPoints="1" noAdjustHandles="1" noChangeArrowheads="1" noChangeShapeType="1" noTextEdit="1"/>
              </p:cNvSpPr>
              <p:nvPr/>
            </p:nvSpPr>
            <p:spPr>
              <a:xfrm>
                <a:off x="6064898" y="4134706"/>
                <a:ext cx="5483290" cy="830997"/>
              </a:xfrm>
              <a:prstGeom prst="rect">
                <a:avLst/>
              </a:prstGeom>
              <a:blipFill>
                <a:blip r:embed="rId6"/>
                <a:stretch>
                  <a:fillRect l="-1780" t="-30657" r="-1224" b="-1051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E150D04-91E5-64BB-C32D-41AC36367014}"/>
                  </a:ext>
                </a:extLst>
              </p:cNvPr>
              <p:cNvSpPr txBox="1"/>
              <p:nvPr/>
            </p:nvSpPr>
            <p:spPr>
              <a:xfrm>
                <a:off x="2455504" y="5531235"/>
                <a:ext cx="2200602" cy="868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r>
                        <a:rPr kumimoji="1" lang="en-US" altLang="ja-JP" sz="2400" b="1" i="1" smtClean="0">
                          <a:latin typeface="Cambria Math" panose="02040503050406030204" pitchFamily="18" charset="0"/>
                          <a:ea typeface="メイリオ" panose="020B0604030504040204" pitchFamily="50" charset="-128"/>
                        </a:rPr>
                        <m:t>=</m:t>
                      </m:r>
                      <m:f>
                        <m:fPr>
                          <m:ctrlPr>
                            <a:rPr kumimoji="1" lang="en-US" altLang="ja-JP" sz="2400" b="1" i="1" smtClean="0">
                              <a:latin typeface="Cambria Math" panose="02040503050406030204" pitchFamily="18" charset="0"/>
                              <a:ea typeface="メイリオ" panose="020B0604030504040204" pitchFamily="50" charset="-128"/>
                            </a:rPr>
                          </m:ctrlPr>
                        </m:fPr>
                        <m:num>
                          <m:nary>
                            <m:naryPr>
                              <m:chr m:val="∑"/>
                              <m:limLoc m:val="subSup"/>
                              <m:supHide m:val="on"/>
                              <m:ctrlPr>
                                <a:rPr kumimoji="1" lang="en-US" altLang="ja-JP" sz="2400" b="1" i="1">
                                  <a:latin typeface="Cambria Math" panose="02040503050406030204" pitchFamily="18" charset="0"/>
                                  <a:ea typeface="メイリオ" panose="020B0604030504040204" pitchFamily="50" charset="-128"/>
                                </a:rPr>
                              </m:ctrlPr>
                            </m:naryPr>
                            <m:sub>
                              <m:r>
                                <m:rPr>
                                  <m:brk m:alnAt="9"/>
                                </m:rPr>
                                <a:rPr kumimoji="1" lang="en-US" altLang="ja-JP" sz="2400" b="1" i="1">
                                  <a:latin typeface="Cambria Math" panose="02040503050406030204" pitchFamily="18" charset="0"/>
                                  <a:ea typeface="メイリオ" panose="020B0604030504040204" pitchFamily="50" charset="-128"/>
                                </a:rPr>
                                <m:t>𝒏</m:t>
                              </m:r>
                            </m:sub>
                            <m:sup/>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𝒏</m:t>
                                  </m:r>
                                </m:sub>
                              </m:sSub>
                            </m:e>
                          </m:nary>
                        </m:num>
                        <m:den>
                          <m:nary>
                            <m:naryPr>
                              <m:chr m:val="∑"/>
                              <m:limLoc m:val="subSup"/>
                              <m:supHide m:val="on"/>
                              <m:ctrlPr>
                                <a:rPr kumimoji="1" lang="en-US" altLang="ja-JP" sz="2400" b="1" i="1" smtClean="0">
                                  <a:latin typeface="Cambria Math" panose="02040503050406030204" pitchFamily="18" charset="0"/>
                                  <a:ea typeface="メイリオ" panose="020B0604030504040204" pitchFamily="50" charset="-128"/>
                                </a:rPr>
                              </m:ctrlPr>
                            </m:naryPr>
                            <m:sub>
                              <m:r>
                                <m:rPr>
                                  <m:brk m:alnAt="9"/>
                                </m:rPr>
                                <a:rPr kumimoji="1" lang="en-US" altLang="ja-JP" sz="2400" b="1" i="1" smtClean="0">
                                  <a:latin typeface="Cambria Math" panose="02040503050406030204" pitchFamily="18" charset="0"/>
                                  <a:ea typeface="メイリオ" panose="020B0604030504040204" pitchFamily="50" charset="-128"/>
                                </a:rPr>
                                <m:t>𝒏</m:t>
                              </m:r>
                            </m:sub>
                            <m:sup/>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e>
                          </m:nary>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EE150D04-91E5-64BB-C32D-41AC36367014}"/>
                  </a:ext>
                </a:extLst>
              </p:cNvPr>
              <p:cNvSpPr txBox="1">
                <a:spLocks noRot="1" noChangeAspect="1" noMove="1" noResize="1" noEditPoints="1" noAdjustHandles="1" noChangeArrowheads="1" noChangeShapeType="1" noTextEdit="1"/>
              </p:cNvSpPr>
              <p:nvPr/>
            </p:nvSpPr>
            <p:spPr>
              <a:xfrm>
                <a:off x="2455504" y="5531235"/>
                <a:ext cx="2200602" cy="868892"/>
              </a:xfrm>
              <a:prstGeom prst="rect">
                <a:avLst/>
              </a:prstGeom>
              <a:blipFill>
                <a:blip r:embed="rId7"/>
                <a:stretch>
                  <a:fillRect/>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0EB9FDA6-98FB-4C8A-2BE9-6B671AE06036}"/>
              </a:ext>
            </a:extLst>
          </p:cNvPr>
          <p:cNvSpPr/>
          <p:nvPr/>
        </p:nvSpPr>
        <p:spPr>
          <a:xfrm>
            <a:off x="3406515" y="5094514"/>
            <a:ext cx="782930" cy="3079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56BF363D-610A-B297-5EF7-16F32874BB01}"/>
              </a:ext>
            </a:extLst>
          </p:cNvPr>
          <p:cNvSpPr txBox="1"/>
          <p:nvPr/>
        </p:nvSpPr>
        <p:spPr>
          <a:xfrm>
            <a:off x="5085184" y="5965681"/>
            <a:ext cx="515878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k</a:t>
            </a:r>
            <a:r>
              <a:rPr kumimoji="1" lang="ja-JP" altLang="en-US" dirty="0">
                <a:latin typeface="メイリオ" panose="020B0604030504040204" pitchFamily="50" charset="-128"/>
                <a:ea typeface="メイリオ" panose="020B0604030504040204" pitchFamily="50" charset="-128"/>
              </a:rPr>
              <a:t>番目のクラスターに割り当てられたデータの数</a:t>
            </a:r>
          </a:p>
        </p:txBody>
      </p:sp>
      <p:cxnSp>
        <p:nvCxnSpPr>
          <p:cNvPr id="13" name="直線矢印コネクタ 12">
            <a:extLst>
              <a:ext uri="{FF2B5EF4-FFF2-40B4-BE49-F238E27FC236}">
                <a16:creationId xmlns:a16="http://schemas.microsoft.com/office/drawing/2014/main" id="{7C8E0090-1073-AC01-0C4A-81D023B42060}"/>
              </a:ext>
            </a:extLst>
          </p:cNvPr>
          <p:cNvCxnSpPr/>
          <p:nvPr/>
        </p:nvCxnSpPr>
        <p:spPr>
          <a:xfrm>
            <a:off x="4590661" y="6148873"/>
            <a:ext cx="354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B5B805E-56AC-270C-BE20-95E0558EC5BA}"/>
                  </a:ext>
                </a:extLst>
              </p:cNvPr>
              <p:cNvSpPr txBox="1"/>
              <p:nvPr/>
            </p:nvSpPr>
            <p:spPr>
              <a:xfrm>
                <a:off x="5085184" y="6309926"/>
                <a:ext cx="7022948" cy="461665"/>
              </a:xfrm>
              <a:prstGeom prst="rect">
                <a:avLst/>
              </a:prstGeom>
              <a:noFill/>
            </p:spPr>
            <p:txBody>
              <a:bodyPr wrap="none" rtlCol="0">
                <a:spAutoFit/>
              </a:bodyPr>
              <a:lstStyle/>
              <a:p>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r>
                          <a:rPr kumimoji="1" lang="ja-JP" altLang="en-US" sz="2400" b="1" i="1">
                            <a:latin typeface="Cambria Math" panose="02040503050406030204" pitchFamily="18" charset="0"/>
                            <a:ea typeface="メイリオ" panose="020B0604030504040204" pitchFamily="50" charset="-128"/>
                          </a:rPr>
                          <m:t>は</m:t>
                        </m:r>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𝒏</m:t>
                        </m:r>
                      </m:sub>
                    </m:sSub>
                  </m:oMath>
                </a14:m>
                <a:r>
                  <a:rPr kumimoji="1" lang="ja-JP" altLang="en-US" sz="2400" dirty="0">
                    <a:latin typeface="メイリオ" panose="020B0604030504040204" pitchFamily="50" charset="-128"/>
                    <a:ea typeface="メイリオ" panose="020B0604030504040204" pitchFamily="50" charset="-128"/>
                  </a:rPr>
                  <a:t>の単なる平均ベクトル（これも絵に描く）</a:t>
                </a:r>
              </a:p>
            </p:txBody>
          </p:sp>
        </mc:Choice>
        <mc:Fallback xmlns="">
          <p:sp>
            <p:nvSpPr>
              <p:cNvPr id="15" name="テキスト ボックス 14">
                <a:extLst>
                  <a:ext uri="{FF2B5EF4-FFF2-40B4-BE49-F238E27FC236}">
                    <a16:creationId xmlns:a16="http://schemas.microsoft.com/office/drawing/2014/main" id="{0B5B805E-56AC-270C-BE20-95E0558EC5BA}"/>
                  </a:ext>
                </a:extLst>
              </p:cNvPr>
              <p:cNvSpPr txBox="1">
                <a:spLocks noRot="1" noChangeAspect="1" noMove="1" noResize="1" noEditPoints="1" noAdjustHandles="1" noChangeArrowheads="1" noChangeShapeType="1" noTextEdit="1"/>
              </p:cNvSpPr>
              <p:nvPr/>
            </p:nvSpPr>
            <p:spPr>
              <a:xfrm>
                <a:off x="5085184" y="6309926"/>
                <a:ext cx="7022948" cy="461665"/>
              </a:xfrm>
              <a:prstGeom prst="rect">
                <a:avLst/>
              </a:prstGeom>
              <a:blipFill>
                <a:blip r:embed="rId8"/>
                <a:stretch>
                  <a:fillRect l="-260" t="-7895" r="-434"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0304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301F688-1F40-9C48-09B6-31A1F233BF2A}"/>
                  </a:ext>
                </a:extLst>
              </p:cNvPr>
              <p:cNvSpPr txBox="1"/>
              <p:nvPr/>
            </p:nvSpPr>
            <p:spPr>
              <a:xfrm>
                <a:off x="4459119" y="4332095"/>
                <a:ext cx="3116687" cy="461665"/>
              </a:xfrm>
              <a:prstGeom prst="rect">
                <a:avLst/>
              </a:prstGeom>
              <a:noFill/>
            </p:spPr>
            <p:txBody>
              <a:bodyPr wrap="none" rtlCol="0">
                <a:spAutoFit/>
              </a:bodyPr>
              <a:lstStyle/>
              <a:p>
                <a:pPr algn="l"/>
                <a:r>
                  <a:rPr kumimoji="1" lang="ja-JP" altLang="en-US" sz="2400" dirty="0">
                    <a:ea typeface="メイリオ" panose="020B0604030504040204" pitchFamily="50" charset="-128"/>
                  </a:rPr>
                  <a:t>２</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2" name="テキスト ボックス 1">
                <a:extLst>
                  <a:ext uri="{FF2B5EF4-FFF2-40B4-BE49-F238E27FC236}">
                    <a16:creationId xmlns:a16="http://schemas.microsoft.com/office/drawing/2014/main" id="{6301F688-1F40-9C48-09B6-31A1F233BF2A}"/>
                  </a:ext>
                </a:extLst>
              </p:cNvPr>
              <p:cNvSpPr txBox="1">
                <a:spLocks noRot="1" noChangeAspect="1" noMove="1" noResize="1" noEditPoints="1" noAdjustHandles="1" noChangeArrowheads="1" noChangeShapeType="1" noTextEdit="1"/>
              </p:cNvSpPr>
              <p:nvPr/>
            </p:nvSpPr>
            <p:spPr>
              <a:xfrm>
                <a:off x="4459119" y="4332095"/>
                <a:ext cx="3116687" cy="461665"/>
              </a:xfrm>
              <a:prstGeom prst="rect">
                <a:avLst/>
              </a:prstGeom>
              <a:blipFill>
                <a:blip r:embed="rId2"/>
                <a:stretch>
                  <a:fillRect l="-2930" t="-14667" r="-2148"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9EC8614-BC87-7EFE-AA80-C1603953E727}"/>
                  </a:ext>
                </a:extLst>
              </p:cNvPr>
              <p:cNvSpPr txBox="1"/>
              <p:nvPr/>
            </p:nvSpPr>
            <p:spPr>
              <a:xfrm>
                <a:off x="4439948" y="2237173"/>
                <a:ext cx="31550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3" name="テキスト ボックス 2">
                <a:extLst>
                  <a:ext uri="{FF2B5EF4-FFF2-40B4-BE49-F238E27FC236}">
                    <a16:creationId xmlns:a16="http://schemas.microsoft.com/office/drawing/2014/main" id="{19EC8614-BC87-7EFE-AA80-C1603953E727}"/>
                  </a:ext>
                </a:extLst>
              </p:cNvPr>
              <p:cNvSpPr txBox="1">
                <a:spLocks noRot="1" noChangeAspect="1" noMove="1" noResize="1" noEditPoints="1" noAdjustHandles="1" noChangeArrowheads="1" noChangeShapeType="1" noTextEdit="1"/>
              </p:cNvSpPr>
              <p:nvPr/>
            </p:nvSpPr>
            <p:spPr>
              <a:xfrm>
                <a:off x="4439948" y="2237173"/>
                <a:ext cx="3155031" cy="461665"/>
              </a:xfrm>
              <a:prstGeom prst="rect">
                <a:avLst/>
              </a:prstGeom>
              <a:blipFill>
                <a:blip r:embed="rId3"/>
                <a:stretch>
                  <a:fillRect l="-2896" t="-7895" r="-1931" b="-31579"/>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5DA11022-2542-6EB5-3A13-7C15673FFBD2}"/>
              </a:ext>
            </a:extLst>
          </p:cNvPr>
          <p:cNvSpPr txBox="1"/>
          <p:nvPr/>
        </p:nvSpPr>
        <p:spPr>
          <a:xfrm>
            <a:off x="643812" y="335902"/>
            <a:ext cx="26468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アルゴリズム</a:t>
            </a:r>
          </a:p>
        </p:txBody>
      </p:sp>
      <p:sp>
        <p:nvSpPr>
          <p:cNvPr id="6" name="矢印: 右カーブ 5">
            <a:extLst>
              <a:ext uri="{FF2B5EF4-FFF2-40B4-BE49-F238E27FC236}">
                <a16:creationId xmlns:a16="http://schemas.microsoft.com/office/drawing/2014/main" id="{541AB641-4348-6176-CE6B-D747971E6F72}"/>
              </a:ext>
            </a:extLst>
          </p:cNvPr>
          <p:cNvSpPr/>
          <p:nvPr/>
        </p:nvSpPr>
        <p:spPr>
          <a:xfrm>
            <a:off x="3469044" y="2468005"/>
            <a:ext cx="765110" cy="212138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矢印: 左カーブ 6">
            <a:extLst>
              <a:ext uri="{FF2B5EF4-FFF2-40B4-BE49-F238E27FC236}">
                <a16:creationId xmlns:a16="http://schemas.microsoft.com/office/drawing/2014/main" id="{F24499F3-A258-5FDE-4931-153BB21B33AF}"/>
              </a:ext>
            </a:extLst>
          </p:cNvPr>
          <p:cNvSpPr/>
          <p:nvPr/>
        </p:nvSpPr>
        <p:spPr>
          <a:xfrm flipV="1">
            <a:off x="7686675" y="2308034"/>
            <a:ext cx="765110" cy="224193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AA623A8F-EA47-7FB4-030F-30FC09797D21}"/>
              </a:ext>
            </a:extLst>
          </p:cNvPr>
          <p:cNvSpPr txBox="1"/>
          <p:nvPr/>
        </p:nvSpPr>
        <p:spPr>
          <a:xfrm>
            <a:off x="736144" y="1044808"/>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交互に最適化を繰り返すと収束する</a:t>
            </a:r>
          </a:p>
        </p:txBody>
      </p:sp>
    </p:spTree>
    <p:extLst>
      <p:ext uri="{BB962C8B-B14F-4D97-AF65-F5344CB8AC3E}">
        <p14:creationId xmlns:p14="http://schemas.microsoft.com/office/powerpoint/2010/main" val="3415862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CC8890-7A7C-4EA1-B0F5-426A6C8AF9E9}"/>
              </a:ext>
            </a:extLst>
          </p:cNvPr>
          <p:cNvSpPr txBox="1"/>
          <p:nvPr/>
        </p:nvSpPr>
        <p:spPr>
          <a:xfrm>
            <a:off x="4545496" y="496957"/>
            <a:ext cx="2646878"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参考　ノルム</a:t>
            </a:r>
          </a:p>
        </p:txBody>
      </p:sp>
      <p:pic>
        <p:nvPicPr>
          <p:cNvPr id="3" name="図 2">
            <a:extLst>
              <a:ext uri="{FF2B5EF4-FFF2-40B4-BE49-F238E27FC236}">
                <a16:creationId xmlns:a16="http://schemas.microsoft.com/office/drawing/2014/main" id="{627ACD1B-5EE6-4F8B-BABA-1744BCCB74BA}"/>
              </a:ext>
            </a:extLst>
          </p:cNvPr>
          <p:cNvPicPr>
            <a:picLocks noChangeAspect="1"/>
          </p:cNvPicPr>
          <p:nvPr/>
        </p:nvPicPr>
        <p:blipFill>
          <a:blip r:embed="rId2"/>
          <a:stretch>
            <a:fillRect/>
          </a:stretch>
        </p:blipFill>
        <p:spPr>
          <a:xfrm>
            <a:off x="1755954" y="1081732"/>
            <a:ext cx="8680092" cy="2640289"/>
          </a:xfrm>
          <a:prstGeom prst="rect">
            <a:avLst/>
          </a:prstGeom>
        </p:spPr>
      </p:pic>
      <p:pic>
        <p:nvPicPr>
          <p:cNvPr id="4" name="図 3">
            <a:extLst>
              <a:ext uri="{FF2B5EF4-FFF2-40B4-BE49-F238E27FC236}">
                <a16:creationId xmlns:a16="http://schemas.microsoft.com/office/drawing/2014/main" id="{C464EB36-B607-4F2A-A0D5-CEFD650CD863}"/>
              </a:ext>
            </a:extLst>
          </p:cNvPr>
          <p:cNvPicPr>
            <a:picLocks noChangeAspect="1"/>
          </p:cNvPicPr>
          <p:nvPr/>
        </p:nvPicPr>
        <p:blipFill>
          <a:blip r:embed="rId3"/>
          <a:stretch>
            <a:fillRect/>
          </a:stretch>
        </p:blipFill>
        <p:spPr>
          <a:xfrm>
            <a:off x="2249557" y="3473543"/>
            <a:ext cx="7692887" cy="3496767"/>
          </a:xfrm>
          <a:prstGeom prst="rect">
            <a:avLst/>
          </a:prstGeom>
        </p:spPr>
      </p:pic>
      <p:sp>
        <p:nvSpPr>
          <p:cNvPr id="5" name="テキスト ボックス 4">
            <a:extLst>
              <a:ext uri="{FF2B5EF4-FFF2-40B4-BE49-F238E27FC236}">
                <a16:creationId xmlns:a16="http://schemas.microsoft.com/office/drawing/2014/main" id="{462BD2F6-5F16-4E29-9C44-46273DDB5C9E}"/>
              </a:ext>
            </a:extLst>
          </p:cNvPr>
          <p:cNvSpPr txBox="1"/>
          <p:nvPr/>
        </p:nvSpPr>
        <p:spPr>
          <a:xfrm>
            <a:off x="2448339" y="1081732"/>
            <a:ext cx="6981078" cy="646331"/>
          </a:xfrm>
          <a:prstGeom prst="rect">
            <a:avLst/>
          </a:prstGeom>
          <a:noFill/>
        </p:spPr>
        <p:txBody>
          <a:bodyPr wrap="none" rtlCol="0">
            <a:spAutoFit/>
          </a:bodyPr>
          <a:lstStyle/>
          <a:p>
            <a:r>
              <a:rPr kumimoji="1" lang="en-US" altLang="ja-JP" dirty="0">
                <a:latin typeface="メイリオ" panose="020B0604030504040204" pitchFamily="50" charset="-128"/>
                <a:ea typeface="メイリオ" panose="020B0604030504040204" pitchFamily="50" charset="-128"/>
                <a:hlinkClick r:id="rId4"/>
              </a:rPr>
              <a:t>https://www.iwanttobeacat.com/entry/2018/01/07/215801</a:t>
            </a:r>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59655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9F76E4-2A07-B0A7-7EB7-664E125FCEFB}"/>
              </a:ext>
            </a:extLst>
          </p:cNvPr>
          <p:cNvSpPr txBox="1"/>
          <p:nvPr/>
        </p:nvSpPr>
        <p:spPr>
          <a:xfrm>
            <a:off x="485192" y="630589"/>
            <a:ext cx="549862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&lt;</a:t>
            </a:r>
            <a:r>
              <a:rPr kumimoji="1" lang="ja-JP" altLang="en-US" sz="3200" dirty="0">
                <a:latin typeface="メイリオ" panose="020B0604030504040204" pitchFamily="50" charset="-128"/>
                <a:ea typeface="メイリオ" panose="020B0604030504040204" pitchFamily="50" charset="-128"/>
              </a:rPr>
              <a:t>参考</a:t>
            </a:r>
            <a:r>
              <a:rPr kumimoji="1" lang="en-US" altLang="ja-JP" sz="3200" dirty="0">
                <a:latin typeface="メイリオ" panose="020B0604030504040204" pitchFamily="50" charset="-128"/>
                <a:ea typeface="メイリオ" panose="020B0604030504040204" pitchFamily="50" charset="-128"/>
              </a:rPr>
              <a:t>&gt; </a:t>
            </a:r>
            <a:r>
              <a:rPr kumimoji="1" lang="ja-JP" altLang="en-US" sz="3200" dirty="0">
                <a:latin typeface="メイリオ" panose="020B0604030504040204" pitchFamily="50" charset="-128"/>
                <a:ea typeface="メイリオ" panose="020B0604030504040204" pitchFamily="50" charset="-128"/>
              </a:rPr>
              <a:t>損失関数・尤度関数</a:t>
            </a:r>
          </a:p>
        </p:txBody>
      </p:sp>
      <p:sp>
        <p:nvSpPr>
          <p:cNvPr id="3" name="テキスト ボックス 2">
            <a:extLst>
              <a:ext uri="{FF2B5EF4-FFF2-40B4-BE49-F238E27FC236}">
                <a16:creationId xmlns:a16="http://schemas.microsoft.com/office/drawing/2014/main" id="{F26949B2-76F5-E659-3AE3-4722C6DF44EB}"/>
              </a:ext>
            </a:extLst>
          </p:cNvPr>
          <p:cNvSpPr txBox="1"/>
          <p:nvPr/>
        </p:nvSpPr>
        <p:spPr>
          <a:xfrm>
            <a:off x="2080726" y="1343608"/>
            <a:ext cx="8186857"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いずれも最適化してパラメータ推定するための関数</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最適化という場合、損失関数は最小化、尤度関数は最大化</a:t>
            </a:r>
          </a:p>
        </p:txBody>
      </p:sp>
      <p:sp>
        <p:nvSpPr>
          <p:cNvPr id="4" name="テキスト ボックス 3">
            <a:extLst>
              <a:ext uri="{FF2B5EF4-FFF2-40B4-BE49-F238E27FC236}">
                <a16:creationId xmlns:a16="http://schemas.microsoft.com/office/drawing/2014/main" id="{08C07AC3-3D6A-F973-D3AF-9058B1265CF9}"/>
              </a:ext>
            </a:extLst>
          </p:cNvPr>
          <p:cNvSpPr txBox="1"/>
          <p:nvPr/>
        </p:nvSpPr>
        <p:spPr>
          <a:xfrm>
            <a:off x="1903445" y="2425959"/>
            <a:ext cx="8741496" cy="341632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損失関数：教師データとの誤差を関数にしたもの</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例：ソフトマックス関数</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クロスエントロピー誤差</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a:t>
            </a:r>
            <a:r>
              <a:rPr kumimoji="1" lang="en-US" altLang="ja-JP" sz="2400" dirty="0">
                <a:latin typeface="メイリオ" panose="020B0604030504040204" pitchFamily="50" charset="-128"/>
                <a:ea typeface="メイリオ" panose="020B0604030504040204" pitchFamily="50" charset="-128"/>
              </a:rPr>
              <a:t>Deep Learning</a:t>
            </a: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尤度関数：確率分布モデルでパラメータを未知数とするもの</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例：混合ガウス分布</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混合ガウス分布クラスタリング</a:t>
            </a:r>
          </a:p>
        </p:txBody>
      </p:sp>
    </p:spTree>
    <p:extLst>
      <p:ext uri="{BB962C8B-B14F-4D97-AF65-F5344CB8AC3E}">
        <p14:creationId xmlns:p14="http://schemas.microsoft.com/office/powerpoint/2010/main" val="405857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F0B6A95-63D9-6B03-424D-6F605EF05ED6}"/>
              </a:ext>
            </a:extLst>
          </p:cNvPr>
          <p:cNvSpPr txBox="1"/>
          <p:nvPr/>
        </p:nvSpPr>
        <p:spPr>
          <a:xfrm>
            <a:off x="681135" y="503854"/>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クラスタは重心の初期値に依存するか？</a:t>
            </a:r>
          </a:p>
        </p:txBody>
      </p:sp>
      <p:pic>
        <p:nvPicPr>
          <p:cNvPr id="3" name="Picture 2" descr="equ_0001.png">
            <a:extLst>
              <a:ext uri="{FF2B5EF4-FFF2-40B4-BE49-F238E27FC236}">
                <a16:creationId xmlns:a16="http://schemas.microsoft.com/office/drawing/2014/main" id="{687BCC6A-58DD-87A5-88AD-07C37AB62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10" y="1696153"/>
            <a:ext cx="4436776" cy="198457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D07B2BC-9A38-1E3C-2694-56FFB76E425C}"/>
              </a:ext>
            </a:extLst>
          </p:cNvPr>
          <p:cNvSpPr txBox="1"/>
          <p:nvPr/>
        </p:nvSpPr>
        <p:spPr>
          <a:xfrm>
            <a:off x="1049403" y="6268296"/>
            <a:ext cx="7754880"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https://zenn.dev/zawawa/articles/ff27d8f07f1264</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855117F0-14C7-91D4-A4D9-99380E197FFA}"/>
              </a:ext>
            </a:extLst>
          </p:cNvPr>
          <p:cNvSpPr txBox="1"/>
          <p:nvPr/>
        </p:nvSpPr>
        <p:spPr>
          <a:xfrm>
            <a:off x="765110" y="1234488"/>
            <a:ext cx="83231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J</a:t>
            </a:r>
            <a:r>
              <a:rPr kumimoji="1" lang="ja-JP" altLang="en-US" sz="2400" dirty="0">
                <a:latin typeface="メイリオ" panose="020B0604030504040204" pitchFamily="50" charset="-128"/>
                <a:ea typeface="メイリオ" panose="020B0604030504040204" pitchFamily="50" charset="-128"/>
              </a:rPr>
              <a:t>は凸関数ではないので、大域的な極値を捉える保証はない</a:t>
            </a:r>
          </a:p>
        </p:txBody>
      </p:sp>
      <p:sp>
        <p:nvSpPr>
          <p:cNvPr id="6" name="楕円 5">
            <a:extLst>
              <a:ext uri="{FF2B5EF4-FFF2-40B4-BE49-F238E27FC236}">
                <a16:creationId xmlns:a16="http://schemas.microsoft.com/office/drawing/2014/main" id="{64558D0B-EB63-E712-903B-F1F9550B7872}"/>
              </a:ext>
            </a:extLst>
          </p:cNvPr>
          <p:cNvSpPr/>
          <p:nvPr/>
        </p:nvSpPr>
        <p:spPr>
          <a:xfrm>
            <a:off x="4254759" y="2286000"/>
            <a:ext cx="947127"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29347E8A-4F83-6CCE-C341-B5C8489DAF3C}"/>
              </a:ext>
            </a:extLst>
          </p:cNvPr>
          <p:cNvCxnSpPr>
            <a:endCxn id="6" idx="5"/>
          </p:cNvCxnSpPr>
          <p:nvPr/>
        </p:nvCxnSpPr>
        <p:spPr>
          <a:xfrm flipH="1" flipV="1">
            <a:off x="5063182" y="3066489"/>
            <a:ext cx="647153" cy="460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05AC0C0-1943-E974-732A-EE6C8DB855D0}"/>
              </a:ext>
            </a:extLst>
          </p:cNvPr>
          <p:cNvSpPr txBox="1"/>
          <p:nvPr/>
        </p:nvSpPr>
        <p:spPr>
          <a:xfrm>
            <a:off x="4928451" y="3566726"/>
            <a:ext cx="7263527"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初期値を変えるとクラスタが変わることがある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（次元数が大きいほどそのチャンスが大きくなる）</a:t>
            </a:r>
          </a:p>
        </p:txBody>
      </p:sp>
      <p:sp>
        <p:nvSpPr>
          <p:cNvPr id="10" name="テキスト ボックス 9">
            <a:extLst>
              <a:ext uri="{FF2B5EF4-FFF2-40B4-BE49-F238E27FC236}">
                <a16:creationId xmlns:a16="http://schemas.microsoft.com/office/drawing/2014/main" id="{BAE15223-BC69-34A9-70B5-B5B04230C067}"/>
              </a:ext>
            </a:extLst>
          </p:cNvPr>
          <p:cNvSpPr txBox="1"/>
          <p:nvPr/>
        </p:nvSpPr>
        <p:spPr>
          <a:xfrm>
            <a:off x="1049403" y="4799721"/>
            <a:ext cx="830496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のコーディング上ではどこにも初期値の設定がない</a:t>
            </a:r>
          </a:p>
        </p:txBody>
      </p:sp>
      <p:sp>
        <p:nvSpPr>
          <p:cNvPr id="11" name="テキスト ボックス 10">
            <a:extLst>
              <a:ext uri="{FF2B5EF4-FFF2-40B4-BE49-F238E27FC236}">
                <a16:creationId xmlns:a16="http://schemas.microsoft.com/office/drawing/2014/main" id="{8C9CCE10-0A0D-E585-A585-B62A67CE1A1C}"/>
              </a:ext>
            </a:extLst>
          </p:cNvPr>
          <p:cNvSpPr txBox="1"/>
          <p:nvPr/>
        </p:nvSpPr>
        <p:spPr>
          <a:xfrm>
            <a:off x="1119673" y="5949507"/>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実はパラメータで設定できる</a:t>
            </a:r>
          </a:p>
        </p:txBody>
      </p:sp>
    </p:spTree>
    <p:extLst>
      <p:ext uri="{BB962C8B-B14F-4D97-AF65-F5344CB8AC3E}">
        <p14:creationId xmlns:p14="http://schemas.microsoft.com/office/powerpoint/2010/main" val="363526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1271596-A459-D066-186B-99E1D3827364}"/>
              </a:ext>
            </a:extLst>
          </p:cNvPr>
          <p:cNvSpPr txBox="1"/>
          <p:nvPr/>
        </p:nvSpPr>
        <p:spPr>
          <a:xfrm>
            <a:off x="4264429" y="2784455"/>
            <a:ext cx="2735044"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Cosine</a:t>
            </a:r>
            <a:r>
              <a:rPr kumimoji="1" lang="ja-JP" altLang="en-US" sz="3200" dirty="0">
                <a:latin typeface="メイリオ" panose="020B0604030504040204" pitchFamily="50" charset="-128"/>
                <a:ea typeface="メイリオ" panose="020B0604030504040204" pitchFamily="50" charset="-128"/>
              </a:rPr>
              <a:t>類似度</a:t>
            </a:r>
          </a:p>
        </p:txBody>
      </p:sp>
    </p:spTree>
    <p:extLst>
      <p:ext uri="{BB962C8B-B14F-4D97-AF65-F5344CB8AC3E}">
        <p14:creationId xmlns:p14="http://schemas.microsoft.com/office/powerpoint/2010/main" val="35363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86C0901-302A-4D45-B859-06DA1E1FCC51}"/>
              </a:ext>
            </a:extLst>
          </p:cNvPr>
          <p:cNvSpPr txBox="1"/>
          <p:nvPr/>
        </p:nvSpPr>
        <p:spPr>
          <a:xfrm>
            <a:off x="334145" y="227243"/>
            <a:ext cx="716093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ユークリッド距離だけが距離じゃない</a:t>
            </a:r>
          </a:p>
        </p:txBody>
      </p:sp>
      <p:sp>
        <p:nvSpPr>
          <p:cNvPr id="3" name="テキスト ボックス 2">
            <a:extLst>
              <a:ext uri="{FF2B5EF4-FFF2-40B4-BE49-F238E27FC236}">
                <a16:creationId xmlns:a16="http://schemas.microsoft.com/office/drawing/2014/main" id="{7D9DFA21-ECED-490C-9394-13953C0FD593}"/>
              </a:ext>
            </a:extLst>
          </p:cNvPr>
          <p:cNvSpPr txBox="1"/>
          <p:nvPr/>
        </p:nvSpPr>
        <p:spPr>
          <a:xfrm>
            <a:off x="2816087" y="838788"/>
            <a:ext cx="4255396" cy="461665"/>
          </a:xfrm>
          <a:prstGeom prst="rect">
            <a:avLst/>
          </a:prstGeom>
          <a:noFill/>
        </p:spPr>
        <p:txBody>
          <a:bodyPr wrap="none" rtlCol="0">
            <a:spAutoFit/>
          </a:bodyPr>
          <a:lstStyle/>
          <a:p>
            <a:r>
              <a:rPr lang="en-US" altLang="ja-JP" sz="2400" dirty="0">
                <a:hlinkClick r:id="rId2"/>
              </a:rPr>
              <a:t>https://mathtrain.jp/cosdistance</a:t>
            </a:r>
            <a:endParaRPr kumimoji="1" lang="ja-JP" altLang="en-US" sz="2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95D035B3-2A70-4BBA-B205-200DC7FDB855}"/>
              </a:ext>
            </a:extLst>
          </p:cNvPr>
          <p:cNvPicPr>
            <a:picLocks noChangeAspect="1"/>
          </p:cNvPicPr>
          <p:nvPr/>
        </p:nvPicPr>
        <p:blipFill>
          <a:blip r:embed="rId3"/>
          <a:stretch>
            <a:fillRect/>
          </a:stretch>
        </p:blipFill>
        <p:spPr>
          <a:xfrm>
            <a:off x="2219739" y="2550632"/>
            <a:ext cx="6311132" cy="4626044"/>
          </a:xfrm>
          <a:prstGeom prst="rect">
            <a:avLst/>
          </a:prstGeom>
        </p:spPr>
      </p:pic>
      <p:sp>
        <p:nvSpPr>
          <p:cNvPr id="6" name="楕円 5">
            <a:extLst>
              <a:ext uri="{FF2B5EF4-FFF2-40B4-BE49-F238E27FC236}">
                <a16:creationId xmlns:a16="http://schemas.microsoft.com/office/drawing/2014/main" id="{8C9E427F-FC03-4E28-BDEB-155DEBA61994}"/>
              </a:ext>
            </a:extLst>
          </p:cNvPr>
          <p:cNvSpPr/>
          <p:nvPr/>
        </p:nvSpPr>
        <p:spPr>
          <a:xfrm rot="1796891">
            <a:off x="4475120" y="4487007"/>
            <a:ext cx="1878496" cy="94675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B4E16AD0-5D76-4193-9144-FDEA667A619C}"/>
              </a:ext>
            </a:extLst>
          </p:cNvPr>
          <p:cNvSpPr/>
          <p:nvPr/>
        </p:nvSpPr>
        <p:spPr>
          <a:xfrm rot="1796891">
            <a:off x="5499004" y="3016556"/>
            <a:ext cx="2430956" cy="110324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8A833AF-51A0-4500-9BB9-351E7B5BC6E3}"/>
              </a:ext>
            </a:extLst>
          </p:cNvPr>
          <p:cNvSpPr txBox="1"/>
          <p:nvPr/>
        </p:nvSpPr>
        <p:spPr>
          <a:xfrm rot="2312378">
            <a:off x="4934197" y="4148780"/>
            <a:ext cx="2441694" cy="461665"/>
          </a:xfrm>
          <a:prstGeom prst="rect">
            <a:avLst/>
          </a:prstGeom>
          <a:noFill/>
        </p:spPr>
        <p:txBody>
          <a:bodyPr wrap="none" rtlCol="0">
            <a:spAutoFit/>
          </a:bodyPr>
          <a:lstStyle/>
          <a:p>
            <a:pPr algn="l"/>
            <a:r>
              <a:rPr kumimoji="1" lang="en-US" altLang="ja-JP" sz="2400" dirty="0">
                <a:solidFill>
                  <a:srgbClr val="0070C0"/>
                </a:solidFill>
                <a:latin typeface="メイリオ" panose="020B0604030504040204" pitchFamily="50" charset="-128"/>
                <a:ea typeface="メイリオ" panose="020B0604030504040204" pitchFamily="50" charset="-128"/>
              </a:rPr>
              <a:t>K-means</a:t>
            </a:r>
            <a:r>
              <a:rPr kumimoji="1" lang="ja-JP" altLang="en-US" sz="2400" dirty="0">
                <a:solidFill>
                  <a:srgbClr val="0070C0"/>
                </a:solidFill>
                <a:latin typeface="メイリオ" panose="020B0604030504040204" pitchFamily="50" charset="-128"/>
                <a:ea typeface="メイリオ" panose="020B0604030504040204" pitchFamily="50" charset="-128"/>
              </a:rPr>
              <a:t>すると</a:t>
            </a:r>
          </a:p>
        </p:txBody>
      </p:sp>
      <p:sp>
        <p:nvSpPr>
          <p:cNvPr id="11" name="楕円 10">
            <a:extLst>
              <a:ext uri="{FF2B5EF4-FFF2-40B4-BE49-F238E27FC236}">
                <a16:creationId xmlns:a16="http://schemas.microsoft.com/office/drawing/2014/main" id="{8B093F5A-A28B-48A9-84BE-8E387A92395A}"/>
              </a:ext>
            </a:extLst>
          </p:cNvPr>
          <p:cNvSpPr/>
          <p:nvPr/>
        </p:nvSpPr>
        <p:spPr>
          <a:xfrm rot="1923441">
            <a:off x="5426305" y="2193188"/>
            <a:ext cx="622781" cy="32713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34ACC65-5935-46D9-9A1E-F71E0ADD8A60}"/>
              </a:ext>
            </a:extLst>
          </p:cNvPr>
          <p:cNvSpPr/>
          <p:nvPr/>
        </p:nvSpPr>
        <p:spPr>
          <a:xfrm rot="2871304">
            <a:off x="6091135" y="2645817"/>
            <a:ext cx="622781" cy="32713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DA1E084-5672-41EB-8C8F-DA0C630A8D81}"/>
              </a:ext>
            </a:extLst>
          </p:cNvPr>
          <p:cNvSpPr txBox="1"/>
          <p:nvPr/>
        </p:nvSpPr>
        <p:spPr>
          <a:xfrm>
            <a:off x="7307823" y="2336347"/>
            <a:ext cx="4006683" cy="830997"/>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意味的にはこのクラスタリングの方が解釈しやすい</a:t>
            </a:r>
          </a:p>
        </p:txBody>
      </p:sp>
      <p:sp>
        <p:nvSpPr>
          <p:cNvPr id="15" name="正方形/長方形 14">
            <a:extLst>
              <a:ext uri="{FF2B5EF4-FFF2-40B4-BE49-F238E27FC236}">
                <a16:creationId xmlns:a16="http://schemas.microsoft.com/office/drawing/2014/main" id="{E7C83C60-791E-43BB-9D2C-2B15AD3DEE3B}"/>
              </a:ext>
            </a:extLst>
          </p:cNvPr>
          <p:cNvSpPr/>
          <p:nvPr/>
        </p:nvSpPr>
        <p:spPr>
          <a:xfrm>
            <a:off x="447997" y="1417075"/>
            <a:ext cx="9854615" cy="707886"/>
          </a:xfrm>
          <a:prstGeom prst="rect">
            <a:avLst/>
          </a:prstGeom>
        </p:spPr>
        <p:txBody>
          <a:bodyPr wrap="square">
            <a:spAutoFit/>
          </a:bodyPr>
          <a:lstStyle/>
          <a:p>
            <a:r>
              <a:rPr kumimoji="1" lang="ja-JP" altLang="en-US" sz="2000" dirty="0">
                <a:latin typeface="メイリオ" panose="020B0604030504040204" pitchFamily="50" charset="-128"/>
                <a:ea typeface="メイリオ" panose="020B0604030504040204" pitchFamily="50" charset="-128"/>
              </a:rPr>
              <a:t>例えば各点が「ポジティブな単語とネガティブな単語が混ざった文書」を表すとしましょう。文書のポジティブ度合いで分類すると </a:t>
            </a:r>
            <a:r>
              <a:rPr kumimoji="1" lang="en-US" altLang="ja-JP" sz="2000" dirty="0">
                <a:latin typeface="メイリオ" panose="020B0604030504040204" pitchFamily="50" charset="-128"/>
                <a:ea typeface="メイリオ" panose="020B0604030504040204" pitchFamily="50" charset="-128"/>
              </a:rPr>
              <a:t>{A,D} </a:t>
            </a:r>
            <a:r>
              <a:rPr kumimoji="1" lang="ja-JP" altLang="en-US" sz="2000" dirty="0">
                <a:latin typeface="メイリオ" panose="020B0604030504040204" pitchFamily="50" charset="-128"/>
                <a:ea typeface="メイリオ" panose="020B0604030504040204" pitchFamily="50" charset="-128"/>
              </a:rPr>
              <a:t>と </a:t>
            </a:r>
            <a:r>
              <a:rPr kumimoji="1" lang="en-US" altLang="ja-JP" sz="2000" dirty="0">
                <a:latin typeface="メイリオ" panose="020B0604030504040204" pitchFamily="50" charset="-128"/>
                <a:ea typeface="メイリオ" panose="020B0604030504040204" pitchFamily="50" charset="-128"/>
              </a:rPr>
              <a:t>{B,C} </a:t>
            </a:r>
            <a:r>
              <a:rPr kumimoji="1" lang="ja-JP" altLang="en-US" sz="2000" dirty="0">
                <a:latin typeface="メイリオ" panose="020B0604030504040204" pitchFamily="50" charset="-128"/>
                <a:ea typeface="メイリオ" panose="020B0604030504040204" pitchFamily="50" charset="-128"/>
              </a:rPr>
              <a:t>が適切でしょう。</a:t>
            </a:r>
          </a:p>
        </p:txBody>
      </p:sp>
    </p:spTree>
    <p:extLst>
      <p:ext uri="{BB962C8B-B14F-4D97-AF65-F5344CB8AC3E}">
        <p14:creationId xmlns:p14="http://schemas.microsoft.com/office/powerpoint/2010/main" val="3090880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86C0901-302A-4D45-B859-06DA1E1FCC51}"/>
              </a:ext>
            </a:extLst>
          </p:cNvPr>
          <p:cNvSpPr txBox="1"/>
          <p:nvPr/>
        </p:nvSpPr>
        <p:spPr>
          <a:xfrm>
            <a:off x="357335" y="328782"/>
            <a:ext cx="4490332"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Cosine</a:t>
            </a:r>
            <a:r>
              <a:rPr kumimoji="1" lang="ja-JP" altLang="en-US" sz="3200" b="1" dirty="0">
                <a:latin typeface="メイリオ" panose="020B0604030504040204" pitchFamily="50" charset="-128"/>
                <a:ea typeface="メイリオ" panose="020B0604030504040204" pitchFamily="50" charset="-128"/>
              </a:rPr>
              <a:t>類似度の考え方</a:t>
            </a:r>
          </a:p>
        </p:txBody>
      </p:sp>
      <p:sp>
        <p:nvSpPr>
          <p:cNvPr id="3" name="テキスト ボックス 2">
            <a:extLst>
              <a:ext uri="{FF2B5EF4-FFF2-40B4-BE49-F238E27FC236}">
                <a16:creationId xmlns:a16="http://schemas.microsoft.com/office/drawing/2014/main" id="{7D9DFA21-ECED-490C-9394-13953C0FD593}"/>
              </a:ext>
            </a:extLst>
          </p:cNvPr>
          <p:cNvSpPr txBox="1"/>
          <p:nvPr/>
        </p:nvSpPr>
        <p:spPr>
          <a:xfrm>
            <a:off x="380797" y="969004"/>
            <a:ext cx="4255396" cy="461665"/>
          </a:xfrm>
          <a:prstGeom prst="rect">
            <a:avLst/>
          </a:prstGeom>
          <a:noFill/>
        </p:spPr>
        <p:txBody>
          <a:bodyPr wrap="none" rtlCol="0">
            <a:spAutoFit/>
          </a:bodyPr>
          <a:lstStyle/>
          <a:p>
            <a:r>
              <a:rPr lang="en-US" altLang="ja-JP" sz="2400" dirty="0">
                <a:hlinkClick r:id="rId2"/>
              </a:rPr>
              <a:t>https://mathtrain.jp/cosdistance</a:t>
            </a:r>
            <a:endParaRPr kumimoji="1" lang="ja-JP" altLang="en-US" sz="2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95D035B3-2A70-4BBA-B205-200DC7FDB855}"/>
              </a:ext>
            </a:extLst>
          </p:cNvPr>
          <p:cNvPicPr>
            <a:picLocks noChangeAspect="1"/>
          </p:cNvPicPr>
          <p:nvPr/>
        </p:nvPicPr>
        <p:blipFill>
          <a:blip r:embed="rId3"/>
          <a:stretch>
            <a:fillRect/>
          </a:stretch>
        </p:blipFill>
        <p:spPr>
          <a:xfrm>
            <a:off x="2816087" y="1423562"/>
            <a:ext cx="6311132" cy="4626044"/>
          </a:xfrm>
          <a:prstGeom prst="rect">
            <a:avLst/>
          </a:prstGeom>
        </p:spPr>
      </p:pic>
      <p:sp>
        <p:nvSpPr>
          <p:cNvPr id="5" name="テキスト ボックス 4">
            <a:extLst>
              <a:ext uri="{FF2B5EF4-FFF2-40B4-BE49-F238E27FC236}">
                <a16:creationId xmlns:a16="http://schemas.microsoft.com/office/drawing/2014/main" id="{27AB97F1-B5D0-46A5-80F5-C3F409592E3A}"/>
              </a:ext>
            </a:extLst>
          </p:cNvPr>
          <p:cNvSpPr txBox="1"/>
          <p:nvPr/>
        </p:nvSpPr>
        <p:spPr>
          <a:xfrm>
            <a:off x="2815347" y="5731059"/>
            <a:ext cx="8378687"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原点からの向きの近さ（コサイン類似度）に注目すると </a:t>
            </a:r>
            <a:r>
              <a:rPr kumimoji="1" lang="en-US" altLang="ja-JP" sz="2400" dirty="0">
                <a:latin typeface="メイリオ" panose="020B0604030504040204" pitchFamily="50" charset="-128"/>
                <a:ea typeface="メイリオ" panose="020B0604030504040204" pitchFamily="50" charset="-128"/>
              </a:rPr>
              <a:t>{A,D} </a:t>
            </a:r>
            <a:r>
              <a:rPr kumimoji="1" lang="ja-JP" altLang="en-US" sz="2400" dirty="0">
                <a:latin typeface="メイリオ" panose="020B0604030504040204" pitchFamily="50" charset="-128"/>
                <a:ea typeface="メイリオ" panose="020B0604030504040204" pitchFamily="50" charset="-128"/>
              </a:rPr>
              <a:t>と </a:t>
            </a:r>
            <a:r>
              <a:rPr kumimoji="1" lang="en-US" altLang="ja-JP" sz="2400" dirty="0">
                <a:latin typeface="メイリオ" panose="020B0604030504040204" pitchFamily="50" charset="-128"/>
                <a:ea typeface="メイリオ" panose="020B0604030504040204" pitchFamily="50" charset="-128"/>
              </a:rPr>
              <a:t>{B,C} </a:t>
            </a:r>
            <a:r>
              <a:rPr kumimoji="1" lang="ja-JP" altLang="en-US" sz="2400" dirty="0">
                <a:latin typeface="メイリオ" panose="020B0604030504040204" pitchFamily="50" charset="-128"/>
                <a:ea typeface="メイリオ" panose="020B0604030504040204" pitchFamily="50" charset="-128"/>
              </a:rPr>
              <a:t>というクラスタになる。</a:t>
            </a:r>
          </a:p>
          <a:p>
            <a:endParaRPr kumimoji="1" lang="ja-JP" altLang="en-US" sz="2400" dirty="0">
              <a:latin typeface="メイリオ" panose="020B0604030504040204" pitchFamily="50" charset="-128"/>
              <a:ea typeface="メイリオ" panose="020B0604030504040204" pitchFamily="50" charset="-128"/>
            </a:endParaRPr>
          </a:p>
        </p:txBody>
      </p:sp>
      <p:cxnSp>
        <p:nvCxnSpPr>
          <p:cNvPr id="15" name="直線矢印コネクタ 14">
            <a:extLst>
              <a:ext uri="{FF2B5EF4-FFF2-40B4-BE49-F238E27FC236}">
                <a16:creationId xmlns:a16="http://schemas.microsoft.com/office/drawing/2014/main" id="{349A99B0-C9A4-4A00-A9D5-FAE4981C35BE}"/>
              </a:ext>
            </a:extLst>
          </p:cNvPr>
          <p:cNvCxnSpPr>
            <a:cxnSpLocks/>
          </p:cNvCxnSpPr>
          <p:nvPr/>
        </p:nvCxnSpPr>
        <p:spPr>
          <a:xfrm flipV="1">
            <a:off x="5141843" y="2097158"/>
            <a:ext cx="1600200" cy="2504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0E7B1808-E776-4F53-AD2E-3DDE2E9B7257}"/>
              </a:ext>
            </a:extLst>
          </p:cNvPr>
          <p:cNvCxnSpPr/>
          <p:nvPr/>
        </p:nvCxnSpPr>
        <p:spPr>
          <a:xfrm flipV="1">
            <a:off x="5141844" y="3826565"/>
            <a:ext cx="566531" cy="775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1398D794-62AC-4A34-B790-F4D3AB9EF7DA}"/>
              </a:ext>
            </a:extLst>
          </p:cNvPr>
          <p:cNvCxnSpPr/>
          <p:nvPr/>
        </p:nvCxnSpPr>
        <p:spPr>
          <a:xfrm flipV="1">
            <a:off x="5141843" y="3975653"/>
            <a:ext cx="824948" cy="62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0B44FBEB-9CAF-4E66-9442-41FB11334D75}"/>
              </a:ext>
            </a:extLst>
          </p:cNvPr>
          <p:cNvSpPr txBox="1"/>
          <p:nvPr/>
        </p:nvSpPr>
        <p:spPr>
          <a:xfrm>
            <a:off x="7882454" y="3468228"/>
            <a:ext cx="210987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D &gt; A</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465550DF-8D4B-42DA-8205-2DA323AFF44E}"/>
              </a:ext>
            </a:extLst>
          </p:cNvPr>
          <p:cNvSpPr txBox="1"/>
          <p:nvPr/>
        </p:nvSpPr>
        <p:spPr>
          <a:xfrm>
            <a:off x="8442311" y="3867918"/>
            <a:ext cx="172354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・なす角度</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31993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14D0A6C-8423-4A8C-A180-9AE44B6B5F45}"/>
              </a:ext>
            </a:extLst>
          </p:cNvPr>
          <p:cNvPicPr>
            <a:picLocks noChangeAspect="1"/>
          </p:cNvPicPr>
          <p:nvPr/>
        </p:nvPicPr>
        <p:blipFill>
          <a:blip r:embed="rId2"/>
          <a:stretch>
            <a:fillRect/>
          </a:stretch>
        </p:blipFill>
        <p:spPr>
          <a:xfrm>
            <a:off x="3400265" y="454164"/>
            <a:ext cx="5922672" cy="2774651"/>
          </a:xfrm>
          <a:prstGeom prst="rect">
            <a:avLst/>
          </a:prstGeom>
        </p:spPr>
      </p:pic>
      <p:sp>
        <p:nvSpPr>
          <p:cNvPr id="4" name="四角形: 角を丸くする 3">
            <a:extLst>
              <a:ext uri="{FF2B5EF4-FFF2-40B4-BE49-F238E27FC236}">
                <a16:creationId xmlns:a16="http://schemas.microsoft.com/office/drawing/2014/main" id="{027F0763-BFBE-4B4E-9B24-AC64251A5808}"/>
              </a:ext>
            </a:extLst>
          </p:cNvPr>
          <p:cNvSpPr/>
          <p:nvPr/>
        </p:nvSpPr>
        <p:spPr>
          <a:xfrm>
            <a:off x="7358751" y="454164"/>
            <a:ext cx="2620409" cy="71561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2973BEB-67C6-49C5-9FDF-0720042FAF78}"/>
              </a:ext>
            </a:extLst>
          </p:cNvPr>
          <p:cNvSpPr txBox="1"/>
          <p:nvPr/>
        </p:nvSpPr>
        <p:spPr>
          <a:xfrm>
            <a:off x="1824532" y="6240690"/>
            <a:ext cx="7251922" cy="461665"/>
          </a:xfrm>
          <a:prstGeom prst="rect">
            <a:avLst/>
          </a:prstGeom>
          <a:noFill/>
        </p:spPr>
        <p:txBody>
          <a:bodyPr wrap="none" rtlCol="0">
            <a:spAutoFit/>
          </a:bodyPr>
          <a:lstStyle/>
          <a:p>
            <a:r>
              <a:rPr lang="en-US" altLang="ja-JP" sz="2400" dirty="0">
                <a:hlinkClick r:id="rId3"/>
              </a:rPr>
              <a:t>https://www.irohabook.com/sankakuhi</a:t>
            </a:r>
            <a:r>
              <a:rPr lang="ja-JP" altLang="en-US" sz="2400" dirty="0"/>
              <a:t>　からパクった</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80BC4681-5429-4170-A336-12B532639CF6}"/>
              </a:ext>
            </a:extLst>
          </p:cNvPr>
          <p:cNvPicPr>
            <a:picLocks noChangeAspect="1"/>
          </p:cNvPicPr>
          <p:nvPr/>
        </p:nvPicPr>
        <p:blipFill>
          <a:blip r:embed="rId4"/>
          <a:stretch>
            <a:fillRect/>
          </a:stretch>
        </p:blipFill>
        <p:spPr>
          <a:xfrm>
            <a:off x="796708" y="2056055"/>
            <a:ext cx="2295525" cy="657225"/>
          </a:xfrm>
          <a:prstGeom prst="rect">
            <a:avLst/>
          </a:prstGeom>
        </p:spPr>
      </p:pic>
      <p:pic>
        <p:nvPicPr>
          <p:cNvPr id="7" name="図 6">
            <a:extLst>
              <a:ext uri="{FF2B5EF4-FFF2-40B4-BE49-F238E27FC236}">
                <a16:creationId xmlns:a16="http://schemas.microsoft.com/office/drawing/2014/main" id="{2FC3E308-5180-4BCE-AF35-CA3FC95571B0}"/>
              </a:ext>
            </a:extLst>
          </p:cNvPr>
          <p:cNvPicPr>
            <a:picLocks noChangeAspect="1"/>
          </p:cNvPicPr>
          <p:nvPr/>
        </p:nvPicPr>
        <p:blipFill>
          <a:blip r:embed="rId5"/>
          <a:stretch>
            <a:fillRect/>
          </a:stretch>
        </p:blipFill>
        <p:spPr>
          <a:xfrm>
            <a:off x="1292053" y="3709475"/>
            <a:ext cx="2014120" cy="1253626"/>
          </a:xfrm>
          <a:prstGeom prst="rect">
            <a:avLst/>
          </a:prstGeom>
        </p:spPr>
      </p:pic>
      <p:pic>
        <p:nvPicPr>
          <p:cNvPr id="8" name="図 7">
            <a:extLst>
              <a:ext uri="{FF2B5EF4-FFF2-40B4-BE49-F238E27FC236}">
                <a16:creationId xmlns:a16="http://schemas.microsoft.com/office/drawing/2014/main" id="{9FF782FE-C5A2-4029-9664-6BC308533FAF}"/>
              </a:ext>
            </a:extLst>
          </p:cNvPr>
          <p:cNvPicPr>
            <a:picLocks noChangeAspect="1"/>
          </p:cNvPicPr>
          <p:nvPr/>
        </p:nvPicPr>
        <p:blipFill>
          <a:blip r:embed="rId6"/>
          <a:stretch>
            <a:fillRect/>
          </a:stretch>
        </p:blipFill>
        <p:spPr>
          <a:xfrm>
            <a:off x="3306173" y="3302802"/>
            <a:ext cx="1952416" cy="1763255"/>
          </a:xfrm>
          <a:prstGeom prst="rect">
            <a:avLst/>
          </a:prstGeom>
        </p:spPr>
      </p:pic>
      <p:pic>
        <p:nvPicPr>
          <p:cNvPr id="9" name="図 8">
            <a:extLst>
              <a:ext uri="{FF2B5EF4-FFF2-40B4-BE49-F238E27FC236}">
                <a16:creationId xmlns:a16="http://schemas.microsoft.com/office/drawing/2014/main" id="{20312AFE-6006-49E4-8F78-FE17480FB744}"/>
              </a:ext>
            </a:extLst>
          </p:cNvPr>
          <p:cNvPicPr>
            <a:picLocks noChangeAspect="1"/>
          </p:cNvPicPr>
          <p:nvPr/>
        </p:nvPicPr>
        <p:blipFill>
          <a:blip r:embed="rId7"/>
          <a:stretch>
            <a:fillRect/>
          </a:stretch>
        </p:blipFill>
        <p:spPr>
          <a:xfrm>
            <a:off x="5450493" y="3079960"/>
            <a:ext cx="1822217" cy="1922260"/>
          </a:xfrm>
          <a:prstGeom prst="rect">
            <a:avLst/>
          </a:prstGeom>
        </p:spPr>
      </p:pic>
      <p:pic>
        <p:nvPicPr>
          <p:cNvPr id="10" name="図 9">
            <a:extLst>
              <a:ext uri="{FF2B5EF4-FFF2-40B4-BE49-F238E27FC236}">
                <a16:creationId xmlns:a16="http://schemas.microsoft.com/office/drawing/2014/main" id="{2F897DA8-1705-4968-AB9A-D6BD64E4FE3D}"/>
              </a:ext>
            </a:extLst>
          </p:cNvPr>
          <p:cNvPicPr>
            <a:picLocks noChangeAspect="1"/>
          </p:cNvPicPr>
          <p:nvPr/>
        </p:nvPicPr>
        <p:blipFill>
          <a:blip r:embed="rId8"/>
          <a:stretch>
            <a:fillRect/>
          </a:stretch>
        </p:blipFill>
        <p:spPr>
          <a:xfrm>
            <a:off x="1334818" y="5029843"/>
            <a:ext cx="1923843" cy="673692"/>
          </a:xfrm>
          <a:prstGeom prst="rect">
            <a:avLst/>
          </a:prstGeom>
        </p:spPr>
      </p:pic>
      <p:pic>
        <p:nvPicPr>
          <p:cNvPr id="11" name="図 10">
            <a:extLst>
              <a:ext uri="{FF2B5EF4-FFF2-40B4-BE49-F238E27FC236}">
                <a16:creationId xmlns:a16="http://schemas.microsoft.com/office/drawing/2014/main" id="{A561490B-B728-43E4-A6F4-8186AFB774C3}"/>
              </a:ext>
            </a:extLst>
          </p:cNvPr>
          <p:cNvPicPr>
            <a:picLocks noChangeAspect="1"/>
          </p:cNvPicPr>
          <p:nvPr/>
        </p:nvPicPr>
        <p:blipFill>
          <a:blip r:embed="rId9"/>
          <a:stretch>
            <a:fillRect/>
          </a:stretch>
        </p:blipFill>
        <p:spPr>
          <a:xfrm>
            <a:off x="3473127" y="5062306"/>
            <a:ext cx="1785463" cy="665866"/>
          </a:xfrm>
          <a:prstGeom prst="rect">
            <a:avLst/>
          </a:prstGeom>
        </p:spPr>
      </p:pic>
      <p:pic>
        <p:nvPicPr>
          <p:cNvPr id="12" name="図 11">
            <a:extLst>
              <a:ext uri="{FF2B5EF4-FFF2-40B4-BE49-F238E27FC236}">
                <a16:creationId xmlns:a16="http://schemas.microsoft.com/office/drawing/2014/main" id="{E3AAE367-BB63-417C-B083-8B93C2E676FF}"/>
              </a:ext>
            </a:extLst>
          </p:cNvPr>
          <p:cNvPicPr>
            <a:picLocks noChangeAspect="1"/>
          </p:cNvPicPr>
          <p:nvPr/>
        </p:nvPicPr>
        <p:blipFill>
          <a:blip r:embed="rId10"/>
          <a:stretch>
            <a:fillRect/>
          </a:stretch>
        </p:blipFill>
        <p:spPr>
          <a:xfrm>
            <a:off x="5513208" y="4999122"/>
            <a:ext cx="1951404" cy="698329"/>
          </a:xfrm>
          <a:prstGeom prst="rect">
            <a:avLst/>
          </a:prstGeom>
        </p:spPr>
      </p:pic>
      <p:sp>
        <p:nvSpPr>
          <p:cNvPr id="14" name="テキスト ボックス 13">
            <a:extLst>
              <a:ext uri="{FF2B5EF4-FFF2-40B4-BE49-F238E27FC236}">
                <a16:creationId xmlns:a16="http://schemas.microsoft.com/office/drawing/2014/main" id="{D3A5C0C3-50F2-442E-846D-62B650368B2B}"/>
              </a:ext>
            </a:extLst>
          </p:cNvPr>
          <p:cNvSpPr txBox="1"/>
          <p:nvPr/>
        </p:nvSpPr>
        <p:spPr>
          <a:xfrm>
            <a:off x="7834914" y="3429000"/>
            <a:ext cx="4154923" cy="1323439"/>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000" b="1" dirty="0">
                <a:latin typeface="メイリオ" panose="020B0604030504040204" pitchFamily="50" charset="-128"/>
                <a:ea typeface="メイリオ" panose="020B0604030504040204" pitchFamily="50" charset="-128"/>
              </a:rPr>
              <a:t>θ</a:t>
            </a:r>
            <a:r>
              <a:rPr kumimoji="1" lang="ja-JP" altLang="en-US" sz="2000" b="1" dirty="0">
                <a:latin typeface="メイリオ" panose="020B0604030504040204" pitchFamily="50" charset="-128"/>
                <a:ea typeface="メイリオ" panose="020B0604030504040204" pitchFamily="50" charset="-128"/>
              </a:rPr>
              <a:t>が大きくなるほど</a:t>
            </a:r>
            <a:r>
              <a:rPr kumimoji="1" lang="en-US" altLang="ja-JP" sz="2000" b="1" dirty="0">
                <a:latin typeface="メイリオ" panose="020B0604030504040204" pitchFamily="50" charset="-128"/>
                <a:ea typeface="メイリオ" panose="020B0604030504040204" pitchFamily="50" charset="-128"/>
              </a:rPr>
              <a:t>cos θ</a:t>
            </a:r>
            <a:r>
              <a:rPr kumimoji="1" lang="ja-JP" altLang="en-US" sz="2000" b="1" dirty="0">
                <a:latin typeface="メイリオ" panose="020B0604030504040204" pitchFamily="50" charset="-128"/>
                <a:ea typeface="メイリオ" panose="020B0604030504040204" pitchFamily="50" charset="-128"/>
              </a:rPr>
              <a:t>は小さくなる模様</a:t>
            </a:r>
            <a:endParaRPr kumimoji="1" lang="en-US" altLang="ja-JP" sz="20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000" b="1" dirty="0">
                <a:latin typeface="メイリオ" panose="020B0604030504040204" pitchFamily="50" charset="-128"/>
                <a:ea typeface="メイリオ" panose="020B0604030504040204" pitchFamily="50" charset="-128"/>
              </a:rPr>
              <a:t>θ=0 </a:t>
            </a:r>
            <a:r>
              <a:rPr kumimoji="1" lang="ja-JP" altLang="en-US" sz="2000" b="1" dirty="0">
                <a:latin typeface="メイリオ" panose="020B0604030504040204" pitchFamily="50" charset="-128"/>
                <a:ea typeface="メイリオ" panose="020B0604030504040204" pitchFamily="50" charset="-128"/>
              </a:rPr>
              <a:t>なら</a:t>
            </a:r>
            <a:r>
              <a:rPr kumimoji="1" lang="en-US" altLang="ja-JP" sz="2000" b="1" dirty="0">
                <a:latin typeface="メイリオ" panose="020B0604030504040204" pitchFamily="50" charset="-128"/>
                <a:ea typeface="メイリオ" panose="020B0604030504040204" pitchFamily="50" charset="-128"/>
              </a:rPr>
              <a:t>cos θ=1</a:t>
            </a:r>
            <a:r>
              <a:rPr kumimoji="1" lang="ja-JP" altLang="en-US" sz="2000" b="1" dirty="0">
                <a:latin typeface="メイリオ" panose="020B0604030504040204" pitchFamily="50" charset="-128"/>
                <a:ea typeface="メイリオ" panose="020B0604030504040204" pitchFamily="50" charset="-128"/>
              </a:rPr>
              <a:t>（最大値）</a:t>
            </a:r>
            <a:endParaRPr kumimoji="1" lang="en-US" altLang="ja-JP" sz="20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000" b="1" dirty="0">
                <a:latin typeface="メイリオ" panose="020B0604030504040204" pitchFamily="50" charset="-128"/>
                <a:ea typeface="メイリオ" panose="020B0604030504040204" pitchFamily="50" charset="-128"/>
              </a:rPr>
              <a:t>θ=90 </a:t>
            </a:r>
            <a:r>
              <a:rPr kumimoji="1" lang="ja-JP" altLang="en-US" sz="2000" b="1" dirty="0">
                <a:latin typeface="メイリオ" panose="020B0604030504040204" pitchFamily="50" charset="-128"/>
                <a:ea typeface="メイリオ" panose="020B0604030504040204" pitchFamily="50" charset="-128"/>
              </a:rPr>
              <a:t>なら</a:t>
            </a:r>
            <a:r>
              <a:rPr kumimoji="1" lang="en-US" altLang="ja-JP" sz="2000" b="1" dirty="0">
                <a:latin typeface="メイリオ" panose="020B0604030504040204" pitchFamily="50" charset="-128"/>
                <a:ea typeface="メイリオ" panose="020B0604030504040204" pitchFamily="50" charset="-128"/>
              </a:rPr>
              <a:t>cos θ=0</a:t>
            </a:r>
          </a:p>
        </p:txBody>
      </p:sp>
      <p:sp>
        <p:nvSpPr>
          <p:cNvPr id="2" name="テキスト ボックス 1">
            <a:extLst>
              <a:ext uri="{FF2B5EF4-FFF2-40B4-BE49-F238E27FC236}">
                <a16:creationId xmlns:a16="http://schemas.microsoft.com/office/drawing/2014/main" id="{623D2840-14E8-4843-865F-764E292AAD68}"/>
              </a:ext>
            </a:extLst>
          </p:cNvPr>
          <p:cNvSpPr txBox="1"/>
          <p:nvPr/>
        </p:nvSpPr>
        <p:spPr>
          <a:xfrm>
            <a:off x="357888" y="308899"/>
            <a:ext cx="4900701"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Cosine</a:t>
            </a:r>
            <a:r>
              <a:rPr kumimoji="1" lang="ja-JP" altLang="en-US" sz="3200" b="1" dirty="0">
                <a:latin typeface="メイリオ" panose="020B0604030504040204" pitchFamily="50" charset="-128"/>
                <a:ea typeface="メイリオ" panose="020B0604030504040204" pitchFamily="50" charset="-128"/>
              </a:rPr>
              <a:t>ってなんだっけ？</a:t>
            </a:r>
          </a:p>
        </p:txBody>
      </p:sp>
    </p:spTree>
    <p:extLst>
      <p:ext uri="{BB962C8B-B14F-4D97-AF65-F5344CB8AC3E}">
        <p14:creationId xmlns:p14="http://schemas.microsoft.com/office/powerpoint/2010/main" val="2731772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B389F27-5771-4CF7-B7A3-47888EB4092A}"/>
              </a:ext>
            </a:extLst>
          </p:cNvPr>
          <p:cNvSpPr txBox="1"/>
          <p:nvPr/>
        </p:nvSpPr>
        <p:spPr>
          <a:xfrm>
            <a:off x="332521" y="272305"/>
            <a:ext cx="387798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もう少し一般化する</a:t>
            </a:r>
          </a:p>
        </p:txBody>
      </p:sp>
      <p:pic>
        <p:nvPicPr>
          <p:cNvPr id="18" name="図 17">
            <a:extLst>
              <a:ext uri="{FF2B5EF4-FFF2-40B4-BE49-F238E27FC236}">
                <a16:creationId xmlns:a16="http://schemas.microsoft.com/office/drawing/2014/main" id="{23867A8F-0312-48CF-8CA4-C2C1EE049BFA}"/>
              </a:ext>
            </a:extLst>
          </p:cNvPr>
          <p:cNvPicPr>
            <a:picLocks noChangeAspect="1"/>
          </p:cNvPicPr>
          <p:nvPr/>
        </p:nvPicPr>
        <p:blipFill>
          <a:blip r:embed="rId2"/>
          <a:stretch>
            <a:fillRect/>
          </a:stretch>
        </p:blipFill>
        <p:spPr>
          <a:xfrm>
            <a:off x="2557671" y="1421717"/>
            <a:ext cx="4300951" cy="4089212"/>
          </a:xfrm>
          <a:prstGeom prst="rect">
            <a:avLst/>
          </a:prstGeom>
        </p:spPr>
      </p:pic>
      <p:cxnSp>
        <p:nvCxnSpPr>
          <p:cNvPr id="20" name="直線矢印コネクタ 19">
            <a:extLst>
              <a:ext uri="{FF2B5EF4-FFF2-40B4-BE49-F238E27FC236}">
                <a16:creationId xmlns:a16="http://schemas.microsoft.com/office/drawing/2014/main" id="{4C2C37D1-3F4F-4022-AA14-34B3756AAB39}"/>
              </a:ext>
            </a:extLst>
          </p:cNvPr>
          <p:cNvCxnSpPr/>
          <p:nvPr/>
        </p:nvCxnSpPr>
        <p:spPr>
          <a:xfrm flipV="1">
            <a:off x="2786270" y="3061253"/>
            <a:ext cx="2484782" cy="222636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5F248ED-4FDE-496B-9FEE-CCB8B58293A3}"/>
              </a:ext>
            </a:extLst>
          </p:cNvPr>
          <p:cNvCxnSpPr>
            <a:cxnSpLocks/>
          </p:cNvCxnSpPr>
          <p:nvPr/>
        </p:nvCxnSpPr>
        <p:spPr>
          <a:xfrm flipV="1">
            <a:off x="2786271" y="2176671"/>
            <a:ext cx="964095" cy="31109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8D27BD1-8DFD-495F-83CE-2AE18812E9F4}"/>
              </a:ext>
            </a:extLst>
          </p:cNvPr>
          <p:cNvCxnSpPr/>
          <p:nvPr/>
        </p:nvCxnSpPr>
        <p:spPr>
          <a:xfrm>
            <a:off x="3750365" y="2176671"/>
            <a:ext cx="0" cy="311094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64EF567-234E-407A-B486-17E50B3CF3CB}"/>
              </a:ext>
            </a:extLst>
          </p:cNvPr>
          <p:cNvCxnSpPr>
            <a:cxnSpLocks/>
          </p:cNvCxnSpPr>
          <p:nvPr/>
        </p:nvCxnSpPr>
        <p:spPr>
          <a:xfrm>
            <a:off x="5271052" y="3135797"/>
            <a:ext cx="0" cy="215182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08CC475E-E29D-4723-842F-C0D17D73671E}"/>
              </a:ext>
            </a:extLst>
          </p:cNvPr>
          <p:cNvCxnSpPr/>
          <p:nvPr/>
        </p:nvCxnSpPr>
        <p:spPr>
          <a:xfrm>
            <a:off x="2786271" y="5257800"/>
            <a:ext cx="96409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5FA3E74-228C-4760-86E9-22F490CFECD3}"/>
              </a:ext>
            </a:extLst>
          </p:cNvPr>
          <p:cNvCxnSpPr>
            <a:cxnSpLocks/>
          </p:cNvCxnSpPr>
          <p:nvPr/>
        </p:nvCxnSpPr>
        <p:spPr>
          <a:xfrm>
            <a:off x="2786270" y="5330687"/>
            <a:ext cx="2484783"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52F676C9-9666-4725-849A-36BC4E19F9B9}"/>
                  </a:ext>
                </a:extLst>
              </p:cNvPr>
              <p:cNvSpPr txBox="1"/>
              <p:nvPr/>
            </p:nvSpPr>
            <p:spPr>
              <a:xfrm>
                <a:off x="3161558" y="2691921"/>
                <a:ext cx="499303"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𝑐</m:t>
                          </m:r>
                        </m:e>
                        <m:sub>
                          <m:r>
                            <a:rPr kumimoji="1" lang="en-US" altLang="ja-JP" sz="3200" i="1">
                              <a:latin typeface="Cambria Math" panose="02040503050406030204" pitchFamily="18" charset="0"/>
                              <a:ea typeface="メイリオ" panose="020B0604030504040204" pitchFamily="50" charset="-128"/>
                            </a:rPr>
                            <m:t>1</m:t>
                          </m:r>
                        </m:sub>
                      </m:sSub>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38" name="テキスト ボックス 37">
                <a:extLst>
                  <a:ext uri="{FF2B5EF4-FFF2-40B4-BE49-F238E27FC236}">
                    <a16:creationId xmlns:a16="http://schemas.microsoft.com/office/drawing/2014/main" id="{52F676C9-9666-4725-849A-36BC4E19F9B9}"/>
                  </a:ext>
                </a:extLst>
              </p:cNvPr>
              <p:cNvSpPr txBox="1">
                <a:spLocks noRot="1" noChangeAspect="1" noMove="1" noResize="1" noEditPoints="1" noAdjustHandles="1" noChangeArrowheads="1" noChangeShapeType="1" noTextEdit="1"/>
              </p:cNvSpPr>
              <p:nvPr/>
            </p:nvSpPr>
            <p:spPr>
              <a:xfrm>
                <a:off x="3161558" y="2691921"/>
                <a:ext cx="499303"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F21DC208-58EA-493B-9AF9-E685BCBB7BF1}"/>
                  </a:ext>
                </a:extLst>
              </p:cNvPr>
              <p:cNvSpPr txBox="1"/>
              <p:nvPr/>
            </p:nvSpPr>
            <p:spPr>
              <a:xfrm>
                <a:off x="4124041" y="3341133"/>
                <a:ext cx="508793"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𝑐</m:t>
                          </m:r>
                        </m:e>
                        <m:sub>
                          <m:r>
                            <a:rPr kumimoji="1" lang="en-US" altLang="ja-JP" sz="3200" i="1">
                              <a:latin typeface="Cambria Math" panose="02040503050406030204" pitchFamily="18" charset="0"/>
                              <a:ea typeface="メイリオ" panose="020B0604030504040204" pitchFamily="50" charset="-128"/>
                            </a:rPr>
                            <m:t>2</m:t>
                          </m:r>
                        </m:sub>
                      </m:sSub>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39" name="テキスト ボックス 38">
                <a:extLst>
                  <a:ext uri="{FF2B5EF4-FFF2-40B4-BE49-F238E27FC236}">
                    <a16:creationId xmlns:a16="http://schemas.microsoft.com/office/drawing/2014/main" id="{F21DC208-58EA-493B-9AF9-E685BCBB7BF1}"/>
                  </a:ext>
                </a:extLst>
              </p:cNvPr>
              <p:cNvSpPr txBox="1">
                <a:spLocks noRot="1" noChangeAspect="1" noMove="1" noResize="1" noEditPoints="1" noAdjustHandles="1" noChangeArrowheads="1" noChangeShapeType="1" noTextEdit="1"/>
              </p:cNvSpPr>
              <p:nvPr/>
            </p:nvSpPr>
            <p:spPr>
              <a:xfrm>
                <a:off x="4124041" y="3341133"/>
                <a:ext cx="508793"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B25593B2-8E6F-41D6-B02E-ECBD6A849054}"/>
                  </a:ext>
                </a:extLst>
              </p:cNvPr>
              <p:cNvSpPr txBox="1"/>
              <p:nvPr/>
            </p:nvSpPr>
            <p:spPr>
              <a:xfrm>
                <a:off x="3097644" y="5196246"/>
                <a:ext cx="463268"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𝑏</m:t>
                          </m:r>
                        </m:e>
                        <m:sub>
                          <m:r>
                            <a:rPr kumimoji="1" lang="en-US" altLang="ja-JP" sz="2800" i="1">
                              <a:latin typeface="Cambria Math" panose="02040503050406030204" pitchFamily="18" charset="0"/>
                              <a:ea typeface="メイリオ" panose="020B0604030504040204" pitchFamily="50" charset="-128"/>
                            </a:rPr>
                            <m:t>1</m:t>
                          </m:r>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B25593B2-8E6F-41D6-B02E-ECBD6A849054}"/>
                  </a:ext>
                </a:extLst>
              </p:cNvPr>
              <p:cNvSpPr txBox="1">
                <a:spLocks noRot="1" noChangeAspect="1" noMove="1" noResize="1" noEditPoints="1" noAdjustHandles="1" noChangeArrowheads="1" noChangeShapeType="1" noTextEdit="1"/>
              </p:cNvSpPr>
              <p:nvPr/>
            </p:nvSpPr>
            <p:spPr>
              <a:xfrm>
                <a:off x="3097644" y="5196246"/>
                <a:ext cx="463268" cy="430887"/>
              </a:xfrm>
              <a:prstGeom prst="rect">
                <a:avLst/>
              </a:prstGeom>
              <a:blipFill>
                <a:blip r:embed="rId5"/>
                <a:stretch>
                  <a:fillRect l="-14474" b="-84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EC3836E-BBE9-49B3-98D0-A9C6ABCC2DCD}"/>
                  </a:ext>
                </a:extLst>
              </p:cNvPr>
              <p:cNvSpPr txBox="1"/>
              <p:nvPr/>
            </p:nvSpPr>
            <p:spPr>
              <a:xfrm>
                <a:off x="4685214" y="5287618"/>
                <a:ext cx="471539"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𝑏</m:t>
                          </m:r>
                        </m:e>
                        <m:sub>
                          <m:r>
                            <a:rPr kumimoji="1" lang="en-US" altLang="ja-JP" sz="2800" i="1">
                              <a:latin typeface="Cambria Math" panose="02040503050406030204" pitchFamily="18" charset="0"/>
                              <a:ea typeface="メイリオ" panose="020B0604030504040204" pitchFamily="50" charset="-128"/>
                            </a:rPr>
                            <m:t>2</m:t>
                          </m:r>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9EC3836E-BBE9-49B3-98D0-A9C6ABCC2DCD}"/>
                  </a:ext>
                </a:extLst>
              </p:cNvPr>
              <p:cNvSpPr txBox="1">
                <a:spLocks noRot="1" noChangeAspect="1" noMove="1" noResize="1" noEditPoints="1" noAdjustHandles="1" noChangeArrowheads="1" noChangeShapeType="1" noTextEdit="1"/>
              </p:cNvSpPr>
              <p:nvPr/>
            </p:nvSpPr>
            <p:spPr>
              <a:xfrm>
                <a:off x="4685214" y="5287618"/>
                <a:ext cx="471539" cy="430887"/>
              </a:xfrm>
              <a:prstGeom prst="rect">
                <a:avLst/>
              </a:prstGeom>
              <a:blipFill>
                <a:blip r:embed="rId6"/>
                <a:stretch>
                  <a:fillRect l="-14286" r="-1299" b="-8451"/>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76B0BB5E-FBC4-48C5-9380-EAEC3FBA389B}"/>
              </a:ext>
            </a:extLst>
          </p:cNvPr>
          <p:cNvSpPr txBox="1"/>
          <p:nvPr/>
        </p:nvSpPr>
        <p:spPr>
          <a:xfrm>
            <a:off x="6813807" y="5180856"/>
            <a:ext cx="35618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40EA38A5-DB42-4B0D-8DBA-A400BC2BC440}"/>
              </a:ext>
            </a:extLst>
          </p:cNvPr>
          <p:cNvSpPr txBox="1"/>
          <p:nvPr/>
        </p:nvSpPr>
        <p:spPr>
          <a:xfrm>
            <a:off x="2468217" y="1272210"/>
            <a:ext cx="35939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y</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27A98B66-1475-4658-8E87-739881047964}"/>
                  </a:ext>
                </a:extLst>
              </p:cNvPr>
              <p:cNvSpPr txBox="1"/>
              <p:nvPr/>
            </p:nvSpPr>
            <p:spPr>
              <a:xfrm>
                <a:off x="5804253" y="2200604"/>
                <a:ext cx="1790683" cy="93519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kumimoji="1" lang="en-US" altLang="ja-JP" sz="3200" i="1">
                              <a:latin typeface="Cambria Math" panose="02040503050406030204" pitchFamily="18" charset="0"/>
                              <a:ea typeface="メイリオ" panose="020B0604030504040204" pitchFamily="50" charset="-128"/>
                            </a:rPr>
                          </m:ctrlPr>
                        </m:funcPr>
                        <m:fName>
                          <m:r>
                            <m:rPr>
                              <m:sty m:val="p"/>
                            </m:rPr>
                            <a:rPr kumimoji="1" lang="en-US" altLang="ja-JP" sz="3200">
                              <a:latin typeface="Cambria Math" panose="02040503050406030204" pitchFamily="18" charset="0"/>
                              <a:ea typeface="メイリオ" panose="020B0604030504040204" pitchFamily="50" charset="-128"/>
                            </a:rPr>
                            <m:t>cos</m:t>
                          </m:r>
                        </m:fName>
                        <m:e>
                          <m:r>
                            <a:rPr kumimoji="1" lang="ja-JP" altLang="en-US" sz="3200" i="1">
                              <a:latin typeface="Cambria Math" panose="02040503050406030204" pitchFamily="18" charset="0"/>
                              <a:ea typeface="メイリオ" panose="020B0604030504040204" pitchFamily="50" charset="-128"/>
                            </a:rPr>
                            <m:t>𝜃</m:t>
                          </m:r>
                          <m:r>
                            <a:rPr kumimoji="1" lang="en-US" altLang="ja-JP" sz="3200" i="1">
                              <a:latin typeface="Cambria Math" panose="02040503050406030204" pitchFamily="18" charset="0"/>
                              <a:ea typeface="メイリオ" panose="020B0604030504040204" pitchFamily="50" charset="-128"/>
                            </a:rPr>
                            <m:t>=</m:t>
                          </m:r>
                          <m:f>
                            <m:fPr>
                              <m:ctrlPr>
                                <a:rPr kumimoji="1" lang="en-US" altLang="ja-JP" sz="3200" i="1">
                                  <a:latin typeface="Cambria Math" panose="02040503050406030204" pitchFamily="18" charset="0"/>
                                  <a:ea typeface="メイリオ" panose="020B0604030504040204" pitchFamily="50" charset="-128"/>
                                </a:rPr>
                              </m:ctrlPr>
                            </m:fPr>
                            <m:num>
                              <m:r>
                                <a:rPr kumimoji="1" lang="en-US" altLang="ja-JP" sz="3200" i="1">
                                  <a:latin typeface="Cambria Math" panose="02040503050406030204" pitchFamily="18" charset="0"/>
                                  <a:ea typeface="メイリオ" panose="020B0604030504040204" pitchFamily="50" charset="-128"/>
                                </a:rPr>
                                <m:t>𝑏</m:t>
                              </m:r>
                            </m:num>
                            <m:den>
                              <m:r>
                                <a:rPr kumimoji="1" lang="en-US" altLang="ja-JP" sz="3200" i="1">
                                  <a:latin typeface="Cambria Math" panose="02040503050406030204" pitchFamily="18" charset="0"/>
                                  <a:ea typeface="メイリオ" panose="020B0604030504040204" pitchFamily="50" charset="-128"/>
                                </a:rPr>
                                <m:t>𝑐</m:t>
                              </m:r>
                            </m:den>
                          </m:f>
                        </m:e>
                      </m:func>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45" name="テキスト ボックス 44">
                <a:extLst>
                  <a:ext uri="{FF2B5EF4-FFF2-40B4-BE49-F238E27FC236}">
                    <a16:creationId xmlns:a16="http://schemas.microsoft.com/office/drawing/2014/main" id="{27A98B66-1475-4658-8E87-739881047964}"/>
                  </a:ext>
                </a:extLst>
              </p:cNvPr>
              <p:cNvSpPr txBox="1">
                <a:spLocks noRot="1" noChangeAspect="1" noMove="1" noResize="1" noEditPoints="1" noAdjustHandles="1" noChangeArrowheads="1" noChangeShapeType="1" noTextEdit="1"/>
              </p:cNvSpPr>
              <p:nvPr/>
            </p:nvSpPr>
            <p:spPr>
              <a:xfrm>
                <a:off x="5804253" y="2200604"/>
                <a:ext cx="1790683" cy="93519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D1702ABE-154F-45CA-BE63-1431915ED30C}"/>
                  </a:ext>
                </a:extLst>
              </p:cNvPr>
              <p:cNvSpPr txBox="1"/>
              <p:nvPr/>
            </p:nvSpPr>
            <p:spPr>
              <a:xfrm>
                <a:off x="1979326" y="6172200"/>
                <a:ext cx="8233344" cy="46903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c,b</a:t>
                </a:r>
                <a:r>
                  <a:rPr kumimoji="1" lang="ja-JP" altLang="en-US" sz="2400" dirty="0">
                    <a:latin typeface="メイリオ" panose="020B0604030504040204" pitchFamily="50" charset="-128"/>
                    <a:ea typeface="メイリオ" panose="020B0604030504040204" pitchFamily="50" charset="-128"/>
                  </a:rPr>
                  <a:t>のなす角度が大きい（似てない）ほど</a:t>
                </a:r>
                <a14:m>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r>
                          <m:rPr>
                            <m:sty m:val="p"/>
                          </m:rPr>
                          <a:rPr kumimoji="1" lang="en-US" altLang="ja-JP" sz="2400">
                            <a:latin typeface="Cambria Math" panose="02040503050406030204" pitchFamily="18" charset="0"/>
                            <a:ea typeface="メイリオ" panose="020B0604030504040204" pitchFamily="50" charset="-128"/>
                          </a:rPr>
                          <m:t>cos</m:t>
                        </m:r>
                      </m:fName>
                      <m:e>
                        <m:r>
                          <a:rPr kumimoji="1" lang="ja-JP" altLang="en-US" sz="2400" i="1">
                            <a:latin typeface="Cambria Math" panose="02040503050406030204" pitchFamily="18" charset="0"/>
                            <a:ea typeface="メイリオ" panose="020B0604030504040204" pitchFamily="50" charset="-128"/>
                          </a:rPr>
                          <m:t>𝜃</m:t>
                        </m:r>
                        <m:r>
                          <a:rPr kumimoji="1" lang="ja-JP" altLang="en-US" sz="2400" i="1">
                            <a:latin typeface="Cambria Math" panose="02040503050406030204" pitchFamily="18" charset="0"/>
                            <a:ea typeface="メイリオ" panose="020B0604030504040204" pitchFamily="50" charset="-128"/>
                          </a:rPr>
                          <m:t>は</m:t>
                        </m:r>
                        <m:r>
                          <a:rPr kumimoji="1" lang="en-US" altLang="ja-JP" sz="2400" i="1">
                            <a:latin typeface="Cambria Math" panose="02040503050406030204" pitchFamily="18" charset="0"/>
                            <a:ea typeface="メイリオ" panose="020B0604030504040204" pitchFamily="50" charset="-128"/>
                          </a:rPr>
                          <m:t>0</m:t>
                        </m:r>
                        <m:r>
                          <a:rPr kumimoji="1" lang="ja-JP" altLang="en-US" sz="2400" i="1">
                            <a:latin typeface="Cambria Math" panose="02040503050406030204" pitchFamily="18" charset="0"/>
                            <a:ea typeface="メイリオ" panose="020B0604030504040204" pitchFamily="50" charset="-128"/>
                          </a:rPr>
                          <m:t>に近づく</m:t>
                        </m:r>
                      </m:e>
                    </m:func>
                  </m:oMath>
                </a14:m>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D1702ABE-154F-45CA-BE63-1431915ED30C}"/>
                  </a:ext>
                </a:extLst>
              </p:cNvPr>
              <p:cNvSpPr txBox="1">
                <a:spLocks noRot="1" noChangeAspect="1" noMove="1" noResize="1" noEditPoints="1" noAdjustHandles="1" noChangeArrowheads="1" noChangeShapeType="1" noTextEdit="1"/>
              </p:cNvSpPr>
              <p:nvPr/>
            </p:nvSpPr>
            <p:spPr>
              <a:xfrm>
                <a:off x="1979326" y="6172200"/>
                <a:ext cx="8233344" cy="469039"/>
              </a:xfrm>
              <a:prstGeom prst="rect">
                <a:avLst/>
              </a:prstGeom>
              <a:blipFill>
                <a:blip r:embed="rId8"/>
                <a:stretch>
                  <a:fillRect l="-1185" t="-6579" b="-31579"/>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AEEFFE32-DB98-48F7-8086-7F01C2839CD6}"/>
              </a:ext>
            </a:extLst>
          </p:cNvPr>
          <p:cNvSpPr txBox="1"/>
          <p:nvPr/>
        </p:nvSpPr>
        <p:spPr>
          <a:xfrm>
            <a:off x="444916" y="847969"/>
            <a:ext cx="654698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a:t>
            </a:r>
            <a:r>
              <a:rPr kumimoji="1" lang="ja-JP" altLang="en-US" sz="2400" dirty="0">
                <a:latin typeface="メイリオ" panose="020B0604030504040204" pitchFamily="50" charset="-128"/>
                <a:ea typeface="メイリオ" panose="020B0604030504040204" pitchFamily="50" charset="-128"/>
              </a:rPr>
              <a:t>から</a:t>
            </a:r>
            <a:r>
              <a:rPr kumimoji="1" lang="en-US" altLang="ja-JP" sz="2400" dirty="0">
                <a:latin typeface="メイリオ" panose="020B0604030504040204" pitchFamily="50" charset="-128"/>
                <a:ea typeface="メイリオ" panose="020B0604030504040204" pitchFamily="50" charset="-128"/>
              </a:rPr>
              <a:t>x</a:t>
            </a:r>
            <a:r>
              <a:rPr kumimoji="1" lang="ja-JP" altLang="en-US" sz="2400" dirty="0">
                <a:latin typeface="メイリオ" panose="020B0604030504040204" pitchFamily="50" charset="-128"/>
                <a:ea typeface="メイリオ" panose="020B0604030504040204" pitchFamily="50" charset="-128"/>
              </a:rPr>
              <a:t>軸に降ろした垂線の原点からの長さが</a:t>
            </a:r>
            <a:r>
              <a:rPr kumimoji="1" lang="en-US" altLang="ja-JP" sz="2400" dirty="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95B352E1-4FF5-4E27-ABC4-FF53A31BE8E9}"/>
                  </a:ext>
                </a:extLst>
              </p:cNvPr>
              <p:cNvSpPr txBox="1"/>
              <p:nvPr/>
            </p:nvSpPr>
            <p:spPr>
              <a:xfrm>
                <a:off x="1979327" y="5725773"/>
                <a:ext cx="8541121" cy="46903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c,b</a:t>
                </a:r>
                <a:r>
                  <a:rPr kumimoji="1" lang="ja-JP" altLang="en-US" sz="2400" dirty="0">
                    <a:latin typeface="メイリオ" panose="020B0604030504040204" pitchFamily="50" charset="-128"/>
                    <a:ea typeface="メイリオ" panose="020B0604030504040204" pitchFamily="50" charset="-128"/>
                  </a:rPr>
                  <a:t>のなす角度が小さい（似ている）ほど</a:t>
                </a:r>
                <a14:m>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r>
                          <m:rPr>
                            <m:sty m:val="p"/>
                          </m:rPr>
                          <a:rPr kumimoji="1" lang="en-US" altLang="ja-JP" sz="2400">
                            <a:latin typeface="Cambria Math" panose="02040503050406030204" pitchFamily="18" charset="0"/>
                            <a:ea typeface="メイリオ" panose="020B0604030504040204" pitchFamily="50" charset="-128"/>
                          </a:rPr>
                          <m:t>cos</m:t>
                        </m:r>
                      </m:fName>
                      <m:e>
                        <m:r>
                          <a:rPr kumimoji="1" lang="ja-JP" altLang="en-US" sz="2400" i="1">
                            <a:latin typeface="Cambria Math" panose="02040503050406030204" pitchFamily="18" charset="0"/>
                            <a:ea typeface="メイリオ" panose="020B0604030504040204" pitchFamily="50" charset="-128"/>
                          </a:rPr>
                          <m:t>𝜃</m:t>
                        </m:r>
                        <m:r>
                          <a:rPr kumimoji="1" lang="ja-JP" altLang="en-US" sz="2400" i="1">
                            <a:latin typeface="Cambria Math" panose="02040503050406030204" pitchFamily="18" charset="0"/>
                            <a:ea typeface="メイリオ" panose="020B0604030504040204" pitchFamily="50" charset="-128"/>
                          </a:rPr>
                          <m:t>は</m:t>
                        </m:r>
                        <m:r>
                          <a:rPr kumimoji="1" lang="en-US" altLang="ja-JP" sz="2400" i="1">
                            <a:latin typeface="Cambria Math" panose="02040503050406030204" pitchFamily="18" charset="0"/>
                            <a:ea typeface="メイリオ" panose="020B0604030504040204" pitchFamily="50" charset="-128"/>
                          </a:rPr>
                          <m:t>1</m:t>
                        </m:r>
                        <m:r>
                          <a:rPr kumimoji="1" lang="ja-JP" altLang="en-US" sz="2400" i="1">
                            <a:latin typeface="Cambria Math" panose="02040503050406030204" pitchFamily="18" charset="0"/>
                            <a:ea typeface="メイリオ" panose="020B0604030504040204" pitchFamily="50" charset="-128"/>
                          </a:rPr>
                          <m:t>に近づく</m:t>
                        </m:r>
                      </m:e>
                    </m:func>
                  </m:oMath>
                </a14:m>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95B352E1-4FF5-4E27-ABC4-FF53A31BE8E9}"/>
                  </a:ext>
                </a:extLst>
              </p:cNvPr>
              <p:cNvSpPr txBox="1">
                <a:spLocks noRot="1" noChangeAspect="1" noMove="1" noResize="1" noEditPoints="1" noAdjustHandles="1" noChangeArrowheads="1" noChangeShapeType="1" noTextEdit="1"/>
              </p:cNvSpPr>
              <p:nvPr/>
            </p:nvSpPr>
            <p:spPr>
              <a:xfrm>
                <a:off x="1979327" y="5725773"/>
                <a:ext cx="8541121" cy="469039"/>
              </a:xfrm>
              <a:prstGeom prst="rect">
                <a:avLst/>
              </a:prstGeom>
              <a:blipFill>
                <a:blip r:embed="rId9"/>
                <a:stretch>
                  <a:fillRect l="-1142" t="-6494" b="-31169"/>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31720845-D772-436D-BA22-539F937E85F8}"/>
              </a:ext>
            </a:extLst>
          </p:cNvPr>
          <p:cNvSpPr txBox="1"/>
          <p:nvPr/>
        </p:nvSpPr>
        <p:spPr>
          <a:xfrm>
            <a:off x="6473153" y="3807946"/>
            <a:ext cx="4270721" cy="830997"/>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b: </a:t>
            </a:r>
            <a:r>
              <a:rPr kumimoji="1" lang="ja-JP" altLang="en-US" sz="2400">
                <a:latin typeface="メイリオ" panose="020B0604030504040204" pitchFamily="50" charset="-128"/>
                <a:ea typeface="メイリオ" panose="020B0604030504040204" pitchFamily="50" charset="-128"/>
              </a:rPr>
              <a:t>座標（成分）</a:t>
            </a:r>
          </a:p>
          <a:p>
            <a:pPr algn="l"/>
            <a:r>
              <a:rPr kumimoji="1" lang="en-US" altLang="ja-JP" sz="2400">
                <a:latin typeface="メイリオ" panose="020B0604030504040204" pitchFamily="50" charset="-128"/>
                <a:ea typeface="メイリオ" panose="020B0604030504040204" pitchFamily="50" charset="-128"/>
              </a:rPr>
              <a:t>c</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ベクトルの長さ（ノルム）</a:t>
            </a:r>
            <a:endParaRPr kumimoji="1" lang="en-US" altLang="ja-JP"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940D0C6-C65D-48C8-93AB-0EFED277C245}"/>
              </a:ext>
            </a:extLst>
          </p:cNvPr>
          <p:cNvSpPr txBox="1"/>
          <p:nvPr/>
        </p:nvSpPr>
        <p:spPr>
          <a:xfrm>
            <a:off x="6473153" y="3340956"/>
            <a:ext cx="4939622"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b,c</a:t>
            </a:r>
            <a:r>
              <a:rPr kumimoji="1" lang="ja-JP" altLang="en-US" sz="2400" dirty="0">
                <a:latin typeface="メイリオ" panose="020B0604030504040204" pitchFamily="50" charset="-128"/>
                <a:ea typeface="メイリオ" panose="020B0604030504040204" pitchFamily="50" charset="-128"/>
              </a:rPr>
              <a:t>は多次元ベクトルでも成り立つ</a:t>
            </a:r>
          </a:p>
        </p:txBody>
      </p:sp>
    </p:spTree>
    <p:extLst>
      <p:ext uri="{BB962C8B-B14F-4D97-AF65-F5344CB8AC3E}">
        <p14:creationId xmlns:p14="http://schemas.microsoft.com/office/powerpoint/2010/main" val="364955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7544577-2994-438C-9333-844889E309BB}"/>
              </a:ext>
            </a:extLst>
          </p:cNvPr>
          <p:cNvSpPr txBox="1"/>
          <p:nvPr/>
        </p:nvSpPr>
        <p:spPr>
          <a:xfrm>
            <a:off x="-132107" y="237508"/>
            <a:ext cx="5492209"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　</a:t>
            </a:r>
            <a:r>
              <a:rPr kumimoji="1" lang="en-US" altLang="ja-JP" sz="3200" b="1" dirty="0">
                <a:latin typeface="メイリオ" panose="020B0604030504040204" pitchFamily="50" charset="-128"/>
                <a:ea typeface="メイリオ" panose="020B0604030504040204" pitchFamily="50" charset="-128"/>
              </a:rPr>
              <a:t>k-means </a:t>
            </a:r>
            <a:r>
              <a:rPr kumimoji="1" lang="ja-JP" altLang="en-US" sz="3200" b="1" dirty="0">
                <a:latin typeface="メイリオ" panose="020B0604030504040204" pitchFamily="50" charset="-128"/>
                <a:ea typeface="メイリオ" panose="020B0604030504040204" pitchFamily="50" charset="-128"/>
              </a:rPr>
              <a:t>のアルゴリズム</a:t>
            </a:r>
          </a:p>
        </p:txBody>
      </p:sp>
      <p:sp>
        <p:nvSpPr>
          <p:cNvPr id="3" name="テキスト ボックス 2">
            <a:extLst>
              <a:ext uri="{FF2B5EF4-FFF2-40B4-BE49-F238E27FC236}">
                <a16:creationId xmlns:a16="http://schemas.microsoft.com/office/drawing/2014/main" id="{A1AFDBDB-F93B-4011-8BC0-FB5CD891764B}"/>
              </a:ext>
            </a:extLst>
          </p:cNvPr>
          <p:cNvSpPr txBox="1"/>
          <p:nvPr/>
        </p:nvSpPr>
        <p:spPr>
          <a:xfrm>
            <a:off x="1819892" y="1207122"/>
            <a:ext cx="8638437" cy="1631216"/>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分類するグループの数</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は人が決める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グループの重心初期値を</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個、</a:t>
            </a:r>
            <a:r>
              <a:rPr kumimoji="1" lang="ja-JP" altLang="en-US" sz="2000" dirty="0">
                <a:solidFill>
                  <a:srgbClr val="FF0000"/>
                </a:solidFill>
                <a:latin typeface="メイリオ" panose="020B0604030504040204" pitchFamily="50" charset="-128"/>
                <a:ea typeface="メイリオ" panose="020B0604030504040204" pitchFamily="50" charset="-128"/>
              </a:rPr>
              <a:t>適当に仮決め</a:t>
            </a:r>
            <a:r>
              <a:rPr kumimoji="1" lang="ja-JP" altLang="en-US" sz="2000" dirty="0">
                <a:latin typeface="メイリオ" panose="020B0604030504040204" pitchFamily="50" charset="-128"/>
                <a:ea typeface="メイリオ" panose="020B0604030504040204" pitchFamily="50" charset="-128"/>
              </a:rPr>
              <a:t>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各データと重心との距離計算を繰り返す（計算量は、</a:t>
            </a:r>
            <a:r>
              <a:rPr kumimoji="1" lang="en-US" altLang="ja-JP" sz="2000" dirty="0">
                <a:latin typeface="メイリオ" panose="020B0604030504040204" pitchFamily="50" charset="-128"/>
                <a:ea typeface="メイリオ" panose="020B0604030504040204" pitchFamily="50" charset="-128"/>
              </a:rPr>
              <a:t>K x N (N:</a:t>
            </a:r>
            <a:r>
              <a:rPr kumimoji="1" lang="ja-JP" altLang="en-US" sz="2000" dirty="0">
                <a:latin typeface="メイリオ" panose="020B0604030504040204" pitchFamily="50" charset="-128"/>
                <a:ea typeface="メイリオ" panose="020B0604030504040204" pitchFamily="50" charset="-128"/>
              </a:rPr>
              <a:t>データ数））</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各グループ内には</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個の重心に最も距離の近いデータが入る</a:t>
            </a:r>
          </a:p>
        </p:txBody>
      </p:sp>
      <p:sp>
        <p:nvSpPr>
          <p:cNvPr id="4" name="テキスト ボックス 3">
            <a:extLst>
              <a:ext uri="{FF2B5EF4-FFF2-40B4-BE49-F238E27FC236}">
                <a16:creationId xmlns:a16="http://schemas.microsoft.com/office/drawing/2014/main" id="{39DD9CB5-1450-4801-8ECF-71593E47216C}"/>
              </a:ext>
            </a:extLst>
          </p:cNvPr>
          <p:cNvSpPr txBox="1"/>
          <p:nvPr/>
        </p:nvSpPr>
        <p:spPr>
          <a:xfrm>
            <a:off x="3414785" y="3303482"/>
            <a:ext cx="5057795"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グループの重心は適当でいいはずがない？</a:t>
            </a:r>
          </a:p>
        </p:txBody>
      </p:sp>
      <p:sp>
        <p:nvSpPr>
          <p:cNvPr id="5" name="矢印: 下 4">
            <a:extLst>
              <a:ext uri="{FF2B5EF4-FFF2-40B4-BE49-F238E27FC236}">
                <a16:creationId xmlns:a16="http://schemas.microsoft.com/office/drawing/2014/main" id="{4FEBB9FC-5A8E-4F73-8FCA-509F2B14E045}"/>
              </a:ext>
            </a:extLst>
          </p:cNvPr>
          <p:cNvSpPr/>
          <p:nvPr/>
        </p:nvSpPr>
        <p:spPr>
          <a:xfrm>
            <a:off x="5123705" y="2794300"/>
            <a:ext cx="1639957"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0D7F39D-BF71-459F-894C-C7ECA6DA0779}"/>
              </a:ext>
            </a:extLst>
          </p:cNvPr>
          <p:cNvSpPr txBox="1"/>
          <p:nvPr/>
        </p:nvSpPr>
        <p:spPr>
          <a:xfrm>
            <a:off x="291100" y="793337"/>
            <a:ext cx="75713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クラスタリングの過程で各クラスの</a:t>
            </a:r>
            <a:r>
              <a:rPr kumimoji="1" lang="ja-JP" altLang="en-US" sz="2400" b="1" dirty="0">
                <a:latin typeface="メイリオ" panose="020B0604030504040204" pitchFamily="50" charset="-128"/>
                <a:ea typeface="メイリオ" panose="020B0604030504040204" pitchFamily="50" charset="-128"/>
              </a:rPr>
              <a:t>重心</a:t>
            </a:r>
            <a:r>
              <a:rPr kumimoji="1" lang="ja-JP" altLang="en-US" sz="2400" dirty="0">
                <a:latin typeface="メイリオ" panose="020B0604030504040204" pitchFamily="50" charset="-128"/>
                <a:ea typeface="メイリオ" panose="020B0604030504040204" pitchFamily="50" charset="-128"/>
              </a:rPr>
              <a:t>が計算される</a:t>
            </a:r>
          </a:p>
        </p:txBody>
      </p:sp>
      <p:pic>
        <p:nvPicPr>
          <p:cNvPr id="8" name="図 7">
            <a:extLst>
              <a:ext uri="{FF2B5EF4-FFF2-40B4-BE49-F238E27FC236}">
                <a16:creationId xmlns:a16="http://schemas.microsoft.com/office/drawing/2014/main" id="{1CBEFBA1-A251-4F58-A3E9-071572B837B5}"/>
              </a:ext>
            </a:extLst>
          </p:cNvPr>
          <p:cNvPicPr>
            <a:picLocks noChangeAspect="1"/>
          </p:cNvPicPr>
          <p:nvPr/>
        </p:nvPicPr>
        <p:blipFill>
          <a:blip r:embed="rId2"/>
          <a:stretch>
            <a:fillRect/>
          </a:stretch>
        </p:blipFill>
        <p:spPr>
          <a:xfrm>
            <a:off x="3667871" y="3995532"/>
            <a:ext cx="2278753" cy="2526820"/>
          </a:xfrm>
          <a:prstGeom prst="rect">
            <a:avLst/>
          </a:prstGeom>
        </p:spPr>
      </p:pic>
      <p:pic>
        <p:nvPicPr>
          <p:cNvPr id="9" name="図 8">
            <a:extLst>
              <a:ext uri="{FF2B5EF4-FFF2-40B4-BE49-F238E27FC236}">
                <a16:creationId xmlns:a16="http://schemas.microsoft.com/office/drawing/2014/main" id="{0859D745-7A9E-400C-B585-651D5BD7ED1C}"/>
              </a:ext>
            </a:extLst>
          </p:cNvPr>
          <p:cNvPicPr>
            <a:picLocks noChangeAspect="1"/>
          </p:cNvPicPr>
          <p:nvPr/>
        </p:nvPicPr>
        <p:blipFill>
          <a:blip r:embed="rId2"/>
          <a:stretch>
            <a:fillRect/>
          </a:stretch>
        </p:blipFill>
        <p:spPr>
          <a:xfrm>
            <a:off x="6281883" y="3965714"/>
            <a:ext cx="2278753" cy="2526820"/>
          </a:xfrm>
          <a:prstGeom prst="rect">
            <a:avLst/>
          </a:prstGeom>
        </p:spPr>
      </p:pic>
      <p:sp>
        <p:nvSpPr>
          <p:cNvPr id="11" name="楕円 10">
            <a:extLst>
              <a:ext uri="{FF2B5EF4-FFF2-40B4-BE49-F238E27FC236}">
                <a16:creationId xmlns:a16="http://schemas.microsoft.com/office/drawing/2014/main" id="{CA9B67F9-2ABB-44F0-8BEF-30360AED5DEF}"/>
              </a:ext>
            </a:extLst>
          </p:cNvPr>
          <p:cNvSpPr/>
          <p:nvPr/>
        </p:nvSpPr>
        <p:spPr>
          <a:xfrm>
            <a:off x="6561525" y="5312971"/>
            <a:ext cx="1999110" cy="9839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8FA42EE1-7575-4A03-AF0C-90E8F7D0AED2}"/>
              </a:ext>
            </a:extLst>
          </p:cNvPr>
          <p:cNvSpPr/>
          <p:nvPr/>
        </p:nvSpPr>
        <p:spPr>
          <a:xfrm>
            <a:off x="6969030" y="4297478"/>
            <a:ext cx="1202635" cy="819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AD9A8140-5121-498D-9AC8-2E7D05F91D96}"/>
              </a:ext>
            </a:extLst>
          </p:cNvPr>
          <p:cNvSpPr txBox="1"/>
          <p:nvPr/>
        </p:nvSpPr>
        <p:spPr>
          <a:xfrm>
            <a:off x="6769486" y="3721109"/>
            <a:ext cx="160172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Class = 2</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92026F2A-0E0D-4B4D-8D17-8C9E1F04F555}"/>
              </a:ext>
            </a:extLst>
          </p:cNvPr>
          <p:cNvSpPr txBox="1"/>
          <p:nvPr/>
        </p:nvSpPr>
        <p:spPr>
          <a:xfrm>
            <a:off x="3233510" y="4028652"/>
            <a:ext cx="553998" cy="707886"/>
          </a:xfrm>
          <a:prstGeom prst="rect">
            <a:avLst/>
          </a:prstGeom>
          <a:noFill/>
        </p:spPr>
        <p:txBody>
          <a:bodyPr vert="eaVert"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国語</a:t>
            </a:r>
          </a:p>
        </p:txBody>
      </p:sp>
      <p:sp>
        <p:nvSpPr>
          <p:cNvPr id="19" name="テキスト ボックス 18">
            <a:extLst>
              <a:ext uri="{FF2B5EF4-FFF2-40B4-BE49-F238E27FC236}">
                <a16:creationId xmlns:a16="http://schemas.microsoft.com/office/drawing/2014/main" id="{89047037-AE20-4F98-A675-C83ABA9CEA5B}"/>
              </a:ext>
            </a:extLst>
          </p:cNvPr>
          <p:cNvSpPr txBox="1"/>
          <p:nvPr/>
        </p:nvSpPr>
        <p:spPr>
          <a:xfrm>
            <a:off x="5146405" y="643122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算数</a:t>
            </a:r>
          </a:p>
        </p:txBody>
      </p:sp>
      <p:sp>
        <p:nvSpPr>
          <p:cNvPr id="22" name="テキスト ボックス 21">
            <a:extLst>
              <a:ext uri="{FF2B5EF4-FFF2-40B4-BE49-F238E27FC236}">
                <a16:creationId xmlns:a16="http://schemas.microsoft.com/office/drawing/2014/main" id="{01C2D7F9-D45E-48DE-9945-B4CCE413D33B}"/>
              </a:ext>
            </a:extLst>
          </p:cNvPr>
          <p:cNvSpPr txBox="1"/>
          <p:nvPr/>
        </p:nvSpPr>
        <p:spPr>
          <a:xfrm>
            <a:off x="7355506" y="5530031"/>
            <a:ext cx="441146" cy="461665"/>
          </a:xfrm>
          <a:prstGeom prst="rect">
            <a:avLst/>
          </a:prstGeom>
          <a:noFill/>
        </p:spPr>
        <p:txBody>
          <a:bodyPr wrap="none" rtlCol="0">
            <a:spAutoFit/>
          </a:bodyPr>
          <a:lstStyle/>
          <a:p>
            <a:pPr algn="l"/>
            <a:r>
              <a:rPr kumimoji="1" lang="en-US" altLang="ja-JP" sz="2400" b="1" dirty="0">
                <a:solidFill>
                  <a:srgbClr val="FF0000"/>
                </a:solidFill>
                <a:latin typeface="メイリオ" panose="020B0604030504040204" pitchFamily="50" charset="-128"/>
                <a:ea typeface="メイリオ" panose="020B0604030504040204" pitchFamily="50" charset="-128"/>
              </a:rPr>
              <a:t>×</a:t>
            </a:r>
            <a:endParaRPr kumimoji="1" lang="ja-JP" altLang="en-US" sz="2400" b="1" dirty="0">
              <a:solidFill>
                <a:srgbClr val="FF0000"/>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39ABD959-81E6-4DB5-B48C-F1B43B87F26E}"/>
              </a:ext>
            </a:extLst>
          </p:cNvPr>
          <p:cNvSpPr txBox="1"/>
          <p:nvPr/>
        </p:nvSpPr>
        <p:spPr>
          <a:xfrm>
            <a:off x="7421257" y="4522680"/>
            <a:ext cx="441146" cy="461665"/>
          </a:xfrm>
          <a:prstGeom prst="rect">
            <a:avLst/>
          </a:prstGeom>
          <a:noFill/>
        </p:spPr>
        <p:txBody>
          <a:bodyPr wrap="none" rtlCol="0">
            <a:spAutoFit/>
          </a:bodyPr>
          <a:lstStyle/>
          <a:p>
            <a:pPr algn="l"/>
            <a:r>
              <a:rPr kumimoji="1" lang="en-US" altLang="ja-JP" sz="2400" b="1" dirty="0">
                <a:solidFill>
                  <a:srgbClr val="FF0000"/>
                </a:solidFill>
                <a:latin typeface="メイリオ" panose="020B0604030504040204" pitchFamily="50" charset="-128"/>
                <a:ea typeface="メイリオ" panose="020B0604030504040204" pitchFamily="50" charset="-128"/>
              </a:rPr>
              <a:t>×</a:t>
            </a:r>
            <a:endParaRPr kumimoji="1" lang="ja-JP" altLang="en-US" sz="2400" b="1" dirty="0">
              <a:solidFill>
                <a:srgbClr val="FF0000"/>
              </a:solidFill>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EB81D8EE-F78B-46C5-9894-5510EB72F114}"/>
              </a:ext>
            </a:extLst>
          </p:cNvPr>
          <p:cNvSpPr txBox="1"/>
          <p:nvPr/>
        </p:nvSpPr>
        <p:spPr>
          <a:xfrm>
            <a:off x="3861958" y="6008650"/>
            <a:ext cx="441146" cy="461665"/>
          </a:xfrm>
          <a:prstGeom prst="rect">
            <a:avLst/>
          </a:prstGeom>
          <a:noFill/>
        </p:spPr>
        <p:txBody>
          <a:bodyPr wrap="none" rtlCol="0">
            <a:spAutoFit/>
          </a:bodyPr>
          <a:lstStyle/>
          <a:p>
            <a:pPr algn="l"/>
            <a:r>
              <a:rPr kumimoji="1" lang="en-US" altLang="ja-JP" sz="2400" b="1" dirty="0">
                <a:solidFill>
                  <a:srgbClr val="FF0000"/>
                </a:solidFill>
                <a:latin typeface="メイリオ" panose="020B0604030504040204" pitchFamily="50" charset="-128"/>
                <a:ea typeface="メイリオ" panose="020B0604030504040204" pitchFamily="50" charset="-128"/>
              </a:rPr>
              <a:t>×</a:t>
            </a:r>
            <a:endParaRPr kumimoji="1" lang="ja-JP" altLang="en-US" sz="2400" b="1" dirty="0">
              <a:solidFill>
                <a:srgbClr val="FF0000"/>
              </a:solidFill>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5B1D4734-ECD2-4697-972E-A8CA8F747276}"/>
              </a:ext>
            </a:extLst>
          </p:cNvPr>
          <p:cNvSpPr txBox="1"/>
          <p:nvPr/>
        </p:nvSpPr>
        <p:spPr>
          <a:xfrm>
            <a:off x="4033509" y="4256132"/>
            <a:ext cx="441146" cy="461665"/>
          </a:xfrm>
          <a:prstGeom prst="rect">
            <a:avLst/>
          </a:prstGeom>
          <a:noFill/>
        </p:spPr>
        <p:txBody>
          <a:bodyPr wrap="none" rtlCol="0">
            <a:spAutoFit/>
          </a:bodyPr>
          <a:lstStyle/>
          <a:p>
            <a:pPr algn="l"/>
            <a:r>
              <a:rPr kumimoji="1" lang="en-US" altLang="ja-JP" sz="2400" b="1" dirty="0">
                <a:solidFill>
                  <a:srgbClr val="FF0000"/>
                </a:solidFill>
                <a:latin typeface="メイリオ" panose="020B0604030504040204" pitchFamily="50" charset="-128"/>
                <a:ea typeface="メイリオ" panose="020B0604030504040204" pitchFamily="50" charset="-128"/>
              </a:rPr>
              <a:t>×</a:t>
            </a:r>
            <a:endParaRPr kumimoji="1" lang="ja-JP" altLang="en-US" sz="2400"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83187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D172803-33F9-4502-B084-2FE2F0EB1CC3}"/>
              </a:ext>
            </a:extLst>
          </p:cNvPr>
          <p:cNvPicPr>
            <a:picLocks noChangeAspect="1"/>
          </p:cNvPicPr>
          <p:nvPr/>
        </p:nvPicPr>
        <p:blipFill>
          <a:blip r:embed="rId2"/>
          <a:stretch>
            <a:fillRect/>
          </a:stretch>
        </p:blipFill>
        <p:spPr>
          <a:xfrm>
            <a:off x="1901697" y="1384394"/>
            <a:ext cx="4300951" cy="4089212"/>
          </a:xfrm>
          <a:prstGeom prst="rect">
            <a:avLst/>
          </a:prstGeom>
        </p:spPr>
      </p:pic>
      <p:cxnSp>
        <p:nvCxnSpPr>
          <p:cNvPr id="3" name="直線矢印コネクタ 2">
            <a:extLst>
              <a:ext uri="{FF2B5EF4-FFF2-40B4-BE49-F238E27FC236}">
                <a16:creationId xmlns:a16="http://schemas.microsoft.com/office/drawing/2014/main" id="{78C63EB8-EF64-4370-AEA0-9FA502A294D0}"/>
              </a:ext>
            </a:extLst>
          </p:cNvPr>
          <p:cNvCxnSpPr/>
          <p:nvPr/>
        </p:nvCxnSpPr>
        <p:spPr>
          <a:xfrm flipV="1">
            <a:off x="2130296" y="3061253"/>
            <a:ext cx="2484782" cy="222636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6F588CF5-86BC-4C1B-AE40-919FE541CFD8}"/>
              </a:ext>
            </a:extLst>
          </p:cNvPr>
          <p:cNvCxnSpPr>
            <a:cxnSpLocks/>
          </p:cNvCxnSpPr>
          <p:nvPr/>
        </p:nvCxnSpPr>
        <p:spPr>
          <a:xfrm flipV="1">
            <a:off x="2130297" y="2176671"/>
            <a:ext cx="964095" cy="31109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3E946A75-B2DC-4028-AD45-12ED2B128CCA}"/>
              </a:ext>
            </a:extLst>
          </p:cNvPr>
          <p:cNvCxnSpPr/>
          <p:nvPr/>
        </p:nvCxnSpPr>
        <p:spPr>
          <a:xfrm>
            <a:off x="3094391" y="2176671"/>
            <a:ext cx="0" cy="311094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786FB8C-6130-4019-9E11-8617E8AD382D}"/>
              </a:ext>
            </a:extLst>
          </p:cNvPr>
          <p:cNvCxnSpPr>
            <a:cxnSpLocks/>
          </p:cNvCxnSpPr>
          <p:nvPr/>
        </p:nvCxnSpPr>
        <p:spPr>
          <a:xfrm>
            <a:off x="4615078" y="3135797"/>
            <a:ext cx="0" cy="215182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D50489B0-5769-410A-95D1-AE6B826F7169}"/>
              </a:ext>
            </a:extLst>
          </p:cNvPr>
          <p:cNvCxnSpPr/>
          <p:nvPr/>
        </p:nvCxnSpPr>
        <p:spPr>
          <a:xfrm>
            <a:off x="2130297" y="5257800"/>
            <a:ext cx="96409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6CEEEDD3-8F41-4F49-8088-19C1E58859CD}"/>
              </a:ext>
            </a:extLst>
          </p:cNvPr>
          <p:cNvCxnSpPr>
            <a:cxnSpLocks/>
          </p:cNvCxnSpPr>
          <p:nvPr/>
        </p:nvCxnSpPr>
        <p:spPr>
          <a:xfrm>
            <a:off x="2130296" y="5330687"/>
            <a:ext cx="2484783"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0B1A30E-8A6F-4A37-8640-6B8BE1DD2E37}"/>
                  </a:ext>
                </a:extLst>
              </p:cNvPr>
              <p:cNvSpPr txBox="1"/>
              <p:nvPr/>
            </p:nvSpPr>
            <p:spPr>
              <a:xfrm>
                <a:off x="2505584" y="2691921"/>
                <a:ext cx="499303"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𝑐</m:t>
                          </m:r>
                        </m:e>
                        <m:sub>
                          <m:r>
                            <a:rPr kumimoji="1" lang="en-US" altLang="ja-JP" sz="3200" i="1">
                              <a:latin typeface="Cambria Math" panose="02040503050406030204" pitchFamily="18" charset="0"/>
                              <a:ea typeface="メイリオ" panose="020B0604030504040204" pitchFamily="50" charset="-128"/>
                            </a:rPr>
                            <m:t>1</m:t>
                          </m:r>
                        </m:sub>
                      </m:sSub>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50B1A30E-8A6F-4A37-8640-6B8BE1DD2E37}"/>
                  </a:ext>
                </a:extLst>
              </p:cNvPr>
              <p:cNvSpPr txBox="1">
                <a:spLocks noRot="1" noChangeAspect="1" noMove="1" noResize="1" noEditPoints="1" noAdjustHandles="1" noChangeArrowheads="1" noChangeShapeType="1" noTextEdit="1"/>
              </p:cNvSpPr>
              <p:nvPr/>
            </p:nvSpPr>
            <p:spPr>
              <a:xfrm>
                <a:off x="2505584" y="2691921"/>
                <a:ext cx="499303"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857124-42AB-4B34-8FF1-B398FEE4C161}"/>
                  </a:ext>
                </a:extLst>
              </p:cNvPr>
              <p:cNvSpPr txBox="1"/>
              <p:nvPr/>
            </p:nvSpPr>
            <p:spPr>
              <a:xfrm>
                <a:off x="3468067" y="3341133"/>
                <a:ext cx="508793"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𝑐</m:t>
                          </m:r>
                        </m:e>
                        <m:sub>
                          <m:r>
                            <a:rPr kumimoji="1" lang="en-US" altLang="ja-JP" sz="3200" i="1">
                              <a:latin typeface="Cambria Math" panose="02040503050406030204" pitchFamily="18" charset="0"/>
                              <a:ea typeface="メイリオ" panose="020B0604030504040204" pitchFamily="50" charset="-128"/>
                            </a:rPr>
                            <m:t>2</m:t>
                          </m:r>
                        </m:sub>
                      </m:sSub>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42857124-42AB-4B34-8FF1-B398FEE4C161}"/>
                  </a:ext>
                </a:extLst>
              </p:cNvPr>
              <p:cNvSpPr txBox="1">
                <a:spLocks noRot="1" noChangeAspect="1" noMove="1" noResize="1" noEditPoints="1" noAdjustHandles="1" noChangeArrowheads="1" noChangeShapeType="1" noTextEdit="1"/>
              </p:cNvSpPr>
              <p:nvPr/>
            </p:nvSpPr>
            <p:spPr>
              <a:xfrm>
                <a:off x="3468067" y="3341133"/>
                <a:ext cx="508793"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89F9B40-1900-4EAC-B314-A1B933442226}"/>
                  </a:ext>
                </a:extLst>
              </p:cNvPr>
              <p:cNvSpPr txBox="1"/>
              <p:nvPr/>
            </p:nvSpPr>
            <p:spPr>
              <a:xfrm>
                <a:off x="2441670" y="5196246"/>
                <a:ext cx="463268"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𝑏</m:t>
                          </m:r>
                        </m:e>
                        <m:sub>
                          <m:r>
                            <a:rPr kumimoji="1" lang="en-US" altLang="ja-JP" sz="2800" i="1">
                              <a:latin typeface="Cambria Math" panose="02040503050406030204" pitchFamily="18" charset="0"/>
                              <a:ea typeface="メイリオ" panose="020B0604030504040204" pitchFamily="50" charset="-128"/>
                            </a:rPr>
                            <m:t>1</m:t>
                          </m:r>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C89F9B40-1900-4EAC-B314-A1B933442226}"/>
                  </a:ext>
                </a:extLst>
              </p:cNvPr>
              <p:cNvSpPr txBox="1">
                <a:spLocks noRot="1" noChangeAspect="1" noMove="1" noResize="1" noEditPoints="1" noAdjustHandles="1" noChangeArrowheads="1" noChangeShapeType="1" noTextEdit="1"/>
              </p:cNvSpPr>
              <p:nvPr/>
            </p:nvSpPr>
            <p:spPr>
              <a:xfrm>
                <a:off x="2441670" y="5196246"/>
                <a:ext cx="463268" cy="430887"/>
              </a:xfrm>
              <a:prstGeom prst="rect">
                <a:avLst/>
              </a:prstGeom>
              <a:blipFill>
                <a:blip r:embed="rId5"/>
                <a:stretch>
                  <a:fillRect l="-14474" b="-84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0A2CEA2-1BD1-4836-AB81-99CB22E213F8}"/>
                  </a:ext>
                </a:extLst>
              </p:cNvPr>
              <p:cNvSpPr txBox="1"/>
              <p:nvPr/>
            </p:nvSpPr>
            <p:spPr>
              <a:xfrm>
                <a:off x="4029240" y="5287618"/>
                <a:ext cx="471539"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𝑏</m:t>
                          </m:r>
                        </m:e>
                        <m:sub>
                          <m:r>
                            <a:rPr kumimoji="1" lang="en-US" altLang="ja-JP" sz="2800" i="1">
                              <a:latin typeface="Cambria Math" panose="02040503050406030204" pitchFamily="18" charset="0"/>
                              <a:ea typeface="メイリオ" panose="020B0604030504040204" pitchFamily="50" charset="-128"/>
                            </a:rPr>
                            <m:t>2</m:t>
                          </m:r>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10A2CEA2-1BD1-4836-AB81-99CB22E213F8}"/>
                  </a:ext>
                </a:extLst>
              </p:cNvPr>
              <p:cNvSpPr txBox="1">
                <a:spLocks noRot="1" noChangeAspect="1" noMove="1" noResize="1" noEditPoints="1" noAdjustHandles="1" noChangeArrowheads="1" noChangeShapeType="1" noTextEdit="1"/>
              </p:cNvSpPr>
              <p:nvPr/>
            </p:nvSpPr>
            <p:spPr>
              <a:xfrm>
                <a:off x="4029240" y="5287618"/>
                <a:ext cx="471539" cy="430887"/>
              </a:xfrm>
              <a:prstGeom prst="rect">
                <a:avLst/>
              </a:prstGeom>
              <a:blipFill>
                <a:blip r:embed="rId6"/>
                <a:stretch>
                  <a:fillRect l="-14286" r="-1299" b="-8451"/>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58594281-7ACE-41D3-8CC5-A37EF9B57C31}"/>
              </a:ext>
            </a:extLst>
          </p:cNvPr>
          <p:cNvSpPr txBox="1"/>
          <p:nvPr/>
        </p:nvSpPr>
        <p:spPr>
          <a:xfrm>
            <a:off x="6157833" y="5180856"/>
            <a:ext cx="35618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FDF554EE-8C81-4E9D-9CDB-7B9E4E6A3902}"/>
              </a:ext>
            </a:extLst>
          </p:cNvPr>
          <p:cNvSpPr txBox="1"/>
          <p:nvPr/>
        </p:nvSpPr>
        <p:spPr>
          <a:xfrm>
            <a:off x="1812243" y="1272210"/>
            <a:ext cx="35939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y</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013D45D-FC3F-415D-BE78-2F7FBFCDB0FF}"/>
                  </a:ext>
                </a:extLst>
              </p:cNvPr>
              <p:cNvSpPr txBox="1"/>
              <p:nvPr/>
            </p:nvSpPr>
            <p:spPr>
              <a:xfrm>
                <a:off x="2933970" y="269680"/>
                <a:ext cx="6447727" cy="984885"/>
              </a:xfrm>
              <a:prstGeom prst="rect">
                <a:avLst/>
              </a:prstGeom>
              <a:noFill/>
            </p:spPr>
            <p:txBody>
              <a:bodyPr wrap="none" lIns="0" tIns="0" rIns="0" bIns="0" rtlCol="0">
                <a:spAutoFit/>
              </a:bodyPr>
              <a:lstStyle/>
              <a:p>
                <a14:m>
                  <m:oMath xmlns:m="http://schemas.openxmlformats.org/officeDocument/2006/math">
                    <m:sSub>
                      <m:sSubPr>
                        <m:ctrlPr>
                          <a:rPr kumimoji="1" lang="en-US" altLang="ja-JP" sz="3200" b="1" i="1">
                            <a:latin typeface="Cambria Math" panose="02040503050406030204" pitchFamily="18" charset="0"/>
                            <a:ea typeface="メイリオ" panose="020B0604030504040204" pitchFamily="50" charset="-128"/>
                          </a:rPr>
                        </m:ctrlPr>
                      </m:sSubPr>
                      <m:e>
                        <m:r>
                          <a:rPr kumimoji="1" lang="en-US" altLang="ja-JP" sz="3200" b="1" i="1">
                            <a:latin typeface="Cambria Math" panose="02040503050406030204" pitchFamily="18" charset="0"/>
                            <a:ea typeface="メイリオ" panose="020B0604030504040204" pitchFamily="50" charset="-128"/>
                          </a:rPr>
                          <m:t>𝒄</m:t>
                        </m:r>
                      </m:e>
                      <m:sub>
                        <m:r>
                          <a:rPr kumimoji="1" lang="en-US" altLang="ja-JP" sz="3200" b="1" i="1">
                            <a:latin typeface="Cambria Math" panose="02040503050406030204" pitchFamily="18" charset="0"/>
                            <a:ea typeface="メイリオ" panose="020B0604030504040204" pitchFamily="50" charset="-128"/>
                          </a:rPr>
                          <m:t>𝟏</m:t>
                        </m:r>
                      </m:sub>
                    </m:sSub>
                    <m:sSub>
                      <m:sSubPr>
                        <m:ctrlPr>
                          <a:rPr kumimoji="1" lang="en-US" altLang="ja-JP" sz="3200" b="1" i="1">
                            <a:latin typeface="Cambria Math" panose="02040503050406030204" pitchFamily="18" charset="0"/>
                            <a:ea typeface="メイリオ" panose="020B0604030504040204" pitchFamily="50" charset="-128"/>
                          </a:rPr>
                        </m:ctrlPr>
                      </m:sSubPr>
                      <m:e>
                        <m:r>
                          <a:rPr kumimoji="1" lang="en-US" altLang="ja-JP" sz="3200" b="1" i="1">
                            <a:latin typeface="Cambria Math" panose="02040503050406030204" pitchFamily="18" charset="0"/>
                            <a:ea typeface="メイリオ" panose="020B0604030504040204" pitchFamily="50" charset="-128"/>
                          </a:rPr>
                          <m:t>𝒄</m:t>
                        </m:r>
                      </m:e>
                      <m:sub>
                        <m:r>
                          <a:rPr kumimoji="1" lang="en-US" altLang="ja-JP" sz="3200" b="1" i="1">
                            <a:latin typeface="Cambria Math" panose="02040503050406030204" pitchFamily="18" charset="0"/>
                            <a:ea typeface="メイリオ" panose="020B0604030504040204" pitchFamily="50" charset="-128"/>
                          </a:rPr>
                          <m:t>𝟐</m:t>
                        </m:r>
                      </m:sub>
                    </m:sSub>
                    <m:r>
                      <a:rPr kumimoji="1" lang="ja-JP" altLang="en-US" sz="3200" b="1" i="1">
                        <a:latin typeface="Cambria Math" panose="02040503050406030204" pitchFamily="18" charset="0"/>
                        <a:ea typeface="メイリオ" panose="020B0604030504040204" pitchFamily="50" charset="-128"/>
                      </a:rPr>
                      <m:t>の</m:t>
                    </m:r>
                  </m:oMath>
                </a14:m>
                <a:r>
                  <a:rPr kumimoji="1" lang="ja-JP" altLang="en-US" sz="3200" b="1" dirty="0">
                    <a:latin typeface="メイリオ" panose="020B0604030504040204" pitchFamily="50" charset="-128"/>
                    <a:ea typeface="メイリオ" panose="020B0604030504040204" pitchFamily="50" charset="-128"/>
                  </a:rPr>
                  <a:t>なす角度を</a:t>
                </a:r>
                <a:r>
                  <a:rPr kumimoji="1" lang="en-US" altLang="ja-JP" sz="3200" b="1" dirty="0">
                    <a:latin typeface="メイリオ" panose="020B0604030504040204" pitchFamily="50" charset="-128"/>
                    <a:ea typeface="メイリオ" panose="020B0604030504040204" pitchFamily="50" charset="-128"/>
                  </a:rPr>
                  <a:t>cos</a:t>
                </a:r>
                <a:r>
                  <a:rPr kumimoji="1" lang="ja-JP" altLang="en-US" sz="3200" b="1" dirty="0">
                    <a:latin typeface="メイリオ" panose="020B0604030504040204" pitchFamily="50" charset="-128"/>
                    <a:ea typeface="メイリオ" panose="020B0604030504040204" pitchFamily="50" charset="-128"/>
                  </a:rPr>
                  <a:t>で表してみる</a:t>
                </a:r>
                <a:endParaRPr kumimoji="1" lang="en-US" altLang="ja-JP" sz="3200" b="1" dirty="0">
                  <a:latin typeface="メイリオ" panose="020B0604030504040204" pitchFamily="50" charset="-128"/>
                  <a:ea typeface="メイリオ" panose="020B0604030504040204" pitchFamily="50" charset="-128"/>
                </a:endParaRPr>
              </a:p>
              <a:p>
                <a:r>
                  <a:rPr kumimoji="1" lang="ja-JP" altLang="en-US" sz="3200" b="1" dirty="0">
                    <a:latin typeface="メイリオ" panose="020B0604030504040204" pitchFamily="50" charset="-128"/>
                    <a:ea typeface="メイリオ" panose="020B0604030504040204" pitchFamily="50" charset="-128"/>
                  </a:rPr>
                  <a:t>（ベクトル間の角度を</a:t>
                </a:r>
                <a:r>
                  <a:rPr kumimoji="1" lang="en-US" altLang="ja-JP" sz="3200" b="1" dirty="0">
                    <a:latin typeface="メイリオ" panose="020B0604030504040204" pitchFamily="50" charset="-128"/>
                    <a:ea typeface="メイリオ" panose="020B0604030504040204" pitchFamily="50" charset="-128"/>
                  </a:rPr>
                  <a:t>cos</a:t>
                </a:r>
                <a:r>
                  <a:rPr kumimoji="1" lang="ja-JP" altLang="en-US" sz="3200" b="1" dirty="0">
                    <a:latin typeface="メイリオ" panose="020B0604030504040204" pitchFamily="50" charset="-128"/>
                    <a:ea typeface="メイリオ" panose="020B0604030504040204" pitchFamily="50" charset="-128"/>
                  </a:rPr>
                  <a:t>で表現）</a:t>
                </a:r>
              </a:p>
            </p:txBody>
          </p:sp>
        </mc:Choice>
        <mc:Fallback xmlns="">
          <p:sp>
            <p:nvSpPr>
              <p:cNvPr id="16" name="テキスト ボックス 15">
                <a:extLst>
                  <a:ext uri="{FF2B5EF4-FFF2-40B4-BE49-F238E27FC236}">
                    <a16:creationId xmlns:a16="http://schemas.microsoft.com/office/drawing/2014/main" id="{A013D45D-FC3F-415D-BE78-2F7FBFCDB0FF}"/>
                  </a:ext>
                </a:extLst>
              </p:cNvPr>
              <p:cNvSpPr txBox="1">
                <a:spLocks noRot="1" noChangeAspect="1" noMove="1" noResize="1" noEditPoints="1" noAdjustHandles="1" noChangeArrowheads="1" noChangeShapeType="1" noTextEdit="1"/>
              </p:cNvSpPr>
              <p:nvPr/>
            </p:nvSpPr>
            <p:spPr>
              <a:xfrm>
                <a:off x="2933970" y="269680"/>
                <a:ext cx="6447727" cy="984885"/>
              </a:xfrm>
              <a:prstGeom prst="rect">
                <a:avLst/>
              </a:prstGeom>
              <a:blipFill>
                <a:blip r:embed="rId7"/>
                <a:stretch>
                  <a:fillRect l="-3781" t="-11728" r="-3403" b="-240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B3F4498-2EA7-4062-A707-DF4DE4488645}"/>
                  </a:ext>
                </a:extLst>
              </p:cNvPr>
              <p:cNvSpPr txBox="1"/>
              <p:nvPr/>
            </p:nvSpPr>
            <p:spPr>
              <a:xfrm>
                <a:off x="4889601" y="1204413"/>
                <a:ext cx="2536464" cy="9204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i="1">
                              <a:latin typeface="Cambria Math" panose="02040503050406030204" pitchFamily="18" charset="0"/>
                              <a:ea typeface="メイリオ" panose="020B0604030504040204" pitchFamily="50" charset="-128"/>
                            </a:rPr>
                          </m:ctrlPr>
                        </m:fPr>
                        <m:num>
                          <m:acc>
                            <m:accPr>
                              <m:chr m:val="⃑"/>
                              <m:ctrlPr>
                                <a:rPr kumimoji="1" lang="ja-JP" altLang="en-US" sz="2800" i="1">
                                  <a:latin typeface="Cambria Math" panose="02040503050406030204" pitchFamily="18" charset="0"/>
                                  <a:ea typeface="メイリオ" panose="020B0604030504040204" pitchFamily="50" charset="-128"/>
                                </a:rPr>
                              </m:ctrlPr>
                            </m:accPr>
                            <m:e>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𝑐</m:t>
                                  </m:r>
                                </m:e>
                                <m:sub>
                                  <m:r>
                                    <a:rPr kumimoji="1" lang="en-US" altLang="ja-JP" sz="2800" i="1">
                                      <a:latin typeface="Cambria Math" panose="02040503050406030204" pitchFamily="18" charset="0"/>
                                      <a:ea typeface="メイリオ" panose="020B0604030504040204" pitchFamily="50" charset="-128"/>
                                    </a:rPr>
                                    <m:t>1</m:t>
                                  </m:r>
                                </m:sub>
                              </m:sSub>
                            </m:e>
                          </m:acc>
                          <m:r>
                            <a:rPr kumimoji="1" lang="ja-JP" altLang="en-US" sz="2800" i="1">
                              <a:latin typeface="Cambria Math" panose="02040503050406030204" pitchFamily="18" charset="0"/>
                              <a:ea typeface="メイリオ" panose="020B0604030504040204" pitchFamily="50" charset="-128"/>
                            </a:rPr>
                            <m:t>・</m:t>
                          </m:r>
                          <m:acc>
                            <m:accPr>
                              <m:chr m:val="⃑"/>
                              <m:ctrlPr>
                                <a:rPr kumimoji="1" lang="ja-JP" altLang="en-US" sz="2800" i="1">
                                  <a:latin typeface="Cambria Math" panose="02040503050406030204" pitchFamily="18" charset="0"/>
                                  <a:ea typeface="メイリオ" panose="020B0604030504040204" pitchFamily="50" charset="-128"/>
                                </a:rPr>
                              </m:ctrlPr>
                            </m:accPr>
                            <m:e>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𝑐</m:t>
                                  </m:r>
                                </m:e>
                                <m:sub>
                                  <m:r>
                                    <a:rPr kumimoji="1" lang="en-US" altLang="ja-JP" sz="2800" i="1">
                                      <a:latin typeface="Cambria Math" panose="02040503050406030204" pitchFamily="18" charset="0"/>
                                      <a:ea typeface="メイリオ" panose="020B0604030504040204" pitchFamily="50" charset="-128"/>
                                    </a:rPr>
                                    <m:t>2</m:t>
                                  </m:r>
                                </m:sub>
                              </m:sSub>
                            </m:e>
                          </m:acc>
                        </m:num>
                        <m:den>
                          <m:d>
                            <m:dPr>
                              <m:begChr m:val="|"/>
                              <m:endChr m:val="|"/>
                              <m:ctrlPr>
                                <a:rPr kumimoji="1" lang="en-US" altLang="ja-JP" sz="2800" i="1">
                                  <a:latin typeface="Cambria Math" panose="02040503050406030204" pitchFamily="18" charset="0"/>
                                  <a:ea typeface="メイリオ" panose="020B0604030504040204" pitchFamily="50" charset="-128"/>
                                </a:rPr>
                              </m:ctrlPr>
                            </m:dPr>
                            <m:e>
                              <m:acc>
                                <m:accPr>
                                  <m:chr m:val="⃑"/>
                                  <m:ctrlPr>
                                    <a:rPr kumimoji="1" lang="ja-JP" altLang="en-US" sz="2800" i="1">
                                      <a:latin typeface="Cambria Math" panose="02040503050406030204" pitchFamily="18" charset="0"/>
                                      <a:ea typeface="メイリオ" panose="020B0604030504040204" pitchFamily="50" charset="-128"/>
                                    </a:rPr>
                                  </m:ctrlPr>
                                </m:accPr>
                                <m:e>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𝑐</m:t>
                                      </m:r>
                                    </m:e>
                                    <m:sub>
                                      <m:r>
                                        <a:rPr kumimoji="1" lang="en-US" altLang="ja-JP" sz="2800" i="1">
                                          <a:latin typeface="Cambria Math" panose="02040503050406030204" pitchFamily="18" charset="0"/>
                                          <a:ea typeface="メイリオ" panose="020B0604030504040204" pitchFamily="50" charset="-128"/>
                                        </a:rPr>
                                        <m:t>1</m:t>
                                      </m:r>
                                    </m:sub>
                                  </m:sSub>
                                </m:e>
                              </m:acc>
                            </m:e>
                          </m:d>
                          <m:r>
                            <a:rPr kumimoji="1" lang="en-US" altLang="ja-JP" sz="2800" i="1">
                              <a:latin typeface="Cambria Math" panose="02040503050406030204" pitchFamily="18" charset="0"/>
                              <a:ea typeface="メイリオ" panose="020B0604030504040204" pitchFamily="50" charset="-128"/>
                            </a:rPr>
                            <m:t> </m:t>
                          </m:r>
                          <m:d>
                            <m:dPr>
                              <m:begChr m:val="|"/>
                              <m:endChr m:val="|"/>
                              <m:ctrlPr>
                                <a:rPr kumimoji="1" lang="en-US" altLang="ja-JP" sz="2800" i="1">
                                  <a:latin typeface="Cambria Math" panose="02040503050406030204" pitchFamily="18" charset="0"/>
                                  <a:ea typeface="メイリオ" panose="020B0604030504040204" pitchFamily="50" charset="-128"/>
                                </a:rPr>
                              </m:ctrlPr>
                            </m:dPr>
                            <m:e>
                              <m:acc>
                                <m:accPr>
                                  <m:chr m:val="⃑"/>
                                  <m:ctrlPr>
                                    <a:rPr kumimoji="1" lang="ja-JP" altLang="en-US" sz="2800" i="1">
                                      <a:latin typeface="Cambria Math" panose="02040503050406030204" pitchFamily="18" charset="0"/>
                                      <a:ea typeface="メイリオ" panose="020B0604030504040204" pitchFamily="50" charset="-128"/>
                                    </a:rPr>
                                  </m:ctrlPr>
                                </m:accPr>
                                <m:e>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𝑐</m:t>
                                      </m:r>
                                    </m:e>
                                    <m:sub>
                                      <m:r>
                                        <a:rPr kumimoji="1" lang="en-US" altLang="ja-JP" sz="2800" i="1">
                                          <a:latin typeface="Cambria Math" panose="02040503050406030204" pitchFamily="18" charset="0"/>
                                          <a:ea typeface="メイリオ" panose="020B0604030504040204" pitchFamily="50" charset="-128"/>
                                        </a:rPr>
                                        <m:t>2</m:t>
                                      </m:r>
                                    </m:sub>
                                  </m:sSub>
                                </m:e>
                              </m:acc>
                            </m:e>
                          </m:d>
                        </m:den>
                      </m:f>
                      <m:r>
                        <a:rPr kumimoji="1" lang="en-US" altLang="ja-JP" sz="2800" i="1">
                          <a:latin typeface="Cambria Math" panose="02040503050406030204" pitchFamily="18" charset="0"/>
                          <a:ea typeface="メイリオ" panose="020B0604030504040204" pitchFamily="50" charset="-128"/>
                        </a:rPr>
                        <m:t>=</m:t>
                      </m:r>
                      <m:func>
                        <m:funcPr>
                          <m:ctrlPr>
                            <a:rPr kumimoji="1" lang="en-US" altLang="ja-JP" sz="2800" i="1">
                              <a:latin typeface="Cambria Math" panose="02040503050406030204" pitchFamily="18" charset="0"/>
                              <a:ea typeface="メイリオ" panose="020B0604030504040204" pitchFamily="50" charset="-128"/>
                            </a:rPr>
                          </m:ctrlPr>
                        </m:funcPr>
                        <m:fName>
                          <m:r>
                            <m:rPr>
                              <m:sty m:val="p"/>
                            </m:rPr>
                            <a:rPr kumimoji="1" lang="en-US" altLang="ja-JP" sz="2800">
                              <a:latin typeface="Cambria Math" panose="02040503050406030204" pitchFamily="18" charset="0"/>
                              <a:ea typeface="メイリオ" panose="020B0604030504040204" pitchFamily="50" charset="-128"/>
                            </a:rPr>
                            <m:t>cos</m:t>
                          </m:r>
                        </m:fName>
                        <m:e>
                          <m:r>
                            <a:rPr kumimoji="1" lang="ja-JP" altLang="en-US" sz="2800" i="1">
                              <a:latin typeface="Cambria Math" panose="02040503050406030204" pitchFamily="18" charset="0"/>
                              <a:ea typeface="メイリオ" panose="020B0604030504040204" pitchFamily="50" charset="-128"/>
                            </a:rPr>
                            <m:t>𝜃</m:t>
                          </m:r>
                        </m:e>
                      </m:func>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2B3F4498-2EA7-4062-A707-DF4DE4488645}"/>
                  </a:ext>
                </a:extLst>
              </p:cNvPr>
              <p:cNvSpPr txBox="1">
                <a:spLocks noRot="1" noChangeAspect="1" noMove="1" noResize="1" noEditPoints="1" noAdjustHandles="1" noChangeArrowheads="1" noChangeShapeType="1" noTextEdit="1"/>
              </p:cNvSpPr>
              <p:nvPr/>
            </p:nvSpPr>
            <p:spPr>
              <a:xfrm>
                <a:off x="4889601" y="1204413"/>
                <a:ext cx="2536464" cy="920445"/>
              </a:xfrm>
              <a:prstGeom prst="rect">
                <a:avLst/>
              </a:prstGeom>
              <a:blipFill>
                <a:blip r:embed="rId8"/>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4A2B186-B53D-44C4-90E2-158ADBBE860F}"/>
              </a:ext>
            </a:extLst>
          </p:cNvPr>
          <p:cNvSpPr txBox="1"/>
          <p:nvPr/>
        </p:nvSpPr>
        <p:spPr>
          <a:xfrm>
            <a:off x="4754245" y="2209966"/>
            <a:ext cx="4740940"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という風に表現できる。証明はこちら</a:t>
            </a:r>
            <a:endParaRPr kumimoji="1" lang="en-US" altLang="ja-JP" sz="2000" dirty="0">
              <a:latin typeface="メイリオ" panose="020B0604030504040204" pitchFamily="50" charset="-128"/>
              <a:ea typeface="メイリオ" panose="020B0604030504040204" pitchFamily="50" charset="-128"/>
            </a:endParaRPr>
          </a:p>
          <a:p>
            <a:r>
              <a:rPr lang="en-US" altLang="ja-JP" sz="2000" dirty="0">
                <a:hlinkClick r:id="rId9"/>
              </a:rPr>
              <a:t>https://qiita.com/kenmatsu4/items/a144047c1b49aa8c7eb0</a:t>
            </a:r>
            <a:endParaRPr lang="en-US" altLang="ja-JP" sz="2000" dirty="0"/>
          </a:p>
          <a:p>
            <a:r>
              <a:rPr kumimoji="1" lang="ja-JP" altLang="en-US" sz="2000" dirty="0">
                <a:latin typeface="メイリオ" panose="020B0604030504040204" pitchFamily="50" charset="-128"/>
                <a:ea typeface="メイリオ" panose="020B0604030504040204" pitchFamily="50" charset="-128"/>
              </a:rPr>
              <a:t>余弦の定理で証明する</a:t>
            </a:r>
          </a:p>
        </p:txBody>
      </p:sp>
      <p:sp>
        <p:nvSpPr>
          <p:cNvPr id="20" name="テキスト ボックス 19">
            <a:extLst>
              <a:ext uri="{FF2B5EF4-FFF2-40B4-BE49-F238E27FC236}">
                <a16:creationId xmlns:a16="http://schemas.microsoft.com/office/drawing/2014/main" id="{A028DFBC-575C-450C-BF05-A7FF759A0B64}"/>
              </a:ext>
            </a:extLst>
          </p:cNvPr>
          <p:cNvSpPr txBox="1"/>
          <p:nvPr/>
        </p:nvSpPr>
        <p:spPr>
          <a:xfrm>
            <a:off x="2064287" y="5785129"/>
            <a:ext cx="8063426"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意味的には、ベクトル内積（座標成分の積）を</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ノルム積（ベクトルの長さの積）で割ると</a:t>
            </a:r>
            <a:r>
              <a:rPr kumimoji="1" lang="en-US" altLang="ja-JP" sz="2400" dirty="0">
                <a:latin typeface="メイリオ" panose="020B0604030504040204" pitchFamily="50" charset="-128"/>
                <a:ea typeface="メイリオ" panose="020B0604030504040204" pitchFamily="50" charset="-128"/>
              </a:rPr>
              <a:t>cos</a:t>
            </a:r>
            <a:r>
              <a:rPr kumimoji="1" lang="ja-JP" altLang="en-US" sz="2400" dirty="0">
                <a:latin typeface="メイリオ" panose="020B0604030504040204" pitchFamily="50" charset="-128"/>
                <a:ea typeface="メイリオ" panose="020B0604030504040204" pitchFamily="50" charset="-128"/>
              </a:rPr>
              <a:t>に等しい</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42F8B23-1FB2-42AD-B721-0F83E1B503CC}"/>
                  </a:ext>
                </a:extLst>
              </p:cNvPr>
              <p:cNvSpPr txBox="1"/>
              <p:nvPr/>
            </p:nvSpPr>
            <p:spPr>
              <a:xfrm>
                <a:off x="5755016" y="3833576"/>
                <a:ext cx="4409220" cy="391261"/>
              </a:xfrm>
              <a:prstGeom prst="rect">
                <a:avLst/>
              </a:prstGeom>
              <a:noFill/>
            </p:spPr>
            <p:txBody>
              <a:bodyPr wrap="none" rtlCol="0">
                <a:spAutoFit/>
              </a:bodyPr>
              <a:lstStyle/>
              <a:p>
                <a14:m>
                  <m:oMath xmlns:m="http://schemas.openxmlformats.org/officeDocument/2006/math">
                    <m:acc>
                      <m:accPr>
                        <m:chr m:val="⃑"/>
                        <m:ctrlPr>
                          <a:rPr kumimoji="1" lang="ja-JP" altLang="en-US" i="1">
                            <a:latin typeface="Cambria Math" panose="02040503050406030204" pitchFamily="18" charset="0"/>
                            <a:ea typeface="メイリオ" panose="020B0604030504040204" pitchFamily="50" charset="-128"/>
                          </a:rPr>
                        </m:ctrlPr>
                      </m:accPr>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1</m:t>
                            </m:r>
                          </m:sub>
                        </m:sSub>
                      </m:e>
                    </m:acc>
                    <m:r>
                      <a:rPr kumimoji="1" lang="ja-JP" altLang="en-US" i="1">
                        <a:latin typeface="Cambria Math" panose="02040503050406030204" pitchFamily="18" charset="0"/>
                        <a:ea typeface="メイリオ" panose="020B0604030504040204" pitchFamily="50" charset="-128"/>
                      </a:rPr>
                      <m:t>・</m:t>
                    </m:r>
                    <m:acc>
                      <m:accPr>
                        <m:chr m:val="⃑"/>
                        <m:ctrlPr>
                          <a:rPr kumimoji="1" lang="ja-JP" altLang="en-US" i="1">
                            <a:latin typeface="Cambria Math" panose="02040503050406030204" pitchFamily="18" charset="0"/>
                            <a:ea typeface="メイリオ" panose="020B0604030504040204" pitchFamily="50" charset="-128"/>
                          </a:rPr>
                        </m:ctrlPr>
                      </m:accPr>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2</m:t>
                            </m:r>
                          </m:sub>
                        </m:sSub>
                      </m:e>
                    </m:acc>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1,</m:t>
                        </m:r>
                        <m:r>
                          <a:rPr kumimoji="1" lang="en-US" altLang="ja-JP" i="1">
                            <a:latin typeface="Cambria Math" panose="02040503050406030204" pitchFamily="18" charset="0"/>
                            <a:ea typeface="メイリオ" panose="020B0604030504040204" pitchFamily="50" charset="-128"/>
                          </a:rPr>
                          <m:t>𝑥</m:t>
                        </m:r>
                      </m:sub>
                    </m:s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2,</m:t>
                        </m:r>
                        <m:r>
                          <a:rPr kumimoji="1" lang="en-US" altLang="ja-JP" i="1">
                            <a:latin typeface="Cambria Math" panose="02040503050406030204" pitchFamily="18" charset="0"/>
                            <a:ea typeface="メイリオ" panose="020B0604030504040204" pitchFamily="50" charset="-128"/>
                          </a:rPr>
                          <m:t>𝑥</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1,</m:t>
                        </m:r>
                        <m:r>
                          <a:rPr kumimoji="1" lang="en-US" altLang="ja-JP" i="1">
                            <a:latin typeface="Cambria Math" panose="02040503050406030204" pitchFamily="18" charset="0"/>
                            <a:ea typeface="メイリオ" panose="020B0604030504040204" pitchFamily="50" charset="-128"/>
                          </a:rPr>
                          <m:t>𝑦</m:t>
                        </m:r>
                      </m:sub>
                    </m:s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2,</m:t>
                        </m:r>
                        <m:r>
                          <a:rPr kumimoji="1" lang="en-US" altLang="ja-JP" i="1">
                            <a:latin typeface="Cambria Math" panose="02040503050406030204" pitchFamily="18" charset="0"/>
                            <a:ea typeface="メイリオ" panose="020B0604030504040204" pitchFamily="50" charset="-128"/>
                          </a:rPr>
                          <m:t>𝑦</m:t>
                        </m:r>
                      </m:sub>
                    </m:sSub>
                  </m:oMath>
                </a14:m>
                <a:r>
                  <a:rPr kumimoji="1" lang="ja-JP" altLang="en-US" dirty="0">
                    <a:latin typeface="メイリオ" panose="020B0604030504040204" pitchFamily="50" charset="-128"/>
                    <a:ea typeface="メイリオ" panose="020B0604030504040204" pitchFamily="50" charset="-128"/>
                  </a:rPr>
                  <a:t>（座標の内積）</a:t>
                </a:r>
              </a:p>
            </p:txBody>
          </p:sp>
        </mc:Choice>
        <mc:Fallback xmlns="">
          <p:sp>
            <p:nvSpPr>
              <p:cNvPr id="15" name="テキスト ボックス 14">
                <a:extLst>
                  <a:ext uri="{FF2B5EF4-FFF2-40B4-BE49-F238E27FC236}">
                    <a16:creationId xmlns:a16="http://schemas.microsoft.com/office/drawing/2014/main" id="{E42F8B23-1FB2-42AD-B721-0F83E1B503CC}"/>
                  </a:ext>
                </a:extLst>
              </p:cNvPr>
              <p:cNvSpPr txBox="1">
                <a:spLocks noRot="1" noChangeAspect="1" noMove="1" noResize="1" noEditPoints="1" noAdjustHandles="1" noChangeArrowheads="1" noChangeShapeType="1" noTextEdit="1"/>
              </p:cNvSpPr>
              <p:nvPr/>
            </p:nvSpPr>
            <p:spPr>
              <a:xfrm>
                <a:off x="5755016" y="3833576"/>
                <a:ext cx="4409220" cy="391261"/>
              </a:xfrm>
              <a:prstGeom prst="rect">
                <a:avLst/>
              </a:prstGeom>
              <a:blipFill>
                <a:blip r:embed="rId10"/>
                <a:stretch>
                  <a:fillRect t="-3125" r="-692"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5AF8988-BF85-4B6F-BCB5-52950E5203B0}"/>
                  </a:ext>
                </a:extLst>
              </p:cNvPr>
              <p:cNvSpPr txBox="1"/>
              <p:nvPr/>
            </p:nvSpPr>
            <p:spPr>
              <a:xfrm>
                <a:off x="5711174" y="4332598"/>
                <a:ext cx="4966103" cy="656013"/>
              </a:xfrm>
              <a:prstGeom prst="rect">
                <a:avLst/>
              </a:prstGeom>
              <a:noFill/>
            </p:spPr>
            <p:txBody>
              <a:bodyPr wrap="none" rtlCol="0">
                <a:spAutoFit/>
              </a:bodyPr>
              <a:lstStyle/>
              <a:p>
                <a14:m>
                  <m:oMath xmlns:m="http://schemas.openxmlformats.org/officeDocument/2006/math">
                    <m:d>
                      <m:dPr>
                        <m:begChr m:val="|"/>
                        <m:endChr m:val="|"/>
                        <m:ctrlPr>
                          <a:rPr kumimoji="1" lang="en-US" altLang="ja-JP" i="1">
                            <a:latin typeface="Cambria Math" panose="02040503050406030204" pitchFamily="18" charset="0"/>
                            <a:ea typeface="メイリオ" panose="020B0604030504040204" pitchFamily="50" charset="-128"/>
                          </a:rPr>
                        </m:ctrlPr>
                      </m:dPr>
                      <m:e>
                        <m:acc>
                          <m:accPr>
                            <m:chr m:val="⃑"/>
                            <m:ctrlPr>
                              <a:rPr kumimoji="1" lang="ja-JP" altLang="en-US" i="1">
                                <a:latin typeface="Cambria Math" panose="02040503050406030204" pitchFamily="18" charset="0"/>
                                <a:ea typeface="メイリオ" panose="020B0604030504040204" pitchFamily="50" charset="-128"/>
                              </a:rPr>
                            </m:ctrlPr>
                          </m:accPr>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1</m:t>
                                </m:r>
                              </m:sub>
                            </m:sSub>
                          </m:e>
                        </m:acc>
                      </m:e>
                    </m:d>
                    <m:r>
                      <a:rPr kumimoji="1" lang="en-US" altLang="ja-JP" i="1">
                        <a:latin typeface="Cambria Math" panose="02040503050406030204" pitchFamily="18" charset="0"/>
                        <a:ea typeface="メイリオ" panose="020B0604030504040204" pitchFamily="50" charset="-128"/>
                      </a:rPr>
                      <m:t> </m:t>
                    </m:r>
                    <m:d>
                      <m:dPr>
                        <m:begChr m:val="|"/>
                        <m:endChr m:val="|"/>
                        <m:ctrlPr>
                          <a:rPr kumimoji="1" lang="en-US" altLang="ja-JP" i="1">
                            <a:latin typeface="Cambria Math" panose="02040503050406030204" pitchFamily="18" charset="0"/>
                            <a:ea typeface="メイリオ" panose="020B0604030504040204" pitchFamily="50" charset="-128"/>
                          </a:rPr>
                        </m:ctrlPr>
                      </m:dPr>
                      <m:e>
                        <m:acc>
                          <m:accPr>
                            <m:chr m:val="⃑"/>
                            <m:ctrlPr>
                              <a:rPr kumimoji="1" lang="ja-JP" altLang="en-US" i="1">
                                <a:latin typeface="Cambria Math" panose="02040503050406030204" pitchFamily="18" charset="0"/>
                                <a:ea typeface="メイリオ" panose="020B0604030504040204" pitchFamily="50" charset="-128"/>
                              </a:rPr>
                            </m:ctrlPr>
                          </m:accPr>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2</m:t>
                                </m:r>
                              </m:sub>
                            </m:sSub>
                          </m:e>
                        </m:acc>
                      </m:e>
                    </m:d>
                    <m:r>
                      <a:rPr kumimoji="1" lang="en-US" altLang="ja-JP" i="1">
                        <a:latin typeface="Cambria Math" panose="02040503050406030204" pitchFamily="18" charset="0"/>
                        <a:ea typeface="メイリオ" panose="020B0604030504040204" pitchFamily="50" charset="-128"/>
                      </a:rPr>
                      <m:t>=</m:t>
                    </m:r>
                    <m:rad>
                      <m:radPr>
                        <m:degHide m:val="on"/>
                        <m:ctrlPr>
                          <a:rPr kumimoji="1" lang="en-US" altLang="ja-JP" i="1">
                            <a:latin typeface="Cambria Math" panose="02040503050406030204" pitchFamily="18" charset="0"/>
                            <a:ea typeface="メイリオ" panose="020B0604030504040204" pitchFamily="50" charset="-128"/>
                          </a:rPr>
                        </m:ctrlPr>
                      </m:radPr>
                      <m:deg/>
                      <m:e>
                        <m:sSubSup>
                          <m:sSubSupPr>
                            <m:ctrlPr>
                              <a:rPr kumimoji="1" lang="en-US" altLang="ja-JP" i="1">
                                <a:latin typeface="Cambria Math" panose="02040503050406030204" pitchFamily="18" charset="0"/>
                                <a:ea typeface="メイリオ" panose="020B0604030504040204" pitchFamily="50" charset="-128"/>
                              </a:rPr>
                            </m:ctrlPr>
                          </m:sSubSup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1,</m:t>
                            </m:r>
                            <m:r>
                              <a:rPr kumimoji="1" lang="en-US" altLang="ja-JP" i="1">
                                <a:latin typeface="Cambria Math" panose="02040503050406030204" pitchFamily="18" charset="0"/>
                                <a:ea typeface="メイリオ" panose="020B0604030504040204" pitchFamily="50" charset="-128"/>
                              </a:rPr>
                              <m:t>𝑥</m:t>
                            </m:r>
                          </m:sub>
                          <m:sup>
                            <m:r>
                              <a:rPr kumimoji="1" lang="en-US" altLang="ja-JP" i="1">
                                <a:latin typeface="Cambria Math" panose="02040503050406030204" pitchFamily="18" charset="0"/>
                                <a:ea typeface="メイリオ" panose="020B0604030504040204" pitchFamily="50" charset="-128"/>
                              </a:rPr>
                              <m:t>2</m:t>
                            </m:r>
                          </m:sup>
                        </m:sSubSup>
                        <m:r>
                          <a:rPr kumimoji="1" lang="en-US" altLang="ja-JP" i="1">
                            <a:latin typeface="Cambria Math" panose="02040503050406030204" pitchFamily="18" charset="0"/>
                            <a:ea typeface="メイリオ" panose="020B0604030504040204" pitchFamily="50" charset="-128"/>
                          </a:rPr>
                          <m:t>+</m:t>
                        </m:r>
                        <m:sSubSup>
                          <m:sSubSupPr>
                            <m:ctrlPr>
                              <a:rPr kumimoji="1" lang="en-US" altLang="ja-JP" i="1">
                                <a:latin typeface="Cambria Math" panose="02040503050406030204" pitchFamily="18" charset="0"/>
                                <a:ea typeface="メイリオ" panose="020B0604030504040204" pitchFamily="50" charset="-128"/>
                              </a:rPr>
                            </m:ctrlPr>
                          </m:sSubSup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1,</m:t>
                            </m:r>
                            <m:r>
                              <a:rPr kumimoji="1" lang="en-US" altLang="ja-JP" i="1">
                                <a:latin typeface="Cambria Math" panose="02040503050406030204" pitchFamily="18" charset="0"/>
                                <a:ea typeface="メイリオ" panose="020B0604030504040204" pitchFamily="50" charset="-128"/>
                              </a:rPr>
                              <m:t>𝑦</m:t>
                            </m:r>
                          </m:sub>
                          <m:sup>
                            <m:r>
                              <a:rPr kumimoji="1" lang="en-US" altLang="ja-JP" i="1">
                                <a:latin typeface="Cambria Math" panose="02040503050406030204" pitchFamily="18" charset="0"/>
                                <a:ea typeface="メイリオ" panose="020B0604030504040204" pitchFamily="50" charset="-128"/>
                              </a:rPr>
                              <m:t>2</m:t>
                            </m:r>
                          </m:sup>
                        </m:sSubSup>
                      </m:e>
                    </m:rad>
                  </m:oMath>
                </a14:m>
                <a:r>
                  <a:rPr kumimoji="1" lang="en-US" altLang="ja-JP" dirty="0">
                    <a:ea typeface="メイリオ" panose="020B0604030504040204" pitchFamily="50" charset="-128"/>
                  </a:rPr>
                  <a:t> </a:t>
                </a:r>
                <a14:m>
                  <m:oMath xmlns:m="http://schemas.openxmlformats.org/officeDocument/2006/math">
                    <m:rad>
                      <m:radPr>
                        <m:degHide m:val="on"/>
                        <m:ctrlPr>
                          <a:rPr kumimoji="1" lang="en-US" altLang="ja-JP" i="1">
                            <a:latin typeface="Cambria Math" panose="02040503050406030204" pitchFamily="18" charset="0"/>
                            <a:ea typeface="メイリオ" panose="020B0604030504040204" pitchFamily="50" charset="-128"/>
                          </a:rPr>
                        </m:ctrlPr>
                      </m:radPr>
                      <m:deg/>
                      <m:e>
                        <m:sSubSup>
                          <m:sSubSupPr>
                            <m:ctrlPr>
                              <a:rPr kumimoji="1" lang="en-US" altLang="ja-JP" i="1">
                                <a:latin typeface="Cambria Math" panose="02040503050406030204" pitchFamily="18" charset="0"/>
                                <a:ea typeface="メイリオ" panose="020B0604030504040204" pitchFamily="50" charset="-128"/>
                              </a:rPr>
                            </m:ctrlPr>
                          </m:sSubSup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2,</m:t>
                            </m:r>
                            <m:r>
                              <a:rPr kumimoji="1" lang="en-US" altLang="ja-JP" i="1">
                                <a:latin typeface="Cambria Math" panose="02040503050406030204" pitchFamily="18" charset="0"/>
                                <a:ea typeface="メイリオ" panose="020B0604030504040204" pitchFamily="50" charset="-128"/>
                              </a:rPr>
                              <m:t>𝑥</m:t>
                            </m:r>
                          </m:sub>
                          <m:sup>
                            <m:r>
                              <a:rPr kumimoji="1" lang="en-US" altLang="ja-JP" i="1">
                                <a:latin typeface="Cambria Math" panose="02040503050406030204" pitchFamily="18" charset="0"/>
                                <a:ea typeface="メイリオ" panose="020B0604030504040204" pitchFamily="50" charset="-128"/>
                              </a:rPr>
                              <m:t>2</m:t>
                            </m:r>
                          </m:sup>
                        </m:sSubSup>
                        <m:r>
                          <a:rPr kumimoji="1" lang="en-US" altLang="ja-JP" i="1">
                            <a:latin typeface="Cambria Math" panose="02040503050406030204" pitchFamily="18" charset="0"/>
                            <a:ea typeface="メイリオ" panose="020B0604030504040204" pitchFamily="50" charset="-128"/>
                          </a:rPr>
                          <m:t>+</m:t>
                        </m:r>
                        <m:sSubSup>
                          <m:sSubSupPr>
                            <m:ctrlPr>
                              <a:rPr kumimoji="1" lang="en-US" altLang="ja-JP" i="1">
                                <a:latin typeface="Cambria Math" panose="02040503050406030204" pitchFamily="18" charset="0"/>
                                <a:ea typeface="メイリオ" panose="020B0604030504040204" pitchFamily="50" charset="-128"/>
                              </a:rPr>
                            </m:ctrlPr>
                          </m:sSubSupPr>
                          <m:e>
                            <m:r>
                              <a:rPr kumimoji="1" lang="en-US" altLang="ja-JP" i="1">
                                <a:latin typeface="Cambria Math" panose="02040503050406030204" pitchFamily="18" charset="0"/>
                                <a:ea typeface="メイリオ" panose="020B0604030504040204" pitchFamily="50" charset="-128"/>
                              </a:rPr>
                              <m:t>𝑐</m:t>
                            </m:r>
                          </m:e>
                          <m:sub>
                            <m:r>
                              <a:rPr kumimoji="1" lang="en-US" altLang="ja-JP" i="1">
                                <a:latin typeface="Cambria Math" panose="02040503050406030204" pitchFamily="18" charset="0"/>
                                <a:ea typeface="メイリオ" panose="020B0604030504040204" pitchFamily="50" charset="-128"/>
                              </a:rPr>
                              <m:t>2,</m:t>
                            </m:r>
                            <m:r>
                              <a:rPr kumimoji="1" lang="en-US" altLang="ja-JP" i="1">
                                <a:latin typeface="Cambria Math" panose="02040503050406030204" pitchFamily="18" charset="0"/>
                                <a:ea typeface="メイリオ" panose="020B0604030504040204" pitchFamily="50" charset="-128"/>
                              </a:rPr>
                              <m:t>𝑦</m:t>
                            </m:r>
                          </m:sub>
                          <m:sup>
                            <m:r>
                              <a:rPr kumimoji="1" lang="en-US" altLang="ja-JP" i="1">
                                <a:latin typeface="Cambria Math" panose="02040503050406030204" pitchFamily="18" charset="0"/>
                                <a:ea typeface="メイリオ" panose="020B0604030504040204" pitchFamily="50" charset="-128"/>
                              </a:rPr>
                              <m:t>2</m:t>
                            </m:r>
                          </m:sup>
                        </m:sSubSup>
                      </m:e>
                    </m:rad>
                    <m:r>
                      <a:rPr kumimoji="1" lang="ja-JP" altLang="en-US" i="1">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ノルム積）</a:t>
                </a:r>
              </a:p>
            </p:txBody>
          </p:sp>
        </mc:Choice>
        <mc:Fallback xmlns="">
          <p:sp>
            <p:nvSpPr>
              <p:cNvPr id="19" name="テキスト ボックス 18">
                <a:extLst>
                  <a:ext uri="{FF2B5EF4-FFF2-40B4-BE49-F238E27FC236}">
                    <a16:creationId xmlns:a16="http://schemas.microsoft.com/office/drawing/2014/main" id="{D5AF8988-BF85-4B6F-BCB5-52950E5203B0}"/>
                  </a:ext>
                </a:extLst>
              </p:cNvPr>
              <p:cNvSpPr txBox="1">
                <a:spLocks noRot="1" noChangeAspect="1" noMove="1" noResize="1" noEditPoints="1" noAdjustHandles="1" noChangeArrowheads="1" noChangeShapeType="1" noTextEdit="1"/>
              </p:cNvSpPr>
              <p:nvPr/>
            </p:nvSpPr>
            <p:spPr>
              <a:xfrm>
                <a:off x="5711174" y="4332598"/>
                <a:ext cx="4966103" cy="656013"/>
              </a:xfrm>
              <a:prstGeom prst="rect">
                <a:avLst/>
              </a:prstGeom>
              <a:blipFill>
                <a:blip r:embed="rId11"/>
                <a:stretch>
                  <a:fillRect r="-245"/>
                </a:stretch>
              </a:blipFill>
            </p:spPr>
            <p:txBody>
              <a:bodyPr/>
              <a:lstStyle/>
              <a:p>
                <a:r>
                  <a:rPr lang="ja-JP" altLang="en-US">
                    <a:noFill/>
                  </a:rPr>
                  <a:t> </a:t>
                </a:r>
              </a:p>
            </p:txBody>
          </p:sp>
        </mc:Fallback>
      </mc:AlternateContent>
      <p:sp>
        <p:nvSpPr>
          <p:cNvPr id="21" name="フリーフォーム: 図形 20">
            <a:extLst>
              <a:ext uri="{FF2B5EF4-FFF2-40B4-BE49-F238E27FC236}">
                <a16:creationId xmlns:a16="http://schemas.microsoft.com/office/drawing/2014/main" id="{2167D56D-C87C-45A7-B3B3-0C31688CEA5E}"/>
              </a:ext>
            </a:extLst>
          </p:cNvPr>
          <p:cNvSpPr/>
          <p:nvPr/>
        </p:nvSpPr>
        <p:spPr>
          <a:xfrm>
            <a:off x="2378766" y="4422914"/>
            <a:ext cx="398565" cy="274377"/>
          </a:xfrm>
          <a:custGeom>
            <a:avLst/>
            <a:gdLst>
              <a:gd name="connsiteX0" fmla="*/ 0 w 398565"/>
              <a:gd name="connsiteY0" fmla="*/ 0 h 274377"/>
              <a:gd name="connsiteX1" fmla="*/ 208722 w 398565"/>
              <a:gd name="connsiteY1" fmla="*/ 19878 h 274377"/>
              <a:gd name="connsiteX2" fmla="*/ 347870 w 398565"/>
              <a:gd name="connsiteY2" fmla="*/ 99391 h 274377"/>
              <a:gd name="connsiteX3" fmla="*/ 367748 w 398565"/>
              <a:gd name="connsiteY3" fmla="*/ 198783 h 274377"/>
              <a:gd name="connsiteX4" fmla="*/ 397565 w 398565"/>
              <a:gd name="connsiteY4" fmla="*/ 268357 h 274377"/>
              <a:gd name="connsiteX5" fmla="*/ 327992 w 398565"/>
              <a:gd name="connsiteY5" fmla="*/ 39757 h 27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565" h="274377">
                <a:moveTo>
                  <a:pt x="0" y="0"/>
                </a:moveTo>
                <a:cubicBezTo>
                  <a:pt x="75372" y="1656"/>
                  <a:pt x="150744" y="3313"/>
                  <a:pt x="208722" y="19878"/>
                </a:cubicBezTo>
                <a:cubicBezTo>
                  <a:pt x="266700" y="36443"/>
                  <a:pt x="321366" y="69574"/>
                  <a:pt x="347870" y="99391"/>
                </a:cubicBezTo>
                <a:cubicBezTo>
                  <a:pt x="374374" y="129208"/>
                  <a:pt x="359466" y="170622"/>
                  <a:pt x="367748" y="198783"/>
                </a:cubicBezTo>
                <a:cubicBezTo>
                  <a:pt x="376030" y="226944"/>
                  <a:pt x="404191" y="294861"/>
                  <a:pt x="397565" y="268357"/>
                </a:cubicBezTo>
                <a:cubicBezTo>
                  <a:pt x="390939" y="241853"/>
                  <a:pt x="359465" y="140805"/>
                  <a:pt x="327992" y="39757"/>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8C89290-04FD-499E-B6AB-575708A96F96}"/>
              </a:ext>
            </a:extLst>
          </p:cNvPr>
          <p:cNvSpPr txBox="1"/>
          <p:nvPr/>
        </p:nvSpPr>
        <p:spPr>
          <a:xfrm>
            <a:off x="2569125" y="4114337"/>
            <a:ext cx="3722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θ</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35597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728A979-71F8-4736-B23E-5100EBBE7CCA}"/>
              </a:ext>
            </a:extLst>
          </p:cNvPr>
          <p:cNvPicPr>
            <a:picLocks noChangeAspect="1"/>
          </p:cNvPicPr>
          <p:nvPr/>
        </p:nvPicPr>
        <p:blipFill>
          <a:blip r:embed="rId2"/>
          <a:stretch>
            <a:fillRect/>
          </a:stretch>
        </p:blipFill>
        <p:spPr>
          <a:xfrm>
            <a:off x="2170043" y="2431362"/>
            <a:ext cx="6311132" cy="4626044"/>
          </a:xfrm>
          <a:prstGeom prst="rect">
            <a:avLst/>
          </a:prstGeom>
        </p:spPr>
      </p:pic>
      <p:sp>
        <p:nvSpPr>
          <p:cNvPr id="3" name="テキスト ボックス 2">
            <a:extLst>
              <a:ext uri="{FF2B5EF4-FFF2-40B4-BE49-F238E27FC236}">
                <a16:creationId xmlns:a16="http://schemas.microsoft.com/office/drawing/2014/main" id="{A01E4505-CE0D-4B28-876B-7E34AE60B41A}"/>
              </a:ext>
            </a:extLst>
          </p:cNvPr>
          <p:cNvSpPr txBox="1"/>
          <p:nvPr/>
        </p:nvSpPr>
        <p:spPr>
          <a:xfrm>
            <a:off x="3621158" y="785192"/>
            <a:ext cx="7025385"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任意の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点間のなす角度を</a:t>
            </a:r>
            <a:r>
              <a:rPr kumimoji="1" lang="en-US" altLang="ja-JP" sz="2400" dirty="0">
                <a:latin typeface="メイリオ" panose="020B0604030504040204" pitchFamily="50" charset="-128"/>
                <a:ea typeface="メイリオ" panose="020B0604030504040204" pitchFamily="50" charset="-128"/>
              </a:rPr>
              <a:t>cos</a:t>
            </a:r>
            <a:r>
              <a:rPr kumimoji="1" lang="ja-JP" altLang="en-US" sz="2400" dirty="0">
                <a:latin typeface="メイリオ" panose="020B0604030504040204" pitchFamily="50" charset="-128"/>
                <a:ea typeface="メイリオ" panose="020B0604030504040204" pitchFamily="50" charset="-128"/>
              </a:rPr>
              <a:t>で表現</a:t>
            </a:r>
            <a:endParaRPr kumimoji="1" lang="en-US" altLang="ja-JP" sz="2400" dirty="0">
              <a:latin typeface="メイリオ" panose="020B0604030504040204" pitchFamily="50" charset="-128"/>
              <a:ea typeface="メイリオ" panose="020B0604030504040204" pitchFamily="50" charset="-128"/>
            </a:endParaRPr>
          </a:p>
          <a:p>
            <a:r>
              <a:rPr lang="en-US" altLang="ja-JP" sz="2400" dirty="0">
                <a:hlinkClick r:id="rId3"/>
              </a:rPr>
              <a:t>https://mathtrain.jp/cosdistance</a:t>
            </a:r>
            <a:r>
              <a:rPr lang="ja-JP" altLang="en-US" sz="2400" dirty="0"/>
              <a:t>　からパクってます</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D89BED16-C121-411A-AC01-454DF01FBD03}"/>
              </a:ext>
            </a:extLst>
          </p:cNvPr>
          <p:cNvSpPr txBox="1"/>
          <p:nvPr/>
        </p:nvSpPr>
        <p:spPr>
          <a:xfrm>
            <a:off x="4065189" y="200417"/>
            <a:ext cx="4288353"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最初の問題に戻ると。</a:t>
            </a:r>
          </a:p>
        </p:txBody>
      </p:sp>
      <p:cxnSp>
        <p:nvCxnSpPr>
          <p:cNvPr id="5" name="直線矢印コネクタ 4">
            <a:extLst>
              <a:ext uri="{FF2B5EF4-FFF2-40B4-BE49-F238E27FC236}">
                <a16:creationId xmlns:a16="http://schemas.microsoft.com/office/drawing/2014/main" id="{AD612A4E-65F3-4C92-B08F-EA398F6C52B1}"/>
              </a:ext>
            </a:extLst>
          </p:cNvPr>
          <p:cNvCxnSpPr>
            <a:cxnSpLocks/>
          </p:cNvCxnSpPr>
          <p:nvPr/>
        </p:nvCxnSpPr>
        <p:spPr>
          <a:xfrm flipV="1">
            <a:off x="4495800" y="3101010"/>
            <a:ext cx="1600200" cy="2504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9574DCCD-4D76-47F3-885E-3437D5737F4C}"/>
              </a:ext>
            </a:extLst>
          </p:cNvPr>
          <p:cNvCxnSpPr/>
          <p:nvPr/>
        </p:nvCxnSpPr>
        <p:spPr>
          <a:xfrm flipV="1">
            <a:off x="4495801" y="4830417"/>
            <a:ext cx="566531" cy="775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87CDBFD1-8905-404D-9B2D-CC5DC24A4973}"/>
              </a:ext>
            </a:extLst>
          </p:cNvPr>
          <p:cNvCxnSpPr/>
          <p:nvPr/>
        </p:nvCxnSpPr>
        <p:spPr>
          <a:xfrm flipV="1">
            <a:off x="4495800" y="4979505"/>
            <a:ext cx="824948" cy="62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E3B8D22-1FEF-4CCF-9778-10215CFA3198}"/>
                  </a:ext>
                </a:extLst>
              </p:cNvPr>
              <p:cNvSpPr txBox="1"/>
              <p:nvPr/>
            </p:nvSpPr>
            <p:spPr>
              <a:xfrm>
                <a:off x="3438488" y="1644302"/>
                <a:ext cx="2707728" cy="8820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i="1">
                              <a:latin typeface="Cambria Math" panose="02040503050406030204" pitchFamily="18" charset="0"/>
                              <a:ea typeface="メイリオ" panose="020B0604030504040204" pitchFamily="50" charset="-128"/>
                            </a:rPr>
                          </m:ctrlPr>
                        </m:fPr>
                        <m:num>
                          <m:r>
                            <a:rPr kumimoji="1" lang="en-US" altLang="ja-JP" sz="2800" i="1">
                              <a:latin typeface="Cambria Math" panose="02040503050406030204" pitchFamily="18" charset="0"/>
                              <a:ea typeface="メイリオ" panose="020B0604030504040204" pitchFamily="50" charset="-128"/>
                            </a:rPr>
                            <m:t>𝐴</m:t>
                          </m:r>
                          <m:r>
                            <a:rPr kumimoji="1" lang="ja-JP" altLang="en-US" sz="2800" i="1">
                              <a:latin typeface="Cambria Math" panose="02040503050406030204" pitchFamily="18" charset="0"/>
                              <a:ea typeface="メイリオ" panose="020B0604030504040204" pitchFamily="50" charset="-128"/>
                            </a:rPr>
                            <m:t>・</m:t>
                          </m:r>
                          <m:r>
                            <a:rPr kumimoji="1" lang="en-US" altLang="ja-JP" sz="2800" i="1">
                              <a:latin typeface="Cambria Math" panose="02040503050406030204" pitchFamily="18" charset="0"/>
                              <a:ea typeface="メイリオ" panose="020B0604030504040204" pitchFamily="50" charset="-128"/>
                            </a:rPr>
                            <m:t>𝐷</m:t>
                          </m:r>
                        </m:num>
                        <m:den>
                          <m:d>
                            <m:dPr>
                              <m:begChr m:val="|"/>
                              <m:endChr m:val="|"/>
                              <m:ctrlPr>
                                <a:rPr kumimoji="1" lang="en-US" altLang="ja-JP" sz="2800" i="1">
                                  <a:latin typeface="Cambria Math" panose="02040503050406030204" pitchFamily="18" charset="0"/>
                                  <a:ea typeface="メイリオ" panose="020B0604030504040204" pitchFamily="50" charset="-128"/>
                                </a:rPr>
                              </m:ctrlPr>
                            </m:dPr>
                            <m:e>
                              <m:r>
                                <a:rPr kumimoji="1" lang="en-US" altLang="ja-JP" sz="2800" i="1">
                                  <a:latin typeface="Cambria Math" panose="02040503050406030204" pitchFamily="18" charset="0"/>
                                  <a:ea typeface="メイリオ" panose="020B0604030504040204" pitchFamily="50" charset="-128"/>
                                </a:rPr>
                                <m:t>𝐴</m:t>
                              </m:r>
                            </m:e>
                          </m:d>
                          <m:r>
                            <a:rPr kumimoji="1" lang="en-US" altLang="ja-JP" sz="2800" i="1">
                              <a:latin typeface="Cambria Math" panose="02040503050406030204" pitchFamily="18" charset="0"/>
                              <a:ea typeface="メイリオ" panose="020B0604030504040204" pitchFamily="50" charset="-128"/>
                            </a:rPr>
                            <m:t>|</m:t>
                          </m:r>
                          <m:r>
                            <a:rPr kumimoji="1" lang="en-US" altLang="ja-JP" sz="2800" i="1">
                              <a:latin typeface="Cambria Math" panose="02040503050406030204" pitchFamily="18" charset="0"/>
                              <a:ea typeface="メイリオ" panose="020B0604030504040204" pitchFamily="50" charset="-128"/>
                            </a:rPr>
                            <m:t>𝐷</m:t>
                          </m:r>
                          <m:r>
                            <a:rPr kumimoji="1" lang="en-US" altLang="ja-JP" sz="2800" i="1">
                              <a:latin typeface="Cambria Math" panose="02040503050406030204" pitchFamily="18" charset="0"/>
                              <a:ea typeface="メイリオ" panose="020B0604030504040204" pitchFamily="50" charset="-128"/>
                            </a:rPr>
                            <m:t>|</m:t>
                          </m:r>
                        </m:den>
                      </m:f>
                      <m:r>
                        <a:rPr kumimoji="1" lang="en-US" altLang="ja-JP" sz="2800" i="1">
                          <a:latin typeface="Cambria Math" panose="02040503050406030204" pitchFamily="18" charset="0"/>
                          <a:ea typeface="メイリオ" panose="020B0604030504040204" pitchFamily="50" charset="-128"/>
                        </a:rPr>
                        <m:t>=</m:t>
                      </m:r>
                      <m:func>
                        <m:funcPr>
                          <m:ctrlPr>
                            <a:rPr kumimoji="1" lang="en-US" altLang="ja-JP" sz="2800" i="1">
                              <a:latin typeface="Cambria Math" panose="02040503050406030204" pitchFamily="18" charset="0"/>
                              <a:ea typeface="メイリオ" panose="020B0604030504040204" pitchFamily="50" charset="-128"/>
                            </a:rPr>
                          </m:ctrlPr>
                        </m:funcPr>
                        <m:fName>
                          <m:r>
                            <m:rPr>
                              <m:sty m:val="p"/>
                            </m:rPr>
                            <a:rPr kumimoji="1" lang="en-US" altLang="ja-JP" sz="2800">
                              <a:latin typeface="Cambria Math" panose="02040503050406030204" pitchFamily="18" charset="0"/>
                              <a:ea typeface="メイリオ" panose="020B0604030504040204" pitchFamily="50" charset="-128"/>
                            </a:rPr>
                            <m:t>cos</m:t>
                          </m:r>
                        </m:fName>
                        <m:e>
                          <m:sSub>
                            <m:sSubPr>
                              <m:ctrlPr>
                                <a:rPr kumimoji="1" lang="en-US" altLang="ja-JP" sz="2800" i="1">
                                  <a:latin typeface="Cambria Math" panose="02040503050406030204" pitchFamily="18" charset="0"/>
                                  <a:ea typeface="メイリオ" panose="020B0604030504040204" pitchFamily="50" charset="-128"/>
                                </a:rPr>
                              </m:ctrlPr>
                            </m:sSubPr>
                            <m:e>
                              <m:r>
                                <a:rPr kumimoji="1" lang="ja-JP" altLang="en-US" sz="2800" i="1">
                                  <a:latin typeface="Cambria Math" panose="02040503050406030204" pitchFamily="18" charset="0"/>
                                  <a:ea typeface="メイリオ" panose="020B0604030504040204" pitchFamily="50" charset="-128"/>
                                </a:rPr>
                                <m:t>𝜃</m:t>
                              </m:r>
                            </m:e>
                            <m:sub>
                              <m:r>
                                <a:rPr kumimoji="1" lang="en-US" altLang="ja-JP" sz="2800" i="1">
                                  <a:latin typeface="Cambria Math" panose="02040503050406030204" pitchFamily="18" charset="0"/>
                                  <a:ea typeface="メイリオ" panose="020B0604030504040204" pitchFamily="50" charset="-128"/>
                                </a:rPr>
                                <m:t>𝐴</m:t>
                              </m:r>
                              <m:r>
                                <a:rPr kumimoji="1" lang="en-US" altLang="ja-JP" sz="2800" i="1">
                                  <a:latin typeface="Cambria Math" panose="02040503050406030204" pitchFamily="18" charset="0"/>
                                  <a:ea typeface="メイリオ" panose="020B0604030504040204" pitchFamily="50" charset="-128"/>
                                </a:rPr>
                                <m:t>,</m:t>
                              </m:r>
                              <m:r>
                                <a:rPr kumimoji="1" lang="en-US" altLang="ja-JP" sz="2800" i="1">
                                  <a:latin typeface="Cambria Math" panose="02040503050406030204" pitchFamily="18" charset="0"/>
                                  <a:ea typeface="メイリオ" panose="020B0604030504040204" pitchFamily="50" charset="-128"/>
                                </a:rPr>
                                <m:t>𝐷</m:t>
                              </m:r>
                            </m:sub>
                          </m:sSub>
                        </m:e>
                      </m:func>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5E3B8D22-1FEF-4CCF-9778-10215CFA3198}"/>
                  </a:ext>
                </a:extLst>
              </p:cNvPr>
              <p:cNvSpPr txBox="1">
                <a:spLocks noRot="1" noChangeAspect="1" noMove="1" noResize="1" noEditPoints="1" noAdjustHandles="1" noChangeArrowheads="1" noChangeShapeType="1" noTextEdit="1"/>
              </p:cNvSpPr>
              <p:nvPr/>
            </p:nvSpPr>
            <p:spPr>
              <a:xfrm>
                <a:off x="3438488" y="1644302"/>
                <a:ext cx="2707728" cy="88203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74A3FD60-F2AD-4B53-8D16-BEA103D9F85A}"/>
                  </a:ext>
                </a:extLst>
              </p:cNvPr>
              <p:cNvSpPr txBox="1"/>
              <p:nvPr/>
            </p:nvSpPr>
            <p:spPr>
              <a:xfrm>
                <a:off x="6906913" y="1600365"/>
                <a:ext cx="2685029" cy="8820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i="1">
                              <a:latin typeface="Cambria Math" panose="02040503050406030204" pitchFamily="18" charset="0"/>
                              <a:ea typeface="メイリオ" panose="020B0604030504040204" pitchFamily="50" charset="-128"/>
                            </a:rPr>
                          </m:ctrlPr>
                        </m:fPr>
                        <m:num>
                          <m:r>
                            <a:rPr kumimoji="1" lang="en-US" altLang="ja-JP" sz="2800" i="1">
                              <a:latin typeface="Cambria Math" panose="02040503050406030204" pitchFamily="18" charset="0"/>
                              <a:ea typeface="メイリオ" panose="020B0604030504040204" pitchFamily="50" charset="-128"/>
                            </a:rPr>
                            <m:t>𝐴</m:t>
                          </m:r>
                          <m:r>
                            <a:rPr kumimoji="1" lang="ja-JP" altLang="en-US" sz="2800" i="1">
                              <a:latin typeface="Cambria Math" panose="02040503050406030204" pitchFamily="18" charset="0"/>
                              <a:ea typeface="メイリオ" panose="020B0604030504040204" pitchFamily="50" charset="-128"/>
                            </a:rPr>
                            <m:t>・</m:t>
                          </m:r>
                          <m:r>
                            <a:rPr kumimoji="1" lang="en-US" altLang="ja-JP" sz="2800" i="1">
                              <a:latin typeface="Cambria Math" panose="02040503050406030204" pitchFamily="18" charset="0"/>
                              <a:ea typeface="メイリオ" panose="020B0604030504040204" pitchFamily="50" charset="-128"/>
                            </a:rPr>
                            <m:t>𝐵</m:t>
                          </m:r>
                        </m:num>
                        <m:den>
                          <m:d>
                            <m:dPr>
                              <m:begChr m:val="|"/>
                              <m:endChr m:val="|"/>
                              <m:ctrlPr>
                                <a:rPr kumimoji="1" lang="en-US" altLang="ja-JP" sz="2800" i="1">
                                  <a:latin typeface="Cambria Math" panose="02040503050406030204" pitchFamily="18" charset="0"/>
                                  <a:ea typeface="メイリオ" panose="020B0604030504040204" pitchFamily="50" charset="-128"/>
                                </a:rPr>
                              </m:ctrlPr>
                            </m:dPr>
                            <m:e>
                              <m:r>
                                <a:rPr kumimoji="1" lang="en-US" altLang="ja-JP" sz="2800" i="1">
                                  <a:latin typeface="Cambria Math" panose="02040503050406030204" pitchFamily="18" charset="0"/>
                                  <a:ea typeface="メイリオ" panose="020B0604030504040204" pitchFamily="50" charset="-128"/>
                                </a:rPr>
                                <m:t>𝐴</m:t>
                              </m:r>
                            </m:e>
                          </m:d>
                          <m:r>
                            <a:rPr kumimoji="1" lang="en-US" altLang="ja-JP" sz="2800" i="1">
                              <a:latin typeface="Cambria Math" panose="02040503050406030204" pitchFamily="18" charset="0"/>
                              <a:ea typeface="メイリオ" panose="020B0604030504040204" pitchFamily="50" charset="-128"/>
                            </a:rPr>
                            <m:t>|</m:t>
                          </m:r>
                          <m:r>
                            <a:rPr kumimoji="1" lang="en-US" altLang="ja-JP" sz="2800" i="1">
                              <a:latin typeface="Cambria Math" panose="02040503050406030204" pitchFamily="18" charset="0"/>
                              <a:ea typeface="メイリオ" panose="020B0604030504040204" pitchFamily="50" charset="-128"/>
                            </a:rPr>
                            <m:t>𝐵</m:t>
                          </m:r>
                          <m:r>
                            <a:rPr kumimoji="1" lang="en-US" altLang="ja-JP" sz="2800" i="1">
                              <a:latin typeface="Cambria Math" panose="02040503050406030204" pitchFamily="18" charset="0"/>
                              <a:ea typeface="メイリオ" panose="020B0604030504040204" pitchFamily="50" charset="-128"/>
                            </a:rPr>
                            <m:t>|</m:t>
                          </m:r>
                        </m:den>
                      </m:f>
                      <m:r>
                        <a:rPr kumimoji="1" lang="en-US" altLang="ja-JP" sz="2800" i="1">
                          <a:latin typeface="Cambria Math" panose="02040503050406030204" pitchFamily="18" charset="0"/>
                          <a:ea typeface="メイリオ" panose="020B0604030504040204" pitchFamily="50" charset="-128"/>
                        </a:rPr>
                        <m:t>=</m:t>
                      </m:r>
                      <m:func>
                        <m:funcPr>
                          <m:ctrlPr>
                            <a:rPr kumimoji="1" lang="en-US" altLang="ja-JP" sz="2800" i="1">
                              <a:latin typeface="Cambria Math" panose="02040503050406030204" pitchFamily="18" charset="0"/>
                              <a:ea typeface="メイリオ" panose="020B0604030504040204" pitchFamily="50" charset="-128"/>
                            </a:rPr>
                          </m:ctrlPr>
                        </m:funcPr>
                        <m:fName>
                          <m:r>
                            <m:rPr>
                              <m:sty m:val="p"/>
                            </m:rPr>
                            <a:rPr kumimoji="1" lang="en-US" altLang="ja-JP" sz="2800">
                              <a:latin typeface="Cambria Math" panose="02040503050406030204" pitchFamily="18" charset="0"/>
                              <a:ea typeface="メイリオ" panose="020B0604030504040204" pitchFamily="50" charset="-128"/>
                            </a:rPr>
                            <m:t>cos</m:t>
                          </m:r>
                        </m:fName>
                        <m:e>
                          <m:sSub>
                            <m:sSubPr>
                              <m:ctrlPr>
                                <a:rPr kumimoji="1" lang="en-US" altLang="ja-JP" sz="2800" i="1">
                                  <a:latin typeface="Cambria Math" panose="02040503050406030204" pitchFamily="18" charset="0"/>
                                  <a:ea typeface="メイリオ" panose="020B0604030504040204" pitchFamily="50" charset="-128"/>
                                </a:rPr>
                              </m:ctrlPr>
                            </m:sSubPr>
                            <m:e>
                              <m:r>
                                <a:rPr kumimoji="1" lang="ja-JP" altLang="en-US" sz="2800" i="1">
                                  <a:latin typeface="Cambria Math" panose="02040503050406030204" pitchFamily="18" charset="0"/>
                                  <a:ea typeface="メイリオ" panose="020B0604030504040204" pitchFamily="50" charset="-128"/>
                                </a:rPr>
                                <m:t>𝜃</m:t>
                              </m:r>
                            </m:e>
                            <m:sub>
                              <m:r>
                                <a:rPr kumimoji="1" lang="en-US" altLang="ja-JP" sz="2800" i="1">
                                  <a:latin typeface="Cambria Math" panose="02040503050406030204" pitchFamily="18" charset="0"/>
                                  <a:ea typeface="メイリオ" panose="020B0604030504040204" pitchFamily="50" charset="-128"/>
                                </a:rPr>
                                <m:t>𝐴</m:t>
                              </m:r>
                              <m:r>
                                <a:rPr kumimoji="1" lang="en-US" altLang="ja-JP" sz="2800" i="1">
                                  <a:latin typeface="Cambria Math" panose="02040503050406030204" pitchFamily="18" charset="0"/>
                                  <a:ea typeface="メイリオ" panose="020B0604030504040204" pitchFamily="50" charset="-128"/>
                                </a:rPr>
                                <m:t>,</m:t>
                              </m:r>
                              <m:r>
                                <a:rPr kumimoji="1" lang="en-US" altLang="ja-JP" sz="2800" i="1">
                                  <a:latin typeface="Cambria Math" panose="02040503050406030204" pitchFamily="18" charset="0"/>
                                  <a:ea typeface="メイリオ" panose="020B0604030504040204" pitchFamily="50" charset="-128"/>
                                </a:rPr>
                                <m:t>𝐵</m:t>
                              </m:r>
                            </m:sub>
                          </m:sSub>
                        </m:e>
                      </m:func>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74A3FD60-F2AD-4B53-8D16-BEA103D9F85A}"/>
                  </a:ext>
                </a:extLst>
              </p:cNvPr>
              <p:cNvSpPr txBox="1">
                <a:spLocks noRot="1" noChangeAspect="1" noMove="1" noResize="1" noEditPoints="1" noAdjustHandles="1" noChangeArrowheads="1" noChangeShapeType="1" noTextEdit="1"/>
              </p:cNvSpPr>
              <p:nvPr/>
            </p:nvSpPr>
            <p:spPr>
              <a:xfrm>
                <a:off x="6906913" y="1600365"/>
                <a:ext cx="2685029" cy="882036"/>
              </a:xfrm>
              <a:prstGeom prst="rect">
                <a:avLst/>
              </a:prstGeom>
              <a:blipFill>
                <a:blip r:embed="rId5"/>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3D5C332A-6D5D-4A68-B819-AABA75324192}"/>
              </a:ext>
            </a:extLst>
          </p:cNvPr>
          <p:cNvSpPr txBox="1"/>
          <p:nvPr/>
        </p:nvSpPr>
        <p:spPr>
          <a:xfrm>
            <a:off x="6310800" y="1903944"/>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6A33BB2A-94D5-4C74-8879-372FEE312BB8}"/>
              </a:ext>
            </a:extLst>
          </p:cNvPr>
          <p:cNvSpPr txBox="1"/>
          <p:nvPr/>
        </p:nvSpPr>
        <p:spPr>
          <a:xfrm>
            <a:off x="6526564" y="2500845"/>
            <a:ext cx="4432624" cy="120032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に近いほどベクトル間の</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なす角度が小さい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（＝内積≂ノルム積に近づく）</a:t>
            </a:r>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9442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11F959-B226-4AE4-8F39-04BDB7D85FD8}"/>
              </a:ext>
            </a:extLst>
          </p:cNvPr>
          <p:cNvSpPr txBox="1"/>
          <p:nvPr/>
        </p:nvSpPr>
        <p:spPr>
          <a:xfrm>
            <a:off x="6526491" y="386172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765C7B71-90C6-4758-9962-3D02AD692E99}"/>
              </a:ext>
            </a:extLst>
          </p:cNvPr>
          <p:cNvSpPr txBox="1"/>
          <p:nvPr/>
        </p:nvSpPr>
        <p:spPr>
          <a:xfrm>
            <a:off x="3962400" y="543546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 name="テキスト ボックス 3">
            <a:extLst>
              <a:ext uri="{FF2B5EF4-FFF2-40B4-BE49-F238E27FC236}">
                <a16:creationId xmlns:a16="http://schemas.microsoft.com/office/drawing/2014/main" id="{9E5EA814-C47D-4898-97BD-FF59ACD2FA61}"/>
              </a:ext>
            </a:extLst>
          </p:cNvPr>
          <p:cNvSpPr txBox="1"/>
          <p:nvPr/>
        </p:nvSpPr>
        <p:spPr>
          <a:xfrm>
            <a:off x="5665510" y="458058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682EF5C1-A83D-499D-855E-73BC67A022BD}"/>
              </a:ext>
            </a:extLst>
          </p:cNvPr>
          <p:cNvSpPr txBox="1"/>
          <p:nvPr/>
        </p:nvSpPr>
        <p:spPr>
          <a:xfrm>
            <a:off x="5579099" y="4973799"/>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E3AFE463-FA6C-4027-AED3-57B7963C6FF8}"/>
              </a:ext>
            </a:extLst>
          </p:cNvPr>
          <p:cNvSpPr txBox="1"/>
          <p:nvPr/>
        </p:nvSpPr>
        <p:spPr>
          <a:xfrm>
            <a:off x="6281394" y="340006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F3855B12-DE11-4A0E-97ED-92FAE2C09162}"/>
              </a:ext>
            </a:extLst>
          </p:cNvPr>
          <p:cNvSpPr txBox="1"/>
          <p:nvPr/>
        </p:nvSpPr>
        <p:spPr>
          <a:xfrm>
            <a:off x="6495068" y="478505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404EA582-81EA-443E-9874-F8C8E5703B57}"/>
              </a:ext>
            </a:extLst>
          </p:cNvPr>
          <p:cNvSpPr txBox="1"/>
          <p:nvPr/>
        </p:nvSpPr>
        <p:spPr>
          <a:xfrm>
            <a:off x="4590855" y="4397358"/>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409A8F9D-C153-44A9-864A-C3D71D6D6773}"/>
              </a:ext>
            </a:extLst>
          </p:cNvPr>
          <p:cNvSpPr txBox="1"/>
          <p:nvPr/>
        </p:nvSpPr>
        <p:spPr>
          <a:xfrm>
            <a:off x="6023728" y="506310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40AC84C4-9FD6-4354-BE1B-5F2F0EB95D03}"/>
              </a:ext>
            </a:extLst>
          </p:cNvPr>
          <p:cNvSpPr txBox="1"/>
          <p:nvPr/>
        </p:nvSpPr>
        <p:spPr>
          <a:xfrm>
            <a:off x="7409469" y="3778828"/>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7B8293E9-4B14-41E2-9B58-A2A16B765662}"/>
              </a:ext>
            </a:extLst>
          </p:cNvPr>
          <p:cNvSpPr txBox="1"/>
          <p:nvPr/>
        </p:nvSpPr>
        <p:spPr>
          <a:xfrm>
            <a:off x="4556290" y="5302579"/>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6D21B92A-2A28-4956-9704-C70585F551B1}"/>
              </a:ext>
            </a:extLst>
          </p:cNvPr>
          <p:cNvSpPr txBox="1"/>
          <p:nvPr/>
        </p:nvSpPr>
        <p:spPr>
          <a:xfrm>
            <a:off x="4311193" y="603001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cxnSp>
        <p:nvCxnSpPr>
          <p:cNvPr id="39" name="直線矢印コネクタ 38">
            <a:extLst>
              <a:ext uri="{FF2B5EF4-FFF2-40B4-BE49-F238E27FC236}">
                <a16:creationId xmlns:a16="http://schemas.microsoft.com/office/drawing/2014/main" id="{82D3C143-5EAD-488E-A7EC-DAE5A392A9F8}"/>
              </a:ext>
            </a:extLst>
          </p:cNvPr>
          <p:cNvCxnSpPr/>
          <p:nvPr/>
        </p:nvCxnSpPr>
        <p:spPr>
          <a:xfrm flipV="1">
            <a:off x="3004009" y="2969444"/>
            <a:ext cx="0" cy="365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C80D38A6-6632-49F0-8ACF-1841DA374D6E}"/>
              </a:ext>
            </a:extLst>
          </p:cNvPr>
          <p:cNvCxnSpPr>
            <a:cxnSpLocks/>
          </p:cNvCxnSpPr>
          <p:nvPr/>
        </p:nvCxnSpPr>
        <p:spPr>
          <a:xfrm flipV="1">
            <a:off x="3004009" y="6569791"/>
            <a:ext cx="5674936" cy="5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2C9D56BB-6217-46B1-BC99-6B9D463CF458}"/>
              </a:ext>
            </a:extLst>
          </p:cNvPr>
          <p:cNvSpPr txBox="1"/>
          <p:nvPr/>
        </p:nvSpPr>
        <p:spPr>
          <a:xfrm>
            <a:off x="1698579" y="88651"/>
            <a:ext cx="8794843" cy="3293209"/>
          </a:xfrm>
          <a:prstGeom prst="rect">
            <a:avLst/>
          </a:prstGeom>
          <a:noFill/>
        </p:spPr>
        <p:txBody>
          <a:bodyPr wrap="square" rtlCol="0">
            <a:spAutoFit/>
          </a:bodyPr>
          <a:lstStyle/>
          <a:p>
            <a:pPr algn="l"/>
            <a:r>
              <a:rPr kumimoji="1" lang="en-US" altLang="ja-JP" sz="3200" b="1" dirty="0">
                <a:latin typeface="メイリオ" panose="020B0604030504040204" pitchFamily="50" charset="-128"/>
                <a:ea typeface="メイリオ" panose="020B0604030504040204" pitchFamily="50" charset="-128"/>
              </a:rPr>
              <a:t>2</a:t>
            </a:r>
            <a:r>
              <a:rPr kumimoji="1" lang="ja-JP" altLang="en-US" sz="3200" b="1" dirty="0">
                <a:latin typeface="メイリオ" panose="020B0604030504040204" pitchFamily="50" charset="-128"/>
                <a:ea typeface="メイリオ" panose="020B0604030504040204" pitchFamily="50" charset="-128"/>
              </a:rPr>
              <a:t>次元特徴量で</a:t>
            </a:r>
            <a:r>
              <a:rPr kumimoji="1" lang="en-US" altLang="ja-JP" sz="3200" b="1" dirty="0">
                <a:latin typeface="メイリオ" panose="020B0604030504040204" pitchFamily="50" charset="-128"/>
                <a:ea typeface="メイリオ" panose="020B0604030504040204" pitchFamily="50" charset="-128"/>
              </a:rPr>
              <a:t>k-means</a:t>
            </a:r>
            <a:r>
              <a:rPr kumimoji="1" lang="ja-JP" altLang="en-US" sz="3200" b="1" dirty="0">
                <a:latin typeface="メイリオ" panose="020B0604030504040204" pitchFamily="50" charset="-128"/>
                <a:ea typeface="メイリオ" panose="020B0604030504040204" pitchFamily="50" charset="-128"/>
              </a:rPr>
              <a:t>するイメージを思い出してみる</a:t>
            </a:r>
            <a:endParaRPr kumimoji="1" lang="en-US" altLang="ja-JP" sz="3200" b="1"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kumimoji="1" lang="ja-JP" altLang="en-US" sz="2400" dirty="0">
                <a:latin typeface="メイリオ" panose="020B0604030504040204" pitchFamily="50" charset="-128"/>
                <a:ea typeface="メイリオ" panose="020B0604030504040204" pitchFamily="50" charset="-128"/>
              </a:rPr>
              <a:t>各レシピは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次元（たったの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素材）で表現されるとする。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kumimoji="1" lang="ja-JP" altLang="en-US" sz="2400" dirty="0">
                <a:latin typeface="メイリオ" panose="020B0604030504040204" pitchFamily="50" charset="-128"/>
                <a:ea typeface="メイリオ" panose="020B0604030504040204" pitchFamily="50" charset="-128"/>
              </a:rPr>
              <a:t>今までの</a:t>
            </a:r>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では、重心</a:t>
            </a:r>
            <a:r>
              <a:rPr kumimoji="1" lang="en-US" altLang="ja-JP" sz="2400" dirty="0">
                <a:latin typeface="メイリオ" panose="020B0604030504040204" pitchFamily="50" charset="-128"/>
                <a:ea typeface="メイリオ" panose="020B0604030504040204" pitchFamily="50" charset="-128"/>
              </a:rPr>
              <a:t>x</a:t>
            </a:r>
            <a:r>
              <a:rPr kumimoji="1" lang="ja-JP" altLang="en-US" sz="2400" dirty="0">
                <a:latin typeface="メイリオ" panose="020B0604030504040204" pitchFamily="50" charset="-128"/>
                <a:ea typeface="メイリオ" panose="020B0604030504040204" pitchFamily="50" charset="-128"/>
              </a:rPr>
              <a:t>と各レシピ●との距離をユークリッド距離で測定していた。</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kumimoji="1" lang="en-US" altLang="ja-JP" sz="2400" dirty="0">
                <a:latin typeface="メイリオ" panose="020B0604030504040204" pitchFamily="50" charset="-128"/>
                <a:ea typeface="メイリオ" panose="020B0604030504040204" pitchFamily="50" charset="-128"/>
              </a:rPr>
              <a:t>x </a:t>
            </a:r>
            <a:r>
              <a:rPr kumimoji="1" lang="ja-JP" altLang="en-US" sz="2400" dirty="0">
                <a:latin typeface="メイリオ" panose="020B0604030504040204" pitchFamily="50" charset="-128"/>
                <a:ea typeface="メイリオ" panose="020B0604030504040204" pitchFamily="50" charset="-128"/>
              </a:rPr>
              <a:t>～●の距離を</a:t>
            </a:r>
            <a:r>
              <a:rPr kumimoji="1" lang="en-US" altLang="ja-JP" sz="2400" dirty="0">
                <a:latin typeface="メイリオ" panose="020B0604030504040204" pitchFamily="50" charset="-128"/>
                <a:ea typeface="メイリオ" panose="020B0604030504040204" pitchFamily="50" charset="-128"/>
              </a:rPr>
              <a:t>cosine</a:t>
            </a:r>
            <a:r>
              <a:rPr kumimoji="1" lang="ja-JP" altLang="en-US" sz="2400" dirty="0">
                <a:latin typeface="メイリオ" panose="020B0604030504040204" pitchFamily="50" charset="-128"/>
                <a:ea typeface="メイリオ" panose="020B0604030504040204" pitchFamily="50" charset="-128"/>
              </a:rPr>
              <a:t>距離で代替できる！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の手続き（アルゴリズム）は変更なし）</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p:txBody>
      </p:sp>
      <p:grpSp>
        <p:nvGrpSpPr>
          <p:cNvPr id="46" name="グループ化 45">
            <a:extLst>
              <a:ext uri="{FF2B5EF4-FFF2-40B4-BE49-F238E27FC236}">
                <a16:creationId xmlns:a16="http://schemas.microsoft.com/office/drawing/2014/main" id="{F9769868-454E-4936-86EB-69EEDE223557}"/>
              </a:ext>
            </a:extLst>
          </p:cNvPr>
          <p:cNvGrpSpPr/>
          <p:nvPr/>
        </p:nvGrpSpPr>
        <p:grpSpPr>
          <a:xfrm>
            <a:off x="3962401" y="3412530"/>
            <a:ext cx="3937263" cy="3091620"/>
            <a:chOff x="1703109" y="1429856"/>
            <a:chExt cx="3937263" cy="3091620"/>
          </a:xfrm>
        </p:grpSpPr>
        <p:sp>
          <p:nvSpPr>
            <p:cNvPr id="47" name="テキスト ボックス 46">
              <a:extLst>
                <a:ext uri="{FF2B5EF4-FFF2-40B4-BE49-F238E27FC236}">
                  <a16:creationId xmlns:a16="http://schemas.microsoft.com/office/drawing/2014/main" id="{2AB5A549-4777-4639-91FB-747FC45D2D1B}"/>
                </a:ext>
              </a:extLst>
            </p:cNvPr>
            <p:cNvSpPr txBox="1"/>
            <p:nvPr/>
          </p:nvSpPr>
          <p:spPr>
            <a:xfrm>
              <a:off x="4267200" y="189152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A098FAC7-4C3C-4513-BF24-258EFEDF3C08}"/>
                </a:ext>
              </a:extLst>
            </p:cNvPr>
            <p:cNvSpPr txBox="1"/>
            <p:nvPr/>
          </p:nvSpPr>
          <p:spPr>
            <a:xfrm>
              <a:off x="1703109" y="346526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B559ED09-E6C6-4651-BBBE-C3F407EA3260}"/>
                </a:ext>
              </a:extLst>
            </p:cNvPr>
            <p:cNvSpPr txBox="1"/>
            <p:nvPr/>
          </p:nvSpPr>
          <p:spPr>
            <a:xfrm>
              <a:off x="3406219" y="261037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E45F78A5-924B-495E-B82B-4D214ED372E1}"/>
                </a:ext>
              </a:extLst>
            </p:cNvPr>
            <p:cNvSpPr txBox="1"/>
            <p:nvPr/>
          </p:nvSpPr>
          <p:spPr>
            <a:xfrm>
              <a:off x="3319807" y="3003595"/>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F58FC01-B65F-4375-AEF1-06F98F3CA753}"/>
                </a:ext>
              </a:extLst>
            </p:cNvPr>
            <p:cNvSpPr txBox="1"/>
            <p:nvPr/>
          </p:nvSpPr>
          <p:spPr>
            <a:xfrm>
              <a:off x="4022103" y="142985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BD6F56F3-6492-4194-9153-1F9FDF53B2AA}"/>
                </a:ext>
              </a:extLst>
            </p:cNvPr>
            <p:cNvSpPr txBox="1"/>
            <p:nvPr/>
          </p:nvSpPr>
          <p:spPr>
            <a:xfrm>
              <a:off x="4235777" y="281485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955E77DF-24FB-4B7E-8CC1-FAF1F7BEACB7}"/>
                </a:ext>
              </a:extLst>
            </p:cNvPr>
            <p:cNvSpPr txBox="1"/>
            <p:nvPr/>
          </p:nvSpPr>
          <p:spPr>
            <a:xfrm>
              <a:off x="2331564" y="242715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8094722F-65C3-4658-A18F-DDB3EB44B2E4}"/>
                </a:ext>
              </a:extLst>
            </p:cNvPr>
            <p:cNvSpPr txBox="1"/>
            <p:nvPr/>
          </p:nvSpPr>
          <p:spPr>
            <a:xfrm>
              <a:off x="3764437" y="309290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BD25C666-79B6-46DE-ACB1-091FAF1FC782}"/>
                </a:ext>
              </a:extLst>
            </p:cNvPr>
            <p:cNvSpPr txBox="1"/>
            <p:nvPr/>
          </p:nvSpPr>
          <p:spPr>
            <a:xfrm>
              <a:off x="5150178" y="180862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A7501346-F637-43A4-BDD9-6C6EF5F556AC}"/>
                </a:ext>
              </a:extLst>
            </p:cNvPr>
            <p:cNvSpPr txBox="1"/>
            <p:nvPr/>
          </p:nvSpPr>
          <p:spPr>
            <a:xfrm>
              <a:off x="2296999" y="333237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7E614C54-02AE-46CF-B639-1CE5F62BD48B}"/>
                </a:ext>
              </a:extLst>
            </p:cNvPr>
            <p:cNvSpPr txBox="1"/>
            <p:nvPr/>
          </p:nvSpPr>
          <p:spPr>
            <a:xfrm>
              <a:off x="2051902" y="405981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57B48006-AF84-4C24-9D89-B742E91DEC52}"/>
                </a:ext>
              </a:extLst>
            </p:cNvPr>
            <p:cNvSpPr txBox="1"/>
            <p:nvPr/>
          </p:nvSpPr>
          <p:spPr>
            <a:xfrm>
              <a:off x="3054678" y="3086154"/>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59" name="テキスト ボックス 58">
              <a:extLst>
                <a:ext uri="{FF2B5EF4-FFF2-40B4-BE49-F238E27FC236}">
                  <a16:creationId xmlns:a16="http://schemas.microsoft.com/office/drawing/2014/main" id="{99166066-3ACB-4E81-99AF-5422F3C9DBEF}"/>
                </a:ext>
              </a:extLst>
            </p:cNvPr>
            <p:cNvSpPr txBox="1"/>
            <p:nvPr/>
          </p:nvSpPr>
          <p:spPr>
            <a:xfrm>
              <a:off x="3814910" y="231592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60" name="テキスト ボックス 59">
              <a:extLst>
                <a:ext uri="{FF2B5EF4-FFF2-40B4-BE49-F238E27FC236}">
                  <a16:creationId xmlns:a16="http://schemas.microsoft.com/office/drawing/2014/main" id="{5DE2574B-BE76-4E99-AC69-10B94CCAA1B8}"/>
                </a:ext>
              </a:extLst>
            </p:cNvPr>
            <p:cNvSpPr txBox="1"/>
            <p:nvPr/>
          </p:nvSpPr>
          <p:spPr>
            <a:xfrm>
              <a:off x="2829417" y="1429856"/>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grpSp>
      <p:grpSp>
        <p:nvGrpSpPr>
          <p:cNvPr id="62" name="グループ化 61">
            <a:extLst>
              <a:ext uri="{FF2B5EF4-FFF2-40B4-BE49-F238E27FC236}">
                <a16:creationId xmlns:a16="http://schemas.microsoft.com/office/drawing/2014/main" id="{E078E38B-AE44-4399-B666-8B20AF36C3B3}"/>
              </a:ext>
            </a:extLst>
          </p:cNvPr>
          <p:cNvGrpSpPr/>
          <p:nvPr/>
        </p:nvGrpSpPr>
        <p:grpSpPr>
          <a:xfrm>
            <a:off x="3780149" y="3297311"/>
            <a:ext cx="4260916" cy="3233425"/>
            <a:chOff x="1517715" y="1319753"/>
            <a:chExt cx="4260916" cy="3233425"/>
          </a:xfrm>
        </p:grpSpPr>
        <p:sp>
          <p:nvSpPr>
            <p:cNvPr id="63" name="テキスト ボックス 62">
              <a:extLst>
                <a:ext uri="{FF2B5EF4-FFF2-40B4-BE49-F238E27FC236}">
                  <a16:creationId xmlns:a16="http://schemas.microsoft.com/office/drawing/2014/main" id="{280076C7-00F0-4E03-A433-D1A0053E3E8C}"/>
                </a:ext>
              </a:extLst>
            </p:cNvPr>
            <p:cNvSpPr txBox="1"/>
            <p:nvPr/>
          </p:nvSpPr>
          <p:spPr>
            <a:xfrm>
              <a:off x="4267200" y="189152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D257F090-B8C9-44BA-A49D-5BAAADFD9E28}"/>
                </a:ext>
              </a:extLst>
            </p:cNvPr>
            <p:cNvSpPr txBox="1"/>
            <p:nvPr/>
          </p:nvSpPr>
          <p:spPr>
            <a:xfrm>
              <a:off x="1703109" y="346526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86D0ED1C-C990-4422-B3FA-BEB162A9B0F6}"/>
                </a:ext>
              </a:extLst>
            </p:cNvPr>
            <p:cNvSpPr txBox="1"/>
            <p:nvPr/>
          </p:nvSpPr>
          <p:spPr>
            <a:xfrm>
              <a:off x="3406219" y="261037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B83E82AC-9EDE-4F19-84ED-A15C6D84EEBD}"/>
                </a:ext>
              </a:extLst>
            </p:cNvPr>
            <p:cNvSpPr txBox="1"/>
            <p:nvPr/>
          </p:nvSpPr>
          <p:spPr>
            <a:xfrm>
              <a:off x="3319807" y="3003595"/>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173A6643-FF34-4FD3-9343-39CA590F7522}"/>
                </a:ext>
              </a:extLst>
            </p:cNvPr>
            <p:cNvSpPr txBox="1"/>
            <p:nvPr/>
          </p:nvSpPr>
          <p:spPr>
            <a:xfrm>
              <a:off x="4022103" y="142985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73674C86-D6B7-409C-A677-456028A7C1CD}"/>
                </a:ext>
              </a:extLst>
            </p:cNvPr>
            <p:cNvSpPr txBox="1"/>
            <p:nvPr/>
          </p:nvSpPr>
          <p:spPr>
            <a:xfrm>
              <a:off x="4235777" y="281485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F342B58A-39D2-4C40-B0E2-6FA98BB6B4AD}"/>
                </a:ext>
              </a:extLst>
            </p:cNvPr>
            <p:cNvSpPr txBox="1"/>
            <p:nvPr/>
          </p:nvSpPr>
          <p:spPr>
            <a:xfrm>
              <a:off x="2331564" y="242715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0F339CAF-92CA-4B7E-B5E3-120988D282E3}"/>
                </a:ext>
              </a:extLst>
            </p:cNvPr>
            <p:cNvSpPr txBox="1"/>
            <p:nvPr/>
          </p:nvSpPr>
          <p:spPr>
            <a:xfrm>
              <a:off x="3764437" y="309290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9003C93B-EF53-482E-8784-89AE2CD8CD8F}"/>
                </a:ext>
              </a:extLst>
            </p:cNvPr>
            <p:cNvSpPr txBox="1"/>
            <p:nvPr/>
          </p:nvSpPr>
          <p:spPr>
            <a:xfrm>
              <a:off x="5150178" y="180862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DB27250A-1148-4895-AF6B-DE39EB5EFFA4}"/>
                </a:ext>
              </a:extLst>
            </p:cNvPr>
            <p:cNvSpPr txBox="1"/>
            <p:nvPr/>
          </p:nvSpPr>
          <p:spPr>
            <a:xfrm>
              <a:off x="2296999" y="333237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3" name="テキスト ボックス 72">
              <a:extLst>
                <a:ext uri="{FF2B5EF4-FFF2-40B4-BE49-F238E27FC236}">
                  <a16:creationId xmlns:a16="http://schemas.microsoft.com/office/drawing/2014/main" id="{F3B82F7D-2FF3-40E6-AFF7-AFFCE31498D8}"/>
                </a:ext>
              </a:extLst>
            </p:cNvPr>
            <p:cNvSpPr txBox="1"/>
            <p:nvPr/>
          </p:nvSpPr>
          <p:spPr>
            <a:xfrm>
              <a:off x="2051902" y="405981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4" name="テキスト ボックス 73">
              <a:extLst>
                <a:ext uri="{FF2B5EF4-FFF2-40B4-BE49-F238E27FC236}">
                  <a16:creationId xmlns:a16="http://schemas.microsoft.com/office/drawing/2014/main" id="{7E0AA51D-1FEA-4623-ADE4-63B6D89185B9}"/>
                </a:ext>
              </a:extLst>
            </p:cNvPr>
            <p:cNvSpPr txBox="1"/>
            <p:nvPr/>
          </p:nvSpPr>
          <p:spPr>
            <a:xfrm>
              <a:off x="3054678" y="3086154"/>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5" name="テキスト ボックス 74">
              <a:extLst>
                <a:ext uri="{FF2B5EF4-FFF2-40B4-BE49-F238E27FC236}">
                  <a16:creationId xmlns:a16="http://schemas.microsoft.com/office/drawing/2014/main" id="{63824A5B-619C-4ECD-9322-9FD6E34D7AB4}"/>
                </a:ext>
              </a:extLst>
            </p:cNvPr>
            <p:cNvSpPr txBox="1"/>
            <p:nvPr/>
          </p:nvSpPr>
          <p:spPr>
            <a:xfrm>
              <a:off x="3814910" y="231592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6" name="テキスト ボックス 75">
              <a:extLst>
                <a:ext uri="{FF2B5EF4-FFF2-40B4-BE49-F238E27FC236}">
                  <a16:creationId xmlns:a16="http://schemas.microsoft.com/office/drawing/2014/main" id="{B70C9875-F54B-4B6F-8C70-F91351664AAD}"/>
                </a:ext>
              </a:extLst>
            </p:cNvPr>
            <p:cNvSpPr txBox="1"/>
            <p:nvPr/>
          </p:nvSpPr>
          <p:spPr>
            <a:xfrm>
              <a:off x="2829417" y="1429856"/>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7" name="フリーフォーム: 図形 76">
              <a:extLst>
                <a:ext uri="{FF2B5EF4-FFF2-40B4-BE49-F238E27FC236}">
                  <a16:creationId xmlns:a16="http://schemas.microsoft.com/office/drawing/2014/main" id="{211524E0-5B61-4C73-84FF-88EE4CBE4569}"/>
                </a:ext>
              </a:extLst>
            </p:cNvPr>
            <p:cNvSpPr/>
            <p:nvPr/>
          </p:nvSpPr>
          <p:spPr>
            <a:xfrm>
              <a:off x="1517715" y="3016577"/>
              <a:ext cx="2856322" cy="1536601"/>
            </a:xfrm>
            <a:custGeom>
              <a:avLst/>
              <a:gdLst>
                <a:gd name="connsiteX0" fmla="*/ 47134 w 2856322"/>
                <a:gd name="connsiteY0" fmla="*/ 612743 h 1536601"/>
                <a:gd name="connsiteX1" fmla="*/ 47134 w 2856322"/>
                <a:gd name="connsiteY1" fmla="*/ 612743 h 1536601"/>
                <a:gd name="connsiteX2" fmla="*/ 282805 w 2856322"/>
                <a:gd name="connsiteY2" fmla="*/ 461914 h 1536601"/>
                <a:gd name="connsiteX3" fmla="*/ 386499 w 2856322"/>
                <a:gd name="connsiteY3" fmla="*/ 433633 h 1536601"/>
                <a:gd name="connsiteX4" fmla="*/ 461914 w 2856322"/>
                <a:gd name="connsiteY4" fmla="*/ 405353 h 1536601"/>
                <a:gd name="connsiteX5" fmla="*/ 527901 w 2856322"/>
                <a:gd name="connsiteY5" fmla="*/ 377072 h 1536601"/>
                <a:gd name="connsiteX6" fmla="*/ 575036 w 2856322"/>
                <a:gd name="connsiteY6" fmla="*/ 367646 h 1536601"/>
                <a:gd name="connsiteX7" fmla="*/ 631596 w 2856322"/>
                <a:gd name="connsiteY7" fmla="*/ 348792 h 1536601"/>
                <a:gd name="connsiteX8" fmla="*/ 697584 w 2856322"/>
                <a:gd name="connsiteY8" fmla="*/ 339365 h 1536601"/>
                <a:gd name="connsiteX9" fmla="*/ 735291 w 2856322"/>
                <a:gd name="connsiteY9" fmla="*/ 329938 h 1536601"/>
                <a:gd name="connsiteX10" fmla="*/ 942681 w 2856322"/>
                <a:gd name="connsiteY10" fmla="*/ 311085 h 1536601"/>
                <a:gd name="connsiteX11" fmla="*/ 989815 w 2856322"/>
                <a:gd name="connsiteY11" fmla="*/ 292231 h 1536601"/>
                <a:gd name="connsiteX12" fmla="*/ 1027522 w 2856322"/>
                <a:gd name="connsiteY12" fmla="*/ 273378 h 1536601"/>
                <a:gd name="connsiteX13" fmla="*/ 1121790 w 2856322"/>
                <a:gd name="connsiteY13" fmla="*/ 245097 h 1536601"/>
                <a:gd name="connsiteX14" fmla="*/ 1187778 w 2856322"/>
                <a:gd name="connsiteY14" fmla="*/ 216817 h 1536601"/>
                <a:gd name="connsiteX15" fmla="*/ 1216058 w 2856322"/>
                <a:gd name="connsiteY15" fmla="*/ 197963 h 1536601"/>
                <a:gd name="connsiteX16" fmla="*/ 1338607 w 2856322"/>
                <a:gd name="connsiteY16" fmla="*/ 179110 h 1536601"/>
                <a:gd name="connsiteX17" fmla="*/ 1442301 w 2856322"/>
                <a:gd name="connsiteY17" fmla="*/ 131976 h 1536601"/>
                <a:gd name="connsiteX18" fmla="*/ 1517716 w 2856322"/>
                <a:gd name="connsiteY18" fmla="*/ 113122 h 1536601"/>
                <a:gd name="connsiteX19" fmla="*/ 1545996 w 2856322"/>
                <a:gd name="connsiteY19" fmla="*/ 94268 h 1536601"/>
                <a:gd name="connsiteX20" fmla="*/ 1574277 w 2856322"/>
                <a:gd name="connsiteY20" fmla="*/ 84842 h 1536601"/>
                <a:gd name="connsiteX21" fmla="*/ 1649691 w 2856322"/>
                <a:gd name="connsiteY21" fmla="*/ 65988 h 1536601"/>
                <a:gd name="connsiteX22" fmla="*/ 1800520 w 2856322"/>
                <a:gd name="connsiteY22" fmla="*/ 37708 h 1536601"/>
                <a:gd name="connsiteX23" fmla="*/ 1904215 w 2856322"/>
                <a:gd name="connsiteY23" fmla="*/ 9427 h 1536601"/>
                <a:gd name="connsiteX24" fmla="*/ 1941922 w 2856322"/>
                <a:gd name="connsiteY24" fmla="*/ 0 h 1536601"/>
                <a:gd name="connsiteX25" fmla="*/ 2196446 w 2856322"/>
                <a:gd name="connsiteY25" fmla="*/ 9427 h 1536601"/>
                <a:gd name="connsiteX26" fmla="*/ 2224726 w 2856322"/>
                <a:gd name="connsiteY26" fmla="*/ 18854 h 1536601"/>
                <a:gd name="connsiteX27" fmla="*/ 2300141 w 2856322"/>
                <a:gd name="connsiteY27" fmla="*/ 28281 h 1536601"/>
                <a:gd name="connsiteX28" fmla="*/ 2384982 w 2856322"/>
                <a:gd name="connsiteY28" fmla="*/ 56561 h 1536601"/>
                <a:gd name="connsiteX29" fmla="*/ 2413262 w 2856322"/>
                <a:gd name="connsiteY29" fmla="*/ 65988 h 1536601"/>
                <a:gd name="connsiteX30" fmla="*/ 2469823 w 2856322"/>
                <a:gd name="connsiteY30" fmla="*/ 75415 h 1536601"/>
                <a:gd name="connsiteX31" fmla="*/ 2535811 w 2856322"/>
                <a:gd name="connsiteY31" fmla="*/ 94268 h 1536601"/>
                <a:gd name="connsiteX32" fmla="*/ 2564091 w 2856322"/>
                <a:gd name="connsiteY32" fmla="*/ 113122 h 1536601"/>
                <a:gd name="connsiteX33" fmla="*/ 2582945 w 2856322"/>
                <a:gd name="connsiteY33" fmla="*/ 141402 h 1536601"/>
                <a:gd name="connsiteX34" fmla="*/ 2714920 w 2856322"/>
                <a:gd name="connsiteY34" fmla="*/ 169683 h 1536601"/>
                <a:gd name="connsiteX35" fmla="*/ 2743200 w 2856322"/>
                <a:gd name="connsiteY35" fmla="*/ 179110 h 1536601"/>
                <a:gd name="connsiteX36" fmla="*/ 2799761 w 2856322"/>
                <a:gd name="connsiteY36" fmla="*/ 216817 h 1536601"/>
                <a:gd name="connsiteX37" fmla="*/ 2837469 w 2856322"/>
                <a:gd name="connsiteY37" fmla="*/ 273378 h 1536601"/>
                <a:gd name="connsiteX38" fmla="*/ 2856322 w 2856322"/>
                <a:gd name="connsiteY38" fmla="*/ 301658 h 1536601"/>
                <a:gd name="connsiteX39" fmla="*/ 2828042 w 2856322"/>
                <a:gd name="connsiteY39" fmla="*/ 433633 h 1536601"/>
                <a:gd name="connsiteX40" fmla="*/ 2799761 w 2856322"/>
                <a:gd name="connsiteY40" fmla="*/ 461914 h 1536601"/>
                <a:gd name="connsiteX41" fmla="*/ 2762054 w 2856322"/>
                <a:gd name="connsiteY41" fmla="*/ 518475 h 1536601"/>
                <a:gd name="connsiteX42" fmla="*/ 2696066 w 2856322"/>
                <a:gd name="connsiteY42" fmla="*/ 603316 h 1536601"/>
                <a:gd name="connsiteX43" fmla="*/ 2667786 w 2856322"/>
                <a:gd name="connsiteY43" fmla="*/ 622169 h 1536601"/>
                <a:gd name="connsiteX44" fmla="*/ 2648932 w 2856322"/>
                <a:gd name="connsiteY44" fmla="*/ 650450 h 1536601"/>
                <a:gd name="connsiteX45" fmla="*/ 2601798 w 2856322"/>
                <a:gd name="connsiteY45" fmla="*/ 669303 h 1536601"/>
                <a:gd name="connsiteX46" fmla="*/ 2573518 w 2856322"/>
                <a:gd name="connsiteY46" fmla="*/ 688157 h 1536601"/>
                <a:gd name="connsiteX47" fmla="*/ 2535811 w 2856322"/>
                <a:gd name="connsiteY47" fmla="*/ 697584 h 1536601"/>
                <a:gd name="connsiteX48" fmla="*/ 2507530 w 2856322"/>
                <a:gd name="connsiteY48" fmla="*/ 707011 h 1536601"/>
                <a:gd name="connsiteX49" fmla="*/ 2403836 w 2856322"/>
                <a:gd name="connsiteY49" fmla="*/ 772998 h 1536601"/>
                <a:gd name="connsiteX50" fmla="*/ 2375555 w 2856322"/>
                <a:gd name="connsiteY50" fmla="*/ 782425 h 1536601"/>
                <a:gd name="connsiteX51" fmla="*/ 2356701 w 2856322"/>
                <a:gd name="connsiteY51" fmla="*/ 810705 h 1536601"/>
                <a:gd name="connsiteX52" fmla="*/ 2243580 w 2856322"/>
                <a:gd name="connsiteY52" fmla="*/ 848413 h 1536601"/>
                <a:gd name="connsiteX53" fmla="*/ 2187019 w 2856322"/>
                <a:gd name="connsiteY53" fmla="*/ 867266 h 1536601"/>
                <a:gd name="connsiteX54" fmla="*/ 2158739 w 2856322"/>
                <a:gd name="connsiteY54" fmla="*/ 876693 h 1536601"/>
                <a:gd name="connsiteX55" fmla="*/ 2121031 w 2856322"/>
                <a:gd name="connsiteY55" fmla="*/ 886120 h 1536601"/>
                <a:gd name="connsiteX56" fmla="*/ 2083324 w 2856322"/>
                <a:gd name="connsiteY56" fmla="*/ 914400 h 1536601"/>
                <a:gd name="connsiteX57" fmla="*/ 2045617 w 2856322"/>
                <a:gd name="connsiteY57" fmla="*/ 923827 h 1536601"/>
                <a:gd name="connsiteX58" fmla="*/ 2017337 w 2856322"/>
                <a:gd name="connsiteY58" fmla="*/ 933254 h 1536601"/>
                <a:gd name="connsiteX59" fmla="*/ 1885361 w 2856322"/>
                <a:gd name="connsiteY59" fmla="*/ 1027522 h 1536601"/>
                <a:gd name="connsiteX60" fmla="*/ 1819374 w 2856322"/>
                <a:gd name="connsiteY60" fmla="*/ 1074656 h 1536601"/>
                <a:gd name="connsiteX61" fmla="*/ 1781666 w 2856322"/>
                <a:gd name="connsiteY61" fmla="*/ 1102936 h 1536601"/>
                <a:gd name="connsiteX62" fmla="*/ 1743959 w 2856322"/>
                <a:gd name="connsiteY62" fmla="*/ 1121790 h 1536601"/>
                <a:gd name="connsiteX63" fmla="*/ 1677972 w 2856322"/>
                <a:gd name="connsiteY63" fmla="*/ 1178351 h 1536601"/>
                <a:gd name="connsiteX64" fmla="*/ 1640264 w 2856322"/>
                <a:gd name="connsiteY64" fmla="*/ 1197204 h 1536601"/>
                <a:gd name="connsiteX65" fmla="*/ 1574277 w 2856322"/>
                <a:gd name="connsiteY65" fmla="*/ 1234912 h 1536601"/>
                <a:gd name="connsiteX66" fmla="*/ 1536570 w 2856322"/>
                <a:gd name="connsiteY66" fmla="*/ 1244338 h 1536601"/>
                <a:gd name="connsiteX67" fmla="*/ 1508289 w 2856322"/>
                <a:gd name="connsiteY67" fmla="*/ 1272619 h 1536601"/>
                <a:gd name="connsiteX68" fmla="*/ 1442301 w 2856322"/>
                <a:gd name="connsiteY68" fmla="*/ 1291472 h 1536601"/>
                <a:gd name="connsiteX69" fmla="*/ 1414021 w 2856322"/>
                <a:gd name="connsiteY69" fmla="*/ 1310326 h 1536601"/>
                <a:gd name="connsiteX70" fmla="*/ 1357460 w 2856322"/>
                <a:gd name="connsiteY70" fmla="*/ 1338607 h 1536601"/>
                <a:gd name="connsiteX71" fmla="*/ 1329180 w 2856322"/>
                <a:gd name="connsiteY71" fmla="*/ 1366887 h 1536601"/>
                <a:gd name="connsiteX72" fmla="*/ 1187778 w 2856322"/>
                <a:gd name="connsiteY72" fmla="*/ 1414021 h 1536601"/>
                <a:gd name="connsiteX73" fmla="*/ 1008669 w 2856322"/>
                <a:gd name="connsiteY73" fmla="*/ 1432875 h 1536601"/>
                <a:gd name="connsiteX74" fmla="*/ 895547 w 2856322"/>
                <a:gd name="connsiteY74" fmla="*/ 1470582 h 1536601"/>
                <a:gd name="connsiteX75" fmla="*/ 848413 w 2856322"/>
                <a:gd name="connsiteY75" fmla="*/ 1489435 h 1536601"/>
                <a:gd name="connsiteX76" fmla="*/ 801279 w 2856322"/>
                <a:gd name="connsiteY76" fmla="*/ 1498862 h 1536601"/>
                <a:gd name="connsiteX77" fmla="*/ 744718 w 2856322"/>
                <a:gd name="connsiteY77" fmla="*/ 1517716 h 1536601"/>
                <a:gd name="connsiteX78" fmla="*/ 584462 w 2856322"/>
                <a:gd name="connsiteY78" fmla="*/ 1527143 h 1536601"/>
                <a:gd name="connsiteX79" fmla="*/ 546755 w 2856322"/>
                <a:gd name="connsiteY79" fmla="*/ 1536569 h 1536601"/>
                <a:gd name="connsiteX80" fmla="*/ 329939 w 2856322"/>
                <a:gd name="connsiteY80" fmla="*/ 1508289 h 1536601"/>
                <a:gd name="connsiteX81" fmla="*/ 235671 w 2856322"/>
                <a:gd name="connsiteY81" fmla="*/ 1451728 h 1536601"/>
                <a:gd name="connsiteX82" fmla="*/ 216817 w 2856322"/>
                <a:gd name="connsiteY82" fmla="*/ 1423448 h 1536601"/>
                <a:gd name="connsiteX83" fmla="*/ 131976 w 2856322"/>
                <a:gd name="connsiteY83" fmla="*/ 1376314 h 1536601"/>
                <a:gd name="connsiteX84" fmla="*/ 65988 w 2856322"/>
                <a:gd name="connsiteY84" fmla="*/ 1338607 h 1536601"/>
                <a:gd name="connsiteX85" fmla="*/ 37708 w 2856322"/>
                <a:gd name="connsiteY85" fmla="*/ 1272619 h 1536601"/>
                <a:gd name="connsiteX86" fmla="*/ 9427 w 2856322"/>
                <a:gd name="connsiteY86" fmla="*/ 1168924 h 1536601"/>
                <a:gd name="connsiteX87" fmla="*/ 0 w 2856322"/>
                <a:gd name="connsiteY87" fmla="*/ 1140644 h 1536601"/>
                <a:gd name="connsiteX88" fmla="*/ 9427 w 2856322"/>
                <a:gd name="connsiteY88" fmla="*/ 895547 h 1536601"/>
                <a:gd name="connsiteX89" fmla="*/ 18854 w 2856322"/>
                <a:gd name="connsiteY89" fmla="*/ 848413 h 1536601"/>
                <a:gd name="connsiteX90" fmla="*/ 37708 w 2856322"/>
                <a:gd name="connsiteY90" fmla="*/ 678730 h 1536601"/>
                <a:gd name="connsiteX91" fmla="*/ 47134 w 2856322"/>
                <a:gd name="connsiteY91" fmla="*/ 612743 h 153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856322" h="1536601">
                  <a:moveTo>
                    <a:pt x="47134" y="612743"/>
                  </a:moveTo>
                  <a:lnTo>
                    <a:pt x="47134" y="612743"/>
                  </a:lnTo>
                  <a:cubicBezTo>
                    <a:pt x="125691" y="562467"/>
                    <a:pt x="192824" y="486455"/>
                    <a:pt x="282805" y="461914"/>
                  </a:cubicBezTo>
                  <a:cubicBezTo>
                    <a:pt x="317370" y="452487"/>
                    <a:pt x="352335" y="444422"/>
                    <a:pt x="386499" y="433633"/>
                  </a:cubicBezTo>
                  <a:cubicBezTo>
                    <a:pt x="412100" y="425548"/>
                    <a:pt x="436987" y="415324"/>
                    <a:pt x="461914" y="405353"/>
                  </a:cubicBezTo>
                  <a:cubicBezTo>
                    <a:pt x="484133" y="396465"/>
                    <a:pt x="505198" y="384639"/>
                    <a:pt x="527901" y="377072"/>
                  </a:cubicBezTo>
                  <a:cubicBezTo>
                    <a:pt x="543102" y="372005"/>
                    <a:pt x="559578" y="371862"/>
                    <a:pt x="575036" y="367646"/>
                  </a:cubicBezTo>
                  <a:cubicBezTo>
                    <a:pt x="594209" y="362417"/>
                    <a:pt x="611923" y="351603"/>
                    <a:pt x="631596" y="348792"/>
                  </a:cubicBezTo>
                  <a:cubicBezTo>
                    <a:pt x="653592" y="345650"/>
                    <a:pt x="675723" y="343340"/>
                    <a:pt x="697584" y="339365"/>
                  </a:cubicBezTo>
                  <a:cubicBezTo>
                    <a:pt x="710331" y="337047"/>
                    <a:pt x="722486" y="331908"/>
                    <a:pt x="735291" y="329938"/>
                  </a:cubicBezTo>
                  <a:cubicBezTo>
                    <a:pt x="791083" y="321355"/>
                    <a:pt x="892219" y="314967"/>
                    <a:pt x="942681" y="311085"/>
                  </a:cubicBezTo>
                  <a:cubicBezTo>
                    <a:pt x="958392" y="304800"/>
                    <a:pt x="974352" y="299104"/>
                    <a:pt x="989815" y="292231"/>
                  </a:cubicBezTo>
                  <a:cubicBezTo>
                    <a:pt x="1002656" y="286524"/>
                    <a:pt x="1014475" y="278597"/>
                    <a:pt x="1027522" y="273378"/>
                  </a:cubicBezTo>
                  <a:cubicBezTo>
                    <a:pt x="1065775" y="258077"/>
                    <a:pt x="1084751" y="254357"/>
                    <a:pt x="1121790" y="245097"/>
                  </a:cubicBezTo>
                  <a:cubicBezTo>
                    <a:pt x="1192798" y="197761"/>
                    <a:pt x="1102547" y="253346"/>
                    <a:pt x="1187778" y="216817"/>
                  </a:cubicBezTo>
                  <a:cubicBezTo>
                    <a:pt x="1198191" y="212354"/>
                    <a:pt x="1205067" y="200711"/>
                    <a:pt x="1216058" y="197963"/>
                  </a:cubicBezTo>
                  <a:cubicBezTo>
                    <a:pt x="1256154" y="187939"/>
                    <a:pt x="1297757" y="185394"/>
                    <a:pt x="1338607" y="179110"/>
                  </a:cubicBezTo>
                  <a:cubicBezTo>
                    <a:pt x="1368763" y="164032"/>
                    <a:pt x="1408942" y="141983"/>
                    <a:pt x="1442301" y="131976"/>
                  </a:cubicBezTo>
                  <a:cubicBezTo>
                    <a:pt x="1469192" y="123909"/>
                    <a:pt x="1492833" y="125564"/>
                    <a:pt x="1517716" y="113122"/>
                  </a:cubicBezTo>
                  <a:cubicBezTo>
                    <a:pt x="1527849" y="108055"/>
                    <a:pt x="1535862" y="99335"/>
                    <a:pt x="1545996" y="94268"/>
                  </a:cubicBezTo>
                  <a:cubicBezTo>
                    <a:pt x="1554884" y="89824"/>
                    <a:pt x="1564690" y="87457"/>
                    <a:pt x="1574277" y="84842"/>
                  </a:cubicBezTo>
                  <a:cubicBezTo>
                    <a:pt x="1599276" y="78024"/>
                    <a:pt x="1649691" y="65988"/>
                    <a:pt x="1649691" y="65988"/>
                  </a:cubicBezTo>
                  <a:cubicBezTo>
                    <a:pt x="1716720" y="21302"/>
                    <a:pt x="1649827" y="59235"/>
                    <a:pt x="1800520" y="37708"/>
                  </a:cubicBezTo>
                  <a:cubicBezTo>
                    <a:pt x="1867724" y="28108"/>
                    <a:pt x="1858197" y="22575"/>
                    <a:pt x="1904215" y="9427"/>
                  </a:cubicBezTo>
                  <a:cubicBezTo>
                    <a:pt x="1916672" y="5868"/>
                    <a:pt x="1929353" y="3142"/>
                    <a:pt x="1941922" y="0"/>
                  </a:cubicBezTo>
                  <a:cubicBezTo>
                    <a:pt x="2026763" y="3142"/>
                    <a:pt x="2111735" y="3779"/>
                    <a:pt x="2196446" y="9427"/>
                  </a:cubicBezTo>
                  <a:cubicBezTo>
                    <a:pt x="2206361" y="10088"/>
                    <a:pt x="2214950" y="17076"/>
                    <a:pt x="2224726" y="18854"/>
                  </a:cubicBezTo>
                  <a:cubicBezTo>
                    <a:pt x="2249651" y="23386"/>
                    <a:pt x="2275003" y="25139"/>
                    <a:pt x="2300141" y="28281"/>
                  </a:cubicBezTo>
                  <a:lnTo>
                    <a:pt x="2384982" y="56561"/>
                  </a:lnTo>
                  <a:cubicBezTo>
                    <a:pt x="2394409" y="59703"/>
                    <a:pt x="2403461" y="64354"/>
                    <a:pt x="2413262" y="65988"/>
                  </a:cubicBezTo>
                  <a:cubicBezTo>
                    <a:pt x="2432116" y="69130"/>
                    <a:pt x="2451080" y="71666"/>
                    <a:pt x="2469823" y="75415"/>
                  </a:cubicBezTo>
                  <a:cubicBezTo>
                    <a:pt x="2499409" y="81332"/>
                    <a:pt x="2508861" y="85286"/>
                    <a:pt x="2535811" y="94268"/>
                  </a:cubicBezTo>
                  <a:cubicBezTo>
                    <a:pt x="2545238" y="100553"/>
                    <a:pt x="2556080" y="105111"/>
                    <a:pt x="2564091" y="113122"/>
                  </a:cubicBezTo>
                  <a:cubicBezTo>
                    <a:pt x="2572102" y="121133"/>
                    <a:pt x="2573338" y="135397"/>
                    <a:pt x="2582945" y="141402"/>
                  </a:cubicBezTo>
                  <a:cubicBezTo>
                    <a:pt x="2616527" y="162391"/>
                    <a:pt x="2679715" y="165282"/>
                    <a:pt x="2714920" y="169683"/>
                  </a:cubicBezTo>
                  <a:cubicBezTo>
                    <a:pt x="2724347" y="172825"/>
                    <a:pt x="2734932" y="173598"/>
                    <a:pt x="2743200" y="179110"/>
                  </a:cubicBezTo>
                  <a:cubicBezTo>
                    <a:pt x="2813813" y="226185"/>
                    <a:pt x="2732518" y="194402"/>
                    <a:pt x="2799761" y="216817"/>
                  </a:cubicBezTo>
                  <a:lnTo>
                    <a:pt x="2837469" y="273378"/>
                  </a:lnTo>
                  <a:lnTo>
                    <a:pt x="2856322" y="301658"/>
                  </a:lnTo>
                  <a:cubicBezTo>
                    <a:pt x="2849443" y="377324"/>
                    <a:pt x="2864980" y="389307"/>
                    <a:pt x="2828042" y="433633"/>
                  </a:cubicBezTo>
                  <a:cubicBezTo>
                    <a:pt x="2819507" y="443875"/>
                    <a:pt x="2809188" y="452487"/>
                    <a:pt x="2799761" y="461914"/>
                  </a:cubicBezTo>
                  <a:cubicBezTo>
                    <a:pt x="2781732" y="515998"/>
                    <a:pt x="2803244" y="465516"/>
                    <a:pt x="2762054" y="518475"/>
                  </a:cubicBezTo>
                  <a:cubicBezTo>
                    <a:pt x="2723332" y="568261"/>
                    <a:pt x="2736616" y="569525"/>
                    <a:pt x="2696066" y="603316"/>
                  </a:cubicBezTo>
                  <a:cubicBezTo>
                    <a:pt x="2687363" y="610569"/>
                    <a:pt x="2677213" y="615885"/>
                    <a:pt x="2667786" y="622169"/>
                  </a:cubicBezTo>
                  <a:cubicBezTo>
                    <a:pt x="2661501" y="631596"/>
                    <a:pt x="2658151" y="643865"/>
                    <a:pt x="2648932" y="650450"/>
                  </a:cubicBezTo>
                  <a:cubicBezTo>
                    <a:pt x="2635162" y="660285"/>
                    <a:pt x="2616933" y="661735"/>
                    <a:pt x="2601798" y="669303"/>
                  </a:cubicBezTo>
                  <a:cubicBezTo>
                    <a:pt x="2591665" y="674370"/>
                    <a:pt x="2583931" y="683694"/>
                    <a:pt x="2573518" y="688157"/>
                  </a:cubicBezTo>
                  <a:cubicBezTo>
                    <a:pt x="2561610" y="693261"/>
                    <a:pt x="2548268" y="694025"/>
                    <a:pt x="2535811" y="697584"/>
                  </a:cubicBezTo>
                  <a:cubicBezTo>
                    <a:pt x="2526256" y="700314"/>
                    <a:pt x="2516957" y="703869"/>
                    <a:pt x="2507530" y="707011"/>
                  </a:cubicBezTo>
                  <a:cubicBezTo>
                    <a:pt x="2485111" y="721957"/>
                    <a:pt x="2430465" y="759684"/>
                    <a:pt x="2403836" y="772998"/>
                  </a:cubicBezTo>
                  <a:cubicBezTo>
                    <a:pt x="2394948" y="777442"/>
                    <a:pt x="2384982" y="779283"/>
                    <a:pt x="2375555" y="782425"/>
                  </a:cubicBezTo>
                  <a:cubicBezTo>
                    <a:pt x="2369270" y="791852"/>
                    <a:pt x="2365405" y="803452"/>
                    <a:pt x="2356701" y="810705"/>
                  </a:cubicBezTo>
                  <a:cubicBezTo>
                    <a:pt x="2328357" y="834325"/>
                    <a:pt x="2272628" y="838731"/>
                    <a:pt x="2243580" y="848413"/>
                  </a:cubicBezTo>
                  <a:lnTo>
                    <a:pt x="2187019" y="867266"/>
                  </a:lnTo>
                  <a:cubicBezTo>
                    <a:pt x="2177592" y="870408"/>
                    <a:pt x="2168379" y="874283"/>
                    <a:pt x="2158739" y="876693"/>
                  </a:cubicBezTo>
                  <a:lnTo>
                    <a:pt x="2121031" y="886120"/>
                  </a:lnTo>
                  <a:cubicBezTo>
                    <a:pt x="2108462" y="895547"/>
                    <a:pt x="2097377" y="907374"/>
                    <a:pt x="2083324" y="914400"/>
                  </a:cubicBezTo>
                  <a:cubicBezTo>
                    <a:pt x="2071736" y="920194"/>
                    <a:pt x="2058074" y="920268"/>
                    <a:pt x="2045617" y="923827"/>
                  </a:cubicBezTo>
                  <a:cubicBezTo>
                    <a:pt x="2036063" y="926557"/>
                    <a:pt x="2026764" y="930112"/>
                    <a:pt x="2017337" y="933254"/>
                  </a:cubicBezTo>
                  <a:cubicBezTo>
                    <a:pt x="1967179" y="1008488"/>
                    <a:pt x="2035583" y="914857"/>
                    <a:pt x="1885361" y="1027522"/>
                  </a:cubicBezTo>
                  <a:cubicBezTo>
                    <a:pt x="1762170" y="1119914"/>
                    <a:pt x="1915834" y="1005756"/>
                    <a:pt x="1819374" y="1074656"/>
                  </a:cubicBezTo>
                  <a:cubicBezTo>
                    <a:pt x="1806589" y="1083788"/>
                    <a:pt x="1794989" y="1094609"/>
                    <a:pt x="1781666" y="1102936"/>
                  </a:cubicBezTo>
                  <a:cubicBezTo>
                    <a:pt x="1769749" y="1110384"/>
                    <a:pt x="1755876" y="1114342"/>
                    <a:pt x="1743959" y="1121790"/>
                  </a:cubicBezTo>
                  <a:cubicBezTo>
                    <a:pt x="1614730" y="1202558"/>
                    <a:pt x="1785971" y="1101209"/>
                    <a:pt x="1677972" y="1178351"/>
                  </a:cubicBezTo>
                  <a:cubicBezTo>
                    <a:pt x="1666537" y="1186519"/>
                    <a:pt x="1652465" y="1190232"/>
                    <a:pt x="1640264" y="1197204"/>
                  </a:cubicBezTo>
                  <a:cubicBezTo>
                    <a:pt x="1605453" y="1217096"/>
                    <a:pt x="1615716" y="1219373"/>
                    <a:pt x="1574277" y="1234912"/>
                  </a:cubicBezTo>
                  <a:cubicBezTo>
                    <a:pt x="1562146" y="1239461"/>
                    <a:pt x="1549139" y="1241196"/>
                    <a:pt x="1536570" y="1244338"/>
                  </a:cubicBezTo>
                  <a:cubicBezTo>
                    <a:pt x="1527143" y="1253765"/>
                    <a:pt x="1519382" y="1265224"/>
                    <a:pt x="1508289" y="1272619"/>
                  </a:cubicBezTo>
                  <a:cubicBezTo>
                    <a:pt x="1500172" y="1278031"/>
                    <a:pt x="1447333" y="1290214"/>
                    <a:pt x="1442301" y="1291472"/>
                  </a:cubicBezTo>
                  <a:cubicBezTo>
                    <a:pt x="1432874" y="1297757"/>
                    <a:pt x="1423925" y="1304824"/>
                    <a:pt x="1414021" y="1310326"/>
                  </a:cubicBezTo>
                  <a:cubicBezTo>
                    <a:pt x="1395595" y="1320563"/>
                    <a:pt x="1374999" y="1326914"/>
                    <a:pt x="1357460" y="1338607"/>
                  </a:cubicBezTo>
                  <a:cubicBezTo>
                    <a:pt x="1346368" y="1346002"/>
                    <a:pt x="1341362" y="1361473"/>
                    <a:pt x="1329180" y="1366887"/>
                  </a:cubicBezTo>
                  <a:cubicBezTo>
                    <a:pt x="1283779" y="1387065"/>
                    <a:pt x="1237078" y="1407858"/>
                    <a:pt x="1187778" y="1414021"/>
                  </a:cubicBezTo>
                  <a:cubicBezTo>
                    <a:pt x="1077924" y="1427753"/>
                    <a:pt x="1137593" y="1421154"/>
                    <a:pt x="1008669" y="1432875"/>
                  </a:cubicBezTo>
                  <a:cubicBezTo>
                    <a:pt x="921245" y="1485328"/>
                    <a:pt x="1005425" y="1443113"/>
                    <a:pt x="895547" y="1470582"/>
                  </a:cubicBezTo>
                  <a:cubicBezTo>
                    <a:pt x="879131" y="1474686"/>
                    <a:pt x="864621" y="1484573"/>
                    <a:pt x="848413" y="1489435"/>
                  </a:cubicBezTo>
                  <a:cubicBezTo>
                    <a:pt x="833066" y="1494039"/>
                    <a:pt x="816737" y="1494646"/>
                    <a:pt x="801279" y="1498862"/>
                  </a:cubicBezTo>
                  <a:cubicBezTo>
                    <a:pt x="782106" y="1504091"/>
                    <a:pt x="764557" y="1516549"/>
                    <a:pt x="744718" y="1517716"/>
                  </a:cubicBezTo>
                  <a:lnTo>
                    <a:pt x="584462" y="1527143"/>
                  </a:lnTo>
                  <a:cubicBezTo>
                    <a:pt x="571893" y="1530285"/>
                    <a:pt x="559699" y="1537132"/>
                    <a:pt x="546755" y="1536569"/>
                  </a:cubicBezTo>
                  <a:cubicBezTo>
                    <a:pt x="412194" y="1530718"/>
                    <a:pt x="413492" y="1529178"/>
                    <a:pt x="329939" y="1508289"/>
                  </a:cubicBezTo>
                  <a:cubicBezTo>
                    <a:pt x="261685" y="1462787"/>
                    <a:pt x="293645" y="1480716"/>
                    <a:pt x="235671" y="1451728"/>
                  </a:cubicBezTo>
                  <a:cubicBezTo>
                    <a:pt x="229386" y="1442301"/>
                    <a:pt x="225419" y="1430821"/>
                    <a:pt x="216817" y="1423448"/>
                  </a:cubicBezTo>
                  <a:cubicBezTo>
                    <a:pt x="193260" y="1403256"/>
                    <a:pt x="158747" y="1391612"/>
                    <a:pt x="131976" y="1376314"/>
                  </a:cubicBezTo>
                  <a:cubicBezTo>
                    <a:pt x="38706" y="1323018"/>
                    <a:pt x="179933" y="1395578"/>
                    <a:pt x="65988" y="1338607"/>
                  </a:cubicBezTo>
                  <a:cubicBezTo>
                    <a:pt x="41051" y="1238860"/>
                    <a:pt x="74907" y="1356318"/>
                    <a:pt x="37708" y="1272619"/>
                  </a:cubicBezTo>
                  <a:cubicBezTo>
                    <a:pt x="14594" y="1220612"/>
                    <a:pt x="22101" y="1219619"/>
                    <a:pt x="9427" y="1168924"/>
                  </a:cubicBezTo>
                  <a:cubicBezTo>
                    <a:pt x="7017" y="1159284"/>
                    <a:pt x="3142" y="1150071"/>
                    <a:pt x="0" y="1140644"/>
                  </a:cubicBezTo>
                  <a:cubicBezTo>
                    <a:pt x="3142" y="1058945"/>
                    <a:pt x="4163" y="977137"/>
                    <a:pt x="9427" y="895547"/>
                  </a:cubicBezTo>
                  <a:cubicBezTo>
                    <a:pt x="10459" y="879558"/>
                    <a:pt x="16418" y="864249"/>
                    <a:pt x="18854" y="848413"/>
                  </a:cubicBezTo>
                  <a:cubicBezTo>
                    <a:pt x="28024" y="788807"/>
                    <a:pt x="30963" y="739440"/>
                    <a:pt x="37708" y="678730"/>
                  </a:cubicBezTo>
                  <a:cubicBezTo>
                    <a:pt x="46794" y="596949"/>
                    <a:pt x="45563" y="623741"/>
                    <a:pt x="47134" y="61274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ECF30B96-835A-4082-8001-87BC6170FDD8}"/>
                </a:ext>
              </a:extLst>
            </p:cNvPr>
            <p:cNvSpPr/>
            <p:nvPr/>
          </p:nvSpPr>
          <p:spPr>
            <a:xfrm>
              <a:off x="2213783" y="1319753"/>
              <a:ext cx="2396006" cy="1687398"/>
            </a:xfrm>
            <a:custGeom>
              <a:avLst/>
              <a:gdLst>
                <a:gd name="connsiteX0" fmla="*/ 208906 w 2396006"/>
                <a:gd name="connsiteY0" fmla="*/ 565608 h 1687398"/>
                <a:gd name="connsiteX1" fmla="*/ 208906 w 2396006"/>
                <a:gd name="connsiteY1" fmla="*/ 565608 h 1687398"/>
                <a:gd name="connsiteX2" fmla="*/ 114638 w 2396006"/>
                <a:gd name="connsiteY2" fmla="*/ 829558 h 1687398"/>
                <a:gd name="connsiteX3" fmla="*/ 86357 w 2396006"/>
                <a:gd name="connsiteY3" fmla="*/ 961534 h 1687398"/>
                <a:gd name="connsiteX4" fmla="*/ 67504 w 2396006"/>
                <a:gd name="connsiteY4" fmla="*/ 1112362 h 1687398"/>
                <a:gd name="connsiteX5" fmla="*/ 48650 w 2396006"/>
                <a:gd name="connsiteY5" fmla="*/ 1140643 h 1687398"/>
                <a:gd name="connsiteX6" fmla="*/ 29796 w 2396006"/>
                <a:gd name="connsiteY6" fmla="*/ 1225484 h 1687398"/>
                <a:gd name="connsiteX7" fmla="*/ 10943 w 2396006"/>
                <a:gd name="connsiteY7" fmla="*/ 1300899 h 1687398"/>
                <a:gd name="connsiteX8" fmla="*/ 10943 w 2396006"/>
                <a:gd name="connsiteY8" fmla="*/ 1508288 h 1687398"/>
                <a:gd name="connsiteX9" fmla="*/ 39223 w 2396006"/>
                <a:gd name="connsiteY9" fmla="*/ 1564849 h 1687398"/>
                <a:gd name="connsiteX10" fmla="*/ 76930 w 2396006"/>
                <a:gd name="connsiteY10" fmla="*/ 1611983 h 1687398"/>
                <a:gd name="connsiteX11" fmla="*/ 95784 w 2396006"/>
                <a:gd name="connsiteY11" fmla="*/ 1640263 h 1687398"/>
                <a:gd name="connsiteX12" fmla="*/ 180625 w 2396006"/>
                <a:gd name="connsiteY12" fmla="*/ 1687398 h 1687398"/>
                <a:gd name="connsiteX13" fmla="*/ 340881 w 2396006"/>
                <a:gd name="connsiteY13" fmla="*/ 1668544 h 1687398"/>
                <a:gd name="connsiteX14" fmla="*/ 378588 w 2396006"/>
                <a:gd name="connsiteY14" fmla="*/ 1659117 h 1687398"/>
                <a:gd name="connsiteX15" fmla="*/ 472856 w 2396006"/>
                <a:gd name="connsiteY15" fmla="*/ 1640263 h 1687398"/>
                <a:gd name="connsiteX16" fmla="*/ 623685 w 2396006"/>
                <a:gd name="connsiteY16" fmla="*/ 1621410 h 1687398"/>
                <a:gd name="connsiteX17" fmla="*/ 651965 w 2396006"/>
                <a:gd name="connsiteY17" fmla="*/ 1611983 h 1687398"/>
                <a:gd name="connsiteX18" fmla="*/ 689673 w 2396006"/>
                <a:gd name="connsiteY18" fmla="*/ 1602556 h 1687398"/>
                <a:gd name="connsiteX19" fmla="*/ 717953 w 2396006"/>
                <a:gd name="connsiteY19" fmla="*/ 1583703 h 1687398"/>
                <a:gd name="connsiteX20" fmla="*/ 765087 w 2396006"/>
                <a:gd name="connsiteY20" fmla="*/ 1574276 h 1687398"/>
                <a:gd name="connsiteX21" fmla="*/ 802794 w 2396006"/>
                <a:gd name="connsiteY21" fmla="*/ 1564849 h 1687398"/>
                <a:gd name="connsiteX22" fmla="*/ 831075 w 2396006"/>
                <a:gd name="connsiteY22" fmla="*/ 1545995 h 1687398"/>
                <a:gd name="connsiteX23" fmla="*/ 859355 w 2396006"/>
                <a:gd name="connsiteY23" fmla="*/ 1536569 h 1687398"/>
                <a:gd name="connsiteX24" fmla="*/ 906489 w 2396006"/>
                <a:gd name="connsiteY24" fmla="*/ 1498861 h 1687398"/>
                <a:gd name="connsiteX25" fmla="*/ 981904 w 2396006"/>
                <a:gd name="connsiteY25" fmla="*/ 1442301 h 1687398"/>
                <a:gd name="connsiteX26" fmla="*/ 1029038 w 2396006"/>
                <a:gd name="connsiteY26" fmla="*/ 1404593 h 1687398"/>
                <a:gd name="connsiteX27" fmla="*/ 1057318 w 2396006"/>
                <a:gd name="connsiteY27" fmla="*/ 1376313 h 1687398"/>
                <a:gd name="connsiteX28" fmla="*/ 1123306 w 2396006"/>
                <a:gd name="connsiteY28" fmla="*/ 1338606 h 1687398"/>
                <a:gd name="connsiteX29" fmla="*/ 1161013 w 2396006"/>
                <a:gd name="connsiteY29" fmla="*/ 1300899 h 1687398"/>
                <a:gd name="connsiteX30" fmla="*/ 1208147 w 2396006"/>
                <a:gd name="connsiteY30" fmla="*/ 1244338 h 1687398"/>
                <a:gd name="connsiteX31" fmla="*/ 1236427 w 2396006"/>
                <a:gd name="connsiteY31" fmla="*/ 1234911 h 1687398"/>
                <a:gd name="connsiteX32" fmla="*/ 1292988 w 2396006"/>
                <a:gd name="connsiteY32" fmla="*/ 1140643 h 1687398"/>
                <a:gd name="connsiteX33" fmla="*/ 1311842 w 2396006"/>
                <a:gd name="connsiteY33" fmla="*/ 1112362 h 1687398"/>
                <a:gd name="connsiteX34" fmla="*/ 1330695 w 2396006"/>
                <a:gd name="connsiteY34" fmla="*/ 1084082 h 1687398"/>
                <a:gd name="connsiteX35" fmla="*/ 1358976 w 2396006"/>
                <a:gd name="connsiteY35" fmla="*/ 1065228 h 1687398"/>
                <a:gd name="connsiteX36" fmla="*/ 1406110 w 2396006"/>
                <a:gd name="connsiteY36" fmla="*/ 1018094 h 1687398"/>
                <a:gd name="connsiteX37" fmla="*/ 1462671 w 2396006"/>
                <a:gd name="connsiteY37" fmla="*/ 970960 h 1687398"/>
                <a:gd name="connsiteX38" fmla="*/ 1472097 w 2396006"/>
                <a:gd name="connsiteY38" fmla="*/ 942680 h 1687398"/>
                <a:gd name="connsiteX39" fmla="*/ 1500378 w 2396006"/>
                <a:gd name="connsiteY39" fmla="*/ 923826 h 1687398"/>
                <a:gd name="connsiteX40" fmla="*/ 1538085 w 2396006"/>
                <a:gd name="connsiteY40" fmla="*/ 895546 h 1687398"/>
                <a:gd name="connsiteX41" fmla="*/ 1604073 w 2396006"/>
                <a:gd name="connsiteY41" fmla="*/ 820132 h 1687398"/>
                <a:gd name="connsiteX42" fmla="*/ 1707768 w 2396006"/>
                <a:gd name="connsiteY42" fmla="*/ 744717 h 1687398"/>
                <a:gd name="connsiteX43" fmla="*/ 1773755 w 2396006"/>
                <a:gd name="connsiteY43" fmla="*/ 697583 h 1687398"/>
                <a:gd name="connsiteX44" fmla="*/ 1802036 w 2396006"/>
                <a:gd name="connsiteY44" fmla="*/ 688156 h 1687398"/>
                <a:gd name="connsiteX45" fmla="*/ 1886877 w 2396006"/>
                <a:gd name="connsiteY45" fmla="*/ 641022 h 1687398"/>
                <a:gd name="connsiteX46" fmla="*/ 1915157 w 2396006"/>
                <a:gd name="connsiteY46" fmla="*/ 612742 h 1687398"/>
                <a:gd name="connsiteX47" fmla="*/ 1971718 w 2396006"/>
                <a:gd name="connsiteY47" fmla="*/ 575035 h 1687398"/>
                <a:gd name="connsiteX48" fmla="*/ 1990572 w 2396006"/>
                <a:gd name="connsiteY48" fmla="*/ 546754 h 1687398"/>
                <a:gd name="connsiteX49" fmla="*/ 2056559 w 2396006"/>
                <a:gd name="connsiteY49" fmla="*/ 509047 h 1687398"/>
                <a:gd name="connsiteX50" fmla="*/ 2075413 w 2396006"/>
                <a:gd name="connsiteY50" fmla="*/ 480767 h 1687398"/>
                <a:gd name="connsiteX51" fmla="*/ 2131974 w 2396006"/>
                <a:gd name="connsiteY51" fmla="*/ 461913 h 1687398"/>
                <a:gd name="connsiteX52" fmla="*/ 2179108 w 2396006"/>
                <a:gd name="connsiteY52" fmla="*/ 414779 h 1687398"/>
                <a:gd name="connsiteX53" fmla="*/ 2207388 w 2396006"/>
                <a:gd name="connsiteY53" fmla="*/ 395925 h 1687398"/>
                <a:gd name="connsiteX54" fmla="*/ 2226242 w 2396006"/>
                <a:gd name="connsiteY54" fmla="*/ 367645 h 1687398"/>
                <a:gd name="connsiteX55" fmla="*/ 2254522 w 2396006"/>
                <a:gd name="connsiteY55" fmla="*/ 320511 h 1687398"/>
                <a:gd name="connsiteX56" fmla="*/ 2301656 w 2396006"/>
                <a:gd name="connsiteY56" fmla="*/ 254523 h 1687398"/>
                <a:gd name="connsiteX57" fmla="*/ 2339363 w 2396006"/>
                <a:gd name="connsiteY57" fmla="*/ 207389 h 1687398"/>
                <a:gd name="connsiteX58" fmla="*/ 2386497 w 2396006"/>
                <a:gd name="connsiteY58" fmla="*/ 141402 h 1687398"/>
                <a:gd name="connsiteX59" fmla="*/ 2386497 w 2396006"/>
                <a:gd name="connsiteY59" fmla="*/ 75414 h 1687398"/>
                <a:gd name="connsiteX60" fmla="*/ 2301656 w 2396006"/>
                <a:gd name="connsiteY60" fmla="*/ 37707 h 1687398"/>
                <a:gd name="connsiteX61" fmla="*/ 2235669 w 2396006"/>
                <a:gd name="connsiteY61" fmla="*/ 18853 h 1687398"/>
                <a:gd name="connsiteX62" fmla="*/ 2084840 w 2396006"/>
                <a:gd name="connsiteY62" fmla="*/ 9426 h 1687398"/>
                <a:gd name="connsiteX63" fmla="*/ 1868023 w 2396006"/>
                <a:gd name="connsiteY63" fmla="*/ 0 h 1687398"/>
                <a:gd name="connsiteX64" fmla="*/ 1264708 w 2396006"/>
                <a:gd name="connsiteY64" fmla="*/ 9426 h 1687398"/>
                <a:gd name="connsiteX65" fmla="*/ 1227001 w 2396006"/>
                <a:gd name="connsiteY65" fmla="*/ 18853 h 1687398"/>
                <a:gd name="connsiteX66" fmla="*/ 1104452 w 2396006"/>
                <a:gd name="connsiteY66" fmla="*/ 47134 h 1687398"/>
                <a:gd name="connsiteX67" fmla="*/ 1029038 w 2396006"/>
                <a:gd name="connsiteY67" fmla="*/ 65987 h 1687398"/>
                <a:gd name="connsiteX68" fmla="*/ 1000757 w 2396006"/>
                <a:gd name="connsiteY68" fmla="*/ 84841 h 1687398"/>
                <a:gd name="connsiteX69" fmla="*/ 972477 w 2396006"/>
                <a:gd name="connsiteY69" fmla="*/ 113121 h 1687398"/>
                <a:gd name="connsiteX70" fmla="*/ 906489 w 2396006"/>
                <a:gd name="connsiteY70" fmla="*/ 141402 h 1687398"/>
                <a:gd name="connsiteX71" fmla="*/ 849928 w 2396006"/>
                <a:gd name="connsiteY71" fmla="*/ 179109 h 1687398"/>
                <a:gd name="connsiteX72" fmla="*/ 821648 w 2396006"/>
                <a:gd name="connsiteY72" fmla="*/ 207389 h 1687398"/>
                <a:gd name="connsiteX73" fmla="*/ 793368 w 2396006"/>
                <a:gd name="connsiteY73" fmla="*/ 216816 h 1687398"/>
                <a:gd name="connsiteX74" fmla="*/ 717953 w 2396006"/>
                <a:gd name="connsiteY74" fmla="*/ 263950 h 1687398"/>
                <a:gd name="connsiteX75" fmla="*/ 689673 w 2396006"/>
                <a:gd name="connsiteY75" fmla="*/ 273377 h 1687398"/>
                <a:gd name="connsiteX76" fmla="*/ 604831 w 2396006"/>
                <a:gd name="connsiteY76" fmla="*/ 320511 h 1687398"/>
                <a:gd name="connsiteX77" fmla="*/ 576551 w 2396006"/>
                <a:gd name="connsiteY77" fmla="*/ 339365 h 1687398"/>
                <a:gd name="connsiteX78" fmla="*/ 557697 w 2396006"/>
                <a:gd name="connsiteY78" fmla="*/ 367645 h 1687398"/>
                <a:gd name="connsiteX79" fmla="*/ 519990 w 2396006"/>
                <a:gd name="connsiteY79" fmla="*/ 377072 h 1687398"/>
                <a:gd name="connsiteX80" fmla="*/ 491710 w 2396006"/>
                <a:gd name="connsiteY80" fmla="*/ 386499 h 1687398"/>
                <a:gd name="connsiteX81" fmla="*/ 435149 w 2396006"/>
                <a:gd name="connsiteY81" fmla="*/ 424206 h 1687398"/>
                <a:gd name="connsiteX82" fmla="*/ 406869 w 2396006"/>
                <a:gd name="connsiteY82" fmla="*/ 443059 h 1687398"/>
                <a:gd name="connsiteX83" fmla="*/ 378588 w 2396006"/>
                <a:gd name="connsiteY83" fmla="*/ 452486 h 1687398"/>
                <a:gd name="connsiteX84" fmla="*/ 322027 w 2396006"/>
                <a:gd name="connsiteY84" fmla="*/ 490193 h 1687398"/>
                <a:gd name="connsiteX85" fmla="*/ 293747 w 2396006"/>
                <a:gd name="connsiteY85" fmla="*/ 509047 h 1687398"/>
                <a:gd name="connsiteX86" fmla="*/ 256040 w 2396006"/>
                <a:gd name="connsiteY86" fmla="*/ 518474 h 1687398"/>
                <a:gd name="connsiteX87" fmla="*/ 208906 w 2396006"/>
                <a:gd name="connsiteY87" fmla="*/ 565608 h 1687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396006" h="1687398">
                  <a:moveTo>
                    <a:pt x="208906" y="565608"/>
                  </a:moveTo>
                  <a:lnTo>
                    <a:pt x="208906" y="565608"/>
                  </a:lnTo>
                  <a:cubicBezTo>
                    <a:pt x="136527" y="793084"/>
                    <a:pt x="175361" y="708112"/>
                    <a:pt x="114638" y="829558"/>
                  </a:cubicBezTo>
                  <a:cubicBezTo>
                    <a:pt x="93243" y="936531"/>
                    <a:pt x="103556" y="892738"/>
                    <a:pt x="86357" y="961534"/>
                  </a:cubicBezTo>
                  <a:cubicBezTo>
                    <a:pt x="84559" y="984910"/>
                    <a:pt x="87850" y="1071669"/>
                    <a:pt x="67504" y="1112362"/>
                  </a:cubicBezTo>
                  <a:cubicBezTo>
                    <a:pt x="62437" y="1122496"/>
                    <a:pt x="54935" y="1131216"/>
                    <a:pt x="48650" y="1140643"/>
                  </a:cubicBezTo>
                  <a:cubicBezTo>
                    <a:pt x="20202" y="1282880"/>
                    <a:pt x="56435" y="1105605"/>
                    <a:pt x="29796" y="1225484"/>
                  </a:cubicBezTo>
                  <a:cubicBezTo>
                    <a:pt x="14628" y="1293742"/>
                    <a:pt x="27789" y="1250360"/>
                    <a:pt x="10943" y="1300899"/>
                  </a:cubicBezTo>
                  <a:cubicBezTo>
                    <a:pt x="-3241" y="1400186"/>
                    <a:pt x="-4051" y="1373341"/>
                    <a:pt x="10943" y="1508288"/>
                  </a:cubicBezTo>
                  <a:cubicBezTo>
                    <a:pt x="14328" y="1538752"/>
                    <a:pt x="25831" y="1538066"/>
                    <a:pt x="39223" y="1564849"/>
                  </a:cubicBezTo>
                  <a:cubicBezTo>
                    <a:pt x="61989" y="1610382"/>
                    <a:pt x="29258" y="1580201"/>
                    <a:pt x="76930" y="1611983"/>
                  </a:cubicBezTo>
                  <a:cubicBezTo>
                    <a:pt x="83215" y="1621410"/>
                    <a:pt x="87258" y="1632802"/>
                    <a:pt x="95784" y="1640263"/>
                  </a:cubicBezTo>
                  <a:cubicBezTo>
                    <a:pt x="135680" y="1675172"/>
                    <a:pt x="141782" y="1674450"/>
                    <a:pt x="180625" y="1687398"/>
                  </a:cubicBezTo>
                  <a:cubicBezTo>
                    <a:pt x="234044" y="1681113"/>
                    <a:pt x="287635" y="1676151"/>
                    <a:pt x="340881" y="1668544"/>
                  </a:cubicBezTo>
                  <a:cubicBezTo>
                    <a:pt x="353707" y="1666712"/>
                    <a:pt x="365920" y="1661832"/>
                    <a:pt x="378588" y="1659117"/>
                  </a:cubicBezTo>
                  <a:cubicBezTo>
                    <a:pt x="409922" y="1652402"/>
                    <a:pt x="441133" y="1644794"/>
                    <a:pt x="472856" y="1640263"/>
                  </a:cubicBezTo>
                  <a:cubicBezTo>
                    <a:pt x="567012" y="1626813"/>
                    <a:pt x="516761" y="1633291"/>
                    <a:pt x="623685" y="1621410"/>
                  </a:cubicBezTo>
                  <a:cubicBezTo>
                    <a:pt x="633112" y="1618268"/>
                    <a:pt x="642411" y="1614713"/>
                    <a:pt x="651965" y="1611983"/>
                  </a:cubicBezTo>
                  <a:cubicBezTo>
                    <a:pt x="664423" y="1608424"/>
                    <a:pt x="677764" y="1607660"/>
                    <a:pt x="689673" y="1602556"/>
                  </a:cubicBezTo>
                  <a:cubicBezTo>
                    <a:pt x="700086" y="1598093"/>
                    <a:pt x="707345" y="1587681"/>
                    <a:pt x="717953" y="1583703"/>
                  </a:cubicBezTo>
                  <a:cubicBezTo>
                    <a:pt x="732955" y="1578077"/>
                    <a:pt x="749446" y="1577752"/>
                    <a:pt x="765087" y="1574276"/>
                  </a:cubicBezTo>
                  <a:cubicBezTo>
                    <a:pt x="777734" y="1571465"/>
                    <a:pt x="790225" y="1567991"/>
                    <a:pt x="802794" y="1564849"/>
                  </a:cubicBezTo>
                  <a:cubicBezTo>
                    <a:pt x="812221" y="1558564"/>
                    <a:pt x="820941" y="1551062"/>
                    <a:pt x="831075" y="1545995"/>
                  </a:cubicBezTo>
                  <a:cubicBezTo>
                    <a:pt x="839963" y="1541551"/>
                    <a:pt x="850929" y="1541835"/>
                    <a:pt x="859355" y="1536569"/>
                  </a:cubicBezTo>
                  <a:cubicBezTo>
                    <a:pt x="876417" y="1525905"/>
                    <a:pt x="892262" y="1513088"/>
                    <a:pt x="906489" y="1498861"/>
                  </a:cubicBezTo>
                  <a:cubicBezTo>
                    <a:pt x="967555" y="1437794"/>
                    <a:pt x="914846" y="1459064"/>
                    <a:pt x="981904" y="1442301"/>
                  </a:cubicBezTo>
                  <a:cubicBezTo>
                    <a:pt x="1024066" y="1379054"/>
                    <a:pt x="974399" y="1441019"/>
                    <a:pt x="1029038" y="1404593"/>
                  </a:cubicBezTo>
                  <a:cubicBezTo>
                    <a:pt x="1040130" y="1397198"/>
                    <a:pt x="1047077" y="1384848"/>
                    <a:pt x="1057318" y="1376313"/>
                  </a:cubicBezTo>
                  <a:cubicBezTo>
                    <a:pt x="1077308" y="1359654"/>
                    <a:pt x="1100250" y="1350133"/>
                    <a:pt x="1123306" y="1338606"/>
                  </a:cubicBezTo>
                  <a:cubicBezTo>
                    <a:pt x="1135875" y="1326037"/>
                    <a:pt x="1149445" y="1314395"/>
                    <a:pt x="1161013" y="1300899"/>
                  </a:cubicBezTo>
                  <a:cubicBezTo>
                    <a:pt x="1184202" y="1273844"/>
                    <a:pt x="1175453" y="1266134"/>
                    <a:pt x="1208147" y="1244338"/>
                  </a:cubicBezTo>
                  <a:cubicBezTo>
                    <a:pt x="1216415" y="1238826"/>
                    <a:pt x="1227000" y="1238053"/>
                    <a:pt x="1236427" y="1234911"/>
                  </a:cubicBezTo>
                  <a:cubicBezTo>
                    <a:pt x="1265414" y="1176938"/>
                    <a:pt x="1247486" y="1208896"/>
                    <a:pt x="1292988" y="1140643"/>
                  </a:cubicBezTo>
                  <a:lnTo>
                    <a:pt x="1311842" y="1112362"/>
                  </a:lnTo>
                  <a:cubicBezTo>
                    <a:pt x="1318126" y="1102935"/>
                    <a:pt x="1321268" y="1090366"/>
                    <a:pt x="1330695" y="1084082"/>
                  </a:cubicBezTo>
                  <a:lnTo>
                    <a:pt x="1358976" y="1065228"/>
                  </a:lnTo>
                  <a:cubicBezTo>
                    <a:pt x="1393540" y="1013382"/>
                    <a:pt x="1358976" y="1057372"/>
                    <a:pt x="1406110" y="1018094"/>
                  </a:cubicBezTo>
                  <a:cubicBezTo>
                    <a:pt x="1478694" y="957607"/>
                    <a:pt x="1392454" y="1017772"/>
                    <a:pt x="1462671" y="970960"/>
                  </a:cubicBezTo>
                  <a:cubicBezTo>
                    <a:pt x="1465813" y="961533"/>
                    <a:pt x="1465890" y="950439"/>
                    <a:pt x="1472097" y="942680"/>
                  </a:cubicBezTo>
                  <a:cubicBezTo>
                    <a:pt x="1479175" y="933833"/>
                    <a:pt x="1491159" y="930411"/>
                    <a:pt x="1500378" y="923826"/>
                  </a:cubicBezTo>
                  <a:cubicBezTo>
                    <a:pt x="1513163" y="914694"/>
                    <a:pt x="1526975" y="906655"/>
                    <a:pt x="1538085" y="895546"/>
                  </a:cubicBezTo>
                  <a:cubicBezTo>
                    <a:pt x="1561704" y="871927"/>
                    <a:pt x="1580454" y="843751"/>
                    <a:pt x="1604073" y="820132"/>
                  </a:cubicBezTo>
                  <a:cubicBezTo>
                    <a:pt x="1632919" y="791286"/>
                    <a:pt x="1674988" y="767663"/>
                    <a:pt x="1707768" y="744717"/>
                  </a:cubicBezTo>
                  <a:cubicBezTo>
                    <a:pt x="1718437" y="737249"/>
                    <a:pt x="1758436" y="705243"/>
                    <a:pt x="1773755" y="697583"/>
                  </a:cubicBezTo>
                  <a:cubicBezTo>
                    <a:pt x="1782643" y="693139"/>
                    <a:pt x="1793350" y="692982"/>
                    <a:pt x="1802036" y="688156"/>
                  </a:cubicBezTo>
                  <a:cubicBezTo>
                    <a:pt x="1899279" y="634132"/>
                    <a:pt x="1822884" y="662353"/>
                    <a:pt x="1886877" y="641022"/>
                  </a:cubicBezTo>
                  <a:cubicBezTo>
                    <a:pt x="1896304" y="631595"/>
                    <a:pt x="1904634" y="620927"/>
                    <a:pt x="1915157" y="612742"/>
                  </a:cubicBezTo>
                  <a:cubicBezTo>
                    <a:pt x="1933043" y="598831"/>
                    <a:pt x="1971718" y="575035"/>
                    <a:pt x="1971718" y="575035"/>
                  </a:cubicBezTo>
                  <a:cubicBezTo>
                    <a:pt x="1978003" y="565608"/>
                    <a:pt x="1982561" y="554765"/>
                    <a:pt x="1990572" y="546754"/>
                  </a:cubicBezTo>
                  <a:cubicBezTo>
                    <a:pt x="2003895" y="533431"/>
                    <a:pt x="2041775" y="516439"/>
                    <a:pt x="2056559" y="509047"/>
                  </a:cubicBezTo>
                  <a:cubicBezTo>
                    <a:pt x="2062844" y="499620"/>
                    <a:pt x="2065806" y="486772"/>
                    <a:pt x="2075413" y="480767"/>
                  </a:cubicBezTo>
                  <a:cubicBezTo>
                    <a:pt x="2092266" y="470234"/>
                    <a:pt x="2131974" y="461913"/>
                    <a:pt x="2131974" y="461913"/>
                  </a:cubicBezTo>
                  <a:cubicBezTo>
                    <a:pt x="2207387" y="411636"/>
                    <a:pt x="2116263" y="477624"/>
                    <a:pt x="2179108" y="414779"/>
                  </a:cubicBezTo>
                  <a:cubicBezTo>
                    <a:pt x="2187119" y="406768"/>
                    <a:pt x="2197961" y="402210"/>
                    <a:pt x="2207388" y="395925"/>
                  </a:cubicBezTo>
                  <a:cubicBezTo>
                    <a:pt x="2213673" y="386498"/>
                    <a:pt x="2220237" y="377252"/>
                    <a:pt x="2226242" y="367645"/>
                  </a:cubicBezTo>
                  <a:cubicBezTo>
                    <a:pt x="2235953" y="352108"/>
                    <a:pt x="2244359" y="335756"/>
                    <a:pt x="2254522" y="320511"/>
                  </a:cubicBezTo>
                  <a:cubicBezTo>
                    <a:pt x="2269516" y="298020"/>
                    <a:pt x="2285438" y="276148"/>
                    <a:pt x="2301656" y="254523"/>
                  </a:cubicBezTo>
                  <a:cubicBezTo>
                    <a:pt x="2313728" y="238427"/>
                    <a:pt x="2328202" y="224130"/>
                    <a:pt x="2339363" y="207389"/>
                  </a:cubicBezTo>
                  <a:cubicBezTo>
                    <a:pt x="2388993" y="132944"/>
                    <a:pt x="2324740" y="203159"/>
                    <a:pt x="2386497" y="141402"/>
                  </a:cubicBezTo>
                  <a:cubicBezTo>
                    <a:pt x="2392456" y="117565"/>
                    <a:pt x="2404529" y="97954"/>
                    <a:pt x="2386497" y="75414"/>
                  </a:cubicBezTo>
                  <a:cubicBezTo>
                    <a:pt x="2370199" y="55041"/>
                    <a:pt x="2318942" y="43469"/>
                    <a:pt x="2301656" y="37707"/>
                  </a:cubicBezTo>
                  <a:cubicBezTo>
                    <a:pt x="2284428" y="31964"/>
                    <a:pt x="2252580" y="20544"/>
                    <a:pt x="2235669" y="18853"/>
                  </a:cubicBezTo>
                  <a:cubicBezTo>
                    <a:pt x="2185545" y="13840"/>
                    <a:pt x="2135148" y="12006"/>
                    <a:pt x="2084840" y="9426"/>
                  </a:cubicBezTo>
                  <a:lnTo>
                    <a:pt x="1868023" y="0"/>
                  </a:lnTo>
                  <a:lnTo>
                    <a:pt x="1264708" y="9426"/>
                  </a:lnTo>
                  <a:cubicBezTo>
                    <a:pt x="1251758" y="9807"/>
                    <a:pt x="1239705" y="16312"/>
                    <a:pt x="1227001" y="18853"/>
                  </a:cubicBezTo>
                  <a:cubicBezTo>
                    <a:pt x="1088159" y="46622"/>
                    <a:pt x="1260289" y="5578"/>
                    <a:pt x="1104452" y="47134"/>
                  </a:cubicBezTo>
                  <a:cubicBezTo>
                    <a:pt x="1079415" y="53810"/>
                    <a:pt x="1029038" y="65987"/>
                    <a:pt x="1029038" y="65987"/>
                  </a:cubicBezTo>
                  <a:cubicBezTo>
                    <a:pt x="1019611" y="72272"/>
                    <a:pt x="1009461" y="77588"/>
                    <a:pt x="1000757" y="84841"/>
                  </a:cubicBezTo>
                  <a:cubicBezTo>
                    <a:pt x="990516" y="93375"/>
                    <a:pt x="983325" y="105372"/>
                    <a:pt x="972477" y="113121"/>
                  </a:cubicBezTo>
                  <a:cubicBezTo>
                    <a:pt x="906400" y="160319"/>
                    <a:pt x="961878" y="110631"/>
                    <a:pt x="906489" y="141402"/>
                  </a:cubicBezTo>
                  <a:cubicBezTo>
                    <a:pt x="886681" y="152406"/>
                    <a:pt x="865950" y="163087"/>
                    <a:pt x="849928" y="179109"/>
                  </a:cubicBezTo>
                  <a:cubicBezTo>
                    <a:pt x="840501" y="188536"/>
                    <a:pt x="832740" y="199994"/>
                    <a:pt x="821648" y="207389"/>
                  </a:cubicBezTo>
                  <a:cubicBezTo>
                    <a:pt x="813380" y="212901"/>
                    <a:pt x="802795" y="213674"/>
                    <a:pt x="793368" y="216816"/>
                  </a:cubicBezTo>
                  <a:cubicBezTo>
                    <a:pt x="757279" y="243882"/>
                    <a:pt x="758209" y="246697"/>
                    <a:pt x="717953" y="263950"/>
                  </a:cubicBezTo>
                  <a:cubicBezTo>
                    <a:pt x="708820" y="267864"/>
                    <a:pt x="698359" y="268551"/>
                    <a:pt x="689673" y="273377"/>
                  </a:cubicBezTo>
                  <a:cubicBezTo>
                    <a:pt x="592432" y="327400"/>
                    <a:pt x="668822" y="299181"/>
                    <a:pt x="604831" y="320511"/>
                  </a:cubicBezTo>
                  <a:cubicBezTo>
                    <a:pt x="595404" y="326796"/>
                    <a:pt x="584562" y="331354"/>
                    <a:pt x="576551" y="339365"/>
                  </a:cubicBezTo>
                  <a:cubicBezTo>
                    <a:pt x="568540" y="347376"/>
                    <a:pt x="567124" y="361361"/>
                    <a:pt x="557697" y="367645"/>
                  </a:cubicBezTo>
                  <a:cubicBezTo>
                    <a:pt x="546917" y="374832"/>
                    <a:pt x="532447" y="373513"/>
                    <a:pt x="519990" y="377072"/>
                  </a:cubicBezTo>
                  <a:cubicBezTo>
                    <a:pt x="510436" y="379802"/>
                    <a:pt x="500396" y="381673"/>
                    <a:pt x="491710" y="386499"/>
                  </a:cubicBezTo>
                  <a:cubicBezTo>
                    <a:pt x="471902" y="397503"/>
                    <a:pt x="454003" y="411637"/>
                    <a:pt x="435149" y="424206"/>
                  </a:cubicBezTo>
                  <a:cubicBezTo>
                    <a:pt x="425722" y="430490"/>
                    <a:pt x="417617" y="439476"/>
                    <a:pt x="406869" y="443059"/>
                  </a:cubicBezTo>
                  <a:lnTo>
                    <a:pt x="378588" y="452486"/>
                  </a:lnTo>
                  <a:lnTo>
                    <a:pt x="322027" y="490193"/>
                  </a:lnTo>
                  <a:cubicBezTo>
                    <a:pt x="312600" y="496478"/>
                    <a:pt x="304738" y="506299"/>
                    <a:pt x="293747" y="509047"/>
                  </a:cubicBezTo>
                  <a:lnTo>
                    <a:pt x="256040" y="518474"/>
                  </a:lnTo>
                  <a:cubicBezTo>
                    <a:pt x="235443" y="549369"/>
                    <a:pt x="216762" y="557752"/>
                    <a:pt x="208906" y="56560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フリーフォーム: 図形 78">
              <a:extLst>
                <a:ext uri="{FF2B5EF4-FFF2-40B4-BE49-F238E27FC236}">
                  <a16:creationId xmlns:a16="http://schemas.microsoft.com/office/drawing/2014/main" id="{4980EF0C-E063-4975-9FB4-6FED49AD193A}"/>
                </a:ext>
              </a:extLst>
            </p:cNvPr>
            <p:cNvSpPr/>
            <p:nvPr/>
          </p:nvSpPr>
          <p:spPr>
            <a:xfrm>
              <a:off x="3478089" y="1668544"/>
              <a:ext cx="2300542" cy="1508289"/>
            </a:xfrm>
            <a:custGeom>
              <a:avLst/>
              <a:gdLst>
                <a:gd name="connsiteX0" fmla="*/ 1706653 w 2300542"/>
                <a:gd name="connsiteY0" fmla="*/ 0 h 1508289"/>
                <a:gd name="connsiteX1" fmla="*/ 1706653 w 2300542"/>
                <a:gd name="connsiteY1" fmla="*/ 0 h 1508289"/>
                <a:gd name="connsiteX2" fmla="*/ 1593532 w 2300542"/>
                <a:gd name="connsiteY2" fmla="*/ 28281 h 1508289"/>
                <a:gd name="connsiteX3" fmla="*/ 1536971 w 2300542"/>
                <a:gd name="connsiteY3" fmla="*/ 37708 h 1508289"/>
                <a:gd name="connsiteX4" fmla="*/ 1508690 w 2300542"/>
                <a:gd name="connsiteY4" fmla="*/ 47134 h 1508289"/>
                <a:gd name="connsiteX5" fmla="*/ 1470983 w 2300542"/>
                <a:gd name="connsiteY5" fmla="*/ 56561 h 1508289"/>
                <a:gd name="connsiteX6" fmla="*/ 1442703 w 2300542"/>
                <a:gd name="connsiteY6" fmla="*/ 65988 h 1508289"/>
                <a:gd name="connsiteX7" fmla="*/ 1395569 w 2300542"/>
                <a:gd name="connsiteY7" fmla="*/ 75415 h 1508289"/>
                <a:gd name="connsiteX8" fmla="*/ 1320154 w 2300542"/>
                <a:gd name="connsiteY8" fmla="*/ 94268 h 1508289"/>
                <a:gd name="connsiteX9" fmla="*/ 1197606 w 2300542"/>
                <a:gd name="connsiteY9" fmla="*/ 113122 h 1508289"/>
                <a:gd name="connsiteX10" fmla="*/ 1141045 w 2300542"/>
                <a:gd name="connsiteY10" fmla="*/ 141402 h 1508289"/>
                <a:gd name="connsiteX11" fmla="*/ 1084484 w 2300542"/>
                <a:gd name="connsiteY11" fmla="*/ 160256 h 1508289"/>
                <a:gd name="connsiteX12" fmla="*/ 1018497 w 2300542"/>
                <a:gd name="connsiteY12" fmla="*/ 179110 h 1508289"/>
                <a:gd name="connsiteX13" fmla="*/ 990216 w 2300542"/>
                <a:gd name="connsiteY13" fmla="*/ 197963 h 1508289"/>
                <a:gd name="connsiteX14" fmla="*/ 924229 w 2300542"/>
                <a:gd name="connsiteY14" fmla="*/ 226244 h 1508289"/>
                <a:gd name="connsiteX15" fmla="*/ 886521 w 2300542"/>
                <a:gd name="connsiteY15" fmla="*/ 254524 h 1508289"/>
                <a:gd name="connsiteX16" fmla="*/ 858241 w 2300542"/>
                <a:gd name="connsiteY16" fmla="*/ 263951 h 1508289"/>
                <a:gd name="connsiteX17" fmla="*/ 773400 w 2300542"/>
                <a:gd name="connsiteY17" fmla="*/ 329938 h 1508289"/>
                <a:gd name="connsiteX18" fmla="*/ 745119 w 2300542"/>
                <a:gd name="connsiteY18" fmla="*/ 358219 h 1508289"/>
                <a:gd name="connsiteX19" fmla="*/ 716839 w 2300542"/>
                <a:gd name="connsiteY19" fmla="*/ 377072 h 1508289"/>
                <a:gd name="connsiteX20" fmla="*/ 697985 w 2300542"/>
                <a:gd name="connsiteY20" fmla="*/ 405353 h 1508289"/>
                <a:gd name="connsiteX21" fmla="*/ 641424 w 2300542"/>
                <a:gd name="connsiteY21" fmla="*/ 443060 h 1508289"/>
                <a:gd name="connsiteX22" fmla="*/ 584864 w 2300542"/>
                <a:gd name="connsiteY22" fmla="*/ 471341 h 1508289"/>
                <a:gd name="connsiteX23" fmla="*/ 556583 w 2300542"/>
                <a:gd name="connsiteY23" fmla="*/ 461914 h 1508289"/>
                <a:gd name="connsiteX24" fmla="*/ 537730 w 2300542"/>
                <a:gd name="connsiteY24" fmla="*/ 490194 h 1508289"/>
                <a:gd name="connsiteX25" fmla="*/ 500022 w 2300542"/>
                <a:gd name="connsiteY25" fmla="*/ 518475 h 1508289"/>
                <a:gd name="connsiteX26" fmla="*/ 452888 w 2300542"/>
                <a:gd name="connsiteY26" fmla="*/ 565609 h 1508289"/>
                <a:gd name="connsiteX27" fmla="*/ 405754 w 2300542"/>
                <a:gd name="connsiteY27" fmla="*/ 612743 h 1508289"/>
                <a:gd name="connsiteX28" fmla="*/ 358620 w 2300542"/>
                <a:gd name="connsiteY28" fmla="*/ 659877 h 1508289"/>
                <a:gd name="connsiteX29" fmla="*/ 330340 w 2300542"/>
                <a:gd name="connsiteY29" fmla="*/ 697584 h 1508289"/>
                <a:gd name="connsiteX30" fmla="*/ 302059 w 2300542"/>
                <a:gd name="connsiteY30" fmla="*/ 716437 h 1508289"/>
                <a:gd name="connsiteX31" fmla="*/ 273779 w 2300542"/>
                <a:gd name="connsiteY31" fmla="*/ 744718 h 1508289"/>
                <a:gd name="connsiteX32" fmla="*/ 245499 w 2300542"/>
                <a:gd name="connsiteY32" fmla="*/ 763571 h 1508289"/>
                <a:gd name="connsiteX33" fmla="*/ 217218 w 2300542"/>
                <a:gd name="connsiteY33" fmla="*/ 791852 h 1508289"/>
                <a:gd name="connsiteX34" fmla="*/ 160657 w 2300542"/>
                <a:gd name="connsiteY34" fmla="*/ 820132 h 1508289"/>
                <a:gd name="connsiteX35" fmla="*/ 141804 w 2300542"/>
                <a:gd name="connsiteY35" fmla="*/ 848413 h 1508289"/>
                <a:gd name="connsiteX36" fmla="*/ 113523 w 2300542"/>
                <a:gd name="connsiteY36" fmla="*/ 867266 h 1508289"/>
                <a:gd name="connsiteX37" fmla="*/ 85243 w 2300542"/>
                <a:gd name="connsiteY37" fmla="*/ 895547 h 1508289"/>
                <a:gd name="connsiteX38" fmla="*/ 75816 w 2300542"/>
                <a:gd name="connsiteY38" fmla="*/ 923827 h 1508289"/>
                <a:gd name="connsiteX39" fmla="*/ 28682 w 2300542"/>
                <a:gd name="connsiteY39" fmla="*/ 980388 h 1508289"/>
                <a:gd name="connsiteX40" fmla="*/ 19255 w 2300542"/>
                <a:gd name="connsiteY40" fmla="*/ 1008668 h 1508289"/>
                <a:gd name="connsiteX41" fmla="*/ 402 w 2300542"/>
                <a:gd name="connsiteY41" fmla="*/ 1093510 h 1508289"/>
                <a:gd name="connsiteX42" fmla="*/ 9829 w 2300542"/>
                <a:gd name="connsiteY42" fmla="*/ 1244338 h 1508289"/>
                <a:gd name="connsiteX43" fmla="*/ 56963 w 2300542"/>
                <a:gd name="connsiteY43" fmla="*/ 1253765 h 1508289"/>
                <a:gd name="connsiteX44" fmla="*/ 113523 w 2300542"/>
                <a:gd name="connsiteY44" fmla="*/ 1272619 h 1508289"/>
                <a:gd name="connsiteX45" fmla="*/ 170084 w 2300542"/>
                <a:gd name="connsiteY45" fmla="*/ 1300899 h 1508289"/>
                <a:gd name="connsiteX46" fmla="*/ 292633 w 2300542"/>
                <a:gd name="connsiteY46" fmla="*/ 1310326 h 1508289"/>
                <a:gd name="connsiteX47" fmla="*/ 358620 w 2300542"/>
                <a:gd name="connsiteY47" fmla="*/ 1319753 h 1508289"/>
                <a:gd name="connsiteX48" fmla="*/ 386901 w 2300542"/>
                <a:gd name="connsiteY48" fmla="*/ 1329180 h 1508289"/>
                <a:gd name="connsiteX49" fmla="*/ 462315 w 2300542"/>
                <a:gd name="connsiteY49" fmla="*/ 1338607 h 1508289"/>
                <a:gd name="connsiteX50" fmla="*/ 490596 w 2300542"/>
                <a:gd name="connsiteY50" fmla="*/ 1357460 h 1508289"/>
                <a:gd name="connsiteX51" fmla="*/ 518876 w 2300542"/>
                <a:gd name="connsiteY51" fmla="*/ 1366887 h 1508289"/>
                <a:gd name="connsiteX52" fmla="*/ 547156 w 2300542"/>
                <a:gd name="connsiteY52" fmla="*/ 1385741 h 1508289"/>
                <a:gd name="connsiteX53" fmla="*/ 603717 w 2300542"/>
                <a:gd name="connsiteY53" fmla="*/ 1395167 h 1508289"/>
                <a:gd name="connsiteX54" fmla="*/ 811107 w 2300542"/>
                <a:gd name="connsiteY54" fmla="*/ 1414021 h 1508289"/>
                <a:gd name="connsiteX55" fmla="*/ 867668 w 2300542"/>
                <a:gd name="connsiteY55" fmla="*/ 1451728 h 1508289"/>
                <a:gd name="connsiteX56" fmla="*/ 895948 w 2300542"/>
                <a:gd name="connsiteY56" fmla="*/ 1461155 h 1508289"/>
                <a:gd name="connsiteX57" fmla="*/ 924229 w 2300542"/>
                <a:gd name="connsiteY57" fmla="*/ 1480009 h 1508289"/>
                <a:gd name="connsiteX58" fmla="*/ 980789 w 2300542"/>
                <a:gd name="connsiteY58" fmla="*/ 1498862 h 1508289"/>
                <a:gd name="connsiteX59" fmla="*/ 1009070 w 2300542"/>
                <a:gd name="connsiteY59" fmla="*/ 1508289 h 1508289"/>
                <a:gd name="connsiteX60" fmla="*/ 1263593 w 2300542"/>
                <a:gd name="connsiteY60" fmla="*/ 1498862 h 1508289"/>
                <a:gd name="connsiteX61" fmla="*/ 1291874 w 2300542"/>
                <a:gd name="connsiteY61" fmla="*/ 1489435 h 1508289"/>
                <a:gd name="connsiteX62" fmla="*/ 1320154 w 2300542"/>
                <a:gd name="connsiteY62" fmla="*/ 1470582 h 1508289"/>
                <a:gd name="connsiteX63" fmla="*/ 1339008 w 2300542"/>
                <a:gd name="connsiteY63" fmla="*/ 1442301 h 1508289"/>
                <a:gd name="connsiteX64" fmla="*/ 1367288 w 2300542"/>
                <a:gd name="connsiteY64" fmla="*/ 1432875 h 1508289"/>
                <a:gd name="connsiteX65" fmla="*/ 1395569 w 2300542"/>
                <a:gd name="connsiteY65" fmla="*/ 1414021 h 1508289"/>
                <a:gd name="connsiteX66" fmla="*/ 1423849 w 2300542"/>
                <a:gd name="connsiteY66" fmla="*/ 1385741 h 1508289"/>
                <a:gd name="connsiteX67" fmla="*/ 1452130 w 2300542"/>
                <a:gd name="connsiteY67" fmla="*/ 1366887 h 1508289"/>
                <a:gd name="connsiteX68" fmla="*/ 1480410 w 2300542"/>
                <a:gd name="connsiteY68" fmla="*/ 1338607 h 1508289"/>
                <a:gd name="connsiteX69" fmla="*/ 1565251 w 2300542"/>
                <a:gd name="connsiteY69" fmla="*/ 1282046 h 1508289"/>
                <a:gd name="connsiteX70" fmla="*/ 1631239 w 2300542"/>
                <a:gd name="connsiteY70" fmla="*/ 1216058 h 1508289"/>
                <a:gd name="connsiteX71" fmla="*/ 1687800 w 2300542"/>
                <a:gd name="connsiteY71" fmla="*/ 1159497 h 1508289"/>
                <a:gd name="connsiteX72" fmla="*/ 1744360 w 2300542"/>
                <a:gd name="connsiteY72" fmla="*/ 1093510 h 1508289"/>
                <a:gd name="connsiteX73" fmla="*/ 1800921 w 2300542"/>
                <a:gd name="connsiteY73" fmla="*/ 1046376 h 1508289"/>
                <a:gd name="connsiteX74" fmla="*/ 1838629 w 2300542"/>
                <a:gd name="connsiteY74" fmla="*/ 999242 h 1508289"/>
                <a:gd name="connsiteX75" fmla="*/ 1885763 w 2300542"/>
                <a:gd name="connsiteY75" fmla="*/ 942681 h 1508289"/>
                <a:gd name="connsiteX76" fmla="*/ 1914043 w 2300542"/>
                <a:gd name="connsiteY76" fmla="*/ 876693 h 1508289"/>
                <a:gd name="connsiteX77" fmla="*/ 1932897 w 2300542"/>
                <a:gd name="connsiteY77" fmla="*/ 829559 h 1508289"/>
                <a:gd name="connsiteX78" fmla="*/ 1980031 w 2300542"/>
                <a:gd name="connsiteY78" fmla="*/ 763571 h 1508289"/>
                <a:gd name="connsiteX79" fmla="*/ 1989457 w 2300542"/>
                <a:gd name="connsiteY79" fmla="*/ 735291 h 1508289"/>
                <a:gd name="connsiteX80" fmla="*/ 1998884 w 2300542"/>
                <a:gd name="connsiteY80" fmla="*/ 688157 h 1508289"/>
                <a:gd name="connsiteX81" fmla="*/ 2036591 w 2300542"/>
                <a:gd name="connsiteY81" fmla="*/ 641023 h 1508289"/>
                <a:gd name="connsiteX82" fmla="*/ 2064872 w 2300542"/>
                <a:gd name="connsiteY82" fmla="*/ 593889 h 1508289"/>
                <a:gd name="connsiteX83" fmla="*/ 2121433 w 2300542"/>
                <a:gd name="connsiteY83" fmla="*/ 518475 h 1508289"/>
                <a:gd name="connsiteX84" fmla="*/ 2168567 w 2300542"/>
                <a:gd name="connsiteY84" fmla="*/ 461914 h 1508289"/>
                <a:gd name="connsiteX85" fmla="*/ 2215701 w 2300542"/>
                <a:gd name="connsiteY85" fmla="*/ 395926 h 1508289"/>
                <a:gd name="connsiteX86" fmla="*/ 2234554 w 2300542"/>
                <a:gd name="connsiteY86" fmla="*/ 320512 h 1508289"/>
                <a:gd name="connsiteX87" fmla="*/ 2262835 w 2300542"/>
                <a:gd name="connsiteY87" fmla="*/ 254524 h 1508289"/>
                <a:gd name="connsiteX88" fmla="*/ 2281688 w 2300542"/>
                <a:gd name="connsiteY88" fmla="*/ 226244 h 1508289"/>
                <a:gd name="connsiteX89" fmla="*/ 2300542 w 2300542"/>
                <a:gd name="connsiteY89" fmla="*/ 169683 h 1508289"/>
                <a:gd name="connsiteX90" fmla="*/ 2140286 w 2300542"/>
                <a:gd name="connsiteY90" fmla="*/ 160256 h 1508289"/>
                <a:gd name="connsiteX91" fmla="*/ 2112006 w 2300542"/>
                <a:gd name="connsiteY91" fmla="*/ 141402 h 1508289"/>
                <a:gd name="connsiteX92" fmla="*/ 2055445 w 2300542"/>
                <a:gd name="connsiteY92" fmla="*/ 122549 h 1508289"/>
                <a:gd name="connsiteX93" fmla="*/ 2027165 w 2300542"/>
                <a:gd name="connsiteY93" fmla="*/ 113122 h 1508289"/>
                <a:gd name="connsiteX94" fmla="*/ 1961177 w 2300542"/>
                <a:gd name="connsiteY94" fmla="*/ 84842 h 1508289"/>
                <a:gd name="connsiteX95" fmla="*/ 1791495 w 2300542"/>
                <a:gd name="connsiteY95" fmla="*/ 56561 h 1508289"/>
                <a:gd name="connsiteX96" fmla="*/ 1763214 w 2300542"/>
                <a:gd name="connsiteY96" fmla="*/ 28281 h 1508289"/>
                <a:gd name="connsiteX97" fmla="*/ 1706653 w 2300542"/>
                <a:gd name="connsiteY97" fmla="*/ 0 h 150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300542" h="1508289">
                  <a:moveTo>
                    <a:pt x="1706653" y="0"/>
                  </a:moveTo>
                  <a:lnTo>
                    <a:pt x="1706653" y="0"/>
                  </a:lnTo>
                  <a:cubicBezTo>
                    <a:pt x="1668946" y="9427"/>
                    <a:pt x="1631474" y="19849"/>
                    <a:pt x="1593532" y="28281"/>
                  </a:cubicBezTo>
                  <a:cubicBezTo>
                    <a:pt x="1574873" y="32427"/>
                    <a:pt x="1555630" y="33562"/>
                    <a:pt x="1536971" y="37708"/>
                  </a:cubicBezTo>
                  <a:cubicBezTo>
                    <a:pt x="1527271" y="39864"/>
                    <a:pt x="1518245" y="44404"/>
                    <a:pt x="1508690" y="47134"/>
                  </a:cubicBezTo>
                  <a:cubicBezTo>
                    <a:pt x="1496233" y="50693"/>
                    <a:pt x="1483440" y="53002"/>
                    <a:pt x="1470983" y="56561"/>
                  </a:cubicBezTo>
                  <a:cubicBezTo>
                    <a:pt x="1461429" y="59291"/>
                    <a:pt x="1452343" y="63578"/>
                    <a:pt x="1442703" y="65988"/>
                  </a:cubicBezTo>
                  <a:cubicBezTo>
                    <a:pt x="1427159" y="69874"/>
                    <a:pt x="1411181" y="71812"/>
                    <a:pt x="1395569" y="75415"/>
                  </a:cubicBezTo>
                  <a:cubicBezTo>
                    <a:pt x="1370321" y="81241"/>
                    <a:pt x="1345713" y="90008"/>
                    <a:pt x="1320154" y="94268"/>
                  </a:cubicBezTo>
                  <a:cubicBezTo>
                    <a:pt x="1241676" y="107348"/>
                    <a:pt x="1282515" y="100992"/>
                    <a:pt x="1197606" y="113122"/>
                  </a:cubicBezTo>
                  <a:cubicBezTo>
                    <a:pt x="1094467" y="147502"/>
                    <a:pt x="1250687" y="92673"/>
                    <a:pt x="1141045" y="141402"/>
                  </a:cubicBezTo>
                  <a:cubicBezTo>
                    <a:pt x="1122884" y="149473"/>
                    <a:pt x="1103764" y="155436"/>
                    <a:pt x="1084484" y="160256"/>
                  </a:cubicBezTo>
                  <a:cubicBezTo>
                    <a:pt x="1072401" y="163277"/>
                    <a:pt x="1032022" y="172347"/>
                    <a:pt x="1018497" y="179110"/>
                  </a:cubicBezTo>
                  <a:cubicBezTo>
                    <a:pt x="1008363" y="184177"/>
                    <a:pt x="1000053" y="192342"/>
                    <a:pt x="990216" y="197963"/>
                  </a:cubicBezTo>
                  <a:cubicBezTo>
                    <a:pt x="957597" y="216602"/>
                    <a:pt x="955958" y="215667"/>
                    <a:pt x="924229" y="226244"/>
                  </a:cubicBezTo>
                  <a:cubicBezTo>
                    <a:pt x="911660" y="235671"/>
                    <a:pt x="900162" y="246729"/>
                    <a:pt x="886521" y="254524"/>
                  </a:cubicBezTo>
                  <a:cubicBezTo>
                    <a:pt x="877894" y="259454"/>
                    <a:pt x="866084" y="257850"/>
                    <a:pt x="858241" y="263951"/>
                  </a:cubicBezTo>
                  <a:cubicBezTo>
                    <a:pt x="762863" y="338134"/>
                    <a:pt x="838822" y="308132"/>
                    <a:pt x="773400" y="329938"/>
                  </a:cubicBezTo>
                  <a:cubicBezTo>
                    <a:pt x="763973" y="339365"/>
                    <a:pt x="755361" y="349684"/>
                    <a:pt x="745119" y="358219"/>
                  </a:cubicBezTo>
                  <a:cubicBezTo>
                    <a:pt x="736416" y="365472"/>
                    <a:pt x="724850" y="369061"/>
                    <a:pt x="716839" y="377072"/>
                  </a:cubicBezTo>
                  <a:cubicBezTo>
                    <a:pt x="708828" y="385083"/>
                    <a:pt x="706512" y="397892"/>
                    <a:pt x="697985" y="405353"/>
                  </a:cubicBezTo>
                  <a:cubicBezTo>
                    <a:pt x="680932" y="420274"/>
                    <a:pt x="660278" y="430491"/>
                    <a:pt x="641424" y="443060"/>
                  </a:cubicBezTo>
                  <a:cubicBezTo>
                    <a:pt x="604874" y="467427"/>
                    <a:pt x="623894" y="458331"/>
                    <a:pt x="584864" y="471341"/>
                  </a:cubicBezTo>
                  <a:cubicBezTo>
                    <a:pt x="575437" y="468199"/>
                    <a:pt x="565809" y="458224"/>
                    <a:pt x="556583" y="461914"/>
                  </a:cubicBezTo>
                  <a:cubicBezTo>
                    <a:pt x="546064" y="466122"/>
                    <a:pt x="545741" y="482183"/>
                    <a:pt x="537730" y="490194"/>
                  </a:cubicBezTo>
                  <a:cubicBezTo>
                    <a:pt x="526620" y="501304"/>
                    <a:pt x="512591" y="509048"/>
                    <a:pt x="500022" y="518475"/>
                  </a:cubicBezTo>
                  <a:cubicBezTo>
                    <a:pt x="449748" y="593887"/>
                    <a:pt x="515733" y="502764"/>
                    <a:pt x="452888" y="565609"/>
                  </a:cubicBezTo>
                  <a:cubicBezTo>
                    <a:pt x="390042" y="628455"/>
                    <a:pt x="481172" y="562465"/>
                    <a:pt x="405754" y="612743"/>
                  </a:cubicBezTo>
                  <a:cubicBezTo>
                    <a:pt x="355480" y="688155"/>
                    <a:pt x="421465" y="597032"/>
                    <a:pt x="358620" y="659877"/>
                  </a:cubicBezTo>
                  <a:cubicBezTo>
                    <a:pt x="347511" y="670986"/>
                    <a:pt x="341450" y="686475"/>
                    <a:pt x="330340" y="697584"/>
                  </a:cubicBezTo>
                  <a:cubicBezTo>
                    <a:pt x="322329" y="705595"/>
                    <a:pt x="310763" y="709184"/>
                    <a:pt x="302059" y="716437"/>
                  </a:cubicBezTo>
                  <a:cubicBezTo>
                    <a:pt x="291817" y="724972"/>
                    <a:pt x="284021" y="736183"/>
                    <a:pt x="273779" y="744718"/>
                  </a:cubicBezTo>
                  <a:cubicBezTo>
                    <a:pt x="265076" y="751971"/>
                    <a:pt x="254202" y="756318"/>
                    <a:pt x="245499" y="763571"/>
                  </a:cubicBezTo>
                  <a:cubicBezTo>
                    <a:pt x="235257" y="772106"/>
                    <a:pt x="227460" y="783317"/>
                    <a:pt x="217218" y="791852"/>
                  </a:cubicBezTo>
                  <a:cubicBezTo>
                    <a:pt x="192853" y="812156"/>
                    <a:pt x="189000" y="810684"/>
                    <a:pt x="160657" y="820132"/>
                  </a:cubicBezTo>
                  <a:cubicBezTo>
                    <a:pt x="154373" y="829559"/>
                    <a:pt x="149815" y="840402"/>
                    <a:pt x="141804" y="848413"/>
                  </a:cubicBezTo>
                  <a:cubicBezTo>
                    <a:pt x="133793" y="856424"/>
                    <a:pt x="122227" y="860013"/>
                    <a:pt x="113523" y="867266"/>
                  </a:cubicBezTo>
                  <a:cubicBezTo>
                    <a:pt x="103281" y="875801"/>
                    <a:pt x="94670" y="886120"/>
                    <a:pt x="85243" y="895547"/>
                  </a:cubicBezTo>
                  <a:cubicBezTo>
                    <a:pt x="82101" y="904974"/>
                    <a:pt x="81328" y="915559"/>
                    <a:pt x="75816" y="923827"/>
                  </a:cubicBezTo>
                  <a:cubicBezTo>
                    <a:pt x="34121" y="986370"/>
                    <a:pt x="59524" y="918707"/>
                    <a:pt x="28682" y="980388"/>
                  </a:cubicBezTo>
                  <a:cubicBezTo>
                    <a:pt x="24238" y="989276"/>
                    <a:pt x="21985" y="999114"/>
                    <a:pt x="19255" y="1008668"/>
                  </a:cubicBezTo>
                  <a:cubicBezTo>
                    <a:pt x="10384" y="1039718"/>
                    <a:pt x="6878" y="1061128"/>
                    <a:pt x="402" y="1093510"/>
                  </a:cubicBezTo>
                  <a:cubicBezTo>
                    <a:pt x="3544" y="1143786"/>
                    <a:pt x="-6937" y="1196836"/>
                    <a:pt x="9829" y="1244338"/>
                  </a:cubicBezTo>
                  <a:cubicBezTo>
                    <a:pt x="15162" y="1259447"/>
                    <a:pt x="41505" y="1249549"/>
                    <a:pt x="56963" y="1253765"/>
                  </a:cubicBezTo>
                  <a:cubicBezTo>
                    <a:pt x="76136" y="1258994"/>
                    <a:pt x="96987" y="1261596"/>
                    <a:pt x="113523" y="1272619"/>
                  </a:cubicBezTo>
                  <a:cubicBezTo>
                    <a:pt x="132955" y="1285573"/>
                    <a:pt x="146068" y="1297897"/>
                    <a:pt x="170084" y="1300899"/>
                  </a:cubicBezTo>
                  <a:cubicBezTo>
                    <a:pt x="210738" y="1305981"/>
                    <a:pt x="251866" y="1306249"/>
                    <a:pt x="292633" y="1310326"/>
                  </a:cubicBezTo>
                  <a:cubicBezTo>
                    <a:pt x="314742" y="1312537"/>
                    <a:pt x="336624" y="1316611"/>
                    <a:pt x="358620" y="1319753"/>
                  </a:cubicBezTo>
                  <a:cubicBezTo>
                    <a:pt x="368047" y="1322895"/>
                    <a:pt x="377124" y="1327402"/>
                    <a:pt x="386901" y="1329180"/>
                  </a:cubicBezTo>
                  <a:cubicBezTo>
                    <a:pt x="411826" y="1333712"/>
                    <a:pt x="437874" y="1331941"/>
                    <a:pt x="462315" y="1338607"/>
                  </a:cubicBezTo>
                  <a:cubicBezTo>
                    <a:pt x="473245" y="1341588"/>
                    <a:pt x="480462" y="1352393"/>
                    <a:pt x="490596" y="1357460"/>
                  </a:cubicBezTo>
                  <a:cubicBezTo>
                    <a:pt x="499484" y="1361904"/>
                    <a:pt x="509988" y="1362443"/>
                    <a:pt x="518876" y="1366887"/>
                  </a:cubicBezTo>
                  <a:cubicBezTo>
                    <a:pt x="529009" y="1371954"/>
                    <a:pt x="536408" y="1382158"/>
                    <a:pt x="547156" y="1385741"/>
                  </a:cubicBezTo>
                  <a:cubicBezTo>
                    <a:pt x="565289" y="1391785"/>
                    <a:pt x="584751" y="1392796"/>
                    <a:pt x="603717" y="1395167"/>
                  </a:cubicBezTo>
                  <a:cubicBezTo>
                    <a:pt x="656493" y="1401764"/>
                    <a:pt x="761341" y="1409874"/>
                    <a:pt x="811107" y="1414021"/>
                  </a:cubicBezTo>
                  <a:cubicBezTo>
                    <a:pt x="878350" y="1436436"/>
                    <a:pt x="797055" y="1404653"/>
                    <a:pt x="867668" y="1451728"/>
                  </a:cubicBezTo>
                  <a:cubicBezTo>
                    <a:pt x="875936" y="1457240"/>
                    <a:pt x="887060" y="1456711"/>
                    <a:pt x="895948" y="1461155"/>
                  </a:cubicBezTo>
                  <a:cubicBezTo>
                    <a:pt x="906082" y="1466222"/>
                    <a:pt x="913876" y="1475408"/>
                    <a:pt x="924229" y="1480009"/>
                  </a:cubicBezTo>
                  <a:cubicBezTo>
                    <a:pt x="942389" y="1488080"/>
                    <a:pt x="961936" y="1492578"/>
                    <a:pt x="980789" y="1498862"/>
                  </a:cubicBezTo>
                  <a:lnTo>
                    <a:pt x="1009070" y="1508289"/>
                  </a:lnTo>
                  <a:cubicBezTo>
                    <a:pt x="1093911" y="1505147"/>
                    <a:pt x="1178882" y="1504510"/>
                    <a:pt x="1263593" y="1498862"/>
                  </a:cubicBezTo>
                  <a:cubicBezTo>
                    <a:pt x="1273508" y="1498201"/>
                    <a:pt x="1282986" y="1493879"/>
                    <a:pt x="1291874" y="1489435"/>
                  </a:cubicBezTo>
                  <a:cubicBezTo>
                    <a:pt x="1302007" y="1484368"/>
                    <a:pt x="1310727" y="1476866"/>
                    <a:pt x="1320154" y="1470582"/>
                  </a:cubicBezTo>
                  <a:cubicBezTo>
                    <a:pt x="1326439" y="1461155"/>
                    <a:pt x="1330161" y="1449379"/>
                    <a:pt x="1339008" y="1442301"/>
                  </a:cubicBezTo>
                  <a:cubicBezTo>
                    <a:pt x="1346767" y="1436094"/>
                    <a:pt x="1358400" y="1437319"/>
                    <a:pt x="1367288" y="1432875"/>
                  </a:cubicBezTo>
                  <a:cubicBezTo>
                    <a:pt x="1377422" y="1427808"/>
                    <a:pt x="1386865" y="1421274"/>
                    <a:pt x="1395569" y="1414021"/>
                  </a:cubicBezTo>
                  <a:cubicBezTo>
                    <a:pt x="1405810" y="1405487"/>
                    <a:pt x="1413608" y="1394275"/>
                    <a:pt x="1423849" y="1385741"/>
                  </a:cubicBezTo>
                  <a:cubicBezTo>
                    <a:pt x="1432553" y="1378488"/>
                    <a:pt x="1443426" y="1374140"/>
                    <a:pt x="1452130" y="1366887"/>
                  </a:cubicBezTo>
                  <a:cubicBezTo>
                    <a:pt x="1462371" y="1358353"/>
                    <a:pt x="1469745" y="1346606"/>
                    <a:pt x="1480410" y="1338607"/>
                  </a:cubicBezTo>
                  <a:cubicBezTo>
                    <a:pt x="1507601" y="1318214"/>
                    <a:pt x="1541217" y="1306080"/>
                    <a:pt x="1565251" y="1282046"/>
                  </a:cubicBezTo>
                  <a:cubicBezTo>
                    <a:pt x="1587247" y="1260050"/>
                    <a:pt x="1612575" y="1240944"/>
                    <a:pt x="1631239" y="1216058"/>
                  </a:cubicBezTo>
                  <a:cubicBezTo>
                    <a:pt x="1666317" y="1169287"/>
                    <a:pt x="1646446" y="1187066"/>
                    <a:pt x="1687800" y="1159497"/>
                  </a:cubicBezTo>
                  <a:cubicBezTo>
                    <a:pt x="1711656" y="1123712"/>
                    <a:pt x="1706261" y="1127799"/>
                    <a:pt x="1744360" y="1093510"/>
                  </a:cubicBezTo>
                  <a:cubicBezTo>
                    <a:pt x="1762602" y="1077092"/>
                    <a:pt x="1783567" y="1063730"/>
                    <a:pt x="1800921" y="1046376"/>
                  </a:cubicBezTo>
                  <a:cubicBezTo>
                    <a:pt x="1815148" y="1032149"/>
                    <a:pt x="1825380" y="1014384"/>
                    <a:pt x="1838629" y="999242"/>
                  </a:cubicBezTo>
                  <a:cubicBezTo>
                    <a:pt x="1889435" y="941177"/>
                    <a:pt x="1847178" y="1000556"/>
                    <a:pt x="1885763" y="942681"/>
                  </a:cubicBezTo>
                  <a:cubicBezTo>
                    <a:pt x="1905121" y="884600"/>
                    <a:pt x="1882983" y="946577"/>
                    <a:pt x="1914043" y="876693"/>
                  </a:cubicBezTo>
                  <a:cubicBezTo>
                    <a:pt x="1920916" y="861230"/>
                    <a:pt x="1923928" y="843909"/>
                    <a:pt x="1932897" y="829559"/>
                  </a:cubicBezTo>
                  <a:cubicBezTo>
                    <a:pt x="1991678" y="735510"/>
                    <a:pt x="1933538" y="872057"/>
                    <a:pt x="1980031" y="763571"/>
                  </a:cubicBezTo>
                  <a:cubicBezTo>
                    <a:pt x="1983945" y="754438"/>
                    <a:pt x="1987047" y="744931"/>
                    <a:pt x="1989457" y="735291"/>
                  </a:cubicBezTo>
                  <a:cubicBezTo>
                    <a:pt x="1993343" y="719747"/>
                    <a:pt x="1991719" y="702488"/>
                    <a:pt x="1998884" y="688157"/>
                  </a:cubicBezTo>
                  <a:cubicBezTo>
                    <a:pt x="2007882" y="670161"/>
                    <a:pt x="2025053" y="657506"/>
                    <a:pt x="2036591" y="641023"/>
                  </a:cubicBezTo>
                  <a:cubicBezTo>
                    <a:pt x="2047098" y="626013"/>
                    <a:pt x="2054443" y="608954"/>
                    <a:pt x="2064872" y="593889"/>
                  </a:cubicBezTo>
                  <a:cubicBezTo>
                    <a:pt x="2082758" y="568054"/>
                    <a:pt x="2102951" y="543888"/>
                    <a:pt x="2121433" y="518475"/>
                  </a:cubicBezTo>
                  <a:cubicBezTo>
                    <a:pt x="2156434" y="470349"/>
                    <a:pt x="2121975" y="508504"/>
                    <a:pt x="2168567" y="461914"/>
                  </a:cubicBezTo>
                  <a:cubicBezTo>
                    <a:pt x="2233664" y="331718"/>
                    <a:pt x="2139268" y="510577"/>
                    <a:pt x="2215701" y="395926"/>
                  </a:cubicBezTo>
                  <a:cubicBezTo>
                    <a:pt x="2225105" y="381820"/>
                    <a:pt x="2231383" y="330024"/>
                    <a:pt x="2234554" y="320512"/>
                  </a:cubicBezTo>
                  <a:cubicBezTo>
                    <a:pt x="2242122" y="297809"/>
                    <a:pt x="2252133" y="275929"/>
                    <a:pt x="2262835" y="254524"/>
                  </a:cubicBezTo>
                  <a:cubicBezTo>
                    <a:pt x="2267902" y="244391"/>
                    <a:pt x="2277087" y="236597"/>
                    <a:pt x="2281688" y="226244"/>
                  </a:cubicBezTo>
                  <a:cubicBezTo>
                    <a:pt x="2289759" y="208083"/>
                    <a:pt x="2300542" y="169683"/>
                    <a:pt x="2300542" y="169683"/>
                  </a:cubicBezTo>
                  <a:cubicBezTo>
                    <a:pt x="2247123" y="166541"/>
                    <a:pt x="2193205" y="168194"/>
                    <a:pt x="2140286" y="160256"/>
                  </a:cubicBezTo>
                  <a:cubicBezTo>
                    <a:pt x="2129082" y="158575"/>
                    <a:pt x="2122359" y="146003"/>
                    <a:pt x="2112006" y="141402"/>
                  </a:cubicBezTo>
                  <a:cubicBezTo>
                    <a:pt x="2093845" y="133331"/>
                    <a:pt x="2074299" y="128833"/>
                    <a:pt x="2055445" y="122549"/>
                  </a:cubicBezTo>
                  <a:cubicBezTo>
                    <a:pt x="2046018" y="119407"/>
                    <a:pt x="2035433" y="118634"/>
                    <a:pt x="2027165" y="113122"/>
                  </a:cubicBezTo>
                  <a:cubicBezTo>
                    <a:pt x="1988104" y="87081"/>
                    <a:pt x="2009876" y="97016"/>
                    <a:pt x="1961177" y="84842"/>
                  </a:cubicBezTo>
                  <a:cubicBezTo>
                    <a:pt x="1880775" y="31239"/>
                    <a:pt x="1997645" y="102372"/>
                    <a:pt x="1791495" y="56561"/>
                  </a:cubicBezTo>
                  <a:cubicBezTo>
                    <a:pt x="1778481" y="53669"/>
                    <a:pt x="1775138" y="34243"/>
                    <a:pt x="1763214" y="28281"/>
                  </a:cubicBezTo>
                  <a:lnTo>
                    <a:pt x="1706653"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DCEEA49A-C78D-46EE-8CFB-E568BA91C932}"/>
              </a:ext>
            </a:extLst>
          </p:cNvPr>
          <p:cNvSpPr txBox="1"/>
          <p:nvPr/>
        </p:nvSpPr>
        <p:spPr>
          <a:xfrm>
            <a:off x="2388705" y="296944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a:t>
            </a:r>
          </a:p>
        </p:txBody>
      </p:sp>
      <p:sp>
        <p:nvSpPr>
          <p:cNvPr id="14" name="テキスト ボックス 13">
            <a:extLst>
              <a:ext uri="{FF2B5EF4-FFF2-40B4-BE49-F238E27FC236}">
                <a16:creationId xmlns:a16="http://schemas.microsoft.com/office/drawing/2014/main" id="{82F35A8F-E2EE-4E1A-8525-24850B62891D}"/>
              </a:ext>
            </a:extLst>
          </p:cNvPr>
          <p:cNvSpPr txBox="1"/>
          <p:nvPr/>
        </p:nvSpPr>
        <p:spPr>
          <a:xfrm>
            <a:off x="8654866" y="644052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日本酒</a:t>
            </a:r>
          </a:p>
        </p:txBody>
      </p:sp>
    </p:spTree>
    <p:extLst>
      <p:ext uri="{BB962C8B-B14F-4D97-AF65-F5344CB8AC3E}">
        <p14:creationId xmlns:p14="http://schemas.microsoft.com/office/powerpoint/2010/main" val="427949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993B7EE-EC31-47E7-B8A4-0DBA852420D7}"/>
              </a:ext>
            </a:extLst>
          </p:cNvPr>
          <p:cNvSpPr txBox="1"/>
          <p:nvPr/>
        </p:nvSpPr>
        <p:spPr>
          <a:xfrm>
            <a:off x="844725" y="1086538"/>
            <a:ext cx="8918816"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Cosine</a:t>
            </a:r>
            <a:r>
              <a:rPr kumimoji="1" lang="ja-JP" altLang="en-US" sz="2400" dirty="0">
                <a:latin typeface="メイリオ" panose="020B0604030504040204" pitchFamily="50" charset="-128"/>
                <a:ea typeface="メイリオ" panose="020B0604030504040204" pitchFamily="50" charset="-128"/>
              </a:rPr>
              <a:t>類似度を使った</a:t>
            </a:r>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fortravel</a:t>
            </a:r>
            <a:r>
              <a:rPr kumimoji="1" lang="ja-JP" altLang="en-US" sz="2400" dirty="0">
                <a:latin typeface="メイリオ" panose="020B0604030504040204" pitchFamily="50" charset="-128"/>
                <a:ea typeface="メイリオ" panose="020B0604030504040204" pitchFamily="50" charset="-128"/>
              </a:rPr>
              <a:t>をクラスタリング</a:t>
            </a:r>
          </a:p>
        </p:txBody>
      </p:sp>
      <p:pic>
        <p:nvPicPr>
          <p:cNvPr id="9" name="図 8">
            <a:extLst>
              <a:ext uri="{FF2B5EF4-FFF2-40B4-BE49-F238E27FC236}">
                <a16:creationId xmlns:a16="http://schemas.microsoft.com/office/drawing/2014/main" id="{250FED2A-8CE0-443C-89AF-7BC272D472D6}"/>
              </a:ext>
            </a:extLst>
          </p:cNvPr>
          <p:cNvPicPr>
            <a:picLocks noChangeAspect="1"/>
          </p:cNvPicPr>
          <p:nvPr/>
        </p:nvPicPr>
        <p:blipFill>
          <a:blip r:embed="rId2"/>
          <a:stretch>
            <a:fillRect/>
          </a:stretch>
        </p:blipFill>
        <p:spPr>
          <a:xfrm>
            <a:off x="2836838" y="2406718"/>
            <a:ext cx="5064150" cy="4262438"/>
          </a:xfrm>
          <a:prstGeom prst="rect">
            <a:avLst/>
          </a:prstGeom>
        </p:spPr>
      </p:pic>
      <p:sp>
        <p:nvSpPr>
          <p:cNvPr id="10" name="テキスト ボックス 9">
            <a:extLst>
              <a:ext uri="{FF2B5EF4-FFF2-40B4-BE49-F238E27FC236}">
                <a16:creationId xmlns:a16="http://schemas.microsoft.com/office/drawing/2014/main" id="{CF61E925-641B-407E-BB02-98059B8A3992}"/>
              </a:ext>
            </a:extLst>
          </p:cNvPr>
          <p:cNvSpPr txBox="1"/>
          <p:nvPr/>
        </p:nvSpPr>
        <p:spPr>
          <a:xfrm>
            <a:off x="7497418" y="6321287"/>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日本酒</a:t>
            </a:r>
          </a:p>
        </p:txBody>
      </p:sp>
      <p:sp>
        <p:nvSpPr>
          <p:cNvPr id="8" name="テキスト ボックス 7">
            <a:extLst>
              <a:ext uri="{FF2B5EF4-FFF2-40B4-BE49-F238E27FC236}">
                <a16:creationId xmlns:a16="http://schemas.microsoft.com/office/drawing/2014/main" id="{98B0077C-A662-45A5-9C00-934F5CEE85B4}"/>
              </a:ext>
            </a:extLst>
          </p:cNvPr>
          <p:cNvSpPr txBox="1"/>
          <p:nvPr/>
        </p:nvSpPr>
        <p:spPr>
          <a:xfrm>
            <a:off x="2436729" y="2082752"/>
            <a:ext cx="902811"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温泉</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531FF67-EA61-434E-B61E-462A6692F276}"/>
                  </a:ext>
                </a:extLst>
              </p:cNvPr>
              <p:cNvSpPr txBox="1"/>
              <p:nvPr/>
            </p:nvSpPr>
            <p:spPr>
              <a:xfrm>
                <a:off x="7540053" y="4456021"/>
                <a:ext cx="2322879" cy="756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𝐴</m:t>
                          </m:r>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𝐷</m:t>
                          </m:r>
                        </m:num>
                        <m:den>
                          <m:d>
                            <m:dPr>
                              <m:begChr m:val="|"/>
                              <m:endChr m:val="|"/>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𝐴</m:t>
                              </m:r>
                            </m:e>
                          </m:d>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𝐷</m:t>
                          </m:r>
                          <m:r>
                            <a:rPr kumimoji="1" lang="en-US" altLang="ja-JP" sz="2400" i="1">
                              <a:latin typeface="Cambria Math" panose="02040503050406030204" pitchFamily="18" charset="0"/>
                              <a:ea typeface="メイリオ" panose="020B0604030504040204" pitchFamily="50" charset="-128"/>
                            </a:rPr>
                            <m:t>|</m:t>
                          </m:r>
                        </m:den>
                      </m:f>
                      <m:r>
                        <a:rPr kumimoji="1" lang="en-US" altLang="ja-JP" sz="2400" i="1">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r>
                            <m:rPr>
                              <m:sty m:val="p"/>
                            </m:rPr>
                            <a:rPr kumimoji="1" lang="en-US" altLang="ja-JP" sz="2400">
                              <a:latin typeface="Cambria Math" panose="02040503050406030204" pitchFamily="18" charset="0"/>
                              <a:ea typeface="メイリオ" panose="020B0604030504040204" pitchFamily="50" charset="-128"/>
                            </a:rPr>
                            <m:t>cos</m:t>
                          </m:r>
                        </m:fNa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𝐴</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𝐷</m:t>
                              </m:r>
                            </m:sub>
                          </m:sSub>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2531FF67-EA61-434E-B61E-462A6692F276}"/>
                  </a:ext>
                </a:extLst>
              </p:cNvPr>
              <p:cNvSpPr txBox="1">
                <a:spLocks noRot="1" noChangeAspect="1" noMove="1" noResize="1" noEditPoints="1" noAdjustHandles="1" noChangeArrowheads="1" noChangeShapeType="1" noTextEdit="1"/>
              </p:cNvSpPr>
              <p:nvPr/>
            </p:nvSpPr>
            <p:spPr>
              <a:xfrm>
                <a:off x="7540053" y="4456021"/>
                <a:ext cx="2322879" cy="756104"/>
              </a:xfrm>
              <a:prstGeom prst="rect">
                <a:avLst/>
              </a:prstGeom>
              <a:blipFill>
                <a:blip r:embed="rId3"/>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7D11DE48-28C4-444D-9F57-9F6A27325716}"/>
              </a:ext>
            </a:extLst>
          </p:cNvPr>
          <p:cNvSpPr txBox="1"/>
          <p:nvPr/>
        </p:nvSpPr>
        <p:spPr>
          <a:xfrm>
            <a:off x="6879518" y="5774398"/>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内積、ノルムとも多次元</a:t>
            </a:r>
          </a:p>
        </p:txBody>
      </p:sp>
      <p:sp>
        <p:nvSpPr>
          <p:cNvPr id="19" name="矢印: 下 18">
            <a:extLst>
              <a:ext uri="{FF2B5EF4-FFF2-40B4-BE49-F238E27FC236}">
                <a16:creationId xmlns:a16="http://schemas.microsoft.com/office/drawing/2014/main" id="{7E414805-8699-43D5-99C2-792A0F4AF468}"/>
              </a:ext>
            </a:extLst>
          </p:cNvPr>
          <p:cNvSpPr/>
          <p:nvPr/>
        </p:nvSpPr>
        <p:spPr>
          <a:xfrm>
            <a:off x="8332743" y="5343007"/>
            <a:ext cx="904023" cy="4313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88E8F29-27DF-424E-BBD9-5E0DE74EC103}"/>
              </a:ext>
            </a:extLst>
          </p:cNvPr>
          <p:cNvSpPr txBox="1"/>
          <p:nvPr/>
        </p:nvSpPr>
        <p:spPr>
          <a:xfrm>
            <a:off x="844725" y="335045"/>
            <a:ext cx="4698722"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旅行サイト口コミの場合</a:t>
            </a:r>
          </a:p>
        </p:txBody>
      </p:sp>
    </p:spTree>
    <p:extLst>
      <p:ext uri="{BB962C8B-B14F-4D97-AF65-F5344CB8AC3E}">
        <p14:creationId xmlns:p14="http://schemas.microsoft.com/office/powerpoint/2010/main" val="3485580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C5AEB37-F3BA-4318-A3BD-5199D556809C}"/>
              </a:ext>
            </a:extLst>
          </p:cNvPr>
          <p:cNvSpPr txBox="1"/>
          <p:nvPr/>
        </p:nvSpPr>
        <p:spPr>
          <a:xfrm>
            <a:off x="2776959" y="367867"/>
            <a:ext cx="7362913"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参考　</a:t>
            </a:r>
            <a:r>
              <a:rPr kumimoji="1" lang="en-US" altLang="ja-JP" sz="3200" b="1" dirty="0">
                <a:latin typeface="メイリオ" panose="020B0604030504040204" pitchFamily="50" charset="-128"/>
                <a:ea typeface="メイリオ" panose="020B0604030504040204" pitchFamily="50" charset="-128"/>
              </a:rPr>
              <a:t>Cosine</a:t>
            </a:r>
            <a:r>
              <a:rPr kumimoji="1" lang="ja-JP" altLang="en-US" sz="3200" b="1" dirty="0">
                <a:latin typeface="メイリオ" panose="020B0604030504040204" pitchFamily="50" charset="-128"/>
                <a:ea typeface="メイリオ" panose="020B0604030504040204" pitchFamily="50" charset="-128"/>
              </a:rPr>
              <a:t>類似度は距離ではない！</a:t>
            </a:r>
          </a:p>
        </p:txBody>
      </p:sp>
      <p:pic>
        <p:nvPicPr>
          <p:cNvPr id="4" name="図 3">
            <a:extLst>
              <a:ext uri="{FF2B5EF4-FFF2-40B4-BE49-F238E27FC236}">
                <a16:creationId xmlns:a16="http://schemas.microsoft.com/office/drawing/2014/main" id="{7DAB6C98-8820-43A9-8BB9-478982BF1C12}"/>
              </a:ext>
            </a:extLst>
          </p:cNvPr>
          <p:cNvPicPr>
            <a:picLocks noChangeAspect="1"/>
          </p:cNvPicPr>
          <p:nvPr/>
        </p:nvPicPr>
        <p:blipFill>
          <a:blip r:embed="rId2"/>
          <a:stretch>
            <a:fillRect/>
          </a:stretch>
        </p:blipFill>
        <p:spPr>
          <a:xfrm>
            <a:off x="3745034" y="2383007"/>
            <a:ext cx="4300951" cy="4089212"/>
          </a:xfrm>
          <a:prstGeom prst="rect">
            <a:avLst/>
          </a:prstGeom>
        </p:spPr>
      </p:pic>
      <p:cxnSp>
        <p:nvCxnSpPr>
          <p:cNvPr id="5" name="直線矢印コネクタ 4">
            <a:extLst>
              <a:ext uri="{FF2B5EF4-FFF2-40B4-BE49-F238E27FC236}">
                <a16:creationId xmlns:a16="http://schemas.microsoft.com/office/drawing/2014/main" id="{3FC62BB6-5228-4600-A2C8-399418434657}"/>
              </a:ext>
            </a:extLst>
          </p:cNvPr>
          <p:cNvCxnSpPr/>
          <p:nvPr/>
        </p:nvCxnSpPr>
        <p:spPr>
          <a:xfrm flipV="1">
            <a:off x="3973633" y="4059866"/>
            <a:ext cx="2484782" cy="222636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FBBEFC8D-CF8B-4A1B-80E4-0B345F0C0C52}"/>
              </a:ext>
            </a:extLst>
          </p:cNvPr>
          <p:cNvCxnSpPr>
            <a:cxnSpLocks/>
          </p:cNvCxnSpPr>
          <p:nvPr/>
        </p:nvCxnSpPr>
        <p:spPr>
          <a:xfrm flipH="1" flipV="1">
            <a:off x="3089051" y="3046075"/>
            <a:ext cx="884583" cy="32401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05C5B66E-FC06-4A1D-BC1C-A1DE46A5CCAD}"/>
              </a:ext>
            </a:extLst>
          </p:cNvPr>
          <p:cNvCxnSpPr>
            <a:cxnSpLocks/>
          </p:cNvCxnSpPr>
          <p:nvPr/>
        </p:nvCxnSpPr>
        <p:spPr>
          <a:xfrm>
            <a:off x="6458415" y="4134410"/>
            <a:ext cx="0" cy="215182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68150BEA-D6F4-413C-B653-83BC7D7DD762}"/>
              </a:ext>
            </a:extLst>
          </p:cNvPr>
          <p:cNvCxnSpPr/>
          <p:nvPr/>
        </p:nvCxnSpPr>
        <p:spPr>
          <a:xfrm>
            <a:off x="3973634" y="6256413"/>
            <a:ext cx="96409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39D8E941-D5FF-4A59-BA52-9472991FCCDD}"/>
              </a:ext>
            </a:extLst>
          </p:cNvPr>
          <p:cNvCxnSpPr>
            <a:cxnSpLocks/>
          </p:cNvCxnSpPr>
          <p:nvPr/>
        </p:nvCxnSpPr>
        <p:spPr>
          <a:xfrm>
            <a:off x="3973633" y="6329300"/>
            <a:ext cx="2484783"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190A367-716E-4D02-B6FD-A8D4D6D37075}"/>
                  </a:ext>
                </a:extLst>
              </p:cNvPr>
              <p:cNvSpPr txBox="1"/>
              <p:nvPr/>
            </p:nvSpPr>
            <p:spPr>
              <a:xfrm>
                <a:off x="4348921" y="3690534"/>
                <a:ext cx="499303"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𝑐</m:t>
                          </m:r>
                        </m:e>
                        <m:sub>
                          <m:r>
                            <a:rPr kumimoji="1" lang="en-US" altLang="ja-JP" sz="3200" i="1">
                              <a:latin typeface="Cambria Math" panose="02040503050406030204" pitchFamily="18" charset="0"/>
                              <a:ea typeface="メイリオ" panose="020B0604030504040204" pitchFamily="50" charset="-128"/>
                            </a:rPr>
                            <m:t>1</m:t>
                          </m:r>
                        </m:sub>
                      </m:sSub>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E190A367-716E-4D02-B6FD-A8D4D6D37075}"/>
                  </a:ext>
                </a:extLst>
              </p:cNvPr>
              <p:cNvSpPr txBox="1">
                <a:spLocks noRot="1" noChangeAspect="1" noMove="1" noResize="1" noEditPoints="1" noAdjustHandles="1" noChangeArrowheads="1" noChangeShapeType="1" noTextEdit="1"/>
              </p:cNvSpPr>
              <p:nvPr/>
            </p:nvSpPr>
            <p:spPr>
              <a:xfrm>
                <a:off x="4348921" y="3690534"/>
                <a:ext cx="499303"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D2AB40A-9E93-4841-9B21-2AB4005B2D24}"/>
                  </a:ext>
                </a:extLst>
              </p:cNvPr>
              <p:cNvSpPr txBox="1"/>
              <p:nvPr/>
            </p:nvSpPr>
            <p:spPr>
              <a:xfrm>
                <a:off x="5311404" y="4339746"/>
                <a:ext cx="508793"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200" i="1">
                              <a:latin typeface="Cambria Math" panose="02040503050406030204" pitchFamily="18" charset="0"/>
                              <a:ea typeface="メイリオ" panose="020B0604030504040204" pitchFamily="50" charset="-128"/>
                            </a:rPr>
                          </m:ctrlPr>
                        </m:sSubPr>
                        <m:e>
                          <m:r>
                            <a:rPr kumimoji="1" lang="en-US" altLang="ja-JP" sz="3200" i="1">
                              <a:latin typeface="Cambria Math" panose="02040503050406030204" pitchFamily="18" charset="0"/>
                              <a:ea typeface="メイリオ" panose="020B0604030504040204" pitchFamily="50" charset="-128"/>
                            </a:rPr>
                            <m:t>𝑐</m:t>
                          </m:r>
                        </m:e>
                        <m:sub>
                          <m:r>
                            <a:rPr kumimoji="1" lang="en-US" altLang="ja-JP" sz="3200" i="1">
                              <a:latin typeface="Cambria Math" panose="02040503050406030204" pitchFamily="18" charset="0"/>
                              <a:ea typeface="メイリオ" panose="020B0604030504040204" pitchFamily="50" charset="-128"/>
                            </a:rPr>
                            <m:t>2</m:t>
                          </m:r>
                        </m:sub>
                      </m:sSub>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1D2AB40A-9E93-4841-9B21-2AB4005B2D24}"/>
                  </a:ext>
                </a:extLst>
              </p:cNvPr>
              <p:cNvSpPr txBox="1">
                <a:spLocks noRot="1" noChangeAspect="1" noMove="1" noResize="1" noEditPoints="1" noAdjustHandles="1" noChangeArrowheads="1" noChangeShapeType="1" noTextEdit="1"/>
              </p:cNvSpPr>
              <p:nvPr/>
            </p:nvSpPr>
            <p:spPr>
              <a:xfrm>
                <a:off x="5311404" y="4339746"/>
                <a:ext cx="508793"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D057044-7C64-4C67-808B-0E6276E27E44}"/>
                  </a:ext>
                </a:extLst>
              </p:cNvPr>
              <p:cNvSpPr txBox="1"/>
              <p:nvPr/>
            </p:nvSpPr>
            <p:spPr>
              <a:xfrm>
                <a:off x="4285007" y="6194859"/>
                <a:ext cx="463268"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𝑏</m:t>
                          </m:r>
                        </m:e>
                        <m:sub>
                          <m:r>
                            <a:rPr kumimoji="1" lang="en-US" altLang="ja-JP" sz="2800" i="1">
                              <a:latin typeface="Cambria Math" panose="02040503050406030204" pitchFamily="18" charset="0"/>
                              <a:ea typeface="メイリオ" panose="020B0604030504040204" pitchFamily="50" charset="-128"/>
                            </a:rPr>
                            <m:t>1</m:t>
                          </m:r>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CD057044-7C64-4C67-808B-0E6276E27E44}"/>
                  </a:ext>
                </a:extLst>
              </p:cNvPr>
              <p:cNvSpPr txBox="1">
                <a:spLocks noRot="1" noChangeAspect="1" noMove="1" noResize="1" noEditPoints="1" noAdjustHandles="1" noChangeArrowheads="1" noChangeShapeType="1" noTextEdit="1"/>
              </p:cNvSpPr>
              <p:nvPr/>
            </p:nvSpPr>
            <p:spPr>
              <a:xfrm>
                <a:off x="4285007" y="6194859"/>
                <a:ext cx="463268" cy="430887"/>
              </a:xfrm>
              <a:prstGeom prst="rect">
                <a:avLst/>
              </a:prstGeom>
              <a:blipFill>
                <a:blip r:embed="rId5"/>
                <a:stretch>
                  <a:fillRect l="-14474" t="-1408" b="-84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A243B97-BB7C-49A4-B0F3-9D42483804DF}"/>
                  </a:ext>
                </a:extLst>
              </p:cNvPr>
              <p:cNvSpPr txBox="1"/>
              <p:nvPr/>
            </p:nvSpPr>
            <p:spPr>
              <a:xfrm>
                <a:off x="5872577" y="6286231"/>
                <a:ext cx="471539"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𝑏</m:t>
                          </m:r>
                        </m:e>
                        <m:sub>
                          <m:r>
                            <a:rPr kumimoji="1" lang="en-US" altLang="ja-JP" sz="2800" i="1">
                              <a:latin typeface="Cambria Math" panose="02040503050406030204" pitchFamily="18" charset="0"/>
                              <a:ea typeface="メイリオ" panose="020B0604030504040204" pitchFamily="50" charset="-128"/>
                            </a:rPr>
                            <m:t>2</m:t>
                          </m:r>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6A243B97-BB7C-49A4-B0F3-9D42483804DF}"/>
                  </a:ext>
                </a:extLst>
              </p:cNvPr>
              <p:cNvSpPr txBox="1">
                <a:spLocks noRot="1" noChangeAspect="1" noMove="1" noResize="1" noEditPoints="1" noAdjustHandles="1" noChangeArrowheads="1" noChangeShapeType="1" noTextEdit="1"/>
              </p:cNvSpPr>
              <p:nvPr/>
            </p:nvSpPr>
            <p:spPr>
              <a:xfrm>
                <a:off x="5872577" y="6286231"/>
                <a:ext cx="471539" cy="430887"/>
              </a:xfrm>
              <a:prstGeom prst="rect">
                <a:avLst/>
              </a:prstGeom>
              <a:blipFill>
                <a:blip r:embed="rId6"/>
                <a:stretch>
                  <a:fillRect l="-14103" t="-1408" b="-8451"/>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4835FC85-1745-4106-8124-1FA84CD64D39}"/>
              </a:ext>
            </a:extLst>
          </p:cNvPr>
          <p:cNvSpPr txBox="1"/>
          <p:nvPr/>
        </p:nvSpPr>
        <p:spPr>
          <a:xfrm>
            <a:off x="8001170" y="6179469"/>
            <a:ext cx="35618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17E71453-2E3D-4B78-A4CB-9F8E083AC301}"/>
              </a:ext>
            </a:extLst>
          </p:cNvPr>
          <p:cNvSpPr txBox="1"/>
          <p:nvPr/>
        </p:nvSpPr>
        <p:spPr>
          <a:xfrm>
            <a:off x="3655580" y="2270823"/>
            <a:ext cx="35939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y</a:t>
            </a:r>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5AD9412-BCC3-4211-B061-8AAF90B7B94B}"/>
              </a:ext>
            </a:extLst>
          </p:cNvPr>
          <p:cNvSpPr txBox="1"/>
          <p:nvPr/>
        </p:nvSpPr>
        <p:spPr>
          <a:xfrm>
            <a:off x="3849231" y="1123123"/>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マイナスになることがあるから</a:t>
            </a:r>
          </a:p>
        </p:txBody>
      </p:sp>
      <p:sp>
        <p:nvSpPr>
          <p:cNvPr id="7" name="テキスト ボックス 6">
            <a:extLst>
              <a:ext uri="{FF2B5EF4-FFF2-40B4-BE49-F238E27FC236}">
                <a16:creationId xmlns:a16="http://schemas.microsoft.com/office/drawing/2014/main" id="{F5FDCCB0-6FA2-41EC-9EC2-D7507662D468}"/>
              </a:ext>
            </a:extLst>
          </p:cNvPr>
          <p:cNvSpPr txBox="1"/>
          <p:nvPr/>
        </p:nvSpPr>
        <p:spPr>
          <a:xfrm>
            <a:off x="4388375" y="1696973"/>
            <a:ext cx="34740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cosine</a:t>
            </a:r>
            <a:r>
              <a:rPr kumimoji="1" lang="ja-JP" altLang="en-US" sz="2400" dirty="0">
                <a:latin typeface="メイリオ" panose="020B0604030504040204" pitchFamily="50" charset="-128"/>
                <a:ea typeface="メイリオ" panose="020B0604030504040204" pitchFamily="50" charset="-128"/>
              </a:rPr>
              <a:t>類似度 ≦ </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26276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745EEBB-311A-288A-F721-1EF56008FDE0}"/>
              </a:ext>
            </a:extLst>
          </p:cNvPr>
          <p:cNvSpPr txBox="1"/>
          <p:nvPr/>
        </p:nvSpPr>
        <p:spPr>
          <a:xfrm>
            <a:off x="438539" y="546811"/>
            <a:ext cx="5192447" cy="523220"/>
          </a:xfrm>
          <a:prstGeom prst="rect">
            <a:avLst/>
          </a:prstGeom>
          <a:noFill/>
        </p:spPr>
        <p:txBody>
          <a:bodyPr wrap="none" rtlCol="0">
            <a:spAutoFit/>
          </a:bodyPr>
          <a:lstStyle/>
          <a:p>
            <a:pPr algn="l"/>
            <a:r>
              <a:rPr kumimoji="1" lang="en-US" altLang="ja-JP" sz="2800" dirty="0">
                <a:latin typeface="メイリオ" panose="020B0604030504040204" pitchFamily="50" charset="-128"/>
                <a:ea typeface="メイリオ" panose="020B0604030504040204" pitchFamily="50" charset="-128"/>
              </a:rPr>
              <a:t>PCA</a:t>
            </a:r>
            <a:r>
              <a:rPr kumimoji="1" lang="ja-JP" altLang="en-US" sz="2800" dirty="0">
                <a:latin typeface="メイリオ" panose="020B0604030504040204" pitchFamily="50" charset="-128"/>
                <a:ea typeface="メイリオ" panose="020B0604030504040204" pitchFamily="50" charset="-128"/>
              </a:rPr>
              <a:t>意味ベクトルコーディング</a:t>
            </a:r>
          </a:p>
        </p:txBody>
      </p:sp>
      <p:sp>
        <p:nvSpPr>
          <p:cNvPr id="3" name="テキスト ボックス 2">
            <a:extLst>
              <a:ext uri="{FF2B5EF4-FFF2-40B4-BE49-F238E27FC236}">
                <a16:creationId xmlns:a16="http://schemas.microsoft.com/office/drawing/2014/main" id="{B3C02241-5FFB-26EF-0820-09B52881801F}"/>
              </a:ext>
            </a:extLst>
          </p:cNvPr>
          <p:cNvSpPr txBox="1"/>
          <p:nvPr/>
        </p:nvSpPr>
        <p:spPr>
          <a:xfrm>
            <a:off x="438539" y="1222311"/>
            <a:ext cx="1201989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主成分平面上での意味ベクトルは、そのままだと</a:t>
            </a:r>
            <a:r>
              <a:rPr kumimoji="1" lang="en-US" altLang="ja-JP" sz="2400" dirty="0">
                <a:latin typeface="メイリオ" panose="020B0604030504040204" pitchFamily="50" charset="-128"/>
                <a:ea typeface="メイリオ" panose="020B0604030504040204" pitchFamily="50" charset="-128"/>
              </a:rPr>
              <a:t>900</a:t>
            </a:r>
            <a:r>
              <a:rPr kumimoji="1" lang="ja-JP" altLang="en-US" sz="2400" dirty="0">
                <a:latin typeface="メイリオ" panose="020B0604030504040204" pitchFamily="50" charset="-128"/>
                <a:ea typeface="メイリオ" panose="020B0604030504040204" pitchFamily="50" charset="-128"/>
              </a:rPr>
              <a:t>以上（</a:t>
            </a:r>
            <a:r>
              <a:rPr kumimoji="1" lang="en-US" altLang="ja-JP" sz="2400" dirty="0">
                <a:latin typeface="メイリオ" panose="020B0604030504040204" pitchFamily="50" charset="-128"/>
                <a:ea typeface="メイリオ" panose="020B0604030504040204" pitchFamily="50" charset="-128"/>
              </a:rPr>
              <a:t>fortravel</a:t>
            </a:r>
            <a:r>
              <a:rPr kumimoji="1" lang="ja-JP" altLang="en-US" sz="2400" dirty="0">
                <a:latin typeface="メイリオ" panose="020B0604030504040204" pitchFamily="50" charset="-128"/>
                <a:ea typeface="メイリオ" panose="020B0604030504040204" pitchFamily="50" charset="-128"/>
              </a:rPr>
              <a:t>の次元数）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ベクトルの大きい順に</a:t>
            </a:r>
            <a:r>
              <a:rPr kumimoji="1" lang="en-US" altLang="ja-JP" sz="2400" dirty="0">
                <a:latin typeface="メイリオ" panose="020B0604030504040204" pitchFamily="50" charset="-128"/>
                <a:ea typeface="メイリオ" panose="020B0604030504040204" pitchFamily="50" charset="-128"/>
              </a:rPr>
              <a:t>20</a:t>
            </a:r>
            <a:r>
              <a:rPr kumimoji="1" lang="ja-JP" altLang="en-US" sz="2400" dirty="0">
                <a:latin typeface="メイリオ" panose="020B0604030504040204" pitchFamily="50" charset="-128"/>
                <a:ea typeface="メイリオ" panose="020B0604030504040204" pitchFamily="50" charset="-128"/>
              </a:rPr>
              <a:t>までにフィルタリングするにはどうしたらよいか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以下のコーディングはどういう空間処理をやっているか</a:t>
            </a:r>
          </a:p>
        </p:txBody>
      </p:sp>
      <p:sp>
        <p:nvSpPr>
          <p:cNvPr id="4" name="テキスト ボックス 3">
            <a:extLst>
              <a:ext uri="{FF2B5EF4-FFF2-40B4-BE49-F238E27FC236}">
                <a16:creationId xmlns:a16="http://schemas.microsoft.com/office/drawing/2014/main" id="{DCCD6F26-B750-BA21-5D4F-5D4EFBD6535F}"/>
              </a:ext>
            </a:extLst>
          </p:cNvPr>
          <p:cNvSpPr txBox="1"/>
          <p:nvPr/>
        </p:nvSpPr>
        <p:spPr>
          <a:xfrm>
            <a:off x="980401" y="2727201"/>
            <a:ext cx="9543766" cy="3416320"/>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feature_pca_vectors</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pca.components_.T</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a:p>
            <a:pPr algn="l"/>
            <a:r>
              <a:rPr kumimoji="1" lang="en-US" altLang="ja-JP" dirty="0" err="1">
                <a:latin typeface="メイリオ" panose="020B0604030504040204" pitchFamily="50" charset="-128"/>
                <a:ea typeface="メイリオ" panose="020B0604030504040204" pitchFamily="50" charset="-128"/>
              </a:rPr>
              <a:t>feature_pca_df</a:t>
            </a:r>
            <a:r>
              <a:rPr kumimoji="1" lang="en-US" altLang="ja-JP" dirty="0">
                <a:latin typeface="メイリオ" panose="020B0604030504040204" pitchFamily="50" charset="-128"/>
                <a:ea typeface="メイリオ" panose="020B0604030504040204" pitchFamily="50" charset="-128"/>
              </a:rPr>
              <a:t> = </a:t>
            </a:r>
            <a:r>
              <a:rPr kumimoji="1" lang="en-US" altLang="ja-JP" dirty="0" err="1">
                <a:latin typeface="メイリオ" panose="020B0604030504040204" pitchFamily="50" charset="-128"/>
                <a:ea typeface="メイリオ" panose="020B0604030504040204" pitchFamily="50" charset="-128"/>
              </a:rPr>
              <a:t>pd.DataFrame</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feature_pca_vectors</a:t>
            </a:r>
            <a:r>
              <a:rPr kumimoji="1" lang="en-US" altLang="ja-JP" dirty="0">
                <a:latin typeface="メイリオ" panose="020B0604030504040204" pitchFamily="50" charset="-128"/>
                <a:ea typeface="メイリオ" panose="020B0604030504040204" pitchFamily="50" charset="-128"/>
              </a:rPr>
              <a:t>[:,0:2])</a:t>
            </a:r>
          </a:p>
          <a:p>
            <a:pPr algn="l"/>
            <a:r>
              <a:rPr kumimoji="1" lang="en-US" altLang="ja-JP" dirty="0" err="1">
                <a:latin typeface="メイリオ" panose="020B0604030504040204" pitchFamily="50" charset="-128"/>
                <a:ea typeface="メイリオ" panose="020B0604030504040204" pitchFamily="50" charset="-128"/>
              </a:rPr>
              <a:t>feature_pca_df.columns</a:t>
            </a:r>
            <a:r>
              <a:rPr kumimoji="1" lang="en-US" altLang="ja-JP" dirty="0">
                <a:latin typeface="メイリオ" panose="020B0604030504040204" pitchFamily="50" charset="-128"/>
                <a:ea typeface="メイリオ" panose="020B0604030504040204" pitchFamily="50" charset="-128"/>
              </a:rPr>
              <a:t> = ['PC1','PC2']</a:t>
            </a:r>
          </a:p>
          <a:p>
            <a:pPr algn="l"/>
            <a:r>
              <a:rPr kumimoji="1" lang="en-US" altLang="ja-JP" dirty="0" err="1">
                <a:latin typeface="メイリオ" panose="020B0604030504040204" pitchFamily="50" charset="-128"/>
                <a:ea typeface="メイリオ" panose="020B0604030504040204" pitchFamily="50" charset="-128"/>
              </a:rPr>
              <a:t>square_df</a:t>
            </a:r>
            <a:r>
              <a:rPr kumimoji="1" lang="en-US" altLang="ja-JP" dirty="0">
                <a:latin typeface="メイリオ" panose="020B0604030504040204" pitchFamily="50" charset="-128"/>
                <a:ea typeface="メイリオ" panose="020B0604030504040204" pitchFamily="50" charset="-128"/>
              </a:rPr>
              <a:t> = </a:t>
            </a:r>
            <a:r>
              <a:rPr kumimoji="1" lang="en-US" altLang="ja-JP" dirty="0" err="1">
                <a:latin typeface="メイリオ" panose="020B0604030504040204" pitchFamily="50" charset="-128"/>
                <a:ea typeface="メイリオ" panose="020B0604030504040204" pitchFamily="50" charset="-128"/>
              </a:rPr>
              <a:t>pd.DataFrame</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feature_pca_df</a:t>
            </a:r>
            <a:r>
              <a:rPr kumimoji="1" lang="en-US" altLang="ja-JP" dirty="0">
                <a:latin typeface="メイリオ" panose="020B0604030504040204" pitchFamily="50" charset="-128"/>
                <a:ea typeface="メイリオ" panose="020B0604030504040204" pitchFamily="50" charset="-128"/>
              </a:rPr>
              <a:t>['PC1']**2+feature_pca_df['PC2']**2)</a:t>
            </a:r>
          </a:p>
          <a:p>
            <a:pPr algn="l"/>
            <a:r>
              <a:rPr kumimoji="1" lang="en-US" altLang="ja-JP" dirty="0" err="1">
                <a:latin typeface="メイリオ" panose="020B0604030504040204" pitchFamily="50" charset="-128"/>
                <a:ea typeface="メイリオ" panose="020B0604030504040204" pitchFamily="50" charset="-128"/>
              </a:rPr>
              <a:t>square_df.columns</a:t>
            </a:r>
            <a:r>
              <a:rPr kumimoji="1" lang="en-US" altLang="ja-JP" dirty="0">
                <a:latin typeface="メイリオ" panose="020B0604030504040204" pitchFamily="50" charset="-128"/>
                <a:ea typeface="メイリオ" panose="020B0604030504040204" pitchFamily="50" charset="-128"/>
              </a:rPr>
              <a:t> = ['</a:t>
            </a:r>
            <a:r>
              <a:rPr kumimoji="1" lang="en-US" altLang="ja-JP" dirty="0" err="1">
                <a:latin typeface="メイリオ" panose="020B0604030504040204" pitchFamily="50" charset="-128"/>
                <a:ea typeface="メイリオ" panose="020B0604030504040204" pitchFamily="50" charset="-128"/>
              </a:rPr>
              <a:t>sq_sum</a:t>
            </a:r>
            <a:r>
              <a:rPr kumimoji="1" lang="en-US" altLang="ja-JP" dirty="0">
                <a:latin typeface="メイリオ" panose="020B0604030504040204" pitchFamily="50" charset="-128"/>
                <a:ea typeface="メイリオ" panose="020B0604030504040204" pitchFamily="50" charset="-128"/>
              </a:rPr>
              <a:t>']</a:t>
            </a:r>
          </a:p>
          <a:p>
            <a:pPr algn="l"/>
            <a:r>
              <a:rPr kumimoji="1" lang="en-US" altLang="ja-JP" dirty="0" err="1">
                <a:latin typeface="メイリオ" panose="020B0604030504040204" pitchFamily="50" charset="-128"/>
                <a:ea typeface="メイリオ" panose="020B0604030504040204" pitchFamily="50" charset="-128"/>
              </a:rPr>
              <a:t>feature_name_df</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pd.DataFrame</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dict_word</a:t>
            </a:r>
            <a:r>
              <a:rPr kumimoji="1" lang="en-US" altLang="ja-JP" dirty="0">
                <a:latin typeface="メイリオ" panose="020B0604030504040204" pitchFamily="50" charset="-128"/>
                <a:ea typeface="メイリオ" panose="020B0604030504040204" pitchFamily="50" charset="-128"/>
              </a:rPr>
              <a:t>)</a:t>
            </a:r>
          </a:p>
          <a:p>
            <a:pPr algn="l"/>
            <a:r>
              <a:rPr kumimoji="1" lang="en-US" altLang="ja-JP" dirty="0" err="1">
                <a:latin typeface="メイリオ" panose="020B0604030504040204" pitchFamily="50" charset="-128"/>
                <a:ea typeface="メイリオ" panose="020B0604030504040204" pitchFamily="50" charset="-128"/>
              </a:rPr>
              <a:t>feature_name_df.columns</a:t>
            </a:r>
            <a:r>
              <a:rPr kumimoji="1" lang="en-US" altLang="ja-JP" dirty="0">
                <a:latin typeface="メイリオ" panose="020B0604030504040204" pitchFamily="50" charset="-128"/>
                <a:ea typeface="メイリオ" panose="020B0604030504040204" pitchFamily="50" charset="-128"/>
              </a:rPr>
              <a:t> = ['words']</a:t>
            </a:r>
          </a:p>
          <a:p>
            <a:pPr algn="l"/>
            <a:r>
              <a:rPr kumimoji="1" lang="en-US" altLang="ja-JP" dirty="0" err="1">
                <a:latin typeface="メイリオ" panose="020B0604030504040204" pitchFamily="50" charset="-128"/>
                <a:ea typeface="メイリオ" panose="020B0604030504040204" pitchFamily="50" charset="-128"/>
              </a:rPr>
              <a:t>feature_pca_df</a:t>
            </a:r>
            <a:r>
              <a:rPr kumimoji="1" lang="en-US" altLang="ja-JP" dirty="0">
                <a:latin typeface="メイリオ" panose="020B0604030504040204" pitchFamily="50" charset="-128"/>
                <a:ea typeface="メイリオ" panose="020B0604030504040204" pitchFamily="50" charset="-128"/>
              </a:rPr>
              <a:t> = </a:t>
            </a:r>
            <a:r>
              <a:rPr kumimoji="1" lang="en-US" altLang="ja-JP" dirty="0" err="1">
                <a:latin typeface="メイリオ" panose="020B0604030504040204" pitchFamily="50" charset="-128"/>
                <a:ea typeface="メイリオ" panose="020B0604030504040204" pitchFamily="50" charset="-128"/>
              </a:rPr>
              <a:t>pd.concat</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feature_name_df,feature_pca_df,square_df</a:t>
            </a:r>
            <a:r>
              <a:rPr kumimoji="1" lang="en-US" altLang="ja-JP" dirty="0">
                <a:latin typeface="メイリオ" panose="020B0604030504040204" pitchFamily="50" charset="-128"/>
                <a:ea typeface="メイリオ" panose="020B0604030504040204" pitchFamily="50" charset="-128"/>
              </a:rPr>
              <a:t>], axis=1)</a:t>
            </a:r>
          </a:p>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主成分値の大きい語彙順にソート</a:t>
            </a:r>
          </a:p>
          <a:p>
            <a:pPr algn="l"/>
            <a:r>
              <a:rPr kumimoji="1" lang="en-US" altLang="ja-JP" dirty="0" err="1">
                <a:latin typeface="メイリオ" panose="020B0604030504040204" pitchFamily="50" charset="-128"/>
                <a:ea typeface="メイリオ" panose="020B0604030504040204" pitchFamily="50" charset="-128"/>
              </a:rPr>
              <a:t>feature_pca_df</a:t>
            </a:r>
            <a:r>
              <a:rPr kumimoji="1" lang="en-US" altLang="ja-JP"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feature_pca_df.sort_values</a:t>
            </a:r>
            <a:r>
              <a:rPr kumimoji="1" lang="en-US" altLang="ja-JP" dirty="0">
                <a:latin typeface="メイリオ" panose="020B0604030504040204" pitchFamily="50" charset="-128"/>
                <a:ea typeface="メイリオ" panose="020B0604030504040204" pitchFamily="50" charset="-128"/>
              </a:rPr>
              <a:t>(by='</a:t>
            </a:r>
            <a:r>
              <a:rPr kumimoji="1" lang="en-US" altLang="ja-JP" dirty="0" err="1">
                <a:latin typeface="メイリオ" panose="020B0604030504040204" pitchFamily="50" charset="-128"/>
                <a:ea typeface="メイリオ" panose="020B0604030504040204" pitchFamily="50" charset="-128"/>
              </a:rPr>
              <a:t>sq_sum</a:t>
            </a:r>
            <a:r>
              <a:rPr kumimoji="1" lang="en-US" altLang="ja-JP" dirty="0">
                <a:latin typeface="メイリオ" panose="020B0604030504040204" pitchFamily="50" charset="-128"/>
                <a:ea typeface="メイリオ" panose="020B0604030504040204" pitchFamily="50" charset="-128"/>
              </a:rPr>
              <a:t>', ascending=False)</a:t>
            </a:r>
          </a:p>
          <a:p>
            <a:pPr algn="l"/>
            <a:r>
              <a:rPr kumimoji="1" lang="en-US" altLang="ja-JP" dirty="0" err="1">
                <a:latin typeface="メイリオ" panose="020B0604030504040204" pitchFamily="50" charset="-128"/>
                <a:ea typeface="メイリオ" panose="020B0604030504040204" pitchFamily="50" charset="-128"/>
              </a:rPr>
              <a:t>feature_pca_df</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feature_pca_df</a:t>
            </a:r>
            <a:r>
              <a:rPr kumimoji="1" lang="en-US" altLang="ja-JP" dirty="0">
                <a:latin typeface="メイリオ" panose="020B0604030504040204" pitchFamily="50" charset="-128"/>
                <a:ea typeface="メイリオ" panose="020B0604030504040204" pitchFamily="50" charset="-128"/>
              </a:rPr>
              <a:t>[0:20]</a:t>
            </a:r>
          </a:p>
        </p:txBody>
      </p:sp>
    </p:spTree>
    <p:extLst>
      <p:ext uri="{BB962C8B-B14F-4D97-AF65-F5344CB8AC3E}">
        <p14:creationId xmlns:p14="http://schemas.microsoft.com/office/powerpoint/2010/main" val="3408644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4FE9F21E-F62A-C829-120D-F83A0386861F}"/>
              </a:ext>
            </a:extLst>
          </p:cNvPr>
          <p:cNvCxnSpPr>
            <a:cxnSpLocks/>
          </p:cNvCxnSpPr>
          <p:nvPr/>
        </p:nvCxnSpPr>
        <p:spPr>
          <a:xfrm>
            <a:off x="2757046" y="1785624"/>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30D2A4FD-505E-02D5-10D2-04EF7D850048}"/>
              </a:ext>
            </a:extLst>
          </p:cNvPr>
          <p:cNvCxnSpPr>
            <a:cxnSpLocks/>
          </p:cNvCxnSpPr>
          <p:nvPr/>
        </p:nvCxnSpPr>
        <p:spPr>
          <a:xfrm flipH="1">
            <a:off x="729993" y="3750563"/>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5B6AB285-7655-DEC7-6CBF-E196CE8E4CC9}"/>
              </a:ext>
            </a:extLst>
          </p:cNvPr>
          <p:cNvCxnSpPr>
            <a:cxnSpLocks/>
          </p:cNvCxnSpPr>
          <p:nvPr/>
        </p:nvCxnSpPr>
        <p:spPr>
          <a:xfrm>
            <a:off x="2771936" y="3780956"/>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225E380-4FC7-35A2-75BC-F82E572538CD}"/>
              </a:ext>
            </a:extLst>
          </p:cNvPr>
          <p:cNvSpPr txBox="1"/>
          <p:nvPr/>
        </p:nvSpPr>
        <p:spPr>
          <a:xfrm rot="3925103">
            <a:off x="2615119" y="2998056"/>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2A775837-DC80-B34E-1E16-E6BD446E9575}"/>
              </a:ext>
            </a:extLst>
          </p:cNvPr>
          <p:cNvSpPr txBox="1"/>
          <p:nvPr/>
        </p:nvSpPr>
        <p:spPr>
          <a:xfrm rot="3925103">
            <a:off x="3215132" y="29477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7139014D-F83F-32CB-173A-B4E4F7E82282}"/>
              </a:ext>
            </a:extLst>
          </p:cNvPr>
          <p:cNvSpPr txBox="1"/>
          <p:nvPr/>
        </p:nvSpPr>
        <p:spPr>
          <a:xfrm rot="3925103">
            <a:off x="2576624" y="336268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A389C81A-4179-7085-AFA1-174E8511FBA8}"/>
              </a:ext>
            </a:extLst>
          </p:cNvPr>
          <p:cNvSpPr txBox="1"/>
          <p:nvPr/>
        </p:nvSpPr>
        <p:spPr>
          <a:xfrm rot="3925103">
            <a:off x="3376180" y="361577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75EE4B3F-A422-0CA0-16EF-00D2853123DB}"/>
              </a:ext>
            </a:extLst>
          </p:cNvPr>
          <p:cNvSpPr txBox="1"/>
          <p:nvPr/>
        </p:nvSpPr>
        <p:spPr>
          <a:xfrm rot="3925103">
            <a:off x="3299394" y="30524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A5A980D9-BA9A-5E91-DC49-01EB8DD3C1FC}"/>
              </a:ext>
            </a:extLst>
          </p:cNvPr>
          <p:cNvSpPr txBox="1"/>
          <p:nvPr/>
        </p:nvSpPr>
        <p:spPr>
          <a:xfrm rot="3925103">
            <a:off x="2508278" y="33188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5ECEA38D-58C9-403F-888D-8E457C75649D}"/>
              </a:ext>
            </a:extLst>
          </p:cNvPr>
          <p:cNvSpPr txBox="1"/>
          <p:nvPr/>
        </p:nvSpPr>
        <p:spPr>
          <a:xfrm rot="3925103">
            <a:off x="2908136" y="37075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6967595E-30F7-A71B-7ED3-AA3212439FB3}"/>
              </a:ext>
            </a:extLst>
          </p:cNvPr>
          <p:cNvSpPr txBox="1"/>
          <p:nvPr/>
        </p:nvSpPr>
        <p:spPr>
          <a:xfrm rot="3925103">
            <a:off x="3519955" y="34515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242BBFD1-7594-7563-7872-FB7FE26AB085}"/>
              </a:ext>
            </a:extLst>
          </p:cNvPr>
          <p:cNvSpPr txBox="1"/>
          <p:nvPr/>
        </p:nvSpPr>
        <p:spPr>
          <a:xfrm rot="3925103">
            <a:off x="2306859" y="344868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92CC6A48-5B64-E902-69B3-639B1979D71A}"/>
              </a:ext>
            </a:extLst>
          </p:cNvPr>
          <p:cNvSpPr txBox="1"/>
          <p:nvPr/>
        </p:nvSpPr>
        <p:spPr>
          <a:xfrm rot="3925103">
            <a:off x="2303729" y="38927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48D29E29-6EA9-0A56-FF9B-7F06A110BA7C}"/>
              </a:ext>
            </a:extLst>
          </p:cNvPr>
          <p:cNvSpPr txBox="1"/>
          <p:nvPr/>
        </p:nvSpPr>
        <p:spPr>
          <a:xfrm rot="3925103">
            <a:off x="2421209" y="318049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0F3367E8-1A94-52A2-8CF1-E9507AF83A8B}"/>
              </a:ext>
            </a:extLst>
          </p:cNvPr>
          <p:cNvSpPr txBox="1"/>
          <p:nvPr/>
        </p:nvSpPr>
        <p:spPr>
          <a:xfrm rot="3925103">
            <a:off x="2014856" y="38899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D755F0AD-A3D5-BDC2-7936-029E0AA3D403}"/>
              </a:ext>
            </a:extLst>
          </p:cNvPr>
          <p:cNvSpPr txBox="1"/>
          <p:nvPr/>
        </p:nvSpPr>
        <p:spPr>
          <a:xfrm rot="3925103">
            <a:off x="2621326" y="400347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C4B15FFC-D854-ACA3-7BD9-40ED0A8394AD}"/>
              </a:ext>
            </a:extLst>
          </p:cNvPr>
          <p:cNvSpPr txBox="1"/>
          <p:nvPr/>
        </p:nvSpPr>
        <p:spPr>
          <a:xfrm rot="3925103">
            <a:off x="2863195" y="33878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A5E3572A-9ECB-F9D4-18EA-1DD7F52D37F7}"/>
              </a:ext>
            </a:extLst>
          </p:cNvPr>
          <p:cNvSpPr txBox="1"/>
          <p:nvPr/>
        </p:nvSpPr>
        <p:spPr>
          <a:xfrm rot="3925103">
            <a:off x="2546127" y="368579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04B9E41C-4B0C-51AE-3807-40C5AFCDFFFF}"/>
              </a:ext>
            </a:extLst>
          </p:cNvPr>
          <p:cNvSpPr txBox="1"/>
          <p:nvPr/>
        </p:nvSpPr>
        <p:spPr>
          <a:xfrm rot="3925103">
            <a:off x="3254228" y="338613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6389D6B5-AB55-142D-9BB8-8EF81B32C15A}"/>
              </a:ext>
            </a:extLst>
          </p:cNvPr>
          <p:cNvSpPr txBox="1"/>
          <p:nvPr/>
        </p:nvSpPr>
        <p:spPr>
          <a:xfrm rot="3925103">
            <a:off x="2296924" y="37465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0B548410-73BB-C34F-B812-B0D07E0B8D90}"/>
              </a:ext>
            </a:extLst>
          </p:cNvPr>
          <p:cNvSpPr txBox="1"/>
          <p:nvPr/>
        </p:nvSpPr>
        <p:spPr>
          <a:xfrm rot="3925103">
            <a:off x="2204267" y="414055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6CC3C0DC-1B57-A95E-6CE0-EE11901A6CE5}"/>
              </a:ext>
            </a:extLst>
          </p:cNvPr>
          <p:cNvSpPr txBox="1"/>
          <p:nvPr/>
        </p:nvSpPr>
        <p:spPr>
          <a:xfrm rot="3925103">
            <a:off x="2081907" y="334363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C7A0F4F-45E6-AD39-D861-6FB66FC608E9}"/>
              </a:ext>
            </a:extLst>
          </p:cNvPr>
          <p:cNvSpPr txBox="1"/>
          <p:nvPr/>
        </p:nvSpPr>
        <p:spPr>
          <a:xfrm rot="3925103">
            <a:off x="2586188" y="376817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AA775C10-08BB-7941-C088-4F9DDA2AD108}"/>
              </a:ext>
            </a:extLst>
          </p:cNvPr>
          <p:cNvSpPr txBox="1"/>
          <p:nvPr/>
        </p:nvSpPr>
        <p:spPr>
          <a:xfrm rot="3925103">
            <a:off x="2327886" y="317595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C0A6185F-DA1F-02AC-77DB-521242FC3F32}"/>
              </a:ext>
            </a:extLst>
          </p:cNvPr>
          <p:cNvSpPr txBox="1"/>
          <p:nvPr/>
        </p:nvSpPr>
        <p:spPr>
          <a:xfrm rot="3925103">
            <a:off x="2118144" y="38599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6147CF1B-ADF9-6043-06BC-594CA68CEC19}"/>
              </a:ext>
            </a:extLst>
          </p:cNvPr>
          <p:cNvSpPr txBox="1"/>
          <p:nvPr/>
        </p:nvSpPr>
        <p:spPr>
          <a:xfrm rot="3925103">
            <a:off x="2729963" y="36039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2B93AC9-6BD8-ED33-3FDE-75DDE1A38506}"/>
              </a:ext>
            </a:extLst>
          </p:cNvPr>
          <p:cNvSpPr txBox="1"/>
          <p:nvPr/>
        </p:nvSpPr>
        <p:spPr>
          <a:xfrm rot="3925103">
            <a:off x="2123337" y="374991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3A772AF3-CB2F-DAFF-F038-7E53FAB51016}"/>
              </a:ext>
            </a:extLst>
          </p:cNvPr>
          <p:cNvSpPr txBox="1"/>
          <p:nvPr/>
        </p:nvSpPr>
        <p:spPr>
          <a:xfrm rot="3925103">
            <a:off x="1834464" y="374706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5D671D26-BA8F-2040-A444-29A22B92D10F}"/>
              </a:ext>
            </a:extLst>
          </p:cNvPr>
          <p:cNvSpPr txBox="1"/>
          <p:nvPr/>
        </p:nvSpPr>
        <p:spPr>
          <a:xfrm rot="3925103">
            <a:off x="1831334" y="415587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497A72D7-E2E2-C95E-DC5A-74130FC5FAC8}"/>
              </a:ext>
            </a:extLst>
          </p:cNvPr>
          <p:cNvSpPr txBox="1"/>
          <p:nvPr/>
        </p:nvSpPr>
        <p:spPr>
          <a:xfrm rot="3925103">
            <a:off x="2368478" y="336881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B8C3848C-51D2-172B-F7A0-8CAD06A4E886}"/>
              </a:ext>
            </a:extLst>
          </p:cNvPr>
          <p:cNvSpPr txBox="1"/>
          <p:nvPr/>
        </p:nvSpPr>
        <p:spPr>
          <a:xfrm rot="3925103">
            <a:off x="1756135" y="383819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DD7EFF4B-0618-43E1-8C14-143F848065A0}"/>
              </a:ext>
            </a:extLst>
          </p:cNvPr>
          <p:cNvSpPr txBox="1"/>
          <p:nvPr/>
        </p:nvSpPr>
        <p:spPr>
          <a:xfrm rot="3925103">
            <a:off x="2464236" y="353853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AD1C26F8-F166-04B1-78F7-E95F773AEE1E}"/>
              </a:ext>
            </a:extLst>
          </p:cNvPr>
          <p:cNvSpPr txBox="1"/>
          <p:nvPr/>
        </p:nvSpPr>
        <p:spPr>
          <a:xfrm rot="3925103">
            <a:off x="3215389" y="2749241"/>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879EBDF4-9813-FC55-2A85-2E5B99843ED4}"/>
              </a:ext>
            </a:extLst>
          </p:cNvPr>
          <p:cNvSpPr txBox="1"/>
          <p:nvPr/>
        </p:nvSpPr>
        <p:spPr>
          <a:xfrm rot="3925103">
            <a:off x="4199125" y="23381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08F9EF39-9BBC-C269-8269-4B717ADAAE0F}"/>
              </a:ext>
            </a:extLst>
          </p:cNvPr>
          <p:cNvSpPr txBox="1"/>
          <p:nvPr/>
        </p:nvSpPr>
        <p:spPr>
          <a:xfrm rot="3925103">
            <a:off x="3644616" y="279815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D7C36672-5F13-3147-0B87-669A92EFF202}"/>
              </a:ext>
            </a:extLst>
          </p:cNvPr>
          <p:cNvSpPr txBox="1"/>
          <p:nvPr/>
        </p:nvSpPr>
        <p:spPr>
          <a:xfrm rot="3925103">
            <a:off x="2750601" y="292745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E4F2A4AF-16FD-A9B9-B99E-F907C91B2444}"/>
              </a:ext>
            </a:extLst>
          </p:cNvPr>
          <p:cNvSpPr txBox="1"/>
          <p:nvPr/>
        </p:nvSpPr>
        <p:spPr>
          <a:xfrm rot="3925103">
            <a:off x="3933880" y="281975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6A474D85-ABD6-45C7-CF0E-B7E0C41BE685}"/>
              </a:ext>
            </a:extLst>
          </p:cNvPr>
          <p:cNvSpPr txBox="1"/>
          <p:nvPr/>
        </p:nvSpPr>
        <p:spPr>
          <a:xfrm rot="3925103">
            <a:off x="3788861" y="24988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0C581F7E-9B81-078D-4173-7CAE9360C8B7}"/>
              </a:ext>
            </a:extLst>
          </p:cNvPr>
          <p:cNvSpPr txBox="1"/>
          <p:nvPr/>
        </p:nvSpPr>
        <p:spPr>
          <a:xfrm rot="3925103">
            <a:off x="3723011" y="320680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E64D34F5-A509-D4F7-0F45-E178C62AA894}"/>
              </a:ext>
            </a:extLst>
          </p:cNvPr>
          <p:cNvSpPr txBox="1"/>
          <p:nvPr/>
        </p:nvSpPr>
        <p:spPr>
          <a:xfrm rot="3925103">
            <a:off x="4077655" y="265555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8FE35708-583D-03D8-A2D0-F03E5B27757F}"/>
              </a:ext>
            </a:extLst>
          </p:cNvPr>
          <p:cNvSpPr txBox="1"/>
          <p:nvPr/>
        </p:nvSpPr>
        <p:spPr>
          <a:xfrm rot="3925103">
            <a:off x="3319024" y="26261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9BB94D54-E5AA-4CB8-8CFA-8FD26D52A3C3}"/>
              </a:ext>
            </a:extLst>
          </p:cNvPr>
          <p:cNvSpPr txBox="1"/>
          <p:nvPr/>
        </p:nvSpPr>
        <p:spPr>
          <a:xfrm rot="3925103">
            <a:off x="2843619" y="31826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87ABA691-1F50-1F2B-20D6-C67F3C6EB75F}"/>
              </a:ext>
            </a:extLst>
          </p:cNvPr>
          <p:cNvSpPr txBox="1"/>
          <p:nvPr/>
        </p:nvSpPr>
        <p:spPr>
          <a:xfrm rot="3925103">
            <a:off x="2970094" y="25709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996117F6-E1DF-485D-48D3-2E207F6013B9}"/>
              </a:ext>
            </a:extLst>
          </p:cNvPr>
          <p:cNvSpPr txBox="1"/>
          <p:nvPr/>
        </p:nvSpPr>
        <p:spPr>
          <a:xfrm rot="3925103">
            <a:off x="2595186" y="27452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3A3A67A7-2838-4A2E-7FE1-B187CDD0750D}"/>
              </a:ext>
            </a:extLst>
          </p:cNvPr>
          <p:cNvSpPr txBox="1"/>
          <p:nvPr/>
        </p:nvSpPr>
        <p:spPr>
          <a:xfrm rot="3925103">
            <a:off x="3037172" y="29526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84BEB182-A7D7-E1B7-B54C-5F7AA8015D34}"/>
              </a:ext>
            </a:extLst>
          </p:cNvPr>
          <p:cNvSpPr txBox="1"/>
          <p:nvPr/>
        </p:nvSpPr>
        <p:spPr>
          <a:xfrm rot="3925103">
            <a:off x="3361002" y="318505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5335379-9303-49CF-C417-3287DD02F581}"/>
              </a:ext>
            </a:extLst>
          </p:cNvPr>
          <p:cNvSpPr txBox="1"/>
          <p:nvPr/>
        </p:nvSpPr>
        <p:spPr>
          <a:xfrm rot="3925103">
            <a:off x="3485355" y="26461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94CC132A-2F88-F440-6A2B-3789F8917850}"/>
              </a:ext>
            </a:extLst>
          </p:cNvPr>
          <p:cNvSpPr txBox="1"/>
          <p:nvPr/>
        </p:nvSpPr>
        <p:spPr>
          <a:xfrm rot="3925103">
            <a:off x="3111799" y="324583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CC5EF2E2-AE39-8286-7C04-454651D8D5E5}"/>
              </a:ext>
            </a:extLst>
          </p:cNvPr>
          <p:cNvSpPr txBox="1"/>
          <p:nvPr/>
        </p:nvSpPr>
        <p:spPr>
          <a:xfrm rot="3925103" flipV="1">
            <a:off x="3870636" y="2632129"/>
            <a:ext cx="39069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62FE1FA5-4D27-2C55-0A3D-5C93B9B116D7}"/>
              </a:ext>
            </a:extLst>
          </p:cNvPr>
          <p:cNvSpPr txBox="1"/>
          <p:nvPr/>
        </p:nvSpPr>
        <p:spPr>
          <a:xfrm rot="3925103">
            <a:off x="2933019" y="335920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BC08FC52-5A2B-F3E2-82CB-D789F9A95522}"/>
              </a:ext>
            </a:extLst>
          </p:cNvPr>
          <p:cNvSpPr txBox="1"/>
          <p:nvPr/>
        </p:nvSpPr>
        <p:spPr>
          <a:xfrm rot="3925103">
            <a:off x="3230513" y="311275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3F26F72E-9010-F24D-9E0E-012377A0975E}"/>
              </a:ext>
            </a:extLst>
          </p:cNvPr>
          <p:cNvSpPr txBox="1"/>
          <p:nvPr/>
        </p:nvSpPr>
        <p:spPr>
          <a:xfrm rot="3925103">
            <a:off x="2964786" y="304731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57" name="直線矢印コネクタ 56">
            <a:extLst>
              <a:ext uri="{FF2B5EF4-FFF2-40B4-BE49-F238E27FC236}">
                <a16:creationId xmlns:a16="http://schemas.microsoft.com/office/drawing/2014/main" id="{41C65889-B145-6BD0-A4F8-C9AAD82306C7}"/>
              </a:ext>
            </a:extLst>
          </p:cNvPr>
          <p:cNvCxnSpPr>
            <a:cxnSpLocks/>
          </p:cNvCxnSpPr>
          <p:nvPr/>
        </p:nvCxnSpPr>
        <p:spPr>
          <a:xfrm flipH="1" flipV="1">
            <a:off x="2677442" y="2423130"/>
            <a:ext cx="1350525" cy="258356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8CF7FEF1-CF60-AEF3-5B2C-335AB30DE7E7}"/>
              </a:ext>
            </a:extLst>
          </p:cNvPr>
          <p:cNvCxnSpPr>
            <a:cxnSpLocks/>
          </p:cNvCxnSpPr>
          <p:nvPr/>
        </p:nvCxnSpPr>
        <p:spPr>
          <a:xfrm flipV="1">
            <a:off x="2911507" y="2618896"/>
            <a:ext cx="698273" cy="135738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9" name="矢印: 右 58">
            <a:extLst>
              <a:ext uri="{FF2B5EF4-FFF2-40B4-BE49-F238E27FC236}">
                <a16:creationId xmlns:a16="http://schemas.microsoft.com/office/drawing/2014/main" id="{6E920FBF-60F0-77BB-05AF-2F989A976E29}"/>
              </a:ext>
            </a:extLst>
          </p:cNvPr>
          <p:cNvSpPr/>
          <p:nvPr/>
        </p:nvSpPr>
        <p:spPr>
          <a:xfrm rot="19874238">
            <a:off x="1537601" y="3339298"/>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D6BCF32B-46B7-C26F-0335-E03E75B930FF}"/>
                  </a:ext>
                </a:extLst>
              </p:cNvPr>
              <p:cNvSpPr txBox="1"/>
              <p:nvPr/>
            </p:nvSpPr>
            <p:spPr>
              <a:xfrm>
                <a:off x="2561593" y="1475650"/>
                <a:ext cx="42716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𝑛</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0" name="テキスト ボックス 59">
                <a:extLst>
                  <a:ext uri="{FF2B5EF4-FFF2-40B4-BE49-F238E27FC236}">
                    <a16:creationId xmlns:a16="http://schemas.microsoft.com/office/drawing/2014/main" id="{D6BCF32B-46B7-C26F-0335-E03E75B930FF}"/>
                  </a:ext>
                </a:extLst>
              </p:cNvPr>
              <p:cNvSpPr txBox="1">
                <a:spLocks noRot="1" noChangeAspect="1" noMove="1" noResize="1" noEditPoints="1" noAdjustHandles="1" noChangeArrowheads="1" noChangeShapeType="1" noTextEdit="1"/>
              </p:cNvSpPr>
              <p:nvPr/>
            </p:nvSpPr>
            <p:spPr>
              <a:xfrm>
                <a:off x="2561593" y="1475650"/>
                <a:ext cx="427168" cy="369332"/>
              </a:xfrm>
              <a:prstGeom prst="rect">
                <a:avLst/>
              </a:prstGeom>
              <a:blipFill>
                <a:blip r:embed="rId2"/>
                <a:stretch>
                  <a:fillRect l="-4286" b="-49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6C2A2C08-20DE-B921-FC4C-82F91A34A445}"/>
                  </a:ext>
                </a:extLst>
              </p:cNvPr>
              <p:cNvSpPr txBox="1"/>
              <p:nvPr/>
            </p:nvSpPr>
            <p:spPr>
              <a:xfrm>
                <a:off x="522463" y="4903565"/>
                <a:ext cx="4001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1" name="テキスト ボックス 60">
                <a:extLst>
                  <a:ext uri="{FF2B5EF4-FFF2-40B4-BE49-F238E27FC236}">
                    <a16:creationId xmlns:a16="http://schemas.microsoft.com/office/drawing/2014/main" id="{6C2A2C08-20DE-B921-FC4C-82F91A34A445}"/>
                  </a:ext>
                </a:extLst>
              </p:cNvPr>
              <p:cNvSpPr txBox="1">
                <a:spLocks noRot="1" noChangeAspect="1" noMove="1" noResize="1" noEditPoints="1" noAdjustHandles="1" noChangeArrowheads="1" noChangeShapeType="1" noTextEdit="1"/>
              </p:cNvSpPr>
              <p:nvPr/>
            </p:nvSpPr>
            <p:spPr>
              <a:xfrm>
                <a:off x="522463" y="4903565"/>
                <a:ext cx="400173" cy="369332"/>
              </a:xfrm>
              <a:prstGeom prst="rect">
                <a:avLst/>
              </a:prstGeom>
              <a:blipFill>
                <a:blip r:embed="rId3"/>
                <a:stretch>
                  <a:fillRect l="-6154" r="-4615"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D4910610-51CF-34E1-87BD-9AD79AEB1CF3}"/>
                  </a:ext>
                </a:extLst>
              </p:cNvPr>
              <p:cNvSpPr txBox="1"/>
              <p:nvPr/>
            </p:nvSpPr>
            <p:spPr>
              <a:xfrm>
                <a:off x="5033213" y="4708645"/>
                <a:ext cx="40729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2" name="テキスト ボックス 61">
                <a:extLst>
                  <a:ext uri="{FF2B5EF4-FFF2-40B4-BE49-F238E27FC236}">
                    <a16:creationId xmlns:a16="http://schemas.microsoft.com/office/drawing/2014/main" id="{D4910610-51CF-34E1-87BD-9AD79AEB1CF3}"/>
                  </a:ext>
                </a:extLst>
              </p:cNvPr>
              <p:cNvSpPr txBox="1">
                <a:spLocks noRot="1" noChangeAspect="1" noMove="1" noResize="1" noEditPoints="1" noAdjustHandles="1" noChangeArrowheads="1" noChangeShapeType="1" noTextEdit="1"/>
              </p:cNvSpPr>
              <p:nvPr/>
            </p:nvSpPr>
            <p:spPr>
              <a:xfrm>
                <a:off x="5033213" y="4708645"/>
                <a:ext cx="407291" cy="369332"/>
              </a:xfrm>
              <a:prstGeom prst="rect">
                <a:avLst/>
              </a:prstGeom>
              <a:blipFill>
                <a:blip r:embed="rId4"/>
                <a:stretch>
                  <a:fillRect l="-6061" r="-4545" b="-8197"/>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CE3A2B92-4758-5949-920E-285CB9FE1497}"/>
              </a:ext>
            </a:extLst>
          </p:cNvPr>
          <p:cNvSpPr txBox="1"/>
          <p:nvPr/>
        </p:nvSpPr>
        <p:spPr>
          <a:xfrm>
            <a:off x="5587715" y="150318"/>
            <a:ext cx="529984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次元空間での主成分ベクトルの座標</a:t>
            </a:r>
          </a:p>
        </p:txBody>
      </p:sp>
      <mc:AlternateContent xmlns:mc="http://schemas.openxmlformats.org/markup-compatibility/2006" xmlns:a14="http://schemas.microsoft.com/office/drawing/2010/main">
        <mc:Choice Requires="a14">
          <p:graphicFrame>
            <p:nvGraphicFramePr>
              <p:cNvPr id="64" name="表 63">
                <a:extLst>
                  <a:ext uri="{FF2B5EF4-FFF2-40B4-BE49-F238E27FC236}">
                    <a16:creationId xmlns:a16="http://schemas.microsoft.com/office/drawing/2014/main" id="{38B7EFED-E086-84E9-CC18-DAFA68D2262E}"/>
                  </a:ext>
                </a:extLst>
              </p:cNvPr>
              <p:cNvGraphicFramePr>
                <a:graphicFrameLocks noGrp="1"/>
              </p:cNvGraphicFramePr>
              <p:nvPr>
                <p:extLst>
                  <p:ext uri="{D42A27DB-BD31-4B8C-83A1-F6EECF244321}">
                    <p14:modId xmlns:p14="http://schemas.microsoft.com/office/powerpoint/2010/main" val="1983770055"/>
                  </p:ext>
                </p:extLst>
              </p:nvPr>
            </p:nvGraphicFramePr>
            <p:xfrm>
              <a:off x="5840073" y="650428"/>
              <a:ext cx="4347900" cy="1854200"/>
            </p:xfrm>
            <a:graphic>
              <a:graphicData uri="http://schemas.openxmlformats.org/drawingml/2006/table">
                <a:tbl>
                  <a:tblPr firstRow="1" bandRow="1">
                    <a:tableStyleId>{5940675A-B579-460E-94D1-54222C63F5DA}</a:tableStyleId>
                  </a:tblPr>
                  <a:tblGrid>
                    <a:gridCol w="635372">
                      <a:extLst>
                        <a:ext uri="{9D8B030D-6E8A-4147-A177-3AD203B41FA5}">
                          <a16:colId xmlns:a16="http://schemas.microsoft.com/office/drawing/2014/main" val="3544115836"/>
                        </a:ext>
                      </a:extLst>
                    </a:gridCol>
                    <a:gridCol w="705829">
                      <a:extLst>
                        <a:ext uri="{9D8B030D-6E8A-4147-A177-3AD203B41FA5}">
                          <a16:colId xmlns:a16="http://schemas.microsoft.com/office/drawing/2014/main" val="1547829096"/>
                        </a:ext>
                      </a:extLst>
                    </a:gridCol>
                    <a:gridCol w="1002233">
                      <a:extLst>
                        <a:ext uri="{9D8B030D-6E8A-4147-A177-3AD203B41FA5}">
                          <a16:colId xmlns:a16="http://schemas.microsoft.com/office/drawing/2014/main" val="968673734"/>
                        </a:ext>
                      </a:extLst>
                    </a:gridCol>
                    <a:gridCol w="1002233">
                      <a:extLst>
                        <a:ext uri="{9D8B030D-6E8A-4147-A177-3AD203B41FA5}">
                          <a16:colId xmlns:a16="http://schemas.microsoft.com/office/drawing/2014/main" val="1132482952"/>
                        </a:ext>
                      </a:extLst>
                    </a:gridCol>
                    <a:gridCol w="1002233">
                      <a:extLst>
                        <a:ext uri="{9D8B030D-6E8A-4147-A177-3AD203B41FA5}">
                          <a16:colId xmlns:a16="http://schemas.microsoft.com/office/drawing/2014/main" val="4272530210"/>
                        </a:ext>
                      </a:extLst>
                    </a:gridCol>
                  </a:tblGrid>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oMath>
                            </m:oMathPara>
                          </a14:m>
                          <a:endParaRPr kumimoji="1" lang="ja-JP" altLang="en-US" dirty="0"/>
                        </a:p>
                      </a:txBody>
                      <a:tcPr/>
                    </a:tc>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oMath>
                            </m:oMathPara>
                          </a14:m>
                          <a:endParaRPr kumimoji="1" lang="ja-JP" altLang="en-US" dirty="0"/>
                        </a:p>
                      </a:txBody>
                      <a:tcPr/>
                    </a:tc>
                    <a:extLst>
                      <a:ext uri="{0D108BD9-81ED-4DB2-BD59-A6C34878D82A}">
                        <a16:rowId xmlns:a16="http://schemas.microsoft.com/office/drawing/2014/main" val="2788369879"/>
                      </a:ext>
                    </a:extLst>
                  </a:tr>
                  <a:tr h="370840">
                    <a:tc>
                      <a:txBody>
                        <a:bodyPr/>
                        <a:lstStyle/>
                        <a:p>
                          <a:r>
                            <a:rPr kumimoji="1" lang="en-US" altLang="ja-JP" dirty="0"/>
                            <a:t>PC1</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284937134"/>
                      </a:ext>
                    </a:extLst>
                  </a:tr>
                  <a:tr h="370840">
                    <a:tc>
                      <a:txBody>
                        <a:bodyPr/>
                        <a:lstStyle/>
                        <a:p>
                          <a:r>
                            <a:rPr kumimoji="1" lang="en-US" altLang="ja-JP" dirty="0"/>
                            <a:t>PC2</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090451044"/>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890992027"/>
                      </a:ext>
                    </a:extLst>
                  </a:tr>
                  <a:tr h="370840">
                    <a:tc>
                      <a:txBody>
                        <a:bodyPr/>
                        <a:lstStyle/>
                        <a:p>
                          <a:r>
                            <a:rPr kumimoji="1" lang="en-US" altLang="ja-JP" dirty="0" err="1"/>
                            <a:t>PCn</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87589714"/>
                      </a:ext>
                    </a:extLst>
                  </a:tr>
                </a:tbl>
              </a:graphicData>
            </a:graphic>
          </p:graphicFrame>
        </mc:Choice>
        <mc:Fallback xmlns="">
          <p:graphicFrame>
            <p:nvGraphicFramePr>
              <p:cNvPr id="64" name="表 63">
                <a:extLst>
                  <a:ext uri="{FF2B5EF4-FFF2-40B4-BE49-F238E27FC236}">
                    <a16:creationId xmlns:a16="http://schemas.microsoft.com/office/drawing/2014/main" id="{38B7EFED-E086-84E9-CC18-DAFA68D2262E}"/>
                  </a:ext>
                </a:extLst>
              </p:cNvPr>
              <p:cNvGraphicFramePr>
                <a:graphicFrameLocks noGrp="1"/>
              </p:cNvGraphicFramePr>
              <p:nvPr>
                <p:extLst>
                  <p:ext uri="{D42A27DB-BD31-4B8C-83A1-F6EECF244321}">
                    <p14:modId xmlns:p14="http://schemas.microsoft.com/office/powerpoint/2010/main" val="1983770055"/>
                  </p:ext>
                </p:extLst>
              </p:nvPr>
            </p:nvGraphicFramePr>
            <p:xfrm>
              <a:off x="5840073" y="650428"/>
              <a:ext cx="4347900" cy="1854200"/>
            </p:xfrm>
            <a:graphic>
              <a:graphicData uri="http://schemas.openxmlformats.org/drawingml/2006/table">
                <a:tbl>
                  <a:tblPr firstRow="1" bandRow="1">
                    <a:tableStyleId>{5940675A-B579-460E-94D1-54222C63F5DA}</a:tableStyleId>
                  </a:tblPr>
                  <a:tblGrid>
                    <a:gridCol w="635372">
                      <a:extLst>
                        <a:ext uri="{9D8B030D-6E8A-4147-A177-3AD203B41FA5}">
                          <a16:colId xmlns:a16="http://schemas.microsoft.com/office/drawing/2014/main" val="3544115836"/>
                        </a:ext>
                      </a:extLst>
                    </a:gridCol>
                    <a:gridCol w="705829">
                      <a:extLst>
                        <a:ext uri="{9D8B030D-6E8A-4147-A177-3AD203B41FA5}">
                          <a16:colId xmlns:a16="http://schemas.microsoft.com/office/drawing/2014/main" val="1547829096"/>
                        </a:ext>
                      </a:extLst>
                    </a:gridCol>
                    <a:gridCol w="1002233">
                      <a:extLst>
                        <a:ext uri="{9D8B030D-6E8A-4147-A177-3AD203B41FA5}">
                          <a16:colId xmlns:a16="http://schemas.microsoft.com/office/drawing/2014/main" val="968673734"/>
                        </a:ext>
                      </a:extLst>
                    </a:gridCol>
                    <a:gridCol w="1002233">
                      <a:extLst>
                        <a:ext uri="{9D8B030D-6E8A-4147-A177-3AD203B41FA5}">
                          <a16:colId xmlns:a16="http://schemas.microsoft.com/office/drawing/2014/main" val="1132482952"/>
                        </a:ext>
                      </a:extLst>
                    </a:gridCol>
                    <a:gridCol w="1002233">
                      <a:extLst>
                        <a:ext uri="{9D8B030D-6E8A-4147-A177-3AD203B41FA5}">
                          <a16:colId xmlns:a16="http://schemas.microsoft.com/office/drawing/2014/main" val="4272530210"/>
                        </a:ext>
                      </a:extLst>
                    </a:gridCol>
                  </a:tblGrid>
                  <a:tr h="370840">
                    <a:tc>
                      <a:txBody>
                        <a:bodyPr/>
                        <a:lstStyle/>
                        <a:p>
                          <a:endParaRPr kumimoji="1" lang="ja-JP" altLang="en-US" dirty="0"/>
                        </a:p>
                      </a:txBody>
                      <a:tcPr/>
                    </a:tc>
                    <a:tc>
                      <a:txBody>
                        <a:bodyPr/>
                        <a:lstStyle/>
                        <a:p>
                          <a:endParaRPr lang="ja-JP"/>
                        </a:p>
                      </a:txBody>
                      <a:tcPr>
                        <a:blipFill>
                          <a:blip r:embed="rId5"/>
                          <a:stretch>
                            <a:fillRect l="-91379" t="-1639" r="-427586" b="-424590"/>
                          </a:stretch>
                        </a:blipFill>
                      </a:tcPr>
                    </a:tc>
                    <a:tc>
                      <a:txBody>
                        <a:bodyPr/>
                        <a:lstStyle/>
                        <a:p>
                          <a:endParaRPr lang="ja-JP"/>
                        </a:p>
                      </a:txBody>
                      <a:tcPr>
                        <a:blipFill>
                          <a:blip r:embed="rId5"/>
                          <a:stretch>
                            <a:fillRect l="-134545" t="-1639" r="-200606" b="-424590"/>
                          </a:stretch>
                        </a:blipFill>
                      </a:tcPr>
                    </a:tc>
                    <a:tc>
                      <a:txBody>
                        <a:bodyPr/>
                        <a:lstStyle/>
                        <a:p>
                          <a:endParaRPr kumimoji="1" lang="ja-JP" altLang="en-US" dirty="0"/>
                        </a:p>
                      </a:txBody>
                      <a:tcPr/>
                    </a:tc>
                    <a:tc>
                      <a:txBody>
                        <a:bodyPr/>
                        <a:lstStyle/>
                        <a:p>
                          <a:endParaRPr lang="ja-JP"/>
                        </a:p>
                      </a:txBody>
                      <a:tcPr>
                        <a:blipFill>
                          <a:blip r:embed="rId5"/>
                          <a:stretch>
                            <a:fillRect l="-333939" t="-1639" r="-1212" b="-424590"/>
                          </a:stretch>
                        </a:blipFill>
                      </a:tcPr>
                    </a:tc>
                    <a:extLst>
                      <a:ext uri="{0D108BD9-81ED-4DB2-BD59-A6C34878D82A}">
                        <a16:rowId xmlns:a16="http://schemas.microsoft.com/office/drawing/2014/main" val="2788369879"/>
                      </a:ext>
                    </a:extLst>
                  </a:tr>
                  <a:tr h="370840">
                    <a:tc>
                      <a:txBody>
                        <a:bodyPr/>
                        <a:lstStyle/>
                        <a:p>
                          <a:r>
                            <a:rPr kumimoji="1" lang="en-US" altLang="ja-JP" dirty="0"/>
                            <a:t>PC1</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284937134"/>
                      </a:ext>
                    </a:extLst>
                  </a:tr>
                  <a:tr h="370840">
                    <a:tc>
                      <a:txBody>
                        <a:bodyPr/>
                        <a:lstStyle/>
                        <a:p>
                          <a:r>
                            <a:rPr kumimoji="1" lang="en-US" altLang="ja-JP" dirty="0"/>
                            <a:t>PC2</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090451044"/>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890992027"/>
                      </a:ext>
                    </a:extLst>
                  </a:tr>
                  <a:tr h="370840">
                    <a:tc>
                      <a:txBody>
                        <a:bodyPr/>
                        <a:lstStyle/>
                        <a:p>
                          <a:r>
                            <a:rPr kumimoji="1" lang="en-US" altLang="ja-JP" dirty="0" err="1"/>
                            <a:t>PCn</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8758971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5" name="表 64">
                <a:extLst>
                  <a:ext uri="{FF2B5EF4-FFF2-40B4-BE49-F238E27FC236}">
                    <a16:creationId xmlns:a16="http://schemas.microsoft.com/office/drawing/2014/main" id="{3D8AF9A5-AF37-97A7-225B-CEFD2CE55B67}"/>
                  </a:ext>
                </a:extLst>
              </p:cNvPr>
              <p:cNvGraphicFramePr>
                <a:graphicFrameLocks noGrp="1"/>
              </p:cNvGraphicFramePr>
              <p:nvPr>
                <p:extLst>
                  <p:ext uri="{D42A27DB-BD31-4B8C-83A1-F6EECF244321}">
                    <p14:modId xmlns:p14="http://schemas.microsoft.com/office/powerpoint/2010/main" val="3079141332"/>
                  </p:ext>
                </p:extLst>
              </p:nvPr>
            </p:nvGraphicFramePr>
            <p:xfrm>
              <a:off x="6162215" y="3926012"/>
              <a:ext cx="4300375" cy="1854200"/>
            </p:xfrm>
            <a:graphic>
              <a:graphicData uri="http://schemas.openxmlformats.org/drawingml/2006/table">
                <a:tbl>
                  <a:tblPr firstRow="1" bandRow="1">
                    <a:tableStyleId>{5940675A-B579-460E-94D1-54222C63F5DA}</a:tableStyleId>
                  </a:tblPr>
                  <a:tblGrid>
                    <a:gridCol w="860075">
                      <a:extLst>
                        <a:ext uri="{9D8B030D-6E8A-4147-A177-3AD203B41FA5}">
                          <a16:colId xmlns:a16="http://schemas.microsoft.com/office/drawing/2014/main" val="3544115836"/>
                        </a:ext>
                      </a:extLst>
                    </a:gridCol>
                    <a:gridCol w="860075">
                      <a:extLst>
                        <a:ext uri="{9D8B030D-6E8A-4147-A177-3AD203B41FA5}">
                          <a16:colId xmlns:a16="http://schemas.microsoft.com/office/drawing/2014/main" val="1547829096"/>
                        </a:ext>
                      </a:extLst>
                    </a:gridCol>
                    <a:gridCol w="860075">
                      <a:extLst>
                        <a:ext uri="{9D8B030D-6E8A-4147-A177-3AD203B41FA5}">
                          <a16:colId xmlns:a16="http://schemas.microsoft.com/office/drawing/2014/main" val="968673734"/>
                        </a:ext>
                      </a:extLst>
                    </a:gridCol>
                    <a:gridCol w="860075">
                      <a:extLst>
                        <a:ext uri="{9D8B030D-6E8A-4147-A177-3AD203B41FA5}">
                          <a16:colId xmlns:a16="http://schemas.microsoft.com/office/drawing/2014/main" val="1132482952"/>
                        </a:ext>
                      </a:extLst>
                    </a:gridCol>
                    <a:gridCol w="860075">
                      <a:extLst>
                        <a:ext uri="{9D8B030D-6E8A-4147-A177-3AD203B41FA5}">
                          <a16:colId xmlns:a16="http://schemas.microsoft.com/office/drawing/2014/main" val="4272530210"/>
                        </a:ext>
                      </a:extLst>
                    </a:gridCol>
                  </a:tblGrid>
                  <a:tr h="370840">
                    <a:tc>
                      <a:txBody>
                        <a:bodyPr/>
                        <a:lstStyle/>
                        <a:p>
                          <a:endParaRPr kumimoji="1" lang="ja-JP" altLang="en-US" dirty="0"/>
                        </a:p>
                      </a:txBody>
                      <a:tcPr/>
                    </a:tc>
                    <a:tc>
                      <a:txBody>
                        <a:bodyPr/>
                        <a:lstStyle/>
                        <a:p>
                          <a:r>
                            <a:rPr kumimoji="1" lang="en-US" altLang="ja-JP" dirty="0"/>
                            <a:t>PC1</a:t>
                          </a:r>
                          <a:endParaRPr kumimoji="1" lang="ja-JP" altLang="en-US" dirty="0"/>
                        </a:p>
                      </a:txBody>
                      <a:tcPr/>
                    </a:tc>
                    <a:tc>
                      <a:txBody>
                        <a:bodyPr/>
                        <a:lstStyle/>
                        <a:p>
                          <a:r>
                            <a:rPr kumimoji="1" lang="en-US" altLang="ja-JP" dirty="0"/>
                            <a:t>PC2</a:t>
                          </a:r>
                          <a:endParaRPr kumimoji="1" lang="ja-JP" altLang="en-US" dirty="0"/>
                        </a:p>
                      </a:txBody>
                      <a:tcPr/>
                    </a:tc>
                    <a:tc>
                      <a:txBody>
                        <a:bodyPr/>
                        <a:lstStyle/>
                        <a:p>
                          <a:endParaRPr kumimoji="1" lang="ja-JP" altLang="en-US" dirty="0"/>
                        </a:p>
                      </a:txBody>
                      <a:tcPr/>
                    </a:tc>
                    <a:tc>
                      <a:txBody>
                        <a:bodyPr/>
                        <a:lstStyle/>
                        <a:p>
                          <a:r>
                            <a:rPr kumimoji="1" lang="en-US" altLang="ja-JP" dirty="0" err="1"/>
                            <a:t>PCn</a:t>
                          </a:r>
                          <a:endParaRPr kumimoji="1" lang="ja-JP" altLang="en-US" dirty="0"/>
                        </a:p>
                      </a:txBody>
                      <a:tcPr/>
                    </a:tc>
                    <a:extLst>
                      <a:ext uri="{0D108BD9-81ED-4DB2-BD59-A6C34878D82A}">
                        <a16:rowId xmlns:a16="http://schemas.microsoft.com/office/drawing/2014/main" val="2788369879"/>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oMath>
                            </m:oMathPara>
                          </a14:m>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84937134"/>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oMath>
                            </m:oMathPara>
                          </a14:m>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090451044"/>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890992027"/>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oMath>
                            </m:oMathPara>
                          </a14:m>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87589714"/>
                      </a:ext>
                    </a:extLst>
                  </a:tr>
                </a:tbl>
              </a:graphicData>
            </a:graphic>
          </p:graphicFrame>
        </mc:Choice>
        <mc:Fallback xmlns="">
          <p:graphicFrame>
            <p:nvGraphicFramePr>
              <p:cNvPr id="65" name="表 64">
                <a:extLst>
                  <a:ext uri="{FF2B5EF4-FFF2-40B4-BE49-F238E27FC236}">
                    <a16:creationId xmlns:a16="http://schemas.microsoft.com/office/drawing/2014/main" id="{3D8AF9A5-AF37-97A7-225B-CEFD2CE55B67}"/>
                  </a:ext>
                </a:extLst>
              </p:cNvPr>
              <p:cNvGraphicFramePr>
                <a:graphicFrameLocks noGrp="1"/>
              </p:cNvGraphicFramePr>
              <p:nvPr>
                <p:extLst>
                  <p:ext uri="{D42A27DB-BD31-4B8C-83A1-F6EECF244321}">
                    <p14:modId xmlns:p14="http://schemas.microsoft.com/office/powerpoint/2010/main" val="3079141332"/>
                  </p:ext>
                </p:extLst>
              </p:nvPr>
            </p:nvGraphicFramePr>
            <p:xfrm>
              <a:off x="6162215" y="3926012"/>
              <a:ext cx="4300375" cy="1854200"/>
            </p:xfrm>
            <a:graphic>
              <a:graphicData uri="http://schemas.openxmlformats.org/drawingml/2006/table">
                <a:tbl>
                  <a:tblPr firstRow="1" bandRow="1">
                    <a:tableStyleId>{5940675A-B579-460E-94D1-54222C63F5DA}</a:tableStyleId>
                  </a:tblPr>
                  <a:tblGrid>
                    <a:gridCol w="860075">
                      <a:extLst>
                        <a:ext uri="{9D8B030D-6E8A-4147-A177-3AD203B41FA5}">
                          <a16:colId xmlns:a16="http://schemas.microsoft.com/office/drawing/2014/main" val="3544115836"/>
                        </a:ext>
                      </a:extLst>
                    </a:gridCol>
                    <a:gridCol w="860075">
                      <a:extLst>
                        <a:ext uri="{9D8B030D-6E8A-4147-A177-3AD203B41FA5}">
                          <a16:colId xmlns:a16="http://schemas.microsoft.com/office/drawing/2014/main" val="1547829096"/>
                        </a:ext>
                      </a:extLst>
                    </a:gridCol>
                    <a:gridCol w="860075">
                      <a:extLst>
                        <a:ext uri="{9D8B030D-6E8A-4147-A177-3AD203B41FA5}">
                          <a16:colId xmlns:a16="http://schemas.microsoft.com/office/drawing/2014/main" val="968673734"/>
                        </a:ext>
                      </a:extLst>
                    </a:gridCol>
                    <a:gridCol w="860075">
                      <a:extLst>
                        <a:ext uri="{9D8B030D-6E8A-4147-A177-3AD203B41FA5}">
                          <a16:colId xmlns:a16="http://schemas.microsoft.com/office/drawing/2014/main" val="1132482952"/>
                        </a:ext>
                      </a:extLst>
                    </a:gridCol>
                    <a:gridCol w="860075">
                      <a:extLst>
                        <a:ext uri="{9D8B030D-6E8A-4147-A177-3AD203B41FA5}">
                          <a16:colId xmlns:a16="http://schemas.microsoft.com/office/drawing/2014/main" val="4272530210"/>
                        </a:ext>
                      </a:extLst>
                    </a:gridCol>
                  </a:tblGrid>
                  <a:tr h="370840">
                    <a:tc>
                      <a:txBody>
                        <a:bodyPr/>
                        <a:lstStyle/>
                        <a:p>
                          <a:endParaRPr kumimoji="1" lang="ja-JP" altLang="en-US" dirty="0"/>
                        </a:p>
                      </a:txBody>
                      <a:tcPr/>
                    </a:tc>
                    <a:tc>
                      <a:txBody>
                        <a:bodyPr/>
                        <a:lstStyle/>
                        <a:p>
                          <a:r>
                            <a:rPr kumimoji="1" lang="en-US" altLang="ja-JP" dirty="0"/>
                            <a:t>PC1</a:t>
                          </a:r>
                          <a:endParaRPr kumimoji="1" lang="ja-JP" altLang="en-US" dirty="0"/>
                        </a:p>
                      </a:txBody>
                      <a:tcPr/>
                    </a:tc>
                    <a:tc>
                      <a:txBody>
                        <a:bodyPr/>
                        <a:lstStyle/>
                        <a:p>
                          <a:r>
                            <a:rPr kumimoji="1" lang="en-US" altLang="ja-JP" dirty="0"/>
                            <a:t>PC2</a:t>
                          </a:r>
                          <a:endParaRPr kumimoji="1" lang="ja-JP" altLang="en-US" dirty="0"/>
                        </a:p>
                      </a:txBody>
                      <a:tcPr/>
                    </a:tc>
                    <a:tc>
                      <a:txBody>
                        <a:bodyPr/>
                        <a:lstStyle/>
                        <a:p>
                          <a:endParaRPr kumimoji="1" lang="ja-JP" altLang="en-US" dirty="0"/>
                        </a:p>
                      </a:txBody>
                      <a:tcPr/>
                    </a:tc>
                    <a:tc>
                      <a:txBody>
                        <a:bodyPr/>
                        <a:lstStyle/>
                        <a:p>
                          <a:r>
                            <a:rPr kumimoji="1" lang="en-US" altLang="ja-JP" dirty="0" err="1"/>
                            <a:t>PCn</a:t>
                          </a:r>
                          <a:endParaRPr kumimoji="1" lang="ja-JP" altLang="en-US" dirty="0"/>
                        </a:p>
                      </a:txBody>
                      <a:tcPr/>
                    </a:tc>
                    <a:extLst>
                      <a:ext uri="{0D108BD9-81ED-4DB2-BD59-A6C34878D82A}">
                        <a16:rowId xmlns:a16="http://schemas.microsoft.com/office/drawing/2014/main" val="2788369879"/>
                      </a:ext>
                    </a:extLst>
                  </a:tr>
                  <a:tr h="370840">
                    <a:tc>
                      <a:txBody>
                        <a:bodyPr/>
                        <a:lstStyle/>
                        <a:p>
                          <a:endParaRPr lang="ja-JP"/>
                        </a:p>
                      </a:txBody>
                      <a:tcPr>
                        <a:blipFill>
                          <a:blip r:embed="rId6"/>
                          <a:stretch>
                            <a:fillRect l="-709" t="-108197" r="-402837" b="-303279"/>
                          </a:stretch>
                        </a:blip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84937134"/>
                      </a:ext>
                    </a:extLst>
                  </a:tr>
                  <a:tr h="370840">
                    <a:tc>
                      <a:txBody>
                        <a:bodyPr/>
                        <a:lstStyle/>
                        <a:p>
                          <a:endParaRPr lang="ja-JP"/>
                        </a:p>
                      </a:txBody>
                      <a:tcPr>
                        <a:blipFill>
                          <a:blip r:embed="rId6"/>
                          <a:stretch>
                            <a:fillRect l="-709" t="-208197" r="-402837" b="-203279"/>
                          </a:stretch>
                        </a:blipFill>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090451044"/>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890992027"/>
                      </a:ext>
                    </a:extLst>
                  </a:tr>
                  <a:tr h="370840">
                    <a:tc>
                      <a:txBody>
                        <a:bodyPr/>
                        <a:lstStyle/>
                        <a:p>
                          <a:endParaRPr lang="ja-JP"/>
                        </a:p>
                      </a:txBody>
                      <a:tcPr>
                        <a:blipFill>
                          <a:blip r:embed="rId6"/>
                          <a:stretch>
                            <a:fillRect l="-709" t="-408197" r="-402837" b="-3279"/>
                          </a:stretch>
                        </a:blip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87589714"/>
                      </a:ext>
                    </a:extLst>
                  </a:tr>
                </a:tbl>
              </a:graphicData>
            </a:graphic>
          </p:graphicFrame>
        </mc:Fallback>
      </mc:AlternateContent>
      <p:sp>
        <p:nvSpPr>
          <p:cNvPr id="66" name="四角形: 角を丸くする 65">
            <a:extLst>
              <a:ext uri="{FF2B5EF4-FFF2-40B4-BE49-F238E27FC236}">
                <a16:creationId xmlns:a16="http://schemas.microsoft.com/office/drawing/2014/main" id="{CF9549B4-268C-A5B3-38B4-02590BDD8B5C}"/>
              </a:ext>
            </a:extLst>
          </p:cNvPr>
          <p:cNvSpPr/>
          <p:nvPr/>
        </p:nvSpPr>
        <p:spPr>
          <a:xfrm>
            <a:off x="7007290" y="3741335"/>
            <a:ext cx="1782147" cy="263784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5C303BCB-C377-9693-FA9A-E23CF2941C66}"/>
                  </a:ext>
                </a:extLst>
              </p:cNvPr>
              <p:cNvSpPr txBox="1"/>
              <p:nvPr/>
            </p:nvSpPr>
            <p:spPr>
              <a:xfrm>
                <a:off x="7007290" y="5794408"/>
                <a:ext cx="1947189" cy="584775"/>
              </a:xfrm>
              <a:prstGeom prst="rect">
                <a:avLst/>
              </a:prstGeom>
              <a:noFill/>
            </p:spPr>
            <p:txBody>
              <a:bodyPr wrap="square" rtlCol="0">
                <a:spAutoFit/>
              </a:bodyPr>
              <a:lstStyle/>
              <a:p>
                <a:pPr algn="l"/>
                <a14:m>
                  <m:oMath xmlns:m="http://schemas.openxmlformats.org/officeDocument/2006/math">
                    <m:sSub>
                      <m:sSubPr>
                        <m:ctrlPr>
                          <a:rPr kumimoji="1" lang="en-US" altLang="ja-JP" sz="1600" i="1" smtClean="0">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𝑥</m:t>
                        </m:r>
                      </m:e>
                      <m:sub>
                        <m:r>
                          <a:rPr kumimoji="1" lang="en-US" altLang="ja-JP" sz="1600" b="0" i="1" smtClean="0">
                            <a:latin typeface="Cambria Math" panose="02040503050406030204" pitchFamily="18" charset="0"/>
                            <a:ea typeface="メイリオ" panose="020B0604030504040204" pitchFamily="50" charset="-128"/>
                          </a:rPr>
                          <m:t>1</m:t>
                        </m:r>
                      </m:sub>
                    </m:sSub>
                    <m:r>
                      <a:rPr kumimoji="1" lang="en-US" altLang="ja-JP" sz="1600" b="0" i="1" smtClean="0">
                        <a:latin typeface="Cambria Math" panose="02040503050406030204" pitchFamily="18" charset="0"/>
                        <a:ea typeface="メイリオ" panose="020B0604030504040204" pitchFamily="50" charset="-128"/>
                      </a:rPr>
                      <m:t>,</m:t>
                    </m:r>
                    <m:sSub>
                      <m:sSubPr>
                        <m:ctrlPr>
                          <a:rPr kumimoji="1" lang="en-US" altLang="ja-JP" sz="1600" b="0" i="1" smtClean="0">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𝑥</m:t>
                        </m:r>
                      </m:e>
                      <m:sub>
                        <m:r>
                          <a:rPr kumimoji="1" lang="en-US" altLang="ja-JP" sz="1600" b="0" i="1" smtClean="0">
                            <a:latin typeface="Cambria Math" panose="02040503050406030204" pitchFamily="18" charset="0"/>
                            <a:ea typeface="メイリオ" panose="020B0604030504040204" pitchFamily="50" charset="-128"/>
                          </a:rPr>
                          <m:t>2</m:t>
                        </m:r>
                      </m:sub>
                    </m:sSub>
                    <m:r>
                      <a:rPr kumimoji="1" lang="en-US" altLang="ja-JP" sz="1600" b="0" i="1" smtClean="0">
                        <a:latin typeface="Cambria Math" panose="02040503050406030204" pitchFamily="18" charset="0"/>
                        <a:ea typeface="メイリオ" panose="020B0604030504040204" pitchFamily="50" charset="-128"/>
                      </a:rPr>
                      <m:t>,…, </m:t>
                    </m:r>
                    <m:sSub>
                      <m:sSubPr>
                        <m:ctrlPr>
                          <a:rPr kumimoji="1" lang="en-US" altLang="ja-JP" sz="1600" b="0" i="1" smtClean="0">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𝑥</m:t>
                        </m:r>
                      </m:e>
                      <m:sub>
                        <m:r>
                          <a:rPr kumimoji="1" lang="en-US" altLang="ja-JP" sz="1600" b="0" i="1" smtClean="0">
                            <a:latin typeface="Cambria Math" panose="02040503050406030204" pitchFamily="18" charset="0"/>
                            <a:ea typeface="メイリオ" panose="020B0604030504040204" pitchFamily="50" charset="-128"/>
                          </a:rPr>
                          <m:t>𝑛</m:t>
                        </m:r>
                      </m:sub>
                    </m:sSub>
                  </m:oMath>
                </a14:m>
                <a:r>
                  <a:rPr kumimoji="1" lang="ja-JP" altLang="en-US" sz="1600" dirty="0">
                    <a:latin typeface="メイリオ" panose="020B0604030504040204" pitchFamily="50" charset="-128"/>
                    <a:ea typeface="メイリオ" panose="020B0604030504040204" pitchFamily="50" charset="-128"/>
                  </a:rPr>
                  <a:t>の主成分平面上での座標</a:t>
                </a:r>
              </a:p>
            </p:txBody>
          </p:sp>
        </mc:Choice>
        <mc:Fallback xmlns="">
          <p:sp>
            <p:nvSpPr>
              <p:cNvPr id="67" name="テキスト ボックス 66">
                <a:extLst>
                  <a:ext uri="{FF2B5EF4-FFF2-40B4-BE49-F238E27FC236}">
                    <a16:creationId xmlns:a16="http://schemas.microsoft.com/office/drawing/2014/main" id="{5C303BCB-C377-9693-FA9A-E23CF2941C66}"/>
                  </a:ext>
                </a:extLst>
              </p:cNvPr>
              <p:cNvSpPr txBox="1">
                <a:spLocks noRot="1" noChangeAspect="1" noMove="1" noResize="1" noEditPoints="1" noAdjustHandles="1" noChangeArrowheads="1" noChangeShapeType="1" noTextEdit="1"/>
              </p:cNvSpPr>
              <p:nvPr/>
            </p:nvSpPr>
            <p:spPr>
              <a:xfrm>
                <a:off x="7007290" y="5794408"/>
                <a:ext cx="1947189" cy="584775"/>
              </a:xfrm>
              <a:prstGeom prst="rect">
                <a:avLst/>
              </a:prstGeom>
              <a:blipFill>
                <a:blip r:embed="rId7"/>
                <a:stretch>
                  <a:fillRect l="-1563" t="-2105" b="-13684"/>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C09BFEED-370C-BF7D-66ED-84FE59EEE6ED}"/>
              </a:ext>
            </a:extLst>
          </p:cNvPr>
          <p:cNvSpPr txBox="1"/>
          <p:nvPr/>
        </p:nvSpPr>
        <p:spPr>
          <a:xfrm>
            <a:off x="4682309" y="2434230"/>
            <a:ext cx="620683"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PC1</a:t>
            </a:r>
            <a:endParaRPr kumimoji="1" lang="ja-JP" altLang="en-US" dirty="0">
              <a:latin typeface="メイリオ" panose="020B0604030504040204" pitchFamily="50" charset="-128"/>
              <a:ea typeface="メイリオ" panose="020B0604030504040204" pitchFamily="50" charset="-128"/>
            </a:endParaRPr>
          </a:p>
        </p:txBody>
      </p:sp>
      <p:sp>
        <p:nvSpPr>
          <p:cNvPr id="70" name="テキスト ボックス 69">
            <a:extLst>
              <a:ext uri="{FF2B5EF4-FFF2-40B4-BE49-F238E27FC236}">
                <a16:creationId xmlns:a16="http://schemas.microsoft.com/office/drawing/2014/main" id="{BC8B9329-B315-5883-DBAF-C079D4E924D6}"/>
              </a:ext>
            </a:extLst>
          </p:cNvPr>
          <p:cNvSpPr txBox="1"/>
          <p:nvPr/>
        </p:nvSpPr>
        <p:spPr>
          <a:xfrm>
            <a:off x="2074036" y="2202658"/>
            <a:ext cx="620683"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PC2</a:t>
            </a:r>
            <a:endParaRPr kumimoji="1" lang="ja-JP" altLang="en-US" dirty="0">
              <a:latin typeface="メイリオ" panose="020B0604030504040204" pitchFamily="50" charset="-128"/>
              <a:ea typeface="メイリオ" panose="020B0604030504040204" pitchFamily="50" charset="-128"/>
            </a:endParaRPr>
          </a:p>
        </p:txBody>
      </p:sp>
      <p:sp>
        <p:nvSpPr>
          <p:cNvPr id="71" name="テキスト ボックス 70">
            <a:extLst>
              <a:ext uri="{FF2B5EF4-FFF2-40B4-BE49-F238E27FC236}">
                <a16:creationId xmlns:a16="http://schemas.microsoft.com/office/drawing/2014/main" id="{AC9ED178-6222-201E-663B-2B8750FE3CCB}"/>
              </a:ext>
            </a:extLst>
          </p:cNvPr>
          <p:cNvSpPr txBox="1"/>
          <p:nvPr/>
        </p:nvSpPr>
        <p:spPr>
          <a:xfrm>
            <a:off x="3221277" y="2358291"/>
            <a:ext cx="620683" cy="369332"/>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PCn</a:t>
            </a:r>
            <a:endParaRPr kumimoji="1" lang="ja-JP" altLang="en-US" dirty="0">
              <a:latin typeface="メイリオ" panose="020B0604030504040204" pitchFamily="50" charset="-128"/>
              <a:ea typeface="メイリオ" panose="020B0604030504040204" pitchFamily="50" charset="-128"/>
            </a:endParaRPr>
          </a:p>
        </p:txBody>
      </p:sp>
      <p:cxnSp>
        <p:nvCxnSpPr>
          <p:cNvPr id="75" name="直線コネクタ 74">
            <a:extLst>
              <a:ext uri="{FF2B5EF4-FFF2-40B4-BE49-F238E27FC236}">
                <a16:creationId xmlns:a16="http://schemas.microsoft.com/office/drawing/2014/main" id="{14295F11-CC12-3938-4734-8A3033C64DDF}"/>
              </a:ext>
            </a:extLst>
          </p:cNvPr>
          <p:cNvCxnSpPr>
            <a:stCxn id="59" idx="3"/>
          </p:cNvCxnSpPr>
          <p:nvPr/>
        </p:nvCxnSpPr>
        <p:spPr>
          <a:xfrm flipH="1">
            <a:off x="3970962" y="2636532"/>
            <a:ext cx="747115" cy="1673235"/>
          </a:xfrm>
          <a:prstGeom prst="line">
            <a:avLst/>
          </a:prstGeom>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A1B0B9AA-F464-E236-7D6F-A65CC44AB09F}"/>
              </a:ext>
            </a:extLst>
          </p:cNvPr>
          <p:cNvSpPr/>
          <p:nvPr/>
        </p:nvSpPr>
        <p:spPr>
          <a:xfrm rot="1414735">
            <a:off x="4022368" y="4181274"/>
            <a:ext cx="163054" cy="18708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 name="直線コネクタ 77">
            <a:extLst>
              <a:ext uri="{FF2B5EF4-FFF2-40B4-BE49-F238E27FC236}">
                <a16:creationId xmlns:a16="http://schemas.microsoft.com/office/drawing/2014/main" id="{549CF394-C3F5-B4BA-BF6E-B715A8384095}"/>
              </a:ext>
            </a:extLst>
          </p:cNvPr>
          <p:cNvCxnSpPr>
            <a:cxnSpLocks/>
          </p:cNvCxnSpPr>
          <p:nvPr/>
        </p:nvCxnSpPr>
        <p:spPr>
          <a:xfrm flipV="1">
            <a:off x="4061773" y="4465198"/>
            <a:ext cx="197983" cy="472092"/>
          </a:xfrm>
          <a:prstGeom prst="line">
            <a:avLst/>
          </a:prstGeom>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648E085-C90C-A254-21F1-4A6C900CDF6D}"/>
              </a:ext>
            </a:extLst>
          </p:cNvPr>
          <p:cNvSpPr/>
          <p:nvPr/>
        </p:nvSpPr>
        <p:spPr>
          <a:xfrm rot="1414735">
            <a:off x="4234332" y="4497789"/>
            <a:ext cx="164052" cy="18479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矢印: 下 79">
            <a:extLst>
              <a:ext uri="{FF2B5EF4-FFF2-40B4-BE49-F238E27FC236}">
                <a16:creationId xmlns:a16="http://schemas.microsoft.com/office/drawing/2014/main" id="{5C8F3268-953C-8546-0C22-E63732E03FF3}"/>
              </a:ext>
            </a:extLst>
          </p:cNvPr>
          <p:cNvSpPr/>
          <p:nvPr/>
        </p:nvSpPr>
        <p:spPr>
          <a:xfrm>
            <a:off x="7639500" y="2659124"/>
            <a:ext cx="1063437" cy="4257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6B136814-1D94-4C91-F0A2-B4237C739047}"/>
              </a:ext>
            </a:extLst>
          </p:cNvPr>
          <p:cNvSpPr txBox="1"/>
          <p:nvPr/>
        </p:nvSpPr>
        <p:spPr>
          <a:xfrm>
            <a:off x="8656111" y="267332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転置</a:t>
            </a:r>
          </a:p>
        </p:txBody>
      </p:sp>
      <p:sp>
        <p:nvSpPr>
          <p:cNvPr id="83" name="テキスト ボックス 82">
            <a:extLst>
              <a:ext uri="{FF2B5EF4-FFF2-40B4-BE49-F238E27FC236}">
                <a16:creationId xmlns:a16="http://schemas.microsoft.com/office/drawing/2014/main" id="{BDD376BB-CC29-B069-CC88-9DE4262E1A12}"/>
              </a:ext>
            </a:extLst>
          </p:cNvPr>
          <p:cNvSpPr txBox="1"/>
          <p:nvPr/>
        </p:nvSpPr>
        <p:spPr>
          <a:xfrm>
            <a:off x="3773835" y="4147416"/>
            <a:ext cx="415498" cy="369332"/>
          </a:xfrm>
          <a:prstGeom prst="rect">
            <a:avLst/>
          </a:prstGeom>
          <a:noFill/>
        </p:spPr>
        <p:txBody>
          <a:bodyPr wrap="none" rtlCol="0">
            <a:spAutoFit/>
          </a:bodyPr>
          <a:lstStyle/>
          <a:p>
            <a:pPr algn="l"/>
            <a:r>
              <a:rPr kumimoji="1" lang="ja-JP" altLang="en-US" dirty="0">
                <a:solidFill>
                  <a:srgbClr val="0070C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33F62D5E-47DD-A284-2C37-8D967C716539}"/>
              </a:ext>
            </a:extLst>
          </p:cNvPr>
          <p:cNvSpPr txBox="1"/>
          <p:nvPr/>
        </p:nvSpPr>
        <p:spPr>
          <a:xfrm>
            <a:off x="4092654" y="4305672"/>
            <a:ext cx="415498" cy="369332"/>
          </a:xfrm>
          <a:prstGeom prst="rect">
            <a:avLst/>
          </a:prstGeom>
          <a:noFill/>
        </p:spPr>
        <p:txBody>
          <a:bodyPr wrap="none" rtlCol="0">
            <a:spAutoFit/>
          </a:bodyPr>
          <a:lstStyle/>
          <a:p>
            <a:pPr algn="l"/>
            <a:r>
              <a:rPr kumimoji="1" lang="ja-JP" altLang="en-US" dirty="0">
                <a:solidFill>
                  <a:srgbClr val="00B050"/>
                </a:solidFill>
                <a:latin typeface="メイリオ" panose="020B0604030504040204" pitchFamily="50" charset="-128"/>
                <a:ea typeface="メイリオ" panose="020B0604030504040204" pitchFamily="50" charset="-128"/>
              </a:rPr>
              <a:t>●</a:t>
            </a:r>
          </a:p>
        </p:txBody>
      </p:sp>
      <p:sp>
        <p:nvSpPr>
          <p:cNvPr id="91" name="テキスト ボックス 90">
            <a:extLst>
              <a:ext uri="{FF2B5EF4-FFF2-40B4-BE49-F238E27FC236}">
                <a16:creationId xmlns:a16="http://schemas.microsoft.com/office/drawing/2014/main" id="{50D31A0E-6D85-2CDF-8783-B543A6761F84}"/>
              </a:ext>
            </a:extLst>
          </p:cNvPr>
          <p:cNvSpPr txBox="1"/>
          <p:nvPr/>
        </p:nvSpPr>
        <p:spPr>
          <a:xfrm>
            <a:off x="5692636" y="3128769"/>
            <a:ext cx="4935110"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主成分ベクトル</a:t>
            </a:r>
            <a:r>
              <a:rPr kumimoji="1" lang="en-US" altLang="ja-JP" dirty="0">
                <a:latin typeface="メイリオ" panose="020B0604030504040204" pitchFamily="50" charset="-128"/>
                <a:ea typeface="メイリオ" panose="020B0604030504040204" pitchFamily="50" charset="-128"/>
              </a:rPr>
              <a:t>(pc1,pc2)</a:t>
            </a:r>
            <a:r>
              <a:rPr kumimoji="1" lang="ja-JP" altLang="en-US" dirty="0">
                <a:latin typeface="メイリオ" panose="020B0604030504040204" pitchFamily="50" charset="-128"/>
                <a:ea typeface="メイリオ" panose="020B0604030504040204" pitchFamily="50" charset="-128"/>
              </a:rPr>
              <a:t>の座標成分が大きい軸は、</a:t>
            </a:r>
            <a:r>
              <a:rPr kumimoji="1" lang="en-US" altLang="ja-JP" dirty="0">
                <a:latin typeface="メイリオ" panose="020B0604030504040204" pitchFamily="50" charset="-128"/>
                <a:ea typeface="メイリオ" panose="020B0604030504040204" pitchFamily="50" charset="-128"/>
              </a:rPr>
              <a:t>pc1,pc2</a:t>
            </a:r>
            <a:r>
              <a:rPr kumimoji="1" lang="ja-JP" altLang="en-US" dirty="0">
                <a:latin typeface="メイリオ" panose="020B0604030504040204" pitchFamily="50" charset="-128"/>
                <a:ea typeface="メイリオ" panose="020B0604030504040204" pitchFamily="50" charset="-128"/>
              </a:rPr>
              <a:t>の主要な意味要素</a:t>
            </a:r>
          </a:p>
        </p:txBody>
      </p:sp>
      <p:sp>
        <p:nvSpPr>
          <p:cNvPr id="92" name="テキスト ボックス 91">
            <a:extLst>
              <a:ext uri="{FF2B5EF4-FFF2-40B4-BE49-F238E27FC236}">
                <a16:creationId xmlns:a16="http://schemas.microsoft.com/office/drawing/2014/main" id="{9E4B0488-DD38-A2F0-9E87-D79D8342352A}"/>
              </a:ext>
            </a:extLst>
          </p:cNvPr>
          <p:cNvSpPr txBox="1"/>
          <p:nvPr/>
        </p:nvSpPr>
        <p:spPr>
          <a:xfrm>
            <a:off x="10286158" y="2108813"/>
            <a:ext cx="1836850" cy="707886"/>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fortravel </a:t>
            </a:r>
            <a:r>
              <a:rPr kumimoji="1" lang="ja-JP" altLang="en-US" sz="2000" dirty="0">
                <a:latin typeface="メイリオ" panose="020B0604030504040204" pitchFamily="50" charset="-128"/>
                <a:ea typeface="メイリオ" panose="020B0604030504040204" pitchFamily="50" charset="-128"/>
              </a:rPr>
              <a:t>では</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n=960</a:t>
            </a:r>
            <a:endParaRPr kumimoji="1" lang="ja-JP" altLang="en-US" sz="2000" dirty="0">
              <a:latin typeface="メイリオ" panose="020B0604030504040204" pitchFamily="50" charset="-128"/>
              <a:ea typeface="メイリオ" panose="020B0604030504040204" pitchFamily="50" charset="-128"/>
            </a:endParaRPr>
          </a:p>
        </p:txBody>
      </p:sp>
      <p:sp>
        <p:nvSpPr>
          <p:cNvPr id="93" name="テキスト ボックス 92">
            <a:extLst>
              <a:ext uri="{FF2B5EF4-FFF2-40B4-BE49-F238E27FC236}">
                <a16:creationId xmlns:a16="http://schemas.microsoft.com/office/drawing/2014/main" id="{206EA4A6-8859-B845-4EAE-6968DF53911E}"/>
              </a:ext>
            </a:extLst>
          </p:cNvPr>
          <p:cNvSpPr txBox="1"/>
          <p:nvPr/>
        </p:nvSpPr>
        <p:spPr>
          <a:xfrm>
            <a:off x="7812363" y="1435146"/>
            <a:ext cx="415498" cy="369332"/>
          </a:xfrm>
          <a:prstGeom prst="rect">
            <a:avLst/>
          </a:prstGeom>
          <a:noFill/>
        </p:spPr>
        <p:txBody>
          <a:bodyPr wrap="none" rtlCol="0">
            <a:spAutoFit/>
          </a:bodyPr>
          <a:lstStyle/>
          <a:p>
            <a:pPr algn="l"/>
            <a:r>
              <a:rPr kumimoji="1" lang="ja-JP" altLang="en-US" dirty="0">
                <a:solidFill>
                  <a:srgbClr val="00B050"/>
                </a:solidFill>
                <a:latin typeface="メイリオ" panose="020B0604030504040204" pitchFamily="50" charset="-128"/>
                <a:ea typeface="メイリオ" panose="020B0604030504040204" pitchFamily="50" charset="-128"/>
              </a:rPr>
              <a:t>●</a:t>
            </a:r>
          </a:p>
        </p:txBody>
      </p:sp>
      <p:sp>
        <p:nvSpPr>
          <p:cNvPr id="94" name="テキスト ボックス 93">
            <a:extLst>
              <a:ext uri="{FF2B5EF4-FFF2-40B4-BE49-F238E27FC236}">
                <a16:creationId xmlns:a16="http://schemas.microsoft.com/office/drawing/2014/main" id="{DEA77E25-962B-A376-6C85-1AC195314ABF}"/>
              </a:ext>
            </a:extLst>
          </p:cNvPr>
          <p:cNvSpPr txBox="1"/>
          <p:nvPr/>
        </p:nvSpPr>
        <p:spPr>
          <a:xfrm>
            <a:off x="7812363" y="1078259"/>
            <a:ext cx="415498" cy="369332"/>
          </a:xfrm>
          <a:prstGeom prst="rect">
            <a:avLst/>
          </a:prstGeom>
          <a:noFill/>
        </p:spPr>
        <p:txBody>
          <a:bodyPr wrap="none" rtlCol="0">
            <a:spAutoFit/>
          </a:bodyPr>
          <a:lstStyle/>
          <a:p>
            <a:pPr algn="l"/>
            <a:r>
              <a:rPr kumimoji="1" lang="ja-JP" altLang="en-US" dirty="0">
                <a:solidFill>
                  <a:srgbClr val="0070C0"/>
                </a:solidFill>
                <a:latin typeface="メイリオ" panose="020B0604030504040204" pitchFamily="50" charset="-128"/>
                <a:ea typeface="メイリオ" panose="020B0604030504040204" pitchFamily="50" charset="-128"/>
              </a:rPr>
              <a:t>●</a:t>
            </a:r>
          </a:p>
        </p:txBody>
      </p:sp>
      <p:sp>
        <p:nvSpPr>
          <p:cNvPr id="95" name="テキスト ボックス 94">
            <a:extLst>
              <a:ext uri="{FF2B5EF4-FFF2-40B4-BE49-F238E27FC236}">
                <a16:creationId xmlns:a16="http://schemas.microsoft.com/office/drawing/2014/main" id="{2E8B39DF-087C-A9DD-B41C-E19FBFA49F38}"/>
              </a:ext>
            </a:extLst>
          </p:cNvPr>
          <p:cNvSpPr txBox="1"/>
          <p:nvPr/>
        </p:nvSpPr>
        <p:spPr>
          <a:xfrm>
            <a:off x="6021776" y="6372210"/>
            <a:ext cx="415498" cy="369332"/>
          </a:xfrm>
          <a:prstGeom prst="rect">
            <a:avLst/>
          </a:prstGeom>
          <a:noFill/>
        </p:spPr>
        <p:txBody>
          <a:bodyPr wrap="none" rtlCol="0">
            <a:spAutoFit/>
          </a:bodyPr>
          <a:lstStyle/>
          <a:p>
            <a:pPr algn="l"/>
            <a:r>
              <a:rPr kumimoji="1" lang="ja-JP" altLang="en-US" dirty="0">
                <a:solidFill>
                  <a:srgbClr val="00B050"/>
                </a:solidFill>
                <a:latin typeface="メイリオ" panose="020B0604030504040204" pitchFamily="50" charset="-128"/>
                <a:ea typeface="メイリオ" panose="020B0604030504040204" pitchFamily="50" charset="-128"/>
              </a:rPr>
              <a:t>●</a:t>
            </a:r>
          </a:p>
        </p:txBody>
      </p:sp>
      <p:sp>
        <p:nvSpPr>
          <p:cNvPr id="96" name="テキスト ボックス 95">
            <a:extLst>
              <a:ext uri="{FF2B5EF4-FFF2-40B4-BE49-F238E27FC236}">
                <a16:creationId xmlns:a16="http://schemas.microsoft.com/office/drawing/2014/main" id="{4106195C-9C48-4609-3753-056D44AC6040}"/>
              </a:ext>
            </a:extLst>
          </p:cNvPr>
          <p:cNvSpPr txBox="1"/>
          <p:nvPr/>
        </p:nvSpPr>
        <p:spPr>
          <a:xfrm>
            <a:off x="5601912" y="6372210"/>
            <a:ext cx="415498" cy="369332"/>
          </a:xfrm>
          <a:prstGeom prst="rect">
            <a:avLst/>
          </a:prstGeom>
          <a:noFill/>
        </p:spPr>
        <p:txBody>
          <a:bodyPr wrap="none" rtlCol="0">
            <a:spAutoFit/>
          </a:bodyPr>
          <a:lstStyle/>
          <a:p>
            <a:pPr algn="l"/>
            <a:r>
              <a:rPr kumimoji="1" lang="ja-JP" altLang="en-US" dirty="0">
                <a:solidFill>
                  <a:srgbClr val="0070C0"/>
                </a:solidFill>
                <a:latin typeface="メイリオ" panose="020B0604030504040204" pitchFamily="50" charset="-128"/>
                <a:ea typeface="メイリオ" panose="020B0604030504040204" pitchFamily="50" charset="-128"/>
              </a:rPr>
              <a:t>●</a:t>
            </a:r>
          </a:p>
        </p:txBody>
      </p:sp>
      <p:sp>
        <p:nvSpPr>
          <p:cNvPr id="97" name="テキスト ボックス 96">
            <a:extLst>
              <a:ext uri="{FF2B5EF4-FFF2-40B4-BE49-F238E27FC236}">
                <a16:creationId xmlns:a16="http://schemas.microsoft.com/office/drawing/2014/main" id="{79808998-D060-0856-0818-47C38250F1F9}"/>
              </a:ext>
            </a:extLst>
          </p:cNvPr>
          <p:cNvSpPr txBox="1"/>
          <p:nvPr/>
        </p:nvSpPr>
        <p:spPr>
          <a:xfrm>
            <a:off x="6418453" y="6394710"/>
            <a:ext cx="4703532"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の</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乗和はベクトルの大きさ（ノルム）</a:t>
            </a:r>
          </a:p>
        </p:txBody>
      </p:sp>
      <p:sp>
        <p:nvSpPr>
          <p:cNvPr id="98" name="テキスト ボックス 97">
            <a:extLst>
              <a:ext uri="{FF2B5EF4-FFF2-40B4-BE49-F238E27FC236}">
                <a16:creationId xmlns:a16="http://schemas.microsoft.com/office/drawing/2014/main" id="{7FDD2D5D-670F-96D6-D60A-4D0C48571537}"/>
              </a:ext>
            </a:extLst>
          </p:cNvPr>
          <p:cNvSpPr txBox="1"/>
          <p:nvPr/>
        </p:nvSpPr>
        <p:spPr>
          <a:xfrm>
            <a:off x="8099589" y="4779752"/>
            <a:ext cx="415498" cy="369332"/>
          </a:xfrm>
          <a:prstGeom prst="rect">
            <a:avLst/>
          </a:prstGeom>
          <a:noFill/>
        </p:spPr>
        <p:txBody>
          <a:bodyPr wrap="none" rtlCol="0">
            <a:spAutoFit/>
          </a:bodyPr>
          <a:lstStyle/>
          <a:p>
            <a:pPr algn="l"/>
            <a:r>
              <a:rPr kumimoji="1" lang="ja-JP" altLang="en-US" dirty="0">
                <a:solidFill>
                  <a:srgbClr val="00B050"/>
                </a:solidFill>
                <a:latin typeface="メイリオ" panose="020B0604030504040204" pitchFamily="50" charset="-128"/>
                <a:ea typeface="メイリオ" panose="020B0604030504040204" pitchFamily="50" charset="-128"/>
              </a:rPr>
              <a:t>●</a:t>
            </a:r>
          </a:p>
        </p:txBody>
      </p:sp>
      <p:sp>
        <p:nvSpPr>
          <p:cNvPr id="99" name="テキスト ボックス 98">
            <a:extLst>
              <a:ext uri="{FF2B5EF4-FFF2-40B4-BE49-F238E27FC236}">
                <a16:creationId xmlns:a16="http://schemas.microsoft.com/office/drawing/2014/main" id="{62C39832-6ECF-BD69-D831-95CD68A5B84E}"/>
              </a:ext>
            </a:extLst>
          </p:cNvPr>
          <p:cNvSpPr txBox="1"/>
          <p:nvPr/>
        </p:nvSpPr>
        <p:spPr>
          <a:xfrm>
            <a:off x="7249416" y="4781042"/>
            <a:ext cx="415498" cy="369332"/>
          </a:xfrm>
          <a:prstGeom prst="rect">
            <a:avLst/>
          </a:prstGeom>
          <a:noFill/>
        </p:spPr>
        <p:txBody>
          <a:bodyPr wrap="none" rtlCol="0">
            <a:spAutoFit/>
          </a:bodyPr>
          <a:lstStyle/>
          <a:p>
            <a:pPr algn="l"/>
            <a:r>
              <a:rPr kumimoji="1" lang="ja-JP" altLang="en-US" dirty="0">
                <a:solidFill>
                  <a:srgbClr val="0070C0"/>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2905210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11F959-B226-4AE4-8F39-04BDB7D85FD8}"/>
              </a:ext>
            </a:extLst>
          </p:cNvPr>
          <p:cNvSpPr txBox="1"/>
          <p:nvPr/>
        </p:nvSpPr>
        <p:spPr>
          <a:xfrm>
            <a:off x="6526491" y="386172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765C7B71-90C6-4758-9962-3D02AD692E99}"/>
              </a:ext>
            </a:extLst>
          </p:cNvPr>
          <p:cNvSpPr txBox="1"/>
          <p:nvPr/>
        </p:nvSpPr>
        <p:spPr>
          <a:xfrm>
            <a:off x="3962400" y="543546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 name="テキスト ボックス 3">
            <a:extLst>
              <a:ext uri="{FF2B5EF4-FFF2-40B4-BE49-F238E27FC236}">
                <a16:creationId xmlns:a16="http://schemas.microsoft.com/office/drawing/2014/main" id="{9E5EA814-C47D-4898-97BD-FF59ACD2FA61}"/>
              </a:ext>
            </a:extLst>
          </p:cNvPr>
          <p:cNvSpPr txBox="1"/>
          <p:nvPr/>
        </p:nvSpPr>
        <p:spPr>
          <a:xfrm>
            <a:off x="5665510" y="458058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682EF5C1-A83D-499D-855E-73BC67A022BD}"/>
              </a:ext>
            </a:extLst>
          </p:cNvPr>
          <p:cNvSpPr txBox="1"/>
          <p:nvPr/>
        </p:nvSpPr>
        <p:spPr>
          <a:xfrm>
            <a:off x="5579099" y="4973799"/>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E3AFE463-FA6C-4027-AED3-57B7963C6FF8}"/>
              </a:ext>
            </a:extLst>
          </p:cNvPr>
          <p:cNvSpPr txBox="1"/>
          <p:nvPr/>
        </p:nvSpPr>
        <p:spPr>
          <a:xfrm>
            <a:off x="6281394" y="340006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F3855B12-DE11-4A0E-97ED-92FAE2C09162}"/>
              </a:ext>
            </a:extLst>
          </p:cNvPr>
          <p:cNvSpPr txBox="1"/>
          <p:nvPr/>
        </p:nvSpPr>
        <p:spPr>
          <a:xfrm>
            <a:off x="6495068" y="478505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404EA582-81EA-443E-9874-F8C8E5703B57}"/>
              </a:ext>
            </a:extLst>
          </p:cNvPr>
          <p:cNvSpPr txBox="1"/>
          <p:nvPr/>
        </p:nvSpPr>
        <p:spPr>
          <a:xfrm>
            <a:off x="4590855" y="4397358"/>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409A8F9D-C153-44A9-864A-C3D71D6D6773}"/>
              </a:ext>
            </a:extLst>
          </p:cNvPr>
          <p:cNvSpPr txBox="1"/>
          <p:nvPr/>
        </p:nvSpPr>
        <p:spPr>
          <a:xfrm>
            <a:off x="6023728" y="506310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40AC84C4-9FD6-4354-BE1B-5F2F0EB95D03}"/>
              </a:ext>
            </a:extLst>
          </p:cNvPr>
          <p:cNvSpPr txBox="1"/>
          <p:nvPr/>
        </p:nvSpPr>
        <p:spPr>
          <a:xfrm>
            <a:off x="7409469" y="3778828"/>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7B8293E9-4B14-41E2-9B58-A2A16B765662}"/>
              </a:ext>
            </a:extLst>
          </p:cNvPr>
          <p:cNvSpPr txBox="1"/>
          <p:nvPr/>
        </p:nvSpPr>
        <p:spPr>
          <a:xfrm>
            <a:off x="4556290" y="5302579"/>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6D21B92A-2A28-4956-9704-C70585F551B1}"/>
              </a:ext>
            </a:extLst>
          </p:cNvPr>
          <p:cNvSpPr txBox="1"/>
          <p:nvPr/>
        </p:nvSpPr>
        <p:spPr>
          <a:xfrm>
            <a:off x="4311193" y="603001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cxnSp>
        <p:nvCxnSpPr>
          <p:cNvPr id="39" name="直線矢印コネクタ 38">
            <a:extLst>
              <a:ext uri="{FF2B5EF4-FFF2-40B4-BE49-F238E27FC236}">
                <a16:creationId xmlns:a16="http://schemas.microsoft.com/office/drawing/2014/main" id="{82D3C143-5EAD-488E-A7EC-DAE5A392A9F8}"/>
              </a:ext>
            </a:extLst>
          </p:cNvPr>
          <p:cNvCxnSpPr/>
          <p:nvPr/>
        </p:nvCxnSpPr>
        <p:spPr>
          <a:xfrm flipV="1">
            <a:off x="3004009" y="2969444"/>
            <a:ext cx="0" cy="365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C80D38A6-6632-49F0-8ACF-1841DA374D6E}"/>
              </a:ext>
            </a:extLst>
          </p:cNvPr>
          <p:cNvCxnSpPr>
            <a:cxnSpLocks/>
          </p:cNvCxnSpPr>
          <p:nvPr/>
        </p:nvCxnSpPr>
        <p:spPr>
          <a:xfrm flipV="1">
            <a:off x="3004009" y="6569791"/>
            <a:ext cx="5674936" cy="5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2C9D56BB-6217-46B1-BC99-6B9D463CF458}"/>
              </a:ext>
            </a:extLst>
          </p:cNvPr>
          <p:cNvSpPr txBox="1"/>
          <p:nvPr/>
        </p:nvSpPr>
        <p:spPr>
          <a:xfrm>
            <a:off x="539980" y="360248"/>
            <a:ext cx="9336660" cy="1323439"/>
          </a:xfrm>
          <a:prstGeom prst="rect">
            <a:avLst/>
          </a:prstGeom>
          <a:noFill/>
        </p:spPr>
        <p:txBody>
          <a:bodyPr wrap="square" rtlCol="0">
            <a:spAutoFit/>
          </a:bodyPr>
          <a:lstStyle/>
          <a:p>
            <a:pPr algn="l"/>
            <a:r>
              <a:rPr kumimoji="1" lang="en-US" altLang="ja-JP" sz="3200" b="1" dirty="0">
                <a:latin typeface="メイリオ" panose="020B0604030504040204" pitchFamily="50" charset="-128"/>
                <a:ea typeface="メイリオ" panose="020B0604030504040204" pitchFamily="50" charset="-128"/>
              </a:rPr>
              <a:t>2</a:t>
            </a:r>
            <a:r>
              <a:rPr kumimoji="1" lang="ja-JP" altLang="en-US" sz="3200" b="1" dirty="0">
                <a:latin typeface="メイリオ" panose="020B0604030504040204" pitchFamily="50" charset="-128"/>
                <a:ea typeface="メイリオ" panose="020B0604030504040204" pitchFamily="50" charset="-128"/>
              </a:rPr>
              <a:t>次元の特徴量で</a:t>
            </a:r>
            <a:r>
              <a:rPr kumimoji="1" lang="en-US" altLang="ja-JP" sz="3200" b="1" dirty="0">
                <a:latin typeface="メイリオ" panose="020B0604030504040204" pitchFamily="50" charset="-128"/>
                <a:ea typeface="メイリオ" panose="020B0604030504040204" pitchFamily="50" charset="-128"/>
              </a:rPr>
              <a:t>k-means</a:t>
            </a:r>
            <a:r>
              <a:rPr kumimoji="1" lang="ja-JP" altLang="en-US" sz="3200" b="1" dirty="0">
                <a:latin typeface="メイリオ" panose="020B0604030504040204" pitchFamily="50" charset="-128"/>
                <a:ea typeface="メイリオ" panose="020B0604030504040204" pitchFamily="50" charset="-128"/>
              </a:rPr>
              <a:t>をイメージしてみる</a:t>
            </a:r>
            <a:endParaRPr kumimoji="1" lang="en-US" altLang="ja-JP" sz="3200" b="1"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文書が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次元（つまり</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形態素の</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）で表現されるとする。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各●が、口コミの文書と想像すること</a:t>
            </a:r>
          </a:p>
        </p:txBody>
      </p:sp>
      <p:grpSp>
        <p:nvGrpSpPr>
          <p:cNvPr id="46" name="グループ化 45">
            <a:extLst>
              <a:ext uri="{FF2B5EF4-FFF2-40B4-BE49-F238E27FC236}">
                <a16:creationId xmlns:a16="http://schemas.microsoft.com/office/drawing/2014/main" id="{F9769868-454E-4936-86EB-69EEDE223557}"/>
              </a:ext>
            </a:extLst>
          </p:cNvPr>
          <p:cNvGrpSpPr/>
          <p:nvPr/>
        </p:nvGrpSpPr>
        <p:grpSpPr>
          <a:xfrm>
            <a:off x="3962401" y="3412530"/>
            <a:ext cx="3937263" cy="3091620"/>
            <a:chOff x="1703109" y="1429856"/>
            <a:chExt cx="3937263" cy="3091620"/>
          </a:xfrm>
        </p:grpSpPr>
        <p:sp>
          <p:nvSpPr>
            <p:cNvPr id="47" name="テキスト ボックス 46">
              <a:extLst>
                <a:ext uri="{FF2B5EF4-FFF2-40B4-BE49-F238E27FC236}">
                  <a16:creationId xmlns:a16="http://schemas.microsoft.com/office/drawing/2014/main" id="{2AB5A549-4777-4639-91FB-747FC45D2D1B}"/>
                </a:ext>
              </a:extLst>
            </p:cNvPr>
            <p:cNvSpPr txBox="1"/>
            <p:nvPr/>
          </p:nvSpPr>
          <p:spPr>
            <a:xfrm>
              <a:off x="4267200" y="189152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A098FAC7-4C3C-4513-BF24-258EFEDF3C08}"/>
                </a:ext>
              </a:extLst>
            </p:cNvPr>
            <p:cNvSpPr txBox="1"/>
            <p:nvPr/>
          </p:nvSpPr>
          <p:spPr>
            <a:xfrm>
              <a:off x="1703109" y="346526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B559ED09-E6C6-4651-BBBE-C3F407EA3260}"/>
                </a:ext>
              </a:extLst>
            </p:cNvPr>
            <p:cNvSpPr txBox="1"/>
            <p:nvPr/>
          </p:nvSpPr>
          <p:spPr>
            <a:xfrm>
              <a:off x="3406219" y="261037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E45F78A5-924B-495E-B82B-4D214ED372E1}"/>
                </a:ext>
              </a:extLst>
            </p:cNvPr>
            <p:cNvSpPr txBox="1"/>
            <p:nvPr/>
          </p:nvSpPr>
          <p:spPr>
            <a:xfrm>
              <a:off x="3319807" y="3003595"/>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F58FC01-B65F-4375-AEF1-06F98F3CA753}"/>
                </a:ext>
              </a:extLst>
            </p:cNvPr>
            <p:cNvSpPr txBox="1"/>
            <p:nvPr/>
          </p:nvSpPr>
          <p:spPr>
            <a:xfrm>
              <a:off x="4022103" y="142985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BD6F56F3-6492-4194-9153-1F9FDF53B2AA}"/>
                </a:ext>
              </a:extLst>
            </p:cNvPr>
            <p:cNvSpPr txBox="1"/>
            <p:nvPr/>
          </p:nvSpPr>
          <p:spPr>
            <a:xfrm>
              <a:off x="4235777" y="281485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955E77DF-24FB-4B7E-8CC1-FAF1F7BEACB7}"/>
                </a:ext>
              </a:extLst>
            </p:cNvPr>
            <p:cNvSpPr txBox="1"/>
            <p:nvPr/>
          </p:nvSpPr>
          <p:spPr>
            <a:xfrm>
              <a:off x="2331564" y="242715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8094722F-65C3-4658-A18F-DDB3EB44B2E4}"/>
                </a:ext>
              </a:extLst>
            </p:cNvPr>
            <p:cNvSpPr txBox="1"/>
            <p:nvPr/>
          </p:nvSpPr>
          <p:spPr>
            <a:xfrm>
              <a:off x="3764437" y="309290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BD25C666-79B6-46DE-ACB1-091FAF1FC782}"/>
                </a:ext>
              </a:extLst>
            </p:cNvPr>
            <p:cNvSpPr txBox="1"/>
            <p:nvPr/>
          </p:nvSpPr>
          <p:spPr>
            <a:xfrm>
              <a:off x="5150178" y="180862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A7501346-F637-43A4-BDD9-6C6EF5F556AC}"/>
                </a:ext>
              </a:extLst>
            </p:cNvPr>
            <p:cNvSpPr txBox="1"/>
            <p:nvPr/>
          </p:nvSpPr>
          <p:spPr>
            <a:xfrm>
              <a:off x="2296999" y="333237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7E614C54-02AE-46CF-B639-1CE5F62BD48B}"/>
                </a:ext>
              </a:extLst>
            </p:cNvPr>
            <p:cNvSpPr txBox="1"/>
            <p:nvPr/>
          </p:nvSpPr>
          <p:spPr>
            <a:xfrm>
              <a:off x="2051902" y="405981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57B48006-AF84-4C24-9D89-B742E91DEC52}"/>
                </a:ext>
              </a:extLst>
            </p:cNvPr>
            <p:cNvSpPr txBox="1"/>
            <p:nvPr/>
          </p:nvSpPr>
          <p:spPr>
            <a:xfrm>
              <a:off x="3054678" y="3086154"/>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59" name="テキスト ボックス 58">
              <a:extLst>
                <a:ext uri="{FF2B5EF4-FFF2-40B4-BE49-F238E27FC236}">
                  <a16:creationId xmlns:a16="http://schemas.microsoft.com/office/drawing/2014/main" id="{99166066-3ACB-4E81-99AF-5422F3C9DBEF}"/>
                </a:ext>
              </a:extLst>
            </p:cNvPr>
            <p:cNvSpPr txBox="1"/>
            <p:nvPr/>
          </p:nvSpPr>
          <p:spPr>
            <a:xfrm>
              <a:off x="3814910" y="231592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60" name="テキスト ボックス 59">
              <a:extLst>
                <a:ext uri="{FF2B5EF4-FFF2-40B4-BE49-F238E27FC236}">
                  <a16:creationId xmlns:a16="http://schemas.microsoft.com/office/drawing/2014/main" id="{5DE2574B-BE76-4E99-AC69-10B94CCAA1B8}"/>
                </a:ext>
              </a:extLst>
            </p:cNvPr>
            <p:cNvSpPr txBox="1"/>
            <p:nvPr/>
          </p:nvSpPr>
          <p:spPr>
            <a:xfrm>
              <a:off x="2829417" y="1429856"/>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grpSp>
      <p:sp>
        <p:nvSpPr>
          <p:cNvPr id="61" name="テキスト ボックス 60">
            <a:extLst>
              <a:ext uri="{FF2B5EF4-FFF2-40B4-BE49-F238E27FC236}">
                <a16:creationId xmlns:a16="http://schemas.microsoft.com/office/drawing/2014/main" id="{7615D57E-5DE3-4307-BA19-5E71982959A2}"/>
              </a:ext>
            </a:extLst>
          </p:cNvPr>
          <p:cNvSpPr txBox="1"/>
          <p:nvPr/>
        </p:nvSpPr>
        <p:spPr>
          <a:xfrm>
            <a:off x="3525626" y="2582723"/>
            <a:ext cx="526015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分類できるものとして、適当に分類の重心をプロットする</a:t>
            </a:r>
          </a:p>
        </p:txBody>
      </p:sp>
      <p:grpSp>
        <p:nvGrpSpPr>
          <p:cNvPr id="62" name="グループ化 61">
            <a:extLst>
              <a:ext uri="{FF2B5EF4-FFF2-40B4-BE49-F238E27FC236}">
                <a16:creationId xmlns:a16="http://schemas.microsoft.com/office/drawing/2014/main" id="{E078E38B-AE44-4399-B666-8B20AF36C3B3}"/>
              </a:ext>
            </a:extLst>
          </p:cNvPr>
          <p:cNvGrpSpPr/>
          <p:nvPr/>
        </p:nvGrpSpPr>
        <p:grpSpPr>
          <a:xfrm>
            <a:off x="3780149" y="3297311"/>
            <a:ext cx="4260916" cy="3233425"/>
            <a:chOff x="1517715" y="1319753"/>
            <a:chExt cx="4260916" cy="3233425"/>
          </a:xfrm>
        </p:grpSpPr>
        <p:sp>
          <p:nvSpPr>
            <p:cNvPr id="63" name="テキスト ボックス 62">
              <a:extLst>
                <a:ext uri="{FF2B5EF4-FFF2-40B4-BE49-F238E27FC236}">
                  <a16:creationId xmlns:a16="http://schemas.microsoft.com/office/drawing/2014/main" id="{280076C7-00F0-4E03-A433-D1A0053E3E8C}"/>
                </a:ext>
              </a:extLst>
            </p:cNvPr>
            <p:cNvSpPr txBox="1"/>
            <p:nvPr/>
          </p:nvSpPr>
          <p:spPr>
            <a:xfrm>
              <a:off x="4267200" y="189152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D257F090-B8C9-44BA-A49D-5BAAADFD9E28}"/>
                </a:ext>
              </a:extLst>
            </p:cNvPr>
            <p:cNvSpPr txBox="1"/>
            <p:nvPr/>
          </p:nvSpPr>
          <p:spPr>
            <a:xfrm>
              <a:off x="1703109" y="346526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86D0ED1C-C990-4422-B3FA-BEB162A9B0F6}"/>
                </a:ext>
              </a:extLst>
            </p:cNvPr>
            <p:cNvSpPr txBox="1"/>
            <p:nvPr/>
          </p:nvSpPr>
          <p:spPr>
            <a:xfrm>
              <a:off x="3406219" y="261037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B83E82AC-9EDE-4F19-84ED-A15C6D84EEBD}"/>
                </a:ext>
              </a:extLst>
            </p:cNvPr>
            <p:cNvSpPr txBox="1"/>
            <p:nvPr/>
          </p:nvSpPr>
          <p:spPr>
            <a:xfrm>
              <a:off x="3319807" y="3003595"/>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173A6643-FF34-4FD3-9343-39CA590F7522}"/>
                </a:ext>
              </a:extLst>
            </p:cNvPr>
            <p:cNvSpPr txBox="1"/>
            <p:nvPr/>
          </p:nvSpPr>
          <p:spPr>
            <a:xfrm>
              <a:off x="4022103" y="142985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73674C86-D6B7-409C-A677-456028A7C1CD}"/>
                </a:ext>
              </a:extLst>
            </p:cNvPr>
            <p:cNvSpPr txBox="1"/>
            <p:nvPr/>
          </p:nvSpPr>
          <p:spPr>
            <a:xfrm>
              <a:off x="4235777" y="281485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F342B58A-39D2-4C40-B0E2-6FA98BB6B4AD}"/>
                </a:ext>
              </a:extLst>
            </p:cNvPr>
            <p:cNvSpPr txBox="1"/>
            <p:nvPr/>
          </p:nvSpPr>
          <p:spPr>
            <a:xfrm>
              <a:off x="2331564" y="242715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0F339CAF-92CA-4B7E-B5E3-120988D282E3}"/>
                </a:ext>
              </a:extLst>
            </p:cNvPr>
            <p:cNvSpPr txBox="1"/>
            <p:nvPr/>
          </p:nvSpPr>
          <p:spPr>
            <a:xfrm>
              <a:off x="3764437" y="309290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9003C93B-EF53-482E-8784-89AE2CD8CD8F}"/>
                </a:ext>
              </a:extLst>
            </p:cNvPr>
            <p:cNvSpPr txBox="1"/>
            <p:nvPr/>
          </p:nvSpPr>
          <p:spPr>
            <a:xfrm>
              <a:off x="5150178" y="180862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DB27250A-1148-4895-AF6B-DE39EB5EFFA4}"/>
                </a:ext>
              </a:extLst>
            </p:cNvPr>
            <p:cNvSpPr txBox="1"/>
            <p:nvPr/>
          </p:nvSpPr>
          <p:spPr>
            <a:xfrm>
              <a:off x="2296999" y="333237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3" name="テキスト ボックス 72">
              <a:extLst>
                <a:ext uri="{FF2B5EF4-FFF2-40B4-BE49-F238E27FC236}">
                  <a16:creationId xmlns:a16="http://schemas.microsoft.com/office/drawing/2014/main" id="{F3B82F7D-2FF3-40E6-AFF7-AFFCE31498D8}"/>
                </a:ext>
              </a:extLst>
            </p:cNvPr>
            <p:cNvSpPr txBox="1"/>
            <p:nvPr/>
          </p:nvSpPr>
          <p:spPr>
            <a:xfrm>
              <a:off x="2051902" y="405981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4" name="テキスト ボックス 73">
              <a:extLst>
                <a:ext uri="{FF2B5EF4-FFF2-40B4-BE49-F238E27FC236}">
                  <a16:creationId xmlns:a16="http://schemas.microsoft.com/office/drawing/2014/main" id="{7E0AA51D-1FEA-4623-ADE4-63B6D89185B9}"/>
                </a:ext>
              </a:extLst>
            </p:cNvPr>
            <p:cNvSpPr txBox="1"/>
            <p:nvPr/>
          </p:nvSpPr>
          <p:spPr>
            <a:xfrm>
              <a:off x="3054678" y="3086154"/>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5" name="テキスト ボックス 74">
              <a:extLst>
                <a:ext uri="{FF2B5EF4-FFF2-40B4-BE49-F238E27FC236}">
                  <a16:creationId xmlns:a16="http://schemas.microsoft.com/office/drawing/2014/main" id="{63824A5B-619C-4ECD-9322-9FD6E34D7AB4}"/>
                </a:ext>
              </a:extLst>
            </p:cNvPr>
            <p:cNvSpPr txBox="1"/>
            <p:nvPr/>
          </p:nvSpPr>
          <p:spPr>
            <a:xfrm>
              <a:off x="3814910" y="231592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6" name="テキスト ボックス 75">
              <a:extLst>
                <a:ext uri="{FF2B5EF4-FFF2-40B4-BE49-F238E27FC236}">
                  <a16:creationId xmlns:a16="http://schemas.microsoft.com/office/drawing/2014/main" id="{B70C9875-F54B-4B6F-8C70-F91351664AAD}"/>
                </a:ext>
              </a:extLst>
            </p:cNvPr>
            <p:cNvSpPr txBox="1"/>
            <p:nvPr/>
          </p:nvSpPr>
          <p:spPr>
            <a:xfrm>
              <a:off x="2829417" y="1429856"/>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7" name="フリーフォーム: 図形 76">
              <a:extLst>
                <a:ext uri="{FF2B5EF4-FFF2-40B4-BE49-F238E27FC236}">
                  <a16:creationId xmlns:a16="http://schemas.microsoft.com/office/drawing/2014/main" id="{211524E0-5B61-4C73-84FF-88EE4CBE4569}"/>
                </a:ext>
              </a:extLst>
            </p:cNvPr>
            <p:cNvSpPr/>
            <p:nvPr/>
          </p:nvSpPr>
          <p:spPr>
            <a:xfrm>
              <a:off x="1517715" y="3016577"/>
              <a:ext cx="2856322" cy="1536601"/>
            </a:xfrm>
            <a:custGeom>
              <a:avLst/>
              <a:gdLst>
                <a:gd name="connsiteX0" fmla="*/ 47134 w 2856322"/>
                <a:gd name="connsiteY0" fmla="*/ 612743 h 1536601"/>
                <a:gd name="connsiteX1" fmla="*/ 47134 w 2856322"/>
                <a:gd name="connsiteY1" fmla="*/ 612743 h 1536601"/>
                <a:gd name="connsiteX2" fmla="*/ 282805 w 2856322"/>
                <a:gd name="connsiteY2" fmla="*/ 461914 h 1536601"/>
                <a:gd name="connsiteX3" fmla="*/ 386499 w 2856322"/>
                <a:gd name="connsiteY3" fmla="*/ 433633 h 1536601"/>
                <a:gd name="connsiteX4" fmla="*/ 461914 w 2856322"/>
                <a:gd name="connsiteY4" fmla="*/ 405353 h 1536601"/>
                <a:gd name="connsiteX5" fmla="*/ 527901 w 2856322"/>
                <a:gd name="connsiteY5" fmla="*/ 377072 h 1536601"/>
                <a:gd name="connsiteX6" fmla="*/ 575036 w 2856322"/>
                <a:gd name="connsiteY6" fmla="*/ 367646 h 1536601"/>
                <a:gd name="connsiteX7" fmla="*/ 631596 w 2856322"/>
                <a:gd name="connsiteY7" fmla="*/ 348792 h 1536601"/>
                <a:gd name="connsiteX8" fmla="*/ 697584 w 2856322"/>
                <a:gd name="connsiteY8" fmla="*/ 339365 h 1536601"/>
                <a:gd name="connsiteX9" fmla="*/ 735291 w 2856322"/>
                <a:gd name="connsiteY9" fmla="*/ 329938 h 1536601"/>
                <a:gd name="connsiteX10" fmla="*/ 942681 w 2856322"/>
                <a:gd name="connsiteY10" fmla="*/ 311085 h 1536601"/>
                <a:gd name="connsiteX11" fmla="*/ 989815 w 2856322"/>
                <a:gd name="connsiteY11" fmla="*/ 292231 h 1536601"/>
                <a:gd name="connsiteX12" fmla="*/ 1027522 w 2856322"/>
                <a:gd name="connsiteY12" fmla="*/ 273378 h 1536601"/>
                <a:gd name="connsiteX13" fmla="*/ 1121790 w 2856322"/>
                <a:gd name="connsiteY13" fmla="*/ 245097 h 1536601"/>
                <a:gd name="connsiteX14" fmla="*/ 1187778 w 2856322"/>
                <a:gd name="connsiteY14" fmla="*/ 216817 h 1536601"/>
                <a:gd name="connsiteX15" fmla="*/ 1216058 w 2856322"/>
                <a:gd name="connsiteY15" fmla="*/ 197963 h 1536601"/>
                <a:gd name="connsiteX16" fmla="*/ 1338607 w 2856322"/>
                <a:gd name="connsiteY16" fmla="*/ 179110 h 1536601"/>
                <a:gd name="connsiteX17" fmla="*/ 1442301 w 2856322"/>
                <a:gd name="connsiteY17" fmla="*/ 131976 h 1536601"/>
                <a:gd name="connsiteX18" fmla="*/ 1517716 w 2856322"/>
                <a:gd name="connsiteY18" fmla="*/ 113122 h 1536601"/>
                <a:gd name="connsiteX19" fmla="*/ 1545996 w 2856322"/>
                <a:gd name="connsiteY19" fmla="*/ 94268 h 1536601"/>
                <a:gd name="connsiteX20" fmla="*/ 1574277 w 2856322"/>
                <a:gd name="connsiteY20" fmla="*/ 84842 h 1536601"/>
                <a:gd name="connsiteX21" fmla="*/ 1649691 w 2856322"/>
                <a:gd name="connsiteY21" fmla="*/ 65988 h 1536601"/>
                <a:gd name="connsiteX22" fmla="*/ 1800520 w 2856322"/>
                <a:gd name="connsiteY22" fmla="*/ 37708 h 1536601"/>
                <a:gd name="connsiteX23" fmla="*/ 1904215 w 2856322"/>
                <a:gd name="connsiteY23" fmla="*/ 9427 h 1536601"/>
                <a:gd name="connsiteX24" fmla="*/ 1941922 w 2856322"/>
                <a:gd name="connsiteY24" fmla="*/ 0 h 1536601"/>
                <a:gd name="connsiteX25" fmla="*/ 2196446 w 2856322"/>
                <a:gd name="connsiteY25" fmla="*/ 9427 h 1536601"/>
                <a:gd name="connsiteX26" fmla="*/ 2224726 w 2856322"/>
                <a:gd name="connsiteY26" fmla="*/ 18854 h 1536601"/>
                <a:gd name="connsiteX27" fmla="*/ 2300141 w 2856322"/>
                <a:gd name="connsiteY27" fmla="*/ 28281 h 1536601"/>
                <a:gd name="connsiteX28" fmla="*/ 2384982 w 2856322"/>
                <a:gd name="connsiteY28" fmla="*/ 56561 h 1536601"/>
                <a:gd name="connsiteX29" fmla="*/ 2413262 w 2856322"/>
                <a:gd name="connsiteY29" fmla="*/ 65988 h 1536601"/>
                <a:gd name="connsiteX30" fmla="*/ 2469823 w 2856322"/>
                <a:gd name="connsiteY30" fmla="*/ 75415 h 1536601"/>
                <a:gd name="connsiteX31" fmla="*/ 2535811 w 2856322"/>
                <a:gd name="connsiteY31" fmla="*/ 94268 h 1536601"/>
                <a:gd name="connsiteX32" fmla="*/ 2564091 w 2856322"/>
                <a:gd name="connsiteY32" fmla="*/ 113122 h 1536601"/>
                <a:gd name="connsiteX33" fmla="*/ 2582945 w 2856322"/>
                <a:gd name="connsiteY33" fmla="*/ 141402 h 1536601"/>
                <a:gd name="connsiteX34" fmla="*/ 2714920 w 2856322"/>
                <a:gd name="connsiteY34" fmla="*/ 169683 h 1536601"/>
                <a:gd name="connsiteX35" fmla="*/ 2743200 w 2856322"/>
                <a:gd name="connsiteY35" fmla="*/ 179110 h 1536601"/>
                <a:gd name="connsiteX36" fmla="*/ 2799761 w 2856322"/>
                <a:gd name="connsiteY36" fmla="*/ 216817 h 1536601"/>
                <a:gd name="connsiteX37" fmla="*/ 2837469 w 2856322"/>
                <a:gd name="connsiteY37" fmla="*/ 273378 h 1536601"/>
                <a:gd name="connsiteX38" fmla="*/ 2856322 w 2856322"/>
                <a:gd name="connsiteY38" fmla="*/ 301658 h 1536601"/>
                <a:gd name="connsiteX39" fmla="*/ 2828042 w 2856322"/>
                <a:gd name="connsiteY39" fmla="*/ 433633 h 1536601"/>
                <a:gd name="connsiteX40" fmla="*/ 2799761 w 2856322"/>
                <a:gd name="connsiteY40" fmla="*/ 461914 h 1536601"/>
                <a:gd name="connsiteX41" fmla="*/ 2762054 w 2856322"/>
                <a:gd name="connsiteY41" fmla="*/ 518475 h 1536601"/>
                <a:gd name="connsiteX42" fmla="*/ 2696066 w 2856322"/>
                <a:gd name="connsiteY42" fmla="*/ 603316 h 1536601"/>
                <a:gd name="connsiteX43" fmla="*/ 2667786 w 2856322"/>
                <a:gd name="connsiteY43" fmla="*/ 622169 h 1536601"/>
                <a:gd name="connsiteX44" fmla="*/ 2648932 w 2856322"/>
                <a:gd name="connsiteY44" fmla="*/ 650450 h 1536601"/>
                <a:gd name="connsiteX45" fmla="*/ 2601798 w 2856322"/>
                <a:gd name="connsiteY45" fmla="*/ 669303 h 1536601"/>
                <a:gd name="connsiteX46" fmla="*/ 2573518 w 2856322"/>
                <a:gd name="connsiteY46" fmla="*/ 688157 h 1536601"/>
                <a:gd name="connsiteX47" fmla="*/ 2535811 w 2856322"/>
                <a:gd name="connsiteY47" fmla="*/ 697584 h 1536601"/>
                <a:gd name="connsiteX48" fmla="*/ 2507530 w 2856322"/>
                <a:gd name="connsiteY48" fmla="*/ 707011 h 1536601"/>
                <a:gd name="connsiteX49" fmla="*/ 2403836 w 2856322"/>
                <a:gd name="connsiteY49" fmla="*/ 772998 h 1536601"/>
                <a:gd name="connsiteX50" fmla="*/ 2375555 w 2856322"/>
                <a:gd name="connsiteY50" fmla="*/ 782425 h 1536601"/>
                <a:gd name="connsiteX51" fmla="*/ 2356701 w 2856322"/>
                <a:gd name="connsiteY51" fmla="*/ 810705 h 1536601"/>
                <a:gd name="connsiteX52" fmla="*/ 2243580 w 2856322"/>
                <a:gd name="connsiteY52" fmla="*/ 848413 h 1536601"/>
                <a:gd name="connsiteX53" fmla="*/ 2187019 w 2856322"/>
                <a:gd name="connsiteY53" fmla="*/ 867266 h 1536601"/>
                <a:gd name="connsiteX54" fmla="*/ 2158739 w 2856322"/>
                <a:gd name="connsiteY54" fmla="*/ 876693 h 1536601"/>
                <a:gd name="connsiteX55" fmla="*/ 2121031 w 2856322"/>
                <a:gd name="connsiteY55" fmla="*/ 886120 h 1536601"/>
                <a:gd name="connsiteX56" fmla="*/ 2083324 w 2856322"/>
                <a:gd name="connsiteY56" fmla="*/ 914400 h 1536601"/>
                <a:gd name="connsiteX57" fmla="*/ 2045617 w 2856322"/>
                <a:gd name="connsiteY57" fmla="*/ 923827 h 1536601"/>
                <a:gd name="connsiteX58" fmla="*/ 2017337 w 2856322"/>
                <a:gd name="connsiteY58" fmla="*/ 933254 h 1536601"/>
                <a:gd name="connsiteX59" fmla="*/ 1885361 w 2856322"/>
                <a:gd name="connsiteY59" fmla="*/ 1027522 h 1536601"/>
                <a:gd name="connsiteX60" fmla="*/ 1819374 w 2856322"/>
                <a:gd name="connsiteY60" fmla="*/ 1074656 h 1536601"/>
                <a:gd name="connsiteX61" fmla="*/ 1781666 w 2856322"/>
                <a:gd name="connsiteY61" fmla="*/ 1102936 h 1536601"/>
                <a:gd name="connsiteX62" fmla="*/ 1743959 w 2856322"/>
                <a:gd name="connsiteY62" fmla="*/ 1121790 h 1536601"/>
                <a:gd name="connsiteX63" fmla="*/ 1677972 w 2856322"/>
                <a:gd name="connsiteY63" fmla="*/ 1178351 h 1536601"/>
                <a:gd name="connsiteX64" fmla="*/ 1640264 w 2856322"/>
                <a:gd name="connsiteY64" fmla="*/ 1197204 h 1536601"/>
                <a:gd name="connsiteX65" fmla="*/ 1574277 w 2856322"/>
                <a:gd name="connsiteY65" fmla="*/ 1234912 h 1536601"/>
                <a:gd name="connsiteX66" fmla="*/ 1536570 w 2856322"/>
                <a:gd name="connsiteY66" fmla="*/ 1244338 h 1536601"/>
                <a:gd name="connsiteX67" fmla="*/ 1508289 w 2856322"/>
                <a:gd name="connsiteY67" fmla="*/ 1272619 h 1536601"/>
                <a:gd name="connsiteX68" fmla="*/ 1442301 w 2856322"/>
                <a:gd name="connsiteY68" fmla="*/ 1291472 h 1536601"/>
                <a:gd name="connsiteX69" fmla="*/ 1414021 w 2856322"/>
                <a:gd name="connsiteY69" fmla="*/ 1310326 h 1536601"/>
                <a:gd name="connsiteX70" fmla="*/ 1357460 w 2856322"/>
                <a:gd name="connsiteY70" fmla="*/ 1338607 h 1536601"/>
                <a:gd name="connsiteX71" fmla="*/ 1329180 w 2856322"/>
                <a:gd name="connsiteY71" fmla="*/ 1366887 h 1536601"/>
                <a:gd name="connsiteX72" fmla="*/ 1187778 w 2856322"/>
                <a:gd name="connsiteY72" fmla="*/ 1414021 h 1536601"/>
                <a:gd name="connsiteX73" fmla="*/ 1008669 w 2856322"/>
                <a:gd name="connsiteY73" fmla="*/ 1432875 h 1536601"/>
                <a:gd name="connsiteX74" fmla="*/ 895547 w 2856322"/>
                <a:gd name="connsiteY74" fmla="*/ 1470582 h 1536601"/>
                <a:gd name="connsiteX75" fmla="*/ 848413 w 2856322"/>
                <a:gd name="connsiteY75" fmla="*/ 1489435 h 1536601"/>
                <a:gd name="connsiteX76" fmla="*/ 801279 w 2856322"/>
                <a:gd name="connsiteY76" fmla="*/ 1498862 h 1536601"/>
                <a:gd name="connsiteX77" fmla="*/ 744718 w 2856322"/>
                <a:gd name="connsiteY77" fmla="*/ 1517716 h 1536601"/>
                <a:gd name="connsiteX78" fmla="*/ 584462 w 2856322"/>
                <a:gd name="connsiteY78" fmla="*/ 1527143 h 1536601"/>
                <a:gd name="connsiteX79" fmla="*/ 546755 w 2856322"/>
                <a:gd name="connsiteY79" fmla="*/ 1536569 h 1536601"/>
                <a:gd name="connsiteX80" fmla="*/ 329939 w 2856322"/>
                <a:gd name="connsiteY80" fmla="*/ 1508289 h 1536601"/>
                <a:gd name="connsiteX81" fmla="*/ 235671 w 2856322"/>
                <a:gd name="connsiteY81" fmla="*/ 1451728 h 1536601"/>
                <a:gd name="connsiteX82" fmla="*/ 216817 w 2856322"/>
                <a:gd name="connsiteY82" fmla="*/ 1423448 h 1536601"/>
                <a:gd name="connsiteX83" fmla="*/ 131976 w 2856322"/>
                <a:gd name="connsiteY83" fmla="*/ 1376314 h 1536601"/>
                <a:gd name="connsiteX84" fmla="*/ 65988 w 2856322"/>
                <a:gd name="connsiteY84" fmla="*/ 1338607 h 1536601"/>
                <a:gd name="connsiteX85" fmla="*/ 37708 w 2856322"/>
                <a:gd name="connsiteY85" fmla="*/ 1272619 h 1536601"/>
                <a:gd name="connsiteX86" fmla="*/ 9427 w 2856322"/>
                <a:gd name="connsiteY86" fmla="*/ 1168924 h 1536601"/>
                <a:gd name="connsiteX87" fmla="*/ 0 w 2856322"/>
                <a:gd name="connsiteY87" fmla="*/ 1140644 h 1536601"/>
                <a:gd name="connsiteX88" fmla="*/ 9427 w 2856322"/>
                <a:gd name="connsiteY88" fmla="*/ 895547 h 1536601"/>
                <a:gd name="connsiteX89" fmla="*/ 18854 w 2856322"/>
                <a:gd name="connsiteY89" fmla="*/ 848413 h 1536601"/>
                <a:gd name="connsiteX90" fmla="*/ 37708 w 2856322"/>
                <a:gd name="connsiteY90" fmla="*/ 678730 h 1536601"/>
                <a:gd name="connsiteX91" fmla="*/ 47134 w 2856322"/>
                <a:gd name="connsiteY91" fmla="*/ 612743 h 153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856322" h="1536601">
                  <a:moveTo>
                    <a:pt x="47134" y="612743"/>
                  </a:moveTo>
                  <a:lnTo>
                    <a:pt x="47134" y="612743"/>
                  </a:lnTo>
                  <a:cubicBezTo>
                    <a:pt x="125691" y="562467"/>
                    <a:pt x="192824" y="486455"/>
                    <a:pt x="282805" y="461914"/>
                  </a:cubicBezTo>
                  <a:cubicBezTo>
                    <a:pt x="317370" y="452487"/>
                    <a:pt x="352335" y="444422"/>
                    <a:pt x="386499" y="433633"/>
                  </a:cubicBezTo>
                  <a:cubicBezTo>
                    <a:pt x="412100" y="425548"/>
                    <a:pt x="436987" y="415324"/>
                    <a:pt x="461914" y="405353"/>
                  </a:cubicBezTo>
                  <a:cubicBezTo>
                    <a:pt x="484133" y="396465"/>
                    <a:pt x="505198" y="384639"/>
                    <a:pt x="527901" y="377072"/>
                  </a:cubicBezTo>
                  <a:cubicBezTo>
                    <a:pt x="543102" y="372005"/>
                    <a:pt x="559578" y="371862"/>
                    <a:pt x="575036" y="367646"/>
                  </a:cubicBezTo>
                  <a:cubicBezTo>
                    <a:pt x="594209" y="362417"/>
                    <a:pt x="611923" y="351603"/>
                    <a:pt x="631596" y="348792"/>
                  </a:cubicBezTo>
                  <a:cubicBezTo>
                    <a:pt x="653592" y="345650"/>
                    <a:pt x="675723" y="343340"/>
                    <a:pt x="697584" y="339365"/>
                  </a:cubicBezTo>
                  <a:cubicBezTo>
                    <a:pt x="710331" y="337047"/>
                    <a:pt x="722486" y="331908"/>
                    <a:pt x="735291" y="329938"/>
                  </a:cubicBezTo>
                  <a:cubicBezTo>
                    <a:pt x="791083" y="321355"/>
                    <a:pt x="892219" y="314967"/>
                    <a:pt x="942681" y="311085"/>
                  </a:cubicBezTo>
                  <a:cubicBezTo>
                    <a:pt x="958392" y="304800"/>
                    <a:pt x="974352" y="299104"/>
                    <a:pt x="989815" y="292231"/>
                  </a:cubicBezTo>
                  <a:cubicBezTo>
                    <a:pt x="1002656" y="286524"/>
                    <a:pt x="1014475" y="278597"/>
                    <a:pt x="1027522" y="273378"/>
                  </a:cubicBezTo>
                  <a:cubicBezTo>
                    <a:pt x="1065775" y="258077"/>
                    <a:pt x="1084751" y="254357"/>
                    <a:pt x="1121790" y="245097"/>
                  </a:cubicBezTo>
                  <a:cubicBezTo>
                    <a:pt x="1192798" y="197761"/>
                    <a:pt x="1102547" y="253346"/>
                    <a:pt x="1187778" y="216817"/>
                  </a:cubicBezTo>
                  <a:cubicBezTo>
                    <a:pt x="1198191" y="212354"/>
                    <a:pt x="1205067" y="200711"/>
                    <a:pt x="1216058" y="197963"/>
                  </a:cubicBezTo>
                  <a:cubicBezTo>
                    <a:pt x="1256154" y="187939"/>
                    <a:pt x="1297757" y="185394"/>
                    <a:pt x="1338607" y="179110"/>
                  </a:cubicBezTo>
                  <a:cubicBezTo>
                    <a:pt x="1368763" y="164032"/>
                    <a:pt x="1408942" y="141983"/>
                    <a:pt x="1442301" y="131976"/>
                  </a:cubicBezTo>
                  <a:cubicBezTo>
                    <a:pt x="1469192" y="123909"/>
                    <a:pt x="1492833" y="125564"/>
                    <a:pt x="1517716" y="113122"/>
                  </a:cubicBezTo>
                  <a:cubicBezTo>
                    <a:pt x="1527849" y="108055"/>
                    <a:pt x="1535862" y="99335"/>
                    <a:pt x="1545996" y="94268"/>
                  </a:cubicBezTo>
                  <a:cubicBezTo>
                    <a:pt x="1554884" y="89824"/>
                    <a:pt x="1564690" y="87457"/>
                    <a:pt x="1574277" y="84842"/>
                  </a:cubicBezTo>
                  <a:cubicBezTo>
                    <a:pt x="1599276" y="78024"/>
                    <a:pt x="1649691" y="65988"/>
                    <a:pt x="1649691" y="65988"/>
                  </a:cubicBezTo>
                  <a:cubicBezTo>
                    <a:pt x="1716720" y="21302"/>
                    <a:pt x="1649827" y="59235"/>
                    <a:pt x="1800520" y="37708"/>
                  </a:cubicBezTo>
                  <a:cubicBezTo>
                    <a:pt x="1867724" y="28108"/>
                    <a:pt x="1858197" y="22575"/>
                    <a:pt x="1904215" y="9427"/>
                  </a:cubicBezTo>
                  <a:cubicBezTo>
                    <a:pt x="1916672" y="5868"/>
                    <a:pt x="1929353" y="3142"/>
                    <a:pt x="1941922" y="0"/>
                  </a:cubicBezTo>
                  <a:cubicBezTo>
                    <a:pt x="2026763" y="3142"/>
                    <a:pt x="2111735" y="3779"/>
                    <a:pt x="2196446" y="9427"/>
                  </a:cubicBezTo>
                  <a:cubicBezTo>
                    <a:pt x="2206361" y="10088"/>
                    <a:pt x="2214950" y="17076"/>
                    <a:pt x="2224726" y="18854"/>
                  </a:cubicBezTo>
                  <a:cubicBezTo>
                    <a:pt x="2249651" y="23386"/>
                    <a:pt x="2275003" y="25139"/>
                    <a:pt x="2300141" y="28281"/>
                  </a:cubicBezTo>
                  <a:lnTo>
                    <a:pt x="2384982" y="56561"/>
                  </a:lnTo>
                  <a:cubicBezTo>
                    <a:pt x="2394409" y="59703"/>
                    <a:pt x="2403461" y="64354"/>
                    <a:pt x="2413262" y="65988"/>
                  </a:cubicBezTo>
                  <a:cubicBezTo>
                    <a:pt x="2432116" y="69130"/>
                    <a:pt x="2451080" y="71666"/>
                    <a:pt x="2469823" y="75415"/>
                  </a:cubicBezTo>
                  <a:cubicBezTo>
                    <a:pt x="2499409" y="81332"/>
                    <a:pt x="2508861" y="85286"/>
                    <a:pt x="2535811" y="94268"/>
                  </a:cubicBezTo>
                  <a:cubicBezTo>
                    <a:pt x="2545238" y="100553"/>
                    <a:pt x="2556080" y="105111"/>
                    <a:pt x="2564091" y="113122"/>
                  </a:cubicBezTo>
                  <a:cubicBezTo>
                    <a:pt x="2572102" y="121133"/>
                    <a:pt x="2573338" y="135397"/>
                    <a:pt x="2582945" y="141402"/>
                  </a:cubicBezTo>
                  <a:cubicBezTo>
                    <a:pt x="2616527" y="162391"/>
                    <a:pt x="2679715" y="165282"/>
                    <a:pt x="2714920" y="169683"/>
                  </a:cubicBezTo>
                  <a:cubicBezTo>
                    <a:pt x="2724347" y="172825"/>
                    <a:pt x="2734932" y="173598"/>
                    <a:pt x="2743200" y="179110"/>
                  </a:cubicBezTo>
                  <a:cubicBezTo>
                    <a:pt x="2813813" y="226185"/>
                    <a:pt x="2732518" y="194402"/>
                    <a:pt x="2799761" y="216817"/>
                  </a:cubicBezTo>
                  <a:lnTo>
                    <a:pt x="2837469" y="273378"/>
                  </a:lnTo>
                  <a:lnTo>
                    <a:pt x="2856322" y="301658"/>
                  </a:lnTo>
                  <a:cubicBezTo>
                    <a:pt x="2849443" y="377324"/>
                    <a:pt x="2864980" y="389307"/>
                    <a:pt x="2828042" y="433633"/>
                  </a:cubicBezTo>
                  <a:cubicBezTo>
                    <a:pt x="2819507" y="443875"/>
                    <a:pt x="2809188" y="452487"/>
                    <a:pt x="2799761" y="461914"/>
                  </a:cubicBezTo>
                  <a:cubicBezTo>
                    <a:pt x="2781732" y="515998"/>
                    <a:pt x="2803244" y="465516"/>
                    <a:pt x="2762054" y="518475"/>
                  </a:cubicBezTo>
                  <a:cubicBezTo>
                    <a:pt x="2723332" y="568261"/>
                    <a:pt x="2736616" y="569525"/>
                    <a:pt x="2696066" y="603316"/>
                  </a:cubicBezTo>
                  <a:cubicBezTo>
                    <a:pt x="2687363" y="610569"/>
                    <a:pt x="2677213" y="615885"/>
                    <a:pt x="2667786" y="622169"/>
                  </a:cubicBezTo>
                  <a:cubicBezTo>
                    <a:pt x="2661501" y="631596"/>
                    <a:pt x="2658151" y="643865"/>
                    <a:pt x="2648932" y="650450"/>
                  </a:cubicBezTo>
                  <a:cubicBezTo>
                    <a:pt x="2635162" y="660285"/>
                    <a:pt x="2616933" y="661735"/>
                    <a:pt x="2601798" y="669303"/>
                  </a:cubicBezTo>
                  <a:cubicBezTo>
                    <a:pt x="2591665" y="674370"/>
                    <a:pt x="2583931" y="683694"/>
                    <a:pt x="2573518" y="688157"/>
                  </a:cubicBezTo>
                  <a:cubicBezTo>
                    <a:pt x="2561610" y="693261"/>
                    <a:pt x="2548268" y="694025"/>
                    <a:pt x="2535811" y="697584"/>
                  </a:cubicBezTo>
                  <a:cubicBezTo>
                    <a:pt x="2526256" y="700314"/>
                    <a:pt x="2516957" y="703869"/>
                    <a:pt x="2507530" y="707011"/>
                  </a:cubicBezTo>
                  <a:cubicBezTo>
                    <a:pt x="2485111" y="721957"/>
                    <a:pt x="2430465" y="759684"/>
                    <a:pt x="2403836" y="772998"/>
                  </a:cubicBezTo>
                  <a:cubicBezTo>
                    <a:pt x="2394948" y="777442"/>
                    <a:pt x="2384982" y="779283"/>
                    <a:pt x="2375555" y="782425"/>
                  </a:cubicBezTo>
                  <a:cubicBezTo>
                    <a:pt x="2369270" y="791852"/>
                    <a:pt x="2365405" y="803452"/>
                    <a:pt x="2356701" y="810705"/>
                  </a:cubicBezTo>
                  <a:cubicBezTo>
                    <a:pt x="2328357" y="834325"/>
                    <a:pt x="2272628" y="838731"/>
                    <a:pt x="2243580" y="848413"/>
                  </a:cubicBezTo>
                  <a:lnTo>
                    <a:pt x="2187019" y="867266"/>
                  </a:lnTo>
                  <a:cubicBezTo>
                    <a:pt x="2177592" y="870408"/>
                    <a:pt x="2168379" y="874283"/>
                    <a:pt x="2158739" y="876693"/>
                  </a:cubicBezTo>
                  <a:lnTo>
                    <a:pt x="2121031" y="886120"/>
                  </a:lnTo>
                  <a:cubicBezTo>
                    <a:pt x="2108462" y="895547"/>
                    <a:pt x="2097377" y="907374"/>
                    <a:pt x="2083324" y="914400"/>
                  </a:cubicBezTo>
                  <a:cubicBezTo>
                    <a:pt x="2071736" y="920194"/>
                    <a:pt x="2058074" y="920268"/>
                    <a:pt x="2045617" y="923827"/>
                  </a:cubicBezTo>
                  <a:cubicBezTo>
                    <a:pt x="2036063" y="926557"/>
                    <a:pt x="2026764" y="930112"/>
                    <a:pt x="2017337" y="933254"/>
                  </a:cubicBezTo>
                  <a:cubicBezTo>
                    <a:pt x="1967179" y="1008488"/>
                    <a:pt x="2035583" y="914857"/>
                    <a:pt x="1885361" y="1027522"/>
                  </a:cubicBezTo>
                  <a:cubicBezTo>
                    <a:pt x="1762170" y="1119914"/>
                    <a:pt x="1915834" y="1005756"/>
                    <a:pt x="1819374" y="1074656"/>
                  </a:cubicBezTo>
                  <a:cubicBezTo>
                    <a:pt x="1806589" y="1083788"/>
                    <a:pt x="1794989" y="1094609"/>
                    <a:pt x="1781666" y="1102936"/>
                  </a:cubicBezTo>
                  <a:cubicBezTo>
                    <a:pt x="1769749" y="1110384"/>
                    <a:pt x="1755876" y="1114342"/>
                    <a:pt x="1743959" y="1121790"/>
                  </a:cubicBezTo>
                  <a:cubicBezTo>
                    <a:pt x="1614730" y="1202558"/>
                    <a:pt x="1785971" y="1101209"/>
                    <a:pt x="1677972" y="1178351"/>
                  </a:cubicBezTo>
                  <a:cubicBezTo>
                    <a:pt x="1666537" y="1186519"/>
                    <a:pt x="1652465" y="1190232"/>
                    <a:pt x="1640264" y="1197204"/>
                  </a:cubicBezTo>
                  <a:cubicBezTo>
                    <a:pt x="1605453" y="1217096"/>
                    <a:pt x="1615716" y="1219373"/>
                    <a:pt x="1574277" y="1234912"/>
                  </a:cubicBezTo>
                  <a:cubicBezTo>
                    <a:pt x="1562146" y="1239461"/>
                    <a:pt x="1549139" y="1241196"/>
                    <a:pt x="1536570" y="1244338"/>
                  </a:cubicBezTo>
                  <a:cubicBezTo>
                    <a:pt x="1527143" y="1253765"/>
                    <a:pt x="1519382" y="1265224"/>
                    <a:pt x="1508289" y="1272619"/>
                  </a:cubicBezTo>
                  <a:cubicBezTo>
                    <a:pt x="1500172" y="1278031"/>
                    <a:pt x="1447333" y="1290214"/>
                    <a:pt x="1442301" y="1291472"/>
                  </a:cubicBezTo>
                  <a:cubicBezTo>
                    <a:pt x="1432874" y="1297757"/>
                    <a:pt x="1423925" y="1304824"/>
                    <a:pt x="1414021" y="1310326"/>
                  </a:cubicBezTo>
                  <a:cubicBezTo>
                    <a:pt x="1395595" y="1320563"/>
                    <a:pt x="1374999" y="1326914"/>
                    <a:pt x="1357460" y="1338607"/>
                  </a:cubicBezTo>
                  <a:cubicBezTo>
                    <a:pt x="1346368" y="1346002"/>
                    <a:pt x="1341362" y="1361473"/>
                    <a:pt x="1329180" y="1366887"/>
                  </a:cubicBezTo>
                  <a:cubicBezTo>
                    <a:pt x="1283779" y="1387065"/>
                    <a:pt x="1237078" y="1407858"/>
                    <a:pt x="1187778" y="1414021"/>
                  </a:cubicBezTo>
                  <a:cubicBezTo>
                    <a:pt x="1077924" y="1427753"/>
                    <a:pt x="1137593" y="1421154"/>
                    <a:pt x="1008669" y="1432875"/>
                  </a:cubicBezTo>
                  <a:cubicBezTo>
                    <a:pt x="921245" y="1485328"/>
                    <a:pt x="1005425" y="1443113"/>
                    <a:pt x="895547" y="1470582"/>
                  </a:cubicBezTo>
                  <a:cubicBezTo>
                    <a:pt x="879131" y="1474686"/>
                    <a:pt x="864621" y="1484573"/>
                    <a:pt x="848413" y="1489435"/>
                  </a:cubicBezTo>
                  <a:cubicBezTo>
                    <a:pt x="833066" y="1494039"/>
                    <a:pt x="816737" y="1494646"/>
                    <a:pt x="801279" y="1498862"/>
                  </a:cubicBezTo>
                  <a:cubicBezTo>
                    <a:pt x="782106" y="1504091"/>
                    <a:pt x="764557" y="1516549"/>
                    <a:pt x="744718" y="1517716"/>
                  </a:cubicBezTo>
                  <a:lnTo>
                    <a:pt x="584462" y="1527143"/>
                  </a:lnTo>
                  <a:cubicBezTo>
                    <a:pt x="571893" y="1530285"/>
                    <a:pt x="559699" y="1537132"/>
                    <a:pt x="546755" y="1536569"/>
                  </a:cubicBezTo>
                  <a:cubicBezTo>
                    <a:pt x="412194" y="1530718"/>
                    <a:pt x="413492" y="1529178"/>
                    <a:pt x="329939" y="1508289"/>
                  </a:cubicBezTo>
                  <a:cubicBezTo>
                    <a:pt x="261685" y="1462787"/>
                    <a:pt x="293645" y="1480716"/>
                    <a:pt x="235671" y="1451728"/>
                  </a:cubicBezTo>
                  <a:cubicBezTo>
                    <a:pt x="229386" y="1442301"/>
                    <a:pt x="225419" y="1430821"/>
                    <a:pt x="216817" y="1423448"/>
                  </a:cubicBezTo>
                  <a:cubicBezTo>
                    <a:pt x="193260" y="1403256"/>
                    <a:pt x="158747" y="1391612"/>
                    <a:pt x="131976" y="1376314"/>
                  </a:cubicBezTo>
                  <a:cubicBezTo>
                    <a:pt x="38706" y="1323018"/>
                    <a:pt x="179933" y="1395578"/>
                    <a:pt x="65988" y="1338607"/>
                  </a:cubicBezTo>
                  <a:cubicBezTo>
                    <a:pt x="41051" y="1238860"/>
                    <a:pt x="74907" y="1356318"/>
                    <a:pt x="37708" y="1272619"/>
                  </a:cubicBezTo>
                  <a:cubicBezTo>
                    <a:pt x="14594" y="1220612"/>
                    <a:pt x="22101" y="1219619"/>
                    <a:pt x="9427" y="1168924"/>
                  </a:cubicBezTo>
                  <a:cubicBezTo>
                    <a:pt x="7017" y="1159284"/>
                    <a:pt x="3142" y="1150071"/>
                    <a:pt x="0" y="1140644"/>
                  </a:cubicBezTo>
                  <a:cubicBezTo>
                    <a:pt x="3142" y="1058945"/>
                    <a:pt x="4163" y="977137"/>
                    <a:pt x="9427" y="895547"/>
                  </a:cubicBezTo>
                  <a:cubicBezTo>
                    <a:pt x="10459" y="879558"/>
                    <a:pt x="16418" y="864249"/>
                    <a:pt x="18854" y="848413"/>
                  </a:cubicBezTo>
                  <a:cubicBezTo>
                    <a:pt x="28024" y="788807"/>
                    <a:pt x="30963" y="739440"/>
                    <a:pt x="37708" y="678730"/>
                  </a:cubicBezTo>
                  <a:cubicBezTo>
                    <a:pt x="46794" y="596949"/>
                    <a:pt x="45563" y="623741"/>
                    <a:pt x="47134" y="61274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ECF30B96-835A-4082-8001-87BC6170FDD8}"/>
                </a:ext>
              </a:extLst>
            </p:cNvPr>
            <p:cNvSpPr/>
            <p:nvPr/>
          </p:nvSpPr>
          <p:spPr>
            <a:xfrm>
              <a:off x="2213783" y="1319753"/>
              <a:ext cx="2396006" cy="1687398"/>
            </a:xfrm>
            <a:custGeom>
              <a:avLst/>
              <a:gdLst>
                <a:gd name="connsiteX0" fmla="*/ 208906 w 2396006"/>
                <a:gd name="connsiteY0" fmla="*/ 565608 h 1687398"/>
                <a:gd name="connsiteX1" fmla="*/ 208906 w 2396006"/>
                <a:gd name="connsiteY1" fmla="*/ 565608 h 1687398"/>
                <a:gd name="connsiteX2" fmla="*/ 114638 w 2396006"/>
                <a:gd name="connsiteY2" fmla="*/ 829558 h 1687398"/>
                <a:gd name="connsiteX3" fmla="*/ 86357 w 2396006"/>
                <a:gd name="connsiteY3" fmla="*/ 961534 h 1687398"/>
                <a:gd name="connsiteX4" fmla="*/ 67504 w 2396006"/>
                <a:gd name="connsiteY4" fmla="*/ 1112362 h 1687398"/>
                <a:gd name="connsiteX5" fmla="*/ 48650 w 2396006"/>
                <a:gd name="connsiteY5" fmla="*/ 1140643 h 1687398"/>
                <a:gd name="connsiteX6" fmla="*/ 29796 w 2396006"/>
                <a:gd name="connsiteY6" fmla="*/ 1225484 h 1687398"/>
                <a:gd name="connsiteX7" fmla="*/ 10943 w 2396006"/>
                <a:gd name="connsiteY7" fmla="*/ 1300899 h 1687398"/>
                <a:gd name="connsiteX8" fmla="*/ 10943 w 2396006"/>
                <a:gd name="connsiteY8" fmla="*/ 1508288 h 1687398"/>
                <a:gd name="connsiteX9" fmla="*/ 39223 w 2396006"/>
                <a:gd name="connsiteY9" fmla="*/ 1564849 h 1687398"/>
                <a:gd name="connsiteX10" fmla="*/ 76930 w 2396006"/>
                <a:gd name="connsiteY10" fmla="*/ 1611983 h 1687398"/>
                <a:gd name="connsiteX11" fmla="*/ 95784 w 2396006"/>
                <a:gd name="connsiteY11" fmla="*/ 1640263 h 1687398"/>
                <a:gd name="connsiteX12" fmla="*/ 180625 w 2396006"/>
                <a:gd name="connsiteY12" fmla="*/ 1687398 h 1687398"/>
                <a:gd name="connsiteX13" fmla="*/ 340881 w 2396006"/>
                <a:gd name="connsiteY13" fmla="*/ 1668544 h 1687398"/>
                <a:gd name="connsiteX14" fmla="*/ 378588 w 2396006"/>
                <a:gd name="connsiteY14" fmla="*/ 1659117 h 1687398"/>
                <a:gd name="connsiteX15" fmla="*/ 472856 w 2396006"/>
                <a:gd name="connsiteY15" fmla="*/ 1640263 h 1687398"/>
                <a:gd name="connsiteX16" fmla="*/ 623685 w 2396006"/>
                <a:gd name="connsiteY16" fmla="*/ 1621410 h 1687398"/>
                <a:gd name="connsiteX17" fmla="*/ 651965 w 2396006"/>
                <a:gd name="connsiteY17" fmla="*/ 1611983 h 1687398"/>
                <a:gd name="connsiteX18" fmla="*/ 689673 w 2396006"/>
                <a:gd name="connsiteY18" fmla="*/ 1602556 h 1687398"/>
                <a:gd name="connsiteX19" fmla="*/ 717953 w 2396006"/>
                <a:gd name="connsiteY19" fmla="*/ 1583703 h 1687398"/>
                <a:gd name="connsiteX20" fmla="*/ 765087 w 2396006"/>
                <a:gd name="connsiteY20" fmla="*/ 1574276 h 1687398"/>
                <a:gd name="connsiteX21" fmla="*/ 802794 w 2396006"/>
                <a:gd name="connsiteY21" fmla="*/ 1564849 h 1687398"/>
                <a:gd name="connsiteX22" fmla="*/ 831075 w 2396006"/>
                <a:gd name="connsiteY22" fmla="*/ 1545995 h 1687398"/>
                <a:gd name="connsiteX23" fmla="*/ 859355 w 2396006"/>
                <a:gd name="connsiteY23" fmla="*/ 1536569 h 1687398"/>
                <a:gd name="connsiteX24" fmla="*/ 906489 w 2396006"/>
                <a:gd name="connsiteY24" fmla="*/ 1498861 h 1687398"/>
                <a:gd name="connsiteX25" fmla="*/ 981904 w 2396006"/>
                <a:gd name="connsiteY25" fmla="*/ 1442301 h 1687398"/>
                <a:gd name="connsiteX26" fmla="*/ 1029038 w 2396006"/>
                <a:gd name="connsiteY26" fmla="*/ 1404593 h 1687398"/>
                <a:gd name="connsiteX27" fmla="*/ 1057318 w 2396006"/>
                <a:gd name="connsiteY27" fmla="*/ 1376313 h 1687398"/>
                <a:gd name="connsiteX28" fmla="*/ 1123306 w 2396006"/>
                <a:gd name="connsiteY28" fmla="*/ 1338606 h 1687398"/>
                <a:gd name="connsiteX29" fmla="*/ 1161013 w 2396006"/>
                <a:gd name="connsiteY29" fmla="*/ 1300899 h 1687398"/>
                <a:gd name="connsiteX30" fmla="*/ 1208147 w 2396006"/>
                <a:gd name="connsiteY30" fmla="*/ 1244338 h 1687398"/>
                <a:gd name="connsiteX31" fmla="*/ 1236427 w 2396006"/>
                <a:gd name="connsiteY31" fmla="*/ 1234911 h 1687398"/>
                <a:gd name="connsiteX32" fmla="*/ 1292988 w 2396006"/>
                <a:gd name="connsiteY32" fmla="*/ 1140643 h 1687398"/>
                <a:gd name="connsiteX33" fmla="*/ 1311842 w 2396006"/>
                <a:gd name="connsiteY33" fmla="*/ 1112362 h 1687398"/>
                <a:gd name="connsiteX34" fmla="*/ 1330695 w 2396006"/>
                <a:gd name="connsiteY34" fmla="*/ 1084082 h 1687398"/>
                <a:gd name="connsiteX35" fmla="*/ 1358976 w 2396006"/>
                <a:gd name="connsiteY35" fmla="*/ 1065228 h 1687398"/>
                <a:gd name="connsiteX36" fmla="*/ 1406110 w 2396006"/>
                <a:gd name="connsiteY36" fmla="*/ 1018094 h 1687398"/>
                <a:gd name="connsiteX37" fmla="*/ 1462671 w 2396006"/>
                <a:gd name="connsiteY37" fmla="*/ 970960 h 1687398"/>
                <a:gd name="connsiteX38" fmla="*/ 1472097 w 2396006"/>
                <a:gd name="connsiteY38" fmla="*/ 942680 h 1687398"/>
                <a:gd name="connsiteX39" fmla="*/ 1500378 w 2396006"/>
                <a:gd name="connsiteY39" fmla="*/ 923826 h 1687398"/>
                <a:gd name="connsiteX40" fmla="*/ 1538085 w 2396006"/>
                <a:gd name="connsiteY40" fmla="*/ 895546 h 1687398"/>
                <a:gd name="connsiteX41" fmla="*/ 1604073 w 2396006"/>
                <a:gd name="connsiteY41" fmla="*/ 820132 h 1687398"/>
                <a:gd name="connsiteX42" fmla="*/ 1707768 w 2396006"/>
                <a:gd name="connsiteY42" fmla="*/ 744717 h 1687398"/>
                <a:gd name="connsiteX43" fmla="*/ 1773755 w 2396006"/>
                <a:gd name="connsiteY43" fmla="*/ 697583 h 1687398"/>
                <a:gd name="connsiteX44" fmla="*/ 1802036 w 2396006"/>
                <a:gd name="connsiteY44" fmla="*/ 688156 h 1687398"/>
                <a:gd name="connsiteX45" fmla="*/ 1886877 w 2396006"/>
                <a:gd name="connsiteY45" fmla="*/ 641022 h 1687398"/>
                <a:gd name="connsiteX46" fmla="*/ 1915157 w 2396006"/>
                <a:gd name="connsiteY46" fmla="*/ 612742 h 1687398"/>
                <a:gd name="connsiteX47" fmla="*/ 1971718 w 2396006"/>
                <a:gd name="connsiteY47" fmla="*/ 575035 h 1687398"/>
                <a:gd name="connsiteX48" fmla="*/ 1990572 w 2396006"/>
                <a:gd name="connsiteY48" fmla="*/ 546754 h 1687398"/>
                <a:gd name="connsiteX49" fmla="*/ 2056559 w 2396006"/>
                <a:gd name="connsiteY49" fmla="*/ 509047 h 1687398"/>
                <a:gd name="connsiteX50" fmla="*/ 2075413 w 2396006"/>
                <a:gd name="connsiteY50" fmla="*/ 480767 h 1687398"/>
                <a:gd name="connsiteX51" fmla="*/ 2131974 w 2396006"/>
                <a:gd name="connsiteY51" fmla="*/ 461913 h 1687398"/>
                <a:gd name="connsiteX52" fmla="*/ 2179108 w 2396006"/>
                <a:gd name="connsiteY52" fmla="*/ 414779 h 1687398"/>
                <a:gd name="connsiteX53" fmla="*/ 2207388 w 2396006"/>
                <a:gd name="connsiteY53" fmla="*/ 395925 h 1687398"/>
                <a:gd name="connsiteX54" fmla="*/ 2226242 w 2396006"/>
                <a:gd name="connsiteY54" fmla="*/ 367645 h 1687398"/>
                <a:gd name="connsiteX55" fmla="*/ 2254522 w 2396006"/>
                <a:gd name="connsiteY55" fmla="*/ 320511 h 1687398"/>
                <a:gd name="connsiteX56" fmla="*/ 2301656 w 2396006"/>
                <a:gd name="connsiteY56" fmla="*/ 254523 h 1687398"/>
                <a:gd name="connsiteX57" fmla="*/ 2339363 w 2396006"/>
                <a:gd name="connsiteY57" fmla="*/ 207389 h 1687398"/>
                <a:gd name="connsiteX58" fmla="*/ 2386497 w 2396006"/>
                <a:gd name="connsiteY58" fmla="*/ 141402 h 1687398"/>
                <a:gd name="connsiteX59" fmla="*/ 2386497 w 2396006"/>
                <a:gd name="connsiteY59" fmla="*/ 75414 h 1687398"/>
                <a:gd name="connsiteX60" fmla="*/ 2301656 w 2396006"/>
                <a:gd name="connsiteY60" fmla="*/ 37707 h 1687398"/>
                <a:gd name="connsiteX61" fmla="*/ 2235669 w 2396006"/>
                <a:gd name="connsiteY61" fmla="*/ 18853 h 1687398"/>
                <a:gd name="connsiteX62" fmla="*/ 2084840 w 2396006"/>
                <a:gd name="connsiteY62" fmla="*/ 9426 h 1687398"/>
                <a:gd name="connsiteX63" fmla="*/ 1868023 w 2396006"/>
                <a:gd name="connsiteY63" fmla="*/ 0 h 1687398"/>
                <a:gd name="connsiteX64" fmla="*/ 1264708 w 2396006"/>
                <a:gd name="connsiteY64" fmla="*/ 9426 h 1687398"/>
                <a:gd name="connsiteX65" fmla="*/ 1227001 w 2396006"/>
                <a:gd name="connsiteY65" fmla="*/ 18853 h 1687398"/>
                <a:gd name="connsiteX66" fmla="*/ 1104452 w 2396006"/>
                <a:gd name="connsiteY66" fmla="*/ 47134 h 1687398"/>
                <a:gd name="connsiteX67" fmla="*/ 1029038 w 2396006"/>
                <a:gd name="connsiteY67" fmla="*/ 65987 h 1687398"/>
                <a:gd name="connsiteX68" fmla="*/ 1000757 w 2396006"/>
                <a:gd name="connsiteY68" fmla="*/ 84841 h 1687398"/>
                <a:gd name="connsiteX69" fmla="*/ 972477 w 2396006"/>
                <a:gd name="connsiteY69" fmla="*/ 113121 h 1687398"/>
                <a:gd name="connsiteX70" fmla="*/ 906489 w 2396006"/>
                <a:gd name="connsiteY70" fmla="*/ 141402 h 1687398"/>
                <a:gd name="connsiteX71" fmla="*/ 849928 w 2396006"/>
                <a:gd name="connsiteY71" fmla="*/ 179109 h 1687398"/>
                <a:gd name="connsiteX72" fmla="*/ 821648 w 2396006"/>
                <a:gd name="connsiteY72" fmla="*/ 207389 h 1687398"/>
                <a:gd name="connsiteX73" fmla="*/ 793368 w 2396006"/>
                <a:gd name="connsiteY73" fmla="*/ 216816 h 1687398"/>
                <a:gd name="connsiteX74" fmla="*/ 717953 w 2396006"/>
                <a:gd name="connsiteY74" fmla="*/ 263950 h 1687398"/>
                <a:gd name="connsiteX75" fmla="*/ 689673 w 2396006"/>
                <a:gd name="connsiteY75" fmla="*/ 273377 h 1687398"/>
                <a:gd name="connsiteX76" fmla="*/ 604831 w 2396006"/>
                <a:gd name="connsiteY76" fmla="*/ 320511 h 1687398"/>
                <a:gd name="connsiteX77" fmla="*/ 576551 w 2396006"/>
                <a:gd name="connsiteY77" fmla="*/ 339365 h 1687398"/>
                <a:gd name="connsiteX78" fmla="*/ 557697 w 2396006"/>
                <a:gd name="connsiteY78" fmla="*/ 367645 h 1687398"/>
                <a:gd name="connsiteX79" fmla="*/ 519990 w 2396006"/>
                <a:gd name="connsiteY79" fmla="*/ 377072 h 1687398"/>
                <a:gd name="connsiteX80" fmla="*/ 491710 w 2396006"/>
                <a:gd name="connsiteY80" fmla="*/ 386499 h 1687398"/>
                <a:gd name="connsiteX81" fmla="*/ 435149 w 2396006"/>
                <a:gd name="connsiteY81" fmla="*/ 424206 h 1687398"/>
                <a:gd name="connsiteX82" fmla="*/ 406869 w 2396006"/>
                <a:gd name="connsiteY82" fmla="*/ 443059 h 1687398"/>
                <a:gd name="connsiteX83" fmla="*/ 378588 w 2396006"/>
                <a:gd name="connsiteY83" fmla="*/ 452486 h 1687398"/>
                <a:gd name="connsiteX84" fmla="*/ 322027 w 2396006"/>
                <a:gd name="connsiteY84" fmla="*/ 490193 h 1687398"/>
                <a:gd name="connsiteX85" fmla="*/ 293747 w 2396006"/>
                <a:gd name="connsiteY85" fmla="*/ 509047 h 1687398"/>
                <a:gd name="connsiteX86" fmla="*/ 256040 w 2396006"/>
                <a:gd name="connsiteY86" fmla="*/ 518474 h 1687398"/>
                <a:gd name="connsiteX87" fmla="*/ 208906 w 2396006"/>
                <a:gd name="connsiteY87" fmla="*/ 565608 h 1687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396006" h="1687398">
                  <a:moveTo>
                    <a:pt x="208906" y="565608"/>
                  </a:moveTo>
                  <a:lnTo>
                    <a:pt x="208906" y="565608"/>
                  </a:lnTo>
                  <a:cubicBezTo>
                    <a:pt x="136527" y="793084"/>
                    <a:pt x="175361" y="708112"/>
                    <a:pt x="114638" y="829558"/>
                  </a:cubicBezTo>
                  <a:cubicBezTo>
                    <a:pt x="93243" y="936531"/>
                    <a:pt x="103556" y="892738"/>
                    <a:pt x="86357" y="961534"/>
                  </a:cubicBezTo>
                  <a:cubicBezTo>
                    <a:pt x="84559" y="984910"/>
                    <a:pt x="87850" y="1071669"/>
                    <a:pt x="67504" y="1112362"/>
                  </a:cubicBezTo>
                  <a:cubicBezTo>
                    <a:pt x="62437" y="1122496"/>
                    <a:pt x="54935" y="1131216"/>
                    <a:pt x="48650" y="1140643"/>
                  </a:cubicBezTo>
                  <a:cubicBezTo>
                    <a:pt x="20202" y="1282880"/>
                    <a:pt x="56435" y="1105605"/>
                    <a:pt x="29796" y="1225484"/>
                  </a:cubicBezTo>
                  <a:cubicBezTo>
                    <a:pt x="14628" y="1293742"/>
                    <a:pt x="27789" y="1250360"/>
                    <a:pt x="10943" y="1300899"/>
                  </a:cubicBezTo>
                  <a:cubicBezTo>
                    <a:pt x="-3241" y="1400186"/>
                    <a:pt x="-4051" y="1373341"/>
                    <a:pt x="10943" y="1508288"/>
                  </a:cubicBezTo>
                  <a:cubicBezTo>
                    <a:pt x="14328" y="1538752"/>
                    <a:pt x="25831" y="1538066"/>
                    <a:pt x="39223" y="1564849"/>
                  </a:cubicBezTo>
                  <a:cubicBezTo>
                    <a:pt x="61989" y="1610382"/>
                    <a:pt x="29258" y="1580201"/>
                    <a:pt x="76930" y="1611983"/>
                  </a:cubicBezTo>
                  <a:cubicBezTo>
                    <a:pt x="83215" y="1621410"/>
                    <a:pt x="87258" y="1632802"/>
                    <a:pt x="95784" y="1640263"/>
                  </a:cubicBezTo>
                  <a:cubicBezTo>
                    <a:pt x="135680" y="1675172"/>
                    <a:pt x="141782" y="1674450"/>
                    <a:pt x="180625" y="1687398"/>
                  </a:cubicBezTo>
                  <a:cubicBezTo>
                    <a:pt x="234044" y="1681113"/>
                    <a:pt x="287635" y="1676151"/>
                    <a:pt x="340881" y="1668544"/>
                  </a:cubicBezTo>
                  <a:cubicBezTo>
                    <a:pt x="353707" y="1666712"/>
                    <a:pt x="365920" y="1661832"/>
                    <a:pt x="378588" y="1659117"/>
                  </a:cubicBezTo>
                  <a:cubicBezTo>
                    <a:pt x="409922" y="1652402"/>
                    <a:pt x="441133" y="1644794"/>
                    <a:pt x="472856" y="1640263"/>
                  </a:cubicBezTo>
                  <a:cubicBezTo>
                    <a:pt x="567012" y="1626813"/>
                    <a:pt x="516761" y="1633291"/>
                    <a:pt x="623685" y="1621410"/>
                  </a:cubicBezTo>
                  <a:cubicBezTo>
                    <a:pt x="633112" y="1618268"/>
                    <a:pt x="642411" y="1614713"/>
                    <a:pt x="651965" y="1611983"/>
                  </a:cubicBezTo>
                  <a:cubicBezTo>
                    <a:pt x="664423" y="1608424"/>
                    <a:pt x="677764" y="1607660"/>
                    <a:pt x="689673" y="1602556"/>
                  </a:cubicBezTo>
                  <a:cubicBezTo>
                    <a:pt x="700086" y="1598093"/>
                    <a:pt x="707345" y="1587681"/>
                    <a:pt x="717953" y="1583703"/>
                  </a:cubicBezTo>
                  <a:cubicBezTo>
                    <a:pt x="732955" y="1578077"/>
                    <a:pt x="749446" y="1577752"/>
                    <a:pt x="765087" y="1574276"/>
                  </a:cubicBezTo>
                  <a:cubicBezTo>
                    <a:pt x="777734" y="1571465"/>
                    <a:pt x="790225" y="1567991"/>
                    <a:pt x="802794" y="1564849"/>
                  </a:cubicBezTo>
                  <a:cubicBezTo>
                    <a:pt x="812221" y="1558564"/>
                    <a:pt x="820941" y="1551062"/>
                    <a:pt x="831075" y="1545995"/>
                  </a:cubicBezTo>
                  <a:cubicBezTo>
                    <a:pt x="839963" y="1541551"/>
                    <a:pt x="850929" y="1541835"/>
                    <a:pt x="859355" y="1536569"/>
                  </a:cubicBezTo>
                  <a:cubicBezTo>
                    <a:pt x="876417" y="1525905"/>
                    <a:pt x="892262" y="1513088"/>
                    <a:pt x="906489" y="1498861"/>
                  </a:cubicBezTo>
                  <a:cubicBezTo>
                    <a:pt x="967555" y="1437794"/>
                    <a:pt x="914846" y="1459064"/>
                    <a:pt x="981904" y="1442301"/>
                  </a:cubicBezTo>
                  <a:cubicBezTo>
                    <a:pt x="1024066" y="1379054"/>
                    <a:pt x="974399" y="1441019"/>
                    <a:pt x="1029038" y="1404593"/>
                  </a:cubicBezTo>
                  <a:cubicBezTo>
                    <a:pt x="1040130" y="1397198"/>
                    <a:pt x="1047077" y="1384848"/>
                    <a:pt x="1057318" y="1376313"/>
                  </a:cubicBezTo>
                  <a:cubicBezTo>
                    <a:pt x="1077308" y="1359654"/>
                    <a:pt x="1100250" y="1350133"/>
                    <a:pt x="1123306" y="1338606"/>
                  </a:cubicBezTo>
                  <a:cubicBezTo>
                    <a:pt x="1135875" y="1326037"/>
                    <a:pt x="1149445" y="1314395"/>
                    <a:pt x="1161013" y="1300899"/>
                  </a:cubicBezTo>
                  <a:cubicBezTo>
                    <a:pt x="1184202" y="1273844"/>
                    <a:pt x="1175453" y="1266134"/>
                    <a:pt x="1208147" y="1244338"/>
                  </a:cubicBezTo>
                  <a:cubicBezTo>
                    <a:pt x="1216415" y="1238826"/>
                    <a:pt x="1227000" y="1238053"/>
                    <a:pt x="1236427" y="1234911"/>
                  </a:cubicBezTo>
                  <a:cubicBezTo>
                    <a:pt x="1265414" y="1176938"/>
                    <a:pt x="1247486" y="1208896"/>
                    <a:pt x="1292988" y="1140643"/>
                  </a:cubicBezTo>
                  <a:lnTo>
                    <a:pt x="1311842" y="1112362"/>
                  </a:lnTo>
                  <a:cubicBezTo>
                    <a:pt x="1318126" y="1102935"/>
                    <a:pt x="1321268" y="1090366"/>
                    <a:pt x="1330695" y="1084082"/>
                  </a:cubicBezTo>
                  <a:lnTo>
                    <a:pt x="1358976" y="1065228"/>
                  </a:lnTo>
                  <a:cubicBezTo>
                    <a:pt x="1393540" y="1013382"/>
                    <a:pt x="1358976" y="1057372"/>
                    <a:pt x="1406110" y="1018094"/>
                  </a:cubicBezTo>
                  <a:cubicBezTo>
                    <a:pt x="1478694" y="957607"/>
                    <a:pt x="1392454" y="1017772"/>
                    <a:pt x="1462671" y="970960"/>
                  </a:cubicBezTo>
                  <a:cubicBezTo>
                    <a:pt x="1465813" y="961533"/>
                    <a:pt x="1465890" y="950439"/>
                    <a:pt x="1472097" y="942680"/>
                  </a:cubicBezTo>
                  <a:cubicBezTo>
                    <a:pt x="1479175" y="933833"/>
                    <a:pt x="1491159" y="930411"/>
                    <a:pt x="1500378" y="923826"/>
                  </a:cubicBezTo>
                  <a:cubicBezTo>
                    <a:pt x="1513163" y="914694"/>
                    <a:pt x="1526975" y="906655"/>
                    <a:pt x="1538085" y="895546"/>
                  </a:cubicBezTo>
                  <a:cubicBezTo>
                    <a:pt x="1561704" y="871927"/>
                    <a:pt x="1580454" y="843751"/>
                    <a:pt x="1604073" y="820132"/>
                  </a:cubicBezTo>
                  <a:cubicBezTo>
                    <a:pt x="1632919" y="791286"/>
                    <a:pt x="1674988" y="767663"/>
                    <a:pt x="1707768" y="744717"/>
                  </a:cubicBezTo>
                  <a:cubicBezTo>
                    <a:pt x="1718437" y="737249"/>
                    <a:pt x="1758436" y="705243"/>
                    <a:pt x="1773755" y="697583"/>
                  </a:cubicBezTo>
                  <a:cubicBezTo>
                    <a:pt x="1782643" y="693139"/>
                    <a:pt x="1793350" y="692982"/>
                    <a:pt x="1802036" y="688156"/>
                  </a:cubicBezTo>
                  <a:cubicBezTo>
                    <a:pt x="1899279" y="634132"/>
                    <a:pt x="1822884" y="662353"/>
                    <a:pt x="1886877" y="641022"/>
                  </a:cubicBezTo>
                  <a:cubicBezTo>
                    <a:pt x="1896304" y="631595"/>
                    <a:pt x="1904634" y="620927"/>
                    <a:pt x="1915157" y="612742"/>
                  </a:cubicBezTo>
                  <a:cubicBezTo>
                    <a:pt x="1933043" y="598831"/>
                    <a:pt x="1971718" y="575035"/>
                    <a:pt x="1971718" y="575035"/>
                  </a:cubicBezTo>
                  <a:cubicBezTo>
                    <a:pt x="1978003" y="565608"/>
                    <a:pt x="1982561" y="554765"/>
                    <a:pt x="1990572" y="546754"/>
                  </a:cubicBezTo>
                  <a:cubicBezTo>
                    <a:pt x="2003895" y="533431"/>
                    <a:pt x="2041775" y="516439"/>
                    <a:pt x="2056559" y="509047"/>
                  </a:cubicBezTo>
                  <a:cubicBezTo>
                    <a:pt x="2062844" y="499620"/>
                    <a:pt x="2065806" y="486772"/>
                    <a:pt x="2075413" y="480767"/>
                  </a:cubicBezTo>
                  <a:cubicBezTo>
                    <a:pt x="2092266" y="470234"/>
                    <a:pt x="2131974" y="461913"/>
                    <a:pt x="2131974" y="461913"/>
                  </a:cubicBezTo>
                  <a:cubicBezTo>
                    <a:pt x="2207387" y="411636"/>
                    <a:pt x="2116263" y="477624"/>
                    <a:pt x="2179108" y="414779"/>
                  </a:cubicBezTo>
                  <a:cubicBezTo>
                    <a:pt x="2187119" y="406768"/>
                    <a:pt x="2197961" y="402210"/>
                    <a:pt x="2207388" y="395925"/>
                  </a:cubicBezTo>
                  <a:cubicBezTo>
                    <a:pt x="2213673" y="386498"/>
                    <a:pt x="2220237" y="377252"/>
                    <a:pt x="2226242" y="367645"/>
                  </a:cubicBezTo>
                  <a:cubicBezTo>
                    <a:pt x="2235953" y="352108"/>
                    <a:pt x="2244359" y="335756"/>
                    <a:pt x="2254522" y="320511"/>
                  </a:cubicBezTo>
                  <a:cubicBezTo>
                    <a:pt x="2269516" y="298020"/>
                    <a:pt x="2285438" y="276148"/>
                    <a:pt x="2301656" y="254523"/>
                  </a:cubicBezTo>
                  <a:cubicBezTo>
                    <a:pt x="2313728" y="238427"/>
                    <a:pt x="2328202" y="224130"/>
                    <a:pt x="2339363" y="207389"/>
                  </a:cubicBezTo>
                  <a:cubicBezTo>
                    <a:pt x="2388993" y="132944"/>
                    <a:pt x="2324740" y="203159"/>
                    <a:pt x="2386497" y="141402"/>
                  </a:cubicBezTo>
                  <a:cubicBezTo>
                    <a:pt x="2392456" y="117565"/>
                    <a:pt x="2404529" y="97954"/>
                    <a:pt x="2386497" y="75414"/>
                  </a:cubicBezTo>
                  <a:cubicBezTo>
                    <a:pt x="2370199" y="55041"/>
                    <a:pt x="2318942" y="43469"/>
                    <a:pt x="2301656" y="37707"/>
                  </a:cubicBezTo>
                  <a:cubicBezTo>
                    <a:pt x="2284428" y="31964"/>
                    <a:pt x="2252580" y="20544"/>
                    <a:pt x="2235669" y="18853"/>
                  </a:cubicBezTo>
                  <a:cubicBezTo>
                    <a:pt x="2185545" y="13840"/>
                    <a:pt x="2135148" y="12006"/>
                    <a:pt x="2084840" y="9426"/>
                  </a:cubicBezTo>
                  <a:lnTo>
                    <a:pt x="1868023" y="0"/>
                  </a:lnTo>
                  <a:lnTo>
                    <a:pt x="1264708" y="9426"/>
                  </a:lnTo>
                  <a:cubicBezTo>
                    <a:pt x="1251758" y="9807"/>
                    <a:pt x="1239705" y="16312"/>
                    <a:pt x="1227001" y="18853"/>
                  </a:cubicBezTo>
                  <a:cubicBezTo>
                    <a:pt x="1088159" y="46622"/>
                    <a:pt x="1260289" y="5578"/>
                    <a:pt x="1104452" y="47134"/>
                  </a:cubicBezTo>
                  <a:cubicBezTo>
                    <a:pt x="1079415" y="53810"/>
                    <a:pt x="1029038" y="65987"/>
                    <a:pt x="1029038" y="65987"/>
                  </a:cubicBezTo>
                  <a:cubicBezTo>
                    <a:pt x="1019611" y="72272"/>
                    <a:pt x="1009461" y="77588"/>
                    <a:pt x="1000757" y="84841"/>
                  </a:cubicBezTo>
                  <a:cubicBezTo>
                    <a:pt x="990516" y="93375"/>
                    <a:pt x="983325" y="105372"/>
                    <a:pt x="972477" y="113121"/>
                  </a:cubicBezTo>
                  <a:cubicBezTo>
                    <a:pt x="906400" y="160319"/>
                    <a:pt x="961878" y="110631"/>
                    <a:pt x="906489" y="141402"/>
                  </a:cubicBezTo>
                  <a:cubicBezTo>
                    <a:pt x="886681" y="152406"/>
                    <a:pt x="865950" y="163087"/>
                    <a:pt x="849928" y="179109"/>
                  </a:cubicBezTo>
                  <a:cubicBezTo>
                    <a:pt x="840501" y="188536"/>
                    <a:pt x="832740" y="199994"/>
                    <a:pt x="821648" y="207389"/>
                  </a:cubicBezTo>
                  <a:cubicBezTo>
                    <a:pt x="813380" y="212901"/>
                    <a:pt x="802795" y="213674"/>
                    <a:pt x="793368" y="216816"/>
                  </a:cubicBezTo>
                  <a:cubicBezTo>
                    <a:pt x="757279" y="243882"/>
                    <a:pt x="758209" y="246697"/>
                    <a:pt x="717953" y="263950"/>
                  </a:cubicBezTo>
                  <a:cubicBezTo>
                    <a:pt x="708820" y="267864"/>
                    <a:pt x="698359" y="268551"/>
                    <a:pt x="689673" y="273377"/>
                  </a:cubicBezTo>
                  <a:cubicBezTo>
                    <a:pt x="592432" y="327400"/>
                    <a:pt x="668822" y="299181"/>
                    <a:pt x="604831" y="320511"/>
                  </a:cubicBezTo>
                  <a:cubicBezTo>
                    <a:pt x="595404" y="326796"/>
                    <a:pt x="584562" y="331354"/>
                    <a:pt x="576551" y="339365"/>
                  </a:cubicBezTo>
                  <a:cubicBezTo>
                    <a:pt x="568540" y="347376"/>
                    <a:pt x="567124" y="361361"/>
                    <a:pt x="557697" y="367645"/>
                  </a:cubicBezTo>
                  <a:cubicBezTo>
                    <a:pt x="546917" y="374832"/>
                    <a:pt x="532447" y="373513"/>
                    <a:pt x="519990" y="377072"/>
                  </a:cubicBezTo>
                  <a:cubicBezTo>
                    <a:pt x="510436" y="379802"/>
                    <a:pt x="500396" y="381673"/>
                    <a:pt x="491710" y="386499"/>
                  </a:cubicBezTo>
                  <a:cubicBezTo>
                    <a:pt x="471902" y="397503"/>
                    <a:pt x="454003" y="411637"/>
                    <a:pt x="435149" y="424206"/>
                  </a:cubicBezTo>
                  <a:cubicBezTo>
                    <a:pt x="425722" y="430490"/>
                    <a:pt x="417617" y="439476"/>
                    <a:pt x="406869" y="443059"/>
                  </a:cubicBezTo>
                  <a:lnTo>
                    <a:pt x="378588" y="452486"/>
                  </a:lnTo>
                  <a:lnTo>
                    <a:pt x="322027" y="490193"/>
                  </a:lnTo>
                  <a:cubicBezTo>
                    <a:pt x="312600" y="496478"/>
                    <a:pt x="304738" y="506299"/>
                    <a:pt x="293747" y="509047"/>
                  </a:cubicBezTo>
                  <a:lnTo>
                    <a:pt x="256040" y="518474"/>
                  </a:lnTo>
                  <a:cubicBezTo>
                    <a:pt x="235443" y="549369"/>
                    <a:pt x="216762" y="557752"/>
                    <a:pt x="208906" y="56560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フリーフォーム: 図形 78">
              <a:extLst>
                <a:ext uri="{FF2B5EF4-FFF2-40B4-BE49-F238E27FC236}">
                  <a16:creationId xmlns:a16="http://schemas.microsoft.com/office/drawing/2014/main" id="{4980EF0C-E063-4975-9FB4-6FED49AD193A}"/>
                </a:ext>
              </a:extLst>
            </p:cNvPr>
            <p:cNvSpPr/>
            <p:nvPr/>
          </p:nvSpPr>
          <p:spPr>
            <a:xfrm>
              <a:off x="3478089" y="1668544"/>
              <a:ext cx="2300542" cy="1508289"/>
            </a:xfrm>
            <a:custGeom>
              <a:avLst/>
              <a:gdLst>
                <a:gd name="connsiteX0" fmla="*/ 1706653 w 2300542"/>
                <a:gd name="connsiteY0" fmla="*/ 0 h 1508289"/>
                <a:gd name="connsiteX1" fmla="*/ 1706653 w 2300542"/>
                <a:gd name="connsiteY1" fmla="*/ 0 h 1508289"/>
                <a:gd name="connsiteX2" fmla="*/ 1593532 w 2300542"/>
                <a:gd name="connsiteY2" fmla="*/ 28281 h 1508289"/>
                <a:gd name="connsiteX3" fmla="*/ 1536971 w 2300542"/>
                <a:gd name="connsiteY3" fmla="*/ 37708 h 1508289"/>
                <a:gd name="connsiteX4" fmla="*/ 1508690 w 2300542"/>
                <a:gd name="connsiteY4" fmla="*/ 47134 h 1508289"/>
                <a:gd name="connsiteX5" fmla="*/ 1470983 w 2300542"/>
                <a:gd name="connsiteY5" fmla="*/ 56561 h 1508289"/>
                <a:gd name="connsiteX6" fmla="*/ 1442703 w 2300542"/>
                <a:gd name="connsiteY6" fmla="*/ 65988 h 1508289"/>
                <a:gd name="connsiteX7" fmla="*/ 1395569 w 2300542"/>
                <a:gd name="connsiteY7" fmla="*/ 75415 h 1508289"/>
                <a:gd name="connsiteX8" fmla="*/ 1320154 w 2300542"/>
                <a:gd name="connsiteY8" fmla="*/ 94268 h 1508289"/>
                <a:gd name="connsiteX9" fmla="*/ 1197606 w 2300542"/>
                <a:gd name="connsiteY9" fmla="*/ 113122 h 1508289"/>
                <a:gd name="connsiteX10" fmla="*/ 1141045 w 2300542"/>
                <a:gd name="connsiteY10" fmla="*/ 141402 h 1508289"/>
                <a:gd name="connsiteX11" fmla="*/ 1084484 w 2300542"/>
                <a:gd name="connsiteY11" fmla="*/ 160256 h 1508289"/>
                <a:gd name="connsiteX12" fmla="*/ 1018497 w 2300542"/>
                <a:gd name="connsiteY12" fmla="*/ 179110 h 1508289"/>
                <a:gd name="connsiteX13" fmla="*/ 990216 w 2300542"/>
                <a:gd name="connsiteY13" fmla="*/ 197963 h 1508289"/>
                <a:gd name="connsiteX14" fmla="*/ 924229 w 2300542"/>
                <a:gd name="connsiteY14" fmla="*/ 226244 h 1508289"/>
                <a:gd name="connsiteX15" fmla="*/ 886521 w 2300542"/>
                <a:gd name="connsiteY15" fmla="*/ 254524 h 1508289"/>
                <a:gd name="connsiteX16" fmla="*/ 858241 w 2300542"/>
                <a:gd name="connsiteY16" fmla="*/ 263951 h 1508289"/>
                <a:gd name="connsiteX17" fmla="*/ 773400 w 2300542"/>
                <a:gd name="connsiteY17" fmla="*/ 329938 h 1508289"/>
                <a:gd name="connsiteX18" fmla="*/ 745119 w 2300542"/>
                <a:gd name="connsiteY18" fmla="*/ 358219 h 1508289"/>
                <a:gd name="connsiteX19" fmla="*/ 716839 w 2300542"/>
                <a:gd name="connsiteY19" fmla="*/ 377072 h 1508289"/>
                <a:gd name="connsiteX20" fmla="*/ 697985 w 2300542"/>
                <a:gd name="connsiteY20" fmla="*/ 405353 h 1508289"/>
                <a:gd name="connsiteX21" fmla="*/ 641424 w 2300542"/>
                <a:gd name="connsiteY21" fmla="*/ 443060 h 1508289"/>
                <a:gd name="connsiteX22" fmla="*/ 584864 w 2300542"/>
                <a:gd name="connsiteY22" fmla="*/ 471341 h 1508289"/>
                <a:gd name="connsiteX23" fmla="*/ 556583 w 2300542"/>
                <a:gd name="connsiteY23" fmla="*/ 461914 h 1508289"/>
                <a:gd name="connsiteX24" fmla="*/ 537730 w 2300542"/>
                <a:gd name="connsiteY24" fmla="*/ 490194 h 1508289"/>
                <a:gd name="connsiteX25" fmla="*/ 500022 w 2300542"/>
                <a:gd name="connsiteY25" fmla="*/ 518475 h 1508289"/>
                <a:gd name="connsiteX26" fmla="*/ 452888 w 2300542"/>
                <a:gd name="connsiteY26" fmla="*/ 565609 h 1508289"/>
                <a:gd name="connsiteX27" fmla="*/ 405754 w 2300542"/>
                <a:gd name="connsiteY27" fmla="*/ 612743 h 1508289"/>
                <a:gd name="connsiteX28" fmla="*/ 358620 w 2300542"/>
                <a:gd name="connsiteY28" fmla="*/ 659877 h 1508289"/>
                <a:gd name="connsiteX29" fmla="*/ 330340 w 2300542"/>
                <a:gd name="connsiteY29" fmla="*/ 697584 h 1508289"/>
                <a:gd name="connsiteX30" fmla="*/ 302059 w 2300542"/>
                <a:gd name="connsiteY30" fmla="*/ 716437 h 1508289"/>
                <a:gd name="connsiteX31" fmla="*/ 273779 w 2300542"/>
                <a:gd name="connsiteY31" fmla="*/ 744718 h 1508289"/>
                <a:gd name="connsiteX32" fmla="*/ 245499 w 2300542"/>
                <a:gd name="connsiteY32" fmla="*/ 763571 h 1508289"/>
                <a:gd name="connsiteX33" fmla="*/ 217218 w 2300542"/>
                <a:gd name="connsiteY33" fmla="*/ 791852 h 1508289"/>
                <a:gd name="connsiteX34" fmla="*/ 160657 w 2300542"/>
                <a:gd name="connsiteY34" fmla="*/ 820132 h 1508289"/>
                <a:gd name="connsiteX35" fmla="*/ 141804 w 2300542"/>
                <a:gd name="connsiteY35" fmla="*/ 848413 h 1508289"/>
                <a:gd name="connsiteX36" fmla="*/ 113523 w 2300542"/>
                <a:gd name="connsiteY36" fmla="*/ 867266 h 1508289"/>
                <a:gd name="connsiteX37" fmla="*/ 85243 w 2300542"/>
                <a:gd name="connsiteY37" fmla="*/ 895547 h 1508289"/>
                <a:gd name="connsiteX38" fmla="*/ 75816 w 2300542"/>
                <a:gd name="connsiteY38" fmla="*/ 923827 h 1508289"/>
                <a:gd name="connsiteX39" fmla="*/ 28682 w 2300542"/>
                <a:gd name="connsiteY39" fmla="*/ 980388 h 1508289"/>
                <a:gd name="connsiteX40" fmla="*/ 19255 w 2300542"/>
                <a:gd name="connsiteY40" fmla="*/ 1008668 h 1508289"/>
                <a:gd name="connsiteX41" fmla="*/ 402 w 2300542"/>
                <a:gd name="connsiteY41" fmla="*/ 1093510 h 1508289"/>
                <a:gd name="connsiteX42" fmla="*/ 9829 w 2300542"/>
                <a:gd name="connsiteY42" fmla="*/ 1244338 h 1508289"/>
                <a:gd name="connsiteX43" fmla="*/ 56963 w 2300542"/>
                <a:gd name="connsiteY43" fmla="*/ 1253765 h 1508289"/>
                <a:gd name="connsiteX44" fmla="*/ 113523 w 2300542"/>
                <a:gd name="connsiteY44" fmla="*/ 1272619 h 1508289"/>
                <a:gd name="connsiteX45" fmla="*/ 170084 w 2300542"/>
                <a:gd name="connsiteY45" fmla="*/ 1300899 h 1508289"/>
                <a:gd name="connsiteX46" fmla="*/ 292633 w 2300542"/>
                <a:gd name="connsiteY46" fmla="*/ 1310326 h 1508289"/>
                <a:gd name="connsiteX47" fmla="*/ 358620 w 2300542"/>
                <a:gd name="connsiteY47" fmla="*/ 1319753 h 1508289"/>
                <a:gd name="connsiteX48" fmla="*/ 386901 w 2300542"/>
                <a:gd name="connsiteY48" fmla="*/ 1329180 h 1508289"/>
                <a:gd name="connsiteX49" fmla="*/ 462315 w 2300542"/>
                <a:gd name="connsiteY49" fmla="*/ 1338607 h 1508289"/>
                <a:gd name="connsiteX50" fmla="*/ 490596 w 2300542"/>
                <a:gd name="connsiteY50" fmla="*/ 1357460 h 1508289"/>
                <a:gd name="connsiteX51" fmla="*/ 518876 w 2300542"/>
                <a:gd name="connsiteY51" fmla="*/ 1366887 h 1508289"/>
                <a:gd name="connsiteX52" fmla="*/ 547156 w 2300542"/>
                <a:gd name="connsiteY52" fmla="*/ 1385741 h 1508289"/>
                <a:gd name="connsiteX53" fmla="*/ 603717 w 2300542"/>
                <a:gd name="connsiteY53" fmla="*/ 1395167 h 1508289"/>
                <a:gd name="connsiteX54" fmla="*/ 811107 w 2300542"/>
                <a:gd name="connsiteY54" fmla="*/ 1414021 h 1508289"/>
                <a:gd name="connsiteX55" fmla="*/ 867668 w 2300542"/>
                <a:gd name="connsiteY55" fmla="*/ 1451728 h 1508289"/>
                <a:gd name="connsiteX56" fmla="*/ 895948 w 2300542"/>
                <a:gd name="connsiteY56" fmla="*/ 1461155 h 1508289"/>
                <a:gd name="connsiteX57" fmla="*/ 924229 w 2300542"/>
                <a:gd name="connsiteY57" fmla="*/ 1480009 h 1508289"/>
                <a:gd name="connsiteX58" fmla="*/ 980789 w 2300542"/>
                <a:gd name="connsiteY58" fmla="*/ 1498862 h 1508289"/>
                <a:gd name="connsiteX59" fmla="*/ 1009070 w 2300542"/>
                <a:gd name="connsiteY59" fmla="*/ 1508289 h 1508289"/>
                <a:gd name="connsiteX60" fmla="*/ 1263593 w 2300542"/>
                <a:gd name="connsiteY60" fmla="*/ 1498862 h 1508289"/>
                <a:gd name="connsiteX61" fmla="*/ 1291874 w 2300542"/>
                <a:gd name="connsiteY61" fmla="*/ 1489435 h 1508289"/>
                <a:gd name="connsiteX62" fmla="*/ 1320154 w 2300542"/>
                <a:gd name="connsiteY62" fmla="*/ 1470582 h 1508289"/>
                <a:gd name="connsiteX63" fmla="*/ 1339008 w 2300542"/>
                <a:gd name="connsiteY63" fmla="*/ 1442301 h 1508289"/>
                <a:gd name="connsiteX64" fmla="*/ 1367288 w 2300542"/>
                <a:gd name="connsiteY64" fmla="*/ 1432875 h 1508289"/>
                <a:gd name="connsiteX65" fmla="*/ 1395569 w 2300542"/>
                <a:gd name="connsiteY65" fmla="*/ 1414021 h 1508289"/>
                <a:gd name="connsiteX66" fmla="*/ 1423849 w 2300542"/>
                <a:gd name="connsiteY66" fmla="*/ 1385741 h 1508289"/>
                <a:gd name="connsiteX67" fmla="*/ 1452130 w 2300542"/>
                <a:gd name="connsiteY67" fmla="*/ 1366887 h 1508289"/>
                <a:gd name="connsiteX68" fmla="*/ 1480410 w 2300542"/>
                <a:gd name="connsiteY68" fmla="*/ 1338607 h 1508289"/>
                <a:gd name="connsiteX69" fmla="*/ 1565251 w 2300542"/>
                <a:gd name="connsiteY69" fmla="*/ 1282046 h 1508289"/>
                <a:gd name="connsiteX70" fmla="*/ 1631239 w 2300542"/>
                <a:gd name="connsiteY70" fmla="*/ 1216058 h 1508289"/>
                <a:gd name="connsiteX71" fmla="*/ 1687800 w 2300542"/>
                <a:gd name="connsiteY71" fmla="*/ 1159497 h 1508289"/>
                <a:gd name="connsiteX72" fmla="*/ 1744360 w 2300542"/>
                <a:gd name="connsiteY72" fmla="*/ 1093510 h 1508289"/>
                <a:gd name="connsiteX73" fmla="*/ 1800921 w 2300542"/>
                <a:gd name="connsiteY73" fmla="*/ 1046376 h 1508289"/>
                <a:gd name="connsiteX74" fmla="*/ 1838629 w 2300542"/>
                <a:gd name="connsiteY74" fmla="*/ 999242 h 1508289"/>
                <a:gd name="connsiteX75" fmla="*/ 1885763 w 2300542"/>
                <a:gd name="connsiteY75" fmla="*/ 942681 h 1508289"/>
                <a:gd name="connsiteX76" fmla="*/ 1914043 w 2300542"/>
                <a:gd name="connsiteY76" fmla="*/ 876693 h 1508289"/>
                <a:gd name="connsiteX77" fmla="*/ 1932897 w 2300542"/>
                <a:gd name="connsiteY77" fmla="*/ 829559 h 1508289"/>
                <a:gd name="connsiteX78" fmla="*/ 1980031 w 2300542"/>
                <a:gd name="connsiteY78" fmla="*/ 763571 h 1508289"/>
                <a:gd name="connsiteX79" fmla="*/ 1989457 w 2300542"/>
                <a:gd name="connsiteY79" fmla="*/ 735291 h 1508289"/>
                <a:gd name="connsiteX80" fmla="*/ 1998884 w 2300542"/>
                <a:gd name="connsiteY80" fmla="*/ 688157 h 1508289"/>
                <a:gd name="connsiteX81" fmla="*/ 2036591 w 2300542"/>
                <a:gd name="connsiteY81" fmla="*/ 641023 h 1508289"/>
                <a:gd name="connsiteX82" fmla="*/ 2064872 w 2300542"/>
                <a:gd name="connsiteY82" fmla="*/ 593889 h 1508289"/>
                <a:gd name="connsiteX83" fmla="*/ 2121433 w 2300542"/>
                <a:gd name="connsiteY83" fmla="*/ 518475 h 1508289"/>
                <a:gd name="connsiteX84" fmla="*/ 2168567 w 2300542"/>
                <a:gd name="connsiteY84" fmla="*/ 461914 h 1508289"/>
                <a:gd name="connsiteX85" fmla="*/ 2215701 w 2300542"/>
                <a:gd name="connsiteY85" fmla="*/ 395926 h 1508289"/>
                <a:gd name="connsiteX86" fmla="*/ 2234554 w 2300542"/>
                <a:gd name="connsiteY86" fmla="*/ 320512 h 1508289"/>
                <a:gd name="connsiteX87" fmla="*/ 2262835 w 2300542"/>
                <a:gd name="connsiteY87" fmla="*/ 254524 h 1508289"/>
                <a:gd name="connsiteX88" fmla="*/ 2281688 w 2300542"/>
                <a:gd name="connsiteY88" fmla="*/ 226244 h 1508289"/>
                <a:gd name="connsiteX89" fmla="*/ 2300542 w 2300542"/>
                <a:gd name="connsiteY89" fmla="*/ 169683 h 1508289"/>
                <a:gd name="connsiteX90" fmla="*/ 2140286 w 2300542"/>
                <a:gd name="connsiteY90" fmla="*/ 160256 h 1508289"/>
                <a:gd name="connsiteX91" fmla="*/ 2112006 w 2300542"/>
                <a:gd name="connsiteY91" fmla="*/ 141402 h 1508289"/>
                <a:gd name="connsiteX92" fmla="*/ 2055445 w 2300542"/>
                <a:gd name="connsiteY92" fmla="*/ 122549 h 1508289"/>
                <a:gd name="connsiteX93" fmla="*/ 2027165 w 2300542"/>
                <a:gd name="connsiteY93" fmla="*/ 113122 h 1508289"/>
                <a:gd name="connsiteX94" fmla="*/ 1961177 w 2300542"/>
                <a:gd name="connsiteY94" fmla="*/ 84842 h 1508289"/>
                <a:gd name="connsiteX95" fmla="*/ 1791495 w 2300542"/>
                <a:gd name="connsiteY95" fmla="*/ 56561 h 1508289"/>
                <a:gd name="connsiteX96" fmla="*/ 1763214 w 2300542"/>
                <a:gd name="connsiteY96" fmla="*/ 28281 h 1508289"/>
                <a:gd name="connsiteX97" fmla="*/ 1706653 w 2300542"/>
                <a:gd name="connsiteY97" fmla="*/ 0 h 150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300542" h="1508289">
                  <a:moveTo>
                    <a:pt x="1706653" y="0"/>
                  </a:moveTo>
                  <a:lnTo>
                    <a:pt x="1706653" y="0"/>
                  </a:lnTo>
                  <a:cubicBezTo>
                    <a:pt x="1668946" y="9427"/>
                    <a:pt x="1631474" y="19849"/>
                    <a:pt x="1593532" y="28281"/>
                  </a:cubicBezTo>
                  <a:cubicBezTo>
                    <a:pt x="1574873" y="32427"/>
                    <a:pt x="1555630" y="33562"/>
                    <a:pt x="1536971" y="37708"/>
                  </a:cubicBezTo>
                  <a:cubicBezTo>
                    <a:pt x="1527271" y="39864"/>
                    <a:pt x="1518245" y="44404"/>
                    <a:pt x="1508690" y="47134"/>
                  </a:cubicBezTo>
                  <a:cubicBezTo>
                    <a:pt x="1496233" y="50693"/>
                    <a:pt x="1483440" y="53002"/>
                    <a:pt x="1470983" y="56561"/>
                  </a:cubicBezTo>
                  <a:cubicBezTo>
                    <a:pt x="1461429" y="59291"/>
                    <a:pt x="1452343" y="63578"/>
                    <a:pt x="1442703" y="65988"/>
                  </a:cubicBezTo>
                  <a:cubicBezTo>
                    <a:pt x="1427159" y="69874"/>
                    <a:pt x="1411181" y="71812"/>
                    <a:pt x="1395569" y="75415"/>
                  </a:cubicBezTo>
                  <a:cubicBezTo>
                    <a:pt x="1370321" y="81241"/>
                    <a:pt x="1345713" y="90008"/>
                    <a:pt x="1320154" y="94268"/>
                  </a:cubicBezTo>
                  <a:cubicBezTo>
                    <a:pt x="1241676" y="107348"/>
                    <a:pt x="1282515" y="100992"/>
                    <a:pt x="1197606" y="113122"/>
                  </a:cubicBezTo>
                  <a:cubicBezTo>
                    <a:pt x="1094467" y="147502"/>
                    <a:pt x="1250687" y="92673"/>
                    <a:pt x="1141045" y="141402"/>
                  </a:cubicBezTo>
                  <a:cubicBezTo>
                    <a:pt x="1122884" y="149473"/>
                    <a:pt x="1103764" y="155436"/>
                    <a:pt x="1084484" y="160256"/>
                  </a:cubicBezTo>
                  <a:cubicBezTo>
                    <a:pt x="1072401" y="163277"/>
                    <a:pt x="1032022" y="172347"/>
                    <a:pt x="1018497" y="179110"/>
                  </a:cubicBezTo>
                  <a:cubicBezTo>
                    <a:pt x="1008363" y="184177"/>
                    <a:pt x="1000053" y="192342"/>
                    <a:pt x="990216" y="197963"/>
                  </a:cubicBezTo>
                  <a:cubicBezTo>
                    <a:pt x="957597" y="216602"/>
                    <a:pt x="955958" y="215667"/>
                    <a:pt x="924229" y="226244"/>
                  </a:cubicBezTo>
                  <a:cubicBezTo>
                    <a:pt x="911660" y="235671"/>
                    <a:pt x="900162" y="246729"/>
                    <a:pt x="886521" y="254524"/>
                  </a:cubicBezTo>
                  <a:cubicBezTo>
                    <a:pt x="877894" y="259454"/>
                    <a:pt x="866084" y="257850"/>
                    <a:pt x="858241" y="263951"/>
                  </a:cubicBezTo>
                  <a:cubicBezTo>
                    <a:pt x="762863" y="338134"/>
                    <a:pt x="838822" y="308132"/>
                    <a:pt x="773400" y="329938"/>
                  </a:cubicBezTo>
                  <a:cubicBezTo>
                    <a:pt x="763973" y="339365"/>
                    <a:pt x="755361" y="349684"/>
                    <a:pt x="745119" y="358219"/>
                  </a:cubicBezTo>
                  <a:cubicBezTo>
                    <a:pt x="736416" y="365472"/>
                    <a:pt x="724850" y="369061"/>
                    <a:pt x="716839" y="377072"/>
                  </a:cubicBezTo>
                  <a:cubicBezTo>
                    <a:pt x="708828" y="385083"/>
                    <a:pt x="706512" y="397892"/>
                    <a:pt x="697985" y="405353"/>
                  </a:cubicBezTo>
                  <a:cubicBezTo>
                    <a:pt x="680932" y="420274"/>
                    <a:pt x="660278" y="430491"/>
                    <a:pt x="641424" y="443060"/>
                  </a:cubicBezTo>
                  <a:cubicBezTo>
                    <a:pt x="604874" y="467427"/>
                    <a:pt x="623894" y="458331"/>
                    <a:pt x="584864" y="471341"/>
                  </a:cubicBezTo>
                  <a:cubicBezTo>
                    <a:pt x="575437" y="468199"/>
                    <a:pt x="565809" y="458224"/>
                    <a:pt x="556583" y="461914"/>
                  </a:cubicBezTo>
                  <a:cubicBezTo>
                    <a:pt x="546064" y="466122"/>
                    <a:pt x="545741" y="482183"/>
                    <a:pt x="537730" y="490194"/>
                  </a:cubicBezTo>
                  <a:cubicBezTo>
                    <a:pt x="526620" y="501304"/>
                    <a:pt x="512591" y="509048"/>
                    <a:pt x="500022" y="518475"/>
                  </a:cubicBezTo>
                  <a:cubicBezTo>
                    <a:pt x="449748" y="593887"/>
                    <a:pt x="515733" y="502764"/>
                    <a:pt x="452888" y="565609"/>
                  </a:cubicBezTo>
                  <a:cubicBezTo>
                    <a:pt x="390042" y="628455"/>
                    <a:pt x="481172" y="562465"/>
                    <a:pt x="405754" y="612743"/>
                  </a:cubicBezTo>
                  <a:cubicBezTo>
                    <a:pt x="355480" y="688155"/>
                    <a:pt x="421465" y="597032"/>
                    <a:pt x="358620" y="659877"/>
                  </a:cubicBezTo>
                  <a:cubicBezTo>
                    <a:pt x="347511" y="670986"/>
                    <a:pt x="341450" y="686475"/>
                    <a:pt x="330340" y="697584"/>
                  </a:cubicBezTo>
                  <a:cubicBezTo>
                    <a:pt x="322329" y="705595"/>
                    <a:pt x="310763" y="709184"/>
                    <a:pt x="302059" y="716437"/>
                  </a:cubicBezTo>
                  <a:cubicBezTo>
                    <a:pt x="291817" y="724972"/>
                    <a:pt x="284021" y="736183"/>
                    <a:pt x="273779" y="744718"/>
                  </a:cubicBezTo>
                  <a:cubicBezTo>
                    <a:pt x="265076" y="751971"/>
                    <a:pt x="254202" y="756318"/>
                    <a:pt x="245499" y="763571"/>
                  </a:cubicBezTo>
                  <a:cubicBezTo>
                    <a:pt x="235257" y="772106"/>
                    <a:pt x="227460" y="783317"/>
                    <a:pt x="217218" y="791852"/>
                  </a:cubicBezTo>
                  <a:cubicBezTo>
                    <a:pt x="192853" y="812156"/>
                    <a:pt x="189000" y="810684"/>
                    <a:pt x="160657" y="820132"/>
                  </a:cubicBezTo>
                  <a:cubicBezTo>
                    <a:pt x="154373" y="829559"/>
                    <a:pt x="149815" y="840402"/>
                    <a:pt x="141804" y="848413"/>
                  </a:cubicBezTo>
                  <a:cubicBezTo>
                    <a:pt x="133793" y="856424"/>
                    <a:pt x="122227" y="860013"/>
                    <a:pt x="113523" y="867266"/>
                  </a:cubicBezTo>
                  <a:cubicBezTo>
                    <a:pt x="103281" y="875801"/>
                    <a:pt x="94670" y="886120"/>
                    <a:pt x="85243" y="895547"/>
                  </a:cubicBezTo>
                  <a:cubicBezTo>
                    <a:pt x="82101" y="904974"/>
                    <a:pt x="81328" y="915559"/>
                    <a:pt x="75816" y="923827"/>
                  </a:cubicBezTo>
                  <a:cubicBezTo>
                    <a:pt x="34121" y="986370"/>
                    <a:pt x="59524" y="918707"/>
                    <a:pt x="28682" y="980388"/>
                  </a:cubicBezTo>
                  <a:cubicBezTo>
                    <a:pt x="24238" y="989276"/>
                    <a:pt x="21985" y="999114"/>
                    <a:pt x="19255" y="1008668"/>
                  </a:cubicBezTo>
                  <a:cubicBezTo>
                    <a:pt x="10384" y="1039718"/>
                    <a:pt x="6878" y="1061128"/>
                    <a:pt x="402" y="1093510"/>
                  </a:cubicBezTo>
                  <a:cubicBezTo>
                    <a:pt x="3544" y="1143786"/>
                    <a:pt x="-6937" y="1196836"/>
                    <a:pt x="9829" y="1244338"/>
                  </a:cubicBezTo>
                  <a:cubicBezTo>
                    <a:pt x="15162" y="1259447"/>
                    <a:pt x="41505" y="1249549"/>
                    <a:pt x="56963" y="1253765"/>
                  </a:cubicBezTo>
                  <a:cubicBezTo>
                    <a:pt x="76136" y="1258994"/>
                    <a:pt x="96987" y="1261596"/>
                    <a:pt x="113523" y="1272619"/>
                  </a:cubicBezTo>
                  <a:cubicBezTo>
                    <a:pt x="132955" y="1285573"/>
                    <a:pt x="146068" y="1297897"/>
                    <a:pt x="170084" y="1300899"/>
                  </a:cubicBezTo>
                  <a:cubicBezTo>
                    <a:pt x="210738" y="1305981"/>
                    <a:pt x="251866" y="1306249"/>
                    <a:pt x="292633" y="1310326"/>
                  </a:cubicBezTo>
                  <a:cubicBezTo>
                    <a:pt x="314742" y="1312537"/>
                    <a:pt x="336624" y="1316611"/>
                    <a:pt x="358620" y="1319753"/>
                  </a:cubicBezTo>
                  <a:cubicBezTo>
                    <a:pt x="368047" y="1322895"/>
                    <a:pt x="377124" y="1327402"/>
                    <a:pt x="386901" y="1329180"/>
                  </a:cubicBezTo>
                  <a:cubicBezTo>
                    <a:pt x="411826" y="1333712"/>
                    <a:pt x="437874" y="1331941"/>
                    <a:pt x="462315" y="1338607"/>
                  </a:cubicBezTo>
                  <a:cubicBezTo>
                    <a:pt x="473245" y="1341588"/>
                    <a:pt x="480462" y="1352393"/>
                    <a:pt x="490596" y="1357460"/>
                  </a:cubicBezTo>
                  <a:cubicBezTo>
                    <a:pt x="499484" y="1361904"/>
                    <a:pt x="509988" y="1362443"/>
                    <a:pt x="518876" y="1366887"/>
                  </a:cubicBezTo>
                  <a:cubicBezTo>
                    <a:pt x="529009" y="1371954"/>
                    <a:pt x="536408" y="1382158"/>
                    <a:pt x="547156" y="1385741"/>
                  </a:cubicBezTo>
                  <a:cubicBezTo>
                    <a:pt x="565289" y="1391785"/>
                    <a:pt x="584751" y="1392796"/>
                    <a:pt x="603717" y="1395167"/>
                  </a:cubicBezTo>
                  <a:cubicBezTo>
                    <a:pt x="656493" y="1401764"/>
                    <a:pt x="761341" y="1409874"/>
                    <a:pt x="811107" y="1414021"/>
                  </a:cubicBezTo>
                  <a:cubicBezTo>
                    <a:pt x="878350" y="1436436"/>
                    <a:pt x="797055" y="1404653"/>
                    <a:pt x="867668" y="1451728"/>
                  </a:cubicBezTo>
                  <a:cubicBezTo>
                    <a:pt x="875936" y="1457240"/>
                    <a:pt x="887060" y="1456711"/>
                    <a:pt x="895948" y="1461155"/>
                  </a:cubicBezTo>
                  <a:cubicBezTo>
                    <a:pt x="906082" y="1466222"/>
                    <a:pt x="913876" y="1475408"/>
                    <a:pt x="924229" y="1480009"/>
                  </a:cubicBezTo>
                  <a:cubicBezTo>
                    <a:pt x="942389" y="1488080"/>
                    <a:pt x="961936" y="1492578"/>
                    <a:pt x="980789" y="1498862"/>
                  </a:cubicBezTo>
                  <a:lnTo>
                    <a:pt x="1009070" y="1508289"/>
                  </a:lnTo>
                  <a:cubicBezTo>
                    <a:pt x="1093911" y="1505147"/>
                    <a:pt x="1178882" y="1504510"/>
                    <a:pt x="1263593" y="1498862"/>
                  </a:cubicBezTo>
                  <a:cubicBezTo>
                    <a:pt x="1273508" y="1498201"/>
                    <a:pt x="1282986" y="1493879"/>
                    <a:pt x="1291874" y="1489435"/>
                  </a:cubicBezTo>
                  <a:cubicBezTo>
                    <a:pt x="1302007" y="1484368"/>
                    <a:pt x="1310727" y="1476866"/>
                    <a:pt x="1320154" y="1470582"/>
                  </a:cubicBezTo>
                  <a:cubicBezTo>
                    <a:pt x="1326439" y="1461155"/>
                    <a:pt x="1330161" y="1449379"/>
                    <a:pt x="1339008" y="1442301"/>
                  </a:cubicBezTo>
                  <a:cubicBezTo>
                    <a:pt x="1346767" y="1436094"/>
                    <a:pt x="1358400" y="1437319"/>
                    <a:pt x="1367288" y="1432875"/>
                  </a:cubicBezTo>
                  <a:cubicBezTo>
                    <a:pt x="1377422" y="1427808"/>
                    <a:pt x="1386865" y="1421274"/>
                    <a:pt x="1395569" y="1414021"/>
                  </a:cubicBezTo>
                  <a:cubicBezTo>
                    <a:pt x="1405810" y="1405487"/>
                    <a:pt x="1413608" y="1394275"/>
                    <a:pt x="1423849" y="1385741"/>
                  </a:cubicBezTo>
                  <a:cubicBezTo>
                    <a:pt x="1432553" y="1378488"/>
                    <a:pt x="1443426" y="1374140"/>
                    <a:pt x="1452130" y="1366887"/>
                  </a:cubicBezTo>
                  <a:cubicBezTo>
                    <a:pt x="1462371" y="1358353"/>
                    <a:pt x="1469745" y="1346606"/>
                    <a:pt x="1480410" y="1338607"/>
                  </a:cubicBezTo>
                  <a:cubicBezTo>
                    <a:pt x="1507601" y="1318214"/>
                    <a:pt x="1541217" y="1306080"/>
                    <a:pt x="1565251" y="1282046"/>
                  </a:cubicBezTo>
                  <a:cubicBezTo>
                    <a:pt x="1587247" y="1260050"/>
                    <a:pt x="1612575" y="1240944"/>
                    <a:pt x="1631239" y="1216058"/>
                  </a:cubicBezTo>
                  <a:cubicBezTo>
                    <a:pt x="1666317" y="1169287"/>
                    <a:pt x="1646446" y="1187066"/>
                    <a:pt x="1687800" y="1159497"/>
                  </a:cubicBezTo>
                  <a:cubicBezTo>
                    <a:pt x="1711656" y="1123712"/>
                    <a:pt x="1706261" y="1127799"/>
                    <a:pt x="1744360" y="1093510"/>
                  </a:cubicBezTo>
                  <a:cubicBezTo>
                    <a:pt x="1762602" y="1077092"/>
                    <a:pt x="1783567" y="1063730"/>
                    <a:pt x="1800921" y="1046376"/>
                  </a:cubicBezTo>
                  <a:cubicBezTo>
                    <a:pt x="1815148" y="1032149"/>
                    <a:pt x="1825380" y="1014384"/>
                    <a:pt x="1838629" y="999242"/>
                  </a:cubicBezTo>
                  <a:cubicBezTo>
                    <a:pt x="1889435" y="941177"/>
                    <a:pt x="1847178" y="1000556"/>
                    <a:pt x="1885763" y="942681"/>
                  </a:cubicBezTo>
                  <a:cubicBezTo>
                    <a:pt x="1905121" y="884600"/>
                    <a:pt x="1882983" y="946577"/>
                    <a:pt x="1914043" y="876693"/>
                  </a:cubicBezTo>
                  <a:cubicBezTo>
                    <a:pt x="1920916" y="861230"/>
                    <a:pt x="1923928" y="843909"/>
                    <a:pt x="1932897" y="829559"/>
                  </a:cubicBezTo>
                  <a:cubicBezTo>
                    <a:pt x="1991678" y="735510"/>
                    <a:pt x="1933538" y="872057"/>
                    <a:pt x="1980031" y="763571"/>
                  </a:cubicBezTo>
                  <a:cubicBezTo>
                    <a:pt x="1983945" y="754438"/>
                    <a:pt x="1987047" y="744931"/>
                    <a:pt x="1989457" y="735291"/>
                  </a:cubicBezTo>
                  <a:cubicBezTo>
                    <a:pt x="1993343" y="719747"/>
                    <a:pt x="1991719" y="702488"/>
                    <a:pt x="1998884" y="688157"/>
                  </a:cubicBezTo>
                  <a:cubicBezTo>
                    <a:pt x="2007882" y="670161"/>
                    <a:pt x="2025053" y="657506"/>
                    <a:pt x="2036591" y="641023"/>
                  </a:cubicBezTo>
                  <a:cubicBezTo>
                    <a:pt x="2047098" y="626013"/>
                    <a:pt x="2054443" y="608954"/>
                    <a:pt x="2064872" y="593889"/>
                  </a:cubicBezTo>
                  <a:cubicBezTo>
                    <a:pt x="2082758" y="568054"/>
                    <a:pt x="2102951" y="543888"/>
                    <a:pt x="2121433" y="518475"/>
                  </a:cubicBezTo>
                  <a:cubicBezTo>
                    <a:pt x="2156434" y="470349"/>
                    <a:pt x="2121975" y="508504"/>
                    <a:pt x="2168567" y="461914"/>
                  </a:cubicBezTo>
                  <a:cubicBezTo>
                    <a:pt x="2233664" y="331718"/>
                    <a:pt x="2139268" y="510577"/>
                    <a:pt x="2215701" y="395926"/>
                  </a:cubicBezTo>
                  <a:cubicBezTo>
                    <a:pt x="2225105" y="381820"/>
                    <a:pt x="2231383" y="330024"/>
                    <a:pt x="2234554" y="320512"/>
                  </a:cubicBezTo>
                  <a:cubicBezTo>
                    <a:pt x="2242122" y="297809"/>
                    <a:pt x="2252133" y="275929"/>
                    <a:pt x="2262835" y="254524"/>
                  </a:cubicBezTo>
                  <a:cubicBezTo>
                    <a:pt x="2267902" y="244391"/>
                    <a:pt x="2277087" y="236597"/>
                    <a:pt x="2281688" y="226244"/>
                  </a:cubicBezTo>
                  <a:cubicBezTo>
                    <a:pt x="2289759" y="208083"/>
                    <a:pt x="2300542" y="169683"/>
                    <a:pt x="2300542" y="169683"/>
                  </a:cubicBezTo>
                  <a:cubicBezTo>
                    <a:pt x="2247123" y="166541"/>
                    <a:pt x="2193205" y="168194"/>
                    <a:pt x="2140286" y="160256"/>
                  </a:cubicBezTo>
                  <a:cubicBezTo>
                    <a:pt x="2129082" y="158575"/>
                    <a:pt x="2122359" y="146003"/>
                    <a:pt x="2112006" y="141402"/>
                  </a:cubicBezTo>
                  <a:cubicBezTo>
                    <a:pt x="2093845" y="133331"/>
                    <a:pt x="2074299" y="128833"/>
                    <a:pt x="2055445" y="122549"/>
                  </a:cubicBezTo>
                  <a:cubicBezTo>
                    <a:pt x="2046018" y="119407"/>
                    <a:pt x="2035433" y="118634"/>
                    <a:pt x="2027165" y="113122"/>
                  </a:cubicBezTo>
                  <a:cubicBezTo>
                    <a:pt x="1988104" y="87081"/>
                    <a:pt x="2009876" y="97016"/>
                    <a:pt x="1961177" y="84842"/>
                  </a:cubicBezTo>
                  <a:cubicBezTo>
                    <a:pt x="1880775" y="31239"/>
                    <a:pt x="1997645" y="102372"/>
                    <a:pt x="1791495" y="56561"/>
                  </a:cubicBezTo>
                  <a:cubicBezTo>
                    <a:pt x="1778481" y="53669"/>
                    <a:pt x="1775138" y="34243"/>
                    <a:pt x="1763214" y="28281"/>
                  </a:cubicBezTo>
                  <a:lnTo>
                    <a:pt x="1706653"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0" name="テキスト ボックス 79">
            <a:extLst>
              <a:ext uri="{FF2B5EF4-FFF2-40B4-BE49-F238E27FC236}">
                <a16:creationId xmlns:a16="http://schemas.microsoft.com/office/drawing/2014/main" id="{4B42D2C0-3388-4E4F-A7EF-AA85C4EE72C3}"/>
              </a:ext>
            </a:extLst>
          </p:cNvPr>
          <p:cNvSpPr txBox="1"/>
          <p:nvPr/>
        </p:nvSpPr>
        <p:spPr>
          <a:xfrm>
            <a:off x="3357341" y="2564565"/>
            <a:ext cx="603035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各点からすべての重心</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err="1">
                <a:latin typeface="メイリオ" panose="020B0604030504040204" pitchFamily="50" charset="-128"/>
                <a:ea typeface="メイリオ" panose="020B0604030504040204" pitchFamily="50" charset="-128"/>
              </a:rPr>
              <a:t>への</a:t>
            </a:r>
            <a:r>
              <a:rPr kumimoji="1" lang="ja-JP" altLang="en-US" sz="2400" dirty="0">
                <a:latin typeface="メイリオ" panose="020B0604030504040204" pitchFamily="50" charset="-128"/>
                <a:ea typeface="メイリオ" panose="020B0604030504040204" pitchFamily="50" charset="-128"/>
              </a:rPr>
              <a:t>距離を計算し、一番近い</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にとりあえず分類させる</a:t>
            </a:r>
          </a:p>
        </p:txBody>
      </p:sp>
      <p:sp>
        <p:nvSpPr>
          <p:cNvPr id="13" name="テキスト ボックス 12">
            <a:extLst>
              <a:ext uri="{FF2B5EF4-FFF2-40B4-BE49-F238E27FC236}">
                <a16:creationId xmlns:a16="http://schemas.microsoft.com/office/drawing/2014/main" id="{DCEEA49A-C78D-46EE-8CFB-E568BA91C932}"/>
              </a:ext>
            </a:extLst>
          </p:cNvPr>
          <p:cNvSpPr txBox="1"/>
          <p:nvPr/>
        </p:nvSpPr>
        <p:spPr>
          <a:xfrm>
            <a:off x="2388705" y="296944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a:t>
            </a:r>
          </a:p>
        </p:txBody>
      </p:sp>
      <p:sp>
        <p:nvSpPr>
          <p:cNvPr id="14" name="テキスト ボックス 13">
            <a:extLst>
              <a:ext uri="{FF2B5EF4-FFF2-40B4-BE49-F238E27FC236}">
                <a16:creationId xmlns:a16="http://schemas.microsoft.com/office/drawing/2014/main" id="{82F35A8F-E2EE-4E1A-8525-24850B62891D}"/>
              </a:ext>
            </a:extLst>
          </p:cNvPr>
          <p:cNvSpPr txBox="1"/>
          <p:nvPr/>
        </p:nvSpPr>
        <p:spPr>
          <a:xfrm>
            <a:off x="8654866" y="644052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日本酒</a:t>
            </a:r>
          </a:p>
        </p:txBody>
      </p:sp>
    </p:spTree>
    <p:extLst>
      <p:ext uri="{BB962C8B-B14F-4D97-AF65-F5344CB8AC3E}">
        <p14:creationId xmlns:p14="http://schemas.microsoft.com/office/powerpoint/2010/main" val="180649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xit" presetSubtype="0" fill="hold" grpId="1" nodeType="withEffect">
                                  <p:stCondLst>
                                    <p:cond delay="0"/>
                                  </p:stCondLst>
                                  <p:childTnLst>
                                    <p:animEffect transition="out" filter="fade">
                                      <p:cBhvr>
                                        <p:cTn id="17" dur="500"/>
                                        <p:tgtEl>
                                          <p:spTgt spid="61"/>
                                        </p:tgtEl>
                                      </p:cBhvr>
                                    </p:animEffect>
                                    <p:set>
                                      <p:cBhvr>
                                        <p:cTn id="18" dur="1" fill="hold">
                                          <p:stCondLst>
                                            <p:cond delay="499"/>
                                          </p:stCondLst>
                                        </p:cTn>
                                        <p:tgtEl>
                                          <p:spTgt spid="61"/>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fade">
                                      <p:cBhvr>
                                        <p:cTn id="2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1" grpId="1"/>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矢印コネクタ 38">
            <a:extLst>
              <a:ext uri="{FF2B5EF4-FFF2-40B4-BE49-F238E27FC236}">
                <a16:creationId xmlns:a16="http://schemas.microsoft.com/office/drawing/2014/main" id="{82D3C143-5EAD-488E-A7EC-DAE5A392A9F8}"/>
              </a:ext>
            </a:extLst>
          </p:cNvPr>
          <p:cNvCxnSpPr/>
          <p:nvPr/>
        </p:nvCxnSpPr>
        <p:spPr>
          <a:xfrm flipV="1">
            <a:off x="3004009" y="2969444"/>
            <a:ext cx="0" cy="365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C80D38A6-6632-49F0-8ACF-1841DA374D6E}"/>
              </a:ext>
            </a:extLst>
          </p:cNvPr>
          <p:cNvCxnSpPr>
            <a:cxnSpLocks/>
          </p:cNvCxnSpPr>
          <p:nvPr/>
        </p:nvCxnSpPr>
        <p:spPr>
          <a:xfrm flipV="1">
            <a:off x="3004009" y="6569791"/>
            <a:ext cx="5674936" cy="5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2C9D56BB-6217-46B1-BC99-6B9D463CF458}"/>
              </a:ext>
            </a:extLst>
          </p:cNvPr>
          <p:cNvSpPr txBox="1"/>
          <p:nvPr/>
        </p:nvSpPr>
        <p:spPr>
          <a:xfrm>
            <a:off x="1621412" y="714172"/>
            <a:ext cx="8936610" cy="954107"/>
          </a:xfrm>
          <a:prstGeom prst="rect">
            <a:avLst/>
          </a:prstGeom>
          <a:noFill/>
        </p:spPr>
        <p:txBody>
          <a:bodyPr wrap="square" rtlCol="0">
            <a:spAutoFit/>
          </a:bodyPr>
          <a:lstStyle/>
          <a:p>
            <a:pPr algn="ctr"/>
            <a:r>
              <a:rPr kumimoji="1" lang="ja-JP" altLang="en-US" sz="3200" b="1" dirty="0">
                <a:latin typeface="メイリオ" panose="020B0604030504040204" pitchFamily="50" charset="-128"/>
                <a:ea typeface="メイリオ" panose="020B0604030504040204" pitchFamily="50" charset="-128"/>
              </a:rPr>
              <a:t>続き</a:t>
            </a:r>
            <a:endParaRPr kumimoji="1" lang="en-US" altLang="ja-JP" sz="3200" b="1"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p:txBody>
      </p:sp>
      <p:grpSp>
        <p:nvGrpSpPr>
          <p:cNvPr id="62" name="グループ化 61">
            <a:extLst>
              <a:ext uri="{FF2B5EF4-FFF2-40B4-BE49-F238E27FC236}">
                <a16:creationId xmlns:a16="http://schemas.microsoft.com/office/drawing/2014/main" id="{E078E38B-AE44-4399-B666-8B20AF36C3B3}"/>
              </a:ext>
            </a:extLst>
          </p:cNvPr>
          <p:cNvGrpSpPr/>
          <p:nvPr/>
        </p:nvGrpSpPr>
        <p:grpSpPr>
          <a:xfrm>
            <a:off x="3711019" y="3227865"/>
            <a:ext cx="4260916" cy="3233425"/>
            <a:chOff x="1517715" y="1319753"/>
            <a:chExt cx="4260916" cy="3233425"/>
          </a:xfrm>
        </p:grpSpPr>
        <p:sp>
          <p:nvSpPr>
            <p:cNvPr id="63" name="テキスト ボックス 62">
              <a:extLst>
                <a:ext uri="{FF2B5EF4-FFF2-40B4-BE49-F238E27FC236}">
                  <a16:creationId xmlns:a16="http://schemas.microsoft.com/office/drawing/2014/main" id="{280076C7-00F0-4E03-A433-D1A0053E3E8C}"/>
                </a:ext>
              </a:extLst>
            </p:cNvPr>
            <p:cNvSpPr txBox="1"/>
            <p:nvPr/>
          </p:nvSpPr>
          <p:spPr>
            <a:xfrm>
              <a:off x="4267200" y="189152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D257F090-B8C9-44BA-A49D-5BAAADFD9E28}"/>
                </a:ext>
              </a:extLst>
            </p:cNvPr>
            <p:cNvSpPr txBox="1"/>
            <p:nvPr/>
          </p:nvSpPr>
          <p:spPr>
            <a:xfrm>
              <a:off x="1703109" y="346526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86D0ED1C-C990-4422-B3FA-BEB162A9B0F6}"/>
                </a:ext>
              </a:extLst>
            </p:cNvPr>
            <p:cNvSpPr txBox="1"/>
            <p:nvPr/>
          </p:nvSpPr>
          <p:spPr>
            <a:xfrm>
              <a:off x="3406219" y="261037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B83E82AC-9EDE-4F19-84ED-A15C6D84EEBD}"/>
                </a:ext>
              </a:extLst>
            </p:cNvPr>
            <p:cNvSpPr txBox="1"/>
            <p:nvPr/>
          </p:nvSpPr>
          <p:spPr>
            <a:xfrm>
              <a:off x="3319807" y="3003595"/>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173A6643-FF34-4FD3-9343-39CA590F7522}"/>
                </a:ext>
              </a:extLst>
            </p:cNvPr>
            <p:cNvSpPr txBox="1"/>
            <p:nvPr/>
          </p:nvSpPr>
          <p:spPr>
            <a:xfrm>
              <a:off x="4022103" y="142985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73674C86-D6B7-409C-A677-456028A7C1CD}"/>
                </a:ext>
              </a:extLst>
            </p:cNvPr>
            <p:cNvSpPr txBox="1"/>
            <p:nvPr/>
          </p:nvSpPr>
          <p:spPr>
            <a:xfrm>
              <a:off x="4235777" y="281485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F342B58A-39D2-4C40-B0E2-6FA98BB6B4AD}"/>
                </a:ext>
              </a:extLst>
            </p:cNvPr>
            <p:cNvSpPr txBox="1"/>
            <p:nvPr/>
          </p:nvSpPr>
          <p:spPr>
            <a:xfrm>
              <a:off x="2331564" y="242715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0F339CAF-92CA-4B7E-B5E3-120988D282E3}"/>
                </a:ext>
              </a:extLst>
            </p:cNvPr>
            <p:cNvSpPr txBox="1"/>
            <p:nvPr/>
          </p:nvSpPr>
          <p:spPr>
            <a:xfrm>
              <a:off x="3764437" y="309290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9003C93B-EF53-482E-8784-89AE2CD8CD8F}"/>
                </a:ext>
              </a:extLst>
            </p:cNvPr>
            <p:cNvSpPr txBox="1"/>
            <p:nvPr/>
          </p:nvSpPr>
          <p:spPr>
            <a:xfrm>
              <a:off x="5150178" y="1808624"/>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DB27250A-1148-4895-AF6B-DE39EB5EFFA4}"/>
                </a:ext>
              </a:extLst>
            </p:cNvPr>
            <p:cNvSpPr txBox="1"/>
            <p:nvPr/>
          </p:nvSpPr>
          <p:spPr>
            <a:xfrm>
              <a:off x="2296999" y="3332375"/>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3" name="テキスト ボックス 72">
              <a:extLst>
                <a:ext uri="{FF2B5EF4-FFF2-40B4-BE49-F238E27FC236}">
                  <a16:creationId xmlns:a16="http://schemas.microsoft.com/office/drawing/2014/main" id="{F3B82F7D-2FF3-40E6-AFF7-AFFCE31498D8}"/>
                </a:ext>
              </a:extLst>
            </p:cNvPr>
            <p:cNvSpPr txBox="1"/>
            <p:nvPr/>
          </p:nvSpPr>
          <p:spPr>
            <a:xfrm>
              <a:off x="2051902" y="405981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4" name="テキスト ボックス 73">
              <a:extLst>
                <a:ext uri="{FF2B5EF4-FFF2-40B4-BE49-F238E27FC236}">
                  <a16:creationId xmlns:a16="http://schemas.microsoft.com/office/drawing/2014/main" id="{7E0AA51D-1FEA-4623-ADE4-63B6D89185B9}"/>
                </a:ext>
              </a:extLst>
            </p:cNvPr>
            <p:cNvSpPr txBox="1"/>
            <p:nvPr/>
          </p:nvSpPr>
          <p:spPr>
            <a:xfrm>
              <a:off x="3054678" y="3086154"/>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5" name="テキスト ボックス 74">
              <a:extLst>
                <a:ext uri="{FF2B5EF4-FFF2-40B4-BE49-F238E27FC236}">
                  <a16:creationId xmlns:a16="http://schemas.microsoft.com/office/drawing/2014/main" id="{63824A5B-619C-4ECD-9322-9FD6E34D7AB4}"/>
                </a:ext>
              </a:extLst>
            </p:cNvPr>
            <p:cNvSpPr txBox="1"/>
            <p:nvPr/>
          </p:nvSpPr>
          <p:spPr>
            <a:xfrm>
              <a:off x="3814910" y="231592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6" name="テキスト ボックス 75">
              <a:extLst>
                <a:ext uri="{FF2B5EF4-FFF2-40B4-BE49-F238E27FC236}">
                  <a16:creationId xmlns:a16="http://schemas.microsoft.com/office/drawing/2014/main" id="{B70C9875-F54B-4B6F-8C70-F91351664AAD}"/>
                </a:ext>
              </a:extLst>
            </p:cNvPr>
            <p:cNvSpPr txBox="1"/>
            <p:nvPr/>
          </p:nvSpPr>
          <p:spPr>
            <a:xfrm>
              <a:off x="2829417" y="1429856"/>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77" name="フリーフォーム: 図形 76">
              <a:extLst>
                <a:ext uri="{FF2B5EF4-FFF2-40B4-BE49-F238E27FC236}">
                  <a16:creationId xmlns:a16="http://schemas.microsoft.com/office/drawing/2014/main" id="{211524E0-5B61-4C73-84FF-88EE4CBE4569}"/>
                </a:ext>
              </a:extLst>
            </p:cNvPr>
            <p:cNvSpPr/>
            <p:nvPr/>
          </p:nvSpPr>
          <p:spPr>
            <a:xfrm>
              <a:off x="1517715" y="3016577"/>
              <a:ext cx="2856322" cy="1536601"/>
            </a:xfrm>
            <a:custGeom>
              <a:avLst/>
              <a:gdLst>
                <a:gd name="connsiteX0" fmla="*/ 47134 w 2856322"/>
                <a:gd name="connsiteY0" fmla="*/ 612743 h 1536601"/>
                <a:gd name="connsiteX1" fmla="*/ 47134 w 2856322"/>
                <a:gd name="connsiteY1" fmla="*/ 612743 h 1536601"/>
                <a:gd name="connsiteX2" fmla="*/ 282805 w 2856322"/>
                <a:gd name="connsiteY2" fmla="*/ 461914 h 1536601"/>
                <a:gd name="connsiteX3" fmla="*/ 386499 w 2856322"/>
                <a:gd name="connsiteY3" fmla="*/ 433633 h 1536601"/>
                <a:gd name="connsiteX4" fmla="*/ 461914 w 2856322"/>
                <a:gd name="connsiteY4" fmla="*/ 405353 h 1536601"/>
                <a:gd name="connsiteX5" fmla="*/ 527901 w 2856322"/>
                <a:gd name="connsiteY5" fmla="*/ 377072 h 1536601"/>
                <a:gd name="connsiteX6" fmla="*/ 575036 w 2856322"/>
                <a:gd name="connsiteY6" fmla="*/ 367646 h 1536601"/>
                <a:gd name="connsiteX7" fmla="*/ 631596 w 2856322"/>
                <a:gd name="connsiteY7" fmla="*/ 348792 h 1536601"/>
                <a:gd name="connsiteX8" fmla="*/ 697584 w 2856322"/>
                <a:gd name="connsiteY8" fmla="*/ 339365 h 1536601"/>
                <a:gd name="connsiteX9" fmla="*/ 735291 w 2856322"/>
                <a:gd name="connsiteY9" fmla="*/ 329938 h 1536601"/>
                <a:gd name="connsiteX10" fmla="*/ 942681 w 2856322"/>
                <a:gd name="connsiteY10" fmla="*/ 311085 h 1536601"/>
                <a:gd name="connsiteX11" fmla="*/ 989815 w 2856322"/>
                <a:gd name="connsiteY11" fmla="*/ 292231 h 1536601"/>
                <a:gd name="connsiteX12" fmla="*/ 1027522 w 2856322"/>
                <a:gd name="connsiteY12" fmla="*/ 273378 h 1536601"/>
                <a:gd name="connsiteX13" fmla="*/ 1121790 w 2856322"/>
                <a:gd name="connsiteY13" fmla="*/ 245097 h 1536601"/>
                <a:gd name="connsiteX14" fmla="*/ 1187778 w 2856322"/>
                <a:gd name="connsiteY14" fmla="*/ 216817 h 1536601"/>
                <a:gd name="connsiteX15" fmla="*/ 1216058 w 2856322"/>
                <a:gd name="connsiteY15" fmla="*/ 197963 h 1536601"/>
                <a:gd name="connsiteX16" fmla="*/ 1338607 w 2856322"/>
                <a:gd name="connsiteY16" fmla="*/ 179110 h 1536601"/>
                <a:gd name="connsiteX17" fmla="*/ 1442301 w 2856322"/>
                <a:gd name="connsiteY17" fmla="*/ 131976 h 1536601"/>
                <a:gd name="connsiteX18" fmla="*/ 1517716 w 2856322"/>
                <a:gd name="connsiteY18" fmla="*/ 113122 h 1536601"/>
                <a:gd name="connsiteX19" fmla="*/ 1545996 w 2856322"/>
                <a:gd name="connsiteY19" fmla="*/ 94268 h 1536601"/>
                <a:gd name="connsiteX20" fmla="*/ 1574277 w 2856322"/>
                <a:gd name="connsiteY20" fmla="*/ 84842 h 1536601"/>
                <a:gd name="connsiteX21" fmla="*/ 1649691 w 2856322"/>
                <a:gd name="connsiteY21" fmla="*/ 65988 h 1536601"/>
                <a:gd name="connsiteX22" fmla="*/ 1800520 w 2856322"/>
                <a:gd name="connsiteY22" fmla="*/ 37708 h 1536601"/>
                <a:gd name="connsiteX23" fmla="*/ 1904215 w 2856322"/>
                <a:gd name="connsiteY23" fmla="*/ 9427 h 1536601"/>
                <a:gd name="connsiteX24" fmla="*/ 1941922 w 2856322"/>
                <a:gd name="connsiteY24" fmla="*/ 0 h 1536601"/>
                <a:gd name="connsiteX25" fmla="*/ 2196446 w 2856322"/>
                <a:gd name="connsiteY25" fmla="*/ 9427 h 1536601"/>
                <a:gd name="connsiteX26" fmla="*/ 2224726 w 2856322"/>
                <a:gd name="connsiteY26" fmla="*/ 18854 h 1536601"/>
                <a:gd name="connsiteX27" fmla="*/ 2300141 w 2856322"/>
                <a:gd name="connsiteY27" fmla="*/ 28281 h 1536601"/>
                <a:gd name="connsiteX28" fmla="*/ 2384982 w 2856322"/>
                <a:gd name="connsiteY28" fmla="*/ 56561 h 1536601"/>
                <a:gd name="connsiteX29" fmla="*/ 2413262 w 2856322"/>
                <a:gd name="connsiteY29" fmla="*/ 65988 h 1536601"/>
                <a:gd name="connsiteX30" fmla="*/ 2469823 w 2856322"/>
                <a:gd name="connsiteY30" fmla="*/ 75415 h 1536601"/>
                <a:gd name="connsiteX31" fmla="*/ 2535811 w 2856322"/>
                <a:gd name="connsiteY31" fmla="*/ 94268 h 1536601"/>
                <a:gd name="connsiteX32" fmla="*/ 2564091 w 2856322"/>
                <a:gd name="connsiteY32" fmla="*/ 113122 h 1536601"/>
                <a:gd name="connsiteX33" fmla="*/ 2582945 w 2856322"/>
                <a:gd name="connsiteY33" fmla="*/ 141402 h 1536601"/>
                <a:gd name="connsiteX34" fmla="*/ 2714920 w 2856322"/>
                <a:gd name="connsiteY34" fmla="*/ 169683 h 1536601"/>
                <a:gd name="connsiteX35" fmla="*/ 2743200 w 2856322"/>
                <a:gd name="connsiteY35" fmla="*/ 179110 h 1536601"/>
                <a:gd name="connsiteX36" fmla="*/ 2799761 w 2856322"/>
                <a:gd name="connsiteY36" fmla="*/ 216817 h 1536601"/>
                <a:gd name="connsiteX37" fmla="*/ 2837469 w 2856322"/>
                <a:gd name="connsiteY37" fmla="*/ 273378 h 1536601"/>
                <a:gd name="connsiteX38" fmla="*/ 2856322 w 2856322"/>
                <a:gd name="connsiteY38" fmla="*/ 301658 h 1536601"/>
                <a:gd name="connsiteX39" fmla="*/ 2828042 w 2856322"/>
                <a:gd name="connsiteY39" fmla="*/ 433633 h 1536601"/>
                <a:gd name="connsiteX40" fmla="*/ 2799761 w 2856322"/>
                <a:gd name="connsiteY40" fmla="*/ 461914 h 1536601"/>
                <a:gd name="connsiteX41" fmla="*/ 2762054 w 2856322"/>
                <a:gd name="connsiteY41" fmla="*/ 518475 h 1536601"/>
                <a:gd name="connsiteX42" fmla="*/ 2696066 w 2856322"/>
                <a:gd name="connsiteY42" fmla="*/ 603316 h 1536601"/>
                <a:gd name="connsiteX43" fmla="*/ 2667786 w 2856322"/>
                <a:gd name="connsiteY43" fmla="*/ 622169 h 1536601"/>
                <a:gd name="connsiteX44" fmla="*/ 2648932 w 2856322"/>
                <a:gd name="connsiteY44" fmla="*/ 650450 h 1536601"/>
                <a:gd name="connsiteX45" fmla="*/ 2601798 w 2856322"/>
                <a:gd name="connsiteY45" fmla="*/ 669303 h 1536601"/>
                <a:gd name="connsiteX46" fmla="*/ 2573518 w 2856322"/>
                <a:gd name="connsiteY46" fmla="*/ 688157 h 1536601"/>
                <a:gd name="connsiteX47" fmla="*/ 2535811 w 2856322"/>
                <a:gd name="connsiteY47" fmla="*/ 697584 h 1536601"/>
                <a:gd name="connsiteX48" fmla="*/ 2507530 w 2856322"/>
                <a:gd name="connsiteY48" fmla="*/ 707011 h 1536601"/>
                <a:gd name="connsiteX49" fmla="*/ 2403836 w 2856322"/>
                <a:gd name="connsiteY49" fmla="*/ 772998 h 1536601"/>
                <a:gd name="connsiteX50" fmla="*/ 2375555 w 2856322"/>
                <a:gd name="connsiteY50" fmla="*/ 782425 h 1536601"/>
                <a:gd name="connsiteX51" fmla="*/ 2356701 w 2856322"/>
                <a:gd name="connsiteY51" fmla="*/ 810705 h 1536601"/>
                <a:gd name="connsiteX52" fmla="*/ 2243580 w 2856322"/>
                <a:gd name="connsiteY52" fmla="*/ 848413 h 1536601"/>
                <a:gd name="connsiteX53" fmla="*/ 2187019 w 2856322"/>
                <a:gd name="connsiteY53" fmla="*/ 867266 h 1536601"/>
                <a:gd name="connsiteX54" fmla="*/ 2158739 w 2856322"/>
                <a:gd name="connsiteY54" fmla="*/ 876693 h 1536601"/>
                <a:gd name="connsiteX55" fmla="*/ 2121031 w 2856322"/>
                <a:gd name="connsiteY55" fmla="*/ 886120 h 1536601"/>
                <a:gd name="connsiteX56" fmla="*/ 2083324 w 2856322"/>
                <a:gd name="connsiteY56" fmla="*/ 914400 h 1536601"/>
                <a:gd name="connsiteX57" fmla="*/ 2045617 w 2856322"/>
                <a:gd name="connsiteY57" fmla="*/ 923827 h 1536601"/>
                <a:gd name="connsiteX58" fmla="*/ 2017337 w 2856322"/>
                <a:gd name="connsiteY58" fmla="*/ 933254 h 1536601"/>
                <a:gd name="connsiteX59" fmla="*/ 1885361 w 2856322"/>
                <a:gd name="connsiteY59" fmla="*/ 1027522 h 1536601"/>
                <a:gd name="connsiteX60" fmla="*/ 1819374 w 2856322"/>
                <a:gd name="connsiteY60" fmla="*/ 1074656 h 1536601"/>
                <a:gd name="connsiteX61" fmla="*/ 1781666 w 2856322"/>
                <a:gd name="connsiteY61" fmla="*/ 1102936 h 1536601"/>
                <a:gd name="connsiteX62" fmla="*/ 1743959 w 2856322"/>
                <a:gd name="connsiteY62" fmla="*/ 1121790 h 1536601"/>
                <a:gd name="connsiteX63" fmla="*/ 1677972 w 2856322"/>
                <a:gd name="connsiteY63" fmla="*/ 1178351 h 1536601"/>
                <a:gd name="connsiteX64" fmla="*/ 1640264 w 2856322"/>
                <a:gd name="connsiteY64" fmla="*/ 1197204 h 1536601"/>
                <a:gd name="connsiteX65" fmla="*/ 1574277 w 2856322"/>
                <a:gd name="connsiteY65" fmla="*/ 1234912 h 1536601"/>
                <a:gd name="connsiteX66" fmla="*/ 1536570 w 2856322"/>
                <a:gd name="connsiteY66" fmla="*/ 1244338 h 1536601"/>
                <a:gd name="connsiteX67" fmla="*/ 1508289 w 2856322"/>
                <a:gd name="connsiteY67" fmla="*/ 1272619 h 1536601"/>
                <a:gd name="connsiteX68" fmla="*/ 1442301 w 2856322"/>
                <a:gd name="connsiteY68" fmla="*/ 1291472 h 1536601"/>
                <a:gd name="connsiteX69" fmla="*/ 1414021 w 2856322"/>
                <a:gd name="connsiteY69" fmla="*/ 1310326 h 1536601"/>
                <a:gd name="connsiteX70" fmla="*/ 1357460 w 2856322"/>
                <a:gd name="connsiteY70" fmla="*/ 1338607 h 1536601"/>
                <a:gd name="connsiteX71" fmla="*/ 1329180 w 2856322"/>
                <a:gd name="connsiteY71" fmla="*/ 1366887 h 1536601"/>
                <a:gd name="connsiteX72" fmla="*/ 1187778 w 2856322"/>
                <a:gd name="connsiteY72" fmla="*/ 1414021 h 1536601"/>
                <a:gd name="connsiteX73" fmla="*/ 1008669 w 2856322"/>
                <a:gd name="connsiteY73" fmla="*/ 1432875 h 1536601"/>
                <a:gd name="connsiteX74" fmla="*/ 895547 w 2856322"/>
                <a:gd name="connsiteY74" fmla="*/ 1470582 h 1536601"/>
                <a:gd name="connsiteX75" fmla="*/ 848413 w 2856322"/>
                <a:gd name="connsiteY75" fmla="*/ 1489435 h 1536601"/>
                <a:gd name="connsiteX76" fmla="*/ 801279 w 2856322"/>
                <a:gd name="connsiteY76" fmla="*/ 1498862 h 1536601"/>
                <a:gd name="connsiteX77" fmla="*/ 744718 w 2856322"/>
                <a:gd name="connsiteY77" fmla="*/ 1517716 h 1536601"/>
                <a:gd name="connsiteX78" fmla="*/ 584462 w 2856322"/>
                <a:gd name="connsiteY78" fmla="*/ 1527143 h 1536601"/>
                <a:gd name="connsiteX79" fmla="*/ 546755 w 2856322"/>
                <a:gd name="connsiteY79" fmla="*/ 1536569 h 1536601"/>
                <a:gd name="connsiteX80" fmla="*/ 329939 w 2856322"/>
                <a:gd name="connsiteY80" fmla="*/ 1508289 h 1536601"/>
                <a:gd name="connsiteX81" fmla="*/ 235671 w 2856322"/>
                <a:gd name="connsiteY81" fmla="*/ 1451728 h 1536601"/>
                <a:gd name="connsiteX82" fmla="*/ 216817 w 2856322"/>
                <a:gd name="connsiteY82" fmla="*/ 1423448 h 1536601"/>
                <a:gd name="connsiteX83" fmla="*/ 131976 w 2856322"/>
                <a:gd name="connsiteY83" fmla="*/ 1376314 h 1536601"/>
                <a:gd name="connsiteX84" fmla="*/ 65988 w 2856322"/>
                <a:gd name="connsiteY84" fmla="*/ 1338607 h 1536601"/>
                <a:gd name="connsiteX85" fmla="*/ 37708 w 2856322"/>
                <a:gd name="connsiteY85" fmla="*/ 1272619 h 1536601"/>
                <a:gd name="connsiteX86" fmla="*/ 9427 w 2856322"/>
                <a:gd name="connsiteY86" fmla="*/ 1168924 h 1536601"/>
                <a:gd name="connsiteX87" fmla="*/ 0 w 2856322"/>
                <a:gd name="connsiteY87" fmla="*/ 1140644 h 1536601"/>
                <a:gd name="connsiteX88" fmla="*/ 9427 w 2856322"/>
                <a:gd name="connsiteY88" fmla="*/ 895547 h 1536601"/>
                <a:gd name="connsiteX89" fmla="*/ 18854 w 2856322"/>
                <a:gd name="connsiteY89" fmla="*/ 848413 h 1536601"/>
                <a:gd name="connsiteX90" fmla="*/ 37708 w 2856322"/>
                <a:gd name="connsiteY90" fmla="*/ 678730 h 1536601"/>
                <a:gd name="connsiteX91" fmla="*/ 47134 w 2856322"/>
                <a:gd name="connsiteY91" fmla="*/ 612743 h 153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856322" h="1536601">
                  <a:moveTo>
                    <a:pt x="47134" y="612743"/>
                  </a:moveTo>
                  <a:lnTo>
                    <a:pt x="47134" y="612743"/>
                  </a:lnTo>
                  <a:cubicBezTo>
                    <a:pt x="125691" y="562467"/>
                    <a:pt x="192824" y="486455"/>
                    <a:pt x="282805" y="461914"/>
                  </a:cubicBezTo>
                  <a:cubicBezTo>
                    <a:pt x="317370" y="452487"/>
                    <a:pt x="352335" y="444422"/>
                    <a:pt x="386499" y="433633"/>
                  </a:cubicBezTo>
                  <a:cubicBezTo>
                    <a:pt x="412100" y="425548"/>
                    <a:pt x="436987" y="415324"/>
                    <a:pt x="461914" y="405353"/>
                  </a:cubicBezTo>
                  <a:cubicBezTo>
                    <a:pt x="484133" y="396465"/>
                    <a:pt x="505198" y="384639"/>
                    <a:pt x="527901" y="377072"/>
                  </a:cubicBezTo>
                  <a:cubicBezTo>
                    <a:pt x="543102" y="372005"/>
                    <a:pt x="559578" y="371862"/>
                    <a:pt x="575036" y="367646"/>
                  </a:cubicBezTo>
                  <a:cubicBezTo>
                    <a:pt x="594209" y="362417"/>
                    <a:pt x="611923" y="351603"/>
                    <a:pt x="631596" y="348792"/>
                  </a:cubicBezTo>
                  <a:cubicBezTo>
                    <a:pt x="653592" y="345650"/>
                    <a:pt x="675723" y="343340"/>
                    <a:pt x="697584" y="339365"/>
                  </a:cubicBezTo>
                  <a:cubicBezTo>
                    <a:pt x="710331" y="337047"/>
                    <a:pt x="722486" y="331908"/>
                    <a:pt x="735291" y="329938"/>
                  </a:cubicBezTo>
                  <a:cubicBezTo>
                    <a:pt x="791083" y="321355"/>
                    <a:pt x="892219" y="314967"/>
                    <a:pt x="942681" y="311085"/>
                  </a:cubicBezTo>
                  <a:cubicBezTo>
                    <a:pt x="958392" y="304800"/>
                    <a:pt x="974352" y="299104"/>
                    <a:pt x="989815" y="292231"/>
                  </a:cubicBezTo>
                  <a:cubicBezTo>
                    <a:pt x="1002656" y="286524"/>
                    <a:pt x="1014475" y="278597"/>
                    <a:pt x="1027522" y="273378"/>
                  </a:cubicBezTo>
                  <a:cubicBezTo>
                    <a:pt x="1065775" y="258077"/>
                    <a:pt x="1084751" y="254357"/>
                    <a:pt x="1121790" y="245097"/>
                  </a:cubicBezTo>
                  <a:cubicBezTo>
                    <a:pt x="1192798" y="197761"/>
                    <a:pt x="1102547" y="253346"/>
                    <a:pt x="1187778" y="216817"/>
                  </a:cubicBezTo>
                  <a:cubicBezTo>
                    <a:pt x="1198191" y="212354"/>
                    <a:pt x="1205067" y="200711"/>
                    <a:pt x="1216058" y="197963"/>
                  </a:cubicBezTo>
                  <a:cubicBezTo>
                    <a:pt x="1256154" y="187939"/>
                    <a:pt x="1297757" y="185394"/>
                    <a:pt x="1338607" y="179110"/>
                  </a:cubicBezTo>
                  <a:cubicBezTo>
                    <a:pt x="1368763" y="164032"/>
                    <a:pt x="1408942" y="141983"/>
                    <a:pt x="1442301" y="131976"/>
                  </a:cubicBezTo>
                  <a:cubicBezTo>
                    <a:pt x="1469192" y="123909"/>
                    <a:pt x="1492833" y="125564"/>
                    <a:pt x="1517716" y="113122"/>
                  </a:cubicBezTo>
                  <a:cubicBezTo>
                    <a:pt x="1527849" y="108055"/>
                    <a:pt x="1535862" y="99335"/>
                    <a:pt x="1545996" y="94268"/>
                  </a:cubicBezTo>
                  <a:cubicBezTo>
                    <a:pt x="1554884" y="89824"/>
                    <a:pt x="1564690" y="87457"/>
                    <a:pt x="1574277" y="84842"/>
                  </a:cubicBezTo>
                  <a:cubicBezTo>
                    <a:pt x="1599276" y="78024"/>
                    <a:pt x="1649691" y="65988"/>
                    <a:pt x="1649691" y="65988"/>
                  </a:cubicBezTo>
                  <a:cubicBezTo>
                    <a:pt x="1716720" y="21302"/>
                    <a:pt x="1649827" y="59235"/>
                    <a:pt x="1800520" y="37708"/>
                  </a:cubicBezTo>
                  <a:cubicBezTo>
                    <a:pt x="1867724" y="28108"/>
                    <a:pt x="1858197" y="22575"/>
                    <a:pt x="1904215" y="9427"/>
                  </a:cubicBezTo>
                  <a:cubicBezTo>
                    <a:pt x="1916672" y="5868"/>
                    <a:pt x="1929353" y="3142"/>
                    <a:pt x="1941922" y="0"/>
                  </a:cubicBezTo>
                  <a:cubicBezTo>
                    <a:pt x="2026763" y="3142"/>
                    <a:pt x="2111735" y="3779"/>
                    <a:pt x="2196446" y="9427"/>
                  </a:cubicBezTo>
                  <a:cubicBezTo>
                    <a:pt x="2206361" y="10088"/>
                    <a:pt x="2214950" y="17076"/>
                    <a:pt x="2224726" y="18854"/>
                  </a:cubicBezTo>
                  <a:cubicBezTo>
                    <a:pt x="2249651" y="23386"/>
                    <a:pt x="2275003" y="25139"/>
                    <a:pt x="2300141" y="28281"/>
                  </a:cubicBezTo>
                  <a:lnTo>
                    <a:pt x="2384982" y="56561"/>
                  </a:lnTo>
                  <a:cubicBezTo>
                    <a:pt x="2394409" y="59703"/>
                    <a:pt x="2403461" y="64354"/>
                    <a:pt x="2413262" y="65988"/>
                  </a:cubicBezTo>
                  <a:cubicBezTo>
                    <a:pt x="2432116" y="69130"/>
                    <a:pt x="2451080" y="71666"/>
                    <a:pt x="2469823" y="75415"/>
                  </a:cubicBezTo>
                  <a:cubicBezTo>
                    <a:pt x="2499409" y="81332"/>
                    <a:pt x="2508861" y="85286"/>
                    <a:pt x="2535811" y="94268"/>
                  </a:cubicBezTo>
                  <a:cubicBezTo>
                    <a:pt x="2545238" y="100553"/>
                    <a:pt x="2556080" y="105111"/>
                    <a:pt x="2564091" y="113122"/>
                  </a:cubicBezTo>
                  <a:cubicBezTo>
                    <a:pt x="2572102" y="121133"/>
                    <a:pt x="2573338" y="135397"/>
                    <a:pt x="2582945" y="141402"/>
                  </a:cubicBezTo>
                  <a:cubicBezTo>
                    <a:pt x="2616527" y="162391"/>
                    <a:pt x="2679715" y="165282"/>
                    <a:pt x="2714920" y="169683"/>
                  </a:cubicBezTo>
                  <a:cubicBezTo>
                    <a:pt x="2724347" y="172825"/>
                    <a:pt x="2734932" y="173598"/>
                    <a:pt x="2743200" y="179110"/>
                  </a:cubicBezTo>
                  <a:cubicBezTo>
                    <a:pt x="2813813" y="226185"/>
                    <a:pt x="2732518" y="194402"/>
                    <a:pt x="2799761" y="216817"/>
                  </a:cubicBezTo>
                  <a:lnTo>
                    <a:pt x="2837469" y="273378"/>
                  </a:lnTo>
                  <a:lnTo>
                    <a:pt x="2856322" y="301658"/>
                  </a:lnTo>
                  <a:cubicBezTo>
                    <a:pt x="2849443" y="377324"/>
                    <a:pt x="2864980" y="389307"/>
                    <a:pt x="2828042" y="433633"/>
                  </a:cubicBezTo>
                  <a:cubicBezTo>
                    <a:pt x="2819507" y="443875"/>
                    <a:pt x="2809188" y="452487"/>
                    <a:pt x="2799761" y="461914"/>
                  </a:cubicBezTo>
                  <a:cubicBezTo>
                    <a:pt x="2781732" y="515998"/>
                    <a:pt x="2803244" y="465516"/>
                    <a:pt x="2762054" y="518475"/>
                  </a:cubicBezTo>
                  <a:cubicBezTo>
                    <a:pt x="2723332" y="568261"/>
                    <a:pt x="2736616" y="569525"/>
                    <a:pt x="2696066" y="603316"/>
                  </a:cubicBezTo>
                  <a:cubicBezTo>
                    <a:pt x="2687363" y="610569"/>
                    <a:pt x="2677213" y="615885"/>
                    <a:pt x="2667786" y="622169"/>
                  </a:cubicBezTo>
                  <a:cubicBezTo>
                    <a:pt x="2661501" y="631596"/>
                    <a:pt x="2658151" y="643865"/>
                    <a:pt x="2648932" y="650450"/>
                  </a:cubicBezTo>
                  <a:cubicBezTo>
                    <a:pt x="2635162" y="660285"/>
                    <a:pt x="2616933" y="661735"/>
                    <a:pt x="2601798" y="669303"/>
                  </a:cubicBezTo>
                  <a:cubicBezTo>
                    <a:pt x="2591665" y="674370"/>
                    <a:pt x="2583931" y="683694"/>
                    <a:pt x="2573518" y="688157"/>
                  </a:cubicBezTo>
                  <a:cubicBezTo>
                    <a:pt x="2561610" y="693261"/>
                    <a:pt x="2548268" y="694025"/>
                    <a:pt x="2535811" y="697584"/>
                  </a:cubicBezTo>
                  <a:cubicBezTo>
                    <a:pt x="2526256" y="700314"/>
                    <a:pt x="2516957" y="703869"/>
                    <a:pt x="2507530" y="707011"/>
                  </a:cubicBezTo>
                  <a:cubicBezTo>
                    <a:pt x="2485111" y="721957"/>
                    <a:pt x="2430465" y="759684"/>
                    <a:pt x="2403836" y="772998"/>
                  </a:cubicBezTo>
                  <a:cubicBezTo>
                    <a:pt x="2394948" y="777442"/>
                    <a:pt x="2384982" y="779283"/>
                    <a:pt x="2375555" y="782425"/>
                  </a:cubicBezTo>
                  <a:cubicBezTo>
                    <a:pt x="2369270" y="791852"/>
                    <a:pt x="2365405" y="803452"/>
                    <a:pt x="2356701" y="810705"/>
                  </a:cubicBezTo>
                  <a:cubicBezTo>
                    <a:pt x="2328357" y="834325"/>
                    <a:pt x="2272628" y="838731"/>
                    <a:pt x="2243580" y="848413"/>
                  </a:cubicBezTo>
                  <a:lnTo>
                    <a:pt x="2187019" y="867266"/>
                  </a:lnTo>
                  <a:cubicBezTo>
                    <a:pt x="2177592" y="870408"/>
                    <a:pt x="2168379" y="874283"/>
                    <a:pt x="2158739" y="876693"/>
                  </a:cubicBezTo>
                  <a:lnTo>
                    <a:pt x="2121031" y="886120"/>
                  </a:lnTo>
                  <a:cubicBezTo>
                    <a:pt x="2108462" y="895547"/>
                    <a:pt x="2097377" y="907374"/>
                    <a:pt x="2083324" y="914400"/>
                  </a:cubicBezTo>
                  <a:cubicBezTo>
                    <a:pt x="2071736" y="920194"/>
                    <a:pt x="2058074" y="920268"/>
                    <a:pt x="2045617" y="923827"/>
                  </a:cubicBezTo>
                  <a:cubicBezTo>
                    <a:pt x="2036063" y="926557"/>
                    <a:pt x="2026764" y="930112"/>
                    <a:pt x="2017337" y="933254"/>
                  </a:cubicBezTo>
                  <a:cubicBezTo>
                    <a:pt x="1967179" y="1008488"/>
                    <a:pt x="2035583" y="914857"/>
                    <a:pt x="1885361" y="1027522"/>
                  </a:cubicBezTo>
                  <a:cubicBezTo>
                    <a:pt x="1762170" y="1119914"/>
                    <a:pt x="1915834" y="1005756"/>
                    <a:pt x="1819374" y="1074656"/>
                  </a:cubicBezTo>
                  <a:cubicBezTo>
                    <a:pt x="1806589" y="1083788"/>
                    <a:pt x="1794989" y="1094609"/>
                    <a:pt x="1781666" y="1102936"/>
                  </a:cubicBezTo>
                  <a:cubicBezTo>
                    <a:pt x="1769749" y="1110384"/>
                    <a:pt x="1755876" y="1114342"/>
                    <a:pt x="1743959" y="1121790"/>
                  </a:cubicBezTo>
                  <a:cubicBezTo>
                    <a:pt x="1614730" y="1202558"/>
                    <a:pt x="1785971" y="1101209"/>
                    <a:pt x="1677972" y="1178351"/>
                  </a:cubicBezTo>
                  <a:cubicBezTo>
                    <a:pt x="1666537" y="1186519"/>
                    <a:pt x="1652465" y="1190232"/>
                    <a:pt x="1640264" y="1197204"/>
                  </a:cubicBezTo>
                  <a:cubicBezTo>
                    <a:pt x="1605453" y="1217096"/>
                    <a:pt x="1615716" y="1219373"/>
                    <a:pt x="1574277" y="1234912"/>
                  </a:cubicBezTo>
                  <a:cubicBezTo>
                    <a:pt x="1562146" y="1239461"/>
                    <a:pt x="1549139" y="1241196"/>
                    <a:pt x="1536570" y="1244338"/>
                  </a:cubicBezTo>
                  <a:cubicBezTo>
                    <a:pt x="1527143" y="1253765"/>
                    <a:pt x="1519382" y="1265224"/>
                    <a:pt x="1508289" y="1272619"/>
                  </a:cubicBezTo>
                  <a:cubicBezTo>
                    <a:pt x="1500172" y="1278031"/>
                    <a:pt x="1447333" y="1290214"/>
                    <a:pt x="1442301" y="1291472"/>
                  </a:cubicBezTo>
                  <a:cubicBezTo>
                    <a:pt x="1432874" y="1297757"/>
                    <a:pt x="1423925" y="1304824"/>
                    <a:pt x="1414021" y="1310326"/>
                  </a:cubicBezTo>
                  <a:cubicBezTo>
                    <a:pt x="1395595" y="1320563"/>
                    <a:pt x="1374999" y="1326914"/>
                    <a:pt x="1357460" y="1338607"/>
                  </a:cubicBezTo>
                  <a:cubicBezTo>
                    <a:pt x="1346368" y="1346002"/>
                    <a:pt x="1341362" y="1361473"/>
                    <a:pt x="1329180" y="1366887"/>
                  </a:cubicBezTo>
                  <a:cubicBezTo>
                    <a:pt x="1283779" y="1387065"/>
                    <a:pt x="1237078" y="1407858"/>
                    <a:pt x="1187778" y="1414021"/>
                  </a:cubicBezTo>
                  <a:cubicBezTo>
                    <a:pt x="1077924" y="1427753"/>
                    <a:pt x="1137593" y="1421154"/>
                    <a:pt x="1008669" y="1432875"/>
                  </a:cubicBezTo>
                  <a:cubicBezTo>
                    <a:pt x="921245" y="1485328"/>
                    <a:pt x="1005425" y="1443113"/>
                    <a:pt x="895547" y="1470582"/>
                  </a:cubicBezTo>
                  <a:cubicBezTo>
                    <a:pt x="879131" y="1474686"/>
                    <a:pt x="864621" y="1484573"/>
                    <a:pt x="848413" y="1489435"/>
                  </a:cubicBezTo>
                  <a:cubicBezTo>
                    <a:pt x="833066" y="1494039"/>
                    <a:pt x="816737" y="1494646"/>
                    <a:pt x="801279" y="1498862"/>
                  </a:cubicBezTo>
                  <a:cubicBezTo>
                    <a:pt x="782106" y="1504091"/>
                    <a:pt x="764557" y="1516549"/>
                    <a:pt x="744718" y="1517716"/>
                  </a:cubicBezTo>
                  <a:lnTo>
                    <a:pt x="584462" y="1527143"/>
                  </a:lnTo>
                  <a:cubicBezTo>
                    <a:pt x="571893" y="1530285"/>
                    <a:pt x="559699" y="1537132"/>
                    <a:pt x="546755" y="1536569"/>
                  </a:cubicBezTo>
                  <a:cubicBezTo>
                    <a:pt x="412194" y="1530718"/>
                    <a:pt x="413492" y="1529178"/>
                    <a:pt x="329939" y="1508289"/>
                  </a:cubicBezTo>
                  <a:cubicBezTo>
                    <a:pt x="261685" y="1462787"/>
                    <a:pt x="293645" y="1480716"/>
                    <a:pt x="235671" y="1451728"/>
                  </a:cubicBezTo>
                  <a:cubicBezTo>
                    <a:pt x="229386" y="1442301"/>
                    <a:pt x="225419" y="1430821"/>
                    <a:pt x="216817" y="1423448"/>
                  </a:cubicBezTo>
                  <a:cubicBezTo>
                    <a:pt x="193260" y="1403256"/>
                    <a:pt x="158747" y="1391612"/>
                    <a:pt x="131976" y="1376314"/>
                  </a:cubicBezTo>
                  <a:cubicBezTo>
                    <a:pt x="38706" y="1323018"/>
                    <a:pt x="179933" y="1395578"/>
                    <a:pt x="65988" y="1338607"/>
                  </a:cubicBezTo>
                  <a:cubicBezTo>
                    <a:pt x="41051" y="1238860"/>
                    <a:pt x="74907" y="1356318"/>
                    <a:pt x="37708" y="1272619"/>
                  </a:cubicBezTo>
                  <a:cubicBezTo>
                    <a:pt x="14594" y="1220612"/>
                    <a:pt x="22101" y="1219619"/>
                    <a:pt x="9427" y="1168924"/>
                  </a:cubicBezTo>
                  <a:cubicBezTo>
                    <a:pt x="7017" y="1159284"/>
                    <a:pt x="3142" y="1150071"/>
                    <a:pt x="0" y="1140644"/>
                  </a:cubicBezTo>
                  <a:cubicBezTo>
                    <a:pt x="3142" y="1058945"/>
                    <a:pt x="4163" y="977137"/>
                    <a:pt x="9427" y="895547"/>
                  </a:cubicBezTo>
                  <a:cubicBezTo>
                    <a:pt x="10459" y="879558"/>
                    <a:pt x="16418" y="864249"/>
                    <a:pt x="18854" y="848413"/>
                  </a:cubicBezTo>
                  <a:cubicBezTo>
                    <a:pt x="28024" y="788807"/>
                    <a:pt x="30963" y="739440"/>
                    <a:pt x="37708" y="678730"/>
                  </a:cubicBezTo>
                  <a:cubicBezTo>
                    <a:pt x="46794" y="596949"/>
                    <a:pt x="45563" y="623741"/>
                    <a:pt x="47134" y="61274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ECF30B96-835A-4082-8001-87BC6170FDD8}"/>
                </a:ext>
              </a:extLst>
            </p:cNvPr>
            <p:cNvSpPr/>
            <p:nvPr/>
          </p:nvSpPr>
          <p:spPr>
            <a:xfrm>
              <a:off x="2213783" y="1319753"/>
              <a:ext cx="2396006" cy="1687398"/>
            </a:xfrm>
            <a:custGeom>
              <a:avLst/>
              <a:gdLst>
                <a:gd name="connsiteX0" fmla="*/ 208906 w 2396006"/>
                <a:gd name="connsiteY0" fmla="*/ 565608 h 1687398"/>
                <a:gd name="connsiteX1" fmla="*/ 208906 w 2396006"/>
                <a:gd name="connsiteY1" fmla="*/ 565608 h 1687398"/>
                <a:gd name="connsiteX2" fmla="*/ 114638 w 2396006"/>
                <a:gd name="connsiteY2" fmla="*/ 829558 h 1687398"/>
                <a:gd name="connsiteX3" fmla="*/ 86357 w 2396006"/>
                <a:gd name="connsiteY3" fmla="*/ 961534 h 1687398"/>
                <a:gd name="connsiteX4" fmla="*/ 67504 w 2396006"/>
                <a:gd name="connsiteY4" fmla="*/ 1112362 h 1687398"/>
                <a:gd name="connsiteX5" fmla="*/ 48650 w 2396006"/>
                <a:gd name="connsiteY5" fmla="*/ 1140643 h 1687398"/>
                <a:gd name="connsiteX6" fmla="*/ 29796 w 2396006"/>
                <a:gd name="connsiteY6" fmla="*/ 1225484 h 1687398"/>
                <a:gd name="connsiteX7" fmla="*/ 10943 w 2396006"/>
                <a:gd name="connsiteY7" fmla="*/ 1300899 h 1687398"/>
                <a:gd name="connsiteX8" fmla="*/ 10943 w 2396006"/>
                <a:gd name="connsiteY8" fmla="*/ 1508288 h 1687398"/>
                <a:gd name="connsiteX9" fmla="*/ 39223 w 2396006"/>
                <a:gd name="connsiteY9" fmla="*/ 1564849 h 1687398"/>
                <a:gd name="connsiteX10" fmla="*/ 76930 w 2396006"/>
                <a:gd name="connsiteY10" fmla="*/ 1611983 h 1687398"/>
                <a:gd name="connsiteX11" fmla="*/ 95784 w 2396006"/>
                <a:gd name="connsiteY11" fmla="*/ 1640263 h 1687398"/>
                <a:gd name="connsiteX12" fmla="*/ 180625 w 2396006"/>
                <a:gd name="connsiteY12" fmla="*/ 1687398 h 1687398"/>
                <a:gd name="connsiteX13" fmla="*/ 340881 w 2396006"/>
                <a:gd name="connsiteY13" fmla="*/ 1668544 h 1687398"/>
                <a:gd name="connsiteX14" fmla="*/ 378588 w 2396006"/>
                <a:gd name="connsiteY14" fmla="*/ 1659117 h 1687398"/>
                <a:gd name="connsiteX15" fmla="*/ 472856 w 2396006"/>
                <a:gd name="connsiteY15" fmla="*/ 1640263 h 1687398"/>
                <a:gd name="connsiteX16" fmla="*/ 623685 w 2396006"/>
                <a:gd name="connsiteY16" fmla="*/ 1621410 h 1687398"/>
                <a:gd name="connsiteX17" fmla="*/ 651965 w 2396006"/>
                <a:gd name="connsiteY17" fmla="*/ 1611983 h 1687398"/>
                <a:gd name="connsiteX18" fmla="*/ 689673 w 2396006"/>
                <a:gd name="connsiteY18" fmla="*/ 1602556 h 1687398"/>
                <a:gd name="connsiteX19" fmla="*/ 717953 w 2396006"/>
                <a:gd name="connsiteY19" fmla="*/ 1583703 h 1687398"/>
                <a:gd name="connsiteX20" fmla="*/ 765087 w 2396006"/>
                <a:gd name="connsiteY20" fmla="*/ 1574276 h 1687398"/>
                <a:gd name="connsiteX21" fmla="*/ 802794 w 2396006"/>
                <a:gd name="connsiteY21" fmla="*/ 1564849 h 1687398"/>
                <a:gd name="connsiteX22" fmla="*/ 831075 w 2396006"/>
                <a:gd name="connsiteY22" fmla="*/ 1545995 h 1687398"/>
                <a:gd name="connsiteX23" fmla="*/ 859355 w 2396006"/>
                <a:gd name="connsiteY23" fmla="*/ 1536569 h 1687398"/>
                <a:gd name="connsiteX24" fmla="*/ 906489 w 2396006"/>
                <a:gd name="connsiteY24" fmla="*/ 1498861 h 1687398"/>
                <a:gd name="connsiteX25" fmla="*/ 981904 w 2396006"/>
                <a:gd name="connsiteY25" fmla="*/ 1442301 h 1687398"/>
                <a:gd name="connsiteX26" fmla="*/ 1029038 w 2396006"/>
                <a:gd name="connsiteY26" fmla="*/ 1404593 h 1687398"/>
                <a:gd name="connsiteX27" fmla="*/ 1057318 w 2396006"/>
                <a:gd name="connsiteY27" fmla="*/ 1376313 h 1687398"/>
                <a:gd name="connsiteX28" fmla="*/ 1123306 w 2396006"/>
                <a:gd name="connsiteY28" fmla="*/ 1338606 h 1687398"/>
                <a:gd name="connsiteX29" fmla="*/ 1161013 w 2396006"/>
                <a:gd name="connsiteY29" fmla="*/ 1300899 h 1687398"/>
                <a:gd name="connsiteX30" fmla="*/ 1208147 w 2396006"/>
                <a:gd name="connsiteY30" fmla="*/ 1244338 h 1687398"/>
                <a:gd name="connsiteX31" fmla="*/ 1236427 w 2396006"/>
                <a:gd name="connsiteY31" fmla="*/ 1234911 h 1687398"/>
                <a:gd name="connsiteX32" fmla="*/ 1292988 w 2396006"/>
                <a:gd name="connsiteY32" fmla="*/ 1140643 h 1687398"/>
                <a:gd name="connsiteX33" fmla="*/ 1311842 w 2396006"/>
                <a:gd name="connsiteY33" fmla="*/ 1112362 h 1687398"/>
                <a:gd name="connsiteX34" fmla="*/ 1330695 w 2396006"/>
                <a:gd name="connsiteY34" fmla="*/ 1084082 h 1687398"/>
                <a:gd name="connsiteX35" fmla="*/ 1358976 w 2396006"/>
                <a:gd name="connsiteY35" fmla="*/ 1065228 h 1687398"/>
                <a:gd name="connsiteX36" fmla="*/ 1406110 w 2396006"/>
                <a:gd name="connsiteY36" fmla="*/ 1018094 h 1687398"/>
                <a:gd name="connsiteX37" fmla="*/ 1462671 w 2396006"/>
                <a:gd name="connsiteY37" fmla="*/ 970960 h 1687398"/>
                <a:gd name="connsiteX38" fmla="*/ 1472097 w 2396006"/>
                <a:gd name="connsiteY38" fmla="*/ 942680 h 1687398"/>
                <a:gd name="connsiteX39" fmla="*/ 1500378 w 2396006"/>
                <a:gd name="connsiteY39" fmla="*/ 923826 h 1687398"/>
                <a:gd name="connsiteX40" fmla="*/ 1538085 w 2396006"/>
                <a:gd name="connsiteY40" fmla="*/ 895546 h 1687398"/>
                <a:gd name="connsiteX41" fmla="*/ 1604073 w 2396006"/>
                <a:gd name="connsiteY41" fmla="*/ 820132 h 1687398"/>
                <a:gd name="connsiteX42" fmla="*/ 1707768 w 2396006"/>
                <a:gd name="connsiteY42" fmla="*/ 744717 h 1687398"/>
                <a:gd name="connsiteX43" fmla="*/ 1773755 w 2396006"/>
                <a:gd name="connsiteY43" fmla="*/ 697583 h 1687398"/>
                <a:gd name="connsiteX44" fmla="*/ 1802036 w 2396006"/>
                <a:gd name="connsiteY44" fmla="*/ 688156 h 1687398"/>
                <a:gd name="connsiteX45" fmla="*/ 1886877 w 2396006"/>
                <a:gd name="connsiteY45" fmla="*/ 641022 h 1687398"/>
                <a:gd name="connsiteX46" fmla="*/ 1915157 w 2396006"/>
                <a:gd name="connsiteY46" fmla="*/ 612742 h 1687398"/>
                <a:gd name="connsiteX47" fmla="*/ 1971718 w 2396006"/>
                <a:gd name="connsiteY47" fmla="*/ 575035 h 1687398"/>
                <a:gd name="connsiteX48" fmla="*/ 1990572 w 2396006"/>
                <a:gd name="connsiteY48" fmla="*/ 546754 h 1687398"/>
                <a:gd name="connsiteX49" fmla="*/ 2056559 w 2396006"/>
                <a:gd name="connsiteY49" fmla="*/ 509047 h 1687398"/>
                <a:gd name="connsiteX50" fmla="*/ 2075413 w 2396006"/>
                <a:gd name="connsiteY50" fmla="*/ 480767 h 1687398"/>
                <a:gd name="connsiteX51" fmla="*/ 2131974 w 2396006"/>
                <a:gd name="connsiteY51" fmla="*/ 461913 h 1687398"/>
                <a:gd name="connsiteX52" fmla="*/ 2179108 w 2396006"/>
                <a:gd name="connsiteY52" fmla="*/ 414779 h 1687398"/>
                <a:gd name="connsiteX53" fmla="*/ 2207388 w 2396006"/>
                <a:gd name="connsiteY53" fmla="*/ 395925 h 1687398"/>
                <a:gd name="connsiteX54" fmla="*/ 2226242 w 2396006"/>
                <a:gd name="connsiteY54" fmla="*/ 367645 h 1687398"/>
                <a:gd name="connsiteX55" fmla="*/ 2254522 w 2396006"/>
                <a:gd name="connsiteY55" fmla="*/ 320511 h 1687398"/>
                <a:gd name="connsiteX56" fmla="*/ 2301656 w 2396006"/>
                <a:gd name="connsiteY56" fmla="*/ 254523 h 1687398"/>
                <a:gd name="connsiteX57" fmla="*/ 2339363 w 2396006"/>
                <a:gd name="connsiteY57" fmla="*/ 207389 h 1687398"/>
                <a:gd name="connsiteX58" fmla="*/ 2386497 w 2396006"/>
                <a:gd name="connsiteY58" fmla="*/ 141402 h 1687398"/>
                <a:gd name="connsiteX59" fmla="*/ 2386497 w 2396006"/>
                <a:gd name="connsiteY59" fmla="*/ 75414 h 1687398"/>
                <a:gd name="connsiteX60" fmla="*/ 2301656 w 2396006"/>
                <a:gd name="connsiteY60" fmla="*/ 37707 h 1687398"/>
                <a:gd name="connsiteX61" fmla="*/ 2235669 w 2396006"/>
                <a:gd name="connsiteY61" fmla="*/ 18853 h 1687398"/>
                <a:gd name="connsiteX62" fmla="*/ 2084840 w 2396006"/>
                <a:gd name="connsiteY62" fmla="*/ 9426 h 1687398"/>
                <a:gd name="connsiteX63" fmla="*/ 1868023 w 2396006"/>
                <a:gd name="connsiteY63" fmla="*/ 0 h 1687398"/>
                <a:gd name="connsiteX64" fmla="*/ 1264708 w 2396006"/>
                <a:gd name="connsiteY64" fmla="*/ 9426 h 1687398"/>
                <a:gd name="connsiteX65" fmla="*/ 1227001 w 2396006"/>
                <a:gd name="connsiteY65" fmla="*/ 18853 h 1687398"/>
                <a:gd name="connsiteX66" fmla="*/ 1104452 w 2396006"/>
                <a:gd name="connsiteY66" fmla="*/ 47134 h 1687398"/>
                <a:gd name="connsiteX67" fmla="*/ 1029038 w 2396006"/>
                <a:gd name="connsiteY67" fmla="*/ 65987 h 1687398"/>
                <a:gd name="connsiteX68" fmla="*/ 1000757 w 2396006"/>
                <a:gd name="connsiteY68" fmla="*/ 84841 h 1687398"/>
                <a:gd name="connsiteX69" fmla="*/ 972477 w 2396006"/>
                <a:gd name="connsiteY69" fmla="*/ 113121 h 1687398"/>
                <a:gd name="connsiteX70" fmla="*/ 906489 w 2396006"/>
                <a:gd name="connsiteY70" fmla="*/ 141402 h 1687398"/>
                <a:gd name="connsiteX71" fmla="*/ 849928 w 2396006"/>
                <a:gd name="connsiteY71" fmla="*/ 179109 h 1687398"/>
                <a:gd name="connsiteX72" fmla="*/ 821648 w 2396006"/>
                <a:gd name="connsiteY72" fmla="*/ 207389 h 1687398"/>
                <a:gd name="connsiteX73" fmla="*/ 793368 w 2396006"/>
                <a:gd name="connsiteY73" fmla="*/ 216816 h 1687398"/>
                <a:gd name="connsiteX74" fmla="*/ 717953 w 2396006"/>
                <a:gd name="connsiteY74" fmla="*/ 263950 h 1687398"/>
                <a:gd name="connsiteX75" fmla="*/ 689673 w 2396006"/>
                <a:gd name="connsiteY75" fmla="*/ 273377 h 1687398"/>
                <a:gd name="connsiteX76" fmla="*/ 604831 w 2396006"/>
                <a:gd name="connsiteY76" fmla="*/ 320511 h 1687398"/>
                <a:gd name="connsiteX77" fmla="*/ 576551 w 2396006"/>
                <a:gd name="connsiteY77" fmla="*/ 339365 h 1687398"/>
                <a:gd name="connsiteX78" fmla="*/ 557697 w 2396006"/>
                <a:gd name="connsiteY78" fmla="*/ 367645 h 1687398"/>
                <a:gd name="connsiteX79" fmla="*/ 519990 w 2396006"/>
                <a:gd name="connsiteY79" fmla="*/ 377072 h 1687398"/>
                <a:gd name="connsiteX80" fmla="*/ 491710 w 2396006"/>
                <a:gd name="connsiteY80" fmla="*/ 386499 h 1687398"/>
                <a:gd name="connsiteX81" fmla="*/ 435149 w 2396006"/>
                <a:gd name="connsiteY81" fmla="*/ 424206 h 1687398"/>
                <a:gd name="connsiteX82" fmla="*/ 406869 w 2396006"/>
                <a:gd name="connsiteY82" fmla="*/ 443059 h 1687398"/>
                <a:gd name="connsiteX83" fmla="*/ 378588 w 2396006"/>
                <a:gd name="connsiteY83" fmla="*/ 452486 h 1687398"/>
                <a:gd name="connsiteX84" fmla="*/ 322027 w 2396006"/>
                <a:gd name="connsiteY84" fmla="*/ 490193 h 1687398"/>
                <a:gd name="connsiteX85" fmla="*/ 293747 w 2396006"/>
                <a:gd name="connsiteY85" fmla="*/ 509047 h 1687398"/>
                <a:gd name="connsiteX86" fmla="*/ 256040 w 2396006"/>
                <a:gd name="connsiteY86" fmla="*/ 518474 h 1687398"/>
                <a:gd name="connsiteX87" fmla="*/ 208906 w 2396006"/>
                <a:gd name="connsiteY87" fmla="*/ 565608 h 1687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396006" h="1687398">
                  <a:moveTo>
                    <a:pt x="208906" y="565608"/>
                  </a:moveTo>
                  <a:lnTo>
                    <a:pt x="208906" y="565608"/>
                  </a:lnTo>
                  <a:cubicBezTo>
                    <a:pt x="136527" y="793084"/>
                    <a:pt x="175361" y="708112"/>
                    <a:pt x="114638" y="829558"/>
                  </a:cubicBezTo>
                  <a:cubicBezTo>
                    <a:pt x="93243" y="936531"/>
                    <a:pt x="103556" y="892738"/>
                    <a:pt x="86357" y="961534"/>
                  </a:cubicBezTo>
                  <a:cubicBezTo>
                    <a:pt x="84559" y="984910"/>
                    <a:pt x="87850" y="1071669"/>
                    <a:pt x="67504" y="1112362"/>
                  </a:cubicBezTo>
                  <a:cubicBezTo>
                    <a:pt x="62437" y="1122496"/>
                    <a:pt x="54935" y="1131216"/>
                    <a:pt x="48650" y="1140643"/>
                  </a:cubicBezTo>
                  <a:cubicBezTo>
                    <a:pt x="20202" y="1282880"/>
                    <a:pt x="56435" y="1105605"/>
                    <a:pt x="29796" y="1225484"/>
                  </a:cubicBezTo>
                  <a:cubicBezTo>
                    <a:pt x="14628" y="1293742"/>
                    <a:pt x="27789" y="1250360"/>
                    <a:pt x="10943" y="1300899"/>
                  </a:cubicBezTo>
                  <a:cubicBezTo>
                    <a:pt x="-3241" y="1400186"/>
                    <a:pt x="-4051" y="1373341"/>
                    <a:pt x="10943" y="1508288"/>
                  </a:cubicBezTo>
                  <a:cubicBezTo>
                    <a:pt x="14328" y="1538752"/>
                    <a:pt x="25831" y="1538066"/>
                    <a:pt x="39223" y="1564849"/>
                  </a:cubicBezTo>
                  <a:cubicBezTo>
                    <a:pt x="61989" y="1610382"/>
                    <a:pt x="29258" y="1580201"/>
                    <a:pt x="76930" y="1611983"/>
                  </a:cubicBezTo>
                  <a:cubicBezTo>
                    <a:pt x="83215" y="1621410"/>
                    <a:pt x="87258" y="1632802"/>
                    <a:pt x="95784" y="1640263"/>
                  </a:cubicBezTo>
                  <a:cubicBezTo>
                    <a:pt x="135680" y="1675172"/>
                    <a:pt x="141782" y="1674450"/>
                    <a:pt x="180625" y="1687398"/>
                  </a:cubicBezTo>
                  <a:cubicBezTo>
                    <a:pt x="234044" y="1681113"/>
                    <a:pt x="287635" y="1676151"/>
                    <a:pt x="340881" y="1668544"/>
                  </a:cubicBezTo>
                  <a:cubicBezTo>
                    <a:pt x="353707" y="1666712"/>
                    <a:pt x="365920" y="1661832"/>
                    <a:pt x="378588" y="1659117"/>
                  </a:cubicBezTo>
                  <a:cubicBezTo>
                    <a:pt x="409922" y="1652402"/>
                    <a:pt x="441133" y="1644794"/>
                    <a:pt x="472856" y="1640263"/>
                  </a:cubicBezTo>
                  <a:cubicBezTo>
                    <a:pt x="567012" y="1626813"/>
                    <a:pt x="516761" y="1633291"/>
                    <a:pt x="623685" y="1621410"/>
                  </a:cubicBezTo>
                  <a:cubicBezTo>
                    <a:pt x="633112" y="1618268"/>
                    <a:pt x="642411" y="1614713"/>
                    <a:pt x="651965" y="1611983"/>
                  </a:cubicBezTo>
                  <a:cubicBezTo>
                    <a:pt x="664423" y="1608424"/>
                    <a:pt x="677764" y="1607660"/>
                    <a:pt x="689673" y="1602556"/>
                  </a:cubicBezTo>
                  <a:cubicBezTo>
                    <a:pt x="700086" y="1598093"/>
                    <a:pt x="707345" y="1587681"/>
                    <a:pt x="717953" y="1583703"/>
                  </a:cubicBezTo>
                  <a:cubicBezTo>
                    <a:pt x="732955" y="1578077"/>
                    <a:pt x="749446" y="1577752"/>
                    <a:pt x="765087" y="1574276"/>
                  </a:cubicBezTo>
                  <a:cubicBezTo>
                    <a:pt x="777734" y="1571465"/>
                    <a:pt x="790225" y="1567991"/>
                    <a:pt x="802794" y="1564849"/>
                  </a:cubicBezTo>
                  <a:cubicBezTo>
                    <a:pt x="812221" y="1558564"/>
                    <a:pt x="820941" y="1551062"/>
                    <a:pt x="831075" y="1545995"/>
                  </a:cubicBezTo>
                  <a:cubicBezTo>
                    <a:pt x="839963" y="1541551"/>
                    <a:pt x="850929" y="1541835"/>
                    <a:pt x="859355" y="1536569"/>
                  </a:cubicBezTo>
                  <a:cubicBezTo>
                    <a:pt x="876417" y="1525905"/>
                    <a:pt x="892262" y="1513088"/>
                    <a:pt x="906489" y="1498861"/>
                  </a:cubicBezTo>
                  <a:cubicBezTo>
                    <a:pt x="967555" y="1437794"/>
                    <a:pt x="914846" y="1459064"/>
                    <a:pt x="981904" y="1442301"/>
                  </a:cubicBezTo>
                  <a:cubicBezTo>
                    <a:pt x="1024066" y="1379054"/>
                    <a:pt x="974399" y="1441019"/>
                    <a:pt x="1029038" y="1404593"/>
                  </a:cubicBezTo>
                  <a:cubicBezTo>
                    <a:pt x="1040130" y="1397198"/>
                    <a:pt x="1047077" y="1384848"/>
                    <a:pt x="1057318" y="1376313"/>
                  </a:cubicBezTo>
                  <a:cubicBezTo>
                    <a:pt x="1077308" y="1359654"/>
                    <a:pt x="1100250" y="1350133"/>
                    <a:pt x="1123306" y="1338606"/>
                  </a:cubicBezTo>
                  <a:cubicBezTo>
                    <a:pt x="1135875" y="1326037"/>
                    <a:pt x="1149445" y="1314395"/>
                    <a:pt x="1161013" y="1300899"/>
                  </a:cubicBezTo>
                  <a:cubicBezTo>
                    <a:pt x="1184202" y="1273844"/>
                    <a:pt x="1175453" y="1266134"/>
                    <a:pt x="1208147" y="1244338"/>
                  </a:cubicBezTo>
                  <a:cubicBezTo>
                    <a:pt x="1216415" y="1238826"/>
                    <a:pt x="1227000" y="1238053"/>
                    <a:pt x="1236427" y="1234911"/>
                  </a:cubicBezTo>
                  <a:cubicBezTo>
                    <a:pt x="1265414" y="1176938"/>
                    <a:pt x="1247486" y="1208896"/>
                    <a:pt x="1292988" y="1140643"/>
                  </a:cubicBezTo>
                  <a:lnTo>
                    <a:pt x="1311842" y="1112362"/>
                  </a:lnTo>
                  <a:cubicBezTo>
                    <a:pt x="1318126" y="1102935"/>
                    <a:pt x="1321268" y="1090366"/>
                    <a:pt x="1330695" y="1084082"/>
                  </a:cubicBezTo>
                  <a:lnTo>
                    <a:pt x="1358976" y="1065228"/>
                  </a:lnTo>
                  <a:cubicBezTo>
                    <a:pt x="1393540" y="1013382"/>
                    <a:pt x="1358976" y="1057372"/>
                    <a:pt x="1406110" y="1018094"/>
                  </a:cubicBezTo>
                  <a:cubicBezTo>
                    <a:pt x="1478694" y="957607"/>
                    <a:pt x="1392454" y="1017772"/>
                    <a:pt x="1462671" y="970960"/>
                  </a:cubicBezTo>
                  <a:cubicBezTo>
                    <a:pt x="1465813" y="961533"/>
                    <a:pt x="1465890" y="950439"/>
                    <a:pt x="1472097" y="942680"/>
                  </a:cubicBezTo>
                  <a:cubicBezTo>
                    <a:pt x="1479175" y="933833"/>
                    <a:pt x="1491159" y="930411"/>
                    <a:pt x="1500378" y="923826"/>
                  </a:cubicBezTo>
                  <a:cubicBezTo>
                    <a:pt x="1513163" y="914694"/>
                    <a:pt x="1526975" y="906655"/>
                    <a:pt x="1538085" y="895546"/>
                  </a:cubicBezTo>
                  <a:cubicBezTo>
                    <a:pt x="1561704" y="871927"/>
                    <a:pt x="1580454" y="843751"/>
                    <a:pt x="1604073" y="820132"/>
                  </a:cubicBezTo>
                  <a:cubicBezTo>
                    <a:pt x="1632919" y="791286"/>
                    <a:pt x="1674988" y="767663"/>
                    <a:pt x="1707768" y="744717"/>
                  </a:cubicBezTo>
                  <a:cubicBezTo>
                    <a:pt x="1718437" y="737249"/>
                    <a:pt x="1758436" y="705243"/>
                    <a:pt x="1773755" y="697583"/>
                  </a:cubicBezTo>
                  <a:cubicBezTo>
                    <a:pt x="1782643" y="693139"/>
                    <a:pt x="1793350" y="692982"/>
                    <a:pt x="1802036" y="688156"/>
                  </a:cubicBezTo>
                  <a:cubicBezTo>
                    <a:pt x="1899279" y="634132"/>
                    <a:pt x="1822884" y="662353"/>
                    <a:pt x="1886877" y="641022"/>
                  </a:cubicBezTo>
                  <a:cubicBezTo>
                    <a:pt x="1896304" y="631595"/>
                    <a:pt x="1904634" y="620927"/>
                    <a:pt x="1915157" y="612742"/>
                  </a:cubicBezTo>
                  <a:cubicBezTo>
                    <a:pt x="1933043" y="598831"/>
                    <a:pt x="1971718" y="575035"/>
                    <a:pt x="1971718" y="575035"/>
                  </a:cubicBezTo>
                  <a:cubicBezTo>
                    <a:pt x="1978003" y="565608"/>
                    <a:pt x="1982561" y="554765"/>
                    <a:pt x="1990572" y="546754"/>
                  </a:cubicBezTo>
                  <a:cubicBezTo>
                    <a:pt x="2003895" y="533431"/>
                    <a:pt x="2041775" y="516439"/>
                    <a:pt x="2056559" y="509047"/>
                  </a:cubicBezTo>
                  <a:cubicBezTo>
                    <a:pt x="2062844" y="499620"/>
                    <a:pt x="2065806" y="486772"/>
                    <a:pt x="2075413" y="480767"/>
                  </a:cubicBezTo>
                  <a:cubicBezTo>
                    <a:pt x="2092266" y="470234"/>
                    <a:pt x="2131974" y="461913"/>
                    <a:pt x="2131974" y="461913"/>
                  </a:cubicBezTo>
                  <a:cubicBezTo>
                    <a:pt x="2207387" y="411636"/>
                    <a:pt x="2116263" y="477624"/>
                    <a:pt x="2179108" y="414779"/>
                  </a:cubicBezTo>
                  <a:cubicBezTo>
                    <a:pt x="2187119" y="406768"/>
                    <a:pt x="2197961" y="402210"/>
                    <a:pt x="2207388" y="395925"/>
                  </a:cubicBezTo>
                  <a:cubicBezTo>
                    <a:pt x="2213673" y="386498"/>
                    <a:pt x="2220237" y="377252"/>
                    <a:pt x="2226242" y="367645"/>
                  </a:cubicBezTo>
                  <a:cubicBezTo>
                    <a:pt x="2235953" y="352108"/>
                    <a:pt x="2244359" y="335756"/>
                    <a:pt x="2254522" y="320511"/>
                  </a:cubicBezTo>
                  <a:cubicBezTo>
                    <a:pt x="2269516" y="298020"/>
                    <a:pt x="2285438" y="276148"/>
                    <a:pt x="2301656" y="254523"/>
                  </a:cubicBezTo>
                  <a:cubicBezTo>
                    <a:pt x="2313728" y="238427"/>
                    <a:pt x="2328202" y="224130"/>
                    <a:pt x="2339363" y="207389"/>
                  </a:cubicBezTo>
                  <a:cubicBezTo>
                    <a:pt x="2388993" y="132944"/>
                    <a:pt x="2324740" y="203159"/>
                    <a:pt x="2386497" y="141402"/>
                  </a:cubicBezTo>
                  <a:cubicBezTo>
                    <a:pt x="2392456" y="117565"/>
                    <a:pt x="2404529" y="97954"/>
                    <a:pt x="2386497" y="75414"/>
                  </a:cubicBezTo>
                  <a:cubicBezTo>
                    <a:pt x="2370199" y="55041"/>
                    <a:pt x="2318942" y="43469"/>
                    <a:pt x="2301656" y="37707"/>
                  </a:cubicBezTo>
                  <a:cubicBezTo>
                    <a:pt x="2284428" y="31964"/>
                    <a:pt x="2252580" y="20544"/>
                    <a:pt x="2235669" y="18853"/>
                  </a:cubicBezTo>
                  <a:cubicBezTo>
                    <a:pt x="2185545" y="13840"/>
                    <a:pt x="2135148" y="12006"/>
                    <a:pt x="2084840" y="9426"/>
                  </a:cubicBezTo>
                  <a:lnTo>
                    <a:pt x="1868023" y="0"/>
                  </a:lnTo>
                  <a:lnTo>
                    <a:pt x="1264708" y="9426"/>
                  </a:lnTo>
                  <a:cubicBezTo>
                    <a:pt x="1251758" y="9807"/>
                    <a:pt x="1239705" y="16312"/>
                    <a:pt x="1227001" y="18853"/>
                  </a:cubicBezTo>
                  <a:cubicBezTo>
                    <a:pt x="1088159" y="46622"/>
                    <a:pt x="1260289" y="5578"/>
                    <a:pt x="1104452" y="47134"/>
                  </a:cubicBezTo>
                  <a:cubicBezTo>
                    <a:pt x="1079415" y="53810"/>
                    <a:pt x="1029038" y="65987"/>
                    <a:pt x="1029038" y="65987"/>
                  </a:cubicBezTo>
                  <a:cubicBezTo>
                    <a:pt x="1019611" y="72272"/>
                    <a:pt x="1009461" y="77588"/>
                    <a:pt x="1000757" y="84841"/>
                  </a:cubicBezTo>
                  <a:cubicBezTo>
                    <a:pt x="990516" y="93375"/>
                    <a:pt x="983325" y="105372"/>
                    <a:pt x="972477" y="113121"/>
                  </a:cubicBezTo>
                  <a:cubicBezTo>
                    <a:pt x="906400" y="160319"/>
                    <a:pt x="961878" y="110631"/>
                    <a:pt x="906489" y="141402"/>
                  </a:cubicBezTo>
                  <a:cubicBezTo>
                    <a:pt x="886681" y="152406"/>
                    <a:pt x="865950" y="163087"/>
                    <a:pt x="849928" y="179109"/>
                  </a:cubicBezTo>
                  <a:cubicBezTo>
                    <a:pt x="840501" y="188536"/>
                    <a:pt x="832740" y="199994"/>
                    <a:pt x="821648" y="207389"/>
                  </a:cubicBezTo>
                  <a:cubicBezTo>
                    <a:pt x="813380" y="212901"/>
                    <a:pt x="802795" y="213674"/>
                    <a:pt x="793368" y="216816"/>
                  </a:cubicBezTo>
                  <a:cubicBezTo>
                    <a:pt x="757279" y="243882"/>
                    <a:pt x="758209" y="246697"/>
                    <a:pt x="717953" y="263950"/>
                  </a:cubicBezTo>
                  <a:cubicBezTo>
                    <a:pt x="708820" y="267864"/>
                    <a:pt x="698359" y="268551"/>
                    <a:pt x="689673" y="273377"/>
                  </a:cubicBezTo>
                  <a:cubicBezTo>
                    <a:pt x="592432" y="327400"/>
                    <a:pt x="668822" y="299181"/>
                    <a:pt x="604831" y="320511"/>
                  </a:cubicBezTo>
                  <a:cubicBezTo>
                    <a:pt x="595404" y="326796"/>
                    <a:pt x="584562" y="331354"/>
                    <a:pt x="576551" y="339365"/>
                  </a:cubicBezTo>
                  <a:cubicBezTo>
                    <a:pt x="568540" y="347376"/>
                    <a:pt x="567124" y="361361"/>
                    <a:pt x="557697" y="367645"/>
                  </a:cubicBezTo>
                  <a:cubicBezTo>
                    <a:pt x="546917" y="374832"/>
                    <a:pt x="532447" y="373513"/>
                    <a:pt x="519990" y="377072"/>
                  </a:cubicBezTo>
                  <a:cubicBezTo>
                    <a:pt x="510436" y="379802"/>
                    <a:pt x="500396" y="381673"/>
                    <a:pt x="491710" y="386499"/>
                  </a:cubicBezTo>
                  <a:cubicBezTo>
                    <a:pt x="471902" y="397503"/>
                    <a:pt x="454003" y="411637"/>
                    <a:pt x="435149" y="424206"/>
                  </a:cubicBezTo>
                  <a:cubicBezTo>
                    <a:pt x="425722" y="430490"/>
                    <a:pt x="417617" y="439476"/>
                    <a:pt x="406869" y="443059"/>
                  </a:cubicBezTo>
                  <a:lnTo>
                    <a:pt x="378588" y="452486"/>
                  </a:lnTo>
                  <a:lnTo>
                    <a:pt x="322027" y="490193"/>
                  </a:lnTo>
                  <a:cubicBezTo>
                    <a:pt x="312600" y="496478"/>
                    <a:pt x="304738" y="506299"/>
                    <a:pt x="293747" y="509047"/>
                  </a:cubicBezTo>
                  <a:lnTo>
                    <a:pt x="256040" y="518474"/>
                  </a:lnTo>
                  <a:cubicBezTo>
                    <a:pt x="235443" y="549369"/>
                    <a:pt x="216762" y="557752"/>
                    <a:pt x="208906" y="56560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フリーフォーム: 図形 78">
              <a:extLst>
                <a:ext uri="{FF2B5EF4-FFF2-40B4-BE49-F238E27FC236}">
                  <a16:creationId xmlns:a16="http://schemas.microsoft.com/office/drawing/2014/main" id="{4980EF0C-E063-4975-9FB4-6FED49AD193A}"/>
                </a:ext>
              </a:extLst>
            </p:cNvPr>
            <p:cNvSpPr/>
            <p:nvPr/>
          </p:nvSpPr>
          <p:spPr>
            <a:xfrm>
              <a:off x="3478089" y="1668544"/>
              <a:ext cx="2300542" cy="1508289"/>
            </a:xfrm>
            <a:custGeom>
              <a:avLst/>
              <a:gdLst>
                <a:gd name="connsiteX0" fmla="*/ 1706653 w 2300542"/>
                <a:gd name="connsiteY0" fmla="*/ 0 h 1508289"/>
                <a:gd name="connsiteX1" fmla="*/ 1706653 w 2300542"/>
                <a:gd name="connsiteY1" fmla="*/ 0 h 1508289"/>
                <a:gd name="connsiteX2" fmla="*/ 1593532 w 2300542"/>
                <a:gd name="connsiteY2" fmla="*/ 28281 h 1508289"/>
                <a:gd name="connsiteX3" fmla="*/ 1536971 w 2300542"/>
                <a:gd name="connsiteY3" fmla="*/ 37708 h 1508289"/>
                <a:gd name="connsiteX4" fmla="*/ 1508690 w 2300542"/>
                <a:gd name="connsiteY4" fmla="*/ 47134 h 1508289"/>
                <a:gd name="connsiteX5" fmla="*/ 1470983 w 2300542"/>
                <a:gd name="connsiteY5" fmla="*/ 56561 h 1508289"/>
                <a:gd name="connsiteX6" fmla="*/ 1442703 w 2300542"/>
                <a:gd name="connsiteY6" fmla="*/ 65988 h 1508289"/>
                <a:gd name="connsiteX7" fmla="*/ 1395569 w 2300542"/>
                <a:gd name="connsiteY7" fmla="*/ 75415 h 1508289"/>
                <a:gd name="connsiteX8" fmla="*/ 1320154 w 2300542"/>
                <a:gd name="connsiteY8" fmla="*/ 94268 h 1508289"/>
                <a:gd name="connsiteX9" fmla="*/ 1197606 w 2300542"/>
                <a:gd name="connsiteY9" fmla="*/ 113122 h 1508289"/>
                <a:gd name="connsiteX10" fmla="*/ 1141045 w 2300542"/>
                <a:gd name="connsiteY10" fmla="*/ 141402 h 1508289"/>
                <a:gd name="connsiteX11" fmla="*/ 1084484 w 2300542"/>
                <a:gd name="connsiteY11" fmla="*/ 160256 h 1508289"/>
                <a:gd name="connsiteX12" fmla="*/ 1018497 w 2300542"/>
                <a:gd name="connsiteY12" fmla="*/ 179110 h 1508289"/>
                <a:gd name="connsiteX13" fmla="*/ 990216 w 2300542"/>
                <a:gd name="connsiteY13" fmla="*/ 197963 h 1508289"/>
                <a:gd name="connsiteX14" fmla="*/ 924229 w 2300542"/>
                <a:gd name="connsiteY14" fmla="*/ 226244 h 1508289"/>
                <a:gd name="connsiteX15" fmla="*/ 886521 w 2300542"/>
                <a:gd name="connsiteY15" fmla="*/ 254524 h 1508289"/>
                <a:gd name="connsiteX16" fmla="*/ 858241 w 2300542"/>
                <a:gd name="connsiteY16" fmla="*/ 263951 h 1508289"/>
                <a:gd name="connsiteX17" fmla="*/ 773400 w 2300542"/>
                <a:gd name="connsiteY17" fmla="*/ 329938 h 1508289"/>
                <a:gd name="connsiteX18" fmla="*/ 745119 w 2300542"/>
                <a:gd name="connsiteY18" fmla="*/ 358219 h 1508289"/>
                <a:gd name="connsiteX19" fmla="*/ 716839 w 2300542"/>
                <a:gd name="connsiteY19" fmla="*/ 377072 h 1508289"/>
                <a:gd name="connsiteX20" fmla="*/ 697985 w 2300542"/>
                <a:gd name="connsiteY20" fmla="*/ 405353 h 1508289"/>
                <a:gd name="connsiteX21" fmla="*/ 641424 w 2300542"/>
                <a:gd name="connsiteY21" fmla="*/ 443060 h 1508289"/>
                <a:gd name="connsiteX22" fmla="*/ 584864 w 2300542"/>
                <a:gd name="connsiteY22" fmla="*/ 471341 h 1508289"/>
                <a:gd name="connsiteX23" fmla="*/ 556583 w 2300542"/>
                <a:gd name="connsiteY23" fmla="*/ 461914 h 1508289"/>
                <a:gd name="connsiteX24" fmla="*/ 537730 w 2300542"/>
                <a:gd name="connsiteY24" fmla="*/ 490194 h 1508289"/>
                <a:gd name="connsiteX25" fmla="*/ 500022 w 2300542"/>
                <a:gd name="connsiteY25" fmla="*/ 518475 h 1508289"/>
                <a:gd name="connsiteX26" fmla="*/ 452888 w 2300542"/>
                <a:gd name="connsiteY26" fmla="*/ 565609 h 1508289"/>
                <a:gd name="connsiteX27" fmla="*/ 405754 w 2300542"/>
                <a:gd name="connsiteY27" fmla="*/ 612743 h 1508289"/>
                <a:gd name="connsiteX28" fmla="*/ 358620 w 2300542"/>
                <a:gd name="connsiteY28" fmla="*/ 659877 h 1508289"/>
                <a:gd name="connsiteX29" fmla="*/ 330340 w 2300542"/>
                <a:gd name="connsiteY29" fmla="*/ 697584 h 1508289"/>
                <a:gd name="connsiteX30" fmla="*/ 302059 w 2300542"/>
                <a:gd name="connsiteY30" fmla="*/ 716437 h 1508289"/>
                <a:gd name="connsiteX31" fmla="*/ 273779 w 2300542"/>
                <a:gd name="connsiteY31" fmla="*/ 744718 h 1508289"/>
                <a:gd name="connsiteX32" fmla="*/ 245499 w 2300542"/>
                <a:gd name="connsiteY32" fmla="*/ 763571 h 1508289"/>
                <a:gd name="connsiteX33" fmla="*/ 217218 w 2300542"/>
                <a:gd name="connsiteY33" fmla="*/ 791852 h 1508289"/>
                <a:gd name="connsiteX34" fmla="*/ 160657 w 2300542"/>
                <a:gd name="connsiteY34" fmla="*/ 820132 h 1508289"/>
                <a:gd name="connsiteX35" fmla="*/ 141804 w 2300542"/>
                <a:gd name="connsiteY35" fmla="*/ 848413 h 1508289"/>
                <a:gd name="connsiteX36" fmla="*/ 113523 w 2300542"/>
                <a:gd name="connsiteY36" fmla="*/ 867266 h 1508289"/>
                <a:gd name="connsiteX37" fmla="*/ 85243 w 2300542"/>
                <a:gd name="connsiteY37" fmla="*/ 895547 h 1508289"/>
                <a:gd name="connsiteX38" fmla="*/ 75816 w 2300542"/>
                <a:gd name="connsiteY38" fmla="*/ 923827 h 1508289"/>
                <a:gd name="connsiteX39" fmla="*/ 28682 w 2300542"/>
                <a:gd name="connsiteY39" fmla="*/ 980388 h 1508289"/>
                <a:gd name="connsiteX40" fmla="*/ 19255 w 2300542"/>
                <a:gd name="connsiteY40" fmla="*/ 1008668 h 1508289"/>
                <a:gd name="connsiteX41" fmla="*/ 402 w 2300542"/>
                <a:gd name="connsiteY41" fmla="*/ 1093510 h 1508289"/>
                <a:gd name="connsiteX42" fmla="*/ 9829 w 2300542"/>
                <a:gd name="connsiteY42" fmla="*/ 1244338 h 1508289"/>
                <a:gd name="connsiteX43" fmla="*/ 56963 w 2300542"/>
                <a:gd name="connsiteY43" fmla="*/ 1253765 h 1508289"/>
                <a:gd name="connsiteX44" fmla="*/ 113523 w 2300542"/>
                <a:gd name="connsiteY44" fmla="*/ 1272619 h 1508289"/>
                <a:gd name="connsiteX45" fmla="*/ 170084 w 2300542"/>
                <a:gd name="connsiteY45" fmla="*/ 1300899 h 1508289"/>
                <a:gd name="connsiteX46" fmla="*/ 292633 w 2300542"/>
                <a:gd name="connsiteY46" fmla="*/ 1310326 h 1508289"/>
                <a:gd name="connsiteX47" fmla="*/ 358620 w 2300542"/>
                <a:gd name="connsiteY47" fmla="*/ 1319753 h 1508289"/>
                <a:gd name="connsiteX48" fmla="*/ 386901 w 2300542"/>
                <a:gd name="connsiteY48" fmla="*/ 1329180 h 1508289"/>
                <a:gd name="connsiteX49" fmla="*/ 462315 w 2300542"/>
                <a:gd name="connsiteY49" fmla="*/ 1338607 h 1508289"/>
                <a:gd name="connsiteX50" fmla="*/ 490596 w 2300542"/>
                <a:gd name="connsiteY50" fmla="*/ 1357460 h 1508289"/>
                <a:gd name="connsiteX51" fmla="*/ 518876 w 2300542"/>
                <a:gd name="connsiteY51" fmla="*/ 1366887 h 1508289"/>
                <a:gd name="connsiteX52" fmla="*/ 547156 w 2300542"/>
                <a:gd name="connsiteY52" fmla="*/ 1385741 h 1508289"/>
                <a:gd name="connsiteX53" fmla="*/ 603717 w 2300542"/>
                <a:gd name="connsiteY53" fmla="*/ 1395167 h 1508289"/>
                <a:gd name="connsiteX54" fmla="*/ 811107 w 2300542"/>
                <a:gd name="connsiteY54" fmla="*/ 1414021 h 1508289"/>
                <a:gd name="connsiteX55" fmla="*/ 867668 w 2300542"/>
                <a:gd name="connsiteY55" fmla="*/ 1451728 h 1508289"/>
                <a:gd name="connsiteX56" fmla="*/ 895948 w 2300542"/>
                <a:gd name="connsiteY56" fmla="*/ 1461155 h 1508289"/>
                <a:gd name="connsiteX57" fmla="*/ 924229 w 2300542"/>
                <a:gd name="connsiteY57" fmla="*/ 1480009 h 1508289"/>
                <a:gd name="connsiteX58" fmla="*/ 980789 w 2300542"/>
                <a:gd name="connsiteY58" fmla="*/ 1498862 h 1508289"/>
                <a:gd name="connsiteX59" fmla="*/ 1009070 w 2300542"/>
                <a:gd name="connsiteY59" fmla="*/ 1508289 h 1508289"/>
                <a:gd name="connsiteX60" fmla="*/ 1263593 w 2300542"/>
                <a:gd name="connsiteY60" fmla="*/ 1498862 h 1508289"/>
                <a:gd name="connsiteX61" fmla="*/ 1291874 w 2300542"/>
                <a:gd name="connsiteY61" fmla="*/ 1489435 h 1508289"/>
                <a:gd name="connsiteX62" fmla="*/ 1320154 w 2300542"/>
                <a:gd name="connsiteY62" fmla="*/ 1470582 h 1508289"/>
                <a:gd name="connsiteX63" fmla="*/ 1339008 w 2300542"/>
                <a:gd name="connsiteY63" fmla="*/ 1442301 h 1508289"/>
                <a:gd name="connsiteX64" fmla="*/ 1367288 w 2300542"/>
                <a:gd name="connsiteY64" fmla="*/ 1432875 h 1508289"/>
                <a:gd name="connsiteX65" fmla="*/ 1395569 w 2300542"/>
                <a:gd name="connsiteY65" fmla="*/ 1414021 h 1508289"/>
                <a:gd name="connsiteX66" fmla="*/ 1423849 w 2300542"/>
                <a:gd name="connsiteY66" fmla="*/ 1385741 h 1508289"/>
                <a:gd name="connsiteX67" fmla="*/ 1452130 w 2300542"/>
                <a:gd name="connsiteY67" fmla="*/ 1366887 h 1508289"/>
                <a:gd name="connsiteX68" fmla="*/ 1480410 w 2300542"/>
                <a:gd name="connsiteY68" fmla="*/ 1338607 h 1508289"/>
                <a:gd name="connsiteX69" fmla="*/ 1565251 w 2300542"/>
                <a:gd name="connsiteY69" fmla="*/ 1282046 h 1508289"/>
                <a:gd name="connsiteX70" fmla="*/ 1631239 w 2300542"/>
                <a:gd name="connsiteY70" fmla="*/ 1216058 h 1508289"/>
                <a:gd name="connsiteX71" fmla="*/ 1687800 w 2300542"/>
                <a:gd name="connsiteY71" fmla="*/ 1159497 h 1508289"/>
                <a:gd name="connsiteX72" fmla="*/ 1744360 w 2300542"/>
                <a:gd name="connsiteY72" fmla="*/ 1093510 h 1508289"/>
                <a:gd name="connsiteX73" fmla="*/ 1800921 w 2300542"/>
                <a:gd name="connsiteY73" fmla="*/ 1046376 h 1508289"/>
                <a:gd name="connsiteX74" fmla="*/ 1838629 w 2300542"/>
                <a:gd name="connsiteY74" fmla="*/ 999242 h 1508289"/>
                <a:gd name="connsiteX75" fmla="*/ 1885763 w 2300542"/>
                <a:gd name="connsiteY75" fmla="*/ 942681 h 1508289"/>
                <a:gd name="connsiteX76" fmla="*/ 1914043 w 2300542"/>
                <a:gd name="connsiteY76" fmla="*/ 876693 h 1508289"/>
                <a:gd name="connsiteX77" fmla="*/ 1932897 w 2300542"/>
                <a:gd name="connsiteY77" fmla="*/ 829559 h 1508289"/>
                <a:gd name="connsiteX78" fmla="*/ 1980031 w 2300542"/>
                <a:gd name="connsiteY78" fmla="*/ 763571 h 1508289"/>
                <a:gd name="connsiteX79" fmla="*/ 1989457 w 2300542"/>
                <a:gd name="connsiteY79" fmla="*/ 735291 h 1508289"/>
                <a:gd name="connsiteX80" fmla="*/ 1998884 w 2300542"/>
                <a:gd name="connsiteY80" fmla="*/ 688157 h 1508289"/>
                <a:gd name="connsiteX81" fmla="*/ 2036591 w 2300542"/>
                <a:gd name="connsiteY81" fmla="*/ 641023 h 1508289"/>
                <a:gd name="connsiteX82" fmla="*/ 2064872 w 2300542"/>
                <a:gd name="connsiteY82" fmla="*/ 593889 h 1508289"/>
                <a:gd name="connsiteX83" fmla="*/ 2121433 w 2300542"/>
                <a:gd name="connsiteY83" fmla="*/ 518475 h 1508289"/>
                <a:gd name="connsiteX84" fmla="*/ 2168567 w 2300542"/>
                <a:gd name="connsiteY84" fmla="*/ 461914 h 1508289"/>
                <a:gd name="connsiteX85" fmla="*/ 2215701 w 2300542"/>
                <a:gd name="connsiteY85" fmla="*/ 395926 h 1508289"/>
                <a:gd name="connsiteX86" fmla="*/ 2234554 w 2300542"/>
                <a:gd name="connsiteY86" fmla="*/ 320512 h 1508289"/>
                <a:gd name="connsiteX87" fmla="*/ 2262835 w 2300542"/>
                <a:gd name="connsiteY87" fmla="*/ 254524 h 1508289"/>
                <a:gd name="connsiteX88" fmla="*/ 2281688 w 2300542"/>
                <a:gd name="connsiteY88" fmla="*/ 226244 h 1508289"/>
                <a:gd name="connsiteX89" fmla="*/ 2300542 w 2300542"/>
                <a:gd name="connsiteY89" fmla="*/ 169683 h 1508289"/>
                <a:gd name="connsiteX90" fmla="*/ 2140286 w 2300542"/>
                <a:gd name="connsiteY90" fmla="*/ 160256 h 1508289"/>
                <a:gd name="connsiteX91" fmla="*/ 2112006 w 2300542"/>
                <a:gd name="connsiteY91" fmla="*/ 141402 h 1508289"/>
                <a:gd name="connsiteX92" fmla="*/ 2055445 w 2300542"/>
                <a:gd name="connsiteY92" fmla="*/ 122549 h 1508289"/>
                <a:gd name="connsiteX93" fmla="*/ 2027165 w 2300542"/>
                <a:gd name="connsiteY93" fmla="*/ 113122 h 1508289"/>
                <a:gd name="connsiteX94" fmla="*/ 1961177 w 2300542"/>
                <a:gd name="connsiteY94" fmla="*/ 84842 h 1508289"/>
                <a:gd name="connsiteX95" fmla="*/ 1791495 w 2300542"/>
                <a:gd name="connsiteY95" fmla="*/ 56561 h 1508289"/>
                <a:gd name="connsiteX96" fmla="*/ 1763214 w 2300542"/>
                <a:gd name="connsiteY96" fmla="*/ 28281 h 1508289"/>
                <a:gd name="connsiteX97" fmla="*/ 1706653 w 2300542"/>
                <a:gd name="connsiteY97" fmla="*/ 0 h 150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300542" h="1508289">
                  <a:moveTo>
                    <a:pt x="1706653" y="0"/>
                  </a:moveTo>
                  <a:lnTo>
                    <a:pt x="1706653" y="0"/>
                  </a:lnTo>
                  <a:cubicBezTo>
                    <a:pt x="1668946" y="9427"/>
                    <a:pt x="1631474" y="19849"/>
                    <a:pt x="1593532" y="28281"/>
                  </a:cubicBezTo>
                  <a:cubicBezTo>
                    <a:pt x="1574873" y="32427"/>
                    <a:pt x="1555630" y="33562"/>
                    <a:pt x="1536971" y="37708"/>
                  </a:cubicBezTo>
                  <a:cubicBezTo>
                    <a:pt x="1527271" y="39864"/>
                    <a:pt x="1518245" y="44404"/>
                    <a:pt x="1508690" y="47134"/>
                  </a:cubicBezTo>
                  <a:cubicBezTo>
                    <a:pt x="1496233" y="50693"/>
                    <a:pt x="1483440" y="53002"/>
                    <a:pt x="1470983" y="56561"/>
                  </a:cubicBezTo>
                  <a:cubicBezTo>
                    <a:pt x="1461429" y="59291"/>
                    <a:pt x="1452343" y="63578"/>
                    <a:pt x="1442703" y="65988"/>
                  </a:cubicBezTo>
                  <a:cubicBezTo>
                    <a:pt x="1427159" y="69874"/>
                    <a:pt x="1411181" y="71812"/>
                    <a:pt x="1395569" y="75415"/>
                  </a:cubicBezTo>
                  <a:cubicBezTo>
                    <a:pt x="1370321" y="81241"/>
                    <a:pt x="1345713" y="90008"/>
                    <a:pt x="1320154" y="94268"/>
                  </a:cubicBezTo>
                  <a:cubicBezTo>
                    <a:pt x="1241676" y="107348"/>
                    <a:pt x="1282515" y="100992"/>
                    <a:pt x="1197606" y="113122"/>
                  </a:cubicBezTo>
                  <a:cubicBezTo>
                    <a:pt x="1094467" y="147502"/>
                    <a:pt x="1250687" y="92673"/>
                    <a:pt x="1141045" y="141402"/>
                  </a:cubicBezTo>
                  <a:cubicBezTo>
                    <a:pt x="1122884" y="149473"/>
                    <a:pt x="1103764" y="155436"/>
                    <a:pt x="1084484" y="160256"/>
                  </a:cubicBezTo>
                  <a:cubicBezTo>
                    <a:pt x="1072401" y="163277"/>
                    <a:pt x="1032022" y="172347"/>
                    <a:pt x="1018497" y="179110"/>
                  </a:cubicBezTo>
                  <a:cubicBezTo>
                    <a:pt x="1008363" y="184177"/>
                    <a:pt x="1000053" y="192342"/>
                    <a:pt x="990216" y="197963"/>
                  </a:cubicBezTo>
                  <a:cubicBezTo>
                    <a:pt x="957597" y="216602"/>
                    <a:pt x="955958" y="215667"/>
                    <a:pt x="924229" y="226244"/>
                  </a:cubicBezTo>
                  <a:cubicBezTo>
                    <a:pt x="911660" y="235671"/>
                    <a:pt x="900162" y="246729"/>
                    <a:pt x="886521" y="254524"/>
                  </a:cubicBezTo>
                  <a:cubicBezTo>
                    <a:pt x="877894" y="259454"/>
                    <a:pt x="866084" y="257850"/>
                    <a:pt x="858241" y="263951"/>
                  </a:cubicBezTo>
                  <a:cubicBezTo>
                    <a:pt x="762863" y="338134"/>
                    <a:pt x="838822" y="308132"/>
                    <a:pt x="773400" y="329938"/>
                  </a:cubicBezTo>
                  <a:cubicBezTo>
                    <a:pt x="763973" y="339365"/>
                    <a:pt x="755361" y="349684"/>
                    <a:pt x="745119" y="358219"/>
                  </a:cubicBezTo>
                  <a:cubicBezTo>
                    <a:pt x="736416" y="365472"/>
                    <a:pt x="724850" y="369061"/>
                    <a:pt x="716839" y="377072"/>
                  </a:cubicBezTo>
                  <a:cubicBezTo>
                    <a:pt x="708828" y="385083"/>
                    <a:pt x="706512" y="397892"/>
                    <a:pt x="697985" y="405353"/>
                  </a:cubicBezTo>
                  <a:cubicBezTo>
                    <a:pt x="680932" y="420274"/>
                    <a:pt x="660278" y="430491"/>
                    <a:pt x="641424" y="443060"/>
                  </a:cubicBezTo>
                  <a:cubicBezTo>
                    <a:pt x="604874" y="467427"/>
                    <a:pt x="623894" y="458331"/>
                    <a:pt x="584864" y="471341"/>
                  </a:cubicBezTo>
                  <a:cubicBezTo>
                    <a:pt x="575437" y="468199"/>
                    <a:pt x="565809" y="458224"/>
                    <a:pt x="556583" y="461914"/>
                  </a:cubicBezTo>
                  <a:cubicBezTo>
                    <a:pt x="546064" y="466122"/>
                    <a:pt x="545741" y="482183"/>
                    <a:pt x="537730" y="490194"/>
                  </a:cubicBezTo>
                  <a:cubicBezTo>
                    <a:pt x="526620" y="501304"/>
                    <a:pt x="512591" y="509048"/>
                    <a:pt x="500022" y="518475"/>
                  </a:cubicBezTo>
                  <a:cubicBezTo>
                    <a:pt x="449748" y="593887"/>
                    <a:pt x="515733" y="502764"/>
                    <a:pt x="452888" y="565609"/>
                  </a:cubicBezTo>
                  <a:cubicBezTo>
                    <a:pt x="390042" y="628455"/>
                    <a:pt x="481172" y="562465"/>
                    <a:pt x="405754" y="612743"/>
                  </a:cubicBezTo>
                  <a:cubicBezTo>
                    <a:pt x="355480" y="688155"/>
                    <a:pt x="421465" y="597032"/>
                    <a:pt x="358620" y="659877"/>
                  </a:cubicBezTo>
                  <a:cubicBezTo>
                    <a:pt x="347511" y="670986"/>
                    <a:pt x="341450" y="686475"/>
                    <a:pt x="330340" y="697584"/>
                  </a:cubicBezTo>
                  <a:cubicBezTo>
                    <a:pt x="322329" y="705595"/>
                    <a:pt x="310763" y="709184"/>
                    <a:pt x="302059" y="716437"/>
                  </a:cubicBezTo>
                  <a:cubicBezTo>
                    <a:pt x="291817" y="724972"/>
                    <a:pt x="284021" y="736183"/>
                    <a:pt x="273779" y="744718"/>
                  </a:cubicBezTo>
                  <a:cubicBezTo>
                    <a:pt x="265076" y="751971"/>
                    <a:pt x="254202" y="756318"/>
                    <a:pt x="245499" y="763571"/>
                  </a:cubicBezTo>
                  <a:cubicBezTo>
                    <a:pt x="235257" y="772106"/>
                    <a:pt x="227460" y="783317"/>
                    <a:pt x="217218" y="791852"/>
                  </a:cubicBezTo>
                  <a:cubicBezTo>
                    <a:pt x="192853" y="812156"/>
                    <a:pt x="189000" y="810684"/>
                    <a:pt x="160657" y="820132"/>
                  </a:cubicBezTo>
                  <a:cubicBezTo>
                    <a:pt x="154373" y="829559"/>
                    <a:pt x="149815" y="840402"/>
                    <a:pt x="141804" y="848413"/>
                  </a:cubicBezTo>
                  <a:cubicBezTo>
                    <a:pt x="133793" y="856424"/>
                    <a:pt x="122227" y="860013"/>
                    <a:pt x="113523" y="867266"/>
                  </a:cubicBezTo>
                  <a:cubicBezTo>
                    <a:pt x="103281" y="875801"/>
                    <a:pt x="94670" y="886120"/>
                    <a:pt x="85243" y="895547"/>
                  </a:cubicBezTo>
                  <a:cubicBezTo>
                    <a:pt x="82101" y="904974"/>
                    <a:pt x="81328" y="915559"/>
                    <a:pt x="75816" y="923827"/>
                  </a:cubicBezTo>
                  <a:cubicBezTo>
                    <a:pt x="34121" y="986370"/>
                    <a:pt x="59524" y="918707"/>
                    <a:pt x="28682" y="980388"/>
                  </a:cubicBezTo>
                  <a:cubicBezTo>
                    <a:pt x="24238" y="989276"/>
                    <a:pt x="21985" y="999114"/>
                    <a:pt x="19255" y="1008668"/>
                  </a:cubicBezTo>
                  <a:cubicBezTo>
                    <a:pt x="10384" y="1039718"/>
                    <a:pt x="6878" y="1061128"/>
                    <a:pt x="402" y="1093510"/>
                  </a:cubicBezTo>
                  <a:cubicBezTo>
                    <a:pt x="3544" y="1143786"/>
                    <a:pt x="-6937" y="1196836"/>
                    <a:pt x="9829" y="1244338"/>
                  </a:cubicBezTo>
                  <a:cubicBezTo>
                    <a:pt x="15162" y="1259447"/>
                    <a:pt x="41505" y="1249549"/>
                    <a:pt x="56963" y="1253765"/>
                  </a:cubicBezTo>
                  <a:cubicBezTo>
                    <a:pt x="76136" y="1258994"/>
                    <a:pt x="96987" y="1261596"/>
                    <a:pt x="113523" y="1272619"/>
                  </a:cubicBezTo>
                  <a:cubicBezTo>
                    <a:pt x="132955" y="1285573"/>
                    <a:pt x="146068" y="1297897"/>
                    <a:pt x="170084" y="1300899"/>
                  </a:cubicBezTo>
                  <a:cubicBezTo>
                    <a:pt x="210738" y="1305981"/>
                    <a:pt x="251866" y="1306249"/>
                    <a:pt x="292633" y="1310326"/>
                  </a:cubicBezTo>
                  <a:cubicBezTo>
                    <a:pt x="314742" y="1312537"/>
                    <a:pt x="336624" y="1316611"/>
                    <a:pt x="358620" y="1319753"/>
                  </a:cubicBezTo>
                  <a:cubicBezTo>
                    <a:pt x="368047" y="1322895"/>
                    <a:pt x="377124" y="1327402"/>
                    <a:pt x="386901" y="1329180"/>
                  </a:cubicBezTo>
                  <a:cubicBezTo>
                    <a:pt x="411826" y="1333712"/>
                    <a:pt x="437874" y="1331941"/>
                    <a:pt x="462315" y="1338607"/>
                  </a:cubicBezTo>
                  <a:cubicBezTo>
                    <a:pt x="473245" y="1341588"/>
                    <a:pt x="480462" y="1352393"/>
                    <a:pt x="490596" y="1357460"/>
                  </a:cubicBezTo>
                  <a:cubicBezTo>
                    <a:pt x="499484" y="1361904"/>
                    <a:pt x="509988" y="1362443"/>
                    <a:pt x="518876" y="1366887"/>
                  </a:cubicBezTo>
                  <a:cubicBezTo>
                    <a:pt x="529009" y="1371954"/>
                    <a:pt x="536408" y="1382158"/>
                    <a:pt x="547156" y="1385741"/>
                  </a:cubicBezTo>
                  <a:cubicBezTo>
                    <a:pt x="565289" y="1391785"/>
                    <a:pt x="584751" y="1392796"/>
                    <a:pt x="603717" y="1395167"/>
                  </a:cubicBezTo>
                  <a:cubicBezTo>
                    <a:pt x="656493" y="1401764"/>
                    <a:pt x="761341" y="1409874"/>
                    <a:pt x="811107" y="1414021"/>
                  </a:cubicBezTo>
                  <a:cubicBezTo>
                    <a:pt x="878350" y="1436436"/>
                    <a:pt x="797055" y="1404653"/>
                    <a:pt x="867668" y="1451728"/>
                  </a:cubicBezTo>
                  <a:cubicBezTo>
                    <a:pt x="875936" y="1457240"/>
                    <a:pt x="887060" y="1456711"/>
                    <a:pt x="895948" y="1461155"/>
                  </a:cubicBezTo>
                  <a:cubicBezTo>
                    <a:pt x="906082" y="1466222"/>
                    <a:pt x="913876" y="1475408"/>
                    <a:pt x="924229" y="1480009"/>
                  </a:cubicBezTo>
                  <a:cubicBezTo>
                    <a:pt x="942389" y="1488080"/>
                    <a:pt x="961936" y="1492578"/>
                    <a:pt x="980789" y="1498862"/>
                  </a:cubicBezTo>
                  <a:lnTo>
                    <a:pt x="1009070" y="1508289"/>
                  </a:lnTo>
                  <a:cubicBezTo>
                    <a:pt x="1093911" y="1505147"/>
                    <a:pt x="1178882" y="1504510"/>
                    <a:pt x="1263593" y="1498862"/>
                  </a:cubicBezTo>
                  <a:cubicBezTo>
                    <a:pt x="1273508" y="1498201"/>
                    <a:pt x="1282986" y="1493879"/>
                    <a:pt x="1291874" y="1489435"/>
                  </a:cubicBezTo>
                  <a:cubicBezTo>
                    <a:pt x="1302007" y="1484368"/>
                    <a:pt x="1310727" y="1476866"/>
                    <a:pt x="1320154" y="1470582"/>
                  </a:cubicBezTo>
                  <a:cubicBezTo>
                    <a:pt x="1326439" y="1461155"/>
                    <a:pt x="1330161" y="1449379"/>
                    <a:pt x="1339008" y="1442301"/>
                  </a:cubicBezTo>
                  <a:cubicBezTo>
                    <a:pt x="1346767" y="1436094"/>
                    <a:pt x="1358400" y="1437319"/>
                    <a:pt x="1367288" y="1432875"/>
                  </a:cubicBezTo>
                  <a:cubicBezTo>
                    <a:pt x="1377422" y="1427808"/>
                    <a:pt x="1386865" y="1421274"/>
                    <a:pt x="1395569" y="1414021"/>
                  </a:cubicBezTo>
                  <a:cubicBezTo>
                    <a:pt x="1405810" y="1405487"/>
                    <a:pt x="1413608" y="1394275"/>
                    <a:pt x="1423849" y="1385741"/>
                  </a:cubicBezTo>
                  <a:cubicBezTo>
                    <a:pt x="1432553" y="1378488"/>
                    <a:pt x="1443426" y="1374140"/>
                    <a:pt x="1452130" y="1366887"/>
                  </a:cubicBezTo>
                  <a:cubicBezTo>
                    <a:pt x="1462371" y="1358353"/>
                    <a:pt x="1469745" y="1346606"/>
                    <a:pt x="1480410" y="1338607"/>
                  </a:cubicBezTo>
                  <a:cubicBezTo>
                    <a:pt x="1507601" y="1318214"/>
                    <a:pt x="1541217" y="1306080"/>
                    <a:pt x="1565251" y="1282046"/>
                  </a:cubicBezTo>
                  <a:cubicBezTo>
                    <a:pt x="1587247" y="1260050"/>
                    <a:pt x="1612575" y="1240944"/>
                    <a:pt x="1631239" y="1216058"/>
                  </a:cubicBezTo>
                  <a:cubicBezTo>
                    <a:pt x="1666317" y="1169287"/>
                    <a:pt x="1646446" y="1187066"/>
                    <a:pt x="1687800" y="1159497"/>
                  </a:cubicBezTo>
                  <a:cubicBezTo>
                    <a:pt x="1711656" y="1123712"/>
                    <a:pt x="1706261" y="1127799"/>
                    <a:pt x="1744360" y="1093510"/>
                  </a:cubicBezTo>
                  <a:cubicBezTo>
                    <a:pt x="1762602" y="1077092"/>
                    <a:pt x="1783567" y="1063730"/>
                    <a:pt x="1800921" y="1046376"/>
                  </a:cubicBezTo>
                  <a:cubicBezTo>
                    <a:pt x="1815148" y="1032149"/>
                    <a:pt x="1825380" y="1014384"/>
                    <a:pt x="1838629" y="999242"/>
                  </a:cubicBezTo>
                  <a:cubicBezTo>
                    <a:pt x="1889435" y="941177"/>
                    <a:pt x="1847178" y="1000556"/>
                    <a:pt x="1885763" y="942681"/>
                  </a:cubicBezTo>
                  <a:cubicBezTo>
                    <a:pt x="1905121" y="884600"/>
                    <a:pt x="1882983" y="946577"/>
                    <a:pt x="1914043" y="876693"/>
                  </a:cubicBezTo>
                  <a:cubicBezTo>
                    <a:pt x="1920916" y="861230"/>
                    <a:pt x="1923928" y="843909"/>
                    <a:pt x="1932897" y="829559"/>
                  </a:cubicBezTo>
                  <a:cubicBezTo>
                    <a:pt x="1991678" y="735510"/>
                    <a:pt x="1933538" y="872057"/>
                    <a:pt x="1980031" y="763571"/>
                  </a:cubicBezTo>
                  <a:cubicBezTo>
                    <a:pt x="1983945" y="754438"/>
                    <a:pt x="1987047" y="744931"/>
                    <a:pt x="1989457" y="735291"/>
                  </a:cubicBezTo>
                  <a:cubicBezTo>
                    <a:pt x="1993343" y="719747"/>
                    <a:pt x="1991719" y="702488"/>
                    <a:pt x="1998884" y="688157"/>
                  </a:cubicBezTo>
                  <a:cubicBezTo>
                    <a:pt x="2007882" y="670161"/>
                    <a:pt x="2025053" y="657506"/>
                    <a:pt x="2036591" y="641023"/>
                  </a:cubicBezTo>
                  <a:cubicBezTo>
                    <a:pt x="2047098" y="626013"/>
                    <a:pt x="2054443" y="608954"/>
                    <a:pt x="2064872" y="593889"/>
                  </a:cubicBezTo>
                  <a:cubicBezTo>
                    <a:pt x="2082758" y="568054"/>
                    <a:pt x="2102951" y="543888"/>
                    <a:pt x="2121433" y="518475"/>
                  </a:cubicBezTo>
                  <a:cubicBezTo>
                    <a:pt x="2156434" y="470349"/>
                    <a:pt x="2121975" y="508504"/>
                    <a:pt x="2168567" y="461914"/>
                  </a:cubicBezTo>
                  <a:cubicBezTo>
                    <a:pt x="2233664" y="331718"/>
                    <a:pt x="2139268" y="510577"/>
                    <a:pt x="2215701" y="395926"/>
                  </a:cubicBezTo>
                  <a:cubicBezTo>
                    <a:pt x="2225105" y="381820"/>
                    <a:pt x="2231383" y="330024"/>
                    <a:pt x="2234554" y="320512"/>
                  </a:cubicBezTo>
                  <a:cubicBezTo>
                    <a:pt x="2242122" y="297809"/>
                    <a:pt x="2252133" y="275929"/>
                    <a:pt x="2262835" y="254524"/>
                  </a:cubicBezTo>
                  <a:cubicBezTo>
                    <a:pt x="2267902" y="244391"/>
                    <a:pt x="2277087" y="236597"/>
                    <a:pt x="2281688" y="226244"/>
                  </a:cubicBezTo>
                  <a:cubicBezTo>
                    <a:pt x="2289759" y="208083"/>
                    <a:pt x="2300542" y="169683"/>
                    <a:pt x="2300542" y="169683"/>
                  </a:cubicBezTo>
                  <a:cubicBezTo>
                    <a:pt x="2247123" y="166541"/>
                    <a:pt x="2193205" y="168194"/>
                    <a:pt x="2140286" y="160256"/>
                  </a:cubicBezTo>
                  <a:cubicBezTo>
                    <a:pt x="2129082" y="158575"/>
                    <a:pt x="2122359" y="146003"/>
                    <a:pt x="2112006" y="141402"/>
                  </a:cubicBezTo>
                  <a:cubicBezTo>
                    <a:pt x="2093845" y="133331"/>
                    <a:pt x="2074299" y="128833"/>
                    <a:pt x="2055445" y="122549"/>
                  </a:cubicBezTo>
                  <a:cubicBezTo>
                    <a:pt x="2046018" y="119407"/>
                    <a:pt x="2035433" y="118634"/>
                    <a:pt x="2027165" y="113122"/>
                  </a:cubicBezTo>
                  <a:cubicBezTo>
                    <a:pt x="1988104" y="87081"/>
                    <a:pt x="2009876" y="97016"/>
                    <a:pt x="1961177" y="84842"/>
                  </a:cubicBezTo>
                  <a:cubicBezTo>
                    <a:pt x="1880775" y="31239"/>
                    <a:pt x="1997645" y="102372"/>
                    <a:pt x="1791495" y="56561"/>
                  </a:cubicBezTo>
                  <a:cubicBezTo>
                    <a:pt x="1778481" y="53669"/>
                    <a:pt x="1775138" y="34243"/>
                    <a:pt x="1763214" y="28281"/>
                  </a:cubicBezTo>
                  <a:lnTo>
                    <a:pt x="1706653"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0" name="テキスト ボックス 79">
            <a:extLst>
              <a:ext uri="{FF2B5EF4-FFF2-40B4-BE49-F238E27FC236}">
                <a16:creationId xmlns:a16="http://schemas.microsoft.com/office/drawing/2014/main" id="{4B42D2C0-3388-4E4F-A7EF-AA85C4EE72C3}"/>
              </a:ext>
            </a:extLst>
          </p:cNvPr>
          <p:cNvSpPr txBox="1"/>
          <p:nvPr/>
        </p:nvSpPr>
        <p:spPr>
          <a:xfrm>
            <a:off x="3220735" y="2542096"/>
            <a:ext cx="603035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の位置が各分類領域の中心に来るように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再計算</a:t>
            </a:r>
          </a:p>
        </p:txBody>
      </p:sp>
      <p:grpSp>
        <p:nvGrpSpPr>
          <p:cNvPr id="81" name="グループ化 80">
            <a:extLst>
              <a:ext uri="{FF2B5EF4-FFF2-40B4-BE49-F238E27FC236}">
                <a16:creationId xmlns:a16="http://schemas.microsoft.com/office/drawing/2014/main" id="{A936100A-CEA5-4F71-A586-A2CCB321678A}"/>
              </a:ext>
            </a:extLst>
          </p:cNvPr>
          <p:cNvGrpSpPr/>
          <p:nvPr/>
        </p:nvGrpSpPr>
        <p:grpSpPr>
          <a:xfrm>
            <a:off x="3731526" y="3224444"/>
            <a:ext cx="4260916" cy="3233425"/>
            <a:chOff x="4367752" y="3245839"/>
            <a:chExt cx="4260916" cy="3233425"/>
          </a:xfrm>
        </p:grpSpPr>
        <p:sp>
          <p:nvSpPr>
            <p:cNvPr id="82" name="テキスト ボックス 81">
              <a:extLst>
                <a:ext uri="{FF2B5EF4-FFF2-40B4-BE49-F238E27FC236}">
                  <a16:creationId xmlns:a16="http://schemas.microsoft.com/office/drawing/2014/main" id="{3C490079-DED1-458A-8398-B4A0B763342A}"/>
                </a:ext>
              </a:extLst>
            </p:cNvPr>
            <p:cNvSpPr txBox="1"/>
            <p:nvPr/>
          </p:nvSpPr>
          <p:spPr>
            <a:xfrm>
              <a:off x="7117237" y="381760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3" name="テキスト ボックス 82">
              <a:extLst>
                <a:ext uri="{FF2B5EF4-FFF2-40B4-BE49-F238E27FC236}">
                  <a16:creationId xmlns:a16="http://schemas.microsoft.com/office/drawing/2014/main" id="{DC744D4B-799A-465A-9623-22AE323437D0}"/>
                </a:ext>
              </a:extLst>
            </p:cNvPr>
            <p:cNvSpPr txBox="1"/>
            <p:nvPr/>
          </p:nvSpPr>
          <p:spPr>
            <a:xfrm>
              <a:off x="4553146" y="539134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AEFCDE9C-0415-4549-B2CC-FCA32C7051E6}"/>
                </a:ext>
              </a:extLst>
            </p:cNvPr>
            <p:cNvSpPr txBox="1"/>
            <p:nvPr/>
          </p:nvSpPr>
          <p:spPr>
            <a:xfrm>
              <a:off x="6256256" y="4536463"/>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EBB6E6F6-A565-4A0D-9C56-C89CB66043A6}"/>
                </a:ext>
              </a:extLst>
            </p:cNvPr>
            <p:cNvSpPr txBox="1"/>
            <p:nvPr/>
          </p:nvSpPr>
          <p:spPr>
            <a:xfrm>
              <a:off x="6169844" y="4929681"/>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6" name="テキスト ボックス 85">
              <a:extLst>
                <a:ext uri="{FF2B5EF4-FFF2-40B4-BE49-F238E27FC236}">
                  <a16:creationId xmlns:a16="http://schemas.microsoft.com/office/drawing/2014/main" id="{058C79B2-3AB9-4B4E-84A3-B324579C45C6}"/>
                </a:ext>
              </a:extLst>
            </p:cNvPr>
            <p:cNvSpPr txBox="1"/>
            <p:nvPr/>
          </p:nvSpPr>
          <p:spPr>
            <a:xfrm>
              <a:off x="6872140" y="3355942"/>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7" name="テキスト ボックス 86">
              <a:extLst>
                <a:ext uri="{FF2B5EF4-FFF2-40B4-BE49-F238E27FC236}">
                  <a16:creationId xmlns:a16="http://schemas.microsoft.com/office/drawing/2014/main" id="{66239C2F-31DE-4F4A-8541-9A55BF397421}"/>
                </a:ext>
              </a:extLst>
            </p:cNvPr>
            <p:cNvSpPr txBox="1"/>
            <p:nvPr/>
          </p:nvSpPr>
          <p:spPr>
            <a:xfrm>
              <a:off x="7085814" y="474093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8" name="テキスト ボックス 87">
              <a:extLst>
                <a:ext uri="{FF2B5EF4-FFF2-40B4-BE49-F238E27FC236}">
                  <a16:creationId xmlns:a16="http://schemas.microsoft.com/office/drawing/2014/main" id="{6286046B-2D2E-4219-92D2-CF127879915B}"/>
                </a:ext>
              </a:extLst>
            </p:cNvPr>
            <p:cNvSpPr txBox="1"/>
            <p:nvPr/>
          </p:nvSpPr>
          <p:spPr>
            <a:xfrm>
              <a:off x="5181601" y="435324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89" name="テキスト ボックス 88">
              <a:extLst>
                <a:ext uri="{FF2B5EF4-FFF2-40B4-BE49-F238E27FC236}">
                  <a16:creationId xmlns:a16="http://schemas.microsoft.com/office/drawing/2014/main" id="{0890DFF2-0C34-4B47-B0B9-94541CC056CE}"/>
                </a:ext>
              </a:extLst>
            </p:cNvPr>
            <p:cNvSpPr txBox="1"/>
            <p:nvPr/>
          </p:nvSpPr>
          <p:spPr>
            <a:xfrm>
              <a:off x="6614474" y="501898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90" name="テキスト ボックス 89">
              <a:extLst>
                <a:ext uri="{FF2B5EF4-FFF2-40B4-BE49-F238E27FC236}">
                  <a16:creationId xmlns:a16="http://schemas.microsoft.com/office/drawing/2014/main" id="{06E20D32-2CC6-44D2-8670-3F01FFE1E308}"/>
                </a:ext>
              </a:extLst>
            </p:cNvPr>
            <p:cNvSpPr txBox="1"/>
            <p:nvPr/>
          </p:nvSpPr>
          <p:spPr>
            <a:xfrm>
              <a:off x="8000215" y="373471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91" name="テキスト ボックス 90">
              <a:extLst>
                <a:ext uri="{FF2B5EF4-FFF2-40B4-BE49-F238E27FC236}">
                  <a16:creationId xmlns:a16="http://schemas.microsoft.com/office/drawing/2014/main" id="{87AB7E2E-C234-4548-A2F4-401FC18F569A}"/>
                </a:ext>
              </a:extLst>
            </p:cNvPr>
            <p:cNvSpPr txBox="1"/>
            <p:nvPr/>
          </p:nvSpPr>
          <p:spPr>
            <a:xfrm>
              <a:off x="5147036" y="525846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92" name="テキスト ボックス 91">
              <a:extLst>
                <a:ext uri="{FF2B5EF4-FFF2-40B4-BE49-F238E27FC236}">
                  <a16:creationId xmlns:a16="http://schemas.microsoft.com/office/drawing/2014/main" id="{5CF10EEC-8242-408E-95C8-438FFD4F6F17}"/>
                </a:ext>
              </a:extLst>
            </p:cNvPr>
            <p:cNvSpPr txBox="1"/>
            <p:nvPr/>
          </p:nvSpPr>
          <p:spPr>
            <a:xfrm>
              <a:off x="4901939" y="598589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93" name="テキスト ボックス 92">
              <a:extLst>
                <a:ext uri="{FF2B5EF4-FFF2-40B4-BE49-F238E27FC236}">
                  <a16:creationId xmlns:a16="http://schemas.microsoft.com/office/drawing/2014/main" id="{E146FB4F-4156-40E4-8C12-F5BC196F390B}"/>
                </a:ext>
              </a:extLst>
            </p:cNvPr>
            <p:cNvSpPr txBox="1"/>
            <p:nvPr/>
          </p:nvSpPr>
          <p:spPr>
            <a:xfrm>
              <a:off x="5514878" y="540172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94" name="テキスト ボックス 93">
              <a:extLst>
                <a:ext uri="{FF2B5EF4-FFF2-40B4-BE49-F238E27FC236}">
                  <a16:creationId xmlns:a16="http://schemas.microsoft.com/office/drawing/2014/main" id="{32EEA1E1-6A7F-4E8D-9DB7-C04EA6E72682}"/>
                </a:ext>
              </a:extLst>
            </p:cNvPr>
            <p:cNvSpPr txBox="1"/>
            <p:nvPr/>
          </p:nvSpPr>
          <p:spPr>
            <a:xfrm>
              <a:off x="7255890" y="4148306"/>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95" name="テキスト ボックス 94">
              <a:extLst>
                <a:ext uri="{FF2B5EF4-FFF2-40B4-BE49-F238E27FC236}">
                  <a16:creationId xmlns:a16="http://schemas.microsoft.com/office/drawing/2014/main" id="{F73710EB-C8C2-405F-ACB4-AB1C7B4907D2}"/>
                </a:ext>
              </a:extLst>
            </p:cNvPr>
            <p:cNvSpPr txBox="1"/>
            <p:nvPr/>
          </p:nvSpPr>
          <p:spPr>
            <a:xfrm>
              <a:off x="5930611" y="374266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96" name="フリーフォーム: 図形 95">
              <a:extLst>
                <a:ext uri="{FF2B5EF4-FFF2-40B4-BE49-F238E27FC236}">
                  <a16:creationId xmlns:a16="http://schemas.microsoft.com/office/drawing/2014/main" id="{A4595642-FE9F-45A4-A3AF-DB8403DC0C84}"/>
                </a:ext>
              </a:extLst>
            </p:cNvPr>
            <p:cNvSpPr/>
            <p:nvPr/>
          </p:nvSpPr>
          <p:spPr>
            <a:xfrm>
              <a:off x="4367752" y="4942663"/>
              <a:ext cx="2856322" cy="1536601"/>
            </a:xfrm>
            <a:custGeom>
              <a:avLst/>
              <a:gdLst>
                <a:gd name="connsiteX0" fmla="*/ 47134 w 2856322"/>
                <a:gd name="connsiteY0" fmla="*/ 612743 h 1536601"/>
                <a:gd name="connsiteX1" fmla="*/ 47134 w 2856322"/>
                <a:gd name="connsiteY1" fmla="*/ 612743 h 1536601"/>
                <a:gd name="connsiteX2" fmla="*/ 282805 w 2856322"/>
                <a:gd name="connsiteY2" fmla="*/ 461914 h 1536601"/>
                <a:gd name="connsiteX3" fmla="*/ 386499 w 2856322"/>
                <a:gd name="connsiteY3" fmla="*/ 433633 h 1536601"/>
                <a:gd name="connsiteX4" fmla="*/ 461914 w 2856322"/>
                <a:gd name="connsiteY4" fmla="*/ 405353 h 1536601"/>
                <a:gd name="connsiteX5" fmla="*/ 527901 w 2856322"/>
                <a:gd name="connsiteY5" fmla="*/ 377072 h 1536601"/>
                <a:gd name="connsiteX6" fmla="*/ 575036 w 2856322"/>
                <a:gd name="connsiteY6" fmla="*/ 367646 h 1536601"/>
                <a:gd name="connsiteX7" fmla="*/ 631596 w 2856322"/>
                <a:gd name="connsiteY7" fmla="*/ 348792 h 1536601"/>
                <a:gd name="connsiteX8" fmla="*/ 697584 w 2856322"/>
                <a:gd name="connsiteY8" fmla="*/ 339365 h 1536601"/>
                <a:gd name="connsiteX9" fmla="*/ 735291 w 2856322"/>
                <a:gd name="connsiteY9" fmla="*/ 329938 h 1536601"/>
                <a:gd name="connsiteX10" fmla="*/ 942681 w 2856322"/>
                <a:gd name="connsiteY10" fmla="*/ 311085 h 1536601"/>
                <a:gd name="connsiteX11" fmla="*/ 989815 w 2856322"/>
                <a:gd name="connsiteY11" fmla="*/ 292231 h 1536601"/>
                <a:gd name="connsiteX12" fmla="*/ 1027522 w 2856322"/>
                <a:gd name="connsiteY12" fmla="*/ 273378 h 1536601"/>
                <a:gd name="connsiteX13" fmla="*/ 1121790 w 2856322"/>
                <a:gd name="connsiteY13" fmla="*/ 245097 h 1536601"/>
                <a:gd name="connsiteX14" fmla="*/ 1187778 w 2856322"/>
                <a:gd name="connsiteY14" fmla="*/ 216817 h 1536601"/>
                <a:gd name="connsiteX15" fmla="*/ 1216058 w 2856322"/>
                <a:gd name="connsiteY15" fmla="*/ 197963 h 1536601"/>
                <a:gd name="connsiteX16" fmla="*/ 1338607 w 2856322"/>
                <a:gd name="connsiteY16" fmla="*/ 179110 h 1536601"/>
                <a:gd name="connsiteX17" fmla="*/ 1442301 w 2856322"/>
                <a:gd name="connsiteY17" fmla="*/ 131976 h 1536601"/>
                <a:gd name="connsiteX18" fmla="*/ 1517716 w 2856322"/>
                <a:gd name="connsiteY18" fmla="*/ 113122 h 1536601"/>
                <a:gd name="connsiteX19" fmla="*/ 1545996 w 2856322"/>
                <a:gd name="connsiteY19" fmla="*/ 94268 h 1536601"/>
                <a:gd name="connsiteX20" fmla="*/ 1574277 w 2856322"/>
                <a:gd name="connsiteY20" fmla="*/ 84842 h 1536601"/>
                <a:gd name="connsiteX21" fmla="*/ 1649691 w 2856322"/>
                <a:gd name="connsiteY21" fmla="*/ 65988 h 1536601"/>
                <a:gd name="connsiteX22" fmla="*/ 1800520 w 2856322"/>
                <a:gd name="connsiteY22" fmla="*/ 37708 h 1536601"/>
                <a:gd name="connsiteX23" fmla="*/ 1904215 w 2856322"/>
                <a:gd name="connsiteY23" fmla="*/ 9427 h 1536601"/>
                <a:gd name="connsiteX24" fmla="*/ 1941922 w 2856322"/>
                <a:gd name="connsiteY24" fmla="*/ 0 h 1536601"/>
                <a:gd name="connsiteX25" fmla="*/ 2196446 w 2856322"/>
                <a:gd name="connsiteY25" fmla="*/ 9427 h 1536601"/>
                <a:gd name="connsiteX26" fmla="*/ 2224726 w 2856322"/>
                <a:gd name="connsiteY26" fmla="*/ 18854 h 1536601"/>
                <a:gd name="connsiteX27" fmla="*/ 2300141 w 2856322"/>
                <a:gd name="connsiteY27" fmla="*/ 28281 h 1536601"/>
                <a:gd name="connsiteX28" fmla="*/ 2384982 w 2856322"/>
                <a:gd name="connsiteY28" fmla="*/ 56561 h 1536601"/>
                <a:gd name="connsiteX29" fmla="*/ 2413262 w 2856322"/>
                <a:gd name="connsiteY29" fmla="*/ 65988 h 1536601"/>
                <a:gd name="connsiteX30" fmla="*/ 2469823 w 2856322"/>
                <a:gd name="connsiteY30" fmla="*/ 75415 h 1536601"/>
                <a:gd name="connsiteX31" fmla="*/ 2535811 w 2856322"/>
                <a:gd name="connsiteY31" fmla="*/ 94268 h 1536601"/>
                <a:gd name="connsiteX32" fmla="*/ 2564091 w 2856322"/>
                <a:gd name="connsiteY32" fmla="*/ 113122 h 1536601"/>
                <a:gd name="connsiteX33" fmla="*/ 2582945 w 2856322"/>
                <a:gd name="connsiteY33" fmla="*/ 141402 h 1536601"/>
                <a:gd name="connsiteX34" fmla="*/ 2714920 w 2856322"/>
                <a:gd name="connsiteY34" fmla="*/ 169683 h 1536601"/>
                <a:gd name="connsiteX35" fmla="*/ 2743200 w 2856322"/>
                <a:gd name="connsiteY35" fmla="*/ 179110 h 1536601"/>
                <a:gd name="connsiteX36" fmla="*/ 2799761 w 2856322"/>
                <a:gd name="connsiteY36" fmla="*/ 216817 h 1536601"/>
                <a:gd name="connsiteX37" fmla="*/ 2837469 w 2856322"/>
                <a:gd name="connsiteY37" fmla="*/ 273378 h 1536601"/>
                <a:gd name="connsiteX38" fmla="*/ 2856322 w 2856322"/>
                <a:gd name="connsiteY38" fmla="*/ 301658 h 1536601"/>
                <a:gd name="connsiteX39" fmla="*/ 2828042 w 2856322"/>
                <a:gd name="connsiteY39" fmla="*/ 433633 h 1536601"/>
                <a:gd name="connsiteX40" fmla="*/ 2799761 w 2856322"/>
                <a:gd name="connsiteY40" fmla="*/ 461914 h 1536601"/>
                <a:gd name="connsiteX41" fmla="*/ 2762054 w 2856322"/>
                <a:gd name="connsiteY41" fmla="*/ 518475 h 1536601"/>
                <a:gd name="connsiteX42" fmla="*/ 2696066 w 2856322"/>
                <a:gd name="connsiteY42" fmla="*/ 603316 h 1536601"/>
                <a:gd name="connsiteX43" fmla="*/ 2667786 w 2856322"/>
                <a:gd name="connsiteY43" fmla="*/ 622169 h 1536601"/>
                <a:gd name="connsiteX44" fmla="*/ 2648932 w 2856322"/>
                <a:gd name="connsiteY44" fmla="*/ 650450 h 1536601"/>
                <a:gd name="connsiteX45" fmla="*/ 2601798 w 2856322"/>
                <a:gd name="connsiteY45" fmla="*/ 669303 h 1536601"/>
                <a:gd name="connsiteX46" fmla="*/ 2573518 w 2856322"/>
                <a:gd name="connsiteY46" fmla="*/ 688157 h 1536601"/>
                <a:gd name="connsiteX47" fmla="*/ 2535811 w 2856322"/>
                <a:gd name="connsiteY47" fmla="*/ 697584 h 1536601"/>
                <a:gd name="connsiteX48" fmla="*/ 2507530 w 2856322"/>
                <a:gd name="connsiteY48" fmla="*/ 707011 h 1536601"/>
                <a:gd name="connsiteX49" fmla="*/ 2403836 w 2856322"/>
                <a:gd name="connsiteY49" fmla="*/ 772998 h 1536601"/>
                <a:gd name="connsiteX50" fmla="*/ 2375555 w 2856322"/>
                <a:gd name="connsiteY50" fmla="*/ 782425 h 1536601"/>
                <a:gd name="connsiteX51" fmla="*/ 2356701 w 2856322"/>
                <a:gd name="connsiteY51" fmla="*/ 810705 h 1536601"/>
                <a:gd name="connsiteX52" fmla="*/ 2243580 w 2856322"/>
                <a:gd name="connsiteY52" fmla="*/ 848413 h 1536601"/>
                <a:gd name="connsiteX53" fmla="*/ 2187019 w 2856322"/>
                <a:gd name="connsiteY53" fmla="*/ 867266 h 1536601"/>
                <a:gd name="connsiteX54" fmla="*/ 2158739 w 2856322"/>
                <a:gd name="connsiteY54" fmla="*/ 876693 h 1536601"/>
                <a:gd name="connsiteX55" fmla="*/ 2121031 w 2856322"/>
                <a:gd name="connsiteY55" fmla="*/ 886120 h 1536601"/>
                <a:gd name="connsiteX56" fmla="*/ 2083324 w 2856322"/>
                <a:gd name="connsiteY56" fmla="*/ 914400 h 1536601"/>
                <a:gd name="connsiteX57" fmla="*/ 2045617 w 2856322"/>
                <a:gd name="connsiteY57" fmla="*/ 923827 h 1536601"/>
                <a:gd name="connsiteX58" fmla="*/ 2017337 w 2856322"/>
                <a:gd name="connsiteY58" fmla="*/ 933254 h 1536601"/>
                <a:gd name="connsiteX59" fmla="*/ 1885361 w 2856322"/>
                <a:gd name="connsiteY59" fmla="*/ 1027522 h 1536601"/>
                <a:gd name="connsiteX60" fmla="*/ 1819374 w 2856322"/>
                <a:gd name="connsiteY60" fmla="*/ 1074656 h 1536601"/>
                <a:gd name="connsiteX61" fmla="*/ 1781666 w 2856322"/>
                <a:gd name="connsiteY61" fmla="*/ 1102936 h 1536601"/>
                <a:gd name="connsiteX62" fmla="*/ 1743959 w 2856322"/>
                <a:gd name="connsiteY62" fmla="*/ 1121790 h 1536601"/>
                <a:gd name="connsiteX63" fmla="*/ 1677972 w 2856322"/>
                <a:gd name="connsiteY63" fmla="*/ 1178351 h 1536601"/>
                <a:gd name="connsiteX64" fmla="*/ 1640264 w 2856322"/>
                <a:gd name="connsiteY64" fmla="*/ 1197204 h 1536601"/>
                <a:gd name="connsiteX65" fmla="*/ 1574277 w 2856322"/>
                <a:gd name="connsiteY65" fmla="*/ 1234912 h 1536601"/>
                <a:gd name="connsiteX66" fmla="*/ 1536570 w 2856322"/>
                <a:gd name="connsiteY66" fmla="*/ 1244338 h 1536601"/>
                <a:gd name="connsiteX67" fmla="*/ 1508289 w 2856322"/>
                <a:gd name="connsiteY67" fmla="*/ 1272619 h 1536601"/>
                <a:gd name="connsiteX68" fmla="*/ 1442301 w 2856322"/>
                <a:gd name="connsiteY68" fmla="*/ 1291472 h 1536601"/>
                <a:gd name="connsiteX69" fmla="*/ 1414021 w 2856322"/>
                <a:gd name="connsiteY69" fmla="*/ 1310326 h 1536601"/>
                <a:gd name="connsiteX70" fmla="*/ 1357460 w 2856322"/>
                <a:gd name="connsiteY70" fmla="*/ 1338607 h 1536601"/>
                <a:gd name="connsiteX71" fmla="*/ 1329180 w 2856322"/>
                <a:gd name="connsiteY71" fmla="*/ 1366887 h 1536601"/>
                <a:gd name="connsiteX72" fmla="*/ 1187778 w 2856322"/>
                <a:gd name="connsiteY72" fmla="*/ 1414021 h 1536601"/>
                <a:gd name="connsiteX73" fmla="*/ 1008669 w 2856322"/>
                <a:gd name="connsiteY73" fmla="*/ 1432875 h 1536601"/>
                <a:gd name="connsiteX74" fmla="*/ 895547 w 2856322"/>
                <a:gd name="connsiteY74" fmla="*/ 1470582 h 1536601"/>
                <a:gd name="connsiteX75" fmla="*/ 848413 w 2856322"/>
                <a:gd name="connsiteY75" fmla="*/ 1489435 h 1536601"/>
                <a:gd name="connsiteX76" fmla="*/ 801279 w 2856322"/>
                <a:gd name="connsiteY76" fmla="*/ 1498862 h 1536601"/>
                <a:gd name="connsiteX77" fmla="*/ 744718 w 2856322"/>
                <a:gd name="connsiteY77" fmla="*/ 1517716 h 1536601"/>
                <a:gd name="connsiteX78" fmla="*/ 584462 w 2856322"/>
                <a:gd name="connsiteY78" fmla="*/ 1527143 h 1536601"/>
                <a:gd name="connsiteX79" fmla="*/ 546755 w 2856322"/>
                <a:gd name="connsiteY79" fmla="*/ 1536569 h 1536601"/>
                <a:gd name="connsiteX80" fmla="*/ 329939 w 2856322"/>
                <a:gd name="connsiteY80" fmla="*/ 1508289 h 1536601"/>
                <a:gd name="connsiteX81" fmla="*/ 235671 w 2856322"/>
                <a:gd name="connsiteY81" fmla="*/ 1451728 h 1536601"/>
                <a:gd name="connsiteX82" fmla="*/ 216817 w 2856322"/>
                <a:gd name="connsiteY82" fmla="*/ 1423448 h 1536601"/>
                <a:gd name="connsiteX83" fmla="*/ 131976 w 2856322"/>
                <a:gd name="connsiteY83" fmla="*/ 1376314 h 1536601"/>
                <a:gd name="connsiteX84" fmla="*/ 65988 w 2856322"/>
                <a:gd name="connsiteY84" fmla="*/ 1338607 h 1536601"/>
                <a:gd name="connsiteX85" fmla="*/ 37708 w 2856322"/>
                <a:gd name="connsiteY85" fmla="*/ 1272619 h 1536601"/>
                <a:gd name="connsiteX86" fmla="*/ 9427 w 2856322"/>
                <a:gd name="connsiteY86" fmla="*/ 1168924 h 1536601"/>
                <a:gd name="connsiteX87" fmla="*/ 0 w 2856322"/>
                <a:gd name="connsiteY87" fmla="*/ 1140644 h 1536601"/>
                <a:gd name="connsiteX88" fmla="*/ 9427 w 2856322"/>
                <a:gd name="connsiteY88" fmla="*/ 895547 h 1536601"/>
                <a:gd name="connsiteX89" fmla="*/ 18854 w 2856322"/>
                <a:gd name="connsiteY89" fmla="*/ 848413 h 1536601"/>
                <a:gd name="connsiteX90" fmla="*/ 37708 w 2856322"/>
                <a:gd name="connsiteY90" fmla="*/ 678730 h 1536601"/>
                <a:gd name="connsiteX91" fmla="*/ 47134 w 2856322"/>
                <a:gd name="connsiteY91" fmla="*/ 612743 h 153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856322" h="1536601">
                  <a:moveTo>
                    <a:pt x="47134" y="612743"/>
                  </a:moveTo>
                  <a:lnTo>
                    <a:pt x="47134" y="612743"/>
                  </a:lnTo>
                  <a:cubicBezTo>
                    <a:pt x="125691" y="562467"/>
                    <a:pt x="192824" y="486455"/>
                    <a:pt x="282805" y="461914"/>
                  </a:cubicBezTo>
                  <a:cubicBezTo>
                    <a:pt x="317370" y="452487"/>
                    <a:pt x="352335" y="444422"/>
                    <a:pt x="386499" y="433633"/>
                  </a:cubicBezTo>
                  <a:cubicBezTo>
                    <a:pt x="412100" y="425548"/>
                    <a:pt x="436987" y="415324"/>
                    <a:pt x="461914" y="405353"/>
                  </a:cubicBezTo>
                  <a:cubicBezTo>
                    <a:pt x="484133" y="396465"/>
                    <a:pt x="505198" y="384639"/>
                    <a:pt x="527901" y="377072"/>
                  </a:cubicBezTo>
                  <a:cubicBezTo>
                    <a:pt x="543102" y="372005"/>
                    <a:pt x="559578" y="371862"/>
                    <a:pt x="575036" y="367646"/>
                  </a:cubicBezTo>
                  <a:cubicBezTo>
                    <a:pt x="594209" y="362417"/>
                    <a:pt x="611923" y="351603"/>
                    <a:pt x="631596" y="348792"/>
                  </a:cubicBezTo>
                  <a:cubicBezTo>
                    <a:pt x="653592" y="345650"/>
                    <a:pt x="675723" y="343340"/>
                    <a:pt x="697584" y="339365"/>
                  </a:cubicBezTo>
                  <a:cubicBezTo>
                    <a:pt x="710331" y="337047"/>
                    <a:pt x="722486" y="331908"/>
                    <a:pt x="735291" y="329938"/>
                  </a:cubicBezTo>
                  <a:cubicBezTo>
                    <a:pt x="791083" y="321355"/>
                    <a:pt x="892219" y="314967"/>
                    <a:pt x="942681" y="311085"/>
                  </a:cubicBezTo>
                  <a:cubicBezTo>
                    <a:pt x="958392" y="304800"/>
                    <a:pt x="974352" y="299104"/>
                    <a:pt x="989815" y="292231"/>
                  </a:cubicBezTo>
                  <a:cubicBezTo>
                    <a:pt x="1002656" y="286524"/>
                    <a:pt x="1014475" y="278597"/>
                    <a:pt x="1027522" y="273378"/>
                  </a:cubicBezTo>
                  <a:cubicBezTo>
                    <a:pt x="1065775" y="258077"/>
                    <a:pt x="1084751" y="254357"/>
                    <a:pt x="1121790" y="245097"/>
                  </a:cubicBezTo>
                  <a:cubicBezTo>
                    <a:pt x="1192798" y="197761"/>
                    <a:pt x="1102547" y="253346"/>
                    <a:pt x="1187778" y="216817"/>
                  </a:cubicBezTo>
                  <a:cubicBezTo>
                    <a:pt x="1198191" y="212354"/>
                    <a:pt x="1205067" y="200711"/>
                    <a:pt x="1216058" y="197963"/>
                  </a:cubicBezTo>
                  <a:cubicBezTo>
                    <a:pt x="1256154" y="187939"/>
                    <a:pt x="1297757" y="185394"/>
                    <a:pt x="1338607" y="179110"/>
                  </a:cubicBezTo>
                  <a:cubicBezTo>
                    <a:pt x="1368763" y="164032"/>
                    <a:pt x="1408942" y="141983"/>
                    <a:pt x="1442301" y="131976"/>
                  </a:cubicBezTo>
                  <a:cubicBezTo>
                    <a:pt x="1469192" y="123909"/>
                    <a:pt x="1492833" y="125564"/>
                    <a:pt x="1517716" y="113122"/>
                  </a:cubicBezTo>
                  <a:cubicBezTo>
                    <a:pt x="1527849" y="108055"/>
                    <a:pt x="1535862" y="99335"/>
                    <a:pt x="1545996" y="94268"/>
                  </a:cubicBezTo>
                  <a:cubicBezTo>
                    <a:pt x="1554884" y="89824"/>
                    <a:pt x="1564690" y="87457"/>
                    <a:pt x="1574277" y="84842"/>
                  </a:cubicBezTo>
                  <a:cubicBezTo>
                    <a:pt x="1599276" y="78024"/>
                    <a:pt x="1649691" y="65988"/>
                    <a:pt x="1649691" y="65988"/>
                  </a:cubicBezTo>
                  <a:cubicBezTo>
                    <a:pt x="1716720" y="21302"/>
                    <a:pt x="1649827" y="59235"/>
                    <a:pt x="1800520" y="37708"/>
                  </a:cubicBezTo>
                  <a:cubicBezTo>
                    <a:pt x="1867724" y="28108"/>
                    <a:pt x="1858197" y="22575"/>
                    <a:pt x="1904215" y="9427"/>
                  </a:cubicBezTo>
                  <a:cubicBezTo>
                    <a:pt x="1916672" y="5868"/>
                    <a:pt x="1929353" y="3142"/>
                    <a:pt x="1941922" y="0"/>
                  </a:cubicBezTo>
                  <a:cubicBezTo>
                    <a:pt x="2026763" y="3142"/>
                    <a:pt x="2111735" y="3779"/>
                    <a:pt x="2196446" y="9427"/>
                  </a:cubicBezTo>
                  <a:cubicBezTo>
                    <a:pt x="2206361" y="10088"/>
                    <a:pt x="2214950" y="17076"/>
                    <a:pt x="2224726" y="18854"/>
                  </a:cubicBezTo>
                  <a:cubicBezTo>
                    <a:pt x="2249651" y="23386"/>
                    <a:pt x="2275003" y="25139"/>
                    <a:pt x="2300141" y="28281"/>
                  </a:cubicBezTo>
                  <a:lnTo>
                    <a:pt x="2384982" y="56561"/>
                  </a:lnTo>
                  <a:cubicBezTo>
                    <a:pt x="2394409" y="59703"/>
                    <a:pt x="2403461" y="64354"/>
                    <a:pt x="2413262" y="65988"/>
                  </a:cubicBezTo>
                  <a:cubicBezTo>
                    <a:pt x="2432116" y="69130"/>
                    <a:pt x="2451080" y="71666"/>
                    <a:pt x="2469823" y="75415"/>
                  </a:cubicBezTo>
                  <a:cubicBezTo>
                    <a:pt x="2499409" y="81332"/>
                    <a:pt x="2508861" y="85286"/>
                    <a:pt x="2535811" y="94268"/>
                  </a:cubicBezTo>
                  <a:cubicBezTo>
                    <a:pt x="2545238" y="100553"/>
                    <a:pt x="2556080" y="105111"/>
                    <a:pt x="2564091" y="113122"/>
                  </a:cubicBezTo>
                  <a:cubicBezTo>
                    <a:pt x="2572102" y="121133"/>
                    <a:pt x="2573338" y="135397"/>
                    <a:pt x="2582945" y="141402"/>
                  </a:cubicBezTo>
                  <a:cubicBezTo>
                    <a:pt x="2616527" y="162391"/>
                    <a:pt x="2679715" y="165282"/>
                    <a:pt x="2714920" y="169683"/>
                  </a:cubicBezTo>
                  <a:cubicBezTo>
                    <a:pt x="2724347" y="172825"/>
                    <a:pt x="2734932" y="173598"/>
                    <a:pt x="2743200" y="179110"/>
                  </a:cubicBezTo>
                  <a:cubicBezTo>
                    <a:pt x="2813813" y="226185"/>
                    <a:pt x="2732518" y="194402"/>
                    <a:pt x="2799761" y="216817"/>
                  </a:cubicBezTo>
                  <a:lnTo>
                    <a:pt x="2837469" y="273378"/>
                  </a:lnTo>
                  <a:lnTo>
                    <a:pt x="2856322" y="301658"/>
                  </a:lnTo>
                  <a:cubicBezTo>
                    <a:pt x="2849443" y="377324"/>
                    <a:pt x="2864980" y="389307"/>
                    <a:pt x="2828042" y="433633"/>
                  </a:cubicBezTo>
                  <a:cubicBezTo>
                    <a:pt x="2819507" y="443875"/>
                    <a:pt x="2809188" y="452487"/>
                    <a:pt x="2799761" y="461914"/>
                  </a:cubicBezTo>
                  <a:cubicBezTo>
                    <a:pt x="2781732" y="515998"/>
                    <a:pt x="2803244" y="465516"/>
                    <a:pt x="2762054" y="518475"/>
                  </a:cubicBezTo>
                  <a:cubicBezTo>
                    <a:pt x="2723332" y="568261"/>
                    <a:pt x="2736616" y="569525"/>
                    <a:pt x="2696066" y="603316"/>
                  </a:cubicBezTo>
                  <a:cubicBezTo>
                    <a:pt x="2687363" y="610569"/>
                    <a:pt x="2677213" y="615885"/>
                    <a:pt x="2667786" y="622169"/>
                  </a:cubicBezTo>
                  <a:cubicBezTo>
                    <a:pt x="2661501" y="631596"/>
                    <a:pt x="2658151" y="643865"/>
                    <a:pt x="2648932" y="650450"/>
                  </a:cubicBezTo>
                  <a:cubicBezTo>
                    <a:pt x="2635162" y="660285"/>
                    <a:pt x="2616933" y="661735"/>
                    <a:pt x="2601798" y="669303"/>
                  </a:cubicBezTo>
                  <a:cubicBezTo>
                    <a:pt x="2591665" y="674370"/>
                    <a:pt x="2583931" y="683694"/>
                    <a:pt x="2573518" y="688157"/>
                  </a:cubicBezTo>
                  <a:cubicBezTo>
                    <a:pt x="2561610" y="693261"/>
                    <a:pt x="2548268" y="694025"/>
                    <a:pt x="2535811" y="697584"/>
                  </a:cubicBezTo>
                  <a:cubicBezTo>
                    <a:pt x="2526256" y="700314"/>
                    <a:pt x="2516957" y="703869"/>
                    <a:pt x="2507530" y="707011"/>
                  </a:cubicBezTo>
                  <a:cubicBezTo>
                    <a:pt x="2485111" y="721957"/>
                    <a:pt x="2430465" y="759684"/>
                    <a:pt x="2403836" y="772998"/>
                  </a:cubicBezTo>
                  <a:cubicBezTo>
                    <a:pt x="2394948" y="777442"/>
                    <a:pt x="2384982" y="779283"/>
                    <a:pt x="2375555" y="782425"/>
                  </a:cubicBezTo>
                  <a:cubicBezTo>
                    <a:pt x="2369270" y="791852"/>
                    <a:pt x="2365405" y="803452"/>
                    <a:pt x="2356701" y="810705"/>
                  </a:cubicBezTo>
                  <a:cubicBezTo>
                    <a:pt x="2328357" y="834325"/>
                    <a:pt x="2272628" y="838731"/>
                    <a:pt x="2243580" y="848413"/>
                  </a:cubicBezTo>
                  <a:lnTo>
                    <a:pt x="2187019" y="867266"/>
                  </a:lnTo>
                  <a:cubicBezTo>
                    <a:pt x="2177592" y="870408"/>
                    <a:pt x="2168379" y="874283"/>
                    <a:pt x="2158739" y="876693"/>
                  </a:cubicBezTo>
                  <a:lnTo>
                    <a:pt x="2121031" y="886120"/>
                  </a:lnTo>
                  <a:cubicBezTo>
                    <a:pt x="2108462" y="895547"/>
                    <a:pt x="2097377" y="907374"/>
                    <a:pt x="2083324" y="914400"/>
                  </a:cubicBezTo>
                  <a:cubicBezTo>
                    <a:pt x="2071736" y="920194"/>
                    <a:pt x="2058074" y="920268"/>
                    <a:pt x="2045617" y="923827"/>
                  </a:cubicBezTo>
                  <a:cubicBezTo>
                    <a:pt x="2036063" y="926557"/>
                    <a:pt x="2026764" y="930112"/>
                    <a:pt x="2017337" y="933254"/>
                  </a:cubicBezTo>
                  <a:cubicBezTo>
                    <a:pt x="1967179" y="1008488"/>
                    <a:pt x="2035583" y="914857"/>
                    <a:pt x="1885361" y="1027522"/>
                  </a:cubicBezTo>
                  <a:cubicBezTo>
                    <a:pt x="1762170" y="1119914"/>
                    <a:pt x="1915834" y="1005756"/>
                    <a:pt x="1819374" y="1074656"/>
                  </a:cubicBezTo>
                  <a:cubicBezTo>
                    <a:pt x="1806589" y="1083788"/>
                    <a:pt x="1794989" y="1094609"/>
                    <a:pt x="1781666" y="1102936"/>
                  </a:cubicBezTo>
                  <a:cubicBezTo>
                    <a:pt x="1769749" y="1110384"/>
                    <a:pt x="1755876" y="1114342"/>
                    <a:pt x="1743959" y="1121790"/>
                  </a:cubicBezTo>
                  <a:cubicBezTo>
                    <a:pt x="1614730" y="1202558"/>
                    <a:pt x="1785971" y="1101209"/>
                    <a:pt x="1677972" y="1178351"/>
                  </a:cubicBezTo>
                  <a:cubicBezTo>
                    <a:pt x="1666537" y="1186519"/>
                    <a:pt x="1652465" y="1190232"/>
                    <a:pt x="1640264" y="1197204"/>
                  </a:cubicBezTo>
                  <a:cubicBezTo>
                    <a:pt x="1605453" y="1217096"/>
                    <a:pt x="1615716" y="1219373"/>
                    <a:pt x="1574277" y="1234912"/>
                  </a:cubicBezTo>
                  <a:cubicBezTo>
                    <a:pt x="1562146" y="1239461"/>
                    <a:pt x="1549139" y="1241196"/>
                    <a:pt x="1536570" y="1244338"/>
                  </a:cubicBezTo>
                  <a:cubicBezTo>
                    <a:pt x="1527143" y="1253765"/>
                    <a:pt x="1519382" y="1265224"/>
                    <a:pt x="1508289" y="1272619"/>
                  </a:cubicBezTo>
                  <a:cubicBezTo>
                    <a:pt x="1500172" y="1278031"/>
                    <a:pt x="1447333" y="1290214"/>
                    <a:pt x="1442301" y="1291472"/>
                  </a:cubicBezTo>
                  <a:cubicBezTo>
                    <a:pt x="1432874" y="1297757"/>
                    <a:pt x="1423925" y="1304824"/>
                    <a:pt x="1414021" y="1310326"/>
                  </a:cubicBezTo>
                  <a:cubicBezTo>
                    <a:pt x="1395595" y="1320563"/>
                    <a:pt x="1374999" y="1326914"/>
                    <a:pt x="1357460" y="1338607"/>
                  </a:cubicBezTo>
                  <a:cubicBezTo>
                    <a:pt x="1346368" y="1346002"/>
                    <a:pt x="1341362" y="1361473"/>
                    <a:pt x="1329180" y="1366887"/>
                  </a:cubicBezTo>
                  <a:cubicBezTo>
                    <a:pt x="1283779" y="1387065"/>
                    <a:pt x="1237078" y="1407858"/>
                    <a:pt x="1187778" y="1414021"/>
                  </a:cubicBezTo>
                  <a:cubicBezTo>
                    <a:pt x="1077924" y="1427753"/>
                    <a:pt x="1137593" y="1421154"/>
                    <a:pt x="1008669" y="1432875"/>
                  </a:cubicBezTo>
                  <a:cubicBezTo>
                    <a:pt x="921245" y="1485328"/>
                    <a:pt x="1005425" y="1443113"/>
                    <a:pt x="895547" y="1470582"/>
                  </a:cubicBezTo>
                  <a:cubicBezTo>
                    <a:pt x="879131" y="1474686"/>
                    <a:pt x="864621" y="1484573"/>
                    <a:pt x="848413" y="1489435"/>
                  </a:cubicBezTo>
                  <a:cubicBezTo>
                    <a:pt x="833066" y="1494039"/>
                    <a:pt x="816737" y="1494646"/>
                    <a:pt x="801279" y="1498862"/>
                  </a:cubicBezTo>
                  <a:cubicBezTo>
                    <a:pt x="782106" y="1504091"/>
                    <a:pt x="764557" y="1516549"/>
                    <a:pt x="744718" y="1517716"/>
                  </a:cubicBezTo>
                  <a:lnTo>
                    <a:pt x="584462" y="1527143"/>
                  </a:lnTo>
                  <a:cubicBezTo>
                    <a:pt x="571893" y="1530285"/>
                    <a:pt x="559699" y="1537132"/>
                    <a:pt x="546755" y="1536569"/>
                  </a:cubicBezTo>
                  <a:cubicBezTo>
                    <a:pt x="412194" y="1530718"/>
                    <a:pt x="413492" y="1529178"/>
                    <a:pt x="329939" y="1508289"/>
                  </a:cubicBezTo>
                  <a:cubicBezTo>
                    <a:pt x="261685" y="1462787"/>
                    <a:pt x="293645" y="1480716"/>
                    <a:pt x="235671" y="1451728"/>
                  </a:cubicBezTo>
                  <a:cubicBezTo>
                    <a:pt x="229386" y="1442301"/>
                    <a:pt x="225419" y="1430821"/>
                    <a:pt x="216817" y="1423448"/>
                  </a:cubicBezTo>
                  <a:cubicBezTo>
                    <a:pt x="193260" y="1403256"/>
                    <a:pt x="158747" y="1391612"/>
                    <a:pt x="131976" y="1376314"/>
                  </a:cubicBezTo>
                  <a:cubicBezTo>
                    <a:pt x="38706" y="1323018"/>
                    <a:pt x="179933" y="1395578"/>
                    <a:pt x="65988" y="1338607"/>
                  </a:cubicBezTo>
                  <a:cubicBezTo>
                    <a:pt x="41051" y="1238860"/>
                    <a:pt x="74907" y="1356318"/>
                    <a:pt x="37708" y="1272619"/>
                  </a:cubicBezTo>
                  <a:cubicBezTo>
                    <a:pt x="14594" y="1220612"/>
                    <a:pt x="22101" y="1219619"/>
                    <a:pt x="9427" y="1168924"/>
                  </a:cubicBezTo>
                  <a:cubicBezTo>
                    <a:pt x="7017" y="1159284"/>
                    <a:pt x="3142" y="1150071"/>
                    <a:pt x="0" y="1140644"/>
                  </a:cubicBezTo>
                  <a:cubicBezTo>
                    <a:pt x="3142" y="1058945"/>
                    <a:pt x="4163" y="977137"/>
                    <a:pt x="9427" y="895547"/>
                  </a:cubicBezTo>
                  <a:cubicBezTo>
                    <a:pt x="10459" y="879558"/>
                    <a:pt x="16418" y="864249"/>
                    <a:pt x="18854" y="848413"/>
                  </a:cubicBezTo>
                  <a:cubicBezTo>
                    <a:pt x="28024" y="788807"/>
                    <a:pt x="30963" y="739440"/>
                    <a:pt x="37708" y="678730"/>
                  </a:cubicBezTo>
                  <a:cubicBezTo>
                    <a:pt x="46794" y="596949"/>
                    <a:pt x="45563" y="623741"/>
                    <a:pt x="47134" y="61274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フリーフォーム: 図形 96">
              <a:extLst>
                <a:ext uri="{FF2B5EF4-FFF2-40B4-BE49-F238E27FC236}">
                  <a16:creationId xmlns:a16="http://schemas.microsoft.com/office/drawing/2014/main" id="{54133504-30B2-41B4-BDD2-D1A83C08ECDC}"/>
                </a:ext>
              </a:extLst>
            </p:cNvPr>
            <p:cNvSpPr/>
            <p:nvPr/>
          </p:nvSpPr>
          <p:spPr>
            <a:xfrm>
              <a:off x="5063820" y="3245839"/>
              <a:ext cx="2396006" cy="1687398"/>
            </a:xfrm>
            <a:custGeom>
              <a:avLst/>
              <a:gdLst>
                <a:gd name="connsiteX0" fmla="*/ 208906 w 2396006"/>
                <a:gd name="connsiteY0" fmla="*/ 565608 h 1687398"/>
                <a:gd name="connsiteX1" fmla="*/ 208906 w 2396006"/>
                <a:gd name="connsiteY1" fmla="*/ 565608 h 1687398"/>
                <a:gd name="connsiteX2" fmla="*/ 114638 w 2396006"/>
                <a:gd name="connsiteY2" fmla="*/ 829558 h 1687398"/>
                <a:gd name="connsiteX3" fmla="*/ 86357 w 2396006"/>
                <a:gd name="connsiteY3" fmla="*/ 961534 h 1687398"/>
                <a:gd name="connsiteX4" fmla="*/ 67504 w 2396006"/>
                <a:gd name="connsiteY4" fmla="*/ 1112362 h 1687398"/>
                <a:gd name="connsiteX5" fmla="*/ 48650 w 2396006"/>
                <a:gd name="connsiteY5" fmla="*/ 1140643 h 1687398"/>
                <a:gd name="connsiteX6" fmla="*/ 29796 w 2396006"/>
                <a:gd name="connsiteY6" fmla="*/ 1225484 h 1687398"/>
                <a:gd name="connsiteX7" fmla="*/ 10943 w 2396006"/>
                <a:gd name="connsiteY7" fmla="*/ 1300899 h 1687398"/>
                <a:gd name="connsiteX8" fmla="*/ 10943 w 2396006"/>
                <a:gd name="connsiteY8" fmla="*/ 1508288 h 1687398"/>
                <a:gd name="connsiteX9" fmla="*/ 39223 w 2396006"/>
                <a:gd name="connsiteY9" fmla="*/ 1564849 h 1687398"/>
                <a:gd name="connsiteX10" fmla="*/ 76930 w 2396006"/>
                <a:gd name="connsiteY10" fmla="*/ 1611983 h 1687398"/>
                <a:gd name="connsiteX11" fmla="*/ 95784 w 2396006"/>
                <a:gd name="connsiteY11" fmla="*/ 1640263 h 1687398"/>
                <a:gd name="connsiteX12" fmla="*/ 180625 w 2396006"/>
                <a:gd name="connsiteY12" fmla="*/ 1687398 h 1687398"/>
                <a:gd name="connsiteX13" fmla="*/ 340881 w 2396006"/>
                <a:gd name="connsiteY13" fmla="*/ 1668544 h 1687398"/>
                <a:gd name="connsiteX14" fmla="*/ 378588 w 2396006"/>
                <a:gd name="connsiteY14" fmla="*/ 1659117 h 1687398"/>
                <a:gd name="connsiteX15" fmla="*/ 472856 w 2396006"/>
                <a:gd name="connsiteY15" fmla="*/ 1640263 h 1687398"/>
                <a:gd name="connsiteX16" fmla="*/ 623685 w 2396006"/>
                <a:gd name="connsiteY16" fmla="*/ 1621410 h 1687398"/>
                <a:gd name="connsiteX17" fmla="*/ 651965 w 2396006"/>
                <a:gd name="connsiteY17" fmla="*/ 1611983 h 1687398"/>
                <a:gd name="connsiteX18" fmla="*/ 689673 w 2396006"/>
                <a:gd name="connsiteY18" fmla="*/ 1602556 h 1687398"/>
                <a:gd name="connsiteX19" fmla="*/ 717953 w 2396006"/>
                <a:gd name="connsiteY19" fmla="*/ 1583703 h 1687398"/>
                <a:gd name="connsiteX20" fmla="*/ 765087 w 2396006"/>
                <a:gd name="connsiteY20" fmla="*/ 1574276 h 1687398"/>
                <a:gd name="connsiteX21" fmla="*/ 802794 w 2396006"/>
                <a:gd name="connsiteY21" fmla="*/ 1564849 h 1687398"/>
                <a:gd name="connsiteX22" fmla="*/ 831075 w 2396006"/>
                <a:gd name="connsiteY22" fmla="*/ 1545995 h 1687398"/>
                <a:gd name="connsiteX23" fmla="*/ 859355 w 2396006"/>
                <a:gd name="connsiteY23" fmla="*/ 1536569 h 1687398"/>
                <a:gd name="connsiteX24" fmla="*/ 906489 w 2396006"/>
                <a:gd name="connsiteY24" fmla="*/ 1498861 h 1687398"/>
                <a:gd name="connsiteX25" fmla="*/ 981904 w 2396006"/>
                <a:gd name="connsiteY25" fmla="*/ 1442301 h 1687398"/>
                <a:gd name="connsiteX26" fmla="*/ 1029038 w 2396006"/>
                <a:gd name="connsiteY26" fmla="*/ 1404593 h 1687398"/>
                <a:gd name="connsiteX27" fmla="*/ 1057318 w 2396006"/>
                <a:gd name="connsiteY27" fmla="*/ 1376313 h 1687398"/>
                <a:gd name="connsiteX28" fmla="*/ 1123306 w 2396006"/>
                <a:gd name="connsiteY28" fmla="*/ 1338606 h 1687398"/>
                <a:gd name="connsiteX29" fmla="*/ 1161013 w 2396006"/>
                <a:gd name="connsiteY29" fmla="*/ 1300899 h 1687398"/>
                <a:gd name="connsiteX30" fmla="*/ 1208147 w 2396006"/>
                <a:gd name="connsiteY30" fmla="*/ 1244338 h 1687398"/>
                <a:gd name="connsiteX31" fmla="*/ 1236427 w 2396006"/>
                <a:gd name="connsiteY31" fmla="*/ 1234911 h 1687398"/>
                <a:gd name="connsiteX32" fmla="*/ 1292988 w 2396006"/>
                <a:gd name="connsiteY32" fmla="*/ 1140643 h 1687398"/>
                <a:gd name="connsiteX33" fmla="*/ 1311842 w 2396006"/>
                <a:gd name="connsiteY33" fmla="*/ 1112362 h 1687398"/>
                <a:gd name="connsiteX34" fmla="*/ 1330695 w 2396006"/>
                <a:gd name="connsiteY34" fmla="*/ 1084082 h 1687398"/>
                <a:gd name="connsiteX35" fmla="*/ 1358976 w 2396006"/>
                <a:gd name="connsiteY35" fmla="*/ 1065228 h 1687398"/>
                <a:gd name="connsiteX36" fmla="*/ 1406110 w 2396006"/>
                <a:gd name="connsiteY36" fmla="*/ 1018094 h 1687398"/>
                <a:gd name="connsiteX37" fmla="*/ 1462671 w 2396006"/>
                <a:gd name="connsiteY37" fmla="*/ 970960 h 1687398"/>
                <a:gd name="connsiteX38" fmla="*/ 1472097 w 2396006"/>
                <a:gd name="connsiteY38" fmla="*/ 942680 h 1687398"/>
                <a:gd name="connsiteX39" fmla="*/ 1500378 w 2396006"/>
                <a:gd name="connsiteY39" fmla="*/ 923826 h 1687398"/>
                <a:gd name="connsiteX40" fmla="*/ 1538085 w 2396006"/>
                <a:gd name="connsiteY40" fmla="*/ 895546 h 1687398"/>
                <a:gd name="connsiteX41" fmla="*/ 1604073 w 2396006"/>
                <a:gd name="connsiteY41" fmla="*/ 820132 h 1687398"/>
                <a:gd name="connsiteX42" fmla="*/ 1707768 w 2396006"/>
                <a:gd name="connsiteY42" fmla="*/ 744717 h 1687398"/>
                <a:gd name="connsiteX43" fmla="*/ 1773755 w 2396006"/>
                <a:gd name="connsiteY43" fmla="*/ 697583 h 1687398"/>
                <a:gd name="connsiteX44" fmla="*/ 1802036 w 2396006"/>
                <a:gd name="connsiteY44" fmla="*/ 688156 h 1687398"/>
                <a:gd name="connsiteX45" fmla="*/ 1886877 w 2396006"/>
                <a:gd name="connsiteY45" fmla="*/ 641022 h 1687398"/>
                <a:gd name="connsiteX46" fmla="*/ 1915157 w 2396006"/>
                <a:gd name="connsiteY46" fmla="*/ 612742 h 1687398"/>
                <a:gd name="connsiteX47" fmla="*/ 1971718 w 2396006"/>
                <a:gd name="connsiteY47" fmla="*/ 575035 h 1687398"/>
                <a:gd name="connsiteX48" fmla="*/ 1990572 w 2396006"/>
                <a:gd name="connsiteY48" fmla="*/ 546754 h 1687398"/>
                <a:gd name="connsiteX49" fmla="*/ 2056559 w 2396006"/>
                <a:gd name="connsiteY49" fmla="*/ 509047 h 1687398"/>
                <a:gd name="connsiteX50" fmla="*/ 2075413 w 2396006"/>
                <a:gd name="connsiteY50" fmla="*/ 480767 h 1687398"/>
                <a:gd name="connsiteX51" fmla="*/ 2131974 w 2396006"/>
                <a:gd name="connsiteY51" fmla="*/ 461913 h 1687398"/>
                <a:gd name="connsiteX52" fmla="*/ 2179108 w 2396006"/>
                <a:gd name="connsiteY52" fmla="*/ 414779 h 1687398"/>
                <a:gd name="connsiteX53" fmla="*/ 2207388 w 2396006"/>
                <a:gd name="connsiteY53" fmla="*/ 395925 h 1687398"/>
                <a:gd name="connsiteX54" fmla="*/ 2226242 w 2396006"/>
                <a:gd name="connsiteY54" fmla="*/ 367645 h 1687398"/>
                <a:gd name="connsiteX55" fmla="*/ 2254522 w 2396006"/>
                <a:gd name="connsiteY55" fmla="*/ 320511 h 1687398"/>
                <a:gd name="connsiteX56" fmla="*/ 2301656 w 2396006"/>
                <a:gd name="connsiteY56" fmla="*/ 254523 h 1687398"/>
                <a:gd name="connsiteX57" fmla="*/ 2339363 w 2396006"/>
                <a:gd name="connsiteY57" fmla="*/ 207389 h 1687398"/>
                <a:gd name="connsiteX58" fmla="*/ 2386497 w 2396006"/>
                <a:gd name="connsiteY58" fmla="*/ 141402 h 1687398"/>
                <a:gd name="connsiteX59" fmla="*/ 2386497 w 2396006"/>
                <a:gd name="connsiteY59" fmla="*/ 75414 h 1687398"/>
                <a:gd name="connsiteX60" fmla="*/ 2301656 w 2396006"/>
                <a:gd name="connsiteY60" fmla="*/ 37707 h 1687398"/>
                <a:gd name="connsiteX61" fmla="*/ 2235669 w 2396006"/>
                <a:gd name="connsiteY61" fmla="*/ 18853 h 1687398"/>
                <a:gd name="connsiteX62" fmla="*/ 2084840 w 2396006"/>
                <a:gd name="connsiteY62" fmla="*/ 9426 h 1687398"/>
                <a:gd name="connsiteX63" fmla="*/ 1868023 w 2396006"/>
                <a:gd name="connsiteY63" fmla="*/ 0 h 1687398"/>
                <a:gd name="connsiteX64" fmla="*/ 1264708 w 2396006"/>
                <a:gd name="connsiteY64" fmla="*/ 9426 h 1687398"/>
                <a:gd name="connsiteX65" fmla="*/ 1227001 w 2396006"/>
                <a:gd name="connsiteY65" fmla="*/ 18853 h 1687398"/>
                <a:gd name="connsiteX66" fmla="*/ 1104452 w 2396006"/>
                <a:gd name="connsiteY66" fmla="*/ 47134 h 1687398"/>
                <a:gd name="connsiteX67" fmla="*/ 1029038 w 2396006"/>
                <a:gd name="connsiteY67" fmla="*/ 65987 h 1687398"/>
                <a:gd name="connsiteX68" fmla="*/ 1000757 w 2396006"/>
                <a:gd name="connsiteY68" fmla="*/ 84841 h 1687398"/>
                <a:gd name="connsiteX69" fmla="*/ 972477 w 2396006"/>
                <a:gd name="connsiteY69" fmla="*/ 113121 h 1687398"/>
                <a:gd name="connsiteX70" fmla="*/ 906489 w 2396006"/>
                <a:gd name="connsiteY70" fmla="*/ 141402 h 1687398"/>
                <a:gd name="connsiteX71" fmla="*/ 849928 w 2396006"/>
                <a:gd name="connsiteY71" fmla="*/ 179109 h 1687398"/>
                <a:gd name="connsiteX72" fmla="*/ 821648 w 2396006"/>
                <a:gd name="connsiteY72" fmla="*/ 207389 h 1687398"/>
                <a:gd name="connsiteX73" fmla="*/ 793368 w 2396006"/>
                <a:gd name="connsiteY73" fmla="*/ 216816 h 1687398"/>
                <a:gd name="connsiteX74" fmla="*/ 717953 w 2396006"/>
                <a:gd name="connsiteY74" fmla="*/ 263950 h 1687398"/>
                <a:gd name="connsiteX75" fmla="*/ 689673 w 2396006"/>
                <a:gd name="connsiteY75" fmla="*/ 273377 h 1687398"/>
                <a:gd name="connsiteX76" fmla="*/ 604831 w 2396006"/>
                <a:gd name="connsiteY76" fmla="*/ 320511 h 1687398"/>
                <a:gd name="connsiteX77" fmla="*/ 576551 w 2396006"/>
                <a:gd name="connsiteY77" fmla="*/ 339365 h 1687398"/>
                <a:gd name="connsiteX78" fmla="*/ 557697 w 2396006"/>
                <a:gd name="connsiteY78" fmla="*/ 367645 h 1687398"/>
                <a:gd name="connsiteX79" fmla="*/ 519990 w 2396006"/>
                <a:gd name="connsiteY79" fmla="*/ 377072 h 1687398"/>
                <a:gd name="connsiteX80" fmla="*/ 491710 w 2396006"/>
                <a:gd name="connsiteY80" fmla="*/ 386499 h 1687398"/>
                <a:gd name="connsiteX81" fmla="*/ 435149 w 2396006"/>
                <a:gd name="connsiteY81" fmla="*/ 424206 h 1687398"/>
                <a:gd name="connsiteX82" fmla="*/ 406869 w 2396006"/>
                <a:gd name="connsiteY82" fmla="*/ 443059 h 1687398"/>
                <a:gd name="connsiteX83" fmla="*/ 378588 w 2396006"/>
                <a:gd name="connsiteY83" fmla="*/ 452486 h 1687398"/>
                <a:gd name="connsiteX84" fmla="*/ 322027 w 2396006"/>
                <a:gd name="connsiteY84" fmla="*/ 490193 h 1687398"/>
                <a:gd name="connsiteX85" fmla="*/ 293747 w 2396006"/>
                <a:gd name="connsiteY85" fmla="*/ 509047 h 1687398"/>
                <a:gd name="connsiteX86" fmla="*/ 256040 w 2396006"/>
                <a:gd name="connsiteY86" fmla="*/ 518474 h 1687398"/>
                <a:gd name="connsiteX87" fmla="*/ 208906 w 2396006"/>
                <a:gd name="connsiteY87" fmla="*/ 565608 h 1687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396006" h="1687398">
                  <a:moveTo>
                    <a:pt x="208906" y="565608"/>
                  </a:moveTo>
                  <a:lnTo>
                    <a:pt x="208906" y="565608"/>
                  </a:lnTo>
                  <a:cubicBezTo>
                    <a:pt x="136527" y="793084"/>
                    <a:pt x="175361" y="708112"/>
                    <a:pt x="114638" y="829558"/>
                  </a:cubicBezTo>
                  <a:cubicBezTo>
                    <a:pt x="93243" y="936531"/>
                    <a:pt x="103556" y="892738"/>
                    <a:pt x="86357" y="961534"/>
                  </a:cubicBezTo>
                  <a:cubicBezTo>
                    <a:pt x="84559" y="984910"/>
                    <a:pt x="87850" y="1071669"/>
                    <a:pt x="67504" y="1112362"/>
                  </a:cubicBezTo>
                  <a:cubicBezTo>
                    <a:pt x="62437" y="1122496"/>
                    <a:pt x="54935" y="1131216"/>
                    <a:pt x="48650" y="1140643"/>
                  </a:cubicBezTo>
                  <a:cubicBezTo>
                    <a:pt x="20202" y="1282880"/>
                    <a:pt x="56435" y="1105605"/>
                    <a:pt x="29796" y="1225484"/>
                  </a:cubicBezTo>
                  <a:cubicBezTo>
                    <a:pt x="14628" y="1293742"/>
                    <a:pt x="27789" y="1250360"/>
                    <a:pt x="10943" y="1300899"/>
                  </a:cubicBezTo>
                  <a:cubicBezTo>
                    <a:pt x="-3241" y="1400186"/>
                    <a:pt x="-4051" y="1373341"/>
                    <a:pt x="10943" y="1508288"/>
                  </a:cubicBezTo>
                  <a:cubicBezTo>
                    <a:pt x="14328" y="1538752"/>
                    <a:pt x="25831" y="1538066"/>
                    <a:pt x="39223" y="1564849"/>
                  </a:cubicBezTo>
                  <a:cubicBezTo>
                    <a:pt x="61989" y="1610382"/>
                    <a:pt x="29258" y="1580201"/>
                    <a:pt x="76930" y="1611983"/>
                  </a:cubicBezTo>
                  <a:cubicBezTo>
                    <a:pt x="83215" y="1621410"/>
                    <a:pt x="87258" y="1632802"/>
                    <a:pt x="95784" y="1640263"/>
                  </a:cubicBezTo>
                  <a:cubicBezTo>
                    <a:pt x="135680" y="1675172"/>
                    <a:pt x="141782" y="1674450"/>
                    <a:pt x="180625" y="1687398"/>
                  </a:cubicBezTo>
                  <a:cubicBezTo>
                    <a:pt x="234044" y="1681113"/>
                    <a:pt x="287635" y="1676151"/>
                    <a:pt x="340881" y="1668544"/>
                  </a:cubicBezTo>
                  <a:cubicBezTo>
                    <a:pt x="353707" y="1666712"/>
                    <a:pt x="365920" y="1661832"/>
                    <a:pt x="378588" y="1659117"/>
                  </a:cubicBezTo>
                  <a:cubicBezTo>
                    <a:pt x="409922" y="1652402"/>
                    <a:pt x="441133" y="1644794"/>
                    <a:pt x="472856" y="1640263"/>
                  </a:cubicBezTo>
                  <a:cubicBezTo>
                    <a:pt x="567012" y="1626813"/>
                    <a:pt x="516761" y="1633291"/>
                    <a:pt x="623685" y="1621410"/>
                  </a:cubicBezTo>
                  <a:cubicBezTo>
                    <a:pt x="633112" y="1618268"/>
                    <a:pt x="642411" y="1614713"/>
                    <a:pt x="651965" y="1611983"/>
                  </a:cubicBezTo>
                  <a:cubicBezTo>
                    <a:pt x="664423" y="1608424"/>
                    <a:pt x="677764" y="1607660"/>
                    <a:pt x="689673" y="1602556"/>
                  </a:cubicBezTo>
                  <a:cubicBezTo>
                    <a:pt x="700086" y="1598093"/>
                    <a:pt x="707345" y="1587681"/>
                    <a:pt x="717953" y="1583703"/>
                  </a:cubicBezTo>
                  <a:cubicBezTo>
                    <a:pt x="732955" y="1578077"/>
                    <a:pt x="749446" y="1577752"/>
                    <a:pt x="765087" y="1574276"/>
                  </a:cubicBezTo>
                  <a:cubicBezTo>
                    <a:pt x="777734" y="1571465"/>
                    <a:pt x="790225" y="1567991"/>
                    <a:pt x="802794" y="1564849"/>
                  </a:cubicBezTo>
                  <a:cubicBezTo>
                    <a:pt x="812221" y="1558564"/>
                    <a:pt x="820941" y="1551062"/>
                    <a:pt x="831075" y="1545995"/>
                  </a:cubicBezTo>
                  <a:cubicBezTo>
                    <a:pt x="839963" y="1541551"/>
                    <a:pt x="850929" y="1541835"/>
                    <a:pt x="859355" y="1536569"/>
                  </a:cubicBezTo>
                  <a:cubicBezTo>
                    <a:pt x="876417" y="1525905"/>
                    <a:pt x="892262" y="1513088"/>
                    <a:pt x="906489" y="1498861"/>
                  </a:cubicBezTo>
                  <a:cubicBezTo>
                    <a:pt x="967555" y="1437794"/>
                    <a:pt x="914846" y="1459064"/>
                    <a:pt x="981904" y="1442301"/>
                  </a:cubicBezTo>
                  <a:cubicBezTo>
                    <a:pt x="1024066" y="1379054"/>
                    <a:pt x="974399" y="1441019"/>
                    <a:pt x="1029038" y="1404593"/>
                  </a:cubicBezTo>
                  <a:cubicBezTo>
                    <a:pt x="1040130" y="1397198"/>
                    <a:pt x="1047077" y="1384848"/>
                    <a:pt x="1057318" y="1376313"/>
                  </a:cubicBezTo>
                  <a:cubicBezTo>
                    <a:pt x="1077308" y="1359654"/>
                    <a:pt x="1100250" y="1350133"/>
                    <a:pt x="1123306" y="1338606"/>
                  </a:cubicBezTo>
                  <a:cubicBezTo>
                    <a:pt x="1135875" y="1326037"/>
                    <a:pt x="1149445" y="1314395"/>
                    <a:pt x="1161013" y="1300899"/>
                  </a:cubicBezTo>
                  <a:cubicBezTo>
                    <a:pt x="1184202" y="1273844"/>
                    <a:pt x="1175453" y="1266134"/>
                    <a:pt x="1208147" y="1244338"/>
                  </a:cubicBezTo>
                  <a:cubicBezTo>
                    <a:pt x="1216415" y="1238826"/>
                    <a:pt x="1227000" y="1238053"/>
                    <a:pt x="1236427" y="1234911"/>
                  </a:cubicBezTo>
                  <a:cubicBezTo>
                    <a:pt x="1265414" y="1176938"/>
                    <a:pt x="1247486" y="1208896"/>
                    <a:pt x="1292988" y="1140643"/>
                  </a:cubicBezTo>
                  <a:lnTo>
                    <a:pt x="1311842" y="1112362"/>
                  </a:lnTo>
                  <a:cubicBezTo>
                    <a:pt x="1318126" y="1102935"/>
                    <a:pt x="1321268" y="1090366"/>
                    <a:pt x="1330695" y="1084082"/>
                  </a:cubicBezTo>
                  <a:lnTo>
                    <a:pt x="1358976" y="1065228"/>
                  </a:lnTo>
                  <a:cubicBezTo>
                    <a:pt x="1393540" y="1013382"/>
                    <a:pt x="1358976" y="1057372"/>
                    <a:pt x="1406110" y="1018094"/>
                  </a:cubicBezTo>
                  <a:cubicBezTo>
                    <a:pt x="1478694" y="957607"/>
                    <a:pt x="1392454" y="1017772"/>
                    <a:pt x="1462671" y="970960"/>
                  </a:cubicBezTo>
                  <a:cubicBezTo>
                    <a:pt x="1465813" y="961533"/>
                    <a:pt x="1465890" y="950439"/>
                    <a:pt x="1472097" y="942680"/>
                  </a:cubicBezTo>
                  <a:cubicBezTo>
                    <a:pt x="1479175" y="933833"/>
                    <a:pt x="1491159" y="930411"/>
                    <a:pt x="1500378" y="923826"/>
                  </a:cubicBezTo>
                  <a:cubicBezTo>
                    <a:pt x="1513163" y="914694"/>
                    <a:pt x="1526975" y="906655"/>
                    <a:pt x="1538085" y="895546"/>
                  </a:cubicBezTo>
                  <a:cubicBezTo>
                    <a:pt x="1561704" y="871927"/>
                    <a:pt x="1580454" y="843751"/>
                    <a:pt x="1604073" y="820132"/>
                  </a:cubicBezTo>
                  <a:cubicBezTo>
                    <a:pt x="1632919" y="791286"/>
                    <a:pt x="1674988" y="767663"/>
                    <a:pt x="1707768" y="744717"/>
                  </a:cubicBezTo>
                  <a:cubicBezTo>
                    <a:pt x="1718437" y="737249"/>
                    <a:pt x="1758436" y="705243"/>
                    <a:pt x="1773755" y="697583"/>
                  </a:cubicBezTo>
                  <a:cubicBezTo>
                    <a:pt x="1782643" y="693139"/>
                    <a:pt x="1793350" y="692982"/>
                    <a:pt x="1802036" y="688156"/>
                  </a:cubicBezTo>
                  <a:cubicBezTo>
                    <a:pt x="1899279" y="634132"/>
                    <a:pt x="1822884" y="662353"/>
                    <a:pt x="1886877" y="641022"/>
                  </a:cubicBezTo>
                  <a:cubicBezTo>
                    <a:pt x="1896304" y="631595"/>
                    <a:pt x="1904634" y="620927"/>
                    <a:pt x="1915157" y="612742"/>
                  </a:cubicBezTo>
                  <a:cubicBezTo>
                    <a:pt x="1933043" y="598831"/>
                    <a:pt x="1971718" y="575035"/>
                    <a:pt x="1971718" y="575035"/>
                  </a:cubicBezTo>
                  <a:cubicBezTo>
                    <a:pt x="1978003" y="565608"/>
                    <a:pt x="1982561" y="554765"/>
                    <a:pt x="1990572" y="546754"/>
                  </a:cubicBezTo>
                  <a:cubicBezTo>
                    <a:pt x="2003895" y="533431"/>
                    <a:pt x="2041775" y="516439"/>
                    <a:pt x="2056559" y="509047"/>
                  </a:cubicBezTo>
                  <a:cubicBezTo>
                    <a:pt x="2062844" y="499620"/>
                    <a:pt x="2065806" y="486772"/>
                    <a:pt x="2075413" y="480767"/>
                  </a:cubicBezTo>
                  <a:cubicBezTo>
                    <a:pt x="2092266" y="470234"/>
                    <a:pt x="2131974" y="461913"/>
                    <a:pt x="2131974" y="461913"/>
                  </a:cubicBezTo>
                  <a:cubicBezTo>
                    <a:pt x="2207387" y="411636"/>
                    <a:pt x="2116263" y="477624"/>
                    <a:pt x="2179108" y="414779"/>
                  </a:cubicBezTo>
                  <a:cubicBezTo>
                    <a:pt x="2187119" y="406768"/>
                    <a:pt x="2197961" y="402210"/>
                    <a:pt x="2207388" y="395925"/>
                  </a:cubicBezTo>
                  <a:cubicBezTo>
                    <a:pt x="2213673" y="386498"/>
                    <a:pt x="2220237" y="377252"/>
                    <a:pt x="2226242" y="367645"/>
                  </a:cubicBezTo>
                  <a:cubicBezTo>
                    <a:pt x="2235953" y="352108"/>
                    <a:pt x="2244359" y="335756"/>
                    <a:pt x="2254522" y="320511"/>
                  </a:cubicBezTo>
                  <a:cubicBezTo>
                    <a:pt x="2269516" y="298020"/>
                    <a:pt x="2285438" y="276148"/>
                    <a:pt x="2301656" y="254523"/>
                  </a:cubicBezTo>
                  <a:cubicBezTo>
                    <a:pt x="2313728" y="238427"/>
                    <a:pt x="2328202" y="224130"/>
                    <a:pt x="2339363" y="207389"/>
                  </a:cubicBezTo>
                  <a:cubicBezTo>
                    <a:pt x="2388993" y="132944"/>
                    <a:pt x="2324740" y="203159"/>
                    <a:pt x="2386497" y="141402"/>
                  </a:cubicBezTo>
                  <a:cubicBezTo>
                    <a:pt x="2392456" y="117565"/>
                    <a:pt x="2404529" y="97954"/>
                    <a:pt x="2386497" y="75414"/>
                  </a:cubicBezTo>
                  <a:cubicBezTo>
                    <a:pt x="2370199" y="55041"/>
                    <a:pt x="2318942" y="43469"/>
                    <a:pt x="2301656" y="37707"/>
                  </a:cubicBezTo>
                  <a:cubicBezTo>
                    <a:pt x="2284428" y="31964"/>
                    <a:pt x="2252580" y="20544"/>
                    <a:pt x="2235669" y="18853"/>
                  </a:cubicBezTo>
                  <a:cubicBezTo>
                    <a:pt x="2185545" y="13840"/>
                    <a:pt x="2135148" y="12006"/>
                    <a:pt x="2084840" y="9426"/>
                  </a:cubicBezTo>
                  <a:lnTo>
                    <a:pt x="1868023" y="0"/>
                  </a:lnTo>
                  <a:lnTo>
                    <a:pt x="1264708" y="9426"/>
                  </a:lnTo>
                  <a:cubicBezTo>
                    <a:pt x="1251758" y="9807"/>
                    <a:pt x="1239705" y="16312"/>
                    <a:pt x="1227001" y="18853"/>
                  </a:cubicBezTo>
                  <a:cubicBezTo>
                    <a:pt x="1088159" y="46622"/>
                    <a:pt x="1260289" y="5578"/>
                    <a:pt x="1104452" y="47134"/>
                  </a:cubicBezTo>
                  <a:cubicBezTo>
                    <a:pt x="1079415" y="53810"/>
                    <a:pt x="1029038" y="65987"/>
                    <a:pt x="1029038" y="65987"/>
                  </a:cubicBezTo>
                  <a:cubicBezTo>
                    <a:pt x="1019611" y="72272"/>
                    <a:pt x="1009461" y="77588"/>
                    <a:pt x="1000757" y="84841"/>
                  </a:cubicBezTo>
                  <a:cubicBezTo>
                    <a:pt x="990516" y="93375"/>
                    <a:pt x="983325" y="105372"/>
                    <a:pt x="972477" y="113121"/>
                  </a:cubicBezTo>
                  <a:cubicBezTo>
                    <a:pt x="906400" y="160319"/>
                    <a:pt x="961878" y="110631"/>
                    <a:pt x="906489" y="141402"/>
                  </a:cubicBezTo>
                  <a:cubicBezTo>
                    <a:pt x="886681" y="152406"/>
                    <a:pt x="865950" y="163087"/>
                    <a:pt x="849928" y="179109"/>
                  </a:cubicBezTo>
                  <a:cubicBezTo>
                    <a:pt x="840501" y="188536"/>
                    <a:pt x="832740" y="199994"/>
                    <a:pt x="821648" y="207389"/>
                  </a:cubicBezTo>
                  <a:cubicBezTo>
                    <a:pt x="813380" y="212901"/>
                    <a:pt x="802795" y="213674"/>
                    <a:pt x="793368" y="216816"/>
                  </a:cubicBezTo>
                  <a:cubicBezTo>
                    <a:pt x="757279" y="243882"/>
                    <a:pt x="758209" y="246697"/>
                    <a:pt x="717953" y="263950"/>
                  </a:cubicBezTo>
                  <a:cubicBezTo>
                    <a:pt x="708820" y="267864"/>
                    <a:pt x="698359" y="268551"/>
                    <a:pt x="689673" y="273377"/>
                  </a:cubicBezTo>
                  <a:cubicBezTo>
                    <a:pt x="592432" y="327400"/>
                    <a:pt x="668822" y="299181"/>
                    <a:pt x="604831" y="320511"/>
                  </a:cubicBezTo>
                  <a:cubicBezTo>
                    <a:pt x="595404" y="326796"/>
                    <a:pt x="584562" y="331354"/>
                    <a:pt x="576551" y="339365"/>
                  </a:cubicBezTo>
                  <a:cubicBezTo>
                    <a:pt x="568540" y="347376"/>
                    <a:pt x="567124" y="361361"/>
                    <a:pt x="557697" y="367645"/>
                  </a:cubicBezTo>
                  <a:cubicBezTo>
                    <a:pt x="546917" y="374832"/>
                    <a:pt x="532447" y="373513"/>
                    <a:pt x="519990" y="377072"/>
                  </a:cubicBezTo>
                  <a:cubicBezTo>
                    <a:pt x="510436" y="379802"/>
                    <a:pt x="500396" y="381673"/>
                    <a:pt x="491710" y="386499"/>
                  </a:cubicBezTo>
                  <a:cubicBezTo>
                    <a:pt x="471902" y="397503"/>
                    <a:pt x="454003" y="411637"/>
                    <a:pt x="435149" y="424206"/>
                  </a:cubicBezTo>
                  <a:cubicBezTo>
                    <a:pt x="425722" y="430490"/>
                    <a:pt x="417617" y="439476"/>
                    <a:pt x="406869" y="443059"/>
                  </a:cubicBezTo>
                  <a:lnTo>
                    <a:pt x="378588" y="452486"/>
                  </a:lnTo>
                  <a:lnTo>
                    <a:pt x="322027" y="490193"/>
                  </a:lnTo>
                  <a:cubicBezTo>
                    <a:pt x="312600" y="496478"/>
                    <a:pt x="304738" y="506299"/>
                    <a:pt x="293747" y="509047"/>
                  </a:cubicBezTo>
                  <a:lnTo>
                    <a:pt x="256040" y="518474"/>
                  </a:lnTo>
                  <a:cubicBezTo>
                    <a:pt x="235443" y="549369"/>
                    <a:pt x="216762" y="557752"/>
                    <a:pt x="208906" y="56560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フリーフォーム: 図形 97">
              <a:extLst>
                <a:ext uri="{FF2B5EF4-FFF2-40B4-BE49-F238E27FC236}">
                  <a16:creationId xmlns:a16="http://schemas.microsoft.com/office/drawing/2014/main" id="{D7B60A3E-77B7-43A6-B083-C251CDFE9BC4}"/>
                </a:ext>
              </a:extLst>
            </p:cNvPr>
            <p:cNvSpPr/>
            <p:nvPr/>
          </p:nvSpPr>
          <p:spPr>
            <a:xfrm>
              <a:off x="6328126" y="3594630"/>
              <a:ext cx="2300542" cy="1508289"/>
            </a:xfrm>
            <a:custGeom>
              <a:avLst/>
              <a:gdLst>
                <a:gd name="connsiteX0" fmla="*/ 1706653 w 2300542"/>
                <a:gd name="connsiteY0" fmla="*/ 0 h 1508289"/>
                <a:gd name="connsiteX1" fmla="*/ 1706653 w 2300542"/>
                <a:gd name="connsiteY1" fmla="*/ 0 h 1508289"/>
                <a:gd name="connsiteX2" fmla="*/ 1593532 w 2300542"/>
                <a:gd name="connsiteY2" fmla="*/ 28281 h 1508289"/>
                <a:gd name="connsiteX3" fmla="*/ 1536971 w 2300542"/>
                <a:gd name="connsiteY3" fmla="*/ 37708 h 1508289"/>
                <a:gd name="connsiteX4" fmla="*/ 1508690 w 2300542"/>
                <a:gd name="connsiteY4" fmla="*/ 47134 h 1508289"/>
                <a:gd name="connsiteX5" fmla="*/ 1470983 w 2300542"/>
                <a:gd name="connsiteY5" fmla="*/ 56561 h 1508289"/>
                <a:gd name="connsiteX6" fmla="*/ 1442703 w 2300542"/>
                <a:gd name="connsiteY6" fmla="*/ 65988 h 1508289"/>
                <a:gd name="connsiteX7" fmla="*/ 1395569 w 2300542"/>
                <a:gd name="connsiteY7" fmla="*/ 75415 h 1508289"/>
                <a:gd name="connsiteX8" fmla="*/ 1320154 w 2300542"/>
                <a:gd name="connsiteY8" fmla="*/ 94268 h 1508289"/>
                <a:gd name="connsiteX9" fmla="*/ 1197606 w 2300542"/>
                <a:gd name="connsiteY9" fmla="*/ 113122 h 1508289"/>
                <a:gd name="connsiteX10" fmla="*/ 1141045 w 2300542"/>
                <a:gd name="connsiteY10" fmla="*/ 141402 h 1508289"/>
                <a:gd name="connsiteX11" fmla="*/ 1084484 w 2300542"/>
                <a:gd name="connsiteY11" fmla="*/ 160256 h 1508289"/>
                <a:gd name="connsiteX12" fmla="*/ 1018497 w 2300542"/>
                <a:gd name="connsiteY12" fmla="*/ 179110 h 1508289"/>
                <a:gd name="connsiteX13" fmla="*/ 990216 w 2300542"/>
                <a:gd name="connsiteY13" fmla="*/ 197963 h 1508289"/>
                <a:gd name="connsiteX14" fmla="*/ 924229 w 2300542"/>
                <a:gd name="connsiteY14" fmla="*/ 226244 h 1508289"/>
                <a:gd name="connsiteX15" fmla="*/ 886521 w 2300542"/>
                <a:gd name="connsiteY15" fmla="*/ 254524 h 1508289"/>
                <a:gd name="connsiteX16" fmla="*/ 858241 w 2300542"/>
                <a:gd name="connsiteY16" fmla="*/ 263951 h 1508289"/>
                <a:gd name="connsiteX17" fmla="*/ 773400 w 2300542"/>
                <a:gd name="connsiteY17" fmla="*/ 329938 h 1508289"/>
                <a:gd name="connsiteX18" fmla="*/ 745119 w 2300542"/>
                <a:gd name="connsiteY18" fmla="*/ 358219 h 1508289"/>
                <a:gd name="connsiteX19" fmla="*/ 716839 w 2300542"/>
                <a:gd name="connsiteY19" fmla="*/ 377072 h 1508289"/>
                <a:gd name="connsiteX20" fmla="*/ 697985 w 2300542"/>
                <a:gd name="connsiteY20" fmla="*/ 405353 h 1508289"/>
                <a:gd name="connsiteX21" fmla="*/ 641424 w 2300542"/>
                <a:gd name="connsiteY21" fmla="*/ 443060 h 1508289"/>
                <a:gd name="connsiteX22" fmla="*/ 584864 w 2300542"/>
                <a:gd name="connsiteY22" fmla="*/ 471341 h 1508289"/>
                <a:gd name="connsiteX23" fmla="*/ 556583 w 2300542"/>
                <a:gd name="connsiteY23" fmla="*/ 461914 h 1508289"/>
                <a:gd name="connsiteX24" fmla="*/ 537730 w 2300542"/>
                <a:gd name="connsiteY24" fmla="*/ 490194 h 1508289"/>
                <a:gd name="connsiteX25" fmla="*/ 500022 w 2300542"/>
                <a:gd name="connsiteY25" fmla="*/ 518475 h 1508289"/>
                <a:gd name="connsiteX26" fmla="*/ 452888 w 2300542"/>
                <a:gd name="connsiteY26" fmla="*/ 565609 h 1508289"/>
                <a:gd name="connsiteX27" fmla="*/ 405754 w 2300542"/>
                <a:gd name="connsiteY27" fmla="*/ 612743 h 1508289"/>
                <a:gd name="connsiteX28" fmla="*/ 358620 w 2300542"/>
                <a:gd name="connsiteY28" fmla="*/ 659877 h 1508289"/>
                <a:gd name="connsiteX29" fmla="*/ 330340 w 2300542"/>
                <a:gd name="connsiteY29" fmla="*/ 697584 h 1508289"/>
                <a:gd name="connsiteX30" fmla="*/ 302059 w 2300542"/>
                <a:gd name="connsiteY30" fmla="*/ 716437 h 1508289"/>
                <a:gd name="connsiteX31" fmla="*/ 273779 w 2300542"/>
                <a:gd name="connsiteY31" fmla="*/ 744718 h 1508289"/>
                <a:gd name="connsiteX32" fmla="*/ 245499 w 2300542"/>
                <a:gd name="connsiteY32" fmla="*/ 763571 h 1508289"/>
                <a:gd name="connsiteX33" fmla="*/ 217218 w 2300542"/>
                <a:gd name="connsiteY33" fmla="*/ 791852 h 1508289"/>
                <a:gd name="connsiteX34" fmla="*/ 160657 w 2300542"/>
                <a:gd name="connsiteY34" fmla="*/ 820132 h 1508289"/>
                <a:gd name="connsiteX35" fmla="*/ 141804 w 2300542"/>
                <a:gd name="connsiteY35" fmla="*/ 848413 h 1508289"/>
                <a:gd name="connsiteX36" fmla="*/ 113523 w 2300542"/>
                <a:gd name="connsiteY36" fmla="*/ 867266 h 1508289"/>
                <a:gd name="connsiteX37" fmla="*/ 85243 w 2300542"/>
                <a:gd name="connsiteY37" fmla="*/ 895547 h 1508289"/>
                <a:gd name="connsiteX38" fmla="*/ 75816 w 2300542"/>
                <a:gd name="connsiteY38" fmla="*/ 923827 h 1508289"/>
                <a:gd name="connsiteX39" fmla="*/ 28682 w 2300542"/>
                <a:gd name="connsiteY39" fmla="*/ 980388 h 1508289"/>
                <a:gd name="connsiteX40" fmla="*/ 19255 w 2300542"/>
                <a:gd name="connsiteY40" fmla="*/ 1008668 h 1508289"/>
                <a:gd name="connsiteX41" fmla="*/ 402 w 2300542"/>
                <a:gd name="connsiteY41" fmla="*/ 1093510 h 1508289"/>
                <a:gd name="connsiteX42" fmla="*/ 9829 w 2300542"/>
                <a:gd name="connsiteY42" fmla="*/ 1244338 h 1508289"/>
                <a:gd name="connsiteX43" fmla="*/ 56963 w 2300542"/>
                <a:gd name="connsiteY43" fmla="*/ 1253765 h 1508289"/>
                <a:gd name="connsiteX44" fmla="*/ 113523 w 2300542"/>
                <a:gd name="connsiteY44" fmla="*/ 1272619 h 1508289"/>
                <a:gd name="connsiteX45" fmla="*/ 170084 w 2300542"/>
                <a:gd name="connsiteY45" fmla="*/ 1300899 h 1508289"/>
                <a:gd name="connsiteX46" fmla="*/ 292633 w 2300542"/>
                <a:gd name="connsiteY46" fmla="*/ 1310326 h 1508289"/>
                <a:gd name="connsiteX47" fmla="*/ 358620 w 2300542"/>
                <a:gd name="connsiteY47" fmla="*/ 1319753 h 1508289"/>
                <a:gd name="connsiteX48" fmla="*/ 386901 w 2300542"/>
                <a:gd name="connsiteY48" fmla="*/ 1329180 h 1508289"/>
                <a:gd name="connsiteX49" fmla="*/ 462315 w 2300542"/>
                <a:gd name="connsiteY49" fmla="*/ 1338607 h 1508289"/>
                <a:gd name="connsiteX50" fmla="*/ 490596 w 2300542"/>
                <a:gd name="connsiteY50" fmla="*/ 1357460 h 1508289"/>
                <a:gd name="connsiteX51" fmla="*/ 518876 w 2300542"/>
                <a:gd name="connsiteY51" fmla="*/ 1366887 h 1508289"/>
                <a:gd name="connsiteX52" fmla="*/ 547156 w 2300542"/>
                <a:gd name="connsiteY52" fmla="*/ 1385741 h 1508289"/>
                <a:gd name="connsiteX53" fmla="*/ 603717 w 2300542"/>
                <a:gd name="connsiteY53" fmla="*/ 1395167 h 1508289"/>
                <a:gd name="connsiteX54" fmla="*/ 811107 w 2300542"/>
                <a:gd name="connsiteY54" fmla="*/ 1414021 h 1508289"/>
                <a:gd name="connsiteX55" fmla="*/ 867668 w 2300542"/>
                <a:gd name="connsiteY55" fmla="*/ 1451728 h 1508289"/>
                <a:gd name="connsiteX56" fmla="*/ 895948 w 2300542"/>
                <a:gd name="connsiteY56" fmla="*/ 1461155 h 1508289"/>
                <a:gd name="connsiteX57" fmla="*/ 924229 w 2300542"/>
                <a:gd name="connsiteY57" fmla="*/ 1480009 h 1508289"/>
                <a:gd name="connsiteX58" fmla="*/ 980789 w 2300542"/>
                <a:gd name="connsiteY58" fmla="*/ 1498862 h 1508289"/>
                <a:gd name="connsiteX59" fmla="*/ 1009070 w 2300542"/>
                <a:gd name="connsiteY59" fmla="*/ 1508289 h 1508289"/>
                <a:gd name="connsiteX60" fmla="*/ 1263593 w 2300542"/>
                <a:gd name="connsiteY60" fmla="*/ 1498862 h 1508289"/>
                <a:gd name="connsiteX61" fmla="*/ 1291874 w 2300542"/>
                <a:gd name="connsiteY61" fmla="*/ 1489435 h 1508289"/>
                <a:gd name="connsiteX62" fmla="*/ 1320154 w 2300542"/>
                <a:gd name="connsiteY62" fmla="*/ 1470582 h 1508289"/>
                <a:gd name="connsiteX63" fmla="*/ 1339008 w 2300542"/>
                <a:gd name="connsiteY63" fmla="*/ 1442301 h 1508289"/>
                <a:gd name="connsiteX64" fmla="*/ 1367288 w 2300542"/>
                <a:gd name="connsiteY64" fmla="*/ 1432875 h 1508289"/>
                <a:gd name="connsiteX65" fmla="*/ 1395569 w 2300542"/>
                <a:gd name="connsiteY65" fmla="*/ 1414021 h 1508289"/>
                <a:gd name="connsiteX66" fmla="*/ 1423849 w 2300542"/>
                <a:gd name="connsiteY66" fmla="*/ 1385741 h 1508289"/>
                <a:gd name="connsiteX67" fmla="*/ 1452130 w 2300542"/>
                <a:gd name="connsiteY67" fmla="*/ 1366887 h 1508289"/>
                <a:gd name="connsiteX68" fmla="*/ 1480410 w 2300542"/>
                <a:gd name="connsiteY68" fmla="*/ 1338607 h 1508289"/>
                <a:gd name="connsiteX69" fmla="*/ 1565251 w 2300542"/>
                <a:gd name="connsiteY69" fmla="*/ 1282046 h 1508289"/>
                <a:gd name="connsiteX70" fmla="*/ 1631239 w 2300542"/>
                <a:gd name="connsiteY70" fmla="*/ 1216058 h 1508289"/>
                <a:gd name="connsiteX71" fmla="*/ 1687800 w 2300542"/>
                <a:gd name="connsiteY71" fmla="*/ 1159497 h 1508289"/>
                <a:gd name="connsiteX72" fmla="*/ 1744360 w 2300542"/>
                <a:gd name="connsiteY72" fmla="*/ 1093510 h 1508289"/>
                <a:gd name="connsiteX73" fmla="*/ 1800921 w 2300542"/>
                <a:gd name="connsiteY73" fmla="*/ 1046376 h 1508289"/>
                <a:gd name="connsiteX74" fmla="*/ 1838629 w 2300542"/>
                <a:gd name="connsiteY74" fmla="*/ 999242 h 1508289"/>
                <a:gd name="connsiteX75" fmla="*/ 1885763 w 2300542"/>
                <a:gd name="connsiteY75" fmla="*/ 942681 h 1508289"/>
                <a:gd name="connsiteX76" fmla="*/ 1914043 w 2300542"/>
                <a:gd name="connsiteY76" fmla="*/ 876693 h 1508289"/>
                <a:gd name="connsiteX77" fmla="*/ 1932897 w 2300542"/>
                <a:gd name="connsiteY77" fmla="*/ 829559 h 1508289"/>
                <a:gd name="connsiteX78" fmla="*/ 1980031 w 2300542"/>
                <a:gd name="connsiteY78" fmla="*/ 763571 h 1508289"/>
                <a:gd name="connsiteX79" fmla="*/ 1989457 w 2300542"/>
                <a:gd name="connsiteY79" fmla="*/ 735291 h 1508289"/>
                <a:gd name="connsiteX80" fmla="*/ 1998884 w 2300542"/>
                <a:gd name="connsiteY80" fmla="*/ 688157 h 1508289"/>
                <a:gd name="connsiteX81" fmla="*/ 2036591 w 2300542"/>
                <a:gd name="connsiteY81" fmla="*/ 641023 h 1508289"/>
                <a:gd name="connsiteX82" fmla="*/ 2064872 w 2300542"/>
                <a:gd name="connsiteY82" fmla="*/ 593889 h 1508289"/>
                <a:gd name="connsiteX83" fmla="*/ 2121433 w 2300542"/>
                <a:gd name="connsiteY83" fmla="*/ 518475 h 1508289"/>
                <a:gd name="connsiteX84" fmla="*/ 2168567 w 2300542"/>
                <a:gd name="connsiteY84" fmla="*/ 461914 h 1508289"/>
                <a:gd name="connsiteX85" fmla="*/ 2215701 w 2300542"/>
                <a:gd name="connsiteY85" fmla="*/ 395926 h 1508289"/>
                <a:gd name="connsiteX86" fmla="*/ 2234554 w 2300542"/>
                <a:gd name="connsiteY86" fmla="*/ 320512 h 1508289"/>
                <a:gd name="connsiteX87" fmla="*/ 2262835 w 2300542"/>
                <a:gd name="connsiteY87" fmla="*/ 254524 h 1508289"/>
                <a:gd name="connsiteX88" fmla="*/ 2281688 w 2300542"/>
                <a:gd name="connsiteY88" fmla="*/ 226244 h 1508289"/>
                <a:gd name="connsiteX89" fmla="*/ 2300542 w 2300542"/>
                <a:gd name="connsiteY89" fmla="*/ 169683 h 1508289"/>
                <a:gd name="connsiteX90" fmla="*/ 2140286 w 2300542"/>
                <a:gd name="connsiteY90" fmla="*/ 160256 h 1508289"/>
                <a:gd name="connsiteX91" fmla="*/ 2112006 w 2300542"/>
                <a:gd name="connsiteY91" fmla="*/ 141402 h 1508289"/>
                <a:gd name="connsiteX92" fmla="*/ 2055445 w 2300542"/>
                <a:gd name="connsiteY92" fmla="*/ 122549 h 1508289"/>
                <a:gd name="connsiteX93" fmla="*/ 2027165 w 2300542"/>
                <a:gd name="connsiteY93" fmla="*/ 113122 h 1508289"/>
                <a:gd name="connsiteX94" fmla="*/ 1961177 w 2300542"/>
                <a:gd name="connsiteY94" fmla="*/ 84842 h 1508289"/>
                <a:gd name="connsiteX95" fmla="*/ 1791495 w 2300542"/>
                <a:gd name="connsiteY95" fmla="*/ 56561 h 1508289"/>
                <a:gd name="connsiteX96" fmla="*/ 1763214 w 2300542"/>
                <a:gd name="connsiteY96" fmla="*/ 28281 h 1508289"/>
                <a:gd name="connsiteX97" fmla="*/ 1706653 w 2300542"/>
                <a:gd name="connsiteY97" fmla="*/ 0 h 150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300542" h="1508289">
                  <a:moveTo>
                    <a:pt x="1706653" y="0"/>
                  </a:moveTo>
                  <a:lnTo>
                    <a:pt x="1706653" y="0"/>
                  </a:lnTo>
                  <a:cubicBezTo>
                    <a:pt x="1668946" y="9427"/>
                    <a:pt x="1631474" y="19849"/>
                    <a:pt x="1593532" y="28281"/>
                  </a:cubicBezTo>
                  <a:cubicBezTo>
                    <a:pt x="1574873" y="32427"/>
                    <a:pt x="1555630" y="33562"/>
                    <a:pt x="1536971" y="37708"/>
                  </a:cubicBezTo>
                  <a:cubicBezTo>
                    <a:pt x="1527271" y="39864"/>
                    <a:pt x="1518245" y="44404"/>
                    <a:pt x="1508690" y="47134"/>
                  </a:cubicBezTo>
                  <a:cubicBezTo>
                    <a:pt x="1496233" y="50693"/>
                    <a:pt x="1483440" y="53002"/>
                    <a:pt x="1470983" y="56561"/>
                  </a:cubicBezTo>
                  <a:cubicBezTo>
                    <a:pt x="1461429" y="59291"/>
                    <a:pt x="1452343" y="63578"/>
                    <a:pt x="1442703" y="65988"/>
                  </a:cubicBezTo>
                  <a:cubicBezTo>
                    <a:pt x="1427159" y="69874"/>
                    <a:pt x="1411181" y="71812"/>
                    <a:pt x="1395569" y="75415"/>
                  </a:cubicBezTo>
                  <a:cubicBezTo>
                    <a:pt x="1370321" y="81241"/>
                    <a:pt x="1345713" y="90008"/>
                    <a:pt x="1320154" y="94268"/>
                  </a:cubicBezTo>
                  <a:cubicBezTo>
                    <a:pt x="1241676" y="107348"/>
                    <a:pt x="1282515" y="100992"/>
                    <a:pt x="1197606" y="113122"/>
                  </a:cubicBezTo>
                  <a:cubicBezTo>
                    <a:pt x="1094467" y="147502"/>
                    <a:pt x="1250687" y="92673"/>
                    <a:pt x="1141045" y="141402"/>
                  </a:cubicBezTo>
                  <a:cubicBezTo>
                    <a:pt x="1122884" y="149473"/>
                    <a:pt x="1103764" y="155436"/>
                    <a:pt x="1084484" y="160256"/>
                  </a:cubicBezTo>
                  <a:cubicBezTo>
                    <a:pt x="1072401" y="163277"/>
                    <a:pt x="1032022" y="172347"/>
                    <a:pt x="1018497" y="179110"/>
                  </a:cubicBezTo>
                  <a:cubicBezTo>
                    <a:pt x="1008363" y="184177"/>
                    <a:pt x="1000053" y="192342"/>
                    <a:pt x="990216" y="197963"/>
                  </a:cubicBezTo>
                  <a:cubicBezTo>
                    <a:pt x="957597" y="216602"/>
                    <a:pt x="955958" y="215667"/>
                    <a:pt x="924229" y="226244"/>
                  </a:cubicBezTo>
                  <a:cubicBezTo>
                    <a:pt x="911660" y="235671"/>
                    <a:pt x="900162" y="246729"/>
                    <a:pt x="886521" y="254524"/>
                  </a:cubicBezTo>
                  <a:cubicBezTo>
                    <a:pt x="877894" y="259454"/>
                    <a:pt x="866084" y="257850"/>
                    <a:pt x="858241" y="263951"/>
                  </a:cubicBezTo>
                  <a:cubicBezTo>
                    <a:pt x="762863" y="338134"/>
                    <a:pt x="838822" y="308132"/>
                    <a:pt x="773400" y="329938"/>
                  </a:cubicBezTo>
                  <a:cubicBezTo>
                    <a:pt x="763973" y="339365"/>
                    <a:pt x="755361" y="349684"/>
                    <a:pt x="745119" y="358219"/>
                  </a:cubicBezTo>
                  <a:cubicBezTo>
                    <a:pt x="736416" y="365472"/>
                    <a:pt x="724850" y="369061"/>
                    <a:pt x="716839" y="377072"/>
                  </a:cubicBezTo>
                  <a:cubicBezTo>
                    <a:pt x="708828" y="385083"/>
                    <a:pt x="706512" y="397892"/>
                    <a:pt x="697985" y="405353"/>
                  </a:cubicBezTo>
                  <a:cubicBezTo>
                    <a:pt x="680932" y="420274"/>
                    <a:pt x="660278" y="430491"/>
                    <a:pt x="641424" y="443060"/>
                  </a:cubicBezTo>
                  <a:cubicBezTo>
                    <a:pt x="604874" y="467427"/>
                    <a:pt x="623894" y="458331"/>
                    <a:pt x="584864" y="471341"/>
                  </a:cubicBezTo>
                  <a:cubicBezTo>
                    <a:pt x="575437" y="468199"/>
                    <a:pt x="565809" y="458224"/>
                    <a:pt x="556583" y="461914"/>
                  </a:cubicBezTo>
                  <a:cubicBezTo>
                    <a:pt x="546064" y="466122"/>
                    <a:pt x="545741" y="482183"/>
                    <a:pt x="537730" y="490194"/>
                  </a:cubicBezTo>
                  <a:cubicBezTo>
                    <a:pt x="526620" y="501304"/>
                    <a:pt x="512591" y="509048"/>
                    <a:pt x="500022" y="518475"/>
                  </a:cubicBezTo>
                  <a:cubicBezTo>
                    <a:pt x="449748" y="593887"/>
                    <a:pt x="515733" y="502764"/>
                    <a:pt x="452888" y="565609"/>
                  </a:cubicBezTo>
                  <a:cubicBezTo>
                    <a:pt x="390042" y="628455"/>
                    <a:pt x="481172" y="562465"/>
                    <a:pt x="405754" y="612743"/>
                  </a:cubicBezTo>
                  <a:cubicBezTo>
                    <a:pt x="355480" y="688155"/>
                    <a:pt x="421465" y="597032"/>
                    <a:pt x="358620" y="659877"/>
                  </a:cubicBezTo>
                  <a:cubicBezTo>
                    <a:pt x="347511" y="670986"/>
                    <a:pt x="341450" y="686475"/>
                    <a:pt x="330340" y="697584"/>
                  </a:cubicBezTo>
                  <a:cubicBezTo>
                    <a:pt x="322329" y="705595"/>
                    <a:pt x="310763" y="709184"/>
                    <a:pt x="302059" y="716437"/>
                  </a:cubicBezTo>
                  <a:cubicBezTo>
                    <a:pt x="291817" y="724972"/>
                    <a:pt x="284021" y="736183"/>
                    <a:pt x="273779" y="744718"/>
                  </a:cubicBezTo>
                  <a:cubicBezTo>
                    <a:pt x="265076" y="751971"/>
                    <a:pt x="254202" y="756318"/>
                    <a:pt x="245499" y="763571"/>
                  </a:cubicBezTo>
                  <a:cubicBezTo>
                    <a:pt x="235257" y="772106"/>
                    <a:pt x="227460" y="783317"/>
                    <a:pt x="217218" y="791852"/>
                  </a:cubicBezTo>
                  <a:cubicBezTo>
                    <a:pt x="192853" y="812156"/>
                    <a:pt x="189000" y="810684"/>
                    <a:pt x="160657" y="820132"/>
                  </a:cubicBezTo>
                  <a:cubicBezTo>
                    <a:pt x="154373" y="829559"/>
                    <a:pt x="149815" y="840402"/>
                    <a:pt x="141804" y="848413"/>
                  </a:cubicBezTo>
                  <a:cubicBezTo>
                    <a:pt x="133793" y="856424"/>
                    <a:pt x="122227" y="860013"/>
                    <a:pt x="113523" y="867266"/>
                  </a:cubicBezTo>
                  <a:cubicBezTo>
                    <a:pt x="103281" y="875801"/>
                    <a:pt x="94670" y="886120"/>
                    <a:pt x="85243" y="895547"/>
                  </a:cubicBezTo>
                  <a:cubicBezTo>
                    <a:pt x="82101" y="904974"/>
                    <a:pt x="81328" y="915559"/>
                    <a:pt x="75816" y="923827"/>
                  </a:cubicBezTo>
                  <a:cubicBezTo>
                    <a:pt x="34121" y="986370"/>
                    <a:pt x="59524" y="918707"/>
                    <a:pt x="28682" y="980388"/>
                  </a:cubicBezTo>
                  <a:cubicBezTo>
                    <a:pt x="24238" y="989276"/>
                    <a:pt x="21985" y="999114"/>
                    <a:pt x="19255" y="1008668"/>
                  </a:cubicBezTo>
                  <a:cubicBezTo>
                    <a:pt x="10384" y="1039718"/>
                    <a:pt x="6878" y="1061128"/>
                    <a:pt x="402" y="1093510"/>
                  </a:cubicBezTo>
                  <a:cubicBezTo>
                    <a:pt x="3544" y="1143786"/>
                    <a:pt x="-6937" y="1196836"/>
                    <a:pt x="9829" y="1244338"/>
                  </a:cubicBezTo>
                  <a:cubicBezTo>
                    <a:pt x="15162" y="1259447"/>
                    <a:pt x="41505" y="1249549"/>
                    <a:pt x="56963" y="1253765"/>
                  </a:cubicBezTo>
                  <a:cubicBezTo>
                    <a:pt x="76136" y="1258994"/>
                    <a:pt x="96987" y="1261596"/>
                    <a:pt x="113523" y="1272619"/>
                  </a:cubicBezTo>
                  <a:cubicBezTo>
                    <a:pt x="132955" y="1285573"/>
                    <a:pt x="146068" y="1297897"/>
                    <a:pt x="170084" y="1300899"/>
                  </a:cubicBezTo>
                  <a:cubicBezTo>
                    <a:pt x="210738" y="1305981"/>
                    <a:pt x="251866" y="1306249"/>
                    <a:pt x="292633" y="1310326"/>
                  </a:cubicBezTo>
                  <a:cubicBezTo>
                    <a:pt x="314742" y="1312537"/>
                    <a:pt x="336624" y="1316611"/>
                    <a:pt x="358620" y="1319753"/>
                  </a:cubicBezTo>
                  <a:cubicBezTo>
                    <a:pt x="368047" y="1322895"/>
                    <a:pt x="377124" y="1327402"/>
                    <a:pt x="386901" y="1329180"/>
                  </a:cubicBezTo>
                  <a:cubicBezTo>
                    <a:pt x="411826" y="1333712"/>
                    <a:pt x="437874" y="1331941"/>
                    <a:pt x="462315" y="1338607"/>
                  </a:cubicBezTo>
                  <a:cubicBezTo>
                    <a:pt x="473245" y="1341588"/>
                    <a:pt x="480462" y="1352393"/>
                    <a:pt x="490596" y="1357460"/>
                  </a:cubicBezTo>
                  <a:cubicBezTo>
                    <a:pt x="499484" y="1361904"/>
                    <a:pt x="509988" y="1362443"/>
                    <a:pt x="518876" y="1366887"/>
                  </a:cubicBezTo>
                  <a:cubicBezTo>
                    <a:pt x="529009" y="1371954"/>
                    <a:pt x="536408" y="1382158"/>
                    <a:pt x="547156" y="1385741"/>
                  </a:cubicBezTo>
                  <a:cubicBezTo>
                    <a:pt x="565289" y="1391785"/>
                    <a:pt x="584751" y="1392796"/>
                    <a:pt x="603717" y="1395167"/>
                  </a:cubicBezTo>
                  <a:cubicBezTo>
                    <a:pt x="656493" y="1401764"/>
                    <a:pt x="761341" y="1409874"/>
                    <a:pt x="811107" y="1414021"/>
                  </a:cubicBezTo>
                  <a:cubicBezTo>
                    <a:pt x="878350" y="1436436"/>
                    <a:pt x="797055" y="1404653"/>
                    <a:pt x="867668" y="1451728"/>
                  </a:cubicBezTo>
                  <a:cubicBezTo>
                    <a:pt x="875936" y="1457240"/>
                    <a:pt x="887060" y="1456711"/>
                    <a:pt x="895948" y="1461155"/>
                  </a:cubicBezTo>
                  <a:cubicBezTo>
                    <a:pt x="906082" y="1466222"/>
                    <a:pt x="913876" y="1475408"/>
                    <a:pt x="924229" y="1480009"/>
                  </a:cubicBezTo>
                  <a:cubicBezTo>
                    <a:pt x="942389" y="1488080"/>
                    <a:pt x="961936" y="1492578"/>
                    <a:pt x="980789" y="1498862"/>
                  </a:cubicBezTo>
                  <a:lnTo>
                    <a:pt x="1009070" y="1508289"/>
                  </a:lnTo>
                  <a:cubicBezTo>
                    <a:pt x="1093911" y="1505147"/>
                    <a:pt x="1178882" y="1504510"/>
                    <a:pt x="1263593" y="1498862"/>
                  </a:cubicBezTo>
                  <a:cubicBezTo>
                    <a:pt x="1273508" y="1498201"/>
                    <a:pt x="1282986" y="1493879"/>
                    <a:pt x="1291874" y="1489435"/>
                  </a:cubicBezTo>
                  <a:cubicBezTo>
                    <a:pt x="1302007" y="1484368"/>
                    <a:pt x="1310727" y="1476866"/>
                    <a:pt x="1320154" y="1470582"/>
                  </a:cubicBezTo>
                  <a:cubicBezTo>
                    <a:pt x="1326439" y="1461155"/>
                    <a:pt x="1330161" y="1449379"/>
                    <a:pt x="1339008" y="1442301"/>
                  </a:cubicBezTo>
                  <a:cubicBezTo>
                    <a:pt x="1346767" y="1436094"/>
                    <a:pt x="1358400" y="1437319"/>
                    <a:pt x="1367288" y="1432875"/>
                  </a:cubicBezTo>
                  <a:cubicBezTo>
                    <a:pt x="1377422" y="1427808"/>
                    <a:pt x="1386865" y="1421274"/>
                    <a:pt x="1395569" y="1414021"/>
                  </a:cubicBezTo>
                  <a:cubicBezTo>
                    <a:pt x="1405810" y="1405487"/>
                    <a:pt x="1413608" y="1394275"/>
                    <a:pt x="1423849" y="1385741"/>
                  </a:cubicBezTo>
                  <a:cubicBezTo>
                    <a:pt x="1432553" y="1378488"/>
                    <a:pt x="1443426" y="1374140"/>
                    <a:pt x="1452130" y="1366887"/>
                  </a:cubicBezTo>
                  <a:cubicBezTo>
                    <a:pt x="1462371" y="1358353"/>
                    <a:pt x="1469745" y="1346606"/>
                    <a:pt x="1480410" y="1338607"/>
                  </a:cubicBezTo>
                  <a:cubicBezTo>
                    <a:pt x="1507601" y="1318214"/>
                    <a:pt x="1541217" y="1306080"/>
                    <a:pt x="1565251" y="1282046"/>
                  </a:cubicBezTo>
                  <a:cubicBezTo>
                    <a:pt x="1587247" y="1260050"/>
                    <a:pt x="1612575" y="1240944"/>
                    <a:pt x="1631239" y="1216058"/>
                  </a:cubicBezTo>
                  <a:cubicBezTo>
                    <a:pt x="1666317" y="1169287"/>
                    <a:pt x="1646446" y="1187066"/>
                    <a:pt x="1687800" y="1159497"/>
                  </a:cubicBezTo>
                  <a:cubicBezTo>
                    <a:pt x="1711656" y="1123712"/>
                    <a:pt x="1706261" y="1127799"/>
                    <a:pt x="1744360" y="1093510"/>
                  </a:cubicBezTo>
                  <a:cubicBezTo>
                    <a:pt x="1762602" y="1077092"/>
                    <a:pt x="1783567" y="1063730"/>
                    <a:pt x="1800921" y="1046376"/>
                  </a:cubicBezTo>
                  <a:cubicBezTo>
                    <a:pt x="1815148" y="1032149"/>
                    <a:pt x="1825380" y="1014384"/>
                    <a:pt x="1838629" y="999242"/>
                  </a:cubicBezTo>
                  <a:cubicBezTo>
                    <a:pt x="1889435" y="941177"/>
                    <a:pt x="1847178" y="1000556"/>
                    <a:pt x="1885763" y="942681"/>
                  </a:cubicBezTo>
                  <a:cubicBezTo>
                    <a:pt x="1905121" y="884600"/>
                    <a:pt x="1882983" y="946577"/>
                    <a:pt x="1914043" y="876693"/>
                  </a:cubicBezTo>
                  <a:cubicBezTo>
                    <a:pt x="1920916" y="861230"/>
                    <a:pt x="1923928" y="843909"/>
                    <a:pt x="1932897" y="829559"/>
                  </a:cubicBezTo>
                  <a:cubicBezTo>
                    <a:pt x="1991678" y="735510"/>
                    <a:pt x="1933538" y="872057"/>
                    <a:pt x="1980031" y="763571"/>
                  </a:cubicBezTo>
                  <a:cubicBezTo>
                    <a:pt x="1983945" y="754438"/>
                    <a:pt x="1987047" y="744931"/>
                    <a:pt x="1989457" y="735291"/>
                  </a:cubicBezTo>
                  <a:cubicBezTo>
                    <a:pt x="1993343" y="719747"/>
                    <a:pt x="1991719" y="702488"/>
                    <a:pt x="1998884" y="688157"/>
                  </a:cubicBezTo>
                  <a:cubicBezTo>
                    <a:pt x="2007882" y="670161"/>
                    <a:pt x="2025053" y="657506"/>
                    <a:pt x="2036591" y="641023"/>
                  </a:cubicBezTo>
                  <a:cubicBezTo>
                    <a:pt x="2047098" y="626013"/>
                    <a:pt x="2054443" y="608954"/>
                    <a:pt x="2064872" y="593889"/>
                  </a:cubicBezTo>
                  <a:cubicBezTo>
                    <a:pt x="2082758" y="568054"/>
                    <a:pt x="2102951" y="543888"/>
                    <a:pt x="2121433" y="518475"/>
                  </a:cubicBezTo>
                  <a:cubicBezTo>
                    <a:pt x="2156434" y="470349"/>
                    <a:pt x="2121975" y="508504"/>
                    <a:pt x="2168567" y="461914"/>
                  </a:cubicBezTo>
                  <a:cubicBezTo>
                    <a:pt x="2233664" y="331718"/>
                    <a:pt x="2139268" y="510577"/>
                    <a:pt x="2215701" y="395926"/>
                  </a:cubicBezTo>
                  <a:cubicBezTo>
                    <a:pt x="2225105" y="381820"/>
                    <a:pt x="2231383" y="330024"/>
                    <a:pt x="2234554" y="320512"/>
                  </a:cubicBezTo>
                  <a:cubicBezTo>
                    <a:pt x="2242122" y="297809"/>
                    <a:pt x="2252133" y="275929"/>
                    <a:pt x="2262835" y="254524"/>
                  </a:cubicBezTo>
                  <a:cubicBezTo>
                    <a:pt x="2267902" y="244391"/>
                    <a:pt x="2277087" y="236597"/>
                    <a:pt x="2281688" y="226244"/>
                  </a:cubicBezTo>
                  <a:cubicBezTo>
                    <a:pt x="2289759" y="208083"/>
                    <a:pt x="2300542" y="169683"/>
                    <a:pt x="2300542" y="169683"/>
                  </a:cubicBezTo>
                  <a:cubicBezTo>
                    <a:pt x="2247123" y="166541"/>
                    <a:pt x="2193205" y="168194"/>
                    <a:pt x="2140286" y="160256"/>
                  </a:cubicBezTo>
                  <a:cubicBezTo>
                    <a:pt x="2129082" y="158575"/>
                    <a:pt x="2122359" y="146003"/>
                    <a:pt x="2112006" y="141402"/>
                  </a:cubicBezTo>
                  <a:cubicBezTo>
                    <a:pt x="2093845" y="133331"/>
                    <a:pt x="2074299" y="128833"/>
                    <a:pt x="2055445" y="122549"/>
                  </a:cubicBezTo>
                  <a:cubicBezTo>
                    <a:pt x="2046018" y="119407"/>
                    <a:pt x="2035433" y="118634"/>
                    <a:pt x="2027165" y="113122"/>
                  </a:cubicBezTo>
                  <a:cubicBezTo>
                    <a:pt x="1988104" y="87081"/>
                    <a:pt x="2009876" y="97016"/>
                    <a:pt x="1961177" y="84842"/>
                  </a:cubicBezTo>
                  <a:cubicBezTo>
                    <a:pt x="1880775" y="31239"/>
                    <a:pt x="1997645" y="102372"/>
                    <a:pt x="1791495" y="56561"/>
                  </a:cubicBezTo>
                  <a:cubicBezTo>
                    <a:pt x="1778481" y="53669"/>
                    <a:pt x="1775138" y="34243"/>
                    <a:pt x="1763214" y="28281"/>
                  </a:cubicBezTo>
                  <a:lnTo>
                    <a:pt x="1706653"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56BE2709-5E45-4FA4-9FAC-A76ADA42B5C1}"/>
              </a:ext>
            </a:extLst>
          </p:cNvPr>
          <p:cNvSpPr txBox="1"/>
          <p:nvPr/>
        </p:nvSpPr>
        <p:spPr>
          <a:xfrm>
            <a:off x="3582187" y="2542099"/>
            <a:ext cx="469769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重心を移動すると各点から最寄りの</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が変わることに注意！</a:t>
            </a:r>
          </a:p>
        </p:txBody>
      </p:sp>
      <p:cxnSp>
        <p:nvCxnSpPr>
          <p:cNvPr id="15" name="直線矢印コネクタ 14">
            <a:extLst>
              <a:ext uri="{FF2B5EF4-FFF2-40B4-BE49-F238E27FC236}">
                <a16:creationId xmlns:a16="http://schemas.microsoft.com/office/drawing/2014/main" id="{74413E06-6F5D-4A71-B3DF-60AB56176CF2}"/>
              </a:ext>
            </a:extLst>
          </p:cNvPr>
          <p:cNvCxnSpPr/>
          <p:nvPr/>
        </p:nvCxnSpPr>
        <p:spPr>
          <a:xfrm>
            <a:off x="5619359" y="4224037"/>
            <a:ext cx="222118" cy="353943"/>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0911D9C9-EA15-4568-9A62-51F05F586173}"/>
              </a:ext>
            </a:extLst>
          </p:cNvPr>
          <p:cNvCxnSpPr>
            <a:cxnSpLocks/>
          </p:cNvCxnSpPr>
          <p:nvPr/>
        </p:nvCxnSpPr>
        <p:spPr>
          <a:xfrm flipH="1">
            <a:off x="6281395" y="4562676"/>
            <a:ext cx="605421" cy="640196"/>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DB4EC294-9792-46DC-AB3F-8D773BD67ED6}"/>
              </a:ext>
            </a:extLst>
          </p:cNvPr>
          <p:cNvSpPr txBox="1"/>
          <p:nvPr/>
        </p:nvSpPr>
        <p:spPr>
          <a:xfrm>
            <a:off x="3739383" y="2664818"/>
            <a:ext cx="4741682"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最寄りの</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に全●を分類しなおす</a:t>
            </a:r>
          </a:p>
        </p:txBody>
      </p:sp>
      <p:grpSp>
        <p:nvGrpSpPr>
          <p:cNvPr id="136" name="グループ化 135">
            <a:extLst>
              <a:ext uri="{FF2B5EF4-FFF2-40B4-BE49-F238E27FC236}">
                <a16:creationId xmlns:a16="http://schemas.microsoft.com/office/drawing/2014/main" id="{FD39AAF2-D416-45C1-8267-3347D942560E}"/>
              </a:ext>
            </a:extLst>
          </p:cNvPr>
          <p:cNvGrpSpPr/>
          <p:nvPr/>
        </p:nvGrpSpPr>
        <p:grpSpPr>
          <a:xfrm>
            <a:off x="3780192" y="3204389"/>
            <a:ext cx="4169870" cy="3223595"/>
            <a:chOff x="4436882" y="3223967"/>
            <a:chExt cx="4169870" cy="3223595"/>
          </a:xfrm>
        </p:grpSpPr>
        <p:sp>
          <p:nvSpPr>
            <p:cNvPr id="137" name="テキスト ボックス 136">
              <a:extLst>
                <a:ext uri="{FF2B5EF4-FFF2-40B4-BE49-F238E27FC236}">
                  <a16:creationId xmlns:a16="http://schemas.microsoft.com/office/drawing/2014/main" id="{2A3ED5E0-6530-4E85-B277-C8C8B656DA9D}"/>
                </a:ext>
              </a:extLst>
            </p:cNvPr>
            <p:cNvSpPr txBox="1"/>
            <p:nvPr/>
          </p:nvSpPr>
          <p:spPr>
            <a:xfrm>
              <a:off x="7117237" y="381760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38" name="テキスト ボックス 137">
              <a:extLst>
                <a:ext uri="{FF2B5EF4-FFF2-40B4-BE49-F238E27FC236}">
                  <a16:creationId xmlns:a16="http://schemas.microsoft.com/office/drawing/2014/main" id="{485453A0-D66C-45E4-9906-BFE866BF79AD}"/>
                </a:ext>
              </a:extLst>
            </p:cNvPr>
            <p:cNvSpPr txBox="1"/>
            <p:nvPr/>
          </p:nvSpPr>
          <p:spPr>
            <a:xfrm>
              <a:off x="4553146" y="539134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39" name="テキスト ボックス 138">
              <a:extLst>
                <a:ext uri="{FF2B5EF4-FFF2-40B4-BE49-F238E27FC236}">
                  <a16:creationId xmlns:a16="http://schemas.microsoft.com/office/drawing/2014/main" id="{33BAEAA3-D3E5-4522-880D-334B40D2D8BD}"/>
                </a:ext>
              </a:extLst>
            </p:cNvPr>
            <p:cNvSpPr txBox="1"/>
            <p:nvPr/>
          </p:nvSpPr>
          <p:spPr>
            <a:xfrm>
              <a:off x="6256256" y="4536463"/>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0" name="テキスト ボックス 139">
              <a:extLst>
                <a:ext uri="{FF2B5EF4-FFF2-40B4-BE49-F238E27FC236}">
                  <a16:creationId xmlns:a16="http://schemas.microsoft.com/office/drawing/2014/main" id="{B868EC89-A1F4-434C-91A1-6486139D1046}"/>
                </a:ext>
              </a:extLst>
            </p:cNvPr>
            <p:cNvSpPr txBox="1"/>
            <p:nvPr/>
          </p:nvSpPr>
          <p:spPr>
            <a:xfrm>
              <a:off x="6169844" y="4929681"/>
              <a:ext cx="417921"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1" name="テキスト ボックス 140">
              <a:extLst>
                <a:ext uri="{FF2B5EF4-FFF2-40B4-BE49-F238E27FC236}">
                  <a16:creationId xmlns:a16="http://schemas.microsoft.com/office/drawing/2014/main" id="{D30C617A-EE3B-469E-9F57-76AFF53BBB38}"/>
                </a:ext>
              </a:extLst>
            </p:cNvPr>
            <p:cNvSpPr txBox="1"/>
            <p:nvPr/>
          </p:nvSpPr>
          <p:spPr>
            <a:xfrm>
              <a:off x="6872140" y="3355942"/>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2" name="テキスト ボックス 141">
              <a:extLst>
                <a:ext uri="{FF2B5EF4-FFF2-40B4-BE49-F238E27FC236}">
                  <a16:creationId xmlns:a16="http://schemas.microsoft.com/office/drawing/2014/main" id="{36D0AD34-19BE-4FD7-B11D-53EA97AC5ACF}"/>
                </a:ext>
              </a:extLst>
            </p:cNvPr>
            <p:cNvSpPr txBox="1"/>
            <p:nvPr/>
          </p:nvSpPr>
          <p:spPr>
            <a:xfrm>
              <a:off x="7085814" y="474093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3" name="テキスト ボックス 142">
              <a:extLst>
                <a:ext uri="{FF2B5EF4-FFF2-40B4-BE49-F238E27FC236}">
                  <a16:creationId xmlns:a16="http://schemas.microsoft.com/office/drawing/2014/main" id="{DBD9DA97-A9FE-48C5-9E31-6A779F229B5F}"/>
                </a:ext>
              </a:extLst>
            </p:cNvPr>
            <p:cNvSpPr txBox="1"/>
            <p:nvPr/>
          </p:nvSpPr>
          <p:spPr>
            <a:xfrm>
              <a:off x="5181601" y="435324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4" name="テキスト ボックス 143">
              <a:extLst>
                <a:ext uri="{FF2B5EF4-FFF2-40B4-BE49-F238E27FC236}">
                  <a16:creationId xmlns:a16="http://schemas.microsoft.com/office/drawing/2014/main" id="{D64DE0CB-69BE-4461-97F8-6EE66FBA443C}"/>
                </a:ext>
              </a:extLst>
            </p:cNvPr>
            <p:cNvSpPr txBox="1"/>
            <p:nvPr/>
          </p:nvSpPr>
          <p:spPr>
            <a:xfrm>
              <a:off x="6614474" y="5018986"/>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5" name="テキスト ボックス 144">
              <a:extLst>
                <a:ext uri="{FF2B5EF4-FFF2-40B4-BE49-F238E27FC236}">
                  <a16:creationId xmlns:a16="http://schemas.microsoft.com/office/drawing/2014/main" id="{ED79F2C0-9A68-402D-995F-F924E12393FB}"/>
                </a:ext>
              </a:extLst>
            </p:cNvPr>
            <p:cNvSpPr txBox="1"/>
            <p:nvPr/>
          </p:nvSpPr>
          <p:spPr>
            <a:xfrm>
              <a:off x="8000215" y="3734710"/>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6" name="テキスト ボックス 145">
              <a:extLst>
                <a:ext uri="{FF2B5EF4-FFF2-40B4-BE49-F238E27FC236}">
                  <a16:creationId xmlns:a16="http://schemas.microsoft.com/office/drawing/2014/main" id="{3C638584-58AB-46CC-A8F2-C902892D05F8}"/>
                </a:ext>
              </a:extLst>
            </p:cNvPr>
            <p:cNvSpPr txBox="1"/>
            <p:nvPr/>
          </p:nvSpPr>
          <p:spPr>
            <a:xfrm>
              <a:off x="5147036" y="5258461"/>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7" name="テキスト ボックス 146">
              <a:extLst>
                <a:ext uri="{FF2B5EF4-FFF2-40B4-BE49-F238E27FC236}">
                  <a16:creationId xmlns:a16="http://schemas.microsoft.com/office/drawing/2014/main" id="{CDD13730-A680-47E7-955B-2F7CD9FA4CB3}"/>
                </a:ext>
              </a:extLst>
            </p:cNvPr>
            <p:cNvSpPr txBox="1"/>
            <p:nvPr/>
          </p:nvSpPr>
          <p:spPr>
            <a:xfrm>
              <a:off x="4901939" y="5985897"/>
              <a:ext cx="49019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48" name="テキスト ボックス 147">
              <a:extLst>
                <a:ext uri="{FF2B5EF4-FFF2-40B4-BE49-F238E27FC236}">
                  <a16:creationId xmlns:a16="http://schemas.microsoft.com/office/drawing/2014/main" id="{DBD56B11-FDBC-490A-BFDB-53E18D8BA75B}"/>
                </a:ext>
              </a:extLst>
            </p:cNvPr>
            <p:cNvSpPr txBox="1"/>
            <p:nvPr/>
          </p:nvSpPr>
          <p:spPr>
            <a:xfrm>
              <a:off x="5514878" y="540172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149" name="テキスト ボックス 148">
              <a:extLst>
                <a:ext uri="{FF2B5EF4-FFF2-40B4-BE49-F238E27FC236}">
                  <a16:creationId xmlns:a16="http://schemas.microsoft.com/office/drawing/2014/main" id="{ABC68ECA-6804-4FA3-9D1B-76CCA3C2E7B5}"/>
                </a:ext>
              </a:extLst>
            </p:cNvPr>
            <p:cNvSpPr txBox="1"/>
            <p:nvPr/>
          </p:nvSpPr>
          <p:spPr>
            <a:xfrm>
              <a:off x="7255890" y="4148306"/>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150" name="テキスト ボックス 149">
              <a:extLst>
                <a:ext uri="{FF2B5EF4-FFF2-40B4-BE49-F238E27FC236}">
                  <a16:creationId xmlns:a16="http://schemas.microsoft.com/office/drawing/2014/main" id="{1FF8CF6B-B35B-4149-80F4-DE3DE0B1F7B5}"/>
                </a:ext>
              </a:extLst>
            </p:cNvPr>
            <p:cNvSpPr txBox="1"/>
            <p:nvPr/>
          </p:nvSpPr>
          <p:spPr>
            <a:xfrm>
              <a:off x="5930611" y="3742665"/>
              <a:ext cx="596638"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a:t>
              </a:r>
              <a:endParaRPr kumimoji="1" lang="ja-JP" altLang="en-US" sz="4000" dirty="0">
                <a:latin typeface="メイリオ" panose="020B0604030504040204" pitchFamily="50" charset="-128"/>
                <a:ea typeface="メイリオ" panose="020B0604030504040204" pitchFamily="50" charset="-128"/>
              </a:endParaRPr>
            </a:p>
          </p:txBody>
        </p:sp>
        <p:sp>
          <p:nvSpPr>
            <p:cNvPr id="151" name="フリーフォーム: 図形 150">
              <a:extLst>
                <a:ext uri="{FF2B5EF4-FFF2-40B4-BE49-F238E27FC236}">
                  <a16:creationId xmlns:a16="http://schemas.microsoft.com/office/drawing/2014/main" id="{F997BF28-9D33-40C3-935A-A27A7B418C4B}"/>
                </a:ext>
              </a:extLst>
            </p:cNvPr>
            <p:cNvSpPr/>
            <p:nvPr/>
          </p:nvSpPr>
          <p:spPr>
            <a:xfrm>
              <a:off x="4986779" y="3223967"/>
              <a:ext cx="2491027" cy="1696825"/>
            </a:xfrm>
            <a:custGeom>
              <a:avLst/>
              <a:gdLst>
                <a:gd name="connsiteX0" fmla="*/ 0 w 2491027"/>
                <a:gd name="connsiteY0" fmla="*/ 989814 h 1696825"/>
                <a:gd name="connsiteX1" fmla="*/ 0 w 2491027"/>
                <a:gd name="connsiteY1" fmla="*/ 989814 h 1696825"/>
                <a:gd name="connsiteX2" fmla="*/ 18854 w 2491027"/>
                <a:gd name="connsiteY2" fmla="*/ 1168924 h 1696825"/>
                <a:gd name="connsiteX3" fmla="*/ 28281 w 2491027"/>
                <a:gd name="connsiteY3" fmla="*/ 1197204 h 1696825"/>
                <a:gd name="connsiteX4" fmla="*/ 37708 w 2491027"/>
                <a:gd name="connsiteY4" fmla="*/ 1234911 h 1696825"/>
                <a:gd name="connsiteX5" fmla="*/ 75415 w 2491027"/>
                <a:gd name="connsiteY5" fmla="*/ 1291472 h 1696825"/>
                <a:gd name="connsiteX6" fmla="*/ 94268 w 2491027"/>
                <a:gd name="connsiteY6" fmla="*/ 1357460 h 1696825"/>
                <a:gd name="connsiteX7" fmla="*/ 113122 w 2491027"/>
                <a:gd name="connsiteY7" fmla="*/ 1385740 h 1696825"/>
                <a:gd name="connsiteX8" fmla="*/ 160256 w 2491027"/>
                <a:gd name="connsiteY8" fmla="*/ 1451728 h 1696825"/>
                <a:gd name="connsiteX9" fmla="*/ 169683 w 2491027"/>
                <a:gd name="connsiteY9" fmla="*/ 1480008 h 1696825"/>
                <a:gd name="connsiteX10" fmla="*/ 216817 w 2491027"/>
                <a:gd name="connsiteY10" fmla="*/ 1527142 h 1696825"/>
                <a:gd name="connsiteX11" fmla="*/ 254524 w 2491027"/>
                <a:gd name="connsiteY11" fmla="*/ 1574276 h 1696825"/>
                <a:gd name="connsiteX12" fmla="*/ 348792 w 2491027"/>
                <a:gd name="connsiteY12" fmla="*/ 1593130 h 1696825"/>
                <a:gd name="connsiteX13" fmla="*/ 377073 w 2491027"/>
                <a:gd name="connsiteY13" fmla="*/ 1611984 h 1696825"/>
                <a:gd name="connsiteX14" fmla="*/ 414780 w 2491027"/>
                <a:gd name="connsiteY14" fmla="*/ 1621410 h 1696825"/>
                <a:gd name="connsiteX15" fmla="*/ 471341 w 2491027"/>
                <a:gd name="connsiteY15" fmla="*/ 1640264 h 1696825"/>
                <a:gd name="connsiteX16" fmla="*/ 509048 w 2491027"/>
                <a:gd name="connsiteY16" fmla="*/ 1649691 h 1696825"/>
                <a:gd name="connsiteX17" fmla="*/ 565609 w 2491027"/>
                <a:gd name="connsiteY17" fmla="*/ 1668544 h 1696825"/>
                <a:gd name="connsiteX18" fmla="*/ 603316 w 2491027"/>
                <a:gd name="connsiteY18" fmla="*/ 1677971 h 1696825"/>
                <a:gd name="connsiteX19" fmla="*/ 631596 w 2491027"/>
                <a:gd name="connsiteY19" fmla="*/ 1687398 h 1696825"/>
                <a:gd name="connsiteX20" fmla="*/ 678730 w 2491027"/>
                <a:gd name="connsiteY20" fmla="*/ 1696825 h 1696825"/>
                <a:gd name="connsiteX21" fmla="*/ 1451728 w 2491027"/>
                <a:gd name="connsiteY21" fmla="*/ 1687398 h 1696825"/>
                <a:gd name="connsiteX22" fmla="*/ 1508289 w 2491027"/>
                <a:gd name="connsiteY22" fmla="*/ 1649691 h 1696825"/>
                <a:gd name="connsiteX23" fmla="*/ 1536569 w 2491027"/>
                <a:gd name="connsiteY23" fmla="*/ 1630837 h 1696825"/>
                <a:gd name="connsiteX24" fmla="*/ 1564850 w 2491027"/>
                <a:gd name="connsiteY24" fmla="*/ 1602557 h 1696825"/>
                <a:gd name="connsiteX25" fmla="*/ 1583703 w 2491027"/>
                <a:gd name="connsiteY25" fmla="*/ 1574276 h 1696825"/>
                <a:gd name="connsiteX26" fmla="*/ 1611984 w 2491027"/>
                <a:gd name="connsiteY26" fmla="*/ 1564849 h 1696825"/>
                <a:gd name="connsiteX27" fmla="*/ 1630837 w 2491027"/>
                <a:gd name="connsiteY27" fmla="*/ 1536569 h 1696825"/>
                <a:gd name="connsiteX28" fmla="*/ 1687398 w 2491027"/>
                <a:gd name="connsiteY28" fmla="*/ 1508289 h 1696825"/>
                <a:gd name="connsiteX29" fmla="*/ 1706252 w 2491027"/>
                <a:gd name="connsiteY29" fmla="*/ 1480008 h 1696825"/>
                <a:gd name="connsiteX30" fmla="*/ 1725106 w 2491027"/>
                <a:gd name="connsiteY30" fmla="*/ 1423447 h 1696825"/>
                <a:gd name="connsiteX31" fmla="*/ 1781666 w 2491027"/>
                <a:gd name="connsiteY31" fmla="*/ 1329179 h 1696825"/>
                <a:gd name="connsiteX32" fmla="*/ 1800520 w 2491027"/>
                <a:gd name="connsiteY32" fmla="*/ 1282045 h 1696825"/>
                <a:gd name="connsiteX33" fmla="*/ 1809947 w 2491027"/>
                <a:gd name="connsiteY33" fmla="*/ 1234911 h 1696825"/>
                <a:gd name="connsiteX34" fmla="*/ 1838227 w 2491027"/>
                <a:gd name="connsiteY34" fmla="*/ 1197204 h 1696825"/>
                <a:gd name="connsiteX35" fmla="*/ 1866508 w 2491027"/>
                <a:gd name="connsiteY35" fmla="*/ 1131217 h 1696825"/>
                <a:gd name="connsiteX36" fmla="*/ 1885361 w 2491027"/>
                <a:gd name="connsiteY36" fmla="*/ 1084082 h 1696825"/>
                <a:gd name="connsiteX37" fmla="*/ 1894788 w 2491027"/>
                <a:gd name="connsiteY37" fmla="*/ 1027522 h 1696825"/>
                <a:gd name="connsiteX38" fmla="*/ 1904215 w 2491027"/>
                <a:gd name="connsiteY38" fmla="*/ 999241 h 1696825"/>
                <a:gd name="connsiteX39" fmla="*/ 1913642 w 2491027"/>
                <a:gd name="connsiteY39" fmla="*/ 942680 h 1696825"/>
                <a:gd name="connsiteX40" fmla="*/ 1960776 w 2491027"/>
                <a:gd name="connsiteY40" fmla="*/ 876693 h 1696825"/>
                <a:gd name="connsiteX41" fmla="*/ 2007910 w 2491027"/>
                <a:gd name="connsiteY41" fmla="*/ 838986 h 1696825"/>
                <a:gd name="connsiteX42" fmla="*/ 2083324 w 2491027"/>
                <a:gd name="connsiteY42" fmla="*/ 763571 h 1696825"/>
                <a:gd name="connsiteX43" fmla="*/ 2121031 w 2491027"/>
                <a:gd name="connsiteY43" fmla="*/ 725864 h 1696825"/>
                <a:gd name="connsiteX44" fmla="*/ 2168165 w 2491027"/>
                <a:gd name="connsiteY44" fmla="*/ 697584 h 1696825"/>
                <a:gd name="connsiteX45" fmla="*/ 2224726 w 2491027"/>
                <a:gd name="connsiteY45" fmla="*/ 631596 h 1696825"/>
                <a:gd name="connsiteX46" fmla="*/ 2253007 w 2491027"/>
                <a:gd name="connsiteY46" fmla="*/ 593889 h 1696825"/>
                <a:gd name="connsiteX47" fmla="*/ 2309567 w 2491027"/>
                <a:gd name="connsiteY47" fmla="*/ 556181 h 1696825"/>
                <a:gd name="connsiteX48" fmla="*/ 2337848 w 2491027"/>
                <a:gd name="connsiteY48" fmla="*/ 537328 h 1696825"/>
                <a:gd name="connsiteX49" fmla="*/ 2347275 w 2491027"/>
                <a:gd name="connsiteY49" fmla="*/ 509047 h 1696825"/>
                <a:gd name="connsiteX50" fmla="*/ 2460396 w 2491027"/>
                <a:gd name="connsiteY50" fmla="*/ 358219 h 1696825"/>
                <a:gd name="connsiteX51" fmla="*/ 2479250 w 2491027"/>
                <a:gd name="connsiteY51" fmla="*/ 329938 h 1696825"/>
                <a:gd name="connsiteX52" fmla="*/ 2488677 w 2491027"/>
                <a:gd name="connsiteY52" fmla="*/ 301658 h 1696825"/>
                <a:gd name="connsiteX53" fmla="*/ 2460396 w 2491027"/>
                <a:gd name="connsiteY53" fmla="*/ 122548 h 1696825"/>
                <a:gd name="connsiteX54" fmla="*/ 2403835 w 2491027"/>
                <a:gd name="connsiteY54" fmla="*/ 84841 h 1696825"/>
                <a:gd name="connsiteX55" fmla="*/ 2375555 w 2491027"/>
                <a:gd name="connsiteY55" fmla="*/ 65988 h 1696825"/>
                <a:gd name="connsiteX56" fmla="*/ 2347275 w 2491027"/>
                <a:gd name="connsiteY56" fmla="*/ 56561 h 1696825"/>
                <a:gd name="connsiteX57" fmla="*/ 2290714 w 2491027"/>
                <a:gd name="connsiteY57" fmla="*/ 18854 h 1696825"/>
                <a:gd name="connsiteX58" fmla="*/ 2262433 w 2491027"/>
                <a:gd name="connsiteY58" fmla="*/ 0 h 1696825"/>
                <a:gd name="connsiteX59" fmla="*/ 2017336 w 2491027"/>
                <a:gd name="connsiteY59" fmla="*/ 9427 h 1696825"/>
                <a:gd name="connsiteX60" fmla="*/ 1923068 w 2491027"/>
                <a:gd name="connsiteY60" fmla="*/ 18854 h 1696825"/>
                <a:gd name="connsiteX61" fmla="*/ 1894788 w 2491027"/>
                <a:gd name="connsiteY61" fmla="*/ 37707 h 1696825"/>
                <a:gd name="connsiteX62" fmla="*/ 1809947 w 2491027"/>
                <a:gd name="connsiteY62" fmla="*/ 65988 h 1696825"/>
                <a:gd name="connsiteX63" fmla="*/ 1762813 w 2491027"/>
                <a:gd name="connsiteY63" fmla="*/ 103695 h 1696825"/>
                <a:gd name="connsiteX64" fmla="*/ 1706252 w 2491027"/>
                <a:gd name="connsiteY64" fmla="*/ 122548 h 1696825"/>
                <a:gd name="connsiteX65" fmla="*/ 1649691 w 2491027"/>
                <a:gd name="connsiteY65" fmla="*/ 160256 h 1696825"/>
                <a:gd name="connsiteX66" fmla="*/ 1593130 w 2491027"/>
                <a:gd name="connsiteY66" fmla="*/ 179109 h 1696825"/>
                <a:gd name="connsiteX67" fmla="*/ 1527143 w 2491027"/>
                <a:gd name="connsiteY67" fmla="*/ 197963 h 1696825"/>
                <a:gd name="connsiteX68" fmla="*/ 1498862 w 2491027"/>
                <a:gd name="connsiteY68" fmla="*/ 216817 h 1696825"/>
                <a:gd name="connsiteX69" fmla="*/ 1414021 w 2491027"/>
                <a:gd name="connsiteY69" fmla="*/ 235670 h 1696825"/>
                <a:gd name="connsiteX70" fmla="*/ 1385741 w 2491027"/>
                <a:gd name="connsiteY70" fmla="*/ 245097 h 1696825"/>
                <a:gd name="connsiteX71" fmla="*/ 1348033 w 2491027"/>
                <a:gd name="connsiteY71" fmla="*/ 254524 h 1696825"/>
                <a:gd name="connsiteX72" fmla="*/ 1300899 w 2491027"/>
                <a:gd name="connsiteY72" fmla="*/ 282804 h 1696825"/>
                <a:gd name="connsiteX73" fmla="*/ 1263192 w 2491027"/>
                <a:gd name="connsiteY73" fmla="*/ 292231 h 1696825"/>
                <a:gd name="connsiteX74" fmla="*/ 1197205 w 2491027"/>
                <a:gd name="connsiteY74" fmla="*/ 311085 h 1696825"/>
                <a:gd name="connsiteX75" fmla="*/ 1140644 w 2491027"/>
                <a:gd name="connsiteY75" fmla="*/ 320511 h 1696825"/>
                <a:gd name="connsiteX76" fmla="*/ 1018095 w 2491027"/>
                <a:gd name="connsiteY76" fmla="*/ 386499 h 1696825"/>
                <a:gd name="connsiteX77" fmla="*/ 942681 w 2491027"/>
                <a:gd name="connsiteY77" fmla="*/ 424206 h 1696825"/>
                <a:gd name="connsiteX78" fmla="*/ 914400 w 2491027"/>
                <a:gd name="connsiteY78" fmla="*/ 433633 h 1696825"/>
                <a:gd name="connsiteX79" fmla="*/ 876693 w 2491027"/>
                <a:gd name="connsiteY79" fmla="*/ 461913 h 1696825"/>
                <a:gd name="connsiteX80" fmla="*/ 810706 w 2491027"/>
                <a:gd name="connsiteY80" fmla="*/ 509047 h 1696825"/>
                <a:gd name="connsiteX81" fmla="*/ 725864 w 2491027"/>
                <a:gd name="connsiteY81" fmla="*/ 584462 h 1696825"/>
                <a:gd name="connsiteX82" fmla="*/ 688157 w 2491027"/>
                <a:gd name="connsiteY82" fmla="*/ 593889 h 1696825"/>
                <a:gd name="connsiteX83" fmla="*/ 641023 w 2491027"/>
                <a:gd name="connsiteY83" fmla="*/ 631596 h 1696825"/>
                <a:gd name="connsiteX84" fmla="*/ 603316 w 2491027"/>
                <a:gd name="connsiteY84" fmla="*/ 650449 h 1696825"/>
                <a:gd name="connsiteX85" fmla="*/ 565609 w 2491027"/>
                <a:gd name="connsiteY85" fmla="*/ 678730 h 1696825"/>
                <a:gd name="connsiteX86" fmla="*/ 509048 w 2491027"/>
                <a:gd name="connsiteY86" fmla="*/ 716437 h 1696825"/>
                <a:gd name="connsiteX87" fmla="*/ 480767 w 2491027"/>
                <a:gd name="connsiteY87" fmla="*/ 744718 h 1696825"/>
                <a:gd name="connsiteX88" fmla="*/ 405353 w 2491027"/>
                <a:gd name="connsiteY88" fmla="*/ 791852 h 1696825"/>
                <a:gd name="connsiteX89" fmla="*/ 386499 w 2491027"/>
                <a:gd name="connsiteY89" fmla="*/ 820132 h 1696825"/>
                <a:gd name="connsiteX90" fmla="*/ 320512 w 2491027"/>
                <a:gd name="connsiteY90" fmla="*/ 857839 h 1696825"/>
                <a:gd name="connsiteX91" fmla="*/ 245097 w 2491027"/>
                <a:gd name="connsiteY91" fmla="*/ 876693 h 1696825"/>
                <a:gd name="connsiteX92" fmla="*/ 216817 w 2491027"/>
                <a:gd name="connsiteY92" fmla="*/ 886120 h 1696825"/>
                <a:gd name="connsiteX93" fmla="*/ 188536 w 2491027"/>
                <a:gd name="connsiteY93" fmla="*/ 904973 h 1696825"/>
                <a:gd name="connsiteX94" fmla="*/ 131976 w 2491027"/>
                <a:gd name="connsiteY94" fmla="*/ 923827 h 1696825"/>
                <a:gd name="connsiteX95" fmla="*/ 75415 w 2491027"/>
                <a:gd name="connsiteY95" fmla="*/ 961534 h 1696825"/>
                <a:gd name="connsiteX96" fmla="*/ 0 w 2491027"/>
                <a:gd name="connsiteY96" fmla="*/ 989814 h 169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491027" h="1696825">
                  <a:moveTo>
                    <a:pt x="0" y="989814"/>
                  </a:moveTo>
                  <a:lnTo>
                    <a:pt x="0" y="989814"/>
                  </a:lnTo>
                  <a:cubicBezTo>
                    <a:pt x="6285" y="1049517"/>
                    <a:pt x="10743" y="1109441"/>
                    <a:pt x="18854" y="1168924"/>
                  </a:cubicBezTo>
                  <a:cubicBezTo>
                    <a:pt x="20197" y="1178769"/>
                    <a:pt x="25551" y="1187650"/>
                    <a:pt x="28281" y="1197204"/>
                  </a:cubicBezTo>
                  <a:cubicBezTo>
                    <a:pt x="31840" y="1209661"/>
                    <a:pt x="31914" y="1223323"/>
                    <a:pt x="37708" y="1234911"/>
                  </a:cubicBezTo>
                  <a:cubicBezTo>
                    <a:pt x="47842" y="1255178"/>
                    <a:pt x="75415" y="1291472"/>
                    <a:pt x="75415" y="1291472"/>
                  </a:cubicBezTo>
                  <a:cubicBezTo>
                    <a:pt x="78433" y="1303545"/>
                    <a:pt x="87509" y="1343942"/>
                    <a:pt x="94268" y="1357460"/>
                  </a:cubicBezTo>
                  <a:cubicBezTo>
                    <a:pt x="99335" y="1367594"/>
                    <a:pt x="106837" y="1376313"/>
                    <a:pt x="113122" y="1385740"/>
                  </a:cubicBezTo>
                  <a:cubicBezTo>
                    <a:pt x="134422" y="1449639"/>
                    <a:pt x="104340" y="1373446"/>
                    <a:pt x="160256" y="1451728"/>
                  </a:cubicBezTo>
                  <a:cubicBezTo>
                    <a:pt x="166032" y="1459814"/>
                    <a:pt x="165239" y="1471120"/>
                    <a:pt x="169683" y="1480008"/>
                  </a:cubicBezTo>
                  <a:cubicBezTo>
                    <a:pt x="185395" y="1511433"/>
                    <a:pt x="188534" y="1508288"/>
                    <a:pt x="216817" y="1527142"/>
                  </a:cubicBezTo>
                  <a:cubicBezTo>
                    <a:pt x="225553" y="1553349"/>
                    <a:pt x="222849" y="1564530"/>
                    <a:pt x="254524" y="1574276"/>
                  </a:cubicBezTo>
                  <a:cubicBezTo>
                    <a:pt x="285152" y="1583700"/>
                    <a:pt x="348792" y="1593130"/>
                    <a:pt x="348792" y="1593130"/>
                  </a:cubicBezTo>
                  <a:cubicBezTo>
                    <a:pt x="358219" y="1599415"/>
                    <a:pt x="366659" y="1607521"/>
                    <a:pt x="377073" y="1611984"/>
                  </a:cubicBezTo>
                  <a:cubicBezTo>
                    <a:pt x="388981" y="1617087"/>
                    <a:pt x="402371" y="1617687"/>
                    <a:pt x="414780" y="1621410"/>
                  </a:cubicBezTo>
                  <a:cubicBezTo>
                    <a:pt x="433815" y="1627121"/>
                    <a:pt x="452061" y="1635444"/>
                    <a:pt x="471341" y="1640264"/>
                  </a:cubicBezTo>
                  <a:cubicBezTo>
                    <a:pt x="483910" y="1643406"/>
                    <a:pt x="496639" y="1645968"/>
                    <a:pt x="509048" y="1649691"/>
                  </a:cubicBezTo>
                  <a:cubicBezTo>
                    <a:pt x="528083" y="1655402"/>
                    <a:pt x="546329" y="1663724"/>
                    <a:pt x="565609" y="1668544"/>
                  </a:cubicBezTo>
                  <a:cubicBezTo>
                    <a:pt x="578178" y="1671686"/>
                    <a:pt x="590859" y="1674412"/>
                    <a:pt x="603316" y="1677971"/>
                  </a:cubicBezTo>
                  <a:cubicBezTo>
                    <a:pt x="612870" y="1680701"/>
                    <a:pt x="621956" y="1684988"/>
                    <a:pt x="631596" y="1687398"/>
                  </a:cubicBezTo>
                  <a:cubicBezTo>
                    <a:pt x="647140" y="1691284"/>
                    <a:pt x="663019" y="1693683"/>
                    <a:pt x="678730" y="1696825"/>
                  </a:cubicBezTo>
                  <a:lnTo>
                    <a:pt x="1451728" y="1687398"/>
                  </a:lnTo>
                  <a:cubicBezTo>
                    <a:pt x="1482415" y="1686676"/>
                    <a:pt x="1486723" y="1667663"/>
                    <a:pt x="1508289" y="1649691"/>
                  </a:cubicBezTo>
                  <a:cubicBezTo>
                    <a:pt x="1516993" y="1642438"/>
                    <a:pt x="1527865" y="1638090"/>
                    <a:pt x="1536569" y="1630837"/>
                  </a:cubicBezTo>
                  <a:cubicBezTo>
                    <a:pt x="1546811" y="1622302"/>
                    <a:pt x="1556315" y="1612799"/>
                    <a:pt x="1564850" y="1602557"/>
                  </a:cubicBezTo>
                  <a:cubicBezTo>
                    <a:pt x="1572103" y="1593853"/>
                    <a:pt x="1574856" y="1581354"/>
                    <a:pt x="1583703" y="1574276"/>
                  </a:cubicBezTo>
                  <a:cubicBezTo>
                    <a:pt x="1591462" y="1568068"/>
                    <a:pt x="1602557" y="1567991"/>
                    <a:pt x="1611984" y="1564849"/>
                  </a:cubicBezTo>
                  <a:cubicBezTo>
                    <a:pt x="1618268" y="1555422"/>
                    <a:pt x="1622826" y="1544580"/>
                    <a:pt x="1630837" y="1536569"/>
                  </a:cubicBezTo>
                  <a:cubicBezTo>
                    <a:pt x="1649112" y="1518294"/>
                    <a:pt x="1664396" y="1515956"/>
                    <a:pt x="1687398" y="1508289"/>
                  </a:cubicBezTo>
                  <a:cubicBezTo>
                    <a:pt x="1693683" y="1498862"/>
                    <a:pt x="1701650" y="1490361"/>
                    <a:pt x="1706252" y="1480008"/>
                  </a:cubicBezTo>
                  <a:cubicBezTo>
                    <a:pt x="1714323" y="1461847"/>
                    <a:pt x="1714082" y="1439983"/>
                    <a:pt x="1725106" y="1423447"/>
                  </a:cubicBezTo>
                  <a:cubicBezTo>
                    <a:pt x="1748324" y="1388620"/>
                    <a:pt x="1760001" y="1372508"/>
                    <a:pt x="1781666" y="1329179"/>
                  </a:cubicBezTo>
                  <a:cubicBezTo>
                    <a:pt x="1789234" y="1314044"/>
                    <a:pt x="1795657" y="1298253"/>
                    <a:pt x="1800520" y="1282045"/>
                  </a:cubicBezTo>
                  <a:cubicBezTo>
                    <a:pt x="1805124" y="1266698"/>
                    <a:pt x="1803440" y="1249553"/>
                    <a:pt x="1809947" y="1234911"/>
                  </a:cubicBezTo>
                  <a:cubicBezTo>
                    <a:pt x="1816328" y="1220554"/>
                    <a:pt x="1829900" y="1210527"/>
                    <a:pt x="1838227" y="1197204"/>
                  </a:cubicBezTo>
                  <a:cubicBezTo>
                    <a:pt x="1858917" y="1164101"/>
                    <a:pt x="1854481" y="1163289"/>
                    <a:pt x="1866508" y="1131217"/>
                  </a:cubicBezTo>
                  <a:cubicBezTo>
                    <a:pt x="1872450" y="1115373"/>
                    <a:pt x="1879077" y="1099794"/>
                    <a:pt x="1885361" y="1084082"/>
                  </a:cubicBezTo>
                  <a:cubicBezTo>
                    <a:pt x="1888503" y="1065229"/>
                    <a:pt x="1890642" y="1046180"/>
                    <a:pt x="1894788" y="1027522"/>
                  </a:cubicBezTo>
                  <a:cubicBezTo>
                    <a:pt x="1896944" y="1017822"/>
                    <a:pt x="1902059" y="1008941"/>
                    <a:pt x="1904215" y="999241"/>
                  </a:cubicBezTo>
                  <a:cubicBezTo>
                    <a:pt x="1908361" y="980582"/>
                    <a:pt x="1907598" y="960813"/>
                    <a:pt x="1913642" y="942680"/>
                  </a:cubicBezTo>
                  <a:cubicBezTo>
                    <a:pt x="1916420" y="934346"/>
                    <a:pt x="1960076" y="877673"/>
                    <a:pt x="1960776" y="876693"/>
                  </a:cubicBezTo>
                  <a:cubicBezTo>
                    <a:pt x="1987426" y="839382"/>
                    <a:pt x="1966876" y="852663"/>
                    <a:pt x="2007910" y="838986"/>
                  </a:cubicBezTo>
                  <a:lnTo>
                    <a:pt x="2083324" y="763571"/>
                  </a:lnTo>
                  <a:cubicBezTo>
                    <a:pt x="2095893" y="751002"/>
                    <a:pt x="2105789" y="735009"/>
                    <a:pt x="2121031" y="725864"/>
                  </a:cubicBezTo>
                  <a:lnTo>
                    <a:pt x="2168165" y="697584"/>
                  </a:lnTo>
                  <a:cubicBezTo>
                    <a:pt x="2208534" y="637031"/>
                    <a:pt x="2160723" y="704742"/>
                    <a:pt x="2224726" y="631596"/>
                  </a:cubicBezTo>
                  <a:cubicBezTo>
                    <a:pt x="2235072" y="619772"/>
                    <a:pt x="2241264" y="604327"/>
                    <a:pt x="2253007" y="593889"/>
                  </a:cubicBezTo>
                  <a:cubicBezTo>
                    <a:pt x="2269943" y="578835"/>
                    <a:pt x="2290713" y="568750"/>
                    <a:pt x="2309567" y="556181"/>
                  </a:cubicBezTo>
                  <a:lnTo>
                    <a:pt x="2337848" y="537328"/>
                  </a:lnTo>
                  <a:cubicBezTo>
                    <a:pt x="2340990" y="527901"/>
                    <a:pt x="2342162" y="517568"/>
                    <a:pt x="2347275" y="509047"/>
                  </a:cubicBezTo>
                  <a:cubicBezTo>
                    <a:pt x="2386601" y="443504"/>
                    <a:pt x="2415764" y="425167"/>
                    <a:pt x="2460396" y="358219"/>
                  </a:cubicBezTo>
                  <a:cubicBezTo>
                    <a:pt x="2466681" y="348792"/>
                    <a:pt x="2474183" y="340072"/>
                    <a:pt x="2479250" y="329938"/>
                  </a:cubicBezTo>
                  <a:cubicBezTo>
                    <a:pt x="2483694" y="321050"/>
                    <a:pt x="2485535" y="311085"/>
                    <a:pt x="2488677" y="301658"/>
                  </a:cubicBezTo>
                  <a:cubicBezTo>
                    <a:pt x="2487141" y="277086"/>
                    <a:pt x="2505259" y="161803"/>
                    <a:pt x="2460396" y="122548"/>
                  </a:cubicBezTo>
                  <a:cubicBezTo>
                    <a:pt x="2443343" y="107627"/>
                    <a:pt x="2422689" y="97410"/>
                    <a:pt x="2403835" y="84841"/>
                  </a:cubicBezTo>
                  <a:cubicBezTo>
                    <a:pt x="2394408" y="78557"/>
                    <a:pt x="2386303" y="69571"/>
                    <a:pt x="2375555" y="65988"/>
                  </a:cubicBezTo>
                  <a:cubicBezTo>
                    <a:pt x="2366128" y="62846"/>
                    <a:pt x="2355961" y="61387"/>
                    <a:pt x="2347275" y="56561"/>
                  </a:cubicBezTo>
                  <a:cubicBezTo>
                    <a:pt x="2327467" y="45557"/>
                    <a:pt x="2309568" y="31423"/>
                    <a:pt x="2290714" y="18854"/>
                  </a:cubicBezTo>
                  <a:lnTo>
                    <a:pt x="2262433" y="0"/>
                  </a:lnTo>
                  <a:lnTo>
                    <a:pt x="2017336" y="9427"/>
                  </a:lnTo>
                  <a:cubicBezTo>
                    <a:pt x="1985805" y="11179"/>
                    <a:pt x="1953839" y="11753"/>
                    <a:pt x="1923068" y="18854"/>
                  </a:cubicBezTo>
                  <a:cubicBezTo>
                    <a:pt x="1912029" y="21401"/>
                    <a:pt x="1905246" y="33350"/>
                    <a:pt x="1894788" y="37707"/>
                  </a:cubicBezTo>
                  <a:cubicBezTo>
                    <a:pt x="1867271" y="49172"/>
                    <a:pt x="1809947" y="65988"/>
                    <a:pt x="1809947" y="65988"/>
                  </a:cubicBezTo>
                  <a:cubicBezTo>
                    <a:pt x="1794236" y="78557"/>
                    <a:pt x="1780477" y="94060"/>
                    <a:pt x="1762813" y="103695"/>
                  </a:cubicBezTo>
                  <a:cubicBezTo>
                    <a:pt x="1745366" y="113211"/>
                    <a:pt x="1706252" y="122548"/>
                    <a:pt x="1706252" y="122548"/>
                  </a:cubicBezTo>
                  <a:cubicBezTo>
                    <a:pt x="1687398" y="135117"/>
                    <a:pt x="1671188" y="153091"/>
                    <a:pt x="1649691" y="160256"/>
                  </a:cubicBezTo>
                  <a:cubicBezTo>
                    <a:pt x="1630837" y="166540"/>
                    <a:pt x="1612410" y="174289"/>
                    <a:pt x="1593130" y="179109"/>
                  </a:cubicBezTo>
                  <a:cubicBezTo>
                    <a:pt x="1581048" y="182130"/>
                    <a:pt x="1540667" y="191201"/>
                    <a:pt x="1527143" y="197963"/>
                  </a:cubicBezTo>
                  <a:cubicBezTo>
                    <a:pt x="1517009" y="203030"/>
                    <a:pt x="1509276" y="212354"/>
                    <a:pt x="1498862" y="216817"/>
                  </a:cubicBezTo>
                  <a:cubicBezTo>
                    <a:pt x="1485320" y="222620"/>
                    <a:pt x="1424750" y="232988"/>
                    <a:pt x="1414021" y="235670"/>
                  </a:cubicBezTo>
                  <a:cubicBezTo>
                    <a:pt x="1404381" y="238080"/>
                    <a:pt x="1395295" y="242367"/>
                    <a:pt x="1385741" y="245097"/>
                  </a:cubicBezTo>
                  <a:cubicBezTo>
                    <a:pt x="1373283" y="248656"/>
                    <a:pt x="1360602" y="251382"/>
                    <a:pt x="1348033" y="254524"/>
                  </a:cubicBezTo>
                  <a:cubicBezTo>
                    <a:pt x="1332322" y="263951"/>
                    <a:pt x="1317642" y="275363"/>
                    <a:pt x="1300899" y="282804"/>
                  </a:cubicBezTo>
                  <a:cubicBezTo>
                    <a:pt x="1289060" y="288066"/>
                    <a:pt x="1275649" y="288672"/>
                    <a:pt x="1263192" y="292231"/>
                  </a:cubicBezTo>
                  <a:cubicBezTo>
                    <a:pt x="1221269" y="304209"/>
                    <a:pt x="1246315" y="301263"/>
                    <a:pt x="1197205" y="311085"/>
                  </a:cubicBezTo>
                  <a:cubicBezTo>
                    <a:pt x="1178462" y="314833"/>
                    <a:pt x="1159498" y="317369"/>
                    <a:pt x="1140644" y="320511"/>
                  </a:cubicBezTo>
                  <a:cubicBezTo>
                    <a:pt x="1069406" y="363255"/>
                    <a:pt x="1109904" y="340594"/>
                    <a:pt x="1018095" y="386499"/>
                  </a:cubicBezTo>
                  <a:cubicBezTo>
                    <a:pt x="1018088" y="386503"/>
                    <a:pt x="942689" y="424203"/>
                    <a:pt x="942681" y="424206"/>
                  </a:cubicBezTo>
                  <a:lnTo>
                    <a:pt x="914400" y="433633"/>
                  </a:lnTo>
                  <a:cubicBezTo>
                    <a:pt x="901831" y="443060"/>
                    <a:pt x="889478" y="452781"/>
                    <a:pt x="876693" y="461913"/>
                  </a:cubicBezTo>
                  <a:cubicBezTo>
                    <a:pt x="851984" y="479563"/>
                    <a:pt x="834397" y="487725"/>
                    <a:pt x="810706" y="509047"/>
                  </a:cubicBezTo>
                  <a:cubicBezTo>
                    <a:pt x="792417" y="525507"/>
                    <a:pt x="756663" y="571262"/>
                    <a:pt x="725864" y="584462"/>
                  </a:cubicBezTo>
                  <a:cubicBezTo>
                    <a:pt x="713956" y="589566"/>
                    <a:pt x="700726" y="590747"/>
                    <a:pt x="688157" y="593889"/>
                  </a:cubicBezTo>
                  <a:cubicBezTo>
                    <a:pt x="672446" y="606458"/>
                    <a:pt x="657764" y="620435"/>
                    <a:pt x="641023" y="631596"/>
                  </a:cubicBezTo>
                  <a:cubicBezTo>
                    <a:pt x="629331" y="639391"/>
                    <a:pt x="615232" y="643001"/>
                    <a:pt x="603316" y="650449"/>
                  </a:cubicBezTo>
                  <a:cubicBezTo>
                    <a:pt x="589993" y="658776"/>
                    <a:pt x="578480" y="669720"/>
                    <a:pt x="565609" y="678730"/>
                  </a:cubicBezTo>
                  <a:cubicBezTo>
                    <a:pt x="547046" y="691724"/>
                    <a:pt x="525070" y="700415"/>
                    <a:pt x="509048" y="716437"/>
                  </a:cubicBezTo>
                  <a:cubicBezTo>
                    <a:pt x="499621" y="725864"/>
                    <a:pt x="491549" y="736877"/>
                    <a:pt x="480767" y="744718"/>
                  </a:cubicBezTo>
                  <a:cubicBezTo>
                    <a:pt x="456793" y="762154"/>
                    <a:pt x="405353" y="791852"/>
                    <a:pt x="405353" y="791852"/>
                  </a:cubicBezTo>
                  <a:cubicBezTo>
                    <a:pt x="399068" y="801279"/>
                    <a:pt x="394510" y="812121"/>
                    <a:pt x="386499" y="820132"/>
                  </a:cubicBezTo>
                  <a:cubicBezTo>
                    <a:pt x="376153" y="830478"/>
                    <a:pt x="331605" y="854141"/>
                    <a:pt x="320512" y="857839"/>
                  </a:cubicBezTo>
                  <a:cubicBezTo>
                    <a:pt x="295930" y="866033"/>
                    <a:pt x="269679" y="868499"/>
                    <a:pt x="245097" y="876693"/>
                  </a:cubicBezTo>
                  <a:cubicBezTo>
                    <a:pt x="235670" y="879835"/>
                    <a:pt x="225705" y="881676"/>
                    <a:pt x="216817" y="886120"/>
                  </a:cubicBezTo>
                  <a:cubicBezTo>
                    <a:pt x="206683" y="891187"/>
                    <a:pt x="198889" y="900372"/>
                    <a:pt x="188536" y="904973"/>
                  </a:cubicBezTo>
                  <a:cubicBezTo>
                    <a:pt x="170376" y="913044"/>
                    <a:pt x="148512" y="912803"/>
                    <a:pt x="131976" y="923827"/>
                  </a:cubicBezTo>
                  <a:lnTo>
                    <a:pt x="75415" y="961534"/>
                  </a:lnTo>
                  <a:lnTo>
                    <a:pt x="0" y="989814"/>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フリーフォーム: 図形 151">
              <a:extLst>
                <a:ext uri="{FF2B5EF4-FFF2-40B4-BE49-F238E27FC236}">
                  <a16:creationId xmlns:a16="http://schemas.microsoft.com/office/drawing/2014/main" id="{A6EDFF94-3449-413C-A17C-7822E4C7DEBB}"/>
                </a:ext>
              </a:extLst>
            </p:cNvPr>
            <p:cNvSpPr/>
            <p:nvPr/>
          </p:nvSpPr>
          <p:spPr>
            <a:xfrm>
              <a:off x="6679961" y="3648173"/>
              <a:ext cx="1926791" cy="1875934"/>
            </a:xfrm>
            <a:custGeom>
              <a:avLst/>
              <a:gdLst>
                <a:gd name="connsiteX0" fmla="*/ 691800 w 1926791"/>
                <a:gd name="connsiteY0" fmla="*/ 169683 h 1875934"/>
                <a:gd name="connsiteX1" fmla="*/ 691800 w 1926791"/>
                <a:gd name="connsiteY1" fmla="*/ 169683 h 1875934"/>
                <a:gd name="connsiteX2" fmla="*/ 569251 w 1926791"/>
                <a:gd name="connsiteY2" fmla="*/ 273378 h 1875934"/>
                <a:gd name="connsiteX3" fmla="*/ 540971 w 1926791"/>
                <a:gd name="connsiteY3" fmla="*/ 301658 h 1875934"/>
                <a:gd name="connsiteX4" fmla="*/ 531544 w 1926791"/>
                <a:gd name="connsiteY4" fmla="*/ 329938 h 1875934"/>
                <a:gd name="connsiteX5" fmla="*/ 503264 w 1926791"/>
                <a:gd name="connsiteY5" fmla="*/ 348792 h 1875934"/>
                <a:gd name="connsiteX6" fmla="*/ 484410 w 1926791"/>
                <a:gd name="connsiteY6" fmla="*/ 377072 h 1875934"/>
                <a:gd name="connsiteX7" fmla="*/ 446703 w 1926791"/>
                <a:gd name="connsiteY7" fmla="*/ 414780 h 1875934"/>
                <a:gd name="connsiteX8" fmla="*/ 437276 w 1926791"/>
                <a:gd name="connsiteY8" fmla="*/ 443060 h 1875934"/>
                <a:gd name="connsiteX9" fmla="*/ 418423 w 1926791"/>
                <a:gd name="connsiteY9" fmla="*/ 471340 h 1875934"/>
                <a:gd name="connsiteX10" fmla="*/ 399569 w 1926791"/>
                <a:gd name="connsiteY10" fmla="*/ 565608 h 1875934"/>
                <a:gd name="connsiteX11" fmla="*/ 371288 w 1926791"/>
                <a:gd name="connsiteY11" fmla="*/ 593889 h 1875934"/>
                <a:gd name="connsiteX12" fmla="*/ 361862 w 1926791"/>
                <a:gd name="connsiteY12" fmla="*/ 622169 h 1875934"/>
                <a:gd name="connsiteX13" fmla="*/ 352435 w 1926791"/>
                <a:gd name="connsiteY13" fmla="*/ 659876 h 1875934"/>
                <a:gd name="connsiteX14" fmla="*/ 314728 w 1926791"/>
                <a:gd name="connsiteY14" fmla="*/ 716437 h 1875934"/>
                <a:gd name="connsiteX15" fmla="*/ 267594 w 1926791"/>
                <a:gd name="connsiteY15" fmla="*/ 772998 h 1875934"/>
                <a:gd name="connsiteX16" fmla="*/ 239313 w 1926791"/>
                <a:gd name="connsiteY16" fmla="*/ 857839 h 1875934"/>
                <a:gd name="connsiteX17" fmla="*/ 229886 w 1926791"/>
                <a:gd name="connsiteY17" fmla="*/ 886120 h 1875934"/>
                <a:gd name="connsiteX18" fmla="*/ 211033 w 1926791"/>
                <a:gd name="connsiteY18" fmla="*/ 914400 h 1875934"/>
                <a:gd name="connsiteX19" fmla="*/ 201606 w 1926791"/>
                <a:gd name="connsiteY19" fmla="*/ 942681 h 1875934"/>
                <a:gd name="connsiteX20" fmla="*/ 163899 w 1926791"/>
                <a:gd name="connsiteY20" fmla="*/ 999241 h 1875934"/>
                <a:gd name="connsiteX21" fmla="*/ 126192 w 1926791"/>
                <a:gd name="connsiteY21" fmla="*/ 1055802 h 1875934"/>
                <a:gd name="connsiteX22" fmla="*/ 97911 w 1926791"/>
                <a:gd name="connsiteY22" fmla="*/ 1140643 h 1875934"/>
                <a:gd name="connsiteX23" fmla="*/ 88484 w 1926791"/>
                <a:gd name="connsiteY23" fmla="*/ 1168924 h 1875934"/>
                <a:gd name="connsiteX24" fmla="*/ 79058 w 1926791"/>
                <a:gd name="connsiteY24" fmla="*/ 1319753 h 1875934"/>
                <a:gd name="connsiteX25" fmla="*/ 69631 w 1926791"/>
                <a:gd name="connsiteY25" fmla="*/ 1357460 h 1875934"/>
                <a:gd name="connsiteX26" fmla="*/ 50777 w 1926791"/>
                <a:gd name="connsiteY26" fmla="*/ 1385740 h 1875934"/>
                <a:gd name="connsiteX27" fmla="*/ 41350 w 1926791"/>
                <a:gd name="connsiteY27" fmla="*/ 1414021 h 1875934"/>
                <a:gd name="connsiteX28" fmla="*/ 13070 w 1926791"/>
                <a:gd name="connsiteY28" fmla="*/ 1470582 h 1875934"/>
                <a:gd name="connsiteX29" fmla="*/ 13070 w 1926791"/>
                <a:gd name="connsiteY29" fmla="*/ 1809947 h 1875934"/>
                <a:gd name="connsiteX30" fmla="*/ 79058 w 1926791"/>
                <a:gd name="connsiteY30" fmla="*/ 1875934 h 1875934"/>
                <a:gd name="connsiteX31" fmla="*/ 399569 w 1926791"/>
                <a:gd name="connsiteY31" fmla="*/ 1866507 h 1875934"/>
                <a:gd name="connsiteX32" fmla="*/ 427849 w 1926791"/>
                <a:gd name="connsiteY32" fmla="*/ 1857081 h 1875934"/>
                <a:gd name="connsiteX33" fmla="*/ 503264 w 1926791"/>
                <a:gd name="connsiteY33" fmla="*/ 1819373 h 1875934"/>
                <a:gd name="connsiteX34" fmla="*/ 569251 w 1926791"/>
                <a:gd name="connsiteY34" fmla="*/ 1791093 h 1875934"/>
                <a:gd name="connsiteX35" fmla="*/ 597532 w 1926791"/>
                <a:gd name="connsiteY35" fmla="*/ 1772239 h 1875934"/>
                <a:gd name="connsiteX36" fmla="*/ 625812 w 1926791"/>
                <a:gd name="connsiteY36" fmla="*/ 1743959 h 1875934"/>
                <a:gd name="connsiteX37" fmla="*/ 663519 w 1926791"/>
                <a:gd name="connsiteY37" fmla="*/ 1734532 h 1875934"/>
                <a:gd name="connsiteX38" fmla="*/ 701227 w 1926791"/>
                <a:gd name="connsiteY38" fmla="*/ 1706252 h 1875934"/>
                <a:gd name="connsiteX39" fmla="*/ 729507 w 1926791"/>
                <a:gd name="connsiteY39" fmla="*/ 1687398 h 1875934"/>
                <a:gd name="connsiteX40" fmla="*/ 748361 w 1926791"/>
                <a:gd name="connsiteY40" fmla="*/ 1659118 h 1875934"/>
                <a:gd name="connsiteX41" fmla="*/ 842629 w 1926791"/>
                <a:gd name="connsiteY41" fmla="*/ 1602557 h 1875934"/>
                <a:gd name="connsiteX42" fmla="*/ 889763 w 1926791"/>
                <a:gd name="connsiteY42" fmla="*/ 1564850 h 1875934"/>
                <a:gd name="connsiteX43" fmla="*/ 908616 w 1926791"/>
                <a:gd name="connsiteY43" fmla="*/ 1536569 h 1875934"/>
                <a:gd name="connsiteX44" fmla="*/ 984031 w 1926791"/>
                <a:gd name="connsiteY44" fmla="*/ 1480008 h 1875934"/>
                <a:gd name="connsiteX45" fmla="*/ 1021738 w 1926791"/>
                <a:gd name="connsiteY45" fmla="*/ 1461155 h 1875934"/>
                <a:gd name="connsiteX46" fmla="*/ 1031165 w 1926791"/>
                <a:gd name="connsiteY46" fmla="*/ 1432874 h 1875934"/>
                <a:gd name="connsiteX47" fmla="*/ 1068872 w 1926791"/>
                <a:gd name="connsiteY47" fmla="*/ 1414021 h 1875934"/>
                <a:gd name="connsiteX48" fmla="*/ 1097152 w 1926791"/>
                <a:gd name="connsiteY48" fmla="*/ 1395167 h 1875934"/>
                <a:gd name="connsiteX49" fmla="*/ 1144286 w 1926791"/>
                <a:gd name="connsiteY49" fmla="*/ 1329180 h 1875934"/>
                <a:gd name="connsiteX50" fmla="*/ 1181994 w 1926791"/>
                <a:gd name="connsiteY50" fmla="*/ 1300899 h 1875934"/>
                <a:gd name="connsiteX51" fmla="*/ 1295115 w 1926791"/>
                <a:gd name="connsiteY51" fmla="*/ 1206631 h 1875934"/>
                <a:gd name="connsiteX52" fmla="*/ 1342249 w 1926791"/>
                <a:gd name="connsiteY52" fmla="*/ 1187778 h 1875934"/>
                <a:gd name="connsiteX53" fmla="*/ 1370530 w 1926791"/>
                <a:gd name="connsiteY53" fmla="*/ 1159497 h 1875934"/>
                <a:gd name="connsiteX54" fmla="*/ 1398810 w 1926791"/>
                <a:gd name="connsiteY54" fmla="*/ 1140643 h 1875934"/>
                <a:gd name="connsiteX55" fmla="*/ 1511932 w 1926791"/>
                <a:gd name="connsiteY55" fmla="*/ 1036949 h 1875934"/>
                <a:gd name="connsiteX56" fmla="*/ 1709895 w 1926791"/>
                <a:gd name="connsiteY56" fmla="*/ 791852 h 1875934"/>
                <a:gd name="connsiteX57" fmla="*/ 1728748 w 1926791"/>
                <a:gd name="connsiteY57" fmla="*/ 716437 h 1875934"/>
                <a:gd name="connsiteX58" fmla="*/ 1747602 w 1926791"/>
                <a:gd name="connsiteY58" fmla="*/ 659876 h 1875934"/>
                <a:gd name="connsiteX59" fmla="*/ 1757029 w 1926791"/>
                <a:gd name="connsiteY59" fmla="*/ 631596 h 1875934"/>
                <a:gd name="connsiteX60" fmla="*/ 1785309 w 1926791"/>
                <a:gd name="connsiteY60" fmla="*/ 575035 h 1875934"/>
                <a:gd name="connsiteX61" fmla="*/ 1832443 w 1926791"/>
                <a:gd name="connsiteY61" fmla="*/ 490194 h 1875934"/>
                <a:gd name="connsiteX62" fmla="*/ 1841870 w 1926791"/>
                <a:gd name="connsiteY62" fmla="*/ 461914 h 1875934"/>
                <a:gd name="connsiteX63" fmla="*/ 1860724 w 1926791"/>
                <a:gd name="connsiteY63" fmla="*/ 377072 h 1875934"/>
                <a:gd name="connsiteX64" fmla="*/ 1889004 w 1926791"/>
                <a:gd name="connsiteY64" fmla="*/ 329938 h 1875934"/>
                <a:gd name="connsiteX65" fmla="*/ 1917284 w 1926791"/>
                <a:gd name="connsiteY65" fmla="*/ 245097 h 1875934"/>
                <a:gd name="connsiteX66" fmla="*/ 1917284 w 1926791"/>
                <a:gd name="connsiteY66" fmla="*/ 28281 h 1875934"/>
                <a:gd name="connsiteX67" fmla="*/ 1832443 w 1926791"/>
                <a:gd name="connsiteY67" fmla="*/ 0 h 1875934"/>
                <a:gd name="connsiteX68" fmla="*/ 1427091 w 1926791"/>
                <a:gd name="connsiteY68" fmla="*/ 9427 h 1875934"/>
                <a:gd name="connsiteX69" fmla="*/ 1285688 w 1926791"/>
                <a:gd name="connsiteY69" fmla="*/ 18854 h 1875934"/>
                <a:gd name="connsiteX70" fmla="*/ 1116006 w 1926791"/>
                <a:gd name="connsiteY70" fmla="*/ 47134 h 1875934"/>
                <a:gd name="connsiteX71" fmla="*/ 1059445 w 1926791"/>
                <a:gd name="connsiteY71" fmla="*/ 84841 h 1875934"/>
                <a:gd name="connsiteX72" fmla="*/ 814348 w 1926791"/>
                <a:gd name="connsiteY72" fmla="*/ 103695 h 1875934"/>
                <a:gd name="connsiteX73" fmla="*/ 786068 w 1926791"/>
                <a:gd name="connsiteY73" fmla="*/ 122549 h 1875934"/>
                <a:gd name="connsiteX74" fmla="*/ 767214 w 1926791"/>
                <a:gd name="connsiteY74" fmla="*/ 150829 h 1875934"/>
                <a:gd name="connsiteX75" fmla="*/ 710653 w 1926791"/>
                <a:gd name="connsiteY75" fmla="*/ 169683 h 1875934"/>
                <a:gd name="connsiteX76" fmla="*/ 691800 w 1926791"/>
                <a:gd name="connsiteY76" fmla="*/ 169683 h 1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926791" h="1875934">
                  <a:moveTo>
                    <a:pt x="691800" y="169683"/>
                  </a:moveTo>
                  <a:lnTo>
                    <a:pt x="691800" y="169683"/>
                  </a:lnTo>
                  <a:cubicBezTo>
                    <a:pt x="604115" y="232315"/>
                    <a:pt x="644926" y="197703"/>
                    <a:pt x="569251" y="273378"/>
                  </a:cubicBezTo>
                  <a:lnTo>
                    <a:pt x="540971" y="301658"/>
                  </a:lnTo>
                  <a:cubicBezTo>
                    <a:pt x="537829" y="311085"/>
                    <a:pt x="537751" y="322179"/>
                    <a:pt x="531544" y="329938"/>
                  </a:cubicBezTo>
                  <a:cubicBezTo>
                    <a:pt x="524466" y="338785"/>
                    <a:pt x="511275" y="340781"/>
                    <a:pt x="503264" y="348792"/>
                  </a:cubicBezTo>
                  <a:cubicBezTo>
                    <a:pt x="495253" y="356803"/>
                    <a:pt x="490695" y="367645"/>
                    <a:pt x="484410" y="377072"/>
                  </a:cubicBezTo>
                  <a:cubicBezTo>
                    <a:pt x="459272" y="452487"/>
                    <a:pt x="496979" y="364504"/>
                    <a:pt x="446703" y="414780"/>
                  </a:cubicBezTo>
                  <a:cubicBezTo>
                    <a:pt x="439677" y="421806"/>
                    <a:pt x="441720" y="434172"/>
                    <a:pt x="437276" y="443060"/>
                  </a:cubicBezTo>
                  <a:cubicBezTo>
                    <a:pt x="432209" y="453193"/>
                    <a:pt x="424707" y="461913"/>
                    <a:pt x="418423" y="471340"/>
                  </a:cubicBezTo>
                  <a:cubicBezTo>
                    <a:pt x="417625" y="476929"/>
                    <a:pt x="411535" y="547659"/>
                    <a:pt x="399569" y="565608"/>
                  </a:cubicBezTo>
                  <a:cubicBezTo>
                    <a:pt x="392174" y="576701"/>
                    <a:pt x="380715" y="584462"/>
                    <a:pt x="371288" y="593889"/>
                  </a:cubicBezTo>
                  <a:cubicBezTo>
                    <a:pt x="368146" y="603316"/>
                    <a:pt x="364592" y="612615"/>
                    <a:pt x="361862" y="622169"/>
                  </a:cubicBezTo>
                  <a:cubicBezTo>
                    <a:pt x="358303" y="634626"/>
                    <a:pt x="358229" y="648288"/>
                    <a:pt x="352435" y="659876"/>
                  </a:cubicBezTo>
                  <a:cubicBezTo>
                    <a:pt x="342301" y="680143"/>
                    <a:pt x="327297" y="697583"/>
                    <a:pt x="314728" y="716437"/>
                  </a:cubicBezTo>
                  <a:cubicBezTo>
                    <a:pt x="288480" y="755810"/>
                    <a:pt x="303885" y="736707"/>
                    <a:pt x="267594" y="772998"/>
                  </a:cubicBezTo>
                  <a:lnTo>
                    <a:pt x="239313" y="857839"/>
                  </a:lnTo>
                  <a:cubicBezTo>
                    <a:pt x="236171" y="867266"/>
                    <a:pt x="235398" y="877852"/>
                    <a:pt x="229886" y="886120"/>
                  </a:cubicBezTo>
                  <a:cubicBezTo>
                    <a:pt x="223602" y="895547"/>
                    <a:pt x="216100" y="904267"/>
                    <a:pt x="211033" y="914400"/>
                  </a:cubicBezTo>
                  <a:cubicBezTo>
                    <a:pt x="206589" y="923288"/>
                    <a:pt x="206432" y="933995"/>
                    <a:pt x="201606" y="942681"/>
                  </a:cubicBezTo>
                  <a:cubicBezTo>
                    <a:pt x="190602" y="962488"/>
                    <a:pt x="171064" y="977745"/>
                    <a:pt x="163899" y="999241"/>
                  </a:cubicBezTo>
                  <a:cubicBezTo>
                    <a:pt x="150256" y="1040169"/>
                    <a:pt x="161498" y="1020496"/>
                    <a:pt x="126192" y="1055802"/>
                  </a:cubicBezTo>
                  <a:lnTo>
                    <a:pt x="97911" y="1140643"/>
                  </a:lnTo>
                  <a:lnTo>
                    <a:pt x="88484" y="1168924"/>
                  </a:lnTo>
                  <a:cubicBezTo>
                    <a:pt x="85342" y="1219200"/>
                    <a:pt x="84070" y="1269629"/>
                    <a:pt x="79058" y="1319753"/>
                  </a:cubicBezTo>
                  <a:cubicBezTo>
                    <a:pt x="77769" y="1332645"/>
                    <a:pt x="74735" y="1345552"/>
                    <a:pt x="69631" y="1357460"/>
                  </a:cubicBezTo>
                  <a:cubicBezTo>
                    <a:pt x="65168" y="1367873"/>
                    <a:pt x="57062" y="1376313"/>
                    <a:pt x="50777" y="1385740"/>
                  </a:cubicBezTo>
                  <a:cubicBezTo>
                    <a:pt x="47635" y="1395167"/>
                    <a:pt x="45794" y="1405133"/>
                    <a:pt x="41350" y="1414021"/>
                  </a:cubicBezTo>
                  <a:cubicBezTo>
                    <a:pt x="4802" y="1487118"/>
                    <a:pt x="36765" y="1399496"/>
                    <a:pt x="13070" y="1470582"/>
                  </a:cubicBezTo>
                  <a:cubicBezTo>
                    <a:pt x="1743" y="1595176"/>
                    <a:pt x="-9564" y="1669614"/>
                    <a:pt x="13070" y="1809947"/>
                  </a:cubicBezTo>
                  <a:cubicBezTo>
                    <a:pt x="21665" y="1863234"/>
                    <a:pt x="44465" y="1864403"/>
                    <a:pt x="79058" y="1875934"/>
                  </a:cubicBezTo>
                  <a:cubicBezTo>
                    <a:pt x="185895" y="1872792"/>
                    <a:pt x="292842" y="1872276"/>
                    <a:pt x="399569" y="1866507"/>
                  </a:cubicBezTo>
                  <a:cubicBezTo>
                    <a:pt x="409491" y="1865971"/>
                    <a:pt x="418803" y="1861193"/>
                    <a:pt x="427849" y="1857081"/>
                  </a:cubicBezTo>
                  <a:cubicBezTo>
                    <a:pt x="453435" y="1845451"/>
                    <a:pt x="476601" y="1828260"/>
                    <a:pt x="503264" y="1819373"/>
                  </a:cubicBezTo>
                  <a:cubicBezTo>
                    <a:pt x="534994" y="1808797"/>
                    <a:pt x="536632" y="1809733"/>
                    <a:pt x="569251" y="1791093"/>
                  </a:cubicBezTo>
                  <a:cubicBezTo>
                    <a:pt x="579088" y="1785472"/>
                    <a:pt x="588828" y="1779492"/>
                    <a:pt x="597532" y="1772239"/>
                  </a:cubicBezTo>
                  <a:cubicBezTo>
                    <a:pt x="607773" y="1763705"/>
                    <a:pt x="614237" y="1750573"/>
                    <a:pt x="625812" y="1743959"/>
                  </a:cubicBezTo>
                  <a:cubicBezTo>
                    <a:pt x="637061" y="1737531"/>
                    <a:pt x="650950" y="1737674"/>
                    <a:pt x="663519" y="1734532"/>
                  </a:cubicBezTo>
                  <a:cubicBezTo>
                    <a:pt x="676088" y="1725105"/>
                    <a:pt x="688442" y="1715384"/>
                    <a:pt x="701227" y="1706252"/>
                  </a:cubicBezTo>
                  <a:cubicBezTo>
                    <a:pt x="710446" y="1699667"/>
                    <a:pt x="721496" y="1695409"/>
                    <a:pt x="729507" y="1687398"/>
                  </a:cubicBezTo>
                  <a:cubicBezTo>
                    <a:pt x="737518" y="1679387"/>
                    <a:pt x="739835" y="1666579"/>
                    <a:pt x="748361" y="1659118"/>
                  </a:cubicBezTo>
                  <a:cubicBezTo>
                    <a:pt x="823145" y="1593682"/>
                    <a:pt x="780604" y="1643907"/>
                    <a:pt x="842629" y="1602557"/>
                  </a:cubicBezTo>
                  <a:cubicBezTo>
                    <a:pt x="859370" y="1591396"/>
                    <a:pt x="875536" y="1579077"/>
                    <a:pt x="889763" y="1564850"/>
                  </a:cubicBezTo>
                  <a:cubicBezTo>
                    <a:pt x="897774" y="1556839"/>
                    <a:pt x="900605" y="1544580"/>
                    <a:pt x="908616" y="1536569"/>
                  </a:cubicBezTo>
                  <a:cubicBezTo>
                    <a:pt x="920704" y="1524481"/>
                    <a:pt x="963726" y="1491611"/>
                    <a:pt x="984031" y="1480008"/>
                  </a:cubicBezTo>
                  <a:cubicBezTo>
                    <a:pt x="996232" y="1473036"/>
                    <a:pt x="1009169" y="1467439"/>
                    <a:pt x="1021738" y="1461155"/>
                  </a:cubicBezTo>
                  <a:cubicBezTo>
                    <a:pt x="1024880" y="1451728"/>
                    <a:pt x="1024139" y="1439900"/>
                    <a:pt x="1031165" y="1432874"/>
                  </a:cubicBezTo>
                  <a:cubicBezTo>
                    <a:pt x="1041102" y="1422937"/>
                    <a:pt x="1056671" y="1420993"/>
                    <a:pt x="1068872" y="1414021"/>
                  </a:cubicBezTo>
                  <a:cubicBezTo>
                    <a:pt x="1078709" y="1408400"/>
                    <a:pt x="1087725" y="1401452"/>
                    <a:pt x="1097152" y="1395167"/>
                  </a:cubicBezTo>
                  <a:cubicBezTo>
                    <a:pt x="1107855" y="1379112"/>
                    <a:pt x="1132597" y="1340869"/>
                    <a:pt x="1144286" y="1329180"/>
                  </a:cubicBezTo>
                  <a:cubicBezTo>
                    <a:pt x="1155396" y="1318070"/>
                    <a:pt x="1170316" y="1311410"/>
                    <a:pt x="1181994" y="1300899"/>
                  </a:cubicBezTo>
                  <a:cubicBezTo>
                    <a:pt x="1243372" y="1245659"/>
                    <a:pt x="1225891" y="1244389"/>
                    <a:pt x="1295115" y="1206631"/>
                  </a:cubicBezTo>
                  <a:cubicBezTo>
                    <a:pt x="1309970" y="1198528"/>
                    <a:pt x="1326538" y="1194062"/>
                    <a:pt x="1342249" y="1187778"/>
                  </a:cubicBezTo>
                  <a:cubicBezTo>
                    <a:pt x="1351676" y="1178351"/>
                    <a:pt x="1360288" y="1168032"/>
                    <a:pt x="1370530" y="1159497"/>
                  </a:cubicBezTo>
                  <a:cubicBezTo>
                    <a:pt x="1379234" y="1152244"/>
                    <a:pt x="1390799" y="1148654"/>
                    <a:pt x="1398810" y="1140643"/>
                  </a:cubicBezTo>
                  <a:cubicBezTo>
                    <a:pt x="1504737" y="1034716"/>
                    <a:pt x="1420866" y="1091588"/>
                    <a:pt x="1511932" y="1036949"/>
                  </a:cubicBezTo>
                  <a:cubicBezTo>
                    <a:pt x="1650418" y="852300"/>
                    <a:pt x="1583012" y="932832"/>
                    <a:pt x="1709895" y="791852"/>
                  </a:cubicBezTo>
                  <a:cubicBezTo>
                    <a:pt x="1738505" y="706012"/>
                    <a:pt x="1694608" y="841615"/>
                    <a:pt x="1728748" y="716437"/>
                  </a:cubicBezTo>
                  <a:cubicBezTo>
                    <a:pt x="1733977" y="697264"/>
                    <a:pt x="1741317" y="678730"/>
                    <a:pt x="1747602" y="659876"/>
                  </a:cubicBezTo>
                  <a:cubicBezTo>
                    <a:pt x="1750744" y="650449"/>
                    <a:pt x="1752585" y="640484"/>
                    <a:pt x="1757029" y="631596"/>
                  </a:cubicBezTo>
                  <a:cubicBezTo>
                    <a:pt x="1766456" y="612742"/>
                    <a:pt x="1776586" y="594225"/>
                    <a:pt x="1785309" y="575035"/>
                  </a:cubicBezTo>
                  <a:cubicBezTo>
                    <a:pt x="1818543" y="501921"/>
                    <a:pt x="1786077" y="552016"/>
                    <a:pt x="1832443" y="490194"/>
                  </a:cubicBezTo>
                  <a:cubicBezTo>
                    <a:pt x="1835585" y="480767"/>
                    <a:pt x="1839460" y="471554"/>
                    <a:pt x="1841870" y="461914"/>
                  </a:cubicBezTo>
                  <a:cubicBezTo>
                    <a:pt x="1848897" y="433808"/>
                    <a:pt x="1850980" y="404355"/>
                    <a:pt x="1860724" y="377072"/>
                  </a:cubicBezTo>
                  <a:cubicBezTo>
                    <a:pt x="1866886" y="359817"/>
                    <a:pt x="1880810" y="346326"/>
                    <a:pt x="1889004" y="329938"/>
                  </a:cubicBezTo>
                  <a:cubicBezTo>
                    <a:pt x="1906755" y="294436"/>
                    <a:pt x="1908283" y="281105"/>
                    <a:pt x="1917284" y="245097"/>
                  </a:cubicBezTo>
                  <a:cubicBezTo>
                    <a:pt x="1918331" y="228352"/>
                    <a:pt x="1938143" y="75214"/>
                    <a:pt x="1917284" y="28281"/>
                  </a:cubicBezTo>
                  <a:cubicBezTo>
                    <a:pt x="1906680" y="4421"/>
                    <a:pt x="1843529" y="1848"/>
                    <a:pt x="1832443" y="0"/>
                  </a:cubicBezTo>
                  <a:lnTo>
                    <a:pt x="1427091" y="9427"/>
                  </a:lnTo>
                  <a:cubicBezTo>
                    <a:pt x="1379880" y="11055"/>
                    <a:pt x="1332584" y="13170"/>
                    <a:pt x="1285688" y="18854"/>
                  </a:cubicBezTo>
                  <a:cubicBezTo>
                    <a:pt x="1228764" y="25754"/>
                    <a:pt x="1116006" y="47134"/>
                    <a:pt x="1116006" y="47134"/>
                  </a:cubicBezTo>
                  <a:cubicBezTo>
                    <a:pt x="1097152" y="59703"/>
                    <a:pt x="1081992" y="82586"/>
                    <a:pt x="1059445" y="84841"/>
                  </a:cubicBezTo>
                  <a:cubicBezTo>
                    <a:pt x="915053" y="99281"/>
                    <a:pt x="996695" y="92298"/>
                    <a:pt x="814348" y="103695"/>
                  </a:cubicBezTo>
                  <a:cubicBezTo>
                    <a:pt x="804921" y="109980"/>
                    <a:pt x="794079" y="114538"/>
                    <a:pt x="786068" y="122549"/>
                  </a:cubicBezTo>
                  <a:cubicBezTo>
                    <a:pt x="778057" y="130560"/>
                    <a:pt x="776821" y="144824"/>
                    <a:pt x="767214" y="150829"/>
                  </a:cubicBezTo>
                  <a:cubicBezTo>
                    <a:pt x="750361" y="161362"/>
                    <a:pt x="728429" y="160796"/>
                    <a:pt x="710653" y="169683"/>
                  </a:cubicBezTo>
                  <a:lnTo>
                    <a:pt x="691800" y="169683"/>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フリーフォーム: 図形 152">
              <a:extLst>
                <a:ext uri="{FF2B5EF4-FFF2-40B4-BE49-F238E27FC236}">
                  <a16:creationId xmlns:a16="http://schemas.microsoft.com/office/drawing/2014/main" id="{15122E50-D113-494D-8CF6-0E4B6B7BC959}"/>
                </a:ext>
              </a:extLst>
            </p:cNvPr>
            <p:cNvSpPr/>
            <p:nvPr/>
          </p:nvSpPr>
          <p:spPr>
            <a:xfrm>
              <a:off x="4436882" y="4977353"/>
              <a:ext cx="2161881" cy="1404593"/>
            </a:xfrm>
            <a:custGeom>
              <a:avLst/>
              <a:gdLst>
                <a:gd name="connsiteX0" fmla="*/ 21996 w 2161881"/>
                <a:gd name="connsiteY0" fmla="*/ 480767 h 1404593"/>
                <a:gd name="connsiteX1" fmla="*/ 21996 w 2161881"/>
                <a:gd name="connsiteY1" fmla="*/ 480767 h 1404593"/>
                <a:gd name="connsiteX2" fmla="*/ 59704 w 2161881"/>
                <a:gd name="connsiteY2" fmla="*/ 565608 h 1404593"/>
                <a:gd name="connsiteX3" fmla="*/ 116264 w 2161881"/>
                <a:gd name="connsiteY3" fmla="*/ 641022 h 1404593"/>
                <a:gd name="connsiteX4" fmla="*/ 135118 w 2161881"/>
                <a:gd name="connsiteY4" fmla="*/ 669303 h 1404593"/>
                <a:gd name="connsiteX5" fmla="*/ 144545 w 2161881"/>
                <a:gd name="connsiteY5" fmla="*/ 782424 h 1404593"/>
                <a:gd name="connsiteX6" fmla="*/ 153972 w 2161881"/>
                <a:gd name="connsiteY6" fmla="*/ 810705 h 1404593"/>
                <a:gd name="connsiteX7" fmla="*/ 163398 w 2161881"/>
                <a:gd name="connsiteY7" fmla="*/ 867266 h 1404593"/>
                <a:gd name="connsiteX8" fmla="*/ 191679 w 2161881"/>
                <a:gd name="connsiteY8" fmla="*/ 895546 h 1404593"/>
                <a:gd name="connsiteX9" fmla="*/ 238813 w 2161881"/>
                <a:gd name="connsiteY9" fmla="*/ 961534 h 1404593"/>
                <a:gd name="connsiteX10" fmla="*/ 257666 w 2161881"/>
                <a:gd name="connsiteY10" fmla="*/ 1027521 h 1404593"/>
                <a:gd name="connsiteX11" fmla="*/ 267093 w 2161881"/>
                <a:gd name="connsiteY11" fmla="*/ 1065228 h 1404593"/>
                <a:gd name="connsiteX12" fmla="*/ 323654 w 2161881"/>
                <a:gd name="connsiteY12" fmla="*/ 1178350 h 1404593"/>
                <a:gd name="connsiteX13" fmla="*/ 351934 w 2161881"/>
                <a:gd name="connsiteY13" fmla="*/ 1206631 h 1404593"/>
                <a:gd name="connsiteX14" fmla="*/ 380215 w 2161881"/>
                <a:gd name="connsiteY14" fmla="*/ 1216057 h 1404593"/>
                <a:gd name="connsiteX15" fmla="*/ 399069 w 2161881"/>
                <a:gd name="connsiteY15" fmla="*/ 1244338 h 1404593"/>
                <a:gd name="connsiteX16" fmla="*/ 427349 w 2161881"/>
                <a:gd name="connsiteY16" fmla="*/ 1263191 h 1404593"/>
                <a:gd name="connsiteX17" fmla="*/ 436776 w 2161881"/>
                <a:gd name="connsiteY17" fmla="*/ 1291472 h 1404593"/>
                <a:gd name="connsiteX18" fmla="*/ 493337 w 2161881"/>
                <a:gd name="connsiteY18" fmla="*/ 1329179 h 1404593"/>
                <a:gd name="connsiteX19" fmla="*/ 559324 w 2161881"/>
                <a:gd name="connsiteY19" fmla="*/ 1376313 h 1404593"/>
                <a:gd name="connsiteX20" fmla="*/ 672446 w 2161881"/>
                <a:gd name="connsiteY20" fmla="*/ 1404593 h 1404593"/>
                <a:gd name="connsiteX21" fmla="*/ 983530 w 2161881"/>
                <a:gd name="connsiteY21" fmla="*/ 1395167 h 1404593"/>
                <a:gd name="connsiteX22" fmla="*/ 1011811 w 2161881"/>
                <a:gd name="connsiteY22" fmla="*/ 1385740 h 1404593"/>
                <a:gd name="connsiteX23" fmla="*/ 1040091 w 2161881"/>
                <a:gd name="connsiteY23" fmla="*/ 1366886 h 1404593"/>
                <a:gd name="connsiteX24" fmla="*/ 1172066 w 2161881"/>
                <a:gd name="connsiteY24" fmla="*/ 1291472 h 1404593"/>
                <a:gd name="connsiteX25" fmla="*/ 1200347 w 2161881"/>
                <a:gd name="connsiteY25" fmla="*/ 1263191 h 1404593"/>
                <a:gd name="connsiteX26" fmla="*/ 1238054 w 2161881"/>
                <a:gd name="connsiteY26" fmla="*/ 1234911 h 1404593"/>
                <a:gd name="connsiteX27" fmla="*/ 1332322 w 2161881"/>
                <a:gd name="connsiteY27" fmla="*/ 1178350 h 1404593"/>
                <a:gd name="connsiteX28" fmla="*/ 1398310 w 2161881"/>
                <a:gd name="connsiteY28" fmla="*/ 1159496 h 1404593"/>
                <a:gd name="connsiteX29" fmla="*/ 1445444 w 2161881"/>
                <a:gd name="connsiteY29" fmla="*/ 1131216 h 1404593"/>
                <a:gd name="connsiteX30" fmla="*/ 1502005 w 2161881"/>
                <a:gd name="connsiteY30" fmla="*/ 1102936 h 1404593"/>
                <a:gd name="connsiteX31" fmla="*/ 1530285 w 2161881"/>
                <a:gd name="connsiteY31" fmla="*/ 1074655 h 1404593"/>
                <a:gd name="connsiteX32" fmla="*/ 1558565 w 2161881"/>
                <a:gd name="connsiteY32" fmla="*/ 1036948 h 1404593"/>
                <a:gd name="connsiteX33" fmla="*/ 1586846 w 2161881"/>
                <a:gd name="connsiteY33" fmla="*/ 1027521 h 1404593"/>
                <a:gd name="connsiteX34" fmla="*/ 1605699 w 2161881"/>
                <a:gd name="connsiteY34" fmla="*/ 999241 h 1404593"/>
                <a:gd name="connsiteX35" fmla="*/ 1737675 w 2161881"/>
                <a:gd name="connsiteY35" fmla="*/ 876692 h 1404593"/>
                <a:gd name="connsiteX36" fmla="*/ 1775382 w 2161881"/>
                <a:gd name="connsiteY36" fmla="*/ 820132 h 1404593"/>
                <a:gd name="connsiteX37" fmla="*/ 1822516 w 2161881"/>
                <a:gd name="connsiteY37" fmla="*/ 763571 h 1404593"/>
                <a:gd name="connsiteX38" fmla="*/ 1888504 w 2161881"/>
                <a:gd name="connsiteY38" fmla="*/ 716437 h 1404593"/>
                <a:gd name="connsiteX39" fmla="*/ 1954491 w 2161881"/>
                <a:gd name="connsiteY39" fmla="*/ 650449 h 1404593"/>
                <a:gd name="connsiteX40" fmla="*/ 1982772 w 2161881"/>
                <a:gd name="connsiteY40" fmla="*/ 622169 h 1404593"/>
                <a:gd name="connsiteX41" fmla="*/ 2048759 w 2161881"/>
                <a:gd name="connsiteY41" fmla="*/ 546754 h 1404593"/>
                <a:gd name="connsiteX42" fmla="*/ 2077040 w 2161881"/>
                <a:gd name="connsiteY42" fmla="*/ 499620 h 1404593"/>
                <a:gd name="connsiteX43" fmla="*/ 2105320 w 2161881"/>
                <a:gd name="connsiteY43" fmla="*/ 471340 h 1404593"/>
                <a:gd name="connsiteX44" fmla="*/ 2114747 w 2161881"/>
                <a:gd name="connsiteY44" fmla="*/ 443059 h 1404593"/>
                <a:gd name="connsiteX45" fmla="*/ 2133600 w 2161881"/>
                <a:gd name="connsiteY45" fmla="*/ 414779 h 1404593"/>
                <a:gd name="connsiteX46" fmla="*/ 2143027 w 2161881"/>
                <a:gd name="connsiteY46" fmla="*/ 348791 h 1404593"/>
                <a:gd name="connsiteX47" fmla="*/ 2161881 w 2161881"/>
                <a:gd name="connsiteY47" fmla="*/ 273377 h 1404593"/>
                <a:gd name="connsiteX48" fmla="*/ 2114747 w 2161881"/>
                <a:gd name="connsiteY48" fmla="*/ 37707 h 1404593"/>
                <a:gd name="connsiteX49" fmla="*/ 2067613 w 2161881"/>
                <a:gd name="connsiteY49" fmla="*/ 0 h 1404593"/>
                <a:gd name="connsiteX50" fmla="*/ 1831943 w 2161881"/>
                <a:gd name="connsiteY50" fmla="*/ 9426 h 1404593"/>
                <a:gd name="connsiteX51" fmla="*/ 1794236 w 2161881"/>
                <a:gd name="connsiteY51" fmla="*/ 28280 h 1404593"/>
                <a:gd name="connsiteX52" fmla="*/ 1728248 w 2161881"/>
                <a:gd name="connsiteY52" fmla="*/ 37707 h 1404593"/>
                <a:gd name="connsiteX53" fmla="*/ 1502005 w 2161881"/>
                <a:gd name="connsiteY53" fmla="*/ 47134 h 1404593"/>
                <a:gd name="connsiteX54" fmla="*/ 1436017 w 2161881"/>
                <a:gd name="connsiteY54" fmla="*/ 56560 h 1404593"/>
                <a:gd name="connsiteX55" fmla="*/ 1341749 w 2161881"/>
                <a:gd name="connsiteY55" fmla="*/ 65987 h 1404593"/>
                <a:gd name="connsiteX56" fmla="*/ 1294615 w 2161881"/>
                <a:gd name="connsiteY56" fmla="*/ 75414 h 1404593"/>
                <a:gd name="connsiteX57" fmla="*/ 1181493 w 2161881"/>
                <a:gd name="connsiteY57" fmla="*/ 84841 h 1404593"/>
                <a:gd name="connsiteX58" fmla="*/ 1143786 w 2161881"/>
                <a:gd name="connsiteY58" fmla="*/ 94268 h 1404593"/>
                <a:gd name="connsiteX59" fmla="*/ 1115506 w 2161881"/>
                <a:gd name="connsiteY59" fmla="*/ 103694 h 1404593"/>
                <a:gd name="connsiteX60" fmla="*/ 1030664 w 2161881"/>
                <a:gd name="connsiteY60" fmla="*/ 122548 h 1404593"/>
                <a:gd name="connsiteX61" fmla="*/ 964677 w 2161881"/>
                <a:gd name="connsiteY61" fmla="*/ 141402 h 1404593"/>
                <a:gd name="connsiteX62" fmla="*/ 860982 w 2161881"/>
                <a:gd name="connsiteY62" fmla="*/ 179109 h 1404593"/>
                <a:gd name="connsiteX63" fmla="*/ 785567 w 2161881"/>
                <a:gd name="connsiteY63" fmla="*/ 197962 h 1404593"/>
                <a:gd name="connsiteX64" fmla="*/ 738433 w 2161881"/>
                <a:gd name="connsiteY64" fmla="*/ 207389 h 1404593"/>
                <a:gd name="connsiteX65" fmla="*/ 710153 w 2161881"/>
                <a:gd name="connsiteY65" fmla="*/ 226243 h 1404593"/>
                <a:gd name="connsiteX66" fmla="*/ 653592 w 2161881"/>
                <a:gd name="connsiteY66" fmla="*/ 235670 h 1404593"/>
                <a:gd name="connsiteX67" fmla="*/ 606458 w 2161881"/>
                <a:gd name="connsiteY67" fmla="*/ 245096 h 1404593"/>
                <a:gd name="connsiteX68" fmla="*/ 549897 w 2161881"/>
                <a:gd name="connsiteY68" fmla="*/ 263950 h 1404593"/>
                <a:gd name="connsiteX69" fmla="*/ 314227 w 2161881"/>
                <a:gd name="connsiteY69" fmla="*/ 282804 h 1404593"/>
                <a:gd name="connsiteX70" fmla="*/ 248240 w 2161881"/>
                <a:gd name="connsiteY70" fmla="*/ 301657 h 1404593"/>
                <a:gd name="connsiteX71" fmla="*/ 182252 w 2161881"/>
                <a:gd name="connsiteY71" fmla="*/ 320511 h 1404593"/>
                <a:gd name="connsiteX72" fmla="*/ 153972 w 2161881"/>
                <a:gd name="connsiteY72" fmla="*/ 339365 h 1404593"/>
                <a:gd name="connsiteX73" fmla="*/ 97411 w 2161881"/>
                <a:gd name="connsiteY73" fmla="*/ 358218 h 1404593"/>
                <a:gd name="connsiteX74" fmla="*/ 78557 w 2161881"/>
                <a:gd name="connsiteY74" fmla="*/ 386499 h 1404593"/>
                <a:gd name="connsiteX75" fmla="*/ 59704 w 2161881"/>
                <a:gd name="connsiteY75" fmla="*/ 424206 h 1404593"/>
                <a:gd name="connsiteX76" fmla="*/ 3143 w 2161881"/>
                <a:gd name="connsiteY76" fmla="*/ 461913 h 1404593"/>
                <a:gd name="connsiteX77" fmla="*/ 21996 w 2161881"/>
                <a:gd name="connsiteY77" fmla="*/ 480767 h 1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161881" h="1404593">
                  <a:moveTo>
                    <a:pt x="21996" y="480767"/>
                  </a:moveTo>
                  <a:lnTo>
                    <a:pt x="21996" y="480767"/>
                  </a:lnTo>
                  <a:cubicBezTo>
                    <a:pt x="34565" y="509047"/>
                    <a:pt x="45864" y="537928"/>
                    <a:pt x="59704" y="565608"/>
                  </a:cubicBezTo>
                  <a:cubicBezTo>
                    <a:pt x="70361" y="586921"/>
                    <a:pt x="105856" y="627145"/>
                    <a:pt x="116264" y="641022"/>
                  </a:cubicBezTo>
                  <a:cubicBezTo>
                    <a:pt x="123062" y="650086"/>
                    <a:pt x="128833" y="659876"/>
                    <a:pt x="135118" y="669303"/>
                  </a:cubicBezTo>
                  <a:cubicBezTo>
                    <a:pt x="138260" y="707010"/>
                    <a:pt x="139544" y="744918"/>
                    <a:pt x="144545" y="782424"/>
                  </a:cubicBezTo>
                  <a:cubicBezTo>
                    <a:pt x="145858" y="792274"/>
                    <a:pt x="151816" y="801005"/>
                    <a:pt x="153972" y="810705"/>
                  </a:cubicBezTo>
                  <a:cubicBezTo>
                    <a:pt x="158118" y="829364"/>
                    <a:pt x="155635" y="849800"/>
                    <a:pt x="163398" y="867266"/>
                  </a:cubicBezTo>
                  <a:cubicBezTo>
                    <a:pt x="168812" y="879449"/>
                    <a:pt x="183003" y="885424"/>
                    <a:pt x="191679" y="895546"/>
                  </a:cubicBezTo>
                  <a:cubicBezTo>
                    <a:pt x="209216" y="916005"/>
                    <a:pt x="223893" y="939154"/>
                    <a:pt x="238813" y="961534"/>
                  </a:cubicBezTo>
                  <a:cubicBezTo>
                    <a:pt x="268284" y="1079414"/>
                    <a:pt x="230619" y="932855"/>
                    <a:pt x="257666" y="1027521"/>
                  </a:cubicBezTo>
                  <a:cubicBezTo>
                    <a:pt x="261225" y="1039978"/>
                    <a:pt x="263370" y="1052819"/>
                    <a:pt x="267093" y="1065228"/>
                  </a:cubicBezTo>
                  <a:cubicBezTo>
                    <a:pt x="280237" y="1109040"/>
                    <a:pt x="289604" y="1144298"/>
                    <a:pt x="323654" y="1178350"/>
                  </a:cubicBezTo>
                  <a:cubicBezTo>
                    <a:pt x="333081" y="1187777"/>
                    <a:pt x="340841" y="1199236"/>
                    <a:pt x="351934" y="1206631"/>
                  </a:cubicBezTo>
                  <a:cubicBezTo>
                    <a:pt x="360202" y="1212143"/>
                    <a:pt x="370788" y="1212915"/>
                    <a:pt x="380215" y="1216057"/>
                  </a:cubicBezTo>
                  <a:cubicBezTo>
                    <a:pt x="386500" y="1225484"/>
                    <a:pt x="391058" y="1236327"/>
                    <a:pt x="399069" y="1244338"/>
                  </a:cubicBezTo>
                  <a:cubicBezTo>
                    <a:pt x="407080" y="1252349"/>
                    <a:pt x="420272" y="1254344"/>
                    <a:pt x="427349" y="1263191"/>
                  </a:cubicBezTo>
                  <a:cubicBezTo>
                    <a:pt x="433557" y="1270950"/>
                    <a:pt x="431264" y="1283204"/>
                    <a:pt x="436776" y="1291472"/>
                  </a:cubicBezTo>
                  <a:cubicBezTo>
                    <a:pt x="456951" y="1321735"/>
                    <a:pt x="463688" y="1319296"/>
                    <a:pt x="493337" y="1329179"/>
                  </a:cubicBezTo>
                  <a:cubicBezTo>
                    <a:pt x="508047" y="1373313"/>
                    <a:pt x="495336" y="1360316"/>
                    <a:pt x="559324" y="1376313"/>
                  </a:cubicBezTo>
                  <a:lnTo>
                    <a:pt x="672446" y="1404593"/>
                  </a:lnTo>
                  <a:cubicBezTo>
                    <a:pt x="776141" y="1401451"/>
                    <a:pt x="879947" y="1400921"/>
                    <a:pt x="983530" y="1395167"/>
                  </a:cubicBezTo>
                  <a:cubicBezTo>
                    <a:pt x="993452" y="1394616"/>
                    <a:pt x="1002923" y="1390184"/>
                    <a:pt x="1011811" y="1385740"/>
                  </a:cubicBezTo>
                  <a:cubicBezTo>
                    <a:pt x="1021944" y="1380673"/>
                    <a:pt x="1030254" y="1372507"/>
                    <a:pt x="1040091" y="1366886"/>
                  </a:cubicBezTo>
                  <a:cubicBezTo>
                    <a:pt x="1084272" y="1341640"/>
                    <a:pt x="1134338" y="1329200"/>
                    <a:pt x="1172066" y="1291472"/>
                  </a:cubicBezTo>
                  <a:cubicBezTo>
                    <a:pt x="1181493" y="1282045"/>
                    <a:pt x="1190225" y="1271867"/>
                    <a:pt x="1200347" y="1263191"/>
                  </a:cubicBezTo>
                  <a:cubicBezTo>
                    <a:pt x="1212276" y="1252966"/>
                    <a:pt x="1225183" y="1243921"/>
                    <a:pt x="1238054" y="1234911"/>
                  </a:cubicBezTo>
                  <a:cubicBezTo>
                    <a:pt x="1273322" y="1210224"/>
                    <a:pt x="1294805" y="1194429"/>
                    <a:pt x="1332322" y="1178350"/>
                  </a:cubicBezTo>
                  <a:cubicBezTo>
                    <a:pt x="1351254" y="1170236"/>
                    <a:pt x="1379177" y="1164279"/>
                    <a:pt x="1398310" y="1159496"/>
                  </a:cubicBezTo>
                  <a:cubicBezTo>
                    <a:pt x="1414021" y="1150069"/>
                    <a:pt x="1429056" y="1139410"/>
                    <a:pt x="1445444" y="1131216"/>
                  </a:cubicBezTo>
                  <a:cubicBezTo>
                    <a:pt x="1487954" y="1109961"/>
                    <a:pt x="1461486" y="1136702"/>
                    <a:pt x="1502005" y="1102936"/>
                  </a:cubicBezTo>
                  <a:cubicBezTo>
                    <a:pt x="1512247" y="1094401"/>
                    <a:pt x="1521609" y="1084777"/>
                    <a:pt x="1530285" y="1074655"/>
                  </a:cubicBezTo>
                  <a:cubicBezTo>
                    <a:pt x="1540510" y="1062726"/>
                    <a:pt x="1546495" y="1047006"/>
                    <a:pt x="1558565" y="1036948"/>
                  </a:cubicBezTo>
                  <a:cubicBezTo>
                    <a:pt x="1566199" y="1030587"/>
                    <a:pt x="1577419" y="1030663"/>
                    <a:pt x="1586846" y="1027521"/>
                  </a:cubicBezTo>
                  <a:cubicBezTo>
                    <a:pt x="1593130" y="1018094"/>
                    <a:pt x="1597688" y="1007252"/>
                    <a:pt x="1605699" y="999241"/>
                  </a:cubicBezTo>
                  <a:cubicBezTo>
                    <a:pt x="1653488" y="951452"/>
                    <a:pt x="1697175" y="937442"/>
                    <a:pt x="1737675" y="876692"/>
                  </a:cubicBezTo>
                  <a:lnTo>
                    <a:pt x="1775382" y="820132"/>
                  </a:lnTo>
                  <a:cubicBezTo>
                    <a:pt x="1791221" y="772614"/>
                    <a:pt x="1774576" y="804663"/>
                    <a:pt x="1822516" y="763571"/>
                  </a:cubicBezTo>
                  <a:cubicBezTo>
                    <a:pt x="1876020" y="717710"/>
                    <a:pt x="1822757" y="749309"/>
                    <a:pt x="1888504" y="716437"/>
                  </a:cubicBezTo>
                  <a:lnTo>
                    <a:pt x="1954491" y="650449"/>
                  </a:lnTo>
                  <a:lnTo>
                    <a:pt x="1982772" y="622169"/>
                  </a:lnTo>
                  <a:cubicBezTo>
                    <a:pt x="2025695" y="536319"/>
                    <a:pt x="1969072" y="636401"/>
                    <a:pt x="2048759" y="546754"/>
                  </a:cubicBezTo>
                  <a:cubicBezTo>
                    <a:pt x="2060932" y="533060"/>
                    <a:pt x="2066046" y="514278"/>
                    <a:pt x="2077040" y="499620"/>
                  </a:cubicBezTo>
                  <a:cubicBezTo>
                    <a:pt x="2085039" y="488955"/>
                    <a:pt x="2095893" y="480767"/>
                    <a:pt x="2105320" y="471340"/>
                  </a:cubicBezTo>
                  <a:cubicBezTo>
                    <a:pt x="2108462" y="461913"/>
                    <a:pt x="2110303" y="451947"/>
                    <a:pt x="2114747" y="443059"/>
                  </a:cubicBezTo>
                  <a:cubicBezTo>
                    <a:pt x="2119814" y="432926"/>
                    <a:pt x="2130345" y="425631"/>
                    <a:pt x="2133600" y="414779"/>
                  </a:cubicBezTo>
                  <a:cubicBezTo>
                    <a:pt x="2139985" y="393497"/>
                    <a:pt x="2139374" y="370708"/>
                    <a:pt x="2143027" y="348791"/>
                  </a:cubicBezTo>
                  <a:cubicBezTo>
                    <a:pt x="2150611" y="303289"/>
                    <a:pt x="2149739" y="309803"/>
                    <a:pt x="2161881" y="273377"/>
                  </a:cubicBezTo>
                  <a:cubicBezTo>
                    <a:pt x="2151263" y="71641"/>
                    <a:pt x="2185617" y="144012"/>
                    <a:pt x="2114747" y="37707"/>
                  </a:cubicBezTo>
                  <a:cubicBezTo>
                    <a:pt x="2090381" y="1158"/>
                    <a:pt x="2106641" y="13009"/>
                    <a:pt x="2067613" y="0"/>
                  </a:cubicBezTo>
                  <a:cubicBezTo>
                    <a:pt x="1989056" y="3142"/>
                    <a:pt x="1910145" y="1336"/>
                    <a:pt x="1831943" y="9426"/>
                  </a:cubicBezTo>
                  <a:cubicBezTo>
                    <a:pt x="1817965" y="10872"/>
                    <a:pt x="1807793" y="24582"/>
                    <a:pt x="1794236" y="28280"/>
                  </a:cubicBezTo>
                  <a:cubicBezTo>
                    <a:pt x="1772800" y="34126"/>
                    <a:pt x="1750421" y="36276"/>
                    <a:pt x="1728248" y="37707"/>
                  </a:cubicBezTo>
                  <a:cubicBezTo>
                    <a:pt x="1652925" y="42567"/>
                    <a:pt x="1577419" y="43992"/>
                    <a:pt x="1502005" y="47134"/>
                  </a:cubicBezTo>
                  <a:cubicBezTo>
                    <a:pt x="1480009" y="50276"/>
                    <a:pt x="1458084" y="53964"/>
                    <a:pt x="1436017" y="56560"/>
                  </a:cubicBezTo>
                  <a:cubicBezTo>
                    <a:pt x="1404654" y="60250"/>
                    <a:pt x="1373051" y="61813"/>
                    <a:pt x="1341749" y="65987"/>
                  </a:cubicBezTo>
                  <a:cubicBezTo>
                    <a:pt x="1325867" y="68105"/>
                    <a:pt x="1310528" y="73542"/>
                    <a:pt x="1294615" y="75414"/>
                  </a:cubicBezTo>
                  <a:cubicBezTo>
                    <a:pt x="1257036" y="79835"/>
                    <a:pt x="1219200" y="81699"/>
                    <a:pt x="1181493" y="84841"/>
                  </a:cubicBezTo>
                  <a:cubicBezTo>
                    <a:pt x="1168924" y="87983"/>
                    <a:pt x="1156243" y="90709"/>
                    <a:pt x="1143786" y="94268"/>
                  </a:cubicBezTo>
                  <a:cubicBezTo>
                    <a:pt x="1134232" y="96998"/>
                    <a:pt x="1125146" y="101284"/>
                    <a:pt x="1115506" y="103694"/>
                  </a:cubicBezTo>
                  <a:cubicBezTo>
                    <a:pt x="1037780" y="123125"/>
                    <a:pt x="1098380" y="103200"/>
                    <a:pt x="1030664" y="122548"/>
                  </a:cubicBezTo>
                  <a:cubicBezTo>
                    <a:pt x="935986" y="149599"/>
                    <a:pt x="1082571" y="111928"/>
                    <a:pt x="964677" y="141402"/>
                  </a:cubicBezTo>
                  <a:cubicBezTo>
                    <a:pt x="914836" y="174628"/>
                    <a:pt x="947387" y="157507"/>
                    <a:pt x="860982" y="179109"/>
                  </a:cubicBezTo>
                  <a:lnTo>
                    <a:pt x="785567" y="197962"/>
                  </a:lnTo>
                  <a:lnTo>
                    <a:pt x="738433" y="207389"/>
                  </a:lnTo>
                  <a:cubicBezTo>
                    <a:pt x="729006" y="213674"/>
                    <a:pt x="720901" y="222660"/>
                    <a:pt x="710153" y="226243"/>
                  </a:cubicBezTo>
                  <a:cubicBezTo>
                    <a:pt x="692020" y="232287"/>
                    <a:pt x="672397" y="232251"/>
                    <a:pt x="653592" y="235670"/>
                  </a:cubicBezTo>
                  <a:cubicBezTo>
                    <a:pt x="637828" y="238536"/>
                    <a:pt x="621916" y="240880"/>
                    <a:pt x="606458" y="245096"/>
                  </a:cubicBezTo>
                  <a:cubicBezTo>
                    <a:pt x="587285" y="250325"/>
                    <a:pt x="569649" y="261755"/>
                    <a:pt x="549897" y="263950"/>
                  </a:cubicBezTo>
                  <a:cubicBezTo>
                    <a:pt x="414990" y="278940"/>
                    <a:pt x="493455" y="271602"/>
                    <a:pt x="314227" y="282804"/>
                  </a:cubicBezTo>
                  <a:cubicBezTo>
                    <a:pt x="196332" y="312278"/>
                    <a:pt x="342918" y="274607"/>
                    <a:pt x="248240" y="301657"/>
                  </a:cubicBezTo>
                  <a:cubicBezTo>
                    <a:pt x="234145" y="305684"/>
                    <a:pt x="197320" y="312977"/>
                    <a:pt x="182252" y="320511"/>
                  </a:cubicBezTo>
                  <a:cubicBezTo>
                    <a:pt x="172119" y="325578"/>
                    <a:pt x="164325" y="334764"/>
                    <a:pt x="153972" y="339365"/>
                  </a:cubicBezTo>
                  <a:cubicBezTo>
                    <a:pt x="135811" y="347436"/>
                    <a:pt x="97411" y="358218"/>
                    <a:pt x="97411" y="358218"/>
                  </a:cubicBezTo>
                  <a:cubicBezTo>
                    <a:pt x="91126" y="367645"/>
                    <a:pt x="84178" y="376662"/>
                    <a:pt x="78557" y="386499"/>
                  </a:cubicBezTo>
                  <a:cubicBezTo>
                    <a:pt x="71585" y="398700"/>
                    <a:pt x="69641" y="414269"/>
                    <a:pt x="59704" y="424206"/>
                  </a:cubicBezTo>
                  <a:cubicBezTo>
                    <a:pt x="43682" y="440228"/>
                    <a:pt x="3143" y="461913"/>
                    <a:pt x="3143" y="461913"/>
                  </a:cubicBezTo>
                  <a:cubicBezTo>
                    <a:pt x="-9265" y="499136"/>
                    <a:pt x="18854" y="477625"/>
                    <a:pt x="21996" y="48076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29021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2"/>
                                        </p:tgtEl>
                                      </p:cBhvr>
                                    </p:animEffect>
                                    <p:set>
                                      <p:cBhvr>
                                        <p:cTn id="7" dur="1" fill="hold">
                                          <p:stCondLst>
                                            <p:cond delay="499"/>
                                          </p:stCondLst>
                                        </p:cTn>
                                        <p:tgtEl>
                                          <p:spTgt spid="6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80"/>
                                        </p:tgtEl>
                                      </p:cBhvr>
                                    </p:animEffect>
                                    <p:set>
                                      <p:cBhvr>
                                        <p:cTn id="15" dur="1" fill="hold">
                                          <p:stCondLst>
                                            <p:cond delay="499"/>
                                          </p:stCondLst>
                                        </p:cTn>
                                        <p:tgtEl>
                                          <p:spTgt spid="80"/>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500"/>
                                        <p:tgtEl>
                                          <p:spTgt spid="9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80"/>
                                        </p:tgtEl>
                                      </p:cBhvr>
                                    </p:animEffect>
                                    <p:set>
                                      <p:cBhvr>
                                        <p:cTn id="29" dur="1" fill="hold">
                                          <p:stCondLst>
                                            <p:cond delay="499"/>
                                          </p:stCondLst>
                                        </p:cTn>
                                        <p:tgtEl>
                                          <p:spTgt spid="80"/>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xit" presetSubtype="0" fill="hold" grpId="1" nodeType="with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99"/>
                                        </p:tgtEl>
                                      </p:cBhvr>
                                    </p:animEffect>
                                    <p:set>
                                      <p:cBhvr>
                                        <p:cTn id="41" dur="1" fill="hold">
                                          <p:stCondLst>
                                            <p:cond delay="499"/>
                                          </p:stCondLst>
                                        </p:cTn>
                                        <p:tgtEl>
                                          <p:spTgt spid="99"/>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81"/>
                                        </p:tgtEl>
                                      </p:cBhvr>
                                    </p:animEffect>
                                    <p:set>
                                      <p:cBhvr>
                                        <p:cTn id="44" dur="1" fill="hold">
                                          <p:stCondLst>
                                            <p:cond delay="499"/>
                                          </p:stCondLst>
                                        </p:cTn>
                                        <p:tgtEl>
                                          <p:spTgt spid="81"/>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36"/>
                                        </p:tgtEl>
                                        <p:attrNameLst>
                                          <p:attrName>style.visibility</p:attrName>
                                        </p:attrNameLst>
                                      </p:cBhvr>
                                      <p:to>
                                        <p:strVal val="visible"/>
                                      </p:to>
                                    </p:set>
                                    <p:animEffect transition="in" filter="fade">
                                      <p:cBhvr>
                                        <p:cTn id="47"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0" grpId="1"/>
      <p:bldP spid="13" grpId="0"/>
      <p:bldP spid="13" grpId="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326B3CD-3E5E-4E98-81B4-7E75465BE57F}"/>
              </a:ext>
            </a:extLst>
          </p:cNvPr>
          <p:cNvPicPr>
            <a:picLocks noChangeAspect="1"/>
          </p:cNvPicPr>
          <p:nvPr/>
        </p:nvPicPr>
        <p:blipFill>
          <a:blip r:embed="rId2"/>
          <a:stretch>
            <a:fillRect/>
          </a:stretch>
        </p:blipFill>
        <p:spPr>
          <a:xfrm>
            <a:off x="1604808" y="1414021"/>
            <a:ext cx="4236669" cy="2999534"/>
          </a:xfrm>
          <a:prstGeom prst="rect">
            <a:avLst/>
          </a:prstGeom>
        </p:spPr>
      </p:pic>
      <p:pic>
        <p:nvPicPr>
          <p:cNvPr id="3" name="図 2">
            <a:extLst>
              <a:ext uri="{FF2B5EF4-FFF2-40B4-BE49-F238E27FC236}">
                <a16:creationId xmlns:a16="http://schemas.microsoft.com/office/drawing/2014/main" id="{0066FC7F-5295-4BB0-8091-FA7A375ED5B7}"/>
              </a:ext>
            </a:extLst>
          </p:cNvPr>
          <p:cNvPicPr>
            <a:picLocks noChangeAspect="1"/>
          </p:cNvPicPr>
          <p:nvPr/>
        </p:nvPicPr>
        <p:blipFill>
          <a:blip r:embed="rId3"/>
          <a:stretch>
            <a:fillRect/>
          </a:stretch>
        </p:blipFill>
        <p:spPr>
          <a:xfrm>
            <a:off x="6173679" y="1414022"/>
            <a:ext cx="4260061" cy="2988297"/>
          </a:xfrm>
          <a:prstGeom prst="rect">
            <a:avLst/>
          </a:prstGeom>
        </p:spPr>
      </p:pic>
      <p:sp>
        <p:nvSpPr>
          <p:cNvPr id="4" name="テキスト ボックス 3">
            <a:extLst>
              <a:ext uri="{FF2B5EF4-FFF2-40B4-BE49-F238E27FC236}">
                <a16:creationId xmlns:a16="http://schemas.microsoft.com/office/drawing/2014/main" id="{9A27C255-0AA9-46BF-94D5-352F0224C3EA}"/>
              </a:ext>
            </a:extLst>
          </p:cNvPr>
          <p:cNvSpPr txBox="1"/>
          <p:nvPr/>
        </p:nvSpPr>
        <p:spPr>
          <a:xfrm>
            <a:off x="1604807" y="444444"/>
            <a:ext cx="8936610" cy="584775"/>
          </a:xfrm>
          <a:prstGeom prst="rect">
            <a:avLst/>
          </a:prstGeom>
          <a:noFill/>
        </p:spPr>
        <p:txBody>
          <a:bodyPr wrap="square" rtlCol="0">
            <a:spAutoFit/>
          </a:bodyPr>
          <a:lstStyle/>
          <a:p>
            <a:pPr algn="ctr"/>
            <a:r>
              <a:rPr kumimoji="1" lang="ja-JP" altLang="en-US" sz="3200" b="1" dirty="0">
                <a:latin typeface="メイリオ" panose="020B0604030504040204" pitchFamily="50" charset="-128"/>
                <a:ea typeface="メイリオ" panose="020B0604030504040204" pitchFamily="50" charset="-128"/>
              </a:rPr>
              <a:t>　続き</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97DF058D-ECF2-4E56-8CE8-123B6A0552FD}"/>
              </a:ext>
            </a:extLst>
          </p:cNvPr>
          <p:cNvSpPr txBox="1"/>
          <p:nvPr/>
        </p:nvSpPr>
        <p:spPr>
          <a:xfrm>
            <a:off x="2740058" y="5789729"/>
            <a:ext cx="2469822"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重心の再更新</a:t>
            </a:r>
          </a:p>
        </p:txBody>
      </p:sp>
      <p:sp>
        <p:nvSpPr>
          <p:cNvPr id="6" name="テキスト ボックス 5">
            <a:extLst>
              <a:ext uri="{FF2B5EF4-FFF2-40B4-BE49-F238E27FC236}">
                <a16:creationId xmlns:a16="http://schemas.microsoft.com/office/drawing/2014/main" id="{92CB7D3F-2115-43C0-B0AF-C73284864EC5}"/>
              </a:ext>
            </a:extLst>
          </p:cNvPr>
          <p:cNvSpPr txBox="1"/>
          <p:nvPr/>
        </p:nvSpPr>
        <p:spPr>
          <a:xfrm>
            <a:off x="7123521" y="5789729"/>
            <a:ext cx="2083324"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分類しなおし</a:t>
            </a:r>
          </a:p>
        </p:txBody>
      </p:sp>
      <p:sp>
        <p:nvSpPr>
          <p:cNvPr id="9" name="矢印: 上カーブ 8">
            <a:extLst>
              <a:ext uri="{FF2B5EF4-FFF2-40B4-BE49-F238E27FC236}">
                <a16:creationId xmlns:a16="http://schemas.microsoft.com/office/drawing/2014/main" id="{E723421C-D717-451A-9A39-7514D5A18F92}"/>
              </a:ext>
            </a:extLst>
          </p:cNvPr>
          <p:cNvSpPr/>
          <p:nvPr/>
        </p:nvSpPr>
        <p:spPr>
          <a:xfrm flipH="1" flipV="1">
            <a:off x="3974970" y="5171924"/>
            <a:ext cx="3930977" cy="565758"/>
          </a:xfrm>
          <a:prstGeom prst="curvedUpArrow">
            <a:avLst>
              <a:gd name="adj1" fmla="val 40752"/>
              <a:gd name="adj2" fmla="val 99251"/>
              <a:gd name="adj3" fmla="val 466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矢印: 上カーブ 9">
            <a:extLst>
              <a:ext uri="{FF2B5EF4-FFF2-40B4-BE49-F238E27FC236}">
                <a16:creationId xmlns:a16="http://schemas.microsoft.com/office/drawing/2014/main" id="{398DA684-EBF7-4568-B395-1F271A82CFC5}"/>
              </a:ext>
            </a:extLst>
          </p:cNvPr>
          <p:cNvSpPr/>
          <p:nvPr/>
        </p:nvSpPr>
        <p:spPr>
          <a:xfrm>
            <a:off x="4174503" y="6251393"/>
            <a:ext cx="3930977" cy="565758"/>
          </a:xfrm>
          <a:prstGeom prst="curvedUpArrow">
            <a:avLst>
              <a:gd name="adj1" fmla="val 40752"/>
              <a:gd name="adj2" fmla="val 99251"/>
              <a:gd name="adj3" fmla="val 466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矢印: 下 10">
            <a:extLst>
              <a:ext uri="{FF2B5EF4-FFF2-40B4-BE49-F238E27FC236}">
                <a16:creationId xmlns:a16="http://schemas.microsoft.com/office/drawing/2014/main" id="{9409A147-6047-467C-8E62-5B792F322613}"/>
              </a:ext>
            </a:extLst>
          </p:cNvPr>
          <p:cNvSpPr/>
          <p:nvPr/>
        </p:nvSpPr>
        <p:spPr>
          <a:xfrm>
            <a:off x="4999347" y="4535179"/>
            <a:ext cx="2281287" cy="4147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0197D43-7BB4-4D62-A08A-DA06F7A5514C}"/>
              </a:ext>
            </a:extLst>
          </p:cNvPr>
          <p:cNvSpPr txBox="1"/>
          <p:nvPr/>
        </p:nvSpPr>
        <p:spPr>
          <a:xfrm>
            <a:off x="4884656" y="5758950"/>
            <a:ext cx="2630078" cy="523220"/>
          </a:xfrm>
          <a:prstGeom prst="rect">
            <a:avLst/>
          </a:prstGeom>
          <a:noFill/>
        </p:spPr>
        <p:txBody>
          <a:bodyPr wrap="square" rtlCol="0">
            <a:spAutoFit/>
          </a:bodyPr>
          <a:lstStyle/>
          <a:p>
            <a:pPr algn="l"/>
            <a:r>
              <a:rPr kumimoji="1" lang="ja-JP" altLang="en-US" sz="2800" dirty="0">
                <a:latin typeface="メイリオ" panose="020B0604030504040204" pitchFamily="50" charset="-128"/>
                <a:ea typeface="メイリオ" panose="020B0604030504040204" pitchFamily="50" charset="-128"/>
              </a:rPr>
              <a:t>キリがない？</a:t>
            </a:r>
          </a:p>
        </p:txBody>
      </p:sp>
    </p:spTree>
    <p:extLst>
      <p:ext uri="{BB962C8B-B14F-4D97-AF65-F5344CB8AC3E}">
        <p14:creationId xmlns:p14="http://schemas.microsoft.com/office/powerpoint/2010/main" val="1591182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8144013-AD6E-4541-87BF-835217D09D3E}"/>
              </a:ext>
            </a:extLst>
          </p:cNvPr>
          <p:cNvSpPr txBox="1"/>
          <p:nvPr/>
        </p:nvSpPr>
        <p:spPr>
          <a:xfrm>
            <a:off x="1774150" y="1836213"/>
            <a:ext cx="8893850" cy="4093428"/>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クラスタ数を決めて、各クラスタの重心を適当に決める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各データとすべてのクラスタ重心との距離を計算して距離最小の重心クラスタに各データを所属させる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クラスタが決まるともとの重心が本当の重心でなくなる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各クラスタの重心を再計算する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もう一度距離計算を各データと重心との間で行い、クラスタリングを</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更新する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６．３，４，５を繰り返すと，重心の位置が動かなくなる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（このとき、各クラスタのレシピと重心との距離の総和が最小になる）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７．</a:t>
            </a:r>
            <a:r>
              <a:rPr kumimoji="1" lang="en-US" altLang="ja-JP" sz="2000" dirty="0">
                <a:latin typeface="メイリオ" panose="020B0604030504040204" pitchFamily="50" charset="-128"/>
                <a:ea typeface="メイリオ" panose="020B0604030504040204" pitchFamily="50" charset="-128"/>
              </a:rPr>
              <a:t>N</a:t>
            </a:r>
            <a:r>
              <a:rPr kumimoji="1" lang="ja-JP" altLang="en-US" sz="2000" dirty="0">
                <a:latin typeface="メイリオ" panose="020B0604030504040204" pitchFamily="50" charset="-128"/>
                <a:ea typeface="メイリオ" panose="020B0604030504040204" pitchFamily="50" charset="-128"/>
              </a:rPr>
              <a:t>個のデータを</a:t>
            </a:r>
            <a:r>
              <a:rPr kumimoji="1" lang="en-US" altLang="ja-JP" sz="2000" dirty="0">
                <a:latin typeface="メイリオ" panose="020B0604030504040204" pitchFamily="50" charset="-128"/>
                <a:ea typeface="メイリオ" panose="020B0604030504040204" pitchFamily="50" charset="-128"/>
              </a:rPr>
              <a:t>k-means</a:t>
            </a:r>
            <a:r>
              <a:rPr kumimoji="1" lang="ja-JP" altLang="en-US" sz="2000" dirty="0">
                <a:latin typeface="メイリオ" panose="020B0604030504040204" pitchFamily="50" charset="-128"/>
                <a:ea typeface="メイリオ" panose="020B0604030504040204" pitchFamily="50" charset="-128"/>
              </a:rPr>
              <a:t>で</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クラスタに分類したとき、</a:t>
            </a:r>
            <a:r>
              <a:rPr kumimoji="1" lang="en-US" altLang="ja-JP" sz="2000" dirty="0">
                <a:latin typeface="メイリオ" panose="020B0604030504040204" pitchFamily="50" charset="-128"/>
                <a:ea typeface="メイリオ" panose="020B0604030504040204" pitchFamily="50" charset="-128"/>
              </a:rPr>
              <a:t>M</a:t>
            </a:r>
            <a:r>
              <a:rPr kumimoji="1" lang="ja-JP" altLang="en-US" sz="2000" dirty="0">
                <a:latin typeface="メイリオ" panose="020B0604030504040204" pitchFamily="50" charset="-128"/>
                <a:ea typeface="メイリオ" panose="020B0604030504040204" pitchFamily="50" charset="-128"/>
              </a:rPr>
              <a:t>回のイテレー</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ションで収束するとすると計算量は？</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N x K x M </a:t>
            </a:r>
            <a:r>
              <a:rPr kumimoji="1" lang="ja-JP" altLang="en-US" sz="2000" dirty="0">
                <a:latin typeface="メイリオ" panose="020B0604030504040204" pitchFamily="50" charset="-128"/>
                <a:ea typeface="メイリオ" panose="020B0604030504040204" pitchFamily="50" charset="-128"/>
              </a:rPr>
              <a:t>計算量が多い</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なにか計算量を抑える方法はないか？</a:t>
            </a:r>
          </a:p>
        </p:txBody>
      </p:sp>
      <p:sp>
        <p:nvSpPr>
          <p:cNvPr id="3" name="テキスト ボックス 2">
            <a:extLst>
              <a:ext uri="{FF2B5EF4-FFF2-40B4-BE49-F238E27FC236}">
                <a16:creationId xmlns:a16="http://schemas.microsoft.com/office/drawing/2014/main" id="{0F1B2BD3-A72A-4F16-9A1F-FBC390C5657E}"/>
              </a:ext>
            </a:extLst>
          </p:cNvPr>
          <p:cNvSpPr txBox="1"/>
          <p:nvPr/>
        </p:nvSpPr>
        <p:spPr>
          <a:xfrm>
            <a:off x="428307" y="506085"/>
            <a:ext cx="6545382"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K-means</a:t>
            </a:r>
            <a:r>
              <a:rPr kumimoji="1" lang="ja-JP" altLang="en-US" sz="2800" b="1" dirty="0">
                <a:latin typeface="メイリオ" panose="020B0604030504040204" pitchFamily="50" charset="-128"/>
                <a:ea typeface="メイリオ" panose="020B0604030504040204" pitchFamily="50" charset="-128"/>
              </a:rPr>
              <a:t>のアルゴリズムをまとめると</a:t>
            </a:r>
          </a:p>
        </p:txBody>
      </p:sp>
    </p:spTree>
    <p:extLst>
      <p:ext uri="{BB962C8B-B14F-4D97-AF65-F5344CB8AC3E}">
        <p14:creationId xmlns:p14="http://schemas.microsoft.com/office/powerpoint/2010/main" val="143735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8CA681B-E75C-461C-BF35-DACF6CA24119}"/>
              </a:ext>
            </a:extLst>
          </p:cNvPr>
          <p:cNvSpPr txBox="1"/>
          <p:nvPr/>
        </p:nvSpPr>
        <p:spPr>
          <a:xfrm>
            <a:off x="3022862" y="414779"/>
            <a:ext cx="6551629" cy="584775"/>
          </a:xfrm>
          <a:prstGeom prst="rect">
            <a:avLst/>
          </a:prstGeom>
          <a:noFill/>
        </p:spPr>
        <p:txBody>
          <a:bodyPr wrap="square" rtlCol="0">
            <a:spAutoFit/>
          </a:bodyPr>
          <a:lstStyle/>
          <a:p>
            <a:pPr algn="ctr"/>
            <a:r>
              <a:rPr kumimoji="1" lang="en-US" altLang="ja-JP" sz="3200" b="1" dirty="0">
                <a:latin typeface="メイリオ" panose="020B0604030504040204" pitchFamily="50" charset="-128"/>
                <a:ea typeface="メイリオ" panose="020B0604030504040204" pitchFamily="50" charset="-128"/>
              </a:rPr>
              <a:t>K-means</a:t>
            </a:r>
            <a:r>
              <a:rPr kumimoji="1" lang="ja-JP" altLang="en-US" sz="3200" b="1" dirty="0">
                <a:latin typeface="メイリオ" panose="020B0604030504040204" pitchFamily="50" charset="-128"/>
                <a:ea typeface="メイリオ" panose="020B0604030504040204" pitchFamily="50" charset="-128"/>
              </a:rPr>
              <a:t>アルゴリズム</a:t>
            </a:r>
          </a:p>
        </p:txBody>
      </p:sp>
      <p:sp>
        <p:nvSpPr>
          <p:cNvPr id="3" name="四角形: 角を丸くする 2">
            <a:extLst>
              <a:ext uri="{FF2B5EF4-FFF2-40B4-BE49-F238E27FC236}">
                <a16:creationId xmlns:a16="http://schemas.microsoft.com/office/drawing/2014/main" id="{4A82C5D0-22B1-441A-870B-652FC440CDE8}"/>
              </a:ext>
            </a:extLst>
          </p:cNvPr>
          <p:cNvSpPr/>
          <p:nvPr/>
        </p:nvSpPr>
        <p:spPr>
          <a:xfrm>
            <a:off x="3494203" y="1084084"/>
            <a:ext cx="5279009" cy="970960"/>
          </a:xfrm>
          <a:prstGeom prst="roundRect">
            <a:avLst>
              <a:gd name="adj" fmla="val 39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latin typeface="メイリオ" panose="020B0604030504040204" pitchFamily="50" charset="-128"/>
                <a:ea typeface="メイリオ" panose="020B0604030504040204" pitchFamily="50" charset="-128"/>
              </a:rPr>
              <a:t>分類数</a:t>
            </a:r>
            <a:r>
              <a:rPr kumimoji="1" lang="en-US" altLang="ja-JP" b="1" dirty="0">
                <a:latin typeface="メイリオ" panose="020B0604030504040204" pitchFamily="50" charset="-128"/>
                <a:ea typeface="メイリオ" panose="020B0604030504040204" pitchFamily="50" charset="-128"/>
              </a:rPr>
              <a:t>k</a:t>
            </a:r>
            <a:r>
              <a:rPr kumimoji="1" lang="ja-JP" altLang="en-US" b="1" dirty="0">
                <a:latin typeface="メイリオ" panose="020B0604030504040204" pitchFamily="50" charset="-128"/>
                <a:ea typeface="メイリオ" panose="020B0604030504040204" pitchFamily="50" charset="-128"/>
              </a:rPr>
              <a:t>を適当に決める</a:t>
            </a:r>
            <a:endParaRPr kumimoji="1" lang="en-US" altLang="ja-JP" b="1" dirty="0">
              <a:latin typeface="メイリオ" panose="020B0604030504040204" pitchFamily="50" charset="-128"/>
              <a:ea typeface="メイリオ" panose="020B0604030504040204" pitchFamily="50" charset="-128"/>
            </a:endParaRPr>
          </a:p>
          <a:p>
            <a:r>
              <a:rPr kumimoji="1" lang="ja-JP" altLang="en-US" b="1" dirty="0">
                <a:latin typeface="メイリオ" panose="020B0604030504040204" pitchFamily="50" charset="-128"/>
                <a:ea typeface="メイリオ" panose="020B0604030504040204" pitchFamily="50" charset="-128"/>
              </a:rPr>
              <a:t>対象データ集合に</a:t>
            </a:r>
            <a:r>
              <a:rPr kumimoji="1" lang="ja-JP" altLang="en-US" b="1" dirty="0" err="1">
                <a:latin typeface="メイリオ" panose="020B0604030504040204" pitchFamily="50" charset="-128"/>
                <a:ea typeface="メイリオ" panose="020B0604030504040204" pitchFamily="50" charset="-128"/>
              </a:rPr>
              <a:t>ｋ</a:t>
            </a:r>
            <a:r>
              <a:rPr kumimoji="1" lang="ja-JP" altLang="en-US" b="1" dirty="0">
                <a:latin typeface="メイリオ" panose="020B0604030504040204" pitchFamily="50" charset="-128"/>
                <a:ea typeface="メイリオ" panose="020B0604030504040204" pitchFamily="50" charset="-128"/>
              </a:rPr>
              <a:t>個の仮重心をプロットする</a:t>
            </a:r>
          </a:p>
        </p:txBody>
      </p:sp>
      <p:sp>
        <p:nvSpPr>
          <p:cNvPr id="4" name="正方形/長方形 3">
            <a:extLst>
              <a:ext uri="{FF2B5EF4-FFF2-40B4-BE49-F238E27FC236}">
                <a16:creationId xmlns:a16="http://schemas.microsoft.com/office/drawing/2014/main" id="{38CE6E51-4836-4367-9D50-36A6361BFC0C}"/>
              </a:ext>
            </a:extLst>
          </p:cNvPr>
          <p:cNvSpPr/>
          <p:nvPr/>
        </p:nvSpPr>
        <p:spPr>
          <a:xfrm>
            <a:off x="3503629" y="2347274"/>
            <a:ext cx="5269583" cy="961534"/>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メイリオ" panose="020B0604030504040204" pitchFamily="50" charset="-128"/>
                <a:ea typeface="メイリオ" panose="020B0604030504040204" pitchFamily="50" charset="-128"/>
              </a:rPr>
              <a:t>対象データと重心との距離を計算して一番近い重心に各点を分類する</a:t>
            </a:r>
          </a:p>
        </p:txBody>
      </p:sp>
      <p:sp>
        <p:nvSpPr>
          <p:cNvPr id="5" name="正方形/長方形 4">
            <a:extLst>
              <a:ext uri="{FF2B5EF4-FFF2-40B4-BE49-F238E27FC236}">
                <a16:creationId xmlns:a16="http://schemas.microsoft.com/office/drawing/2014/main" id="{3958A508-4D51-4F69-BE4B-6BAE8B4F82BD}"/>
              </a:ext>
            </a:extLst>
          </p:cNvPr>
          <p:cNvSpPr/>
          <p:nvPr/>
        </p:nvSpPr>
        <p:spPr>
          <a:xfrm>
            <a:off x="3494203" y="3610466"/>
            <a:ext cx="5269583" cy="782425"/>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rPr>
              <a:t>K</a:t>
            </a:r>
            <a:r>
              <a:rPr kumimoji="1" lang="ja-JP" altLang="en-US" b="1" dirty="0">
                <a:latin typeface="メイリオ" panose="020B0604030504040204" pitchFamily="50" charset="-128"/>
                <a:ea typeface="メイリオ" panose="020B0604030504040204" pitchFamily="50" charset="-128"/>
              </a:rPr>
              <a:t>種類に分類した各データ集合の重心を計算</a:t>
            </a:r>
          </a:p>
        </p:txBody>
      </p:sp>
      <p:sp>
        <p:nvSpPr>
          <p:cNvPr id="6" name="フローチャート: 判断 5">
            <a:extLst>
              <a:ext uri="{FF2B5EF4-FFF2-40B4-BE49-F238E27FC236}">
                <a16:creationId xmlns:a16="http://schemas.microsoft.com/office/drawing/2014/main" id="{4829B88A-F27B-4C75-83D2-E3E939998275}"/>
              </a:ext>
            </a:extLst>
          </p:cNvPr>
          <p:cNvSpPr/>
          <p:nvPr/>
        </p:nvSpPr>
        <p:spPr>
          <a:xfrm>
            <a:off x="4189428" y="4784100"/>
            <a:ext cx="3893270" cy="980388"/>
          </a:xfrm>
          <a:prstGeom prst="flowChartDecision">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メイリオ" panose="020B0604030504040204" pitchFamily="50" charset="-128"/>
                <a:ea typeface="メイリオ" panose="020B0604030504040204" pitchFamily="50" charset="-128"/>
              </a:rPr>
              <a:t>重心の移動距離</a:t>
            </a:r>
            <a:r>
              <a:rPr kumimoji="1" lang="en-US" altLang="ja-JP" b="1" dirty="0">
                <a:latin typeface="メイリオ" panose="020B0604030504040204" pitchFamily="50" charset="-128"/>
                <a:ea typeface="メイリオ" panose="020B0604030504040204" pitchFamily="50" charset="-128"/>
              </a:rPr>
              <a:t>&lt; α</a:t>
            </a:r>
            <a:endParaRPr kumimoji="1" lang="ja-JP" altLang="en-US" b="1" dirty="0">
              <a:latin typeface="メイリオ" panose="020B0604030504040204" pitchFamily="50" charset="-128"/>
              <a:ea typeface="メイリオ" panose="020B0604030504040204" pitchFamily="50" charset="-128"/>
            </a:endParaRPr>
          </a:p>
        </p:txBody>
      </p:sp>
      <p:cxnSp>
        <p:nvCxnSpPr>
          <p:cNvPr id="8" name="直線矢印コネクタ 7">
            <a:extLst>
              <a:ext uri="{FF2B5EF4-FFF2-40B4-BE49-F238E27FC236}">
                <a16:creationId xmlns:a16="http://schemas.microsoft.com/office/drawing/2014/main" id="{27567AD5-1706-49D1-AE33-951D997E80F1}"/>
              </a:ext>
            </a:extLst>
          </p:cNvPr>
          <p:cNvCxnSpPr>
            <a:stCxn id="3" idx="2"/>
            <a:endCxn id="4" idx="0"/>
          </p:cNvCxnSpPr>
          <p:nvPr/>
        </p:nvCxnSpPr>
        <p:spPr>
          <a:xfrm>
            <a:off x="6133708" y="2055044"/>
            <a:ext cx="4713" cy="29223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570021A5-744D-4343-89FF-C12F2D588D00}"/>
              </a:ext>
            </a:extLst>
          </p:cNvPr>
          <p:cNvCxnSpPr>
            <a:stCxn id="4" idx="2"/>
            <a:endCxn id="5" idx="0"/>
          </p:cNvCxnSpPr>
          <p:nvPr/>
        </p:nvCxnSpPr>
        <p:spPr>
          <a:xfrm flipH="1">
            <a:off x="6128994" y="3308809"/>
            <a:ext cx="9426" cy="301657"/>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E9D88744-FBAF-436E-B36A-3F886BC6241E}"/>
              </a:ext>
            </a:extLst>
          </p:cNvPr>
          <p:cNvCxnSpPr>
            <a:cxnSpLocks/>
            <a:stCxn id="5" idx="2"/>
            <a:endCxn id="6" idx="0"/>
          </p:cNvCxnSpPr>
          <p:nvPr/>
        </p:nvCxnSpPr>
        <p:spPr>
          <a:xfrm>
            <a:off x="6128995" y="4392890"/>
            <a:ext cx="7069" cy="39121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277BAF94-A811-4E20-AC23-6F611B01126F}"/>
              </a:ext>
            </a:extLst>
          </p:cNvPr>
          <p:cNvCxnSpPr>
            <a:cxnSpLocks/>
            <a:stCxn id="6" idx="1"/>
            <a:endCxn id="4" idx="1"/>
          </p:cNvCxnSpPr>
          <p:nvPr/>
        </p:nvCxnSpPr>
        <p:spPr>
          <a:xfrm rot="10800000">
            <a:off x="3503628" y="2828043"/>
            <a:ext cx="685800" cy="2446253"/>
          </a:xfrm>
          <a:prstGeom prst="bentConnector3">
            <a:avLst>
              <a:gd name="adj1" fmla="val 263917"/>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四角形: 角を丸くする 21">
            <a:extLst>
              <a:ext uri="{FF2B5EF4-FFF2-40B4-BE49-F238E27FC236}">
                <a16:creationId xmlns:a16="http://schemas.microsoft.com/office/drawing/2014/main" id="{517F89F5-3AF6-473F-98DC-33379CC2220E}"/>
              </a:ext>
            </a:extLst>
          </p:cNvPr>
          <p:cNvSpPr/>
          <p:nvPr/>
        </p:nvSpPr>
        <p:spPr>
          <a:xfrm>
            <a:off x="4418028" y="6127422"/>
            <a:ext cx="3450210" cy="641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分類完了</a:t>
            </a:r>
          </a:p>
        </p:txBody>
      </p:sp>
      <p:cxnSp>
        <p:nvCxnSpPr>
          <p:cNvPr id="46" name="直線矢印コネクタ 45">
            <a:extLst>
              <a:ext uri="{FF2B5EF4-FFF2-40B4-BE49-F238E27FC236}">
                <a16:creationId xmlns:a16="http://schemas.microsoft.com/office/drawing/2014/main" id="{3415F4F2-D7DB-4099-BA35-0E75549ABF9A}"/>
              </a:ext>
            </a:extLst>
          </p:cNvPr>
          <p:cNvCxnSpPr>
            <a:stCxn id="6" idx="2"/>
            <a:endCxn id="22" idx="0"/>
          </p:cNvCxnSpPr>
          <p:nvPr/>
        </p:nvCxnSpPr>
        <p:spPr>
          <a:xfrm>
            <a:off x="6136063" y="5764489"/>
            <a:ext cx="7070" cy="362933"/>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71010386-9F84-45BE-BBE6-1934CC882F7A}"/>
              </a:ext>
            </a:extLst>
          </p:cNvPr>
          <p:cNvSpPr txBox="1"/>
          <p:nvPr/>
        </p:nvSpPr>
        <p:spPr>
          <a:xfrm>
            <a:off x="6482240" y="5650466"/>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つまり重心が収束すると終了</a:t>
            </a:r>
          </a:p>
        </p:txBody>
      </p:sp>
    </p:spTree>
    <p:extLst>
      <p:ext uri="{BB962C8B-B14F-4D97-AF65-F5344CB8AC3E}">
        <p14:creationId xmlns:p14="http://schemas.microsoft.com/office/powerpoint/2010/main" val="21376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B1E7620-4B24-4D86-9BA0-634DC1FEAC3C}"/>
              </a:ext>
            </a:extLst>
          </p:cNvPr>
          <p:cNvSpPr txBox="1"/>
          <p:nvPr/>
        </p:nvSpPr>
        <p:spPr>
          <a:xfrm>
            <a:off x="418045" y="199059"/>
            <a:ext cx="4583306"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K-means</a:t>
            </a:r>
            <a:r>
              <a:rPr kumimoji="1" lang="ja-JP" altLang="en-US" sz="3200" b="1" dirty="0">
                <a:latin typeface="メイリオ" panose="020B0604030504040204" pitchFamily="50" charset="-128"/>
                <a:ea typeface="メイリオ" panose="020B0604030504040204" pitchFamily="50" charset="-128"/>
              </a:rPr>
              <a:t>を式で表すと</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D3CF091-F250-4937-910A-5648B496B529}"/>
                  </a:ext>
                </a:extLst>
              </p:cNvPr>
              <p:cNvSpPr txBox="1"/>
              <p:nvPr/>
            </p:nvSpPr>
            <p:spPr>
              <a:xfrm>
                <a:off x="502021" y="878693"/>
                <a:ext cx="10112913" cy="1027589"/>
              </a:xfrm>
              <a:prstGeom prst="rect">
                <a:avLst/>
              </a:prstGeom>
              <a:noFill/>
            </p:spPr>
            <p:txBody>
              <a:bodyPr wrap="square" rtlCol="0">
                <a:spAutoFit/>
              </a:bodyPr>
              <a:lstStyle/>
              <a:p>
                <a:pPr algn="l"/>
                <a:r>
                  <a:rPr kumimoji="1" lang="ja-JP" altLang="en-US" sz="2000" b="1" u="sng" dirty="0">
                    <a:latin typeface="メイリオ" panose="020B0604030504040204" pitchFamily="50" charset="-128"/>
                    <a:ea typeface="メイリオ" panose="020B0604030504040204" pitchFamily="50" charset="-128"/>
                  </a:rPr>
                  <a:t>意味的には。</a:t>
                </a:r>
                <a:endParaRPr kumimoji="1" lang="en-US" altLang="ja-JP" sz="2000" b="1" u="sng"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全ての観測サンプル</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r>
                      <a:rPr kumimoji="1" lang="ja-JP" altLang="en-US" sz="2000" i="1">
                        <a:latin typeface="Cambria Math" panose="02040503050406030204" pitchFamily="18" charset="0"/>
                        <a:ea typeface="メイリオ" panose="020B0604030504040204" pitchFamily="50" charset="-128"/>
                      </a:rPr>
                      <m:t>が</m:t>
                    </m:r>
                    <m:r>
                      <a:rPr kumimoji="1" lang="en-US" altLang="ja-JP" sz="2000" i="1">
                        <a:latin typeface="Cambria Math" panose="02040503050406030204" pitchFamily="18" charset="0"/>
                        <a:ea typeface="メイリオ" panose="020B0604030504040204" pitchFamily="50" charset="-128"/>
                      </a:rPr>
                      <m:t>𝐾</m:t>
                    </m:r>
                    <m:r>
                      <a:rPr kumimoji="1" lang="ja-JP" altLang="en-US" sz="2000" i="1">
                        <a:latin typeface="Cambria Math" panose="02040503050406030204" pitchFamily="18" charset="0"/>
                        <a:ea typeface="メイリオ" panose="020B0604030504040204" pitchFamily="50" charset="-128"/>
                      </a:rPr>
                      <m:t>個</m:t>
                    </m:r>
                    <m:r>
                      <a:rPr kumimoji="1" lang="ja-JP" altLang="en-US" sz="2000" i="1" dirty="0">
                        <a:latin typeface="Cambria Math" panose="02040503050406030204" pitchFamily="18" charset="0"/>
                        <a:ea typeface="メイリオ" panose="020B0604030504040204" pitchFamily="50" charset="-128"/>
                      </a:rPr>
                      <m:t>の</m:t>
                    </m:r>
                  </m:oMath>
                </a14:m>
                <a:r>
                  <a:rPr kumimoji="1" lang="ja-JP" altLang="en-US" sz="2000" dirty="0">
                    <a:latin typeface="メイリオ" panose="020B0604030504040204" pitchFamily="50" charset="-128"/>
                    <a:ea typeface="メイリオ" panose="020B0604030504040204" pitchFamily="50" charset="-128"/>
                  </a:rPr>
                  <a:t>クラスタ重心</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と最も近くなるような</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ja-JP" altLang="en-US" sz="2000" i="1">
                        <a:latin typeface="Cambria Math" panose="02040503050406030204" pitchFamily="18" charset="0"/>
                        <a:ea typeface="メイリオ" panose="020B0604030504040204" pitchFamily="50" charset="-128"/>
                      </a:rPr>
                      <m:t>を</m:t>
                    </m:r>
                  </m:oMath>
                </a14:m>
                <a:r>
                  <a:rPr kumimoji="1" lang="ja-JP" altLang="en-US" sz="2000" dirty="0">
                    <a:latin typeface="メイリオ" panose="020B0604030504040204" pitchFamily="50" charset="-128"/>
                    <a:ea typeface="メイリオ" panose="020B0604030504040204" pitchFamily="50" charset="-128"/>
                  </a:rPr>
                  <a:t>見つけ出す。結果として</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r>
                      <a:rPr kumimoji="1" lang="ja-JP" altLang="en-US" sz="2000" i="1">
                        <a:latin typeface="Cambria Math" panose="02040503050406030204" pitchFamily="18" charset="0"/>
                        <a:ea typeface="メイリオ" panose="020B0604030504040204" pitchFamily="50" charset="-128"/>
                      </a:rPr>
                      <m:t>が</m:t>
                    </m:r>
                    <m:r>
                      <a:rPr kumimoji="1" lang="en-US" altLang="ja-JP" sz="2000" i="1">
                        <a:latin typeface="Cambria Math" panose="02040503050406030204" pitchFamily="18" charset="0"/>
                        <a:ea typeface="メイリオ" panose="020B0604030504040204" pitchFamily="50" charset="-128"/>
                      </a:rPr>
                      <m:t>𝐾</m:t>
                    </m:r>
                  </m:oMath>
                </a14:m>
                <a:r>
                  <a:rPr kumimoji="1" lang="ja-JP" altLang="en-US" sz="2000" dirty="0">
                    <a:latin typeface="メイリオ" panose="020B0604030504040204" pitchFamily="50" charset="-128"/>
                    <a:ea typeface="メイリオ" panose="020B0604030504040204" pitchFamily="50" charset="-128"/>
                  </a:rPr>
                  <a:t>個のクラスタに分類される</a:t>
                </a:r>
                <a:endParaRPr kumimoji="1" lang="en-US" altLang="ja-JP" sz="20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5D3CF091-F250-4937-910A-5648B496B529}"/>
                  </a:ext>
                </a:extLst>
              </p:cNvPr>
              <p:cNvSpPr txBox="1">
                <a:spLocks noRot="1" noChangeAspect="1" noMove="1" noResize="1" noEditPoints="1" noAdjustHandles="1" noChangeArrowheads="1" noChangeShapeType="1" noTextEdit="1"/>
              </p:cNvSpPr>
              <p:nvPr/>
            </p:nvSpPr>
            <p:spPr>
              <a:xfrm>
                <a:off x="502021" y="878693"/>
                <a:ext cx="10112913" cy="1027589"/>
              </a:xfrm>
              <a:prstGeom prst="rect">
                <a:avLst/>
              </a:prstGeom>
              <a:blipFill>
                <a:blip r:embed="rId2"/>
                <a:stretch>
                  <a:fillRect l="-603" t="-3550" r="-301" b="-10059"/>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C8744BC0-0432-493C-95C4-229C119189F0}"/>
              </a:ext>
            </a:extLst>
          </p:cNvPr>
          <p:cNvSpPr/>
          <p:nvPr/>
        </p:nvSpPr>
        <p:spPr>
          <a:xfrm>
            <a:off x="6122978" y="3273725"/>
            <a:ext cx="211120" cy="248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27AD590-DF64-48B0-9192-F9B25AB29659}"/>
                  </a:ext>
                </a:extLst>
              </p:cNvPr>
              <p:cNvSpPr txBox="1"/>
              <p:nvPr/>
            </p:nvSpPr>
            <p:spPr>
              <a:xfrm>
                <a:off x="6450313" y="3121721"/>
                <a:ext cx="2220416" cy="461665"/>
              </a:xfrm>
              <a:prstGeom prst="rect">
                <a:avLst/>
              </a:prstGeom>
              <a:noFill/>
            </p:spPr>
            <p:txBody>
              <a:bodyPr wrap="none" rtlCol="0">
                <a:spAutoFit/>
              </a:bodyPr>
              <a:lstStyle/>
              <a:p>
                <a:pPr algn="l"/>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𝐿</m:t>
                        </m:r>
                      </m:e>
                      <m:sub>
                        <m:r>
                          <a:rPr kumimoji="1" lang="en-US" altLang="ja-JP" sz="2400" i="1">
                            <a:latin typeface="Cambria Math" panose="02040503050406030204" pitchFamily="18" charset="0"/>
                            <a:ea typeface="メイリオ" panose="020B0604030504040204" pitchFamily="50" charset="-128"/>
                          </a:rPr>
                          <m:t>2</m:t>
                        </m:r>
                      </m:sub>
                    </m:sSub>
                    <m:r>
                      <a:rPr kumimoji="1" lang="ja-JP" altLang="en-US" sz="2400" i="1">
                        <a:latin typeface="Cambria Math" panose="02040503050406030204" pitchFamily="18" charset="0"/>
                        <a:ea typeface="メイリオ" panose="020B0604030504040204" pitchFamily="50" charset="-128"/>
                      </a:rPr>
                      <m:t>ノルム</m:t>
                    </m:r>
                  </m:oMath>
                </a14:m>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乗</a:t>
                </a:r>
              </a:p>
            </p:txBody>
          </p:sp>
        </mc:Choice>
        <mc:Fallback xmlns="">
          <p:sp>
            <p:nvSpPr>
              <p:cNvPr id="9" name="テキスト ボックス 8">
                <a:extLst>
                  <a:ext uri="{FF2B5EF4-FFF2-40B4-BE49-F238E27FC236}">
                    <a16:creationId xmlns:a16="http://schemas.microsoft.com/office/drawing/2014/main" id="{427AD590-DF64-48B0-9192-F9B25AB29659}"/>
                  </a:ext>
                </a:extLst>
              </p:cNvPr>
              <p:cNvSpPr txBox="1">
                <a:spLocks noRot="1" noChangeAspect="1" noMove="1" noResize="1" noEditPoints="1" noAdjustHandles="1" noChangeArrowheads="1" noChangeShapeType="1" noTextEdit="1"/>
              </p:cNvSpPr>
              <p:nvPr/>
            </p:nvSpPr>
            <p:spPr>
              <a:xfrm>
                <a:off x="6450313" y="3121721"/>
                <a:ext cx="2220416" cy="461665"/>
              </a:xfrm>
              <a:prstGeom prst="rect">
                <a:avLst/>
              </a:prstGeom>
              <a:blipFill>
                <a:blip r:embed="rId3"/>
                <a:stretch>
                  <a:fillRect l="-549" t="-7895" r="-3571" b="-31579"/>
                </a:stretch>
              </a:blipFill>
            </p:spPr>
            <p:txBody>
              <a:bodyPr/>
              <a:lstStyle/>
              <a:p>
                <a:r>
                  <a:rPr lang="ja-JP" altLang="en-US">
                    <a:noFill/>
                  </a:rPr>
                  <a:t> </a:t>
                </a:r>
              </a:p>
            </p:txBody>
          </p:sp>
        </mc:Fallback>
      </mc:AlternateContent>
      <p:sp>
        <p:nvSpPr>
          <p:cNvPr id="11" name="正方形/長方形 10">
            <a:extLst>
              <a:ext uri="{FF2B5EF4-FFF2-40B4-BE49-F238E27FC236}">
                <a16:creationId xmlns:a16="http://schemas.microsoft.com/office/drawing/2014/main" id="{103D870A-D6F4-BDA8-A105-ECF854E704CB}"/>
              </a:ext>
            </a:extLst>
          </p:cNvPr>
          <p:cNvSpPr/>
          <p:nvPr/>
        </p:nvSpPr>
        <p:spPr>
          <a:xfrm>
            <a:off x="1892324" y="4765041"/>
            <a:ext cx="561627" cy="3696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C95DA65-5614-3F94-12C5-B8A5A8A83478}"/>
                  </a:ext>
                </a:extLst>
              </p:cNvPr>
              <p:cNvSpPr txBox="1"/>
              <p:nvPr/>
            </p:nvSpPr>
            <p:spPr>
              <a:xfrm>
                <a:off x="2202025" y="2762048"/>
                <a:ext cx="3645742" cy="103848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𝑱</m:t>
                      </m:r>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𝒏</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𝒌</m:t>
                                      </m:r>
                                    </m:sub>
                                  </m:sSub>
                                </m:e>
                              </m:d>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1C95DA65-5614-3F94-12C5-B8A5A8A83478}"/>
                  </a:ext>
                </a:extLst>
              </p:cNvPr>
              <p:cNvSpPr txBox="1">
                <a:spLocks noRot="1" noChangeAspect="1" noMove="1" noResize="1" noEditPoints="1" noAdjustHandles="1" noChangeArrowheads="1" noChangeShapeType="1" noTextEdit="1"/>
              </p:cNvSpPr>
              <p:nvPr/>
            </p:nvSpPr>
            <p:spPr>
              <a:xfrm>
                <a:off x="2202025" y="2762048"/>
                <a:ext cx="3645742" cy="1038489"/>
              </a:xfrm>
              <a:prstGeom prst="rect">
                <a:avLst/>
              </a:prstGeom>
              <a:blipFill>
                <a:blip r:embed="rId4"/>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3E1C9795-D443-02ED-6F98-C9EB099CC6BF}"/>
              </a:ext>
            </a:extLst>
          </p:cNvPr>
          <p:cNvSpPr txBox="1"/>
          <p:nvPr/>
        </p:nvSpPr>
        <p:spPr>
          <a:xfrm>
            <a:off x="4343025" y="3588757"/>
            <a:ext cx="1620957" cy="584775"/>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太字</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ベクトル</a:t>
            </a:r>
            <a:endParaRPr kumimoji="1" lang="en-US" altLang="ja-JP" sz="1600" dirty="0">
              <a:latin typeface="メイリオ" panose="020B0604030504040204" pitchFamily="50" charset="-128"/>
              <a:ea typeface="メイリオ" panose="020B0604030504040204" pitchFamily="50" charset="-128"/>
            </a:endParaRPr>
          </a:p>
          <a:p>
            <a:pPr algn="l"/>
            <a:r>
              <a:rPr kumimoji="1" lang="ja-JP" altLang="en-US" sz="1600" dirty="0">
                <a:latin typeface="メイリオ" panose="020B0604030504040204" pitchFamily="50" charset="-128"/>
                <a:ea typeface="メイリオ" panose="020B0604030504040204" pitchFamily="50" charset="-128"/>
              </a:rPr>
              <a:t>普通：スカラー</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581D927-5BB1-C455-1AD4-3F45BDF188D9}"/>
                  </a:ext>
                </a:extLst>
              </p:cNvPr>
              <p:cNvSpPr txBox="1"/>
              <p:nvPr/>
            </p:nvSpPr>
            <p:spPr>
              <a:xfrm>
                <a:off x="950222" y="4598479"/>
                <a:ext cx="111270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各データ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𝑛</m:t>
                        </m:r>
                      </m:sub>
                    </m:sSub>
                  </m:oMath>
                </a14:m>
                <a:r>
                  <a:rPr kumimoji="1" lang="ja-JP" altLang="en-US" sz="2400" dirty="0">
                    <a:latin typeface="メイリオ" panose="020B0604030504040204" pitchFamily="50" charset="-128"/>
                    <a:ea typeface="メイリオ" panose="020B0604030504040204" pitchFamily="50" charset="-128"/>
                  </a:rPr>
                  <a:t>に対して，対応する</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値指示変数</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r>
                      <a:rPr kumimoji="1" lang="en-US" altLang="ja-JP" sz="240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{0,1}(</m:t>
                    </m:r>
                    <m:r>
                      <a:rPr kumimoji="1" lang="en-US" altLang="ja-JP" sz="2400" b="0" i="1" smtClean="0">
                        <a:latin typeface="Cambria Math" panose="02040503050406030204" pitchFamily="18" charset="0"/>
                        <a:ea typeface="Cambria Math" panose="02040503050406030204" pitchFamily="18" charset="0"/>
                      </a:rPr>
                      <m:t>𝑘</m:t>
                    </m:r>
                    <m:r>
                      <a:rPr kumimoji="1" lang="en-US" altLang="ja-JP" sz="2400" b="0" i="1" smtClean="0">
                        <a:latin typeface="Cambria Math" panose="02040503050406030204" pitchFamily="18" charset="0"/>
                        <a:ea typeface="Cambria Math" panose="02040503050406030204" pitchFamily="18" charset="0"/>
                      </a:rPr>
                      <m:t>=1,…</m:t>
                    </m:r>
                    <m:r>
                      <a:rPr kumimoji="1" lang="en-US" altLang="ja-JP" sz="2400" b="0" i="1" smtClean="0">
                        <a:latin typeface="Cambria Math" panose="02040503050406030204" pitchFamily="18" charset="0"/>
                        <a:ea typeface="Cambria Math" panose="02040503050406030204" pitchFamily="18" charset="0"/>
                      </a:rPr>
                      <m:t>𝐾</m:t>
                    </m:r>
                    <m:r>
                      <a:rPr kumimoji="1" lang="en-US" altLang="ja-JP" sz="2400" b="0" i="1" smtClean="0">
                        <a:latin typeface="Cambria Math" panose="02040503050406030204" pitchFamily="18" charset="0"/>
                        <a:ea typeface="Cambria Math" panose="02040503050406030204" pitchFamily="18" charset="0"/>
                      </a:rPr>
                      <m:t>)</m:t>
                    </m:r>
                  </m:oMath>
                </a14:m>
                <a:r>
                  <a:rPr kumimoji="1" lang="ja-JP" altLang="en-US" sz="2400" dirty="0">
                    <a:latin typeface="メイリオ" panose="020B0604030504040204" pitchFamily="50" charset="-128"/>
                    <a:ea typeface="メイリオ" panose="020B0604030504040204" pitchFamily="50" charset="-128"/>
                  </a:rPr>
                  <a:t>を割り当てる</a:t>
                </a:r>
              </a:p>
            </p:txBody>
          </p:sp>
        </mc:Choice>
        <mc:Fallback xmlns="">
          <p:sp>
            <p:nvSpPr>
              <p:cNvPr id="16" name="テキスト ボックス 15">
                <a:extLst>
                  <a:ext uri="{FF2B5EF4-FFF2-40B4-BE49-F238E27FC236}">
                    <a16:creationId xmlns:a16="http://schemas.microsoft.com/office/drawing/2014/main" id="{2581D927-5BB1-C455-1AD4-3F45BDF188D9}"/>
                  </a:ext>
                </a:extLst>
              </p:cNvPr>
              <p:cNvSpPr txBox="1">
                <a:spLocks noRot="1" noChangeAspect="1" noMove="1" noResize="1" noEditPoints="1" noAdjustHandles="1" noChangeArrowheads="1" noChangeShapeType="1" noTextEdit="1"/>
              </p:cNvSpPr>
              <p:nvPr/>
            </p:nvSpPr>
            <p:spPr>
              <a:xfrm>
                <a:off x="950222" y="4598479"/>
                <a:ext cx="11127085" cy="461665"/>
              </a:xfrm>
              <a:prstGeom prst="rect">
                <a:avLst/>
              </a:prstGeom>
              <a:blipFill>
                <a:blip r:embed="rId5"/>
                <a:stretch>
                  <a:fillRect l="-877"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8AD65B3-034B-17BD-9CFA-A5CB5B8CE236}"/>
                  </a:ext>
                </a:extLst>
              </p:cNvPr>
              <p:cNvSpPr txBox="1"/>
              <p:nvPr/>
            </p:nvSpPr>
            <p:spPr>
              <a:xfrm>
                <a:off x="1547827" y="5077798"/>
                <a:ext cx="6843476" cy="830997"/>
              </a:xfrm>
              <a:prstGeom prst="rect">
                <a:avLst/>
              </a:prstGeom>
              <a:noFill/>
            </p:spPr>
            <p:txBody>
              <a:bodyPr wrap="none" rtlCol="0">
                <a:spAutoFit/>
              </a:bodyPr>
              <a:lstStyle/>
              <a:p>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𝒏</m:t>
                        </m:r>
                      </m:sub>
                    </m:sSub>
                  </m:oMath>
                </a14:m>
                <a:r>
                  <a:rPr kumimoji="1" lang="ja-JP" altLang="en-US" sz="2400" dirty="0">
                    <a:latin typeface="メイリオ" panose="020B0604030504040204" pitchFamily="50" charset="-128"/>
                    <a:ea typeface="メイリオ" panose="020B0604030504040204" pitchFamily="50" charset="-128"/>
                  </a:rPr>
                  <a:t>がクラスター</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に割り当てられる場合：</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a14:m>
                <a:r>
                  <a:rPr kumimoji="1" lang="en-US" altLang="ja-JP" sz="2400" dirty="0">
                    <a:latin typeface="メイリオ" panose="020B0604030504040204" pitchFamily="50" charset="-128"/>
                    <a:ea typeface="メイリオ" panose="020B0604030504040204" pitchFamily="50" charset="-128"/>
                  </a:rPr>
                  <a:t>=1</a:t>
                </a:r>
              </a:p>
              <a:p>
                <a:r>
                  <a:rPr kumimoji="1" lang="ja-JP" altLang="en-US" sz="2400" dirty="0">
                    <a:latin typeface="メイリオ" panose="020B0604030504040204" pitchFamily="50" charset="-128"/>
                    <a:ea typeface="メイリオ" panose="020B0604030504040204" pitchFamily="50" charset="-128"/>
                  </a:rPr>
                  <a:t>そうでない場合 </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𝑗</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𝑘</m:t>
                    </m:r>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a14:m>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C8AD65B3-034B-17BD-9CFA-A5CB5B8CE236}"/>
                  </a:ext>
                </a:extLst>
              </p:cNvPr>
              <p:cNvSpPr txBox="1">
                <a:spLocks noRot="1" noChangeAspect="1" noMove="1" noResize="1" noEditPoints="1" noAdjustHandles="1" noChangeArrowheads="1" noChangeShapeType="1" noTextEdit="1"/>
              </p:cNvSpPr>
              <p:nvPr/>
            </p:nvSpPr>
            <p:spPr>
              <a:xfrm>
                <a:off x="1547827" y="5077798"/>
                <a:ext cx="6843476" cy="830997"/>
              </a:xfrm>
              <a:prstGeom prst="rect">
                <a:avLst/>
              </a:prstGeom>
              <a:blipFill>
                <a:blip r:embed="rId6"/>
                <a:stretch>
                  <a:fillRect l="-1425" t="-4412" r="-356"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EC543DC-B138-78DD-29E9-4B95F9D99620}"/>
                  </a:ext>
                </a:extLst>
              </p:cNvPr>
              <p:cNvSpPr txBox="1"/>
              <p:nvPr/>
            </p:nvSpPr>
            <p:spPr>
              <a:xfrm>
                <a:off x="1401762" y="6011898"/>
                <a:ext cx="8313430" cy="830997"/>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つまり各</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𝒏</m:t>
                        </m:r>
                      </m:sub>
                    </m:sSub>
                  </m:oMath>
                </a14:m>
                <a:r>
                  <a:rPr kumimoji="1" lang="ja-JP" altLang="en-US" sz="2400" dirty="0">
                    <a:latin typeface="メイリオ" panose="020B0604030504040204" pitchFamily="50" charset="-128"/>
                    <a:ea typeface="メイリオ" panose="020B0604030504040204" pitchFamily="50" charset="-128"/>
                  </a:rPr>
                  <a:t>について</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個のクラスターのうち１つだけ</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a14:m>
                <a:r>
                  <a:rPr kumimoji="1" lang="en-US" altLang="ja-JP" sz="2400" dirty="0">
                    <a:latin typeface="メイリオ" panose="020B0604030504040204" pitchFamily="50" charset="-128"/>
                    <a:ea typeface="メイリオ" panose="020B0604030504040204" pitchFamily="50" charset="-128"/>
                  </a:rPr>
                  <a:t>=1</a:t>
                </a:r>
              </a:p>
              <a:p>
                <a:pPr algn="l"/>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EEC543DC-B138-78DD-29E9-4B95F9D99620}"/>
                  </a:ext>
                </a:extLst>
              </p:cNvPr>
              <p:cNvSpPr txBox="1">
                <a:spLocks noRot="1" noChangeAspect="1" noMove="1" noResize="1" noEditPoints="1" noAdjustHandles="1" noChangeArrowheads="1" noChangeShapeType="1" noTextEdit="1"/>
              </p:cNvSpPr>
              <p:nvPr/>
            </p:nvSpPr>
            <p:spPr>
              <a:xfrm>
                <a:off x="1401762" y="6011898"/>
                <a:ext cx="8313430" cy="830997"/>
              </a:xfrm>
              <a:prstGeom prst="rect">
                <a:avLst/>
              </a:prstGeom>
              <a:blipFill>
                <a:blip r:embed="rId7"/>
                <a:stretch>
                  <a:fillRect l="-1173" t="-4380" r="-1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FC094B6-87AD-D601-8369-BBAF84CBC9F2}"/>
                  </a:ext>
                </a:extLst>
              </p:cNvPr>
              <p:cNvSpPr txBox="1"/>
              <p:nvPr/>
            </p:nvSpPr>
            <p:spPr>
              <a:xfrm>
                <a:off x="544898" y="2035946"/>
                <a:ext cx="11599650" cy="738664"/>
              </a:xfrm>
              <a:prstGeom prst="rect">
                <a:avLst/>
              </a:prstGeom>
              <a:noFill/>
            </p:spPr>
            <p:txBody>
              <a:bodyPr wrap="none" rtlCol="0">
                <a:spAutoFit/>
              </a:bodyPr>
              <a:lstStyle/>
              <a:p>
                <a:r>
                  <a:rPr kumimoji="1" lang="ja-JP" altLang="en-US" sz="2400" b="1" dirty="0">
                    <a:latin typeface="メイリオ" panose="020B0604030504040204" pitchFamily="50" charset="-128"/>
                    <a:ea typeface="メイリオ" panose="020B0604030504040204" pitchFamily="50" charset="-128"/>
                  </a:rPr>
                  <a:t>損失関数</a:t>
                </a:r>
                <a:r>
                  <a:rPr kumimoji="1" lang="en-US" altLang="ja-JP" sz="2400" b="1" dirty="0">
                    <a:latin typeface="メイリオ" panose="020B0604030504040204" pitchFamily="50" charset="-128"/>
                    <a:ea typeface="メイリオ" panose="020B0604030504040204" pitchFamily="50" charset="-128"/>
                  </a:rPr>
                  <a:t>J</a:t>
                </a:r>
                <a:r>
                  <a:rPr kumimoji="1" lang="ja-JP" altLang="en-US" sz="2400" b="1" dirty="0">
                    <a:latin typeface="メイリオ" panose="020B0604030504040204" pitchFamily="50" charset="-128"/>
                    <a:ea typeface="メイリオ" panose="020B0604030504040204" pitchFamily="50" charset="-128"/>
                  </a:rPr>
                  <a:t>を最小化する</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𝒓</m:t>
                        </m:r>
                      </m:e>
                      <m:sub>
                        <m:r>
                          <a:rPr kumimoji="1" lang="en-US" altLang="ja-JP" sz="2400" b="1" i="1" smtClean="0">
                            <a:latin typeface="Cambria Math" panose="02040503050406030204" pitchFamily="18" charset="0"/>
                            <a:ea typeface="メイリオ" panose="020B0604030504040204" pitchFamily="50" charset="-128"/>
                          </a:rPr>
                          <m:t>𝒏𝒌</m:t>
                        </m:r>
                      </m:sub>
                    </m:sSub>
                  </m:oMath>
                </a14:m>
                <a:r>
                  <a:rPr kumimoji="1" lang="ja-JP" altLang="en-US" sz="2400" b="1" dirty="0">
                    <a:ea typeface="メイリオ" panose="020B0604030504040204" pitchFamily="50" charset="-128"/>
                  </a:rPr>
                  <a:t>（クラスタ変数）</a:t>
                </a:r>
                <a:r>
                  <a:rPr kumimoji="1" lang="en-US" altLang="ja-JP" sz="2400" b="1" dirty="0">
                    <a:ea typeface="メイリオ" panose="020B0604030504040204" pitchFamily="50" charset="-128"/>
                  </a:rPr>
                  <a:t>,</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oMath>
                </a14:m>
                <a:r>
                  <a:rPr kumimoji="1" lang="ja-JP" altLang="en-US" sz="2400" b="1" dirty="0">
                    <a:latin typeface="メイリオ" panose="020B0604030504040204" pitchFamily="50" charset="-128"/>
                    <a:ea typeface="メイリオ" panose="020B0604030504040204" pitchFamily="50" charset="-128"/>
                  </a:rPr>
                  <a:t>（重心）を求める</a:t>
                </a:r>
                <a:endParaRPr kumimoji="1" lang="en-US" altLang="ja-JP" sz="2400" b="1"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（パラメータを何かの関数で表現し，関数を最大化</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最小化するパラメータの値を求めることを最適化と言う）</a:t>
                </a:r>
              </a:p>
            </p:txBody>
          </p:sp>
        </mc:Choice>
        <mc:Fallback xmlns="">
          <p:sp>
            <p:nvSpPr>
              <p:cNvPr id="20" name="テキスト ボックス 19">
                <a:extLst>
                  <a:ext uri="{FF2B5EF4-FFF2-40B4-BE49-F238E27FC236}">
                    <a16:creationId xmlns:a16="http://schemas.microsoft.com/office/drawing/2014/main" id="{AFC094B6-87AD-D601-8369-BBAF84CBC9F2}"/>
                  </a:ext>
                </a:extLst>
              </p:cNvPr>
              <p:cNvSpPr txBox="1">
                <a:spLocks noRot="1" noChangeAspect="1" noMove="1" noResize="1" noEditPoints="1" noAdjustHandles="1" noChangeArrowheads="1" noChangeShapeType="1" noTextEdit="1"/>
              </p:cNvSpPr>
              <p:nvPr/>
            </p:nvSpPr>
            <p:spPr>
              <a:xfrm>
                <a:off x="544898" y="2035946"/>
                <a:ext cx="11599650" cy="738664"/>
              </a:xfrm>
              <a:prstGeom prst="rect">
                <a:avLst/>
              </a:prstGeom>
              <a:blipFill>
                <a:blip r:embed="rId8"/>
                <a:stretch>
                  <a:fillRect l="-788" t="-9091" b="-13223"/>
                </a:stretch>
              </a:blipFill>
            </p:spPr>
            <p:txBody>
              <a:bodyPr/>
              <a:lstStyle/>
              <a:p>
                <a:r>
                  <a:rPr lang="ja-JP" altLang="en-US">
                    <a:noFill/>
                  </a:rPr>
                  <a:t> </a:t>
                </a:r>
              </a:p>
            </p:txBody>
          </p:sp>
        </mc:Fallback>
      </mc:AlternateContent>
      <p:sp>
        <p:nvSpPr>
          <p:cNvPr id="21" name="左中かっこ 20">
            <a:extLst>
              <a:ext uri="{FF2B5EF4-FFF2-40B4-BE49-F238E27FC236}">
                <a16:creationId xmlns:a16="http://schemas.microsoft.com/office/drawing/2014/main" id="{A71DD119-32B1-3D73-BFD5-FACE4459AE3E}"/>
              </a:ext>
            </a:extLst>
          </p:cNvPr>
          <p:cNvSpPr/>
          <p:nvPr/>
        </p:nvSpPr>
        <p:spPr>
          <a:xfrm>
            <a:off x="1262077" y="5077798"/>
            <a:ext cx="271477" cy="8309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931F12D1-8AED-55EC-4606-9696C0A6F97C}"/>
                  </a:ext>
                </a:extLst>
              </p:cNvPr>
              <p:cNvSpPr txBox="1"/>
              <p:nvPr/>
            </p:nvSpPr>
            <p:spPr>
              <a:xfrm>
                <a:off x="924007" y="4032339"/>
                <a:ext cx="954044" cy="461665"/>
              </a:xfrm>
              <a:prstGeom prst="rect">
                <a:avLst/>
              </a:prstGeom>
              <a:noFill/>
            </p:spPr>
            <p:txBody>
              <a:bodyPr wrap="none" rtlCol="0">
                <a:spAutoFit/>
              </a:bodyPr>
              <a:lstStyle/>
              <a:p>
                <a:pPr algn="l"/>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𝒓</m:t>
                        </m:r>
                      </m:e>
                      <m:sub>
                        <m:r>
                          <a:rPr kumimoji="1" lang="en-US" altLang="ja-JP" sz="2400" b="1" i="1" smtClean="0">
                            <a:latin typeface="Cambria Math" panose="02040503050406030204" pitchFamily="18" charset="0"/>
                            <a:ea typeface="メイリオ" panose="020B0604030504040204" pitchFamily="50" charset="-128"/>
                          </a:rPr>
                          <m:t>𝒏𝒌</m:t>
                        </m:r>
                      </m:sub>
                    </m:sSub>
                  </m:oMath>
                </a14:m>
                <a:r>
                  <a:rPr kumimoji="1" lang="ja-JP" altLang="en-US" sz="2400" dirty="0">
                    <a:latin typeface="メイリオ" panose="020B0604030504040204" pitchFamily="50" charset="-128"/>
                    <a:ea typeface="メイリオ" panose="020B0604030504040204" pitchFamily="50" charset="-128"/>
                  </a:rPr>
                  <a:t>：</a:t>
                </a:r>
              </a:p>
            </p:txBody>
          </p:sp>
        </mc:Choice>
        <mc:Fallback xmlns="">
          <p:sp>
            <p:nvSpPr>
              <p:cNvPr id="22" name="テキスト ボックス 21">
                <a:extLst>
                  <a:ext uri="{FF2B5EF4-FFF2-40B4-BE49-F238E27FC236}">
                    <a16:creationId xmlns:a16="http://schemas.microsoft.com/office/drawing/2014/main" id="{931F12D1-8AED-55EC-4606-9696C0A6F97C}"/>
                  </a:ext>
                </a:extLst>
              </p:cNvPr>
              <p:cNvSpPr txBox="1">
                <a:spLocks noRot="1" noChangeAspect="1" noMove="1" noResize="1" noEditPoints="1" noAdjustHandles="1" noChangeArrowheads="1" noChangeShapeType="1" noTextEdit="1"/>
              </p:cNvSpPr>
              <p:nvPr/>
            </p:nvSpPr>
            <p:spPr>
              <a:xfrm>
                <a:off x="924007" y="4032339"/>
                <a:ext cx="954044" cy="461665"/>
              </a:xfrm>
              <a:prstGeom prst="rect">
                <a:avLst/>
              </a:prstGeom>
              <a:blipFill>
                <a:blip r:embed="rId9"/>
                <a:stretch>
                  <a:fillRect t="-7895" r="-8974"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9255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AB6229E4-BF0B-4386-956A-B1CC8C1EAD87}"/>
              </a:ext>
            </a:extLst>
          </p:cNvPr>
          <p:cNvSpPr txBox="1"/>
          <p:nvPr/>
        </p:nvSpPr>
        <p:spPr>
          <a:xfrm>
            <a:off x="4167427" y="200423"/>
            <a:ext cx="3762568"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K-means</a:t>
            </a:r>
            <a:r>
              <a:rPr kumimoji="1" lang="ja-JP" altLang="en-US" sz="3200" b="1" dirty="0">
                <a:latin typeface="メイリオ" panose="020B0604030504040204" pitchFamily="50" charset="-128"/>
                <a:ea typeface="メイリオ" panose="020B0604030504040204" pitchFamily="50" charset="-128"/>
              </a:rPr>
              <a:t>の最適化</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1A2ECFD-0D4D-E801-EA87-0E78219F1063}"/>
                  </a:ext>
                </a:extLst>
              </p:cNvPr>
              <p:cNvSpPr txBox="1"/>
              <p:nvPr/>
            </p:nvSpPr>
            <p:spPr>
              <a:xfrm>
                <a:off x="3783175" y="915570"/>
                <a:ext cx="3645742" cy="103848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𝑱</m:t>
                      </m:r>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𝒏</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𝒌</m:t>
                                      </m:r>
                                    </m:sub>
                                  </m:sSub>
                                </m:e>
                              </m:d>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F1A2ECFD-0D4D-E801-EA87-0E78219F1063}"/>
                  </a:ext>
                </a:extLst>
              </p:cNvPr>
              <p:cNvSpPr txBox="1">
                <a:spLocks noRot="1" noChangeAspect="1" noMove="1" noResize="1" noEditPoints="1" noAdjustHandles="1" noChangeArrowheads="1" noChangeShapeType="1" noTextEdit="1"/>
              </p:cNvSpPr>
              <p:nvPr/>
            </p:nvSpPr>
            <p:spPr>
              <a:xfrm>
                <a:off x="3783175" y="915570"/>
                <a:ext cx="3645742" cy="103848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93BB90BC-4852-3D12-FE42-00A242B40FED}"/>
                  </a:ext>
                </a:extLst>
              </p:cNvPr>
              <p:cNvSpPr txBox="1"/>
              <p:nvPr/>
            </p:nvSpPr>
            <p:spPr>
              <a:xfrm>
                <a:off x="1568063" y="2463282"/>
                <a:ext cx="31550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𝑟</m:t>
                        </m:r>
                      </m:e>
                      <m:sub>
                        <m:r>
                          <a:rPr kumimoji="1" lang="en-US" altLang="ja-JP" sz="2400" b="0" i="1" smtClean="0">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について最適化</a:t>
                </a:r>
              </a:p>
            </p:txBody>
          </p:sp>
        </mc:Choice>
        <mc:Fallback xmlns="">
          <p:sp>
            <p:nvSpPr>
              <p:cNvPr id="14" name="テキスト ボックス 13">
                <a:extLst>
                  <a:ext uri="{FF2B5EF4-FFF2-40B4-BE49-F238E27FC236}">
                    <a16:creationId xmlns:a16="http://schemas.microsoft.com/office/drawing/2014/main" id="{93BB90BC-4852-3D12-FE42-00A242B40FED}"/>
                  </a:ext>
                </a:extLst>
              </p:cNvPr>
              <p:cNvSpPr txBox="1">
                <a:spLocks noRot="1" noChangeAspect="1" noMove="1" noResize="1" noEditPoints="1" noAdjustHandles="1" noChangeArrowheads="1" noChangeShapeType="1" noTextEdit="1"/>
              </p:cNvSpPr>
              <p:nvPr/>
            </p:nvSpPr>
            <p:spPr>
              <a:xfrm>
                <a:off x="1568063" y="2463282"/>
                <a:ext cx="3155031" cy="461665"/>
              </a:xfrm>
              <a:prstGeom prst="rect">
                <a:avLst/>
              </a:prstGeom>
              <a:blipFill>
                <a:blip r:embed="rId3"/>
                <a:stretch>
                  <a:fillRect l="-2896" t="-7895" r="-1931"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DAF31AE-02B1-C762-1858-8D12F78E0ADA}"/>
                  </a:ext>
                </a:extLst>
              </p:cNvPr>
              <p:cNvSpPr txBox="1"/>
              <p:nvPr/>
            </p:nvSpPr>
            <p:spPr>
              <a:xfrm>
                <a:off x="1866123" y="2964129"/>
                <a:ext cx="9134669" cy="1203535"/>
              </a:xfrm>
              <a:prstGeom prst="rect">
                <a:avLst/>
              </a:prstGeom>
              <a:noFill/>
            </p:spPr>
            <p:txBody>
              <a:bodyPr wrap="square" rtlCol="0">
                <a:spAutoFit/>
              </a:bodyPr>
              <a:lstStyle/>
              <a:p>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𝑛</m:t>
                        </m:r>
                      </m:sub>
                    </m:sSub>
                    <m:r>
                      <a:rPr kumimoji="1" lang="ja-JP" altLang="en-US" sz="2400" i="1">
                        <a:latin typeface="Cambria Math" panose="02040503050406030204" pitchFamily="18" charset="0"/>
                        <a:ea typeface="メイリオ" panose="020B0604030504040204" pitchFamily="50" charset="-128"/>
                      </a:rPr>
                      <m:t>毎に</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r>
                      <a:rPr kumimoji="1" lang="en-US" altLang="ja-JP" sz="2400" b="0" i="1" smtClean="0">
                        <a:latin typeface="Cambria Math" panose="02040503050406030204" pitchFamily="18" charset="0"/>
                        <a:ea typeface="メイリオ" panose="020B0604030504040204" pitchFamily="50" charset="-128"/>
                      </a:rPr>
                      <m:t>=1</m:t>
                    </m:r>
                    <m:r>
                      <a:rPr kumimoji="1" lang="ja-JP" altLang="en-US" sz="2400" i="1">
                        <a:latin typeface="Cambria Math" panose="02040503050406030204" pitchFamily="18" charset="0"/>
                        <a:ea typeface="メイリオ" panose="020B0604030504040204" pitchFamily="50" charset="-128"/>
                      </a:rPr>
                      <m:t>としたときに</m:t>
                    </m:r>
                    <m:r>
                      <a:rPr kumimoji="1" lang="en-US" altLang="ja-JP" sz="2400" i="1">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𝒏</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e>
                    </m:d>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oMath>
                </a14:m>
                <a:r>
                  <a:rPr kumimoji="1" lang="ja-JP" altLang="en-US" sz="2400" dirty="0">
                    <a:latin typeface="メイリオ" panose="020B0604030504040204" pitchFamily="50" charset="-128"/>
                    <a:ea typeface="メイリオ" panose="020B0604030504040204" pitchFamily="50" charset="-128"/>
                  </a:rPr>
                  <a:t>が最小になるような</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a14:m>
                <a:r>
                  <a:rPr kumimoji="1" lang="ja-JP" altLang="en-US" sz="2400" dirty="0">
                    <a:latin typeface="メイリオ" panose="020B0604030504040204" pitchFamily="50" charset="-128"/>
                    <a:ea typeface="メイリオ" panose="020B0604030504040204" pitchFamily="50" charset="-128"/>
                  </a:rPr>
                  <a:t>を求める（</a:t>
                </a:r>
                <a:r>
                  <a:rPr kumimoji="1" lang="en-US" altLang="ja-JP" sz="2400" b="1" dirty="0">
                    <a:ea typeface="メイリオ" panose="020B0604030504040204" pitchFamily="50" charset="-128"/>
                  </a:rPr>
                  <a:t> </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oMath>
                </a14:m>
                <a:r>
                  <a:rPr kumimoji="1" lang="ja-JP" altLang="en-US" sz="2400" dirty="0">
                    <a:latin typeface="メイリオ" panose="020B0604030504040204" pitchFamily="50" charset="-128"/>
                    <a:ea typeface="メイリオ" panose="020B0604030504040204" pitchFamily="50" charset="-128"/>
                  </a:rPr>
                  <a:t>は固定）</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 </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𝒏</m:t>
                        </m:r>
                      </m:sub>
                    </m:sSub>
                  </m:oMath>
                </a14:m>
                <a:r>
                  <a:rPr kumimoji="1" lang="ja-JP" altLang="en-US" sz="2400" dirty="0">
                    <a:latin typeface="メイリオ" panose="020B0604030504040204" pitchFamily="50" charset="-128"/>
                    <a:ea typeface="メイリオ" panose="020B0604030504040204" pitchFamily="50" charset="-128"/>
                  </a:rPr>
                  <a:t>を一番最寄りの中心</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𝒌</m:t>
                        </m:r>
                      </m:sub>
                    </m:sSub>
                    <m:r>
                      <a:rPr kumimoji="1" lang="ja-JP" altLang="en-US" sz="2400" b="1" i="1" smtClean="0">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割り当てることを意味する</a:t>
                </a:r>
              </a:p>
            </p:txBody>
          </p:sp>
        </mc:Choice>
        <mc:Fallback xmlns="">
          <p:sp>
            <p:nvSpPr>
              <p:cNvPr id="15" name="テキスト ボックス 14">
                <a:extLst>
                  <a:ext uri="{FF2B5EF4-FFF2-40B4-BE49-F238E27FC236}">
                    <a16:creationId xmlns:a16="http://schemas.microsoft.com/office/drawing/2014/main" id="{FDAF31AE-02B1-C762-1858-8D12F78E0ADA}"/>
                  </a:ext>
                </a:extLst>
              </p:cNvPr>
              <p:cNvSpPr txBox="1">
                <a:spLocks noRot="1" noChangeAspect="1" noMove="1" noResize="1" noEditPoints="1" noAdjustHandles="1" noChangeArrowheads="1" noChangeShapeType="1" noTextEdit="1"/>
              </p:cNvSpPr>
              <p:nvPr/>
            </p:nvSpPr>
            <p:spPr>
              <a:xfrm>
                <a:off x="1866123" y="2964129"/>
                <a:ext cx="9134669" cy="1203535"/>
              </a:xfrm>
              <a:prstGeom prst="rect">
                <a:avLst/>
              </a:prstGeom>
              <a:blipFill>
                <a:blip r:embed="rId4"/>
                <a:stretch>
                  <a:fillRect l="-1001" t="-2525"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CDC31C3-B73B-4526-FA0A-B1FCA33B53E2}"/>
                  </a:ext>
                </a:extLst>
              </p:cNvPr>
              <p:cNvSpPr txBox="1"/>
              <p:nvPr/>
            </p:nvSpPr>
            <p:spPr>
              <a:xfrm>
                <a:off x="2192694" y="4932377"/>
                <a:ext cx="70243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𝑟</m:t>
                          </m:r>
                        </m:e>
                        <m:sub>
                          <m:r>
                            <a:rPr kumimoji="1" lang="en-US" altLang="ja-JP" sz="2400" i="1">
                              <a:latin typeface="Cambria Math" panose="02040503050406030204" pitchFamily="18" charset="0"/>
                              <a:ea typeface="メイリオ" panose="020B0604030504040204" pitchFamily="50" charset="-128"/>
                            </a:rPr>
                            <m:t>𝑛𝑘</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FCDC31C3-B73B-4526-FA0A-B1FCA33B53E2}"/>
                  </a:ext>
                </a:extLst>
              </p:cNvPr>
              <p:cNvSpPr txBox="1">
                <a:spLocks noRot="1" noChangeAspect="1" noMove="1" noResize="1" noEditPoints="1" noAdjustHandles="1" noChangeArrowheads="1" noChangeShapeType="1" noTextEdit="1"/>
              </p:cNvSpPr>
              <p:nvPr/>
            </p:nvSpPr>
            <p:spPr>
              <a:xfrm>
                <a:off x="2192694" y="4932377"/>
                <a:ext cx="702436" cy="461665"/>
              </a:xfrm>
              <a:prstGeom prst="rect">
                <a:avLst/>
              </a:prstGeom>
              <a:blipFill>
                <a:blip r:embed="rId5"/>
                <a:stretch>
                  <a:fillRect/>
                </a:stretch>
              </a:blipFill>
            </p:spPr>
            <p:txBody>
              <a:bodyPr/>
              <a:lstStyle/>
              <a:p>
                <a:r>
                  <a:rPr lang="ja-JP" altLang="en-US">
                    <a:noFill/>
                  </a:rPr>
                  <a:t> </a:t>
                </a:r>
              </a:p>
            </p:txBody>
          </p:sp>
        </mc:Fallback>
      </mc:AlternateContent>
      <p:sp>
        <p:nvSpPr>
          <p:cNvPr id="17" name="左中かっこ 16">
            <a:extLst>
              <a:ext uri="{FF2B5EF4-FFF2-40B4-BE49-F238E27FC236}">
                <a16:creationId xmlns:a16="http://schemas.microsoft.com/office/drawing/2014/main" id="{92104607-D5F7-4B5C-4144-8AEBF6D679B2}"/>
              </a:ext>
            </a:extLst>
          </p:cNvPr>
          <p:cNvSpPr/>
          <p:nvPr/>
        </p:nvSpPr>
        <p:spPr>
          <a:xfrm>
            <a:off x="2930974" y="4421425"/>
            <a:ext cx="391886" cy="14835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368A464-C225-0D35-026B-E73D569FA55A}"/>
              </a:ext>
            </a:extLst>
          </p:cNvPr>
          <p:cNvSpPr txBox="1"/>
          <p:nvPr/>
        </p:nvSpPr>
        <p:spPr>
          <a:xfrm>
            <a:off x="3389090" y="4421425"/>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FE58D66E-D102-C3D9-7C35-26D545829D24}"/>
                  </a:ext>
                </a:extLst>
              </p:cNvPr>
              <p:cNvSpPr txBox="1"/>
              <p:nvPr/>
            </p:nvSpPr>
            <p:spPr>
              <a:xfrm>
                <a:off x="4148766" y="4421425"/>
                <a:ext cx="4396716" cy="430759"/>
              </a:xfrm>
              <a:prstGeom prst="rect">
                <a:avLst/>
              </a:prstGeom>
              <a:noFill/>
            </p:spPr>
            <p:txBody>
              <a:bodyPr wrap="none" lIns="0" tIns="0" rIns="0" bIns="0" rtlCol="0">
                <a:spAutoFit/>
              </a:bodyPr>
              <a:lstStyle/>
              <a:p>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𝑎𝑟𝑔𝑚𝑖</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𝑗</m:t>
                        </m:r>
                      </m:sub>
                    </m:sSub>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𝒙</m:t>
                            </m:r>
                          </m:e>
                          <m:sub>
                            <m:r>
                              <a:rPr kumimoji="1" lang="en-US" altLang="ja-JP" sz="2400" b="1" i="1">
                                <a:latin typeface="Cambria Math" panose="02040503050406030204" pitchFamily="18" charset="0"/>
                                <a:ea typeface="メイリオ" panose="020B0604030504040204" pitchFamily="50" charset="-128"/>
                              </a:rPr>
                              <m:t>𝒏</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𝒋</m:t>
                            </m:r>
                          </m:sub>
                        </m:sSub>
                      </m:e>
                    </m:d>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oMath>
                </a14:m>
                <a:r>
                  <a:rPr kumimoji="1" lang="ja-JP" altLang="en-US" sz="2400" dirty="0">
                    <a:latin typeface="メイリオ" panose="020B0604030504040204" pitchFamily="50" charset="-128"/>
                    <a:ea typeface="メイリオ" panose="020B0604030504040204" pitchFamily="50" charset="-128"/>
                  </a:rPr>
                  <a:t> のとき</a:t>
                </a:r>
              </a:p>
            </p:txBody>
          </p:sp>
        </mc:Choice>
        <mc:Fallback xmlns="">
          <p:sp>
            <p:nvSpPr>
              <p:cNvPr id="19" name="テキスト ボックス 18">
                <a:extLst>
                  <a:ext uri="{FF2B5EF4-FFF2-40B4-BE49-F238E27FC236}">
                    <a16:creationId xmlns:a16="http://schemas.microsoft.com/office/drawing/2014/main" id="{FE58D66E-D102-C3D9-7C35-26D545829D24}"/>
                  </a:ext>
                </a:extLst>
              </p:cNvPr>
              <p:cNvSpPr txBox="1">
                <a:spLocks noRot="1" noChangeAspect="1" noMove="1" noResize="1" noEditPoints="1" noAdjustHandles="1" noChangeArrowheads="1" noChangeShapeType="1" noTextEdit="1"/>
              </p:cNvSpPr>
              <p:nvPr/>
            </p:nvSpPr>
            <p:spPr>
              <a:xfrm>
                <a:off x="4148766" y="4421425"/>
                <a:ext cx="4396716" cy="430759"/>
              </a:xfrm>
              <a:prstGeom prst="rect">
                <a:avLst/>
              </a:prstGeom>
              <a:blipFill>
                <a:blip r:embed="rId6"/>
                <a:stretch>
                  <a:fillRect t="-14085" r="-3190" b="-42254"/>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1B6C9B68-76DF-1754-EFF0-6A1F04096FA3}"/>
              </a:ext>
            </a:extLst>
          </p:cNvPr>
          <p:cNvSpPr txBox="1"/>
          <p:nvPr/>
        </p:nvSpPr>
        <p:spPr>
          <a:xfrm>
            <a:off x="3389090" y="5520205"/>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961498AD-C8DA-024A-A8D8-B54AA5B7A0F1}"/>
              </a:ext>
            </a:extLst>
          </p:cNvPr>
          <p:cNvSpPr txBox="1"/>
          <p:nvPr/>
        </p:nvSpPr>
        <p:spPr>
          <a:xfrm>
            <a:off x="4148766" y="5520205"/>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それ以外</a:t>
            </a:r>
          </a:p>
        </p:txBody>
      </p:sp>
      <p:sp>
        <p:nvSpPr>
          <p:cNvPr id="23" name="テキスト ボックス 22">
            <a:extLst>
              <a:ext uri="{FF2B5EF4-FFF2-40B4-BE49-F238E27FC236}">
                <a16:creationId xmlns:a16="http://schemas.microsoft.com/office/drawing/2014/main" id="{010B2F6E-49D5-6CA5-2B42-E6171224F6B4}"/>
              </a:ext>
            </a:extLst>
          </p:cNvPr>
          <p:cNvSpPr txBox="1"/>
          <p:nvPr/>
        </p:nvSpPr>
        <p:spPr>
          <a:xfrm>
            <a:off x="8757175" y="5163208"/>
            <a:ext cx="264527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データ毎に</a:t>
            </a:r>
            <a:r>
              <a:rPr kumimoji="1" lang="en-US" altLang="ja-JP" dirty="0">
                <a:latin typeface="メイリオ" panose="020B0604030504040204" pitchFamily="50" charset="-128"/>
                <a:ea typeface="メイリオ" panose="020B0604030504040204" pitchFamily="50" charset="-128"/>
              </a:rPr>
              <a:t>K</a:t>
            </a:r>
            <a:r>
              <a:rPr kumimoji="1" lang="ja-JP" altLang="en-US" dirty="0">
                <a:latin typeface="メイリオ" panose="020B0604030504040204" pitchFamily="50" charset="-128"/>
                <a:ea typeface="メイリオ" panose="020B0604030504040204" pitchFamily="50" charset="-128"/>
              </a:rPr>
              <a:t>回計算する</a:t>
            </a:r>
          </a:p>
        </p:txBody>
      </p:sp>
      <p:sp>
        <p:nvSpPr>
          <p:cNvPr id="2" name="テキスト ボックス 1">
            <a:extLst>
              <a:ext uri="{FF2B5EF4-FFF2-40B4-BE49-F238E27FC236}">
                <a16:creationId xmlns:a16="http://schemas.microsoft.com/office/drawing/2014/main" id="{61C2B9C9-42C1-B8B4-B6FD-6F729B928389}"/>
              </a:ext>
            </a:extLst>
          </p:cNvPr>
          <p:cNvSpPr txBox="1"/>
          <p:nvPr/>
        </p:nvSpPr>
        <p:spPr>
          <a:xfrm>
            <a:off x="6105478" y="6115762"/>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絵を描くとわかる</a:t>
            </a:r>
          </a:p>
        </p:txBody>
      </p:sp>
    </p:spTree>
    <p:extLst>
      <p:ext uri="{BB962C8B-B14F-4D97-AF65-F5344CB8AC3E}">
        <p14:creationId xmlns:p14="http://schemas.microsoft.com/office/powerpoint/2010/main" val="12067471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86566</TotalTime>
  <Words>1980</Words>
  <Application>Microsoft Office PowerPoint</Application>
  <PresentationFormat>ワイド画面</PresentationFormat>
  <Paragraphs>408</Paragraphs>
  <Slides>26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メイリオ</vt:lpstr>
      <vt:lpstr>游ゴシック</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933</cp:revision>
  <dcterms:created xsi:type="dcterms:W3CDTF">2017-07-18T05:09:25Z</dcterms:created>
  <dcterms:modified xsi:type="dcterms:W3CDTF">2024-09-05T14:55:36Z</dcterms:modified>
</cp:coreProperties>
</file>