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62" r:id="rId3"/>
    <p:sldId id="459" r:id="rId4"/>
    <p:sldId id="389" r:id="rId5"/>
    <p:sldId id="385" r:id="rId6"/>
    <p:sldId id="394" r:id="rId7"/>
    <p:sldId id="397" r:id="rId8"/>
    <p:sldId id="399" r:id="rId9"/>
    <p:sldId id="436" r:id="rId10"/>
    <p:sldId id="470" r:id="rId11"/>
    <p:sldId id="451" r:id="rId12"/>
    <p:sldId id="452" r:id="rId13"/>
    <p:sldId id="430" r:id="rId14"/>
    <p:sldId id="454" r:id="rId15"/>
    <p:sldId id="523" r:id="rId16"/>
    <p:sldId id="52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33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2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5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1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7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74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igne-cla.com/5-11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2504387" y="2432115"/>
            <a:ext cx="709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クラスタリングの基礎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9E7231-5BAD-B16B-CDE1-90A7510ACBC7}"/>
              </a:ext>
            </a:extLst>
          </p:cNvPr>
          <p:cNvSpPr txBox="1"/>
          <p:nvPr/>
        </p:nvSpPr>
        <p:spPr>
          <a:xfrm>
            <a:off x="727788" y="5131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55EDC-6250-8100-041A-F29E8C8906B5}"/>
              </a:ext>
            </a:extLst>
          </p:cNvPr>
          <p:cNvSpPr txBox="1"/>
          <p:nvPr/>
        </p:nvSpPr>
        <p:spPr>
          <a:xfrm>
            <a:off x="5768845" y="2506241"/>
            <a:ext cx="57384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test_df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pd.read_csv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('test_score.csv’)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k_means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KMeans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n_clusters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=3)</a:t>
            </a:r>
          </a:p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k_means.fit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test_df.loc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[:'H',:])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centers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vec.cluster_centers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pred=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k_means.predict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test_df.loc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[['I’,'J'],:])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872AB2-F064-D0F7-427D-591F77994221}"/>
                  </a:ext>
                </a:extLst>
              </p:cNvPr>
              <p:cNvSpPr txBox="1"/>
              <p:nvPr/>
            </p:nvSpPr>
            <p:spPr>
              <a:xfrm>
                <a:off x="1127897" y="2640750"/>
                <a:ext cx="364574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𝑱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1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872AB2-F064-D0F7-427D-591F77994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97" y="2640750"/>
                <a:ext cx="3645742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D12D6F-0FDD-1037-2B7A-A599679FBB8E}"/>
              </a:ext>
            </a:extLst>
          </p:cNvPr>
          <p:cNvSpPr txBox="1"/>
          <p:nvPr/>
        </p:nvSpPr>
        <p:spPr>
          <a:xfrm>
            <a:off x="773334" y="111530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左右を対比して、以下の対応について答えよ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B917317-F66B-7B2B-9936-6EA8002A20D6}"/>
                  </a:ext>
                </a:extLst>
              </p:cNvPr>
              <p:cNvSpPr txBox="1"/>
              <p:nvPr/>
            </p:nvSpPr>
            <p:spPr>
              <a:xfrm>
                <a:off x="727788" y="4957868"/>
                <a:ext cx="1068055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はコーディング上のどれに対応するか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ea typeface="メイリオ" panose="020B0604030504040204" pitchFamily="50" charset="-128"/>
                  </a:rPr>
                  <a:t>収束後</a:t>
                </a:r>
                <a14:m>
                  <m:oMath xmlns:m="http://schemas.openxmlformats.org/officeDocument/2006/math">
                    <m:r>
                      <a:rPr kumimoji="1" lang="ja-JP" altLang="en-US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𝑛𝑘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はコーディング上どこで推定しているか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ea typeface="メイリオ" panose="020B0604030504040204" pitchFamily="50" charset="-128"/>
                  </a:rPr>
                  <a:t>収束後</a:t>
                </a:r>
                <a14:m>
                  <m:oMath xmlns:m="http://schemas.openxmlformats.org/officeDocument/2006/math">
                    <m:r>
                      <a:rPr kumimoji="1" lang="ja-JP" altLang="en-US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𝝁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はコーディング上どこで推定しているか、またそれを表示できるのはどこか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コーディングの</a:t>
                </a:r>
                <a:r>
                  <a:rPr kumimoji="1" lang="en-US" altLang="ja-JP" sz="20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k_means.predict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は損失関数上対応する変数はあるか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B917317-F66B-7B2B-9936-6EA8002A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8" y="4957868"/>
                <a:ext cx="10680553" cy="1323439"/>
              </a:xfrm>
              <a:prstGeom prst="rect">
                <a:avLst/>
              </a:prstGeom>
              <a:blipFill>
                <a:blip r:embed="rId3"/>
                <a:stretch>
                  <a:fillRect l="-970" t="-8295" b="-119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866D20F6-32E4-7A75-6A12-1FD42C0C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75" y="2384051"/>
            <a:ext cx="6921405" cy="447394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395CE2-9680-4ABC-BDEB-8F56B405FBCA}"/>
              </a:ext>
            </a:extLst>
          </p:cNvPr>
          <p:cNvSpPr txBox="1"/>
          <p:nvPr/>
        </p:nvSpPr>
        <p:spPr>
          <a:xfrm>
            <a:off x="365414" y="25886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宿題（任意）：クラスタの重心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85EFAA-E418-4C30-ADC7-981769CCCB4E}"/>
              </a:ext>
            </a:extLst>
          </p:cNvPr>
          <p:cNvSpPr txBox="1"/>
          <p:nvPr/>
        </p:nvSpPr>
        <p:spPr>
          <a:xfrm>
            <a:off x="707408" y="2320483"/>
            <a:ext cx="3129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[[69.25     64.25]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[29.         84.66]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[89.         34.    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65FFDA-A215-4151-8391-5E6761779382}"/>
              </a:ext>
            </a:extLst>
          </p:cNvPr>
          <p:cNvSpPr txBox="1"/>
          <p:nvPr/>
        </p:nvSpPr>
        <p:spPr>
          <a:xfrm>
            <a:off x="543385" y="1531289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重心は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3AFF80-31E8-499F-9C77-619FA3E19B15}"/>
              </a:ext>
            </a:extLst>
          </p:cNvPr>
          <p:cNvSpPr txBox="1"/>
          <p:nvPr/>
        </p:nvSpPr>
        <p:spPr>
          <a:xfrm>
            <a:off x="1020489" y="2006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算数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41033A-D0D2-4DB8-B8D3-4A89DD60470A}"/>
              </a:ext>
            </a:extLst>
          </p:cNvPr>
          <p:cNvSpPr txBox="1"/>
          <p:nvPr/>
        </p:nvSpPr>
        <p:spPr>
          <a:xfrm>
            <a:off x="2558304" y="2006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8E15B0-1FBC-4BB5-A230-6010DC14A840}"/>
              </a:ext>
            </a:extLst>
          </p:cNvPr>
          <p:cNvSpPr txBox="1"/>
          <p:nvPr/>
        </p:nvSpPr>
        <p:spPr>
          <a:xfrm>
            <a:off x="3520945" y="2320482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B3A1A2-0130-4DBB-9AC7-AD7AAE972FDD}"/>
              </a:ext>
            </a:extLst>
          </p:cNvPr>
          <p:cNvSpPr txBox="1"/>
          <p:nvPr/>
        </p:nvSpPr>
        <p:spPr>
          <a:xfrm>
            <a:off x="3520945" y="268049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FFB14A-F848-4192-A5DD-29E93B1563FF}"/>
              </a:ext>
            </a:extLst>
          </p:cNvPr>
          <p:cNvSpPr txBox="1"/>
          <p:nvPr/>
        </p:nvSpPr>
        <p:spPr>
          <a:xfrm>
            <a:off x="3543959" y="3074094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9BFC58-306B-497F-7BDA-FC35F04569EF}"/>
                  </a:ext>
                </a:extLst>
              </p:cNvPr>
              <p:cNvSpPr txBox="1"/>
              <p:nvPr/>
            </p:nvSpPr>
            <p:spPr>
              <a:xfrm>
                <a:off x="438842" y="916352"/>
                <a:ext cx="11949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K-means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は、式が示す通り内部的に各クラスタの重心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(centroid):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を計算している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9BFC58-306B-497F-7BDA-FC35F045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42" y="916352"/>
                <a:ext cx="11949040" cy="461665"/>
              </a:xfrm>
              <a:prstGeom prst="rect">
                <a:avLst/>
              </a:prstGeom>
              <a:blipFill>
                <a:blip r:embed="rId3"/>
                <a:stretch>
                  <a:fillRect l="-81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roject Jupyter - Wikipedia">
            <a:extLst>
              <a:ext uri="{FF2B5EF4-FFF2-40B4-BE49-F238E27FC236}">
                <a16:creationId xmlns:a16="http://schemas.microsoft.com/office/drawing/2014/main" id="{1C9420DD-92A3-0C85-BAC1-0D468BB1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690" y="1378017"/>
            <a:ext cx="1038517" cy="12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0FA912-B54F-464D-912E-2352C2E485C1}"/>
              </a:ext>
            </a:extLst>
          </p:cNvPr>
          <p:cNvSpPr txBox="1"/>
          <p:nvPr/>
        </p:nvSpPr>
        <p:spPr>
          <a:xfrm>
            <a:off x="623602" y="2228671"/>
            <a:ext cx="3129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[[69.25     64.25]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[29.         84.66]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[89.         34.    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6B9A65-1D3B-4ED0-9680-6E6256486C17}"/>
              </a:ext>
            </a:extLst>
          </p:cNvPr>
          <p:cNvSpPr txBox="1"/>
          <p:nvPr/>
        </p:nvSpPr>
        <p:spPr>
          <a:xfrm>
            <a:off x="936683" y="1914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算数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4EB4F6-0D51-45EF-A446-39AC7114C0FC}"/>
              </a:ext>
            </a:extLst>
          </p:cNvPr>
          <p:cNvSpPr txBox="1"/>
          <p:nvPr/>
        </p:nvSpPr>
        <p:spPr>
          <a:xfrm>
            <a:off x="2474498" y="1914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5A486-29C2-4D35-8A2E-25AE178C6F74}"/>
              </a:ext>
            </a:extLst>
          </p:cNvPr>
          <p:cNvSpPr txBox="1"/>
          <p:nvPr/>
        </p:nvSpPr>
        <p:spPr>
          <a:xfrm>
            <a:off x="3437139" y="2228670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CBCFB9-4355-43B0-B98B-CD1030391D32}"/>
              </a:ext>
            </a:extLst>
          </p:cNvPr>
          <p:cNvSpPr txBox="1"/>
          <p:nvPr/>
        </p:nvSpPr>
        <p:spPr>
          <a:xfrm>
            <a:off x="3437139" y="2588683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68F082-EF4D-4F4E-8CEC-957A444A36E4}"/>
              </a:ext>
            </a:extLst>
          </p:cNvPr>
          <p:cNvSpPr txBox="1"/>
          <p:nvPr/>
        </p:nvSpPr>
        <p:spPr>
          <a:xfrm>
            <a:off x="3460153" y="2982282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6BBA66-EAD6-4150-952C-8CEF60D02BBF}"/>
              </a:ext>
            </a:extLst>
          </p:cNvPr>
          <p:cNvSpPr txBox="1"/>
          <p:nvPr/>
        </p:nvSpPr>
        <p:spPr>
          <a:xfrm>
            <a:off x="335901" y="85426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クラスタ重心を棒グラフにする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28C08B-0F72-FBEA-3542-DE928C93E0E6}"/>
              </a:ext>
            </a:extLst>
          </p:cNvPr>
          <p:cNvSpPr txBox="1"/>
          <p:nvPr/>
        </p:nvSpPr>
        <p:spPr>
          <a:xfrm>
            <a:off x="335901" y="25340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各クラスタの特徴を意味解釈する方法</a:t>
            </a:r>
          </a:p>
        </p:txBody>
      </p:sp>
      <p:pic>
        <p:nvPicPr>
          <p:cNvPr id="12" name="Picture 2" descr="Project Jupyter - Wikipedia">
            <a:extLst>
              <a:ext uri="{FF2B5EF4-FFF2-40B4-BE49-F238E27FC236}">
                <a16:creationId xmlns:a16="http://schemas.microsoft.com/office/drawing/2014/main" id="{2318263A-5B4C-F9BE-3FCC-B60BF34F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582" y="483220"/>
            <a:ext cx="1038517" cy="12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26FDA4D-08D3-E88F-9D86-37118A4A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22" y="1064004"/>
            <a:ext cx="3891481" cy="56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9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C8EC7-E05E-493C-820E-C3B62B1F8863}"/>
              </a:ext>
            </a:extLst>
          </p:cNvPr>
          <p:cNvSpPr txBox="1"/>
          <p:nvPr/>
        </p:nvSpPr>
        <p:spPr>
          <a:xfrm>
            <a:off x="1248023" y="774820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うまくいくと、以下のようになるはず（多次元すぎて特徴不明）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 重心を要約する必要がある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45561E3-2B0B-7772-AA56-7400BD08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90" y="1521156"/>
            <a:ext cx="8198311" cy="44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C1C74A-171C-F77B-89E7-EA24F2E36A7D}"/>
              </a:ext>
            </a:extLst>
          </p:cNvPr>
          <p:cNvSpPr txBox="1"/>
          <p:nvPr/>
        </p:nvSpPr>
        <p:spPr>
          <a:xfrm>
            <a:off x="543154" y="2635301"/>
            <a:ext cx="1046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Cosine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類似度がいいか、ユークリッド距離がいいか？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62E904-1F57-8624-5B44-2DCADC6F3635}"/>
              </a:ext>
            </a:extLst>
          </p:cNvPr>
          <p:cNvSpPr txBox="1"/>
          <p:nvPr/>
        </p:nvSpPr>
        <p:spPr>
          <a:xfrm>
            <a:off x="583847" y="6181841"/>
            <a:ext cx="4456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https://vigne-cla.com/5-11/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CDECAB-1C70-27E9-2314-1CB7584DC492}"/>
              </a:ext>
            </a:extLst>
          </p:cNvPr>
          <p:cNvSpPr txBox="1"/>
          <p:nvPr/>
        </p:nvSpPr>
        <p:spPr>
          <a:xfrm>
            <a:off x="543154" y="3083876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テキスト間の距離は、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cosine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類似度のほうが妥当な結果になる傾向がある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F09062-3D75-BC96-B3F2-4536A0428AD1}"/>
              </a:ext>
            </a:extLst>
          </p:cNvPr>
          <p:cNvSpPr txBox="1"/>
          <p:nvPr/>
        </p:nvSpPr>
        <p:spPr>
          <a:xfrm>
            <a:off x="1414814" y="4402518"/>
            <a:ext cx="827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自然言語では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に限らずニューラルネットワークなどあらゆる機械学習で一般的に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cosine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類似度が使われる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45686AA-CAA8-F3EE-48E6-CA7AC32FC9E8}"/>
              </a:ext>
            </a:extLst>
          </p:cNvPr>
          <p:cNvSpPr/>
          <p:nvPr/>
        </p:nvSpPr>
        <p:spPr>
          <a:xfrm>
            <a:off x="4423943" y="3645182"/>
            <a:ext cx="1903445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5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45EEBB-311A-288A-F721-1EF56008FDE0}"/>
              </a:ext>
            </a:extLst>
          </p:cNvPr>
          <p:cNvSpPr txBox="1"/>
          <p:nvPr/>
        </p:nvSpPr>
        <p:spPr>
          <a:xfrm>
            <a:off x="438539" y="546811"/>
            <a:ext cx="519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PCA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意味ベクトルコーディング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02241-5FFB-26EF-0820-09B52881801F}"/>
              </a:ext>
            </a:extLst>
          </p:cNvPr>
          <p:cNvSpPr txBox="1"/>
          <p:nvPr/>
        </p:nvSpPr>
        <p:spPr>
          <a:xfrm>
            <a:off x="438539" y="1222311"/>
            <a:ext cx="12019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主成分平面上での意味ベクトルは、そのままだと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fortravel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の次元数）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ベクトルの大きい順に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までにフィルタリングするにはどうしたらよいか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以下のコーディングはどういう空間処理をやっているか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CD6F26-B750-BA21-5D4F-5D4EFBD6535F}"/>
              </a:ext>
            </a:extLst>
          </p:cNvPr>
          <p:cNvSpPr txBox="1"/>
          <p:nvPr/>
        </p:nvSpPr>
        <p:spPr>
          <a:xfrm>
            <a:off x="980401" y="2727201"/>
            <a:ext cx="95437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feature_pca_vectors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pca.components_.T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feature_pca_vectors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[:,0:2])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feature_pca_df.columns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['PC1','PC2']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square_df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['PC1']**2+feature_pca_df['PC2']**2)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square_df.columns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['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sq_sum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']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feature_name_df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dict_word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feature_name_df.columns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['words']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feature_name_df,feature_pca_df,square_df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], axis=1)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#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主成分値の大きい語彙順にソート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feature_pca_df.sort_values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(by='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sq_sum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 ascending=False)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feature_pca_df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[0:20]</a:t>
            </a:r>
          </a:p>
        </p:txBody>
      </p:sp>
    </p:spTree>
    <p:extLst>
      <p:ext uri="{BB962C8B-B14F-4D97-AF65-F5344CB8AC3E}">
        <p14:creationId xmlns:p14="http://schemas.microsoft.com/office/powerpoint/2010/main" val="340864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FE9F21E-F62A-C829-120D-F83A0386861F}"/>
              </a:ext>
            </a:extLst>
          </p:cNvPr>
          <p:cNvCxnSpPr>
            <a:cxnSpLocks/>
          </p:cNvCxnSpPr>
          <p:nvPr/>
        </p:nvCxnSpPr>
        <p:spPr>
          <a:xfrm>
            <a:off x="2757046" y="1785624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0D2A4FD-505E-02D5-10D2-04EF7D850048}"/>
              </a:ext>
            </a:extLst>
          </p:cNvPr>
          <p:cNvCxnSpPr>
            <a:cxnSpLocks/>
          </p:cNvCxnSpPr>
          <p:nvPr/>
        </p:nvCxnSpPr>
        <p:spPr>
          <a:xfrm flipH="1">
            <a:off x="729993" y="3750563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B6AB285-7655-DEC7-6CBF-E196CE8E4CC9}"/>
              </a:ext>
            </a:extLst>
          </p:cNvPr>
          <p:cNvCxnSpPr>
            <a:cxnSpLocks/>
          </p:cNvCxnSpPr>
          <p:nvPr/>
        </p:nvCxnSpPr>
        <p:spPr>
          <a:xfrm>
            <a:off x="2771936" y="3780956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25E380-4FC7-35A2-75BC-F82E572538CD}"/>
              </a:ext>
            </a:extLst>
          </p:cNvPr>
          <p:cNvSpPr txBox="1"/>
          <p:nvPr/>
        </p:nvSpPr>
        <p:spPr>
          <a:xfrm rot="3925103">
            <a:off x="2615119" y="29980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775837-DC80-B34E-1E16-E6BD446E9575}"/>
              </a:ext>
            </a:extLst>
          </p:cNvPr>
          <p:cNvSpPr txBox="1"/>
          <p:nvPr/>
        </p:nvSpPr>
        <p:spPr>
          <a:xfrm rot="3925103">
            <a:off x="3215132" y="29477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39014D-F83F-32CB-173A-B4E4F7E82282}"/>
              </a:ext>
            </a:extLst>
          </p:cNvPr>
          <p:cNvSpPr txBox="1"/>
          <p:nvPr/>
        </p:nvSpPr>
        <p:spPr>
          <a:xfrm rot="3925103">
            <a:off x="2576624" y="33626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89C81A-4179-7085-AFA1-174E8511FBA8}"/>
              </a:ext>
            </a:extLst>
          </p:cNvPr>
          <p:cNvSpPr txBox="1"/>
          <p:nvPr/>
        </p:nvSpPr>
        <p:spPr>
          <a:xfrm rot="3925103">
            <a:off x="3376180" y="36157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EE4B3F-A422-0CA0-16EF-00D2853123DB}"/>
              </a:ext>
            </a:extLst>
          </p:cNvPr>
          <p:cNvSpPr txBox="1"/>
          <p:nvPr/>
        </p:nvSpPr>
        <p:spPr>
          <a:xfrm rot="3925103">
            <a:off x="3299394" y="30524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A980D9-BA9A-5E91-DC49-01EB8DD3C1FC}"/>
              </a:ext>
            </a:extLst>
          </p:cNvPr>
          <p:cNvSpPr txBox="1"/>
          <p:nvPr/>
        </p:nvSpPr>
        <p:spPr>
          <a:xfrm rot="3925103">
            <a:off x="2508278" y="3318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CEA38D-58C9-403F-888D-8E457C75649D}"/>
              </a:ext>
            </a:extLst>
          </p:cNvPr>
          <p:cNvSpPr txBox="1"/>
          <p:nvPr/>
        </p:nvSpPr>
        <p:spPr>
          <a:xfrm rot="3925103">
            <a:off x="2908136" y="37075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67595E-30F7-A71B-7ED3-AA3212439FB3}"/>
              </a:ext>
            </a:extLst>
          </p:cNvPr>
          <p:cNvSpPr txBox="1"/>
          <p:nvPr/>
        </p:nvSpPr>
        <p:spPr>
          <a:xfrm rot="3925103">
            <a:off x="3519955" y="34515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2BBFD1-7594-7563-7872-FB7FE26AB085}"/>
              </a:ext>
            </a:extLst>
          </p:cNvPr>
          <p:cNvSpPr txBox="1"/>
          <p:nvPr/>
        </p:nvSpPr>
        <p:spPr>
          <a:xfrm rot="3925103">
            <a:off x="2306859" y="34486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CC6A48-5B64-E902-69B3-639B1979D71A}"/>
              </a:ext>
            </a:extLst>
          </p:cNvPr>
          <p:cNvSpPr txBox="1"/>
          <p:nvPr/>
        </p:nvSpPr>
        <p:spPr>
          <a:xfrm rot="3925103">
            <a:off x="2303729" y="389278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D29E29-6EA9-0A56-FF9B-7F06A110BA7C}"/>
              </a:ext>
            </a:extLst>
          </p:cNvPr>
          <p:cNvSpPr txBox="1"/>
          <p:nvPr/>
        </p:nvSpPr>
        <p:spPr>
          <a:xfrm rot="3925103">
            <a:off x="2421209" y="318049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3367E8-1A94-52A2-8CF1-E9507AF83A8B}"/>
              </a:ext>
            </a:extLst>
          </p:cNvPr>
          <p:cNvSpPr txBox="1"/>
          <p:nvPr/>
        </p:nvSpPr>
        <p:spPr>
          <a:xfrm rot="3925103">
            <a:off x="2014856" y="38899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55F0AD-A3D5-BDC2-7936-029E0AA3D403}"/>
              </a:ext>
            </a:extLst>
          </p:cNvPr>
          <p:cNvSpPr txBox="1"/>
          <p:nvPr/>
        </p:nvSpPr>
        <p:spPr>
          <a:xfrm rot="3925103">
            <a:off x="2621326" y="4003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B15FFC-D854-ACA3-7BD9-40ED0A8394AD}"/>
              </a:ext>
            </a:extLst>
          </p:cNvPr>
          <p:cNvSpPr txBox="1"/>
          <p:nvPr/>
        </p:nvSpPr>
        <p:spPr>
          <a:xfrm rot="3925103">
            <a:off x="2863195" y="33878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5E3572A-9ECB-F9D4-18EA-1DD7F52D37F7}"/>
              </a:ext>
            </a:extLst>
          </p:cNvPr>
          <p:cNvSpPr txBox="1"/>
          <p:nvPr/>
        </p:nvSpPr>
        <p:spPr>
          <a:xfrm rot="3925103">
            <a:off x="2546127" y="36857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B9E41C-4B0C-51AE-3807-40C5AFCDFFFF}"/>
              </a:ext>
            </a:extLst>
          </p:cNvPr>
          <p:cNvSpPr txBox="1"/>
          <p:nvPr/>
        </p:nvSpPr>
        <p:spPr>
          <a:xfrm rot="3925103">
            <a:off x="3254228" y="33861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389D6B5-AB55-142D-9BB8-8EF81B32C15A}"/>
              </a:ext>
            </a:extLst>
          </p:cNvPr>
          <p:cNvSpPr txBox="1"/>
          <p:nvPr/>
        </p:nvSpPr>
        <p:spPr>
          <a:xfrm rot="3925103">
            <a:off x="2296924" y="37465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548410-73BB-C34F-B812-B0D07E0B8D90}"/>
              </a:ext>
            </a:extLst>
          </p:cNvPr>
          <p:cNvSpPr txBox="1"/>
          <p:nvPr/>
        </p:nvSpPr>
        <p:spPr>
          <a:xfrm rot="3925103">
            <a:off x="2204267" y="41405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CC3C0DC-1B57-A95E-6CE0-EE11901A6CE5}"/>
              </a:ext>
            </a:extLst>
          </p:cNvPr>
          <p:cNvSpPr txBox="1"/>
          <p:nvPr/>
        </p:nvSpPr>
        <p:spPr>
          <a:xfrm rot="3925103">
            <a:off x="2081907" y="334363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7A0F4F-45E6-AD39-D861-6FB66FC608E9}"/>
              </a:ext>
            </a:extLst>
          </p:cNvPr>
          <p:cNvSpPr txBox="1"/>
          <p:nvPr/>
        </p:nvSpPr>
        <p:spPr>
          <a:xfrm rot="3925103">
            <a:off x="2586188" y="37681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775C10-08BB-7941-C088-4F9DDA2AD108}"/>
              </a:ext>
            </a:extLst>
          </p:cNvPr>
          <p:cNvSpPr txBox="1"/>
          <p:nvPr/>
        </p:nvSpPr>
        <p:spPr>
          <a:xfrm rot="3925103">
            <a:off x="2327886" y="31759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A6185F-DA1F-02AC-77DB-521242FC3F32}"/>
              </a:ext>
            </a:extLst>
          </p:cNvPr>
          <p:cNvSpPr txBox="1"/>
          <p:nvPr/>
        </p:nvSpPr>
        <p:spPr>
          <a:xfrm rot="3925103">
            <a:off x="2118144" y="38599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147CF1B-ADF9-6043-06BC-594CA68CEC19}"/>
              </a:ext>
            </a:extLst>
          </p:cNvPr>
          <p:cNvSpPr txBox="1"/>
          <p:nvPr/>
        </p:nvSpPr>
        <p:spPr>
          <a:xfrm rot="3925103">
            <a:off x="2729963" y="36039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B93AC9-6BD8-ED33-3FDE-75DDE1A38506}"/>
              </a:ext>
            </a:extLst>
          </p:cNvPr>
          <p:cNvSpPr txBox="1"/>
          <p:nvPr/>
        </p:nvSpPr>
        <p:spPr>
          <a:xfrm rot="3925103">
            <a:off x="2123337" y="37499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A772AF3-CB2F-DAFF-F038-7E53FAB51016}"/>
              </a:ext>
            </a:extLst>
          </p:cNvPr>
          <p:cNvSpPr txBox="1"/>
          <p:nvPr/>
        </p:nvSpPr>
        <p:spPr>
          <a:xfrm rot="3925103">
            <a:off x="1834464" y="374706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D671D26-BA8F-2040-A444-29A22B92D10F}"/>
              </a:ext>
            </a:extLst>
          </p:cNvPr>
          <p:cNvSpPr txBox="1"/>
          <p:nvPr/>
        </p:nvSpPr>
        <p:spPr>
          <a:xfrm rot="3925103">
            <a:off x="1831334" y="41558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97A72D7-E2E2-C95E-DC5A-74130FC5FAC8}"/>
              </a:ext>
            </a:extLst>
          </p:cNvPr>
          <p:cNvSpPr txBox="1"/>
          <p:nvPr/>
        </p:nvSpPr>
        <p:spPr>
          <a:xfrm rot="3925103">
            <a:off x="2368478" y="336881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C3848C-51D2-172B-F7A0-8CAD06A4E886}"/>
              </a:ext>
            </a:extLst>
          </p:cNvPr>
          <p:cNvSpPr txBox="1"/>
          <p:nvPr/>
        </p:nvSpPr>
        <p:spPr>
          <a:xfrm rot="3925103">
            <a:off x="1756135" y="38381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D7EFF4B-0618-43E1-8C14-143F848065A0}"/>
              </a:ext>
            </a:extLst>
          </p:cNvPr>
          <p:cNvSpPr txBox="1"/>
          <p:nvPr/>
        </p:nvSpPr>
        <p:spPr>
          <a:xfrm rot="3925103">
            <a:off x="2464236" y="35385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1C26F8-F166-04B1-78F7-E95F773AEE1E}"/>
              </a:ext>
            </a:extLst>
          </p:cNvPr>
          <p:cNvSpPr txBox="1"/>
          <p:nvPr/>
        </p:nvSpPr>
        <p:spPr>
          <a:xfrm rot="3925103">
            <a:off x="3215389" y="27492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9EBDF4-9813-FC55-2A85-2E5B99843ED4}"/>
              </a:ext>
            </a:extLst>
          </p:cNvPr>
          <p:cNvSpPr txBox="1"/>
          <p:nvPr/>
        </p:nvSpPr>
        <p:spPr>
          <a:xfrm rot="3925103">
            <a:off x="4199125" y="23381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F9EF39-9BBC-C269-8269-4B717ADAAE0F}"/>
              </a:ext>
            </a:extLst>
          </p:cNvPr>
          <p:cNvSpPr txBox="1"/>
          <p:nvPr/>
        </p:nvSpPr>
        <p:spPr>
          <a:xfrm rot="3925103">
            <a:off x="3644616" y="27981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C36672-5F13-3147-0B87-669A92EFF202}"/>
              </a:ext>
            </a:extLst>
          </p:cNvPr>
          <p:cNvSpPr txBox="1"/>
          <p:nvPr/>
        </p:nvSpPr>
        <p:spPr>
          <a:xfrm rot="3925103">
            <a:off x="2750601" y="29274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4F2A4AF-16FD-A9B9-B99E-F907C91B2444}"/>
              </a:ext>
            </a:extLst>
          </p:cNvPr>
          <p:cNvSpPr txBox="1"/>
          <p:nvPr/>
        </p:nvSpPr>
        <p:spPr>
          <a:xfrm rot="3925103">
            <a:off x="3933880" y="28197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A474D85-ABD6-45C7-CF0E-B7E0C41BE685}"/>
              </a:ext>
            </a:extLst>
          </p:cNvPr>
          <p:cNvSpPr txBox="1"/>
          <p:nvPr/>
        </p:nvSpPr>
        <p:spPr>
          <a:xfrm rot="3925103">
            <a:off x="3788861" y="24988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C581F7E-9B81-078D-4173-7CAE9360C8B7}"/>
              </a:ext>
            </a:extLst>
          </p:cNvPr>
          <p:cNvSpPr txBox="1"/>
          <p:nvPr/>
        </p:nvSpPr>
        <p:spPr>
          <a:xfrm rot="3925103">
            <a:off x="3723011" y="32068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64D34F5-A509-D4F7-0F45-E178C62AA894}"/>
              </a:ext>
            </a:extLst>
          </p:cNvPr>
          <p:cNvSpPr txBox="1"/>
          <p:nvPr/>
        </p:nvSpPr>
        <p:spPr>
          <a:xfrm rot="3925103">
            <a:off x="4077655" y="26555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FE35708-583D-03D8-A2D0-F03E5B27757F}"/>
              </a:ext>
            </a:extLst>
          </p:cNvPr>
          <p:cNvSpPr txBox="1"/>
          <p:nvPr/>
        </p:nvSpPr>
        <p:spPr>
          <a:xfrm rot="3925103">
            <a:off x="3319024" y="26261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BB94D54-E5AA-4CB8-8CFA-8FD26D52A3C3}"/>
              </a:ext>
            </a:extLst>
          </p:cNvPr>
          <p:cNvSpPr txBox="1"/>
          <p:nvPr/>
        </p:nvSpPr>
        <p:spPr>
          <a:xfrm rot="3925103">
            <a:off x="2843619" y="31826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7ABA691-1F50-1F2B-20D6-C67F3C6EB75F}"/>
              </a:ext>
            </a:extLst>
          </p:cNvPr>
          <p:cNvSpPr txBox="1"/>
          <p:nvPr/>
        </p:nvSpPr>
        <p:spPr>
          <a:xfrm rot="3925103">
            <a:off x="2970094" y="25709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96117F6-E1DF-485D-48D3-2E207F6013B9}"/>
              </a:ext>
            </a:extLst>
          </p:cNvPr>
          <p:cNvSpPr txBox="1"/>
          <p:nvPr/>
        </p:nvSpPr>
        <p:spPr>
          <a:xfrm rot="3925103">
            <a:off x="2595186" y="27452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3A67A7-2838-4A2E-7FE1-B187CDD0750D}"/>
              </a:ext>
            </a:extLst>
          </p:cNvPr>
          <p:cNvSpPr txBox="1"/>
          <p:nvPr/>
        </p:nvSpPr>
        <p:spPr>
          <a:xfrm rot="3925103">
            <a:off x="3037172" y="29526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4BEB182-A7D7-E1B7-B54C-5F7AA8015D34}"/>
              </a:ext>
            </a:extLst>
          </p:cNvPr>
          <p:cNvSpPr txBox="1"/>
          <p:nvPr/>
        </p:nvSpPr>
        <p:spPr>
          <a:xfrm rot="3925103">
            <a:off x="3361002" y="318505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5335379-9303-49CF-C417-3287DD02F581}"/>
              </a:ext>
            </a:extLst>
          </p:cNvPr>
          <p:cNvSpPr txBox="1"/>
          <p:nvPr/>
        </p:nvSpPr>
        <p:spPr>
          <a:xfrm rot="3925103">
            <a:off x="3485355" y="26461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4CC132A-2F88-F440-6A2B-3789F8917850}"/>
              </a:ext>
            </a:extLst>
          </p:cNvPr>
          <p:cNvSpPr txBox="1"/>
          <p:nvPr/>
        </p:nvSpPr>
        <p:spPr>
          <a:xfrm rot="3925103">
            <a:off x="3111799" y="3245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5EF2E2-AE39-8286-7C04-454651D8D5E5}"/>
              </a:ext>
            </a:extLst>
          </p:cNvPr>
          <p:cNvSpPr txBox="1"/>
          <p:nvPr/>
        </p:nvSpPr>
        <p:spPr>
          <a:xfrm rot="3925103" flipV="1">
            <a:off x="3870636" y="2632129"/>
            <a:ext cx="39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FE1FA5-4D27-2C55-0A3D-5C93B9B116D7}"/>
              </a:ext>
            </a:extLst>
          </p:cNvPr>
          <p:cNvSpPr txBox="1"/>
          <p:nvPr/>
        </p:nvSpPr>
        <p:spPr>
          <a:xfrm rot="3925103">
            <a:off x="2933019" y="3359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C08FC52-5A2B-F3E2-82CB-D789F9A95522}"/>
              </a:ext>
            </a:extLst>
          </p:cNvPr>
          <p:cNvSpPr txBox="1"/>
          <p:nvPr/>
        </p:nvSpPr>
        <p:spPr>
          <a:xfrm rot="3925103">
            <a:off x="3230513" y="31127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F26F72E-9010-F24D-9E0E-012377A0975E}"/>
              </a:ext>
            </a:extLst>
          </p:cNvPr>
          <p:cNvSpPr txBox="1"/>
          <p:nvPr/>
        </p:nvSpPr>
        <p:spPr>
          <a:xfrm rot="3925103">
            <a:off x="2964786" y="30473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1C65889-B145-6BD0-A4F8-C9AAD82306C7}"/>
              </a:ext>
            </a:extLst>
          </p:cNvPr>
          <p:cNvCxnSpPr>
            <a:cxnSpLocks/>
          </p:cNvCxnSpPr>
          <p:nvPr/>
        </p:nvCxnSpPr>
        <p:spPr>
          <a:xfrm flipH="1" flipV="1">
            <a:off x="2677442" y="2423130"/>
            <a:ext cx="1350525" cy="25835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CF7FEF1-CF60-AEF3-5B2C-335AB30DE7E7}"/>
              </a:ext>
            </a:extLst>
          </p:cNvPr>
          <p:cNvCxnSpPr>
            <a:cxnSpLocks/>
          </p:cNvCxnSpPr>
          <p:nvPr/>
        </p:nvCxnSpPr>
        <p:spPr>
          <a:xfrm flipV="1">
            <a:off x="2911507" y="2618896"/>
            <a:ext cx="698273" cy="13573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矢印: 右 58">
            <a:extLst>
              <a:ext uri="{FF2B5EF4-FFF2-40B4-BE49-F238E27FC236}">
                <a16:creationId xmlns:a16="http://schemas.microsoft.com/office/drawing/2014/main" id="{6E920FBF-60F0-77BB-05AF-2F989A976E29}"/>
              </a:ext>
            </a:extLst>
          </p:cNvPr>
          <p:cNvSpPr/>
          <p:nvPr/>
        </p:nvSpPr>
        <p:spPr>
          <a:xfrm rot="19874238">
            <a:off x="1537601" y="3339298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6BCF32B-46B7-C26F-0335-E03E75B930FF}"/>
                  </a:ext>
                </a:extLst>
              </p:cNvPr>
              <p:cNvSpPr txBox="1"/>
              <p:nvPr/>
            </p:nvSpPr>
            <p:spPr>
              <a:xfrm>
                <a:off x="2561593" y="1475650"/>
                <a:ext cx="427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6BCF32B-46B7-C26F-0335-E03E75B9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93" y="1475650"/>
                <a:ext cx="427168" cy="369332"/>
              </a:xfrm>
              <a:prstGeom prst="rect">
                <a:avLst/>
              </a:prstGeom>
              <a:blipFill>
                <a:blip r:embed="rId2"/>
                <a:stretch>
                  <a:fillRect l="-4286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C2A2C08-20DE-B921-FC4C-82F91A34A445}"/>
                  </a:ext>
                </a:extLst>
              </p:cNvPr>
              <p:cNvSpPr txBox="1"/>
              <p:nvPr/>
            </p:nvSpPr>
            <p:spPr>
              <a:xfrm>
                <a:off x="522463" y="4903565"/>
                <a:ext cx="400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C2A2C08-20DE-B921-FC4C-82F91A34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3" y="4903565"/>
                <a:ext cx="400173" cy="369332"/>
              </a:xfrm>
              <a:prstGeom prst="rect">
                <a:avLst/>
              </a:prstGeom>
              <a:blipFill>
                <a:blip r:embed="rId3"/>
                <a:stretch>
                  <a:fillRect l="-6154" r="-46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4910610-51CF-34E1-87BD-9AD79AEB1CF3}"/>
                  </a:ext>
                </a:extLst>
              </p:cNvPr>
              <p:cNvSpPr txBox="1"/>
              <p:nvPr/>
            </p:nvSpPr>
            <p:spPr>
              <a:xfrm>
                <a:off x="5033213" y="4708645"/>
                <a:ext cx="407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4910610-51CF-34E1-87BD-9AD79AEB1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13" y="4708645"/>
                <a:ext cx="407291" cy="369332"/>
              </a:xfrm>
              <a:prstGeom prst="rect">
                <a:avLst/>
              </a:prstGeom>
              <a:blipFill>
                <a:blip r:embed="rId4"/>
                <a:stretch>
                  <a:fillRect l="-6061" r="-454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A2B92-4758-5949-920E-285CB9FE1497}"/>
              </a:ext>
            </a:extLst>
          </p:cNvPr>
          <p:cNvSpPr txBox="1"/>
          <p:nvPr/>
        </p:nvSpPr>
        <p:spPr>
          <a:xfrm>
            <a:off x="5587715" y="150318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次元空間での主成分ベクトルの座標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 63">
                <a:extLst>
                  <a:ext uri="{FF2B5EF4-FFF2-40B4-BE49-F238E27FC236}">
                    <a16:creationId xmlns:a16="http://schemas.microsoft.com/office/drawing/2014/main" id="{38B7EFED-E086-84E9-CC18-DAFA68D226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770055"/>
                  </p:ext>
                </p:extLst>
              </p:nvPr>
            </p:nvGraphicFramePr>
            <p:xfrm>
              <a:off x="5840073" y="650428"/>
              <a:ext cx="43479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372">
                      <a:extLst>
                        <a:ext uri="{9D8B030D-6E8A-4147-A177-3AD203B41FA5}">
                          <a16:colId xmlns:a16="http://schemas.microsoft.com/office/drawing/2014/main" val="3544115836"/>
                        </a:ext>
                      </a:extLst>
                    </a:gridCol>
                    <a:gridCol w="705829">
                      <a:extLst>
                        <a:ext uri="{9D8B030D-6E8A-4147-A177-3AD203B41FA5}">
                          <a16:colId xmlns:a16="http://schemas.microsoft.com/office/drawing/2014/main" val="1547829096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968673734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1132482952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4272530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36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937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45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99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err="1"/>
                            <a:t>PCn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89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 63">
                <a:extLst>
                  <a:ext uri="{FF2B5EF4-FFF2-40B4-BE49-F238E27FC236}">
                    <a16:creationId xmlns:a16="http://schemas.microsoft.com/office/drawing/2014/main" id="{38B7EFED-E086-84E9-CC18-DAFA68D226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770055"/>
                  </p:ext>
                </p:extLst>
              </p:nvPr>
            </p:nvGraphicFramePr>
            <p:xfrm>
              <a:off x="5840073" y="650428"/>
              <a:ext cx="43479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372">
                      <a:extLst>
                        <a:ext uri="{9D8B030D-6E8A-4147-A177-3AD203B41FA5}">
                          <a16:colId xmlns:a16="http://schemas.microsoft.com/office/drawing/2014/main" val="3544115836"/>
                        </a:ext>
                      </a:extLst>
                    </a:gridCol>
                    <a:gridCol w="705829">
                      <a:extLst>
                        <a:ext uri="{9D8B030D-6E8A-4147-A177-3AD203B41FA5}">
                          <a16:colId xmlns:a16="http://schemas.microsoft.com/office/drawing/2014/main" val="1547829096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968673734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1132482952"/>
                        </a:ext>
                      </a:extLst>
                    </a:gridCol>
                    <a:gridCol w="1002233">
                      <a:extLst>
                        <a:ext uri="{9D8B030D-6E8A-4147-A177-3AD203B41FA5}">
                          <a16:colId xmlns:a16="http://schemas.microsoft.com/office/drawing/2014/main" val="4272530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91379" t="-1639" r="-42758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34545" t="-1639" r="-2006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333939" t="-1639" r="-121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36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937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45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99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err="1"/>
                            <a:t>PCn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89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表 64">
                <a:extLst>
                  <a:ext uri="{FF2B5EF4-FFF2-40B4-BE49-F238E27FC236}">
                    <a16:creationId xmlns:a16="http://schemas.microsoft.com/office/drawing/2014/main" id="{3D8AF9A5-AF37-97A7-225B-CEFD2CE55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141332"/>
                  </p:ext>
                </p:extLst>
              </p:nvPr>
            </p:nvGraphicFramePr>
            <p:xfrm>
              <a:off x="6162215" y="3926012"/>
              <a:ext cx="430037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075">
                      <a:extLst>
                        <a:ext uri="{9D8B030D-6E8A-4147-A177-3AD203B41FA5}">
                          <a16:colId xmlns:a16="http://schemas.microsoft.com/office/drawing/2014/main" val="3544115836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1547829096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968673734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1132482952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4272530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err="1"/>
                            <a:t>PCn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36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937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45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99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89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表 64">
                <a:extLst>
                  <a:ext uri="{FF2B5EF4-FFF2-40B4-BE49-F238E27FC236}">
                    <a16:creationId xmlns:a16="http://schemas.microsoft.com/office/drawing/2014/main" id="{3D8AF9A5-AF37-97A7-225B-CEFD2CE55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141332"/>
                  </p:ext>
                </p:extLst>
              </p:nvPr>
            </p:nvGraphicFramePr>
            <p:xfrm>
              <a:off x="6162215" y="3926012"/>
              <a:ext cx="430037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075">
                      <a:extLst>
                        <a:ext uri="{9D8B030D-6E8A-4147-A177-3AD203B41FA5}">
                          <a16:colId xmlns:a16="http://schemas.microsoft.com/office/drawing/2014/main" val="3544115836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1547829096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968673734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1132482952"/>
                        </a:ext>
                      </a:extLst>
                    </a:gridCol>
                    <a:gridCol w="860075">
                      <a:extLst>
                        <a:ext uri="{9D8B030D-6E8A-4147-A177-3AD203B41FA5}">
                          <a16:colId xmlns:a16="http://schemas.microsoft.com/office/drawing/2014/main" val="4272530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PC2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err="1"/>
                            <a:t>PCn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36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709" t="-108197" r="-402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937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709" t="-208197" r="-4028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45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99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709" t="-408197" r="-402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589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F9549B4-268C-A5B3-38B4-02590BDD8B5C}"/>
              </a:ext>
            </a:extLst>
          </p:cNvPr>
          <p:cNvSpPr/>
          <p:nvPr/>
        </p:nvSpPr>
        <p:spPr>
          <a:xfrm>
            <a:off x="7007290" y="3741335"/>
            <a:ext cx="1782147" cy="2637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C303BCB-C377-9693-FA9A-E23CF2941C66}"/>
                  </a:ext>
                </a:extLst>
              </p:cNvPr>
              <p:cNvSpPr txBox="1"/>
              <p:nvPr/>
            </p:nvSpPr>
            <p:spPr>
              <a:xfrm>
                <a:off x="7007290" y="5794408"/>
                <a:ext cx="19471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,…,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の主成分平面上での座標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C303BCB-C377-9693-FA9A-E23CF294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290" y="5794408"/>
                <a:ext cx="1947189" cy="584775"/>
              </a:xfrm>
              <a:prstGeom prst="rect">
                <a:avLst/>
              </a:prstGeom>
              <a:blipFill>
                <a:blip r:embed="rId7"/>
                <a:stretch>
                  <a:fillRect l="-1563" t="-2105" b="-1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09BFEED-370C-BF7D-66ED-84FE59EEE6ED}"/>
              </a:ext>
            </a:extLst>
          </p:cNvPr>
          <p:cNvSpPr txBox="1"/>
          <p:nvPr/>
        </p:nvSpPr>
        <p:spPr>
          <a:xfrm>
            <a:off x="4682309" y="24342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8B9329-B315-5883-DBAF-C079D4E924D6}"/>
              </a:ext>
            </a:extLst>
          </p:cNvPr>
          <p:cNvSpPr txBox="1"/>
          <p:nvPr/>
        </p:nvSpPr>
        <p:spPr>
          <a:xfrm>
            <a:off x="2074036" y="22026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C9ED178-6222-201E-663B-2B8750FE3CCB}"/>
              </a:ext>
            </a:extLst>
          </p:cNvPr>
          <p:cNvSpPr txBox="1"/>
          <p:nvPr/>
        </p:nvSpPr>
        <p:spPr>
          <a:xfrm>
            <a:off x="3221277" y="23582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4295F11-CC12-3938-4734-8A3033C64DDF}"/>
              </a:ext>
            </a:extLst>
          </p:cNvPr>
          <p:cNvCxnSpPr>
            <a:stCxn id="59" idx="3"/>
          </p:cNvCxnSpPr>
          <p:nvPr/>
        </p:nvCxnSpPr>
        <p:spPr>
          <a:xfrm flipH="1">
            <a:off x="3970962" y="2636532"/>
            <a:ext cx="747115" cy="167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1B0B9AA-F464-E236-7D6F-A65CC44AB09F}"/>
              </a:ext>
            </a:extLst>
          </p:cNvPr>
          <p:cNvSpPr/>
          <p:nvPr/>
        </p:nvSpPr>
        <p:spPr>
          <a:xfrm rot="1414735">
            <a:off x="4022368" y="4181274"/>
            <a:ext cx="163054" cy="187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49CF394-C3F5-B4BA-BF6E-B715A8384095}"/>
              </a:ext>
            </a:extLst>
          </p:cNvPr>
          <p:cNvCxnSpPr>
            <a:cxnSpLocks/>
          </p:cNvCxnSpPr>
          <p:nvPr/>
        </p:nvCxnSpPr>
        <p:spPr>
          <a:xfrm flipV="1">
            <a:off x="4061773" y="4465198"/>
            <a:ext cx="197983" cy="47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648E085-C90C-A254-21F1-4A6C900CDF6D}"/>
              </a:ext>
            </a:extLst>
          </p:cNvPr>
          <p:cNvSpPr/>
          <p:nvPr/>
        </p:nvSpPr>
        <p:spPr>
          <a:xfrm rot="1414735">
            <a:off x="4234332" y="4497789"/>
            <a:ext cx="164052" cy="18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C8F3268-953C-8546-0C22-E63732E03FF3}"/>
              </a:ext>
            </a:extLst>
          </p:cNvPr>
          <p:cNvSpPr/>
          <p:nvPr/>
        </p:nvSpPr>
        <p:spPr>
          <a:xfrm>
            <a:off x="7639500" y="2659124"/>
            <a:ext cx="1063437" cy="4257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B136814-1D94-4C91-F0A2-B4237C739047}"/>
              </a:ext>
            </a:extLst>
          </p:cNvPr>
          <p:cNvSpPr txBox="1"/>
          <p:nvPr/>
        </p:nvSpPr>
        <p:spPr>
          <a:xfrm>
            <a:off x="8656111" y="26733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転置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DD376BB-CC29-B069-CC88-9DE4262E1A12}"/>
              </a:ext>
            </a:extLst>
          </p:cNvPr>
          <p:cNvSpPr txBox="1"/>
          <p:nvPr/>
        </p:nvSpPr>
        <p:spPr>
          <a:xfrm>
            <a:off x="3773835" y="4147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3F62D5E-47DD-A284-2C37-8D967C716539}"/>
              </a:ext>
            </a:extLst>
          </p:cNvPr>
          <p:cNvSpPr txBox="1"/>
          <p:nvPr/>
        </p:nvSpPr>
        <p:spPr>
          <a:xfrm>
            <a:off x="4092654" y="4305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0D31A0E-6D85-2CDF-8783-B543A6761F84}"/>
              </a:ext>
            </a:extLst>
          </p:cNvPr>
          <p:cNvSpPr txBox="1"/>
          <p:nvPr/>
        </p:nvSpPr>
        <p:spPr>
          <a:xfrm>
            <a:off x="5692636" y="3128769"/>
            <a:ext cx="49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(pc1,pc2)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の座標成分が大きい軸は、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の主要な意味要素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E4B0488-DD38-A2F0-9E87-D79D8342352A}"/>
              </a:ext>
            </a:extLst>
          </p:cNvPr>
          <p:cNvSpPr txBox="1"/>
          <p:nvPr/>
        </p:nvSpPr>
        <p:spPr>
          <a:xfrm>
            <a:off x="10286158" y="2108813"/>
            <a:ext cx="18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fortravel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n=960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06EA4A6-8859-B845-4EAE-6968DF53911E}"/>
              </a:ext>
            </a:extLst>
          </p:cNvPr>
          <p:cNvSpPr txBox="1"/>
          <p:nvPr/>
        </p:nvSpPr>
        <p:spPr>
          <a:xfrm>
            <a:off x="7812363" y="1435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EA77E25-962B-A376-6C85-1AC195314ABF}"/>
              </a:ext>
            </a:extLst>
          </p:cNvPr>
          <p:cNvSpPr txBox="1"/>
          <p:nvPr/>
        </p:nvSpPr>
        <p:spPr>
          <a:xfrm>
            <a:off x="7812363" y="1078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E8B39DF-087C-A9DD-B41C-E19FBFA49F38}"/>
              </a:ext>
            </a:extLst>
          </p:cNvPr>
          <p:cNvSpPr txBox="1"/>
          <p:nvPr/>
        </p:nvSpPr>
        <p:spPr>
          <a:xfrm>
            <a:off x="6021776" y="6372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106195C-9C48-4609-3753-056D44AC6040}"/>
              </a:ext>
            </a:extLst>
          </p:cNvPr>
          <p:cNvSpPr txBox="1"/>
          <p:nvPr/>
        </p:nvSpPr>
        <p:spPr>
          <a:xfrm>
            <a:off x="5601912" y="6372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808998-D060-0856-0818-47C38250F1F9}"/>
              </a:ext>
            </a:extLst>
          </p:cNvPr>
          <p:cNvSpPr txBox="1"/>
          <p:nvPr/>
        </p:nvSpPr>
        <p:spPr>
          <a:xfrm>
            <a:off x="6418453" y="6394710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乗和はベクトルの大きさ（ノルム）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FDD2D5D-670F-96D6-D60A-4D0C48571537}"/>
              </a:ext>
            </a:extLst>
          </p:cNvPr>
          <p:cNvSpPr txBox="1"/>
          <p:nvPr/>
        </p:nvSpPr>
        <p:spPr>
          <a:xfrm>
            <a:off x="8099589" y="4779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2C39832-6ECF-BD69-D831-95CD68A5B84E}"/>
              </a:ext>
            </a:extLst>
          </p:cNvPr>
          <p:cNvSpPr txBox="1"/>
          <p:nvPr/>
        </p:nvSpPr>
        <p:spPr>
          <a:xfrm>
            <a:off x="7249416" y="4781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90521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4A47B1-1030-853D-B207-DA009A80B023}"/>
              </a:ext>
            </a:extLst>
          </p:cNvPr>
          <p:cNvSpPr txBox="1"/>
          <p:nvPr/>
        </p:nvSpPr>
        <p:spPr>
          <a:xfrm>
            <a:off x="154040" y="291453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ラベル付きデータにもとづく主成分分析（前回）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878D67-D3D2-B345-984D-90256C1073BC}"/>
              </a:ext>
            </a:extLst>
          </p:cNvPr>
          <p:cNvSpPr txBox="1"/>
          <p:nvPr/>
        </p:nvSpPr>
        <p:spPr>
          <a:xfrm>
            <a:off x="154040" y="819280"/>
            <a:ext cx="8597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主成分分析でレシピ（つくれぽ）の特徴を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次元平面に描いた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何のレシピかがわかっているので色分けして特徴を解釈できたが。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68793F9-D407-BB34-A023-0700BD97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54" y="2054993"/>
            <a:ext cx="5077730" cy="410010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EF9ED2-1356-2FC7-A27D-F4607061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91590"/>
            <a:ext cx="7618700" cy="41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043F7F5-75C3-1163-0771-3CE99D3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08" y="2059534"/>
            <a:ext cx="9220200" cy="49434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95612E-FEAB-5D0A-4D04-D125843A403B}"/>
              </a:ext>
            </a:extLst>
          </p:cNvPr>
          <p:cNvSpPr txBox="1"/>
          <p:nvPr/>
        </p:nvSpPr>
        <p:spPr>
          <a:xfrm>
            <a:off x="363894" y="865423"/>
            <a:ext cx="1182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どういう話題が書き込まれているのか想像がつかないので、キーワードでラベル付けしにくい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温泉、ホテルなど典型的なキーワードで収集する口コミは、それら以外の話題も混在する</a:t>
            </a:r>
          </a:p>
        </p:txBody>
      </p:sp>
    </p:spTree>
    <p:extLst>
      <p:ext uri="{BB962C8B-B14F-4D97-AF65-F5344CB8AC3E}">
        <p14:creationId xmlns:p14="http://schemas.microsoft.com/office/powerpoint/2010/main" val="36645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2FB6E7-EDF1-24AA-62DB-576B61D76242}"/>
              </a:ext>
            </a:extLst>
          </p:cNvPr>
          <p:cNvSpPr txBox="1"/>
          <p:nvPr/>
        </p:nvSpPr>
        <p:spPr>
          <a:xfrm>
            <a:off x="742950" y="56664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AFC100-3F13-7FE9-518D-9E8349F6EB25}"/>
              </a:ext>
            </a:extLst>
          </p:cNvPr>
          <p:cNvSpPr txBox="1"/>
          <p:nvPr/>
        </p:nvSpPr>
        <p:spPr>
          <a:xfrm>
            <a:off x="742950" y="1195622"/>
            <a:ext cx="97642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似ているデータ（ここでは口コミ文書）どうしをグルーピングする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グルーピングしたデータには、グループラベルが付与される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教師なし学習の１つ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様々なアルゴリズムがある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997560-056C-1988-7CD5-E940E913DEC8}"/>
              </a:ext>
            </a:extLst>
          </p:cNvPr>
          <p:cNvSpPr txBox="1"/>
          <p:nvPr/>
        </p:nvSpPr>
        <p:spPr>
          <a:xfrm>
            <a:off x="1126672" y="3528526"/>
            <a:ext cx="647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似ている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似てない　を数量的に計算するには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86BDA5-FAFC-66A5-E771-7C095D60C7DD}"/>
              </a:ext>
            </a:extLst>
          </p:cNvPr>
          <p:cNvSpPr txBox="1"/>
          <p:nvPr/>
        </p:nvSpPr>
        <p:spPr>
          <a:xfrm>
            <a:off x="1402897" y="428606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似ている：距離が近い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似てない：距離が遠い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FD7F259B-9436-279E-79C7-0A9336177851}"/>
              </a:ext>
            </a:extLst>
          </p:cNvPr>
          <p:cNvSpPr/>
          <p:nvPr/>
        </p:nvSpPr>
        <p:spPr>
          <a:xfrm>
            <a:off x="1903445" y="2934075"/>
            <a:ext cx="1688841" cy="4711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2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00F99F-C806-4AC7-BE59-4BA1D1D9E52D}"/>
              </a:ext>
            </a:extLst>
          </p:cNvPr>
          <p:cNvSpPr txBox="1"/>
          <p:nvPr/>
        </p:nvSpPr>
        <p:spPr>
          <a:xfrm>
            <a:off x="345482" y="38105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口コミどうしの距離を計算する方法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817824-1A74-4D72-AC3C-414836FBC41F}"/>
              </a:ext>
            </a:extLst>
          </p:cNvPr>
          <p:cNvSpPr txBox="1"/>
          <p:nvPr/>
        </p:nvSpPr>
        <p:spPr>
          <a:xfrm>
            <a:off x="418682" y="866266"/>
            <a:ext cx="7691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１つの方法は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からユークリッド距離を計算する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EC8988E-2CFC-4C9A-A81B-08DBBD36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1784"/>
              </p:ext>
            </p:extLst>
          </p:nvPr>
        </p:nvGraphicFramePr>
        <p:xfrm>
          <a:off x="631177" y="1761613"/>
          <a:ext cx="9684304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538">
                  <a:extLst>
                    <a:ext uri="{9D8B030D-6E8A-4147-A177-3AD203B41FA5}">
                      <a16:colId xmlns:a16="http://schemas.microsoft.com/office/drawing/2014/main" val="2372867448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1281661057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3202091198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1730088140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1267679389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752363984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626058433"/>
                    </a:ext>
                  </a:extLst>
                </a:gridCol>
                <a:gridCol w="1210538">
                  <a:extLst>
                    <a:ext uri="{9D8B030D-6E8A-4147-A177-3AD203B41FA5}">
                      <a16:colId xmlns:a16="http://schemas.microsoft.com/office/drawing/2014/main" val="7274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神社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露天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温泉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ホテル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宿泊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なまはげ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2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口コミ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0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口コミ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口コミ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40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A493F8-F8C2-4869-A26A-FA22498EA72C}"/>
                  </a:ext>
                </a:extLst>
              </p:cNvPr>
              <p:cNvSpPr txBox="1"/>
              <p:nvPr/>
            </p:nvSpPr>
            <p:spPr>
              <a:xfrm>
                <a:off x="1761865" y="3761242"/>
                <a:ext cx="815716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+(0−1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+(0−0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=2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A493F8-F8C2-4869-A26A-FA22498E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5" y="3761242"/>
                <a:ext cx="8157169" cy="335413"/>
              </a:xfrm>
              <a:prstGeom prst="rect">
                <a:avLst/>
              </a:prstGeom>
              <a:blipFill>
                <a:blip r:embed="rId2"/>
                <a:stretch>
                  <a:fillRect r="-7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A74F04-9606-48C1-8E26-11D808CEEB07}"/>
                  </a:ext>
                </a:extLst>
              </p:cNvPr>
              <p:cNvSpPr txBox="1"/>
              <p:nvPr/>
            </p:nvSpPr>
            <p:spPr>
              <a:xfrm>
                <a:off x="1761864" y="4655543"/>
                <a:ext cx="830874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(1−1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+(0−0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+(0−0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+(1−0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+(0−1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A74F04-9606-48C1-8E26-11D808CE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4" y="4655543"/>
                <a:ext cx="8308748" cy="335413"/>
              </a:xfrm>
              <a:prstGeom prst="rect">
                <a:avLst/>
              </a:prstGeom>
              <a:blipFill>
                <a:blip r:embed="rId3"/>
                <a:stretch>
                  <a:fillRect r="-73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12855-FDBA-46B4-A90C-658A3B78EE7E}"/>
              </a:ext>
            </a:extLst>
          </p:cNvPr>
          <p:cNvSpPr txBox="1"/>
          <p:nvPr/>
        </p:nvSpPr>
        <p:spPr>
          <a:xfrm>
            <a:off x="1520652" y="342900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の距離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673BE4-009B-428F-A60F-7DBCAD84D1A1}"/>
              </a:ext>
            </a:extLst>
          </p:cNvPr>
          <p:cNvSpPr txBox="1"/>
          <p:nvPr/>
        </p:nvSpPr>
        <p:spPr>
          <a:xfrm>
            <a:off x="1520652" y="4333483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2-3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の距離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41541AF4-0907-46A3-A4E6-D421640FFF83}"/>
              </a:ext>
            </a:extLst>
          </p:cNvPr>
          <p:cNvSpPr/>
          <p:nvPr/>
        </p:nvSpPr>
        <p:spPr>
          <a:xfrm>
            <a:off x="4996724" y="5150941"/>
            <a:ext cx="1630017" cy="39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B53C958-38F6-4C9B-9570-268C119BEB71}"/>
                  </a:ext>
                </a:extLst>
              </p:cNvPr>
              <p:cNvSpPr txBox="1"/>
              <p:nvPr/>
            </p:nvSpPr>
            <p:spPr>
              <a:xfrm>
                <a:off x="2614203" y="5666737"/>
                <a:ext cx="7986032" cy="118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全口コミのペアについて計算する！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（計算量は？　Ｎ個のレシピから任意の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個の組み合わせを取り出す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𝑁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−1)</m:t>
                        </m:r>
                      </m:num>
                      <m:den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B53C958-38F6-4C9B-9570-268C119BE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03" y="5666737"/>
                <a:ext cx="7986032" cy="1180003"/>
              </a:xfrm>
              <a:prstGeom prst="rect">
                <a:avLst/>
              </a:prstGeom>
              <a:blipFill>
                <a:blip r:embed="rId4"/>
                <a:stretch>
                  <a:fillRect l="-1221" t="-4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4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CD6E58-591A-496D-A0EF-AE6F76D8B516}"/>
              </a:ext>
            </a:extLst>
          </p:cNvPr>
          <p:cNvSpPr txBox="1"/>
          <p:nvPr/>
        </p:nvSpPr>
        <p:spPr>
          <a:xfrm>
            <a:off x="409116" y="247558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763291-99EC-459D-892C-A42B60C9900A}"/>
              </a:ext>
            </a:extLst>
          </p:cNvPr>
          <p:cNvSpPr txBox="1"/>
          <p:nvPr/>
        </p:nvSpPr>
        <p:spPr>
          <a:xfrm>
            <a:off x="771102" y="946699"/>
            <a:ext cx="10187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もっともシンプルかつよく使われるクラスタリングアルゴリズム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ユークリッド距離を類似性の尺度にしたクラスタリングアルゴリズム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クラスタ数は人が適当に決める（ハイパーパラメータ）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クラスタ数によって、グルーピングの様相ががらりと変わる（下図）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EE3AB23-1A6D-49FD-91E4-308F2250BAEF}"/>
              </a:ext>
            </a:extLst>
          </p:cNvPr>
          <p:cNvSpPr/>
          <p:nvPr/>
        </p:nvSpPr>
        <p:spPr>
          <a:xfrm>
            <a:off x="4559112" y="2506956"/>
            <a:ext cx="1719469" cy="606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007C028-F1AB-4FDE-9362-76D52BA4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23" y="3638353"/>
            <a:ext cx="2278753" cy="25268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62934F7-43D4-4F91-B276-D5AFD1A8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35" y="3608535"/>
            <a:ext cx="2278753" cy="25268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0C379A8-E555-4A8E-9F12-02C5046D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36" y="3608535"/>
            <a:ext cx="2278753" cy="2526820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352550EB-59DB-4275-B66A-40BD46C27E6C}"/>
              </a:ext>
            </a:extLst>
          </p:cNvPr>
          <p:cNvSpPr/>
          <p:nvPr/>
        </p:nvSpPr>
        <p:spPr>
          <a:xfrm>
            <a:off x="4631677" y="4955792"/>
            <a:ext cx="1999110" cy="983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0C69BF5-7964-469F-A3A9-C123CEE4D958}"/>
              </a:ext>
            </a:extLst>
          </p:cNvPr>
          <p:cNvSpPr/>
          <p:nvPr/>
        </p:nvSpPr>
        <p:spPr>
          <a:xfrm>
            <a:off x="5039182" y="3940299"/>
            <a:ext cx="1202635" cy="81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FA5DCF2-E389-42A9-B889-F20F00C21831}"/>
              </a:ext>
            </a:extLst>
          </p:cNvPr>
          <p:cNvSpPr/>
          <p:nvPr/>
        </p:nvSpPr>
        <p:spPr>
          <a:xfrm>
            <a:off x="7692950" y="4025417"/>
            <a:ext cx="1202635" cy="81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5897705-0EC1-43DF-A737-592D6C848406}"/>
              </a:ext>
            </a:extLst>
          </p:cNvPr>
          <p:cNvSpPr/>
          <p:nvPr/>
        </p:nvSpPr>
        <p:spPr>
          <a:xfrm>
            <a:off x="8168390" y="5062399"/>
            <a:ext cx="959106" cy="81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A0CD042-0F90-4D9E-8376-CDD415DC9CE4}"/>
              </a:ext>
            </a:extLst>
          </p:cNvPr>
          <p:cNvSpPr/>
          <p:nvPr/>
        </p:nvSpPr>
        <p:spPr>
          <a:xfrm>
            <a:off x="7091632" y="5004650"/>
            <a:ext cx="959106" cy="81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11CAE8-FB15-401D-818D-FB237E725D1E}"/>
              </a:ext>
            </a:extLst>
          </p:cNvPr>
          <p:cNvSpPr txBox="1"/>
          <p:nvPr/>
        </p:nvSpPr>
        <p:spPr>
          <a:xfrm>
            <a:off x="4559112" y="3300357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= 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8889B0-E49A-4FDB-A62D-8B29FF8221EB}"/>
              </a:ext>
            </a:extLst>
          </p:cNvPr>
          <p:cNvSpPr txBox="1"/>
          <p:nvPr/>
        </p:nvSpPr>
        <p:spPr>
          <a:xfrm>
            <a:off x="1303662" y="3671473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49DC2D-FCEE-4DA8-A214-FDEC5D3E96B4}"/>
              </a:ext>
            </a:extLst>
          </p:cNvPr>
          <p:cNvSpPr txBox="1"/>
          <p:nvPr/>
        </p:nvSpPr>
        <p:spPr>
          <a:xfrm>
            <a:off x="3216557" y="60740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算数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02F87A-7CAD-7D93-7A82-67AA2E262A82}"/>
              </a:ext>
            </a:extLst>
          </p:cNvPr>
          <p:cNvSpPr txBox="1"/>
          <p:nvPr/>
        </p:nvSpPr>
        <p:spPr>
          <a:xfrm>
            <a:off x="7013672" y="3282427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= 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2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6D09-7623-4076-B4E8-F3198B855B94}"/>
              </a:ext>
            </a:extLst>
          </p:cNvPr>
          <p:cNvSpPr txBox="1"/>
          <p:nvPr/>
        </p:nvSpPr>
        <p:spPr>
          <a:xfrm>
            <a:off x="294032" y="250626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を動かしてみる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30CC79-0378-493A-86B4-C37420C006FB}"/>
              </a:ext>
            </a:extLst>
          </p:cNvPr>
          <p:cNvSpPr txBox="1"/>
          <p:nvPr/>
        </p:nvSpPr>
        <p:spPr>
          <a:xfrm>
            <a:off x="395205" y="958400"/>
            <a:ext cx="629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次元特徴量によるもっとも簡単な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3F81DA-60EC-469E-B501-35F63C9A57BC}"/>
              </a:ext>
            </a:extLst>
          </p:cNvPr>
          <p:cNvSpPr txBox="1"/>
          <p:nvPr/>
        </p:nvSpPr>
        <p:spPr>
          <a:xfrm>
            <a:off x="1857721" y="2162417"/>
            <a:ext cx="6164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from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sklearn.cluster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import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Kmeans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pd.read_csv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("test_score.csv",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index_col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522B24-A807-4054-88CA-35C7ADC8C4DA}"/>
              </a:ext>
            </a:extLst>
          </p:cNvPr>
          <p:cNvSpPr txBox="1"/>
          <p:nvPr/>
        </p:nvSpPr>
        <p:spPr>
          <a:xfrm>
            <a:off x="1772339" y="17355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EEF357-5F08-422E-AC44-8AB808EBA7E1}"/>
              </a:ext>
            </a:extLst>
          </p:cNvPr>
          <p:cNvSpPr txBox="1"/>
          <p:nvPr/>
        </p:nvSpPr>
        <p:spPr>
          <a:xfrm>
            <a:off x="1857720" y="2804738"/>
            <a:ext cx="7412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KMeans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n_clusters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=3)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クラスタ数を指定して初期化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vec.fit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(df)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のままでよい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vec.labels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0F0143-B1EA-4C05-B2B0-2A63A7689DAB}"/>
              </a:ext>
            </a:extLst>
          </p:cNvPr>
          <p:cNvSpPr txBox="1"/>
          <p:nvPr/>
        </p:nvSpPr>
        <p:spPr>
          <a:xfrm>
            <a:off x="1772339" y="4123642"/>
            <a:ext cx="8173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vec.fit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が実行され、「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vec.labels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」に予測クラスター番号が格納されます。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結果には読み込んだデータの上から順番にクラスター番号が振られています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実行する都度、クラスタ番号が変わるのはなぜでしょう？？</a:t>
            </a:r>
            <a:endParaRPr kumimoji="1" lang="en-US" altLang="ja-JP" sz="20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クラスタラベル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に大小関係はあるか？　カテゴリカル変数</a:t>
            </a:r>
          </a:p>
        </p:txBody>
      </p:sp>
    </p:spTree>
    <p:extLst>
      <p:ext uri="{BB962C8B-B14F-4D97-AF65-F5344CB8AC3E}">
        <p14:creationId xmlns:p14="http://schemas.microsoft.com/office/powerpoint/2010/main" val="16432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D738AF-1E3B-4C74-B27F-DC3006DB47BD}"/>
              </a:ext>
            </a:extLst>
          </p:cNvPr>
          <p:cNvSpPr txBox="1"/>
          <p:nvPr/>
        </p:nvSpPr>
        <p:spPr>
          <a:xfrm>
            <a:off x="388869" y="31745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クラスタリング結果を可視化する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71EBD4-567A-497B-A687-0F28E63CBE88}"/>
              </a:ext>
            </a:extLst>
          </p:cNvPr>
          <p:cNvSpPr txBox="1"/>
          <p:nvPr/>
        </p:nvSpPr>
        <p:spPr>
          <a:xfrm>
            <a:off x="514351" y="902225"/>
            <a:ext cx="1087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ぱっと見、各クラスタの意味が直観的にわかるようにする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どの点がどのクラスタなのかがわかるようにラベル付け（アノテーションと呼ぶ）する。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24A2F5-3285-4C78-93A7-07955424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67" y="2582442"/>
            <a:ext cx="4491305" cy="41170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2B3818-ECAA-4542-AD58-A7FEA20D414F}"/>
              </a:ext>
            </a:extLst>
          </p:cNvPr>
          <p:cNvSpPr txBox="1"/>
          <p:nvPr/>
        </p:nvSpPr>
        <p:spPr>
          <a:xfrm>
            <a:off x="10716276" y="62378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算数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C6FE8A-E055-46FC-B9BF-118E1BDC7676}"/>
              </a:ext>
            </a:extLst>
          </p:cNvPr>
          <p:cNvSpPr txBox="1"/>
          <p:nvPr/>
        </p:nvSpPr>
        <p:spPr>
          <a:xfrm>
            <a:off x="6283425" y="22477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40150C-0424-4E54-8745-2B29B92866EB}"/>
              </a:ext>
            </a:extLst>
          </p:cNvPr>
          <p:cNvSpPr txBox="1"/>
          <p:nvPr/>
        </p:nvSpPr>
        <p:spPr>
          <a:xfrm>
            <a:off x="1022588" y="3317518"/>
            <a:ext cx="481837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クラスタリングがうまくいってれば、平面上で同一クラスタのデータがまとまった領域に表示される（距離が近いもの同士がまとまるから）</a:t>
            </a:r>
          </a:p>
        </p:txBody>
      </p:sp>
      <p:pic>
        <p:nvPicPr>
          <p:cNvPr id="9" name="Picture 2" descr="Project Jupyter - Wikipedia">
            <a:extLst>
              <a:ext uri="{FF2B5EF4-FFF2-40B4-BE49-F238E27FC236}">
                <a16:creationId xmlns:a16="http://schemas.microsoft.com/office/drawing/2014/main" id="{4AC8AC38-2FE8-E502-DC2F-7F3985DA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707" y="158528"/>
            <a:ext cx="1038517" cy="12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9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F6D2EC-9EE7-4C64-9588-EB992E1266F3}"/>
              </a:ext>
            </a:extLst>
          </p:cNvPr>
          <p:cNvSpPr txBox="1"/>
          <p:nvPr/>
        </p:nvSpPr>
        <p:spPr>
          <a:xfrm>
            <a:off x="3094383" y="40689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クラスタ重心で特徴を可視化する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9EE7AD-F2DB-4894-9D9E-723AD032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3" y="1409525"/>
            <a:ext cx="5826369" cy="4087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44B9B7-0AF6-4110-AD35-3FC347A015DD}"/>
              </a:ext>
            </a:extLst>
          </p:cNvPr>
          <p:cNvSpPr txBox="1"/>
          <p:nvPr/>
        </p:nvSpPr>
        <p:spPr>
          <a:xfrm>
            <a:off x="3423946" y="1361464"/>
            <a:ext cx="61350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は、内部的に重心を計算している</a:t>
            </a:r>
          </a:p>
        </p:txBody>
      </p:sp>
    </p:spTree>
    <p:extLst>
      <p:ext uri="{BB962C8B-B14F-4D97-AF65-F5344CB8AC3E}">
        <p14:creationId xmlns:p14="http://schemas.microsoft.com/office/powerpoint/2010/main" val="12004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86631</TotalTime>
  <Words>1203</Words>
  <Application>Microsoft Office PowerPoint</Application>
  <PresentationFormat>ワイド画面</PresentationFormat>
  <Paragraphs>220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933</cp:revision>
  <dcterms:created xsi:type="dcterms:W3CDTF">2017-07-18T05:09:25Z</dcterms:created>
  <dcterms:modified xsi:type="dcterms:W3CDTF">2024-09-05T14:48:26Z</dcterms:modified>
</cp:coreProperties>
</file>