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98" r:id="rId3"/>
    <p:sldId id="466" r:id="rId4"/>
    <p:sldId id="470" r:id="rId5"/>
    <p:sldId id="500" r:id="rId6"/>
    <p:sldId id="471" r:id="rId7"/>
    <p:sldId id="473" r:id="rId8"/>
    <p:sldId id="475" r:id="rId9"/>
    <p:sldId id="476" r:id="rId10"/>
    <p:sldId id="513" r:id="rId11"/>
    <p:sldId id="479" r:id="rId12"/>
    <p:sldId id="397" r:id="rId13"/>
    <p:sldId id="440" r:id="rId14"/>
    <p:sldId id="489" r:id="rId15"/>
    <p:sldId id="491" r:id="rId16"/>
    <p:sldId id="405" r:id="rId17"/>
    <p:sldId id="492" r:id="rId18"/>
    <p:sldId id="498" r:id="rId19"/>
    <p:sldId id="499" r:id="rId20"/>
    <p:sldId id="515" r:id="rId21"/>
    <p:sldId id="441" r:id="rId22"/>
    <p:sldId id="403" r:id="rId23"/>
    <p:sldId id="480" r:id="rId24"/>
    <p:sldId id="443" r:id="rId25"/>
    <p:sldId id="494" r:id="rId26"/>
    <p:sldId id="505" r:id="rId27"/>
    <p:sldId id="506" r:id="rId28"/>
    <p:sldId id="507" r:id="rId29"/>
    <p:sldId id="508" r:id="rId30"/>
    <p:sldId id="509" r:id="rId31"/>
    <p:sldId id="510" r:id="rId32"/>
    <p:sldId id="511" r:id="rId33"/>
    <p:sldId id="495" r:id="rId34"/>
    <p:sldId id="444" r:id="rId35"/>
    <p:sldId id="445" r:id="rId36"/>
    <p:sldId id="503" r:id="rId37"/>
    <p:sldId id="482" r:id="rId38"/>
    <p:sldId id="483" r:id="rId39"/>
    <p:sldId id="512" r:id="rId40"/>
    <p:sldId id="504" r:id="rId41"/>
    <p:sldId id="485" r:id="rId42"/>
    <p:sldId id="501" r:id="rId43"/>
    <p:sldId id="502" r:id="rId44"/>
    <p:sldId id="414" r:id="rId45"/>
    <p:sldId id="433" r:id="rId46"/>
    <p:sldId id="469" r:id="rId47"/>
    <p:sldId id="514" r:id="rId48"/>
    <p:sldId id="474" r:id="rId49"/>
    <p:sldId id="493" r:id="rId50"/>
    <p:sldId id="400" r:id="rId51"/>
    <p:sldId id="47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8422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57761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8429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93765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7041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0405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08773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729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8834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65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5004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D8891-E178-4CB2-A8FC-7D432DA5B091}" type="datetimeFigureOut">
              <a:rPr kumimoji="1" lang="ja-JP" altLang="en-US" smtClean="0"/>
              <a:t>2023/10/19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69432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340.png"/><Relationship Id="rId11" Type="http://schemas.openxmlformats.org/officeDocument/2006/relationships/image" Target="../media/image39.png"/><Relationship Id="rId5" Type="http://schemas.openxmlformats.org/officeDocument/2006/relationships/image" Target="../media/image330.png"/><Relationship Id="rId10"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7.png"/><Relationship Id="rId7" Type="http://schemas.openxmlformats.org/officeDocument/2006/relationships/image" Target="../media/image5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8.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hyperlink" Target="https://yossii.net/mod/page/view.php?id=318" TargetMode="External"/><Relationship Id="rId5" Type="http://schemas.openxmlformats.org/officeDocument/2006/relationships/image" Target="../media/image610.png"/><Relationship Id="rId4" Type="http://schemas.openxmlformats.org/officeDocument/2006/relationships/image" Target="../media/image602.png"/></Relationships>
</file>

<file path=ppt/slides/_rels/slide18.xml.rels><?xml version="1.0" encoding="UTF-8" standalone="yes"?>
<Relationships xmlns="http://schemas.openxmlformats.org/package/2006/relationships"><Relationship Id="rId8" Type="http://schemas.openxmlformats.org/officeDocument/2006/relationships/image" Target="../media/image680.png"/><Relationship Id="rId3" Type="http://schemas.openxmlformats.org/officeDocument/2006/relationships/image" Target="../media/image631.png"/><Relationship Id="rId7" Type="http://schemas.openxmlformats.org/officeDocument/2006/relationships/image" Target="../media/image670.png"/><Relationship Id="rId2" Type="http://schemas.openxmlformats.org/officeDocument/2006/relationships/image" Target="../media/image622.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0.png"/><Relationship Id="rId4" Type="http://schemas.openxmlformats.org/officeDocument/2006/relationships/image" Target="../media/image640.png"/><Relationship Id="rId9" Type="http://schemas.openxmlformats.org/officeDocument/2006/relationships/image" Target="../media/image690.png"/></Relationships>
</file>

<file path=ppt/slides/_rels/slide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69.png"/><Relationship Id="rId4" Type="http://schemas.openxmlformats.org/officeDocument/2006/relationships/image" Target="../media/image7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helearningmachine.ai/clustering"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81.png"/><Relationship Id="rId3" Type="http://schemas.openxmlformats.org/officeDocument/2006/relationships/image" Target="../media/image530.png"/><Relationship Id="rId7" Type="http://schemas.openxmlformats.org/officeDocument/2006/relationships/image" Target="../media/image80.png"/><Relationship Id="rId2" Type="http://schemas.openxmlformats.org/officeDocument/2006/relationships/hyperlink" Target="https://masamunetogetoge.com/multivariate-normal-distribution" TargetMode="External"/><Relationship Id="rId1" Type="http://schemas.openxmlformats.org/officeDocument/2006/relationships/slideLayout" Target="../slideLayouts/slideLayout7.xml"/><Relationship Id="rId6" Type="http://schemas.openxmlformats.org/officeDocument/2006/relationships/image" Target="../media/image560.png"/><Relationship Id="rId5" Type="http://schemas.openxmlformats.org/officeDocument/2006/relationships/image" Target="../media/image550.png"/><Relationship Id="rId4" Type="http://schemas.openxmlformats.org/officeDocument/2006/relationships/image" Target="../media/image540.png"/></Relationships>
</file>

<file path=ppt/slides/_rels/slide22.xml.rels><?xml version="1.0" encoding="UTF-8" standalone="yes"?>
<Relationships xmlns="http://schemas.openxmlformats.org/package/2006/relationships"><Relationship Id="rId3" Type="http://schemas.openxmlformats.org/officeDocument/2006/relationships/image" Target="../media/image601.png"/><Relationship Id="rId7" Type="http://schemas.openxmlformats.org/officeDocument/2006/relationships/image" Target="../media/image803.png"/><Relationship Id="rId2" Type="http://schemas.openxmlformats.org/officeDocument/2006/relationships/image" Target="../media/image590.png"/><Relationship Id="rId1" Type="http://schemas.openxmlformats.org/officeDocument/2006/relationships/slideLayout" Target="../slideLayouts/slideLayout7.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611.png"/></Relationships>
</file>

<file path=ppt/slides/_rels/slide23.xml.rels><?xml version="1.0" encoding="UTF-8" standalone="yes"?>
<Relationships xmlns="http://schemas.openxmlformats.org/package/2006/relationships"><Relationship Id="rId3" Type="http://schemas.openxmlformats.org/officeDocument/2006/relationships/image" Target="../media/image651.png"/><Relationship Id="rId2" Type="http://schemas.openxmlformats.org/officeDocument/2006/relationships/hyperlink" Target="https://academ-aid.com/ml/em" TargetMode="External"/><Relationship Id="rId1" Type="http://schemas.openxmlformats.org/officeDocument/2006/relationships/slideLayout" Target="../slideLayouts/slideLayout7.xml"/><Relationship Id="rId4" Type="http://schemas.openxmlformats.org/officeDocument/2006/relationships/image" Target="../media/image661.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0.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80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1.png"/></Relationships>
</file>

<file path=ppt/slides/_rels/slide29.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hyperlink" Target="https://academ-aid.com/ml/em" TargetMode="External"/><Relationship Id="rId2" Type="http://schemas.openxmlformats.org/officeDocument/2006/relationships/image" Target="../media/image116.png"/><Relationship Id="rId16"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29.png"/><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s>
</file>

<file path=ppt/slides/_rels/slide3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33.xml.rels><?xml version="1.0" encoding="UTF-8" standalone="yes"?>
<Relationships xmlns="http://schemas.openxmlformats.org/package/2006/relationships"><Relationship Id="rId3" Type="http://schemas.openxmlformats.org/officeDocument/2006/relationships/image" Target="../media/image931.png"/><Relationship Id="rId2" Type="http://schemas.openxmlformats.org/officeDocument/2006/relationships/image" Target="../media/image9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580.png"/><Relationship Id="rId4" Type="http://schemas.openxmlformats.org/officeDocument/2006/relationships/image" Target="../media/image570.png"/></Relationships>
</file>

<file path=ppt/slides/_rels/slide35.xml.rels><?xml version="1.0" encoding="UTF-8" standalone="yes"?>
<Relationships xmlns="http://schemas.openxmlformats.org/package/2006/relationships"><Relationship Id="rId8" Type="http://schemas.openxmlformats.org/officeDocument/2006/relationships/image" Target="../media/image621.png"/><Relationship Id="rId3" Type="http://schemas.openxmlformats.org/officeDocument/2006/relationships/image" Target="../media/image600.png"/><Relationship Id="rId2" Type="http://schemas.openxmlformats.org/officeDocument/2006/relationships/image" Target="../media/image900.png"/><Relationship Id="rId1" Type="http://schemas.openxmlformats.org/officeDocument/2006/relationships/slideLayout" Target="../slideLayouts/slideLayout7.xml"/><Relationship Id="rId11" Type="http://schemas.openxmlformats.org/officeDocument/2006/relationships/image" Target="../media/image71.emf"/><Relationship Id="rId10" Type="http://schemas.openxmlformats.org/officeDocument/2006/relationships/image" Target="../media/image930.png"/><Relationship Id="rId4" Type="http://schemas.openxmlformats.org/officeDocument/2006/relationships/image" Target="../media/image910.png"/><Relationship Id="rId9" Type="http://schemas.openxmlformats.org/officeDocument/2006/relationships/image" Target="../media/image70.png"/></Relationships>
</file>

<file path=ppt/slides/_rels/slide36.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870.png"/><Relationship Id="rId7" Type="http://schemas.openxmlformats.org/officeDocument/2006/relationships/image" Target="../media/image141.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891.png"/><Relationship Id="rId4" Type="http://schemas.openxmlformats.org/officeDocument/2006/relationships/image" Target="../media/image139.png"/><Relationship Id="rId9" Type="http://schemas.openxmlformats.org/officeDocument/2006/relationships/image" Target="../media/image143.png"/></Relationships>
</file>

<file path=ppt/slides/_rels/slide37.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7.xml"/><Relationship Id="rId4" Type="http://schemas.openxmlformats.org/officeDocument/2006/relationships/image" Target="../media/image970.png"/></Relationships>
</file>

<file path=ppt/slides/_rels/slide39.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011.png"/><Relationship Id="rId3" Type="http://schemas.openxmlformats.org/officeDocument/2006/relationships/hyperlink" Target="https://mathtrain.jp/seisokumatrix" TargetMode="External"/><Relationship Id="rId7" Type="http://schemas.openxmlformats.org/officeDocument/2006/relationships/image" Target="../media/image1000.png"/><Relationship Id="rId2" Type="http://schemas.openxmlformats.org/officeDocument/2006/relationships/hyperlink" Target="https://shakayami-math.hatenablog.com/entry/2019/12/29/174432" TargetMode="External"/><Relationship Id="rId1" Type="http://schemas.openxmlformats.org/officeDocument/2006/relationships/slideLayout" Target="../slideLayouts/slideLayout7.xml"/><Relationship Id="rId6" Type="http://schemas.openxmlformats.org/officeDocument/2006/relationships/image" Target="../media/image990.png"/><Relationship Id="rId5" Type="http://schemas.openxmlformats.org/officeDocument/2006/relationships/image" Target="../media/image980.png"/><Relationship Id="rId4" Type="http://schemas.openxmlformats.org/officeDocument/2006/relationships/hyperlink" Target="https://mathtrain.jp/positivesemi"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image" Target="../media/image770.png"/><Relationship Id="rId1" Type="http://schemas.openxmlformats.org/officeDocument/2006/relationships/slideLayout" Target="../slideLayouts/slideLayout7.xml"/><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2" Type="http://schemas.openxmlformats.org/officeDocument/2006/relationships/image" Target="../media/image77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9.png"/><Relationship Id="rId3" Type="http://schemas.openxmlformats.org/officeDocument/2006/relationships/image" Target="../media/image470.png"/><Relationship Id="rId12" Type="http://schemas.openxmlformats.org/officeDocument/2006/relationships/image" Target="../media/image520.png"/><Relationship Id="rId2" Type="http://schemas.openxmlformats.org/officeDocument/2006/relationships/image" Target="../media/image460.png"/><Relationship Id="rId1" Type="http://schemas.openxmlformats.org/officeDocument/2006/relationships/slideLayout" Target="../slideLayouts/slideLayout7.xml"/><Relationship Id="rId6" Type="http://schemas.openxmlformats.org/officeDocument/2006/relationships/image" Target="../media/image79.png"/><Relationship Id="rId11" Type="http://schemas.openxmlformats.org/officeDocument/2006/relationships/image" Target="../media/image200.png"/><Relationship Id="rId5" Type="http://schemas.openxmlformats.org/officeDocument/2006/relationships/image" Target="../media/image490.png"/><Relationship Id="rId10" Type="http://schemas.openxmlformats.org/officeDocument/2006/relationships/image" Target="../media/image510.png"/><Relationship Id="rId4" Type="http://schemas.openxmlformats.org/officeDocument/2006/relationships/image" Target="../media/image480.png"/><Relationship Id="rId9" Type="http://schemas.openxmlformats.org/officeDocument/2006/relationships/image" Target="../media/image180.png"/></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hyperlink" Target="https://mathwords.net/gmm" TargetMode="External"/><Relationship Id="rId5" Type="http://schemas.openxmlformats.org/officeDocument/2006/relationships/image" Target="../media/image19.png"/><Relationship Id="rId4" Type="http://schemas.openxmlformats.org/officeDocument/2006/relationships/image" Target="../media/image29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10.png"/><Relationship Id="rId10" Type="http://schemas.openxmlformats.org/officeDocument/2006/relationships/image" Target="../media/image17.png"/><Relationship Id="rId4" Type="http://schemas.openxmlformats.org/officeDocument/2006/relationships/image" Target="../media/image1010.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26.png"/><Relationship Id="rId7" Type="http://schemas.openxmlformats.org/officeDocument/2006/relationships/image" Target="../media/image21.png"/><Relationship Id="rId1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1.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0.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0.png"/><Relationship Id="rId4" Type="http://schemas.openxmlformats.org/officeDocument/2006/relationships/image" Target="../media/image2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4CFC4E2-B8A3-41EC-BB3F-C3D77CBB8E19}"/>
              </a:ext>
            </a:extLst>
          </p:cNvPr>
          <p:cNvSpPr txBox="1"/>
          <p:nvPr/>
        </p:nvSpPr>
        <p:spPr>
          <a:xfrm>
            <a:off x="1320455" y="2458692"/>
            <a:ext cx="9551090"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混合正規分布</a:t>
            </a:r>
            <a:r>
              <a:rPr kumimoji="1" lang="en-US" altLang="ja-JP" sz="3600" dirty="0">
                <a:latin typeface="メイリオ" panose="020B0604030504040204" pitchFamily="50" charset="-128"/>
                <a:ea typeface="メイリオ" panose="020B0604030504040204" pitchFamily="50" charset="-128"/>
              </a:rPr>
              <a:t>(</a:t>
            </a:r>
            <a:r>
              <a:rPr kumimoji="1" lang="en-US" altLang="ja-JP" sz="3600" dirty="0" err="1">
                <a:latin typeface="メイリオ" panose="020B0604030504040204" pitchFamily="50" charset="-128"/>
                <a:ea typeface="メイリオ" panose="020B0604030504040204" pitchFamily="50" charset="-128"/>
              </a:rPr>
              <a:t>GMM:Gaussian</a:t>
            </a:r>
            <a:r>
              <a:rPr kumimoji="1" lang="en-US" altLang="ja-JP" sz="3600" dirty="0">
                <a:latin typeface="メイリオ" panose="020B0604030504040204" pitchFamily="50" charset="-128"/>
                <a:ea typeface="メイリオ" panose="020B0604030504040204" pitchFamily="50" charset="-128"/>
              </a:rPr>
              <a:t> Mixture Model)</a:t>
            </a:r>
            <a:r>
              <a:rPr kumimoji="1" lang="ja-JP" altLang="en-US" sz="3600" dirty="0">
                <a:latin typeface="メイリオ" panose="020B0604030504040204" pitchFamily="50" charset="-128"/>
                <a:ea typeface="メイリオ" panose="020B0604030504040204" pitchFamily="50" charset="-128"/>
              </a:rPr>
              <a:t>によるクラスタリング</a:t>
            </a:r>
          </a:p>
        </p:txBody>
      </p:sp>
    </p:spTree>
    <p:extLst>
      <p:ext uri="{BB962C8B-B14F-4D97-AF65-F5344CB8AC3E}">
        <p14:creationId xmlns:p14="http://schemas.microsoft.com/office/powerpoint/2010/main" val="193830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8B15FD2-8358-AB01-3CF5-14E84838ED37}"/>
                  </a:ext>
                </a:extLst>
              </p:cNvPr>
              <p:cNvSpPr txBox="1"/>
              <p:nvPr/>
            </p:nvSpPr>
            <p:spPr>
              <a:xfrm>
                <a:off x="860115" y="1337866"/>
                <a:ext cx="2615396"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E8B15FD2-8358-AB01-3CF5-14E84838ED37}"/>
                  </a:ext>
                </a:extLst>
              </p:cNvPr>
              <p:cNvSpPr txBox="1">
                <a:spLocks noRot="1" noChangeAspect="1" noMove="1" noResize="1" noEditPoints="1" noAdjustHandles="1" noChangeArrowheads="1" noChangeShapeType="1" noTextEdit="1"/>
              </p:cNvSpPr>
              <p:nvPr/>
            </p:nvSpPr>
            <p:spPr>
              <a:xfrm>
                <a:off x="860115" y="1337866"/>
                <a:ext cx="2615396" cy="11358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D9E137B-6D1E-DDAA-36F1-8E8F9BD67A6F}"/>
                  </a:ext>
                </a:extLst>
              </p:cNvPr>
              <p:cNvSpPr txBox="1"/>
              <p:nvPr/>
            </p:nvSpPr>
            <p:spPr>
              <a:xfrm>
                <a:off x="860115" y="2648694"/>
                <a:ext cx="113652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Cambria Math" panose="02040503050406030204" pitchFamily="18" charset="0"/>
                                </a:rPr>
                                <m:t>1</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3</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3</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4</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5</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5</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5</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D9E137B-6D1E-DDAA-36F1-8E8F9BD67A6F}"/>
                  </a:ext>
                </a:extLst>
              </p:cNvPr>
              <p:cNvSpPr txBox="1">
                <a:spLocks noRot="1" noChangeAspect="1" noMove="1" noResize="1" noEditPoints="1" noAdjustHandles="1" noChangeArrowheads="1" noChangeShapeType="1" noTextEdit="1"/>
              </p:cNvSpPr>
              <p:nvPr/>
            </p:nvSpPr>
            <p:spPr>
              <a:xfrm>
                <a:off x="860115" y="2648694"/>
                <a:ext cx="11365227" cy="461665"/>
              </a:xfrm>
              <a:prstGeom prst="rect">
                <a:avLst/>
              </a:prstGeom>
              <a:blipFill>
                <a:blip r:embed="rId3"/>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273E1D-CA16-28D3-BA7D-8F6360DCA030}"/>
                  </a:ext>
                </a:extLst>
              </p:cNvPr>
              <p:cNvSpPr txBox="1"/>
              <p:nvPr/>
            </p:nvSpPr>
            <p:spPr>
              <a:xfrm>
                <a:off x="1202747" y="3228881"/>
                <a:ext cx="3079048"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ea typeface="メイリオ" panose="020B0604030504040204" pitchFamily="50" charset="-128"/>
                            </a:rPr>
                          </m:ctrlPr>
                        </m:naryPr>
                        <m:sub/>
                        <m:sup/>
                        <m:e>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e>
                          </m:d>
                          <m:r>
                            <a:rPr kumimoji="1" lang="en-US" altLang="ja-JP" sz="2400" b="0" i="1" smtClean="0">
                              <a:latin typeface="Cambria Math" panose="02040503050406030204" pitchFamily="18" charset="0"/>
                              <a:ea typeface="Cambria Math" panose="02040503050406030204" pitchFamily="18" charset="0"/>
                            </a:rPr>
                            <m:t>𝑑𝑥</m:t>
                          </m:r>
                          <m:r>
                            <a:rPr kumimoji="1" lang="en-US" altLang="ja-JP" sz="2400" b="0" i="1" smtClean="0">
                              <a:latin typeface="Cambria Math" panose="02040503050406030204" pitchFamily="18" charset="0"/>
                              <a:ea typeface="Cambria Math" panose="02040503050406030204" pitchFamily="18" charset="0"/>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C7273E1D-CA16-28D3-BA7D-8F6360DCA030}"/>
                  </a:ext>
                </a:extLst>
              </p:cNvPr>
              <p:cNvSpPr txBox="1">
                <a:spLocks noRot="1" noChangeAspect="1" noMove="1" noResize="1" noEditPoints="1" noAdjustHandles="1" noChangeArrowheads="1" noChangeShapeType="1" noTextEdit="1"/>
              </p:cNvSpPr>
              <p:nvPr/>
            </p:nvSpPr>
            <p:spPr>
              <a:xfrm>
                <a:off x="1202747" y="3228881"/>
                <a:ext cx="3079048"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040792D-8288-7F4C-DAA3-53F32C580CF1}"/>
                  </a:ext>
                </a:extLst>
              </p:cNvPr>
              <p:cNvSpPr txBox="1"/>
              <p:nvPr/>
            </p:nvSpPr>
            <p:spPr>
              <a:xfrm>
                <a:off x="4776373" y="3310289"/>
                <a:ext cx="1869678"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040792D-8288-7F4C-DAA3-53F32C580CF1}"/>
                  </a:ext>
                </a:extLst>
              </p:cNvPr>
              <p:cNvSpPr txBox="1">
                <a:spLocks noRot="1" noChangeAspect="1" noMove="1" noResize="1" noEditPoints="1" noAdjustHandles="1" noChangeArrowheads="1" noChangeShapeType="1" noTextEdit="1"/>
              </p:cNvSpPr>
              <p:nvPr/>
            </p:nvSpPr>
            <p:spPr>
              <a:xfrm>
                <a:off x="4776373" y="3310289"/>
                <a:ext cx="1869678" cy="75591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736E4E-9D18-6244-19D4-C797DD2FD694}"/>
                  </a:ext>
                </a:extLst>
              </p:cNvPr>
              <p:cNvSpPr txBox="1"/>
              <p:nvPr/>
            </p:nvSpPr>
            <p:spPr>
              <a:xfrm>
                <a:off x="2167813" y="5218033"/>
                <a:ext cx="3835794" cy="11712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ea typeface="メイリオ" panose="020B0604030504040204" pitchFamily="50" charset="-128"/>
                            </a:rPr>
                          </m:ctrlPr>
                        </m:naryPr>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5</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i="1">
                                  <a:latin typeface="Cambria Math" panose="02040503050406030204" pitchFamily="18" charset="0"/>
                                  <a:ea typeface="Cambria Math" panose="02040503050406030204" pitchFamily="18" charset="0"/>
                                </a:rPr>
                                <m:t>𝛴</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𝑑𝑥</m:t>
                          </m:r>
                          <m:r>
                            <a:rPr kumimoji="1" lang="en-US" altLang="ja-JP" sz="2400" b="0" i="1" smtClean="0">
                              <a:latin typeface="Cambria Math" panose="02040503050406030204" pitchFamily="18" charset="0"/>
                              <a:ea typeface="Cambria Math" panose="02040503050406030204" pitchFamily="18" charset="0"/>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63736E4E-9D18-6244-19D4-C797DD2FD694}"/>
                  </a:ext>
                </a:extLst>
              </p:cNvPr>
              <p:cNvSpPr txBox="1">
                <a:spLocks noRot="1" noChangeAspect="1" noMove="1" noResize="1" noEditPoints="1" noAdjustHandles="1" noChangeArrowheads="1" noChangeShapeType="1" noTextEdit="1"/>
              </p:cNvSpPr>
              <p:nvPr/>
            </p:nvSpPr>
            <p:spPr>
              <a:xfrm>
                <a:off x="2167813" y="5218033"/>
                <a:ext cx="3835794" cy="1171218"/>
              </a:xfrm>
              <a:prstGeom prst="rect">
                <a:avLst/>
              </a:prstGeom>
              <a:blipFill>
                <a:blip r:embed="rId6"/>
                <a:stretch>
                  <a:fillRect/>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1CE08CD7-C88B-4EB5-5140-381A41248475}"/>
              </a:ext>
            </a:extLst>
          </p:cNvPr>
          <p:cNvSpPr/>
          <p:nvPr/>
        </p:nvSpPr>
        <p:spPr>
          <a:xfrm>
            <a:off x="3454338" y="4453231"/>
            <a:ext cx="1268964"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3B53080-D4DD-F37D-841A-5C358C03B575}"/>
              </a:ext>
            </a:extLst>
          </p:cNvPr>
          <p:cNvSpPr txBox="1"/>
          <p:nvPr/>
        </p:nvSpPr>
        <p:spPr>
          <a:xfrm>
            <a:off x="635631" y="393295"/>
            <a:ext cx="567976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は確率分布なので面積１</a:t>
            </a:r>
          </a:p>
        </p:txBody>
      </p:sp>
      <p:sp>
        <p:nvSpPr>
          <p:cNvPr id="12" name="テキスト ボックス 11">
            <a:extLst>
              <a:ext uri="{FF2B5EF4-FFF2-40B4-BE49-F238E27FC236}">
                <a16:creationId xmlns:a16="http://schemas.microsoft.com/office/drawing/2014/main" id="{F94D3F35-7E96-5070-F6FA-39CD81D640AA}"/>
              </a:ext>
            </a:extLst>
          </p:cNvPr>
          <p:cNvSpPr txBox="1"/>
          <p:nvPr/>
        </p:nvSpPr>
        <p:spPr>
          <a:xfrm>
            <a:off x="635631" y="893507"/>
            <a:ext cx="345318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クラスタを例にすると</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3CD1BB0-A261-F4D8-B243-175B8F4CDAEF}"/>
                  </a:ext>
                </a:extLst>
              </p:cNvPr>
              <p:cNvSpPr txBox="1"/>
              <p:nvPr/>
            </p:nvSpPr>
            <p:spPr>
              <a:xfrm>
                <a:off x="6913985" y="3366296"/>
                <a:ext cx="5047861" cy="830997"/>
              </a:xfrm>
              <a:prstGeom prst="rect">
                <a:avLst/>
              </a:prstGeom>
              <a:noFill/>
            </p:spPr>
            <p:txBody>
              <a:bodyPr wrap="squar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に数値を具体的に当てはめるとわかりやすい</a:t>
                </a:r>
              </a:p>
            </p:txBody>
          </p:sp>
        </mc:Choice>
        <mc:Fallback xmlns="">
          <p:sp>
            <p:nvSpPr>
              <p:cNvPr id="14" name="テキスト ボックス 13">
                <a:extLst>
                  <a:ext uri="{FF2B5EF4-FFF2-40B4-BE49-F238E27FC236}">
                    <a16:creationId xmlns:a16="http://schemas.microsoft.com/office/drawing/2014/main" id="{83CD1BB0-A261-F4D8-B243-175B8F4CDAEF}"/>
                  </a:ext>
                </a:extLst>
              </p:cNvPr>
              <p:cNvSpPr txBox="1">
                <a:spLocks noRot="1" noChangeAspect="1" noMove="1" noResize="1" noEditPoints="1" noAdjustHandles="1" noChangeArrowheads="1" noChangeShapeType="1" noTextEdit="1"/>
              </p:cNvSpPr>
              <p:nvPr/>
            </p:nvSpPr>
            <p:spPr>
              <a:xfrm>
                <a:off x="6913985" y="3366296"/>
                <a:ext cx="5047861" cy="830997"/>
              </a:xfrm>
              <a:prstGeom prst="rect">
                <a:avLst/>
              </a:prstGeom>
              <a:blipFill>
                <a:blip r:embed="rId7"/>
                <a:stretch>
                  <a:fillRect l="-1812" t="-4380" b="-15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577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866F36E-E040-B941-069B-F8484FFC5E8F}"/>
              </a:ext>
            </a:extLst>
          </p:cNvPr>
          <p:cNvSpPr txBox="1"/>
          <p:nvPr/>
        </p:nvSpPr>
        <p:spPr>
          <a:xfrm>
            <a:off x="381000" y="2967335"/>
            <a:ext cx="1188177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話をシンプルにするためここから当分、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次元（単変量）の</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で説明を進めます</a:t>
            </a:r>
          </a:p>
        </p:txBody>
      </p:sp>
    </p:spTree>
    <p:extLst>
      <p:ext uri="{BB962C8B-B14F-4D97-AF65-F5344CB8AC3E}">
        <p14:creationId xmlns:p14="http://schemas.microsoft.com/office/powerpoint/2010/main" val="84465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5C4226-2BBC-4ADD-A3A7-F55CD1A6492A}"/>
              </a:ext>
            </a:extLst>
          </p:cNvPr>
          <p:cNvSpPr txBox="1"/>
          <p:nvPr/>
        </p:nvSpPr>
        <p:spPr>
          <a:xfrm>
            <a:off x="362760" y="162052"/>
            <a:ext cx="10482357"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次元でもう一度考えてみる）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5BFD6B-A9C7-425A-8BA7-F352CE4D3DDC}"/>
                  </a:ext>
                </a:extLst>
              </p:cNvPr>
              <p:cNvSpPr txBox="1"/>
              <p:nvPr/>
            </p:nvSpPr>
            <p:spPr>
              <a:xfrm>
                <a:off x="471469" y="702587"/>
                <a:ext cx="11509037"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各観測データは混合しているガウス分布から</a:t>
                </a:r>
                <a:r>
                  <a:rPr kumimoji="1" lang="ja-JP" altLang="en-US" sz="2400" u="sng" dirty="0">
                    <a:latin typeface="メイリオ" panose="020B0604030504040204" pitchFamily="50" charset="-128"/>
                    <a:ea typeface="メイリオ" panose="020B0604030504040204" pitchFamily="50" charset="-128"/>
                  </a:rPr>
                  <a:t>確率的</a:t>
                </a:r>
                <a:r>
                  <a:rPr kumimoji="1" lang="ja-JP" altLang="en-US" sz="2400" dirty="0">
                    <a:latin typeface="メイリオ" panose="020B0604030504040204" pitchFamily="50" charset="-128"/>
                    <a:ea typeface="メイリオ" panose="020B0604030504040204" pitchFamily="50" charset="-128"/>
                  </a:rPr>
                  <a:t>に生成されたとするモデル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そのためには、どういう格好のガウス分布</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 がどのような比率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で混合しているのかを推定する必要がある（下図）</a:t>
                </a:r>
              </a:p>
            </p:txBody>
          </p:sp>
        </mc:Choice>
        <mc:Fallback xmlns="">
          <p:sp>
            <p:nvSpPr>
              <p:cNvPr id="3" name="テキスト ボックス 2">
                <a:extLst>
                  <a:ext uri="{FF2B5EF4-FFF2-40B4-BE49-F238E27FC236}">
                    <a16:creationId xmlns:a16="http://schemas.microsoft.com/office/drawing/2014/main" id="{C25BFD6B-A9C7-425A-8BA7-F352CE4D3DDC}"/>
                  </a:ext>
                </a:extLst>
              </p:cNvPr>
              <p:cNvSpPr txBox="1">
                <a:spLocks noRot="1" noChangeAspect="1" noMove="1" noResize="1" noEditPoints="1" noAdjustHandles="1" noChangeArrowheads="1" noChangeShapeType="1" noTextEdit="1"/>
              </p:cNvSpPr>
              <p:nvPr/>
            </p:nvSpPr>
            <p:spPr>
              <a:xfrm>
                <a:off x="471469" y="702587"/>
                <a:ext cx="11509037" cy="1200329"/>
              </a:xfrm>
              <a:prstGeom prst="rect">
                <a:avLst/>
              </a:prstGeom>
              <a:blipFill>
                <a:blip r:embed="rId2"/>
                <a:stretch>
                  <a:fillRect l="-1218" t="-11168" b="-10660"/>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4BC91E8-1537-4F6F-AF4B-C2C66A7576BF}"/>
              </a:ext>
            </a:extLst>
          </p:cNvPr>
          <p:cNvPicPr>
            <a:picLocks noChangeAspect="1"/>
          </p:cNvPicPr>
          <p:nvPr/>
        </p:nvPicPr>
        <p:blipFill>
          <a:blip r:embed="rId3"/>
          <a:stretch>
            <a:fillRect/>
          </a:stretch>
        </p:blipFill>
        <p:spPr>
          <a:xfrm>
            <a:off x="323578" y="2611503"/>
            <a:ext cx="5642096" cy="4216470"/>
          </a:xfrm>
          <a:prstGeom prst="rect">
            <a:avLst/>
          </a:prstGeom>
        </p:spPr>
      </p:pic>
      <p:sp>
        <p:nvSpPr>
          <p:cNvPr id="6" name="テキスト ボックス 5">
            <a:extLst>
              <a:ext uri="{FF2B5EF4-FFF2-40B4-BE49-F238E27FC236}">
                <a16:creationId xmlns:a16="http://schemas.microsoft.com/office/drawing/2014/main" id="{5019490B-4E2B-4706-BB2B-96A3AAFDFE68}"/>
              </a:ext>
            </a:extLst>
          </p:cNvPr>
          <p:cNvSpPr txBox="1"/>
          <p:nvPr/>
        </p:nvSpPr>
        <p:spPr>
          <a:xfrm>
            <a:off x="1411868" y="2843863"/>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クラスタ１</a:t>
            </a:r>
          </a:p>
        </p:txBody>
      </p:sp>
      <p:sp>
        <p:nvSpPr>
          <p:cNvPr id="8" name="テキスト ボックス 7">
            <a:extLst>
              <a:ext uri="{FF2B5EF4-FFF2-40B4-BE49-F238E27FC236}">
                <a16:creationId xmlns:a16="http://schemas.microsoft.com/office/drawing/2014/main" id="{73F25080-DC9D-4C72-946C-FC4D9688145B}"/>
              </a:ext>
            </a:extLst>
          </p:cNvPr>
          <p:cNvSpPr txBox="1"/>
          <p:nvPr/>
        </p:nvSpPr>
        <p:spPr>
          <a:xfrm>
            <a:off x="3498267" y="3118641"/>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クラスタ２</a:t>
            </a:r>
          </a:p>
        </p:txBody>
      </p:sp>
      <p:sp>
        <p:nvSpPr>
          <p:cNvPr id="7" name="テキスト ボックス 6">
            <a:extLst>
              <a:ext uri="{FF2B5EF4-FFF2-40B4-BE49-F238E27FC236}">
                <a16:creationId xmlns:a16="http://schemas.microsoft.com/office/drawing/2014/main" id="{73761FB5-AAC4-845E-8271-D23E12583BB9}"/>
              </a:ext>
            </a:extLst>
          </p:cNvPr>
          <p:cNvSpPr txBox="1"/>
          <p:nvPr/>
        </p:nvSpPr>
        <p:spPr>
          <a:xfrm>
            <a:off x="6534286" y="3883068"/>
            <a:ext cx="4544834"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クラスタ１の平均（中心位置），分散</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クラスタ２の平均（中心位置），分散</a:t>
            </a:r>
          </a:p>
        </p:txBody>
      </p:sp>
      <p:sp>
        <p:nvSpPr>
          <p:cNvPr id="9" name="テキスト ボックス 8">
            <a:extLst>
              <a:ext uri="{FF2B5EF4-FFF2-40B4-BE49-F238E27FC236}">
                <a16:creationId xmlns:a16="http://schemas.microsoft.com/office/drawing/2014/main" id="{B8C9DBCA-9BA7-F6B0-4D29-76A56042B787}"/>
              </a:ext>
            </a:extLst>
          </p:cNvPr>
          <p:cNvSpPr txBox="1"/>
          <p:nvPr/>
        </p:nvSpPr>
        <p:spPr>
          <a:xfrm>
            <a:off x="6500407" y="3253390"/>
            <a:ext cx="536801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このクラスタリングを可能にするには</a:t>
            </a:r>
          </a:p>
        </p:txBody>
      </p:sp>
      <p:sp>
        <p:nvSpPr>
          <p:cNvPr id="10" name="テキスト ボックス 9">
            <a:extLst>
              <a:ext uri="{FF2B5EF4-FFF2-40B4-BE49-F238E27FC236}">
                <a16:creationId xmlns:a16="http://schemas.microsoft.com/office/drawing/2014/main" id="{1DFB544E-D7BE-B814-E4F3-E35A05DEA1B4}"/>
              </a:ext>
            </a:extLst>
          </p:cNvPr>
          <p:cNvSpPr txBox="1"/>
          <p:nvPr/>
        </p:nvSpPr>
        <p:spPr>
          <a:xfrm>
            <a:off x="6730806" y="5020925"/>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の推定が必要</a:t>
            </a:r>
          </a:p>
        </p:txBody>
      </p:sp>
      <p:sp>
        <p:nvSpPr>
          <p:cNvPr id="11" name="テキスト ボックス 10">
            <a:extLst>
              <a:ext uri="{FF2B5EF4-FFF2-40B4-BE49-F238E27FC236}">
                <a16:creationId xmlns:a16="http://schemas.microsoft.com/office/drawing/2014/main" id="{8DDFD81C-A7A3-ACB2-618E-A462CBA41F8F}"/>
              </a:ext>
            </a:extLst>
          </p:cNvPr>
          <p:cNvSpPr txBox="1"/>
          <p:nvPr/>
        </p:nvSpPr>
        <p:spPr>
          <a:xfrm>
            <a:off x="6713245" y="5620297"/>
            <a:ext cx="510909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混合ガウス分布の各クラスタの平均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の中心に対応</a:t>
            </a:r>
          </a:p>
        </p:txBody>
      </p:sp>
      <p:sp>
        <p:nvSpPr>
          <p:cNvPr id="12" name="矢印: 右 11">
            <a:extLst>
              <a:ext uri="{FF2B5EF4-FFF2-40B4-BE49-F238E27FC236}">
                <a16:creationId xmlns:a16="http://schemas.microsoft.com/office/drawing/2014/main" id="{7C624DA1-6A41-F64A-4782-B6687BAF6773}"/>
              </a:ext>
            </a:extLst>
          </p:cNvPr>
          <p:cNvSpPr/>
          <p:nvPr/>
        </p:nvSpPr>
        <p:spPr>
          <a:xfrm>
            <a:off x="5880520" y="3998941"/>
            <a:ext cx="622041" cy="1563090"/>
          </a:xfrm>
          <a:prstGeom prst="rightArrow">
            <a:avLst>
              <a:gd name="adj1" fmla="val 52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C4AC931-7CD3-406B-17BA-EF7FEEF227FD}"/>
              </a:ext>
            </a:extLst>
          </p:cNvPr>
          <p:cNvSpPr/>
          <p:nvPr/>
        </p:nvSpPr>
        <p:spPr>
          <a:xfrm>
            <a:off x="279450" y="2640323"/>
            <a:ext cx="5642096" cy="4143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B5A129-1621-E449-8FE8-47824C5832A6}"/>
              </a:ext>
            </a:extLst>
          </p:cNvPr>
          <p:cNvSpPr/>
          <p:nvPr/>
        </p:nvSpPr>
        <p:spPr>
          <a:xfrm>
            <a:off x="6461535" y="2952749"/>
            <a:ext cx="5642096" cy="3498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4ADD9A-76B2-E74B-80CE-7DFFE401C898}"/>
                  </a:ext>
                </a:extLst>
              </p:cNvPr>
              <p:cNvSpPr txBox="1"/>
              <p:nvPr/>
            </p:nvSpPr>
            <p:spPr>
              <a:xfrm>
                <a:off x="1245258" y="3453452"/>
                <a:ext cx="5926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14ADD9A-76B2-E74B-80CE-7DFFE401C898}"/>
                  </a:ext>
                </a:extLst>
              </p:cNvPr>
              <p:cNvSpPr txBox="1">
                <a:spLocks noRot="1" noChangeAspect="1" noMove="1" noResize="1" noEditPoints="1" noAdjustHandles="1" noChangeArrowheads="1" noChangeShapeType="1" noTextEdit="1"/>
              </p:cNvSpPr>
              <p:nvPr/>
            </p:nvSpPr>
            <p:spPr>
              <a:xfrm>
                <a:off x="1245258" y="3453452"/>
                <a:ext cx="59266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59C56D9-13B2-2652-1999-AE62124955BF}"/>
                  </a:ext>
                </a:extLst>
              </p:cNvPr>
              <p:cNvSpPr txBox="1"/>
              <p:nvPr/>
            </p:nvSpPr>
            <p:spPr>
              <a:xfrm>
                <a:off x="1610022" y="4168556"/>
                <a:ext cx="6070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59C56D9-13B2-2652-1999-AE62124955BF}"/>
                  </a:ext>
                </a:extLst>
              </p:cNvPr>
              <p:cNvSpPr txBox="1">
                <a:spLocks noRot="1" noChangeAspect="1" noMove="1" noResize="1" noEditPoints="1" noAdjustHandles="1" noChangeArrowheads="1" noChangeShapeType="1" noTextEdit="1"/>
              </p:cNvSpPr>
              <p:nvPr/>
            </p:nvSpPr>
            <p:spPr>
              <a:xfrm>
                <a:off x="1610022" y="4168556"/>
                <a:ext cx="607089"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204740C-3C33-43C3-9A28-E18102AC4AF2}"/>
                  </a:ext>
                </a:extLst>
              </p:cNvPr>
              <p:cNvSpPr txBox="1"/>
              <p:nvPr/>
            </p:nvSpPr>
            <p:spPr>
              <a:xfrm>
                <a:off x="10973349" y="3794839"/>
                <a:ext cx="101027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2204740C-3C33-43C3-9A28-E18102AC4AF2}"/>
                  </a:ext>
                </a:extLst>
              </p:cNvPr>
              <p:cNvSpPr txBox="1">
                <a:spLocks noRot="1" noChangeAspect="1" noMove="1" noResize="1" noEditPoints="1" noAdjustHandles="1" noChangeArrowheads="1" noChangeShapeType="1" noTextEdit="1"/>
              </p:cNvSpPr>
              <p:nvPr/>
            </p:nvSpPr>
            <p:spPr>
              <a:xfrm>
                <a:off x="10973349" y="3794839"/>
                <a:ext cx="1010277" cy="461665"/>
              </a:xfrm>
              <a:prstGeom prst="rect">
                <a:avLst/>
              </a:prstGeom>
              <a:blipFill>
                <a:blip r:embed="rId6"/>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4D4288-56D3-4595-1AB0-1070C9CCA074}"/>
                  </a:ext>
                </a:extLst>
              </p:cNvPr>
              <p:cNvSpPr txBox="1"/>
              <p:nvPr/>
            </p:nvSpPr>
            <p:spPr>
              <a:xfrm>
                <a:off x="10955995" y="4133782"/>
                <a:ext cx="10245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E44D4288-56D3-4595-1AB0-1070C9CCA074}"/>
                  </a:ext>
                </a:extLst>
              </p:cNvPr>
              <p:cNvSpPr txBox="1">
                <a:spLocks noRot="1" noChangeAspect="1" noMove="1" noResize="1" noEditPoints="1" noAdjustHandles="1" noChangeArrowheads="1" noChangeShapeType="1" noTextEdit="1"/>
              </p:cNvSpPr>
              <p:nvPr/>
            </p:nvSpPr>
            <p:spPr>
              <a:xfrm>
                <a:off x="10955995" y="4133782"/>
                <a:ext cx="1024511" cy="461665"/>
              </a:xfrm>
              <a:prstGeom prst="rect">
                <a:avLst/>
              </a:prstGeom>
              <a:blipFill>
                <a:blip r:embed="rId7"/>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3D77DE6-1E96-19B7-1E10-704740C55DFE}"/>
                  </a:ext>
                </a:extLst>
              </p:cNvPr>
              <p:cNvSpPr txBox="1"/>
              <p:nvPr/>
            </p:nvSpPr>
            <p:spPr>
              <a:xfrm>
                <a:off x="6728037" y="4614933"/>
                <a:ext cx="4318105"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およびクラスタ</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の混合比率</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2</m:t>
                        </m:r>
                      </m:sub>
                    </m:sSub>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3D77DE6-1E96-19B7-1E10-704740C55DFE}"/>
                  </a:ext>
                </a:extLst>
              </p:cNvPr>
              <p:cNvSpPr txBox="1">
                <a:spLocks noRot="1" noChangeAspect="1" noMove="1" noResize="1" noEditPoints="1" noAdjustHandles="1" noChangeArrowheads="1" noChangeShapeType="1" noTextEdit="1"/>
              </p:cNvSpPr>
              <p:nvPr/>
            </p:nvSpPr>
            <p:spPr>
              <a:xfrm>
                <a:off x="6728037" y="4614933"/>
                <a:ext cx="4318105" cy="400110"/>
              </a:xfrm>
              <a:prstGeom prst="rect">
                <a:avLst/>
              </a:prstGeom>
              <a:blipFill>
                <a:blip r:embed="rId8"/>
                <a:stretch>
                  <a:fillRect l="-1554" t="-7576" b="-25758"/>
                </a:stretch>
              </a:blipFill>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id="{6A7CC616-29E5-E460-33F3-F4FF38F53675}"/>
              </a:ext>
            </a:extLst>
          </p:cNvPr>
          <p:cNvCxnSpPr>
            <a:cxnSpLocks/>
          </p:cNvCxnSpPr>
          <p:nvPr/>
        </p:nvCxnSpPr>
        <p:spPr>
          <a:xfrm>
            <a:off x="2057400" y="3352800"/>
            <a:ext cx="0" cy="16622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5AAFE99-CB80-A4CB-68CC-AEDCA6A6A11A}"/>
                  </a:ext>
                </a:extLst>
              </p:cNvPr>
              <p:cNvSpPr txBox="1"/>
              <p:nvPr/>
            </p:nvSpPr>
            <p:spPr>
              <a:xfrm>
                <a:off x="1794691" y="2954169"/>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05AAFE99-CB80-A4CB-68CC-AEDCA6A6A11A}"/>
                  </a:ext>
                </a:extLst>
              </p:cNvPr>
              <p:cNvSpPr txBox="1">
                <a:spLocks noRot="1" noChangeAspect="1" noMove="1" noResize="1" noEditPoints="1" noAdjustHandles="1" noChangeArrowheads="1" noChangeShapeType="1" noTextEdit="1"/>
              </p:cNvSpPr>
              <p:nvPr/>
            </p:nvSpPr>
            <p:spPr>
              <a:xfrm>
                <a:off x="1794691" y="2954169"/>
                <a:ext cx="622040" cy="461665"/>
              </a:xfrm>
              <a:prstGeom prst="rect">
                <a:avLst/>
              </a:prstGeom>
              <a:blipFill>
                <a:blip r:embed="rId9"/>
                <a:stretch>
                  <a:fillRect b="-5333"/>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0DEFC364-50AA-1037-3378-36EEE04D0050}"/>
              </a:ext>
            </a:extLst>
          </p:cNvPr>
          <p:cNvCxnSpPr/>
          <p:nvPr/>
        </p:nvCxnSpPr>
        <p:spPr>
          <a:xfrm>
            <a:off x="1616348" y="3883068"/>
            <a:ext cx="93691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B59231A-1DAC-D03F-8297-93038E5C9DC2}"/>
                  </a:ext>
                </a:extLst>
              </p:cNvPr>
              <p:cNvSpPr txBox="1"/>
              <p:nvPr/>
            </p:nvSpPr>
            <p:spPr>
              <a:xfrm>
                <a:off x="3198377" y="350821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B59231A-1DAC-D03F-8297-93038E5C9DC2}"/>
                  </a:ext>
                </a:extLst>
              </p:cNvPr>
              <p:cNvSpPr txBox="1">
                <a:spLocks noRot="1" noChangeAspect="1" noMove="1" noResize="1" noEditPoints="1" noAdjustHandles="1" noChangeArrowheads="1" noChangeShapeType="1" noTextEdit="1"/>
              </p:cNvSpPr>
              <p:nvPr/>
            </p:nvSpPr>
            <p:spPr>
              <a:xfrm>
                <a:off x="3198377" y="3508217"/>
                <a:ext cx="59978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5F7C15-1D4B-9C45-6B02-2BCAB21B1024}"/>
                  </a:ext>
                </a:extLst>
              </p:cNvPr>
              <p:cNvSpPr txBox="1"/>
              <p:nvPr/>
            </p:nvSpPr>
            <p:spPr>
              <a:xfrm>
                <a:off x="3629322" y="4263806"/>
                <a:ext cx="6142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685F7C15-1D4B-9C45-6B02-2BCAB21B1024}"/>
                  </a:ext>
                </a:extLst>
              </p:cNvPr>
              <p:cNvSpPr txBox="1">
                <a:spLocks noRot="1" noChangeAspect="1" noMove="1" noResize="1" noEditPoints="1" noAdjustHandles="1" noChangeArrowheads="1" noChangeShapeType="1" noTextEdit="1"/>
              </p:cNvSpPr>
              <p:nvPr/>
            </p:nvSpPr>
            <p:spPr>
              <a:xfrm>
                <a:off x="3629322" y="4263806"/>
                <a:ext cx="614206" cy="461665"/>
              </a:xfrm>
              <a:prstGeom prst="rect">
                <a:avLst/>
              </a:prstGeom>
              <a:blipFill>
                <a:blip r:embed="rId11"/>
                <a:stretch>
                  <a:fillRect/>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CCCA4D1C-F6D7-16CB-8C6D-24908300E150}"/>
              </a:ext>
            </a:extLst>
          </p:cNvPr>
          <p:cNvCxnSpPr>
            <a:cxnSpLocks/>
          </p:cNvCxnSpPr>
          <p:nvPr/>
        </p:nvCxnSpPr>
        <p:spPr>
          <a:xfrm>
            <a:off x="4076700" y="3686175"/>
            <a:ext cx="0" cy="13860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12811C0-1E52-59B8-52D6-DBFFE94BE3C8}"/>
                  </a:ext>
                </a:extLst>
              </p:cNvPr>
              <p:cNvSpPr txBox="1"/>
              <p:nvPr/>
            </p:nvSpPr>
            <p:spPr>
              <a:xfrm>
                <a:off x="3791223" y="3240437"/>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B12811C0-1E52-59B8-52D6-DBFFE94BE3C8}"/>
                  </a:ext>
                </a:extLst>
              </p:cNvPr>
              <p:cNvSpPr txBox="1">
                <a:spLocks noRot="1" noChangeAspect="1" noMove="1" noResize="1" noEditPoints="1" noAdjustHandles="1" noChangeArrowheads="1" noChangeShapeType="1" noTextEdit="1"/>
              </p:cNvSpPr>
              <p:nvPr/>
            </p:nvSpPr>
            <p:spPr>
              <a:xfrm>
                <a:off x="3791223" y="3240437"/>
                <a:ext cx="622040" cy="461665"/>
              </a:xfrm>
              <a:prstGeom prst="rect">
                <a:avLst/>
              </a:prstGeom>
              <a:blipFill>
                <a:blip r:embed="rId12"/>
                <a:stretch>
                  <a:fillRect b="-5333"/>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3EB3A46-F8B7-E95F-B47B-3E043E6F9B31}"/>
              </a:ext>
            </a:extLst>
          </p:cNvPr>
          <p:cNvCxnSpPr>
            <a:cxnSpLocks/>
          </p:cNvCxnSpPr>
          <p:nvPr/>
        </p:nvCxnSpPr>
        <p:spPr>
          <a:xfrm flipV="1">
            <a:off x="3546565" y="3986627"/>
            <a:ext cx="1065351" cy="246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7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A4FD4B-8B14-DA1A-79FA-2D51CD17B559}"/>
              </a:ext>
            </a:extLst>
          </p:cNvPr>
          <p:cNvSpPr txBox="1"/>
          <p:nvPr/>
        </p:nvSpPr>
        <p:spPr>
          <a:xfrm>
            <a:off x="690465" y="485192"/>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確率的クラスタリング・決定論的クラスタリング</a:t>
            </a:r>
          </a:p>
        </p:txBody>
      </p:sp>
      <p:pic>
        <p:nvPicPr>
          <p:cNvPr id="7" name="図 6">
            <a:extLst>
              <a:ext uri="{FF2B5EF4-FFF2-40B4-BE49-F238E27FC236}">
                <a16:creationId xmlns:a16="http://schemas.microsoft.com/office/drawing/2014/main" id="{DCCAFA02-178A-359C-FEDA-8F6B77FBABEF}"/>
              </a:ext>
            </a:extLst>
          </p:cNvPr>
          <p:cNvPicPr>
            <a:picLocks noChangeAspect="1"/>
          </p:cNvPicPr>
          <p:nvPr/>
        </p:nvPicPr>
        <p:blipFill>
          <a:blip r:embed="rId2"/>
          <a:stretch>
            <a:fillRect/>
          </a:stretch>
        </p:blipFill>
        <p:spPr>
          <a:xfrm>
            <a:off x="690465" y="1783151"/>
            <a:ext cx="5642096" cy="4216470"/>
          </a:xfrm>
          <a:prstGeom prst="rect">
            <a:avLst/>
          </a:prstGeom>
        </p:spPr>
      </p:pic>
      <p:sp>
        <p:nvSpPr>
          <p:cNvPr id="8" name="テキスト ボックス 7">
            <a:extLst>
              <a:ext uri="{FF2B5EF4-FFF2-40B4-BE49-F238E27FC236}">
                <a16:creationId xmlns:a16="http://schemas.microsoft.com/office/drawing/2014/main" id="{F72D25E0-DE48-BCC4-805E-47222EED66D7}"/>
              </a:ext>
            </a:extLst>
          </p:cNvPr>
          <p:cNvSpPr txBox="1"/>
          <p:nvPr/>
        </p:nvSpPr>
        <p:spPr>
          <a:xfrm>
            <a:off x="1787940" y="2016444"/>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クラスタ１</a:t>
            </a:r>
          </a:p>
        </p:txBody>
      </p:sp>
      <p:sp>
        <p:nvSpPr>
          <p:cNvPr id="9" name="テキスト ボックス 8">
            <a:extLst>
              <a:ext uri="{FF2B5EF4-FFF2-40B4-BE49-F238E27FC236}">
                <a16:creationId xmlns:a16="http://schemas.microsoft.com/office/drawing/2014/main" id="{19D1191F-3D35-59FB-96EB-6E86F74CD68E}"/>
              </a:ext>
            </a:extLst>
          </p:cNvPr>
          <p:cNvSpPr txBox="1"/>
          <p:nvPr/>
        </p:nvSpPr>
        <p:spPr>
          <a:xfrm>
            <a:off x="3918226" y="2385776"/>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クラスタ２</a:t>
            </a:r>
          </a:p>
        </p:txBody>
      </p:sp>
      <p:sp>
        <p:nvSpPr>
          <p:cNvPr id="11" name="正方形/長方形 10">
            <a:extLst>
              <a:ext uri="{FF2B5EF4-FFF2-40B4-BE49-F238E27FC236}">
                <a16:creationId xmlns:a16="http://schemas.microsoft.com/office/drawing/2014/main" id="{A853CF78-FFBD-CE58-08BC-3E567C192023}"/>
              </a:ext>
            </a:extLst>
          </p:cNvPr>
          <p:cNvSpPr/>
          <p:nvPr/>
        </p:nvSpPr>
        <p:spPr>
          <a:xfrm>
            <a:off x="690465" y="1783151"/>
            <a:ext cx="5642096" cy="4143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030EFB9-8FD1-F718-7AC8-481E93EDB4CD}"/>
              </a:ext>
            </a:extLst>
          </p:cNvPr>
          <p:cNvSpPr txBox="1"/>
          <p:nvPr/>
        </p:nvSpPr>
        <p:spPr>
          <a:xfrm>
            <a:off x="2865182" y="5418002"/>
            <a:ext cx="646331" cy="646331"/>
          </a:xfrm>
          <a:prstGeom prst="rect">
            <a:avLst/>
          </a:prstGeom>
          <a:noFill/>
        </p:spPr>
        <p:txBody>
          <a:bodyPr wrap="none" rtlCol="0">
            <a:spAutoFit/>
          </a:bodyPr>
          <a:lstStyle/>
          <a:p>
            <a:pPr algn="l"/>
            <a:r>
              <a:rPr kumimoji="1" lang="ja-JP" altLang="en-US" sz="36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3DE23D65-7BD1-5C50-F195-9EA864051659}"/>
              </a:ext>
            </a:extLst>
          </p:cNvPr>
          <p:cNvSpPr txBox="1"/>
          <p:nvPr/>
        </p:nvSpPr>
        <p:spPr>
          <a:xfrm>
            <a:off x="2865181" y="4006787"/>
            <a:ext cx="646331" cy="646331"/>
          </a:xfrm>
          <a:prstGeom prst="rect">
            <a:avLst/>
          </a:prstGeom>
          <a:noFill/>
        </p:spPr>
        <p:txBody>
          <a:bodyPr wrap="none" rtlCol="0">
            <a:spAutoFit/>
          </a:bodyPr>
          <a:lstStyle/>
          <a:p>
            <a:pPr algn="l"/>
            <a:r>
              <a:rPr kumimoji="1" lang="ja-JP" altLang="en-US" sz="3600" dirty="0">
                <a:solidFill>
                  <a:srgbClr val="7030A0"/>
                </a:solidFill>
                <a:latin typeface="メイリオ" panose="020B0604030504040204" pitchFamily="50" charset="-128"/>
                <a:ea typeface="メイリオ" panose="020B0604030504040204" pitchFamily="50" charset="-128"/>
              </a:rPr>
              <a:t>★</a:t>
            </a:r>
          </a:p>
        </p:txBody>
      </p:sp>
      <p:sp>
        <p:nvSpPr>
          <p:cNvPr id="15" name="正方形/長方形 14">
            <a:extLst>
              <a:ext uri="{FF2B5EF4-FFF2-40B4-BE49-F238E27FC236}">
                <a16:creationId xmlns:a16="http://schemas.microsoft.com/office/drawing/2014/main" id="{420E4BEE-AF28-7785-7214-61C9338C1216}"/>
              </a:ext>
            </a:extLst>
          </p:cNvPr>
          <p:cNvSpPr/>
          <p:nvPr/>
        </p:nvSpPr>
        <p:spPr>
          <a:xfrm>
            <a:off x="1045121" y="1957963"/>
            <a:ext cx="2466391" cy="230023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E2853B5-ED86-C79F-E2D9-FFE4722DB99E}"/>
              </a:ext>
            </a:extLst>
          </p:cNvPr>
          <p:cNvSpPr/>
          <p:nvPr/>
        </p:nvSpPr>
        <p:spPr>
          <a:xfrm>
            <a:off x="3816313" y="2016444"/>
            <a:ext cx="1515260" cy="2241749"/>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0BC88EE-15BC-75F5-0F18-0E3F2CCAADE8}"/>
              </a:ext>
            </a:extLst>
          </p:cNvPr>
          <p:cNvSpPr txBox="1"/>
          <p:nvPr/>
        </p:nvSpPr>
        <p:spPr>
          <a:xfrm>
            <a:off x="6507025" y="1419315"/>
            <a:ext cx="4870244"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四角い点線：</a:t>
            </a:r>
            <a:r>
              <a:rPr kumimoji="1" lang="en-US" altLang="ja-JP" sz="2400" u="sng" dirty="0">
                <a:latin typeface="メイリオ" panose="020B0604030504040204" pitchFamily="50" charset="-128"/>
                <a:ea typeface="メイリオ" panose="020B0604030504040204" pitchFamily="50" charset="-128"/>
              </a:rPr>
              <a:t>k-means</a:t>
            </a:r>
            <a:r>
              <a:rPr kumimoji="1" lang="ja-JP" altLang="en-US" sz="2400" u="sng" dirty="0">
                <a:latin typeface="メイリオ" panose="020B0604030504040204" pitchFamily="50" charset="-128"/>
                <a:ea typeface="メイリオ" panose="020B0604030504040204" pitchFamily="50" charset="-128"/>
              </a:rPr>
              <a:t>のクラスタ</a:t>
            </a:r>
          </a:p>
        </p:txBody>
      </p:sp>
      <p:sp>
        <p:nvSpPr>
          <p:cNvPr id="18" name="テキスト ボックス 17">
            <a:extLst>
              <a:ext uri="{FF2B5EF4-FFF2-40B4-BE49-F238E27FC236}">
                <a16:creationId xmlns:a16="http://schemas.microsoft.com/office/drawing/2014/main" id="{BAEA4E41-0181-365B-0DEF-CFE6CC3346D9}"/>
              </a:ext>
            </a:extLst>
          </p:cNvPr>
          <p:cNvSpPr txBox="1"/>
          <p:nvPr/>
        </p:nvSpPr>
        <p:spPr>
          <a:xfrm>
            <a:off x="6610237" y="1880980"/>
            <a:ext cx="5581763"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クラスタの領域は決して交わらない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（観測データはどれかのクラスタに</a:t>
            </a:r>
            <a:r>
              <a:rPr kumimoji="1" lang="ja-JP" altLang="en-US" sz="2000" b="1" dirty="0">
                <a:latin typeface="メイリオ" panose="020B0604030504040204" pitchFamily="50" charset="-128"/>
                <a:ea typeface="メイリオ" panose="020B0604030504040204" pitchFamily="50" charset="-128"/>
              </a:rPr>
              <a:t>決定論的</a:t>
            </a:r>
            <a:r>
              <a:rPr kumimoji="1" lang="ja-JP" altLang="en-US" sz="2000" dirty="0">
                <a:latin typeface="メイリオ" panose="020B0604030504040204" pitchFamily="50" charset="-128"/>
                <a:ea typeface="メイリオ" panose="020B0604030504040204" pitchFamily="50" charset="-128"/>
              </a:rPr>
              <a:t>に所属する）</a:t>
            </a:r>
          </a:p>
        </p:txBody>
      </p:sp>
      <p:sp>
        <p:nvSpPr>
          <p:cNvPr id="19" name="テキスト ボックス 18">
            <a:extLst>
              <a:ext uri="{FF2B5EF4-FFF2-40B4-BE49-F238E27FC236}">
                <a16:creationId xmlns:a16="http://schemas.microsoft.com/office/drawing/2014/main" id="{F3BE0920-76AF-FE30-84D7-E15C21B9D1DB}"/>
              </a:ext>
            </a:extLst>
          </p:cNvPr>
          <p:cNvSpPr txBox="1"/>
          <p:nvPr/>
        </p:nvSpPr>
        <p:spPr>
          <a:xfrm>
            <a:off x="6507025" y="3429721"/>
            <a:ext cx="5724644"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山型の点線：混合ガウス分布のクラスタ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9C206CD-298E-D8C7-6743-6E1D60C6DA90}"/>
                  </a:ext>
                </a:extLst>
              </p:cNvPr>
              <p:cNvSpPr txBox="1"/>
              <p:nvPr/>
            </p:nvSpPr>
            <p:spPr>
              <a:xfrm>
                <a:off x="6655725" y="3891386"/>
                <a:ext cx="5287938" cy="2862322"/>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クラスタが分散</a:t>
                </a:r>
                <a14:m>
                  <m:oMath xmlns:m="http://schemas.openxmlformats.org/officeDocument/2006/math">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1</m:t>
                        </m:r>
                      </m:sub>
                    </m:sSub>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2</m:t>
                        </m:r>
                      </m:sub>
                    </m:sSub>
                  </m:oMath>
                </a14:m>
                <a:r>
                  <a:rPr kumimoji="1" lang="ja-JP" altLang="en-US" sz="2000" dirty="0">
                    <a:latin typeface="メイリオ" panose="020B0604030504040204" pitchFamily="50" charset="-128"/>
                    <a:ea typeface="メイリオ" panose="020B0604030504040204" pitchFamily="50" charset="-128"/>
                  </a:rPr>
                  <a:t>を持つのでクラスタの領域が裾野で交わる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ということは、例えば★データはクラスタ１，２に同時に所属する。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★ではクラスタ１の所属確率の方が大きいので</a:t>
                </a:r>
                <a:r>
                  <a:rPr kumimoji="1" lang="ja-JP" altLang="en-US" sz="2000" b="1" dirty="0">
                    <a:latin typeface="メイリオ" panose="020B0604030504040204" pitchFamily="50" charset="-128"/>
                    <a:ea typeface="メイリオ" panose="020B0604030504040204" pitchFamily="50" charset="-128"/>
                  </a:rPr>
                  <a:t>確率的に</a:t>
                </a:r>
                <a:r>
                  <a:rPr kumimoji="1" lang="ja-JP" altLang="en-US" sz="2000" dirty="0">
                    <a:latin typeface="メイリオ" panose="020B0604030504040204" pitchFamily="50" charset="-128"/>
                    <a:ea typeface="メイリオ" panose="020B0604030504040204" pitchFamily="50" charset="-128"/>
                  </a:rPr>
                  <a:t>クラスタ１に所属する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クラスタの領域が分散を持っていて交わるとき観測データの所属クラスタは</a:t>
                </a:r>
                <a:r>
                  <a:rPr kumimoji="1" lang="ja-JP" altLang="en-US" sz="2000" b="1" dirty="0">
                    <a:latin typeface="メイリオ" panose="020B0604030504040204" pitchFamily="50" charset="-128"/>
                    <a:ea typeface="メイリオ" panose="020B0604030504040204" pitchFamily="50" charset="-128"/>
                  </a:rPr>
                  <a:t>確率的</a:t>
                </a:r>
                <a:r>
                  <a:rPr kumimoji="1" lang="ja-JP" altLang="en-US" sz="2000" dirty="0">
                    <a:latin typeface="メイリオ" panose="020B0604030504040204" pitchFamily="50" charset="-128"/>
                    <a:ea typeface="メイリオ" panose="020B0604030504040204" pitchFamily="50" charset="-128"/>
                  </a:rPr>
                  <a:t>に決定　</a:t>
                </a:r>
              </a:p>
            </p:txBody>
          </p:sp>
        </mc:Choice>
        <mc:Fallback xmlns="">
          <p:sp>
            <p:nvSpPr>
              <p:cNvPr id="20" name="テキスト ボックス 19">
                <a:extLst>
                  <a:ext uri="{FF2B5EF4-FFF2-40B4-BE49-F238E27FC236}">
                    <a16:creationId xmlns:a16="http://schemas.microsoft.com/office/drawing/2014/main" id="{A9C206CD-298E-D8C7-6743-6E1D60C6DA90}"/>
                  </a:ext>
                </a:extLst>
              </p:cNvPr>
              <p:cNvSpPr txBox="1">
                <a:spLocks noRot="1" noChangeAspect="1" noMove="1" noResize="1" noEditPoints="1" noAdjustHandles="1" noChangeArrowheads="1" noChangeShapeType="1" noTextEdit="1"/>
              </p:cNvSpPr>
              <p:nvPr/>
            </p:nvSpPr>
            <p:spPr>
              <a:xfrm>
                <a:off x="6655725" y="3891386"/>
                <a:ext cx="5287938" cy="2862322"/>
              </a:xfrm>
              <a:prstGeom prst="rect">
                <a:avLst/>
              </a:prstGeom>
              <a:blipFill>
                <a:blip r:embed="rId3"/>
                <a:stretch>
                  <a:fillRect l="-1269" t="-1277" r="-1038" b="-2553"/>
                </a:stretch>
              </a:blipFill>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65660063-7D30-F516-19D7-7E9728273DDF}"/>
              </a:ext>
            </a:extLst>
          </p:cNvPr>
          <p:cNvCxnSpPr/>
          <p:nvPr/>
        </p:nvCxnSpPr>
        <p:spPr>
          <a:xfrm flipV="1">
            <a:off x="3188346" y="2570442"/>
            <a:ext cx="0" cy="2973108"/>
          </a:xfrm>
          <a:prstGeom prst="line">
            <a:avLst/>
          </a:prstGeom>
          <a:ln w="28575">
            <a:prstDash val="dashDot"/>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DF4CBAF-7982-5045-1517-D8F0E095A4EF}"/>
                  </a:ext>
                </a:extLst>
              </p:cNvPr>
              <p:cNvSpPr txBox="1"/>
              <p:nvPr/>
            </p:nvSpPr>
            <p:spPr>
              <a:xfrm>
                <a:off x="1931725" y="2642268"/>
                <a:ext cx="101027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DF4CBAF-7982-5045-1517-D8F0E095A4EF}"/>
                  </a:ext>
                </a:extLst>
              </p:cNvPr>
              <p:cNvSpPr txBox="1">
                <a:spLocks noRot="1" noChangeAspect="1" noMove="1" noResize="1" noEditPoints="1" noAdjustHandles="1" noChangeArrowheads="1" noChangeShapeType="1" noTextEdit="1"/>
              </p:cNvSpPr>
              <p:nvPr/>
            </p:nvSpPr>
            <p:spPr>
              <a:xfrm>
                <a:off x="1931725" y="2642268"/>
                <a:ext cx="1010277" cy="461665"/>
              </a:xfrm>
              <a:prstGeom prst="rect">
                <a:avLst/>
              </a:prstGeom>
              <a:blipFill>
                <a:blip r:embed="rId4"/>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4442A8C-3DF9-18CF-70E2-BD5140AD6561}"/>
                  </a:ext>
                </a:extLst>
              </p:cNvPr>
              <p:cNvSpPr txBox="1"/>
              <p:nvPr/>
            </p:nvSpPr>
            <p:spPr>
              <a:xfrm>
                <a:off x="3897736" y="2848365"/>
                <a:ext cx="10245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4442A8C-3DF9-18CF-70E2-BD5140AD6561}"/>
                  </a:ext>
                </a:extLst>
              </p:cNvPr>
              <p:cNvSpPr txBox="1">
                <a:spLocks noRot="1" noChangeAspect="1" noMove="1" noResize="1" noEditPoints="1" noAdjustHandles="1" noChangeArrowheads="1" noChangeShapeType="1" noTextEdit="1"/>
              </p:cNvSpPr>
              <p:nvPr/>
            </p:nvSpPr>
            <p:spPr>
              <a:xfrm>
                <a:off x="3897736" y="2848365"/>
                <a:ext cx="1024511" cy="461665"/>
              </a:xfrm>
              <a:prstGeom prst="rect">
                <a:avLst/>
              </a:prstGeom>
              <a:blipFill>
                <a:blip r:embed="rId5"/>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6C4EF62-917B-325C-9A04-1EA9D1A4EA60}"/>
                  </a:ext>
                </a:extLst>
              </p:cNvPr>
              <p:cNvSpPr txBox="1"/>
              <p:nvPr/>
            </p:nvSpPr>
            <p:spPr>
              <a:xfrm>
                <a:off x="2143422" y="3263681"/>
                <a:ext cx="6070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A6C4EF62-917B-325C-9A04-1EA9D1A4EA60}"/>
                  </a:ext>
                </a:extLst>
              </p:cNvPr>
              <p:cNvSpPr txBox="1">
                <a:spLocks noRot="1" noChangeAspect="1" noMove="1" noResize="1" noEditPoints="1" noAdjustHandles="1" noChangeArrowheads="1" noChangeShapeType="1" noTextEdit="1"/>
              </p:cNvSpPr>
              <p:nvPr/>
            </p:nvSpPr>
            <p:spPr>
              <a:xfrm>
                <a:off x="2143422" y="3263681"/>
                <a:ext cx="607089"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8201632-BC71-0ADC-F1DC-98E45F323FE6}"/>
                  </a:ext>
                </a:extLst>
              </p:cNvPr>
              <p:cNvSpPr txBox="1"/>
              <p:nvPr/>
            </p:nvSpPr>
            <p:spPr>
              <a:xfrm>
                <a:off x="4263605" y="3375819"/>
                <a:ext cx="6142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28201632-BC71-0ADC-F1DC-98E45F323FE6}"/>
                  </a:ext>
                </a:extLst>
              </p:cNvPr>
              <p:cNvSpPr txBox="1">
                <a:spLocks noRot="1" noChangeAspect="1" noMove="1" noResize="1" noEditPoints="1" noAdjustHandles="1" noChangeArrowheads="1" noChangeShapeType="1" noTextEdit="1"/>
              </p:cNvSpPr>
              <p:nvPr/>
            </p:nvSpPr>
            <p:spPr>
              <a:xfrm>
                <a:off x="4263605" y="3375819"/>
                <a:ext cx="614206" cy="46166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164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FDE930-D707-68D9-6F74-AD54B745C216}"/>
              </a:ext>
            </a:extLst>
          </p:cNvPr>
          <p:cNvSpPr txBox="1"/>
          <p:nvPr/>
        </p:nvSpPr>
        <p:spPr>
          <a:xfrm>
            <a:off x="606490" y="513184"/>
            <a:ext cx="10737785"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ところで混合ガウス分布をクラスタリングモデルと呼ぶには何かが足りない！</a:t>
            </a:r>
          </a:p>
        </p:txBody>
      </p:sp>
      <p:pic>
        <p:nvPicPr>
          <p:cNvPr id="3" name="Picture 2" descr="equ_0001.png">
            <a:extLst>
              <a:ext uri="{FF2B5EF4-FFF2-40B4-BE49-F238E27FC236}">
                <a16:creationId xmlns:a16="http://schemas.microsoft.com/office/drawing/2014/main" id="{35FA0C4E-C78F-A3F3-04C7-3721BE704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89" y="2488995"/>
            <a:ext cx="4792367" cy="214363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7902D188-109E-1C08-BC46-F94AFB960ADF}"/>
              </a:ext>
            </a:extLst>
          </p:cNvPr>
          <p:cNvGrpSpPr/>
          <p:nvPr/>
        </p:nvGrpSpPr>
        <p:grpSpPr>
          <a:xfrm>
            <a:off x="1643518" y="4387023"/>
            <a:ext cx="8887441" cy="2287026"/>
            <a:chOff x="472867" y="4562927"/>
            <a:chExt cx="8671133" cy="2050714"/>
          </a:xfrm>
        </p:grpSpPr>
        <p:pic>
          <p:nvPicPr>
            <p:cNvPr id="5" name="図 4">
              <a:extLst>
                <a:ext uri="{FF2B5EF4-FFF2-40B4-BE49-F238E27FC236}">
                  <a16:creationId xmlns:a16="http://schemas.microsoft.com/office/drawing/2014/main" id="{18FC4357-7959-3C71-6795-20EF5137D390}"/>
                </a:ext>
              </a:extLst>
            </p:cNvPr>
            <p:cNvPicPr>
              <a:picLocks noChangeAspect="1"/>
            </p:cNvPicPr>
            <p:nvPr/>
          </p:nvPicPr>
          <p:blipFill>
            <a:blip r:embed="rId3"/>
            <a:stretch>
              <a:fillRect/>
            </a:stretch>
          </p:blipFill>
          <p:spPr>
            <a:xfrm>
              <a:off x="472867" y="4562927"/>
              <a:ext cx="8671133" cy="2050714"/>
            </a:xfrm>
            <a:prstGeom prst="rect">
              <a:avLst/>
            </a:prstGeom>
          </p:spPr>
        </p:pic>
        <p:sp>
          <p:nvSpPr>
            <p:cNvPr id="6" name="正方形/長方形 5">
              <a:extLst>
                <a:ext uri="{FF2B5EF4-FFF2-40B4-BE49-F238E27FC236}">
                  <a16:creationId xmlns:a16="http://schemas.microsoft.com/office/drawing/2014/main" id="{F0176DEB-40AE-D897-5D51-7304517CD0CD}"/>
                </a:ext>
              </a:extLst>
            </p:cNvPr>
            <p:cNvSpPr/>
            <p:nvPr/>
          </p:nvSpPr>
          <p:spPr>
            <a:xfrm>
              <a:off x="715617" y="5178287"/>
              <a:ext cx="2365514" cy="209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674417-E6F2-55F9-6BF8-21E3E8573074}"/>
                </a:ext>
              </a:extLst>
            </p:cNvPr>
            <p:cNvSpPr/>
            <p:nvPr/>
          </p:nvSpPr>
          <p:spPr>
            <a:xfrm>
              <a:off x="699054" y="6096003"/>
              <a:ext cx="2365514" cy="209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a:extLst>
              <a:ext uri="{FF2B5EF4-FFF2-40B4-BE49-F238E27FC236}">
                <a16:creationId xmlns:a16="http://schemas.microsoft.com/office/drawing/2014/main" id="{B3F7332D-85BC-3B8E-6BF6-7EB8D705B277}"/>
              </a:ext>
            </a:extLst>
          </p:cNvPr>
          <p:cNvSpPr/>
          <p:nvPr/>
        </p:nvSpPr>
        <p:spPr>
          <a:xfrm>
            <a:off x="7755835" y="3548269"/>
            <a:ext cx="211120" cy="248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7CEF40-4BA0-BA21-0ADD-4099C402A5A3}"/>
              </a:ext>
            </a:extLst>
          </p:cNvPr>
          <p:cNvSpPr txBox="1"/>
          <p:nvPr/>
        </p:nvSpPr>
        <p:spPr>
          <a:xfrm>
            <a:off x="7673683" y="376795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D2BAC1A-AAAB-F1D6-7717-3E61A982AE0E}"/>
                  </a:ext>
                </a:extLst>
              </p:cNvPr>
              <p:cNvSpPr txBox="1"/>
              <p:nvPr/>
            </p:nvSpPr>
            <p:spPr>
              <a:xfrm>
                <a:off x="8083170" y="3396265"/>
                <a:ext cx="151830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𝐿</m:t>
                          </m:r>
                        </m:e>
                        <m:sub>
                          <m:r>
                            <a:rPr kumimoji="1" lang="en-US" altLang="ja-JP" sz="2400" i="1">
                              <a:latin typeface="Cambria Math" panose="02040503050406030204" pitchFamily="18" charset="0"/>
                              <a:ea typeface="メイリオ" panose="020B0604030504040204" pitchFamily="50" charset="-128"/>
                            </a:rPr>
                            <m:t>2</m:t>
                          </m:r>
                        </m:sub>
                      </m:sSub>
                      <m:r>
                        <a:rPr kumimoji="1" lang="ja-JP" altLang="en-US" sz="2400" i="1">
                          <a:latin typeface="Cambria Math" panose="02040503050406030204" pitchFamily="18" charset="0"/>
                          <a:ea typeface="メイリオ" panose="020B0604030504040204" pitchFamily="50" charset="-128"/>
                        </a:rPr>
                        <m:t>ノルム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D2BAC1A-AAAB-F1D6-7717-3E61A982AE0E}"/>
                  </a:ext>
                </a:extLst>
              </p:cNvPr>
              <p:cNvSpPr txBox="1">
                <a:spLocks noRot="1" noChangeAspect="1" noMove="1" noResize="1" noEditPoints="1" noAdjustHandles="1" noChangeArrowheads="1" noChangeShapeType="1" noTextEdit="1"/>
              </p:cNvSpPr>
              <p:nvPr/>
            </p:nvSpPr>
            <p:spPr>
              <a:xfrm>
                <a:off x="8083170" y="3396265"/>
                <a:ext cx="1518301" cy="461665"/>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3BB723A-E234-E7BE-076A-55A96953505D}"/>
              </a:ext>
            </a:extLst>
          </p:cNvPr>
          <p:cNvSpPr txBox="1"/>
          <p:nvPr/>
        </p:nvSpPr>
        <p:spPr>
          <a:xfrm>
            <a:off x="10248198" y="6213432"/>
            <a:ext cx="1734770"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(one hot)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DCAF3B7-4FE2-3E63-FB68-5E711615C86D}"/>
                  </a:ext>
                </a:extLst>
              </p:cNvPr>
              <p:cNvSpPr txBox="1"/>
              <p:nvPr/>
            </p:nvSpPr>
            <p:spPr>
              <a:xfrm>
                <a:off x="914400" y="1933575"/>
                <a:ext cx="87030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がデータ点毎の所属クラスタのラベルだった</a:t>
                </a:r>
              </a:p>
            </p:txBody>
          </p:sp>
        </mc:Choice>
        <mc:Fallback xmlns="">
          <p:sp>
            <p:nvSpPr>
              <p:cNvPr id="12" name="テキスト ボックス 11">
                <a:extLst>
                  <a:ext uri="{FF2B5EF4-FFF2-40B4-BE49-F238E27FC236}">
                    <a16:creationId xmlns:a16="http://schemas.microsoft.com/office/drawing/2014/main" id="{3DCAF3B7-4FE2-3E63-FB68-5E711615C86D}"/>
                  </a:ext>
                </a:extLst>
              </p:cNvPr>
              <p:cNvSpPr txBox="1">
                <a:spLocks noRot="1" noChangeAspect="1" noMove="1" noResize="1" noEditPoints="1" noAdjustHandles="1" noChangeArrowheads="1" noChangeShapeType="1" noTextEdit="1"/>
              </p:cNvSpPr>
              <p:nvPr/>
            </p:nvSpPr>
            <p:spPr>
              <a:xfrm>
                <a:off x="914400" y="1933575"/>
                <a:ext cx="8703024" cy="461665"/>
              </a:xfrm>
              <a:prstGeom prst="rect">
                <a:avLst/>
              </a:prstGeom>
              <a:blipFill>
                <a:blip r:embed="rId5"/>
                <a:stretch>
                  <a:fillRect l="-1050" t="-7895" r="-70"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746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D7A8549-F4F0-446D-F9C3-40CE09265D76}"/>
              </a:ext>
            </a:extLst>
          </p:cNvPr>
          <p:cNvPicPr>
            <a:picLocks noChangeAspect="1"/>
          </p:cNvPicPr>
          <p:nvPr/>
        </p:nvPicPr>
        <p:blipFill>
          <a:blip r:embed="rId2"/>
          <a:stretch>
            <a:fillRect/>
          </a:stretch>
        </p:blipFill>
        <p:spPr>
          <a:xfrm>
            <a:off x="1803046" y="2454622"/>
            <a:ext cx="4675614" cy="1317278"/>
          </a:xfrm>
          <a:prstGeom prst="rect">
            <a:avLst/>
          </a:prstGeom>
        </p:spPr>
      </p:pic>
      <p:sp>
        <p:nvSpPr>
          <p:cNvPr id="3" name="テキスト ボックス 2">
            <a:extLst>
              <a:ext uri="{FF2B5EF4-FFF2-40B4-BE49-F238E27FC236}">
                <a16:creationId xmlns:a16="http://schemas.microsoft.com/office/drawing/2014/main" id="{7DEAF454-E5A8-1971-7E13-96441B157348}"/>
              </a:ext>
            </a:extLst>
          </p:cNvPr>
          <p:cNvSpPr txBox="1"/>
          <p:nvPr/>
        </p:nvSpPr>
        <p:spPr>
          <a:xfrm>
            <a:off x="295275" y="457200"/>
            <a:ext cx="106041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見た感じ</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にはクラスタラベルの変数が陽に現れない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E71241A-2D19-2840-D2F4-479888084F9E}"/>
                  </a:ext>
                </a:extLst>
              </p:cNvPr>
              <p:cNvSpPr txBox="1"/>
              <p:nvPr/>
            </p:nvSpPr>
            <p:spPr>
              <a:xfrm>
                <a:off x="1126771" y="1304925"/>
                <a:ext cx="7159139" cy="738664"/>
              </a:xfrm>
              <a:prstGeom prst="rect">
                <a:avLst/>
              </a:prstGeom>
              <a:noFill/>
            </p:spPr>
            <p:txBody>
              <a:bodyPr wrap="none" lIns="0" tIns="0" rIns="0" bIns="0" rtlCol="0">
                <a:spAutoFit/>
              </a:bodyPr>
              <a:lstStyle/>
              <a:p>
                <a:pPr marL="457200" indent="-457200" algn="l">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個のガウス状に広がるクラスタの混合比率</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個々のデータのクラスタラベルではない</a:t>
                </a:r>
              </a:p>
            </p:txBody>
          </p:sp>
        </mc:Choice>
        <mc:Fallback xmlns="">
          <p:sp>
            <p:nvSpPr>
              <p:cNvPr id="4" name="テキスト ボックス 3">
                <a:extLst>
                  <a:ext uri="{FF2B5EF4-FFF2-40B4-BE49-F238E27FC236}">
                    <a16:creationId xmlns:a16="http://schemas.microsoft.com/office/drawing/2014/main" id="{2E71241A-2D19-2840-D2F4-479888084F9E}"/>
                  </a:ext>
                </a:extLst>
              </p:cNvPr>
              <p:cNvSpPr txBox="1">
                <a:spLocks noRot="1" noChangeAspect="1" noMove="1" noResize="1" noEditPoints="1" noAdjustHandles="1" noChangeArrowheads="1" noChangeShapeType="1" noTextEdit="1"/>
              </p:cNvSpPr>
              <p:nvPr/>
            </p:nvSpPr>
            <p:spPr>
              <a:xfrm>
                <a:off x="1126771" y="1304925"/>
                <a:ext cx="7159139" cy="738664"/>
              </a:xfrm>
              <a:prstGeom prst="rect">
                <a:avLst/>
              </a:prstGeom>
              <a:blipFill>
                <a:blip r:embed="rId3"/>
                <a:stretch>
                  <a:fillRect l="-3237" t="-15702" r="-1618" b="-338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0BDFF9E-FBF7-5D1B-5D8C-72739EC9D437}"/>
                  </a:ext>
                </a:extLst>
              </p:cNvPr>
              <p:cNvSpPr txBox="1"/>
              <p:nvPr/>
            </p:nvSpPr>
            <p:spPr>
              <a:xfrm>
                <a:off x="532739" y="4102243"/>
                <a:ext cx="11323806" cy="474169"/>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実は</a:t>
                </a:r>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での</a:t>
                </a:r>
                <a14:m>
                  <m:oMath xmlns:m="http://schemas.openxmlformats.org/officeDocument/2006/math">
                    <m:r>
                      <a:rPr kumimoji="1" lang="ja-JP" altLang="en-US" sz="2400" b="1" i="1">
                        <a:latin typeface="Cambria Math" panose="02040503050406030204" pitchFamily="18" charset="0"/>
                        <a:ea typeface="メイリオ" panose="020B0604030504040204" pitchFamily="50" charset="-128"/>
                      </a:rPr>
                      <m:t>各</m:t>
                    </m:r>
                    <m:r>
                      <a:rPr kumimoji="1" lang="ja-JP" altLang="en-US" sz="2400" b="1" i="1" smtClean="0">
                        <a:latin typeface="Cambria Math" panose="02040503050406030204" pitchFamily="18" charset="0"/>
                        <a:ea typeface="メイリオ" panose="020B0604030504040204" pitchFamily="50" charset="-128"/>
                      </a:rPr>
                      <m:t>データ</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b="1" dirty="0">
                    <a:latin typeface="メイリオ" panose="020B0604030504040204" pitchFamily="50" charset="-128"/>
                    <a:ea typeface="メイリオ" panose="020B0604030504040204" pitchFamily="50" charset="-128"/>
                  </a:rPr>
                  <a:t>へのクラスタラベルは潜在変数</a:t>
                </a:r>
                <a14:m>
                  <m:oMath xmlns:m="http://schemas.openxmlformats.org/officeDocument/2006/math">
                    <m:r>
                      <a:rPr kumimoji="1" lang="ja-JP" altLang="en-US" sz="2400" b="1" i="1" smtClean="0">
                        <a:latin typeface="Cambria Math" panose="02040503050406030204" pitchFamily="18" charset="0"/>
                        <a:ea typeface="メイリオ" panose="020B0604030504040204" pitchFamily="50" charset="-128"/>
                      </a:rPr>
                      <m:t>𝜸</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m:t>
                    </m:r>
                  </m:oMath>
                </a14:m>
                <a:r>
                  <a:rPr kumimoji="1" lang="ja-JP" altLang="en-US" sz="2400" b="1" dirty="0">
                    <a:latin typeface="メイリオ" panose="020B0604030504040204" pitchFamily="50" charset="-128"/>
                    <a:ea typeface="メイリオ" panose="020B0604030504040204" pitchFamily="50" charset="-128"/>
                  </a:rPr>
                  <a:t>として隠れている</a:t>
                </a:r>
              </a:p>
            </p:txBody>
          </p:sp>
        </mc:Choice>
        <mc:Fallback xmlns="">
          <p:sp>
            <p:nvSpPr>
              <p:cNvPr id="5" name="テキスト ボックス 4">
                <a:extLst>
                  <a:ext uri="{FF2B5EF4-FFF2-40B4-BE49-F238E27FC236}">
                    <a16:creationId xmlns:a16="http://schemas.microsoft.com/office/drawing/2014/main" id="{40BDFF9E-FBF7-5D1B-5D8C-72739EC9D437}"/>
                  </a:ext>
                </a:extLst>
              </p:cNvPr>
              <p:cNvSpPr txBox="1">
                <a:spLocks noRot="1" noChangeAspect="1" noMove="1" noResize="1" noEditPoints="1" noAdjustHandles="1" noChangeArrowheads="1" noChangeShapeType="1" noTextEdit="1"/>
              </p:cNvSpPr>
              <p:nvPr/>
            </p:nvSpPr>
            <p:spPr>
              <a:xfrm>
                <a:off x="532739" y="4102243"/>
                <a:ext cx="11323806" cy="474169"/>
              </a:xfrm>
              <a:prstGeom prst="rect">
                <a:avLst/>
              </a:prstGeom>
              <a:blipFill>
                <a:blip r:embed="rId4"/>
                <a:stretch>
                  <a:fillRect l="-807" t="-5128" b="-30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978E12F-4560-A884-6A78-FC722FB0481D}"/>
                  </a:ext>
                </a:extLst>
              </p:cNvPr>
              <p:cNvSpPr txBox="1"/>
              <p:nvPr/>
            </p:nvSpPr>
            <p:spPr>
              <a:xfrm>
                <a:off x="519396" y="4513691"/>
                <a:ext cx="114841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と見なせる（証明は省略。上式のどこかに</a:t>
                </a:r>
                <a14:m>
                  <m:oMath xmlns:m="http://schemas.openxmlformats.org/officeDocument/2006/math">
                    <m:r>
                      <a:rPr kumimoji="1" lang="ja-JP" altLang="en-US" sz="2400" b="1" i="1" smtClean="0">
                        <a:latin typeface="Cambria Math" panose="02040503050406030204" pitchFamily="18" charset="0"/>
                        <a:ea typeface="メイリオ" panose="020B0604030504040204" pitchFamily="50" charset="-128"/>
                      </a:rPr>
                      <m:t>𝜸</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が隠れていると考えてください）</a:t>
                </a:r>
              </a:p>
            </p:txBody>
          </p:sp>
        </mc:Choice>
        <mc:Fallback xmlns="">
          <p:sp>
            <p:nvSpPr>
              <p:cNvPr id="6" name="テキスト ボックス 5">
                <a:extLst>
                  <a:ext uri="{FF2B5EF4-FFF2-40B4-BE49-F238E27FC236}">
                    <a16:creationId xmlns:a16="http://schemas.microsoft.com/office/drawing/2014/main" id="{F978E12F-4560-A884-6A78-FC722FB0481D}"/>
                  </a:ext>
                </a:extLst>
              </p:cNvPr>
              <p:cNvSpPr txBox="1">
                <a:spLocks noRot="1" noChangeAspect="1" noMove="1" noResize="1" noEditPoints="1" noAdjustHandles="1" noChangeArrowheads="1" noChangeShapeType="1" noTextEdit="1"/>
              </p:cNvSpPr>
              <p:nvPr/>
            </p:nvSpPr>
            <p:spPr>
              <a:xfrm>
                <a:off x="519396" y="4513691"/>
                <a:ext cx="11484169" cy="461665"/>
              </a:xfrm>
              <a:prstGeom prst="rect">
                <a:avLst/>
              </a:prstGeom>
              <a:blipFill>
                <a:blip r:embed="rId5"/>
                <a:stretch>
                  <a:fillRect l="-796" t="-7895" b="-31579"/>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9584098B-A3DC-3133-D452-BF2E056DCB1F}"/>
              </a:ext>
            </a:extLst>
          </p:cNvPr>
          <p:cNvCxnSpPr>
            <a:cxnSpLocks/>
          </p:cNvCxnSpPr>
          <p:nvPr/>
        </p:nvCxnSpPr>
        <p:spPr>
          <a:xfrm>
            <a:off x="4172980" y="6394903"/>
            <a:ext cx="3041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BEA1BE2-29D1-852D-1C8F-CB5A0F030051}"/>
              </a:ext>
            </a:extLst>
          </p:cNvPr>
          <p:cNvCxnSpPr>
            <a:cxnSpLocks/>
          </p:cNvCxnSpPr>
          <p:nvPr/>
        </p:nvCxnSpPr>
        <p:spPr>
          <a:xfrm flipV="1">
            <a:off x="4172980" y="5293891"/>
            <a:ext cx="0" cy="110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3695222-200F-EAD3-99E4-8720A4A46270}"/>
                  </a:ext>
                </a:extLst>
              </p:cNvPr>
              <p:cNvSpPr txBox="1"/>
              <p:nvPr/>
            </p:nvSpPr>
            <p:spPr>
              <a:xfrm>
                <a:off x="3685454" y="5025709"/>
                <a:ext cx="45903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3695222-200F-EAD3-99E4-8720A4A46270}"/>
                  </a:ext>
                </a:extLst>
              </p:cNvPr>
              <p:cNvSpPr txBox="1">
                <a:spLocks noRot="1" noChangeAspect="1" noMove="1" noResize="1" noEditPoints="1" noAdjustHandles="1" noChangeArrowheads="1" noChangeShapeType="1" noTextEdit="1"/>
              </p:cNvSpPr>
              <p:nvPr/>
            </p:nvSpPr>
            <p:spPr>
              <a:xfrm>
                <a:off x="3685454" y="5025709"/>
                <a:ext cx="459036" cy="461665"/>
              </a:xfrm>
              <a:prstGeom prst="rect">
                <a:avLst/>
              </a:prstGeom>
              <a:blipFill>
                <a:blip r:embed="rId6"/>
                <a:stretch>
                  <a:fillRect b="-3947"/>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AFCAA669-03FA-DFC5-988A-FC1F42BA14EC}"/>
              </a:ext>
            </a:extLst>
          </p:cNvPr>
          <p:cNvSpPr/>
          <p:nvPr/>
        </p:nvSpPr>
        <p:spPr>
          <a:xfrm>
            <a:off x="4499551" y="5909712"/>
            <a:ext cx="475860" cy="47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114B6AD-9E74-0655-01C4-AF74AFC131A9}"/>
              </a:ext>
            </a:extLst>
          </p:cNvPr>
          <p:cNvSpPr/>
          <p:nvPr/>
        </p:nvSpPr>
        <p:spPr>
          <a:xfrm>
            <a:off x="6023551" y="6086999"/>
            <a:ext cx="475860" cy="307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BA96229-7591-5D3D-B830-AA70F14F3784}"/>
              </a:ext>
            </a:extLst>
          </p:cNvPr>
          <p:cNvSpPr/>
          <p:nvPr/>
        </p:nvSpPr>
        <p:spPr>
          <a:xfrm>
            <a:off x="5308204" y="5489838"/>
            <a:ext cx="475860" cy="905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49D16F5-AD8A-B3A3-80D0-7808D36F82BF}"/>
                  </a:ext>
                </a:extLst>
              </p:cNvPr>
              <p:cNvSpPr txBox="1"/>
              <p:nvPr/>
            </p:nvSpPr>
            <p:spPr>
              <a:xfrm>
                <a:off x="7075126" y="6173401"/>
                <a:ext cx="503853"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A49D16F5-AD8A-B3A3-80D0-7808D36F82BF}"/>
                  </a:ext>
                </a:extLst>
              </p:cNvPr>
              <p:cNvSpPr txBox="1">
                <a:spLocks noRot="1" noChangeAspect="1" noMove="1" noResize="1" noEditPoints="1" noAdjustHandles="1" noChangeArrowheads="1" noChangeShapeType="1" noTextEdit="1"/>
              </p:cNvSpPr>
              <p:nvPr/>
            </p:nvSpPr>
            <p:spPr>
              <a:xfrm>
                <a:off x="7075126" y="6173401"/>
                <a:ext cx="503853"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E1150F6-B942-E2E5-C43A-7FC0FC45B594}"/>
                  </a:ext>
                </a:extLst>
              </p:cNvPr>
              <p:cNvSpPr txBox="1"/>
              <p:nvPr/>
            </p:nvSpPr>
            <p:spPr>
              <a:xfrm>
                <a:off x="4172980" y="5505296"/>
                <a:ext cx="107824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E1150F6-B942-E2E5-C43A-7FC0FC45B594}"/>
                  </a:ext>
                </a:extLst>
              </p:cNvPr>
              <p:cNvSpPr txBox="1">
                <a:spLocks noRot="1" noChangeAspect="1" noMove="1" noResize="1" noEditPoints="1" noAdjustHandles="1" noChangeArrowheads="1" noChangeShapeType="1" noTextEdit="1"/>
              </p:cNvSpPr>
              <p:nvPr/>
            </p:nvSpPr>
            <p:spPr>
              <a:xfrm>
                <a:off x="4172980" y="5505296"/>
                <a:ext cx="1078244" cy="461665"/>
              </a:xfrm>
              <a:prstGeom prst="rect">
                <a:avLst/>
              </a:prstGeom>
              <a:blipFill>
                <a:blip r:embed="rId8"/>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A175575-1E0D-73B2-4E16-DE9809DDE7FF}"/>
                  </a:ext>
                </a:extLst>
              </p:cNvPr>
              <p:cNvSpPr txBox="1"/>
              <p:nvPr/>
            </p:nvSpPr>
            <p:spPr>
              <a:xfrm>
                <a:off x="5017756" y="5042571"/>
                <a:ext cx="107824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6A175575-1E0D-73B2-4E16-DE9809DDE7FF}"/>
                  </a:ext>
                </a:extLst>
              </p:cNvPr>
              <p:cNvSpPr txBox="1">
                <a:spLocks noRot="1" noChangeAspect="1" noMove="1" noResize="1" noEditPoints="1" noAdjustHandles="1" noChangeArrowheads="1" noChangeShapeType="1" noTextEdit="1"/>
              </p:cNvSpPr>
              <p:nvPr/>
            </p:nvSpPr>
            <p:spPr>
              <a:xfrm>
                <a:off x="5017756" y="5042571"/>
                <a:ext cx="1078244" cy="461665"/>
              </a:xfrm>
              <a:prstGeom prst="rect">
                <a:avLst/>
              </a:prstGeom>
              <a:blipFill>
                <a:blip r:embed="rId9"/>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023B75B-21F4-0E88-3A28-CB2D21D39228}"/>
                  </a:ext>
                </a:extLst>
              </p:cNvPr>
              <p:cNvSpPr txBox="1"/>
              <p:nvPr/>
            </p:nvSpPr>
            <p:spPr>
              <a:xfrm>
                <a:off x="5734903" y="5659968"/>
                <a:ext cx="107824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3</m:t>
                          </m:r>
                        </m:sub>
                      </m:sSub>
                      <m:r>
                        <a:rPr kumimoji="1" lang="en-US" altLang="ja-JP" sz="2400" b="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D023B75B-21F4-0E88-3A28-CB2D21D39228}"/>
                  </a:ext>
                </a:extLst>
              </p:cNvPr>
              <p:cNvSpPr txBox="1">
                <a:spLocks noRot="1" noChangeAspect="1" noMove="1" noResize="1" noEditPoints="1" noAdjustHandles="1" noChangeArrowheads="1" noChangeShapeType="1" noTextEdit="1"/>
              </p:cNvSpPr>
              <p:nvPr/>
            </p:nvSpPr>
            <p:spPr>
              <a:xfrm>
                <a:off x="5734903" y="5659968"/>
                <a:ext cx="1078244" cy="461665"/>
              </a:xfrm>
              <a:prstGeom prst="rect">
                <a:avLst/>
              </a:prstGeom>
              <a:blipFill>
                <a:blip r:embed="rId10"/>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9032C3F-63FB-A42F-D342-277E2F26288D}"/>
                  </a:ext>
                </a:extLst>
              </p:cNvPr>
              <p:cNvSpPr txBox="1"/>
              <p:nvPr/>
            </p:nvSpPr>
            <p:spPr>
              <a:xfrm>
                <a:off x="8161963" y="5356351"/>
                <a:ext cx="3312367" cy="830997"/>
              </a:xfrm>
              <a:prstGeom prst="rect">
                <a:avLst/>
              </a:prstGeom>
              <a:noFill/>
            </p:spPr>
            <p:txBody>
              <a:bodyPr wrap="squar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はクラスタ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:1~3</m:t>
                    </m:r>
                  </m:oMath>
                </a14:m>
                <a:r>
                  <a:rPr kumimoji="1" lang="ja-JP" altLang="en-US" sz="2400" dirty="0">
                    <a:latin typeface="メイリオ" panose="020B0604030504040204" pitchFamily="50" charset="-128"/>
                    <a:ea typeface="メイリオ" panose="020B0604030504040204" pitchFamily="50" charset="-128"/>
                  </a:rPr>
                  <a:t>に確率的に所属する</a:t>
                </a:r>
              </a:p>
            </p:txBody>
          </p:sp>
        </mc:Choice>
        <mc:Fallback xmlns="">
          <p:sp>
            <p:nvSpPr>
              <p:cNvPr id="24" name="テキスト ボックス 23">
                <a:extLst>
                  <a:ext uri="{FF2B5EF4-FFF2-40B4-BE49-F238E27FC236}">
                    <a16:creationId xmlns:a16="http://schemas.microsoft.com/office/drawing/2014/main" id="{F9032C3F-63FB-A42F-D342-277E2F26288D}"/>
                  </a:ext>
                </a:extLst>
              </p:cNvPr>
              <p:cNvSpPr txBox="1">
                <a:spLocks noRot="1" noChangeAspect="1" noMove="1" noResize="1" noEditPoints="1" noAdjustHandles="1" noChangeArrowheads="1" noChangeShapeType="1" noTextEdit="1"/>
              </p:cNvSpPr>
              <p:nvPr/>
            </p:nvSpPr>
            <p:spPr>
              <a:xfrm>
                <a:off x="8161963" y="5356351"/>
                <a:ext cx="3312367" cy="830997"/>
              </a:xfrm>
              <a:prstGeom prst="rect">
                <a:avLst/>
              </a:prstGeom>
              <a:blipFill>
                <a:blip r:embed="rId11"/>
                <a:stretch>
                  <a:fillRect l="-2947" t="-4412" b="-16176"/>
                </a:stretch>
              </a:blipFill>
            </p:spPr>
            <p:txBody>
              <a:bodyPr/>
              <a:lstStyle/>
              <a:p>
                <a:r>
                  <a:rPr lang="ja-JP" altLang="en-US">
                    <a:noFill/>
                  </a:rPr>
                  <a:t> </a:t>
                </a:r>
              </a:p>
            </p:txBody>
          </p:sp>
        </mc:Fallback>
      </mc:AlternateContent>
      <p:sp>
        <p:nvSpPr>
          <p:cNvPr id="25" name="矢印: 右 24">
            <a:extLst>
              <a:ext uri="{FF2B5EF4-FFF2-40B4-BE49-F238E27FC236}">
                <a16:creationId xmlns:a16="http://schemas.microsoft.com/office/drawing/2014/main" id="{EE58D984-7A1B-6D6D-75A3-DEF14AB7AB7C}"/>
              </a:ext>
            </a:extLst>
          </p:cNvPr>
          <p:cNvSpPr/>
          <p:nvPr/>
        </p:nvSpPr>
        <p:spPr>
          <a:xfrm>
            <a:off x="7669763" y="5350485"/>
            <a:ext cx="475860" cy="771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340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9C18520-5F01-4A63-A8F1-6E88F57B1E13}"/>
                  </a:ext>
                </a:extLst>
              </p:cNvPr>
              <p:cNvSpPr txBox="1"/>
              <p:nvPr/>
            </p:nvSpPr>
            <p:spPr>
              <a:xfrm>
                <a:off x="389396" y="208694"/>
                <a:ext cx="79796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の確率的</a:t>
                </a:r>
                <a14:m>
                  <m:oMath xmlns:m="http://schemas.openxmlformats.org/officeDocument/2006/math">
                    <m:r>
                      <a:rPr kumimoji="1" lang="ja-JP" altLang="en-US" sz="3200" b="0" i="1">
                        <a:latin typeface="Cambria Math" panose="02040503050406030204" pitchFamily="18" charset="0"/>
                        <a:ea typeface="メイリオ" panose="020B0604030504040204" pitchFamily="50" charset="-128"/>
                      </a:rPr>
                      <m:t>クラスタラベル</m:t>
                    </m:r>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の意味</a:t>
                </a:r>
              </a:p>
            </p:txBody>
          </p:sp>
        </mc:Choice>
        <mc:Fallback xmlns="">
          <p:sp>
            <p:nvSpPr>
              <p:cNvPr id="2" name="テキスト ボックス 1">
                <a:extLst>
                  <a:ext uri="{FF2B5EF4-FFF2-40B4-BE49-F238E27FC236}">
                    <a16:creationId xmlns:a16="http://schemas.microsoft.com/office/drawing/2014/main" id="{59C18520-5F01-4A63-A8F1-6E88F57B1E13}"/>
                  </a:ext>
                </a:extLst>
              </p:cNvPr>
              <p:cNvSpPr txBox="1">
                <a:spLocks noRot="1" noChangeAspect="1" noMove="1" noResize="1" noEditPoints="1" noAdjustHandles="1" noChangeArrowheads="1" noChangeShapeType="1" noTextEdit="1"/>
              </p:cNvSpPr>
              <p:nvPr/>
            </p:nvSpPr>
            <p:spPr>
              <a:xfrm>
                <a:off x="389396" y="208694"/>
                <a:ext cx="7979685" cy="584775"/>
              </a:xfrm>
              <a:prstGeom prst="rect">
                <a:avLst/>
              </a:prstGeom>
              <a:blipFill>
                <a:blip r:embed="rId2"/>
                <a:stretch>
                  <a:fillRect l="-1986" t="-12500" r="-1146" b="-3437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4AF77239-D773-4A2C-8280-821A6DD5D20A}"/>
              </a:ext>
            </a:extLst>
          </p:cNvPr>
          <p:cNvPicPr>
            <a:picLocks noChangeAspect="1"/>
          </p:cNvPicPr>
          <p:nvPr/>
        </p:nvPicPr>
        <p:blipFill>
          <a:blip r:embed="rId3"/>
          <a:stretch>
            <a:fillRect/>
          </a:stretch>
        </p:blipFill>
        <p:spPr>
          <a:xfrm>
            <a:off x="1495110" y="2859343"/>
            <a:ext cx="8872214" cy="4129681"/>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EEA6B89-FBD7-498C-B56B-8743589DA706}"/>
                  </a:ext>
                </a:extLst>
              </p:cNvPr>
              <p:cNvSpPr txBox="1"/>
              <p:nvPr/>
            </p:nvSpPr>
            <p:spPr>
              <a:xfrm>
                <a:off x="389396" y="707490"/>
                <a:ext cx="9457141" cy="838115"/>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各クラスタ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を</a:t>
                </a:r>
                <a:r>
                  <a:rPr kumimoji="1" lang="ja-JP" altLang="en-US" sz="2400" dirty="0">
                    <a:solidFill>
                      <a:srgbClr val="FF0000"/>
                    </a:solidFill>
                    <a:latin typeface="メイリオ" panose="020B0604030504040204" pitchFamily="50" charset="-128"/>
                    <a:ea typeface="メイリオ" panose="020B0604030504040204" pitchFamily="50" charset="-128"/>
                  </a:rPr>
                  <a:t>負担する確率</a:t>
                </a:r>
                <a:r>
                  <a:rPr kumimoji="1" lang="ja-JP" altLang="en-US" sz="2400" dirty="0">
                    <a:latin typeface="メイリオ" panose="020B0604030504040204" pitchFamily="50" charset="-128"/>
                    <a:ea typeface="メイリオ" panose="020B0604030504040204" pitchFamily="50" charset="-128"/>
                  </a:rPr>
                  <a:t>だから</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は負担率と呼ばれる</a:t>
                </a:r>
              </a:p>
            </p:txBody>
          </p:sp>
        </mc:Choice>
        <mc:Fallback xmlns="">
          <p:sp>
            <p:nvSpPr>
              <p:cNvPr id="8" name="テキスト ボックス 7">
                <a:extLst>
                  <a:ext uri="{FF2B5EF4-FFF2-40B4-BE49-F238E27FC236}">
                    <a16:creationId xmlns:a16="http://schemas.microsoft.com/office/drawing/2014/main" id="{AEEA6B89-FBD7-498C-B56B-8743589DA706}"/>
                  </a:ext>
                </a:extLst>
              </p:cNvPr>
              <p:cNvSpPr txBox="1">
                <a:spLocks noRot="1" noChangeAspect="1" noMove="1" noResize="1" noEditPoints="1" noAdjustHandles="1" noChangeArrowheads="1" noChangeShapeType="1" noTextEdit="1"/>
              </p:cNvSpPr>
              <p:nvPr/>
            </p:nvSpPr>
            <p:spPr>
              <a:xfrm>
                <a:off x="389396" y="707490"/>
                <a:ext cx="9457141" cy="838115"/>
              </a:xfrm>
              <a:prstGeom prst="rect">
                <a:avLst/>
              </a:prstGeom>
              <a:blipFill>
                <a:blip r:embed="rId4"/>
                <a:stretch>
                  <a:fillRect l="-903" t="-5072"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F05A41-9A0A-7270-F752-553CCAB0EA5A}"/>
                  </a:ext>
                </a:extLst>
              </p:cNvPr>
              <p:cNvSpPr txBox="1"/>
              <p:nvPr/>
            </p:nvSpPr>
            <p:spPr>
              <a:xfrm>
                <a:off x="1684637" y="2130704"/>
                <a:ext cx="5841536"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9F05A41-9A0A-7270-F752-553CCAB0EA5A}"/>
                  </a:ext>
                </a:extLst>
              </p:cNvPr>
              <p:cNvSpPr txBox="1">
                <a:spLocks noRot="1" noChangeAspect="1" noMove="1" noResize="1" noEditPoints="1" noAdjustHandles="1" noChangeArrowheads="1" noChangeShapeType="1" noTextEdit="1"/>
              </p:cNvSpPr>
              <p:nvPr/>
            </p:nvSpPr>
            <p:spPr>
              <a:xfrm>
                <a:off x="1684637" y="2130704"/>
                <a:ext cx="5841536" cy="842731"/>
              </a:xfrm>
              <a:prstGeom prst="rect">
                <a:avLst/>
              </a:prstGeom>
              <a:blipFill>
                <a:blip r:embed="rId5"/>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11A25C2-0453-B83D-8C2E-52BBF4941A8F}"/>
              </a:ext>
            </a:extLst>
          </p:cNvPr>
          <p:cNvSpPr txBox="1"/>
          <p:nvPr/>
        </p:nvSpPr>
        <p:spPr>
          <a:xfrm>
            <a:off x="8122988" y="161514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証明は省略</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D62F3A0-8B79-C2AA-497A-7B23788DAD37}"/>
                  </a:ext>
                </a:extLst>
              </p:cNvPr>
              <p:cNvSpPr txBox="1"/>
              <p:nvPr/>
            </p:nvSpPr>
            <p:spPr>
              <a:xfrm>
                <a:off x="475861" y="1615141"/>
                <a:ext cx="75882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a:t>
                </a:r>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を推定すると以下の式になる</a:t>
                </a:r>
              </a:p>
            </p:txBody>
          </p:sp>
        </mc:Choice>
        <mc:Fallback xmlns="">
          <p:sp>
            <p:nvSpPr>
              <p:cNvPr id="6" name="テキスト ボックス 5">
                <a:extLst>
                  <a:ext uri="{FF2B5EF4-FFF2-40B4-BE49-F238E27FC236}">
                    <a16:creationId xmlns:a16="http://schemas.microsoft.com/office/drawing/2014/main" id="{2D62F3A0-8B79-C2AA-497A-7B23788DAD37}"/>
                  </a:ext>
                </a:extLst>
              </p:cNvPr>
              <p:cNvSpPr txBox="1">
                <a:spLocks noRot="1" noChangeAspect="1" noMove="1" noResize="1" noEditPoints="1" noAdjustHandles="1" noChangeArrowheads="1" noChangeShapeType="1" noTextEdit="1"/>
              </p:cNvSpPr>
              <p:nvPr/>
            </p:nvSpPr>
            <p:spPr>
              <a:xfrm>
                <a:off x="475861" y="1615141"/>
                <a:ext cx="7588231" cy="461665"/>
              </a:xfrm>
              <a:prstGeom prst="rect">
                <a:avLst/>
              </a:prstGeom>
              <a:blipFill>
                <a:blip r:embed="rId6"/>
                <a:stretch>
                  <a:fillRect l="-1205" t="-7895" r="-32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A20446-871E-BD42-A307-ECAA036F03ED}"/>
                  </a:ext>
                </a:extLst>
              </p:cNvPr>
              <p:cNvSpPr txBox="1"/>
              <p:nvPr/>
            </p:nvSpPr>
            <p:spPr>
              <a:xfrm>
                <a:off x="7715700" y="2357325"/>
                <a:ext cx="4190161" cy="707886"/>
              </a:xfrm>
              <a:prstGeom prst="rect">
                <a:avLst/>
              </a:prstGeom>
              <a:noFill/>
            </p:spPr>
            <p:txBody>
              <a:bodyPr wrap="square" rtlCol="0">
                <a:spAutoFit/>
              </a:bodyPr>
              <a:lstStyle/>
              <a:p>
                <a:pPr algn="l"/>
                <a14:m>
                  <m:oMath xmlns:m="http://schemas.openxmlformats.org/officeDocument/2006/math">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：前ページの通り、</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𝐾</m:t>
                    </m:r>
                  </m:oMath>
                </a14:m>
                <a:r>
                  <a:rPr kumimoji="1" lang="ja-JP" altLang="en-US" sz="2000" dirty="0">
                    <a:latin typeface="メイリオ" panose="020B0604030504040204" pitchFamily="50" charset="-128"/>
                    <a:ea typeface="メイリオ" panose="020B0604030504040204" pitchFamily="50" charset="-128"/>
                  </a:rPr>
                  <a:t>の</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確率変数（下例では</a:t>
                </a:r>
                <a:r>
                  <a:rPr kumimoji="1" lang="en-US" altLang="ja-JP" sz="2000" dirty="0">
                    <a:latin typeface="メイリオ" panose="020B0604030504040204" pitchFamily="50" charset="-128"/>
                    <a:ea typeface="メイリオ" panose="020B0604030504040204" pitchFamily="50" charset="-128"/>
                  </a:rPr>
                  <a:t>K=3)</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1A20446-871E-BD42-A307-ECAA036F03ED}"/>
                  </a:ext>
                </a:extLst>
              </p:cNvPr>
              <p:cNvSpPr txBox="1">
                <a:spLocks noRot="1" noChangeAspect="1" noMove="1" noResize="1" noEditPoints="1" noAdjustHandles="1" noChangeArrowheads="1" noChangeShapeType="1" noTextEdit="1"/>
              </p:cNvSpPr>
              <p:nvPr/>
            </p:nvSpPr>
            <p:spPr>
              <a:xfrm>
                <a:off x="7715700" y="2357325"/>
                <a:ext cx="4190161" cy="707886"/>
              </a:xfrm>
              <a:prstGeom prst="rect">
                <a:avLst/>
              </a:prstGeom>
              <a:blipFill>
                <a:blip r:embed="rId7"/>
                <a:stretch>
                  <a:fillRect t="-5172" b="-137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077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C5127-31E6-156B-9376-56063D69C58F}"/>
                  </a:ext>
                </a:extLst>
              </p:cNvPr>
              <p:cNvSpPr txBox="1"/>
              <p:nvPr/>
            </p:nvSpPr>
            <p:spPr>
              <a:xfrm>
                <a:off x="660029" y="1661026"/>
                <a:ext cx="9425144" cy="838115"/>
              </a:xfrm>
              <a:prstGeom prst="rect">
                <a:avLst/>
              </a:prstGeom>
              <a:noFill/>
            </p:spPr>
            <p:txBody>
              <a:bodyPr wrap="none" rtlCol="0">
                <a:spAutoFit/>
              </a:bodyPr>
              <a:lstStyle/>
              <a:p>
                <a:pPr marL="457200" indent="-457200" algn="l">
                  <a:buFont typeface="+mj-lt"/>
                  <a:buAutoNum type="arabicPeriod"/>
                </a:pP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任意の</m:t>
                    </m:r>
                  </m:oMath>
                </a14:m>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𝒙</m:t>
                    </m:r>
                    <m:r>
                      <a:rPr kumimoji="1" lang="ja-JP" altLang="en-US" sz="2400" i="1" dirty="0">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所属するクラスタを</a:t>
                </a:r>
                <a:r>
                  <a:rPr kumimoji="1" lang="en-US" altLang="ja-JP" sz="2400" dirty="0">
                    <a:latin typeface="メイリオ" panose="020B0604030504040204" pitchFamily="50" charset="-128"/>
                    <a:ea typeface="メイリオ" panose="020B0604030504040204" pitchFamily="50" charset="-128"/>
                  </a:rPr>
                  <a:t>one hot vector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で表す。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𝑧</m:t>
                        </m:r>
                      </m:e>
                      <m:sub>
                        <m:r>
                          <a:rPr kumimoji="1" lang="en-US" altLang="ja-JP" sz="2400" b="0" i="1" dirty="0" smtClean="0">
                            <a:latin typeface="Cambria Math" panose="02040503050406030204" pitchFamily="18" charset="0"/>
                            <a:ea typeface="メイリオ" panose="020B0604030504040204" pitchFamily="50" charset="-128"/>
                          </a:rPr>
                          <m:t>𝑘</m:t>
                        </m:r>
                      </m:sub>
                    </m:sSub>
                    <m:r>
                      <a:rPr kumimoji="1" lang="en-US" altLang="ja-JP" sz="2400" i="1" dirty="0" smtClean="0">
                        <a:latin typeface="Cambria Math" panose="02040503050406030204" pitchFamily="18" charset="0"/>
                        <a:ea typeface="Cambria Math" panose="02040503050406030204" pitchFamily="18" charset="0"/>
                      </a:rPr>
                      <m:t>∈</m:t>
                    </m:r>
                    <m:r>
                      <a:rPr kumimoji="1" lang="en-US" altLang="ja-JP" sz="2400" b="0" i="1" dirty="0" smtClean="0">
                        <a:latin typeface="Cambria Math" panose="02040503050406030204" pitchFamily="18" charset="0"/>
                        <a:ea typeface="Cambria Math" panose="02040503050406030204" pitchFamily="18" charset="0"/>
                      </a:rPr>
                      <m:t>{0,1}</m:t>
                    </m:r>
                  </m:oMath>
                </a14:m>
                <a:r>
                  <a:rPr kumimoji="1" lang="ja-JP" altLang="en-US" sz="2400" dirty="0">
                    <a:latin typeface="メイリオ" panose="020B0604030504040204" pitchFamily="50" charset="-128"/>
                    <a:ea typeface="メイリオ" panose="020B0604030504040204" pitchFamily="50" charset="-128"/>
                  </a:rPr>
                  <a:t>を要素とする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クラスタ数）ベクトル　</a:t>
                </a:r>
              </a:p>
            </p:txBody>
          </p:sp>
        </mc:Choice>
        <mc:Fallback xmlns="">
          <p:sp>
            <p:nvSpPr>
              <p:cNvPr id="3" name="テキスト ボックス 2">
                <a:extLst>
                  <a:ext uri="{FF2B5EF4-FFF2-40B4-BE49-F238E27FC236}">
                    <a16:creationId xmlns:a16="http://schemas.microsoft.com/office/drawing/2014/main" id="{E5CC5127-31E6-156B-9376-56063D69C58F}"/>
                  </a:ext>
                </a:extLst>
              </p:cNvPr>
              <p:cNvSpPr txBox="1">
                <a:spLocks noRot="1" noChangeAspect="1" noMove="1" noResize="1" noEditPoints="1" noAdjustHandles="1" noChangeArrowheads="1" noChangeShapeType="1" noTextEdit="1"/>
              </p:cNvSpPr>
              <p:nvPr/>
            </p:nvSpPr>
            <p:spPr>
              <a:xfrm>
                <a:off x="660029" y="1661026"/>
                <a:ext cx="9425144" cy="838115"/>
              </a:xfrm>
              <a:prstGeom prst="rect">
                <a:avLst/>
              </a:prstGeom>
              <a:blipFill>
                <a:blip r:embed="rId2"/>
                <a:stretch>
                  <a:fillRect l="-970" t="-7246" r="-65"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F051A72-140A-37D0-0B89-E3C62124D130}"/>
                  </a:ext>
                </a:extLst>
              </p:cNvPr>
              <p:cNvSpPr txBox="1"/>
              <p:nvPr/>
            </p:nvSpPr>
            <p:spPr>
              <a:xfrm>
                <a:off x="660029" y="2615935"/>
                <a:ext cx="7689990" cy="523670"/>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とする</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正確には</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ja-JP" altLang="en-US" sz="2400" b="0" i="1" smtClean="0">
                            <a:latin typeface="Cambria Math" panose="02040503050406030204" pitchFamily="18" charset="0"/>
                            <a:ea typeface="メイリオ" panose="020B0604030504040204" pitchFamily="50" charset="-128"/>
                          </a:rPr>
                          <m:t>𝜃</m:t>
                        </m:r>
                      </m:e>
                    </m:d>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𝜃</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𝜋</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en-US" altLang="ja-JP" sz="2400" b="0" i="1" smtClean="0">
                        <a:latin typeface="Cambria Math" panose="02040503050406030204" pitchFamily="18" charset="0"/>
                        <a:ea typeface="Cambria Math" panose="02040503050406030204" pitchFamily="18" charset="0"/>
                      </a:rPr>
                      <m:t>}</m:t>
                    </m:r>
                    <m:r>
                      <a:rPr kumimoji="1" lang="ja-JP" altLang="en-US" sz="2400" i="1">
                        <a:latin typeface="Cambria Math" panose="02040503050406030204" pitchFamily="18" charset="0"/>
                        <a:ea typeface="Cambria Math" panose="02040503050406030204" pitchFamily="18" charset="0"/>
                      </a:rPr>
                      <m:t>　）</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DF051A72-140A-37D0-0B89-E3C62124D130}"/>
                  </a:ext>
                </a:extLst>
              </p:cNvPr>
              <p:cNvSpPr txBox="1">
                <a:spLocks noRot="1" noChangeAspect="1" noMove="1" noResize="1" noEditPoints="1" noAdjustHandles="1" noChangeArrowheads="1" noChangeShapeType="1" noTextEdit="1"/>
              </p:cNvSpPr>
              <p:nvPr/>
            </p:nvSpPr>
            <p:spPr>
              <a:xfrm>
                <a:off x="660029" y="2615935"/>
                <a:ext cx="7689990" cy="523670"/>
              </a:xfrm>
              <a:prstGeom prst="rect">
                <a:avLst/>
              </a:prstGeom>
              <a:blipFill>
                <a:blip r:embed="rId3"/>
                <a:stretch>
                  <a:fillRect l="-118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E853E75-EB2B-AE92-6A5A-56FA6AE55C9D}"/>
                  </a:ext>
                </a:extLst>
              </p:cNvPr>
              <p:cNvSpPr txBox="1"/>
              <p:nvPr/>
            </p:nvSpPr>
            <p:spPr>
              <a:xfrm>
                <a:off x="673792" y="3087321"/>
                <a:ext cx="10436821" cy="830997"/>
              </a:xfrm>
              <a:prstGeom prst="rect">
                <a:avLst/>
              </a:prstGeom>
              <a:noFill/>
            </p:spPr>
            <p:txBody>
              <a:bodyPr wrap="square" rtlCol="0">
                <a:spAutoFit/>
              </a:bodyPr>
              <a:lstStyle/>
              <a:p>
                <a14:m>
                  <m:oMath xmlns:m="http://schemas.openxmlformats.org/officeDocument/2006/math">
                    <m:r>
                      <a:rPr kumimoji="1" lang="en-US" altLang="ja-JP" sz="2400" b="1" i="1" dirty="0">
                        <a:latin typeface="Cambria Math" panose="02040503050406030204" pitchFamily="18" charset="0"/>
                        <a:ea typeface="メイリオ" panose="020B0604030504040204" pitchFamily="50" charset="-128"/>
                      </a:rPr>
                      <m:t>𝒛</m:t>
                    </m:r>
                    <m:r>
                      <a:rPr kumimoji="1" lang="ja-JP" altLang="en-US" sz="2400" b="1" i="1" dirty="0" smtClean="0">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隠れているとは，</a:t>
                </a:r>
                <a:r>
                  <a:rPr kumimoji="1" lang="en-US" altLang="ja-JP" sz="2400" b="0" dirty="0">
                    <a:ea typeface="メイリオ" panose="020B0604030504040204" pitchFamily="50" charset="-128"/>
                  </a:rPr>
                  <a:t> </a:t>
                </a:r>
                <a:r>
                  <a:rPr kumimoji="1" lang="ja-JP" altLang="en-US" sz="2400" b="0" dirty="0">
                    <a:ea typeface="メイリオ" panose="020B0604030504040204" pitchFamily="50" charset="-128"/>
                  </a:rPr>
                  <a:t>同時確率</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について周辺化した分布だという意味</a:t>
                </a:r>
              </a:p>
            </p:txBody>
          </p:sp>
        </mc:Choice>
        <mc:Fallback xmlns="">
          <p:sp>
            <p:nvSpPr>
              <p:cNvPr id="7" name="テキスト ボックス 6">
                <a:extLst>
                  <a:ext uri="{FF2B5EF4-FFF2-40B4-BE49-F238E27FC236}">
                    <a16:creationId xmlns:a16="http://schemas.microsoft.com/office/drawing/2014/main" id="{9E853E75-EB2B-AE92-6A5A-56FA6AE55C9D}"/>
                  </a:ext>
                </a:extLst>
              </p:cNvPr>
              <p:cNvSpPr txBox="1">
                <a:spLocks noRot="1" noChangeAspect="1" noMove="1" noResize="1" noEditPoints="1" noAdjustHandles="1" noChangeArrowheads="1" noChangeShapeType="1" noTextEdit="1"/>
              </p:cNvSpPr>
              <p:nvPr/>
            </p:nvSpPr>
            <p:spPr>
              <a:xfrm>
                <a:off x="673792" y="3087321"/>
                <a:ext cx="10436821" cy="830997"/>
              </a:xfrm>
              <a:prstGeom prst="rect">
                <a:avLst/>
              </a:prstGeom>
              <a:blipFill>
                <a:blip r:embed="rId4"/>
                <a:stretch>
                  <a:fillRect l="-935" t="-3650" b="-167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343E2C-42C0-4603-0D40-5E2053CB9B72}"/>
                  </a:ext>
                </a:extLst>
              </p:cNvPr>
              <p:cNvSpPr txBox="1"/>
              <p:nvPr/>
            </p:nvSpPr>
            <p:spPr>
              <a:xfrm>
                <a:off x="2006082" y="4348065"/>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3343E2C-42C0-4603-0D40-5E2053CB9B72}"/>
                  </a:ext>
                </a:extLst>
              </p:cNvPr>
              <p:cNvSpPr txBox="1">
                <a:spLocks noRot="1" noChangeAspect="1" noMove="1" noResize="1" noEditPoints="1" noAdjustHandles="1" noChangeArrowheads="1" noChangeShapeType="1" noTextEdit="1"/>
              </p:cNvSpPr>
              <p:nvPr/>
            </p:nvSpPr>
            <p:spPr>
              <a:xfrm>
                <a:off x="2006082" y="4348065"/>
                <a:ext cx="4930645" cy="98655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A2F4BA1-4275-4351-9494-821F7F00F452}"/>
              </a:ext>
            </a:extLst>
          </p:cNvPr>
          <p:cNvSpPr txBox="1"/>
          <p:nvPr/>
        </p:nvSpPr>
        <p:spPr>
          <a:xfrm>
            <a:off x="2006082" y="3902359"/>
            <a:ext cx="50754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を</a:t>
            </a:r>
            <a:r>
              <a:rPr kumimoji="1" lang="en-US" altLang="ja-JP" sz="2400" b="1"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で周辺化（積分消去）する</a:t>
            </a:r>
          </a:p>
        </p:txBody>
      </p:sp>
      <p:sp>
        <p:nvSpPr>
          <p:cNvPr id="10" name="矢印: 下 9">
            <a:extLst>
              <a:ext uri="{FF2B5EF4-FFF2-40B4-BE49-F238E27FC236}">
                <a16:creationId xmlns:a16="http://schemas.microsoft.com/office/drawing/2014/main" id="{A54433E2-B1D2-F5A4-2326-D8D60E62CA0C}"/>
              </a:ext>
            </a:extLst>
          </p:cNvPr>
          <p:cNvSpPr/>
          <p:nvPr/>
        </p:nvSpPr>
        <p:spPr>
          <a:xfrm>
            <a:off x="5597150" y="5094514"/>
            <a:ext cx="962270" cy="2401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1EE868-1807-6FBF-3430-38DC5CB531A4}"/>
              </a:ext>
            </a:extLst>
          </p:cNvPr>
          <p:cNvSpPr txBox="1"/>
          <p:nvPr/>
        </p:nvSpPr>
        <p:spPr>
          <a:xfrm>
            <a:off x="4616187" y="5375829"/>
            <a:ext cx="493064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つの確率を求めるとどういう分布になるかを計算する</a:t>
            </a:r>
          </a:p>
        </p:txBody>
      </p:sp>
      <p:sp>
        <p:nvSpPr>
          <p:cNvPr id="6" name="テキスト ボックス 5">
            <a:extLst>
              <a:ext uri="{FF2B5EF4-FFF2-40B4-BE49-F238E27FC236}">
                <a16:creationId xmlns:a16="http://schemas.microsoft.com/office/drawing/2014/main" id="{194D9881-0007-AB46-0A33-0435244207E4}"/>
              </a:ext>
            </a:extLst>
          </p:cNvPr>
          <p:cNvSpPr txBox="1"/>
          <p:nvPr/>
        </p:nvSpPr>
        <p:spPr>
          <a:xfrm>
            <a:off x="1395673" y="6246981"/>
            <a:ext cx="7496219"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https://qiita.com/c60evaporator/items/93295d3890c9e20e521d</a:t>
            </a:r>
          </a:p>
          <a:p>
            <a:pPr algn="l"/>
            <a:r>
              <a:rPr kumimoji="1" lang="en-US" altLang="ja-JP" dirty="0">
                <a:latin typeface="メイリオ" panose="020B0604030504040204" pitchFamily="50" charset="-128"/>
                <a:ea typeface="メイリオ" panose="020B0604030504040204" pitchFamily="50" charset="-128"/>
                <a:hlinkClick r:id="rId6"/>
              </a:rPr>
              <a:t>https://yossii.net/mod/page/view.php?id=318</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2D14179-025A-26C2-D47A-A315E2D43A27}"/>
              </a:ext>
            </a:extLst>
          </p:cNvPr>
          <p:cNvSpPr txBox="1"/>
          <p:nvPr/>
        </p:nvSpPr>
        <p:spPr>
          <a:xfrm>
            <a:off x="1395673" y="590532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周辺化はこちら</a:t>
            </a:r>
          </a:p>
        </p:txBody>
      </p:sp>
      <p:sp>
        <p:nvSpPr>
          <p:cNvPr id="14" name="テキスト ボックス 13">
            <a:extLst>
              <a:ext uri="{FF2B5EF4-FFF2-40B4-BE49-F238E27FC236}">
                <a16:creationId xmlns:a16="http://schemas.microsoft.com/office/drawing/2014/main" id="{D657068B-6D75-3D06-07FC-AA273BE19674}"/>
              </a:ext>
            </a:extLst>
          </p:cNvPr>
          <p:cNvSpPr txBox="1"/>
          <p:nvPr/>
        </p:nvSpPr>
        <p:spPr>
          <a:xfrm>
            <a:off x="160508" y="752433"/>
            <a:ext cx="6090129"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での潜在クラスタラベル</a:t>
            </a:r>
          </a:p>
        </p:txBody>
      </p:sp>
    </p:spTree>
    <p:extLst>
      <p:ext uri="{BB962C8B-B14F-4D97-AF65-F5344CB8AC3E}">
        <p14:creationId xmlns:p14="http://schemas.microsoft.com/office/powerpoint/2010/main" val="14946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515EA7-681C-C2B6-988B-3726B4A79DDC}"/>
                  </a:ext>
                </a:extLst>
              </p:cNvPr>
              <p:cNvSpPr txBox="1"/>
              <p:nvPr/>
            </p:nvSpPr>
            <p:spPr>
              <a:xfrm>
                <a:off x="4387374" y="3204973"/>
                <a:ext cx="240399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=1</m:t>
                          </m:r>
                        </m:e>
                      </m:d>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515EA7-681C-C2B6-988B-3726B4A79DDC}"/>
                  </a:ext>
                </a:extLst>
              </p:cNvPr>
              <p:cNvSpPr txBox="1">
                <a:spLocks noRot="1" noChangeAspect="1" noMove="1" noResize="1" noEditPoints="1" noAdjustHandles="1" noChangeArrowheads="1" noChangeShapeType="1" noTextEdit="1"/>
              </p:cNvSpPr>
              <p:nvPr/>
            </p:nvSpPr>
            <p:spPr>
              <a:xfrm>
                <a:off x="4387374" y="3204973"/>
                <a:ext cx="2403991" cy="461665"/>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DB4789B-8DF2-CEB8-C560-A34893E506E4}"/>
                  </a:ext>
                </a:extLst>
              </p:cNvPr>
              <p:cNvSpPr txBox="1"/>
              <p:nvPr/>
            </p:nvSpPr>
            <p:spPr>
              <a:xfrm>
                <a:off x="8447798" y="4197289"/>
                <a:ext cx="3182493" cy="923330"/>
              </a:xfrm>
              <a:prstGeom prst="rect">
                <a:avLst/>
              </a:prstGeom>
              <a:noFill/>
            </p:spPr>
            <p:txBody>
              <a:bodyPr wrap="square" rtlCol="0">
                <a:spAutoFit/>
              </a:bodyPr>
              <a:lstStyle/>
              <a:p>
                <a14:m>
                  <m:oMath xmlns:m="http://schemas.openxmlformats.org/officeDocument/2006/math">
                    <m:r>
                      <a:rPr kumimoji="1" lang="en-US" altLang="ja-JP" b="1" i="1">
                        <a:latin typeface="Cambria Math" panose="02040503050406030204" pitchFamily="18" charset="0"/>
                        <a:ea typeface="メイリオ" panose="020B0604030504040204" pitchFamily="50" charset="-128"/>
                      </a:rPr>
                      <m:t>𝒛</m:t>
                    </m:r>
                    <m:r>
                      <a:rPr kumimoji="1" lang="ja-JP" altLang="en-US" i="1">
                        <a:latin typeface="Cambria Math" panose="02040503050406030204" pitchFamily="18" charset="0"/>
                        <a:ea typeface="メイリオ" panose="020B0604030504040204" pitchFamily="50" charset="-128"/>
                      </a:rPr>
                      <m:t>は</m:t>
                    </m:r>
                  </m:oMath>
                </a14:m>
                <a:r>
                  <a:rPr kumimoji="1" lang="en-US" altLang="ja-JP" dirty="0">
                    <a:latin typeface="メイリオ" panose="020B0604030504040204" pitchFamily="50" charset="-128"/>
                    <a:ea typeface="メイリオ" panose="020B0604030504040204" pitchFamily="50" charset="-128"/>
                  </a:rPr>
                  <a:t>one-hot-vector </a:t>
                </a:r>
                <a:r>
                  <a:rPr kumimoji="1" lang="ja-JP" altLang="en-US" dirty="0">
                    <a:latin typeface="メイリオ" panose="020B0604030504040204" pitchFamily="50" charset="-128"/>
                    <a:ea typeface="メイリオ" panose="020B0604030504040204" pitchFamily="50" charset="-128"/>
                  </a:rPr>
                  <a:t>なので</a:t>
                </a:r>
                <a14:m>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k</m:t>
                    </m:r>
                    <m:r>
                      <a:rPr kumimoji="1" lang="ja-JP" altLang="en-US" i="1">
                        <a:latin typeface="Cambria Math" panose="02040503050406030204" pitchFamily="18" charset="0"/>
                        <a:ea typeface="メイリオ" panose="020B0604030504040204" pitchFamily="50" charset="-128"/>
                      </a:rPr>
                      <m:t>種類</m:t>
                    </m:r>
                    <m:r>
                      <a:rPr kumimoji="1" lang="ja-JP" altLang="en-US" i="1" smtClean="0">
                        <a:latin typeface="Cambria Math" panose="02040503050406030204" pitchFamily="18" charset="0"/>
                        <a:ea typeface="メイリオ" panose="020B0604030504040204" pitchFamily="50" charset="-128"/>
                      </a:rPr>
                      <m:t>の</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ja-JP" altLang="en-US" dirty="0">
                    <a:latin typeface="メイリオ" panose="020B0604030504040204" pitchFamily="50" charset="-128"/>
                    <a:ea typeface="メイリオ" panose="020B0604030504040204" pitchFamily="50" charset="-128"/>
                  </a:rPr>
                  <a:t>のうち</a:t>
                </a:r>
                <a:r>
                  <a:rPr kumimoji="1" lang="en-US" altLang="ja-JP" dirty="0">
                    <a:latin typeface="メイリオ" panose="020B0604030504040204" pitchFamily="50" charset="-128"/>
                    <a:ea typeface="メイリオ" panose="020B0604030504040204" pitchFamily="50" charset="-128"/>
                  </a:rPr>
                  <a:t>k=1 </a:t>
                </a:r>
                <a:r>
                  <a:rPr kumimoji="1" lang="ja-JP" altLang="en-US" dirty="0">
                    <a:latin typeface="メイリオ" panose="020B0604030504040204" pitchFamily="50" charset="-128"/>
                    <a:ea typeface="メイリオ" panose="020B0604030504040204" pitchFamily="50" charset="-128"/>
                  </a:rPr>
                  <a:t>は１つだけ。残りは</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になる</a:t>
                </a:r>
              </a:p>
            </p:txBody>
          </p:sp>
        </mc:Choice>
        <mc:Fallback xmlns="">
          <p:sp>
            <p:nvSpPr>
              <p:cNvPr id="5" name="テキスト ボックス 4">
                <a:extLst>
                  <a:ext uri="{FF2B5EF4-FFF2-40B4-BE49-F238E27FC236}">
                    <a16:creationId xmlns:a16="http://schemas.microsoft.com/office/drawing/2014/main" id="{ADB4789B-8DF2-CEB8-C560-A34893E506E4}"/>
                  </a:ext>
                </a:extLst>
              </p:cNvPr>
              <p:cNvSpPr txBox="1">
                <a:spLocks noRot="1" noChangeAspect="1" noMove="1" noResize="1" noEditPoints="1" noAdjustHandles="1" noChangeArrowheads="1" noChangeShapeType="1" noTextEdit="1"/>
              </p:cNvSpPr>
              <p:nvPr/>
            </p:nvSpPr>
            <p:spPr>
              <a:xfrm>
                <a:off x="8447798" y="4197289"/>
                <a:ext cx="3182493" cy="923330"/>
              </a:xfrm>
              <a:prstGeom prst="rect">
                <a:avLst/>
              </a:prstGeom>
              <a:blipFill>
                <a:blip r:embed="rId3"/>
                <a:stretch>
                  <a:fillRect l="-1724" t="-2649" b="-10596"/>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F365D84C-1F25-7417-EA3D-3506EEB1A3FA}"/>
              </a:ext>
            </a:extLst>
          </p:cNvPr>
          <p:cNvSpPr/>
          <p:nvPr/>
        </p:nvSpPr>
        <p:spPr>
          <a:xfrm>
            <a:off x="8940629" y="3114813"/>
            <a:ext cx="618892" cy="674927"/>
          </a:xfrm>
          <a:prstGeom prst="wedgeRectCallout">
            <a:avLst>
              <a:gd name="adj1" fmla="val 48393"/>
              <a:gd name="adj2" fmla="val 1047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030605D-7060-68ED-7DEC-901BC28D24D2}"/>
                  </a:ext>
                </a:extLst>
              </p:cNvPr>
              <p:cNvSpPr txBox="1"/>
              <p:nvPr/>
            </p:nvSpPr>
            <p:spPr>
              <a:xfrm>
                <a:off x="7417524" y="2879849"/>
                <a:ext cx="214199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0030605D-7060-68ED-7DEC-901BC28D24D2}"/>
                  </a:ext>
                </a:extLst>
              </p:cNvPr>
              <p:cNvSpPr txBox="1">
                <a:spLocks noRot="1" noChangeAspect="1" noMove="1" noResize="1" noEditPoints="1" noAdjustHandles="1" noChangeArrowheads="1" noChangeShapeType="1" noTextEdit="1"/>
              </p:cNvSpPr>
              <p:nvPr/>
            </p:nvSpPr>
            <p:spPr>
              <a:xfrm>
                <a:off x="7417524" y="2879849"/>
                <a:ext cx="2141997" cy="1038489"/>
              </a:xfrm>
              <a:prstGeom prst="rect">
                <a:avLst/>
              </a:prstGeom>
              <a:blipFill>
                <a:blip r:embed="rId4"/>
                <a:stretch>
                  <a:fillRect/>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A63418D-5F21-C165-3020-C5E30106639A}"/>
              </a:ext>
            </a:extLst>
          </p:cNvPr>
          <p:cNvPicPr>
            <a:picLocks noChangeAspect="1"/>
          </p:cNvPicPr>
          <p:nvPr/>
        </p:nvPicPr>
        <p:blipFill>
          <a:blip r:embed="rId5"/>
          <a:stretch>
            <a:fillRect/>
          </a:stretch>
        </p:blipFill>
        <p:spPr>
          <a:xfrm>
            <a:off x="1451458" y="5278780"/>
            <a:ext cx="4400813" cy="748795"/>
          </a:xfrm>
          <a:prstGeom prst="rect">
            <a:avLst/>
          </a:prstGeom>
        </p:spPr>
      </p:pic>
      <p:pic>
        <p:nvPicPr>
          <p:cNvPr id="10" name="図 9">
            <a:extLst>
              <a:ext uri="{FF2B5EF4-FFF2-40B4-BE49-F238E27FC236}">
                <a16:creationId xmlns:a16="http://schemas.microsoft.com/office/drawing/2014/main" id="{17CC9058-CB3D-D271-74D5-F7687562784D}"/>
              </a:ext>
            </a:extLst>
          </p:cNvPr>
          <p:cNvPicPr>
            <a:picLocks noChangeAspect="1"/>
          </p:cNvPicPr>
          <p:nvPr/>
        </p:nvPicPr>
        <p:blipFill>
          <a:blip r:embed="rId6"/>
          <a:stretch>
            <a:fillRect/>
          </a:stretch>
        </p:blipFill>
        <p:spPr>
          <a:xfrm>
            <a:off x="6319399" y="5163886"/>
            <a:ext cx="4091080" cy="114703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128B48D-F5B3-B1DA-B337-6CE8035AA96F}"/>
                  </a:ext>
                </a:extLst>
              </p:cNvPr>
              <p:cNvSpPr txBox="1"/>
              <p:nvPr/>
            </p:nvSpPr>
            <p:spPr>
              <a:xfrm>
                <a:off x="1320904" y="1028669"/>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A128B48D-F5B3-B1DA-B337-6CE8035AA96F}"/>
                  </a:ext>
                </a:extLst>
              </p:cNvPr>
              <p:cNvSpPr txBox="1">
                <a:spLocks noRot="1" noChangeAspect="1" noMove="1" noResize="1" noEditPoints="1" noAdjustHandles="1" noChangeArrowheads="1" noChangeShapeType="1" noTextEdit="1"/>
              </p:cNvSpPr>
              <p:nvPr/>
            </p:nvSpPr>
            <p:spPr>
              <a:xfrm>
                <a:off x="1320904" y="1028669"/>
                <a:ext cx="4930645" cy="986552"/>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9621952-E055-9A4F-86BC-5AAC817FF7E5}"/>
              </a:ext>
            </a:extLst>
          </p:cNvPr>
          <p:cNvSpPr txBox="1"/>
          <p:nvPr/>
        </p:nvSpPr>
        <p:spPr>
          <a:xfrm>
            <a:off x="1165199" y="450589"/>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続き</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5CA6A2D-C7FE-BB82-87DF-22A02898C982}"/>
                  </a:ext>
                </a:extLst>
              </p:cNvPr>
              <p:cNvSpPr txBox="1"/>
              <p:nvPr/>
            </p:nvSpPr>
            <p:spPr>
              <a:xfrm>
                <a:off x="1407637" y="2399844"/>
                <a:ext cx="1115562"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𝒛</m:t>
                        </m:r>
                      </m:e>
                    </m:d>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5CA6A2D-C7FE-BB82-87DF-22A02898C982}"/>
                  </a:ext>
                </a:extLst>
              </p:cNvPr>
              <p:cNvSpPr txBox="1">
                <a:spLocks noRot="1" noChangeAspect="1" noMove="1" noResize="1" noEditPoints="1" noAdjustHandles="1" noChangeArrowheads="1" noChangeShapeType="1" noTextEdit="1"/>
              </p:cNvSpPr>
              <p:nvPr/>
            </p:nvSpPr>
            <p:spPr>
              <a:xfrm>
                <a:off x="1407637" y="2399844"/>
                <a:ext cx="1115562" cy="461665"/>
              </a:xfrm>
              <a:prstGeom prst="rect">
                <a:avLst/>
              </a:prstGeom>
              <a:blipFill>
                <a:blip r:embed="rId8"/>
                <a:stretch>
                  <a:fillRect l="-1639" t="-8000" r="-7104"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4AF087E-F6E3-DAC7-7D9A-C4D3A854910D}"/>
                  </a:ext>
                </a:extLst>
              </p:cNvPr>
              <p:cNvSpPr txBox="1"/>
              <p:nvPr/>
            </p:nvSpPr>
            <p:spPr>
              <a:xfrm>
                <a:off x="2324957" y="2417260"/>
                <a:ext cx="7714088" cy="83099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の要素</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の値をとる要素の確率は混合比率だから</a:t>
                </a:r>
              </a:p>
            </p:txBody>
          </p:sp>
        </mc:Choice>
        <mc:Fallback xmlns="">
          <p:sp>
            <p:nvSpPr>
              <p:cNvPr id="18" name="テキスト ボックス 17">
                <a:extLst>
                  <a:ext uri="{FF2B5EF4-FFF2-40B4-BE49-F238E27FC236}">
                    <a16:creationId xmlns:a16="http://schemas.microsoft.com/office/drawing/2014/main" id="{D4AF087E-F6E3-DAC7-7D9A-C4D3A854910D}"/>
                  </a:ext>
                </a:extLst>
              </p:cNvPr>
              <p:cNvSpPr txBox="1">
                <a:spLocks noRot="1" noChangeAspect="1" noMove="1" noResize="1" noEditPoints="1" noAdjustHandles="1" noChangeArrowheads="1" noChangeShapeType="1" noTextEdit="1"/>
              </p:cNvSpPr>
              <p:nvPr/>
            </p:nvSpPr>
            <p:spPr>
              <a:xfrm>
                <a:off x="2324957" y="2417260"/>
                <a:ext cx="7714088" cy="830997"/>
              </a:xfrm>
              <a:prstGeom prst="rect">
                <a:avLst/>
              </a:prstGeom>
              <a:blipFill>
                <a:blip r:embed="rId9"/>
                <a:stretch>
                  <a:fillRect l="-1185" t="-4412" r="-1185" b="-16176"/>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27B9739F-BB59-38E4-D0C2-6FB3BD3BC73A}"/>
              </a:ext>
            </a:extLst>
          </p:cNvPr>
          <p:cNvSpPr/>
          <p:nvPr/>
        </p:nvSpPr>
        <p:spPr>
          <a:xfrm>
            <a:off x="6885300" y="3204973"/>
            <a:ext cx="364584" cy="4555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6DC237F-DA0C-1F2A-B986-01F211CD8F54}"/>
              </a:ext>
            </a:extLst>
          </p:cNvPr>
          <p:cNvSpPr txBox="1"/>
          <p:nvPr/>
        </p:nvSpPr>
        <p:spPr>
          <a:xfrm>
            <a:off x="9803429" y="318863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とも書ける</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F1B8C08-87DA-0408-0D6F-3B50F898F800}"/>
                  </a:ext>
                </a:extLst>
              </p:cNvPr>
              <p:cNvSpPr txBox="1"/>
              <p:nvPr/>
            </p:nvSpPr>
            <p:spPr>
              <a:xfrm>
                <a:off x="1407637" y="4810764"/>
                <a:ext cx="1286699" cy="461665"/>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CF1B8C08-87DA-0408-0D6F-3B50F898F800}"/>
                  </a:ext>
                </a:extLst>
              </p:cNvPr>
              <p:cNvSpPr txBox="1">
                <a:spLocks noRot="1" noChangeAspect="1" noMove="1" noResize="1" noEditPoints="1" noAdjustHandles="1" noChangeArrowheads="1" noChangeShapeType="1" noTextEdit="1"/>
              </p:cNvSpPr>
              <p:nvPr/>
            </p:nvSpPr>
            <p:spPr>
              <a:xfrm>
                <a:off x="1407637" y="4810764"/>
                <a:ext cx="1286699" cy="461665"/>
              </a:xfrm>
              <a:prstGeom prst="rect">
                <a:avLst/>
              </a:prstGeom>
              <a:blipFill>
                <a:blip r:embed="rId10"/>
                <a:stretch>
                  <a:fillRect l="-1422" t="-7895" r="-5687" b="-31579"/>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7256F58-B53B-2699-D009-7405E096D459}"/>
              </a:ext>
            </a:extLst>
          </p:cNvPr>
          <p:cNvSpPr/>
          <p:nvPr/>
        </p:nvSpPr>
        <p:spPr>
          <a:xfrm>
            <a:off x="5891128" y="5521451"/>
            <a:ext cx="364584" cy="4555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6BC16B7-A35F-C49C-011B-010994DC9D3F}"/>
              </a:ext>
            </a:extLst>
          </p:cNvPr>
          <p:cNvSpPr txBox="1"/>
          <p:nvPr/>
        </p:nvSpPr>
        <p:spPr>
          <a:xfrm>
            <a:off x="10332581" y="553159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とも書ける</a:t>
            </a:r>
          </a:p>
        </p:txBody>
      </p:sp>
      <p:sp>
        <p:nvSpPr>
          <p:cNvPr id="24" name="テキスト ボックス 23">
            <a:extLst>
              <a:ext uri="{FF2B5EF4-FFF2-40B4-BE49-F238E27FC236}">
                <a16:creationId xmlns:a16="http://schemas.microsoft.com/office/drawing/2014/main" id="{2EF97441-391B-0820-FE88-EF3450314397}"/>
              </a:ext>
            </a:extLst>
          </p:cNvPr>
          <p:cNvSpPr txBox="1"/>
          <p:nvPr/>
        </p:nvSpPr>
        <p:spPr>
          <a:xfrm>
            <a:off x="8447798" y="6092890"/>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上記と同様</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F5197AE-12AD-6601-C1C9-6458B0E84A1B}"/>
                  </a:ext>
                </a:extLst>
              </p:cNvPr>
              <p:cNvSpPr txBox="1"/>
              <p:nvPr/>
            </p:nvSpPr>
            <p:spPr>
              <a:xfrm>
                <a:off x="1852713" y="6071275"/>
                <a:ext cx="42207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に所属する</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a14:m>
                <a:r>
                  <a:rPr kumimoji="1" lang="ja-JP" altLang="en-US" sz="2400" dirty="0">
                    <a:latin typeface="メイリオ" panose="020B0604030504040204" pitchFamily="50" charset="-128"/>
                    <a:ea typeface="メイリオ" panose="020B0604030504040204" pitchFamily="50" charset="-128"/>
                  </a:rPr>
                  <a:t>の確率</a:t>
                </a:r>
              </a:p>
            </p:txBody>
          </p:sp>
        </mc:Choice>
        <mc:Fallback xmlns="">
          <p:sp>
            <p:nvSpPr>
              <p:cNvPr id="26" name="テキスト ボックス 25">
                <a:extLst>
                  <a:ext uri="{FF2B5EF4-FFF2-40B4-BE49-F238E27FC236}">
                    <a16:creationId xmlns:a16="http://schemas.microsoft.com/office/drawing/2014/main" id="{FF5197AE-12AD-6601-C1C9-6458B0E84A1B}"/>
                  </a:ext>
                </a:extLst>
              </p:cNvPr>
              <p:cNvSpPr txBox="1">
                <a:spLocks noRot="1" noChangeAspect="1" noMove="1" noResize="1" noEditPoints="1" noAdjustHandles="1" noChangeArrowheads="1" noChangeShapeType="1" noTextEdit="1"/>
              </p:cNvSpPr>
              <p:nvPr/>
            </p:nvSpPr>
            <p:spPr>
              <a:xfrm>
                <a:off x="1852713" y="6071275"/>
                <a:ext cx="4220707" cy="461665"/>
              </a:xfrm>
              <a:prstGeom prst="rect">
                <a:avLst/>
              </a:prstGeom>
              <a:blipFill>
                <a:blip r:embed="rId11"/>
                <a:stretch>
                  <a:fillRect l="-2312" t="-7895" r="-1301" b="-3157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3C08C008-5E66-218C-0CC9-8B573A9A3747}"/>
              </a:ext>
            </a:extLst>
          </p:cNvPr>
          <p:cNvSpPr txBox="1"/>
          <p:nvPr/>
        </p:nvSpPr>
        <p:spPr>
          <a:xfrm>
            <a:off x="4518906" y="3675686"/>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確率変数がスカラー</a:t>
            </a:r>
          </a:p>
        </p:txBody>
      </p:sp>
      <p:sp>
        <p:nvSpPr>
          <p:cNvPr id="4" name="テキスト ボックス 3">
            <a:extLst>
              <a:ext uri="{FF2B5EF4-FFF2-40B4-BE49-F238E27FC236}">
                <a16:creationId xmlns:a16="http://schemas.microsoft.com/office/drawing/2014/main" id="{59CD098B-DEC6-062E-F4E1-4D8243973493}"/>
              </a:ext>
            </a:extLst>
          </p:cNvPr>
          <p:cNvSpPr txBox="1"/>
          <p:nvPr/>
        </p:nvSpPr>
        <p:spPr>
          <a:xfrm>
            <a:off x="7273009" y="3652436"/>
            <a:ext cx="1232962"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確率変数がベクトル</a:t>
            </a:r>
          </a:p>
        </p:txBody>
      </p:sp>
    </p:spTree>
    <p:extLst>
      <p:ext uri="{BB962C8B-B14F-4D97-AF65-F5344CB8AC3E}">
        <p14:creationId xmlns:p14="http://schemas.microsoft.com/office/powerpoint/2010/main" val="364398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7134D0-5796-7DF6-A95B-3BC3F1604754}"/>
              </a:ext>
            </a:extLst>
          </p:cNvPr>
          <p:cNvSpPr txBox="1"/>
          <p:nvPr/>
        </p:nvSpPr>
        <p:spPr>
          <a:xfrm>
            <a:off x="653143" y="50385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D8EC88-FD48-2D89-532F-4EC233C16ED2}"/>
                  </a:ext>
                </a:extLst>
              </p:cNvPr>
              <p:cNvSpPr txBox="1"/>
              <p:nvPr/>
            </p:nvSpPr>
            <p:spPr>
              <a:xfrm>
                <a:off x="795482" y="932504"/>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ED8EC88-FD48-2D89-532F-4EC233C16ED2}"/>
                  </a:ext>
                </a:extLst>
              </p:cNvPr>
              <p:cNvSpPr txBox="1">
                <a:spLocks noRot="1" noChangeAspect="1" noMove="1" noResize="1" noEditPoints="1" noAdjustHandles="1" noChangeArrowheads="1" noChangeShapeType="1" noTextEdit="1"/>
              </p:cNvSpPr>
              <p:nvPr/>
            </p:nvSpPr>
            <p:spPr>
              <a:xfrm>
                <a:off x="795482" y="932504"/>
                <a:ext cx="4930645" cy="9865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A56CA7-B24C-EC57-1EC6-52E9B56F4ADF}"/>
                  </a:ext>
                </a:extLst>
              </p:cNvPr>
              <p:cNvSpPr txBox="1"/>
              <p:nvPr/>
            </p:nvSpPr>
            <p:spPr>
              <a:xfrm>
                <a:off x="1491646" y="2034071"/>
                <a:ext cx="4472699"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1" i="1" smtClean="0">
                              <a:latin typeface="Cambria Math" panose="02040503050406030204" pitchFamily="18" charset="0"/>
                              <a:ea typeface="メイリオ" panose="020B0604030504040204" pitchFamily="50" charset="-128"/>
                            </a:rPr>
                            <m:t>𝒛</m:t>
                          </m:r>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FA56CA7-B24C-EC57-1EC6-52E9B56F4ADF}"/>
                  </a:ext>
                </a:extLst>
              </p:cNvPr>
              <p:cNvSpPr txBox="1">
                <a:spLocks noRot="1" noChangeAspect="1" noMove="1" noResize="1" noEditPoints="1" noAdjustHandles="1" noChangeArrowheads="1" noChangeShapeType="1" noTextEdit="1"/>
              </p:cNvSpPr>
              <p:nvPr/>
            </p:nvSpPr>
            <p:spPr>
              <a:xfrm>
                <a:off x="1491646" y="2034071"/>
                <a:ext cx="4472699"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0A2740-C5C6-A9F2-BD33-B71CB38372E7}"/>
                  </a:ext>
                </a:extLst>
              </p:cNvPr>
              <p:cNvSpPr txBox="1"/>
              <p:nvPr/>
            </p:nvSpPr>
            <p:spPr>
              <a:xfrm>
                <a:off x="2564037" y="3479277"/>
                <a:ext cx="5714065" cy="461665"/>
              </a:xfrm>
              <a:prstGeom prst="rect">
                <a:avLst/>
              </a:prstGeom>
              <a:noFill/>
            </p:spPr>
            <p:txBody>
              <a:bodyPr wrap="none" rtlCol="0">
                <a:spAutoFit/>
              </a:bodyPr>
              <a:lstStyle/>
              <a:p>
                <a:pPr algn="l"/>
                <a:r>
                  <a:rPr kumimoji="1" lang="ja-JP" altLang="en-US" sz="2400" dirty="0">
                    <a:ea typeface="メイリオ" panose="020B0604030504040204" pitchFamily="50" charset="-128"/>
                  </a:rPr>
                  <a:t>全ての</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取りうる</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にわたって総和をとる</a:t>
                </a:r>
              </a:p>
            </p:txBody>
          </p:sp>
        </mc:Choice>
        <mc:Fallback xmlns="">
          <p:sp>
            <p:nvSpPr>
              <p:cNvPr id="7" name="テキスト ボックス 6">
                <a:extLst>
                  <a:ext uri="{FF2B5EF4-FFF2-40B4-BE49-F238E27FC236}">
                    <a16:creationId xmlns:a16="http://schemas.microsoft.com/office/drawing/2014/main" id="{090A2740-C5C6-A9F2-BD33-B71CB38372E7}"/>
                  </a:ext>
                </a:extLst>
              </p:cNvPr>
              <p:cNvSpPr txBox="1">
                <a:spLocks noRot="1" noChangeAspect="1" noMove="1" noResize="1" noEditPoints="1" noAdjustHandles="1" noChangeArrowheads="1" noChangeShapeType="1" noTextEdit="1"/>
              </p:cNvSpPr>
              <p:nvPr/>
            </p:nvSpPr>
            <p:spPr>
              <a:xfrm>
                <a:off x="2564037" y="3479277"/>
                <a:ext cx="5714065" cy="461665"/>
              </a:xfrm>
              <a:prstGeom prst="rect">
                <a:avLst/>
              </a:prstGeom>
              <a:blipFill>
                <a:blip r:embed="rId4"/>
                <a:stretch>
                  <a:fillRect l="-1708" t="-8000" r="-640" b="-33333"/>
                </a:stretch>
              </a:blipFill>
            </p:spPr>
            <p:txBody>
              <a:bodyPr/>
              <a:lstStyle/>
              <a:p>
                <a:r>
                  <a:rPr lang="ja-JP" altLang="en-US">
                    <a:noFill/>
                  </a:rPr>
                  <a:t> </a:t>
                </a:r>
              </a:p>
            </p:txBody>
          </p:sp>
        </mc:Fallback>
      </mc:AlternateContent>
      <p:sp>
        <p:nvSpPr>
          <p:cNvPr id="8" name="吹き出し: 四角形 7">
            <a:extLst>
              <a:ext uri="{FF2B5EF4-FFF2-40B4-BE49-F238E27FC236}">
                <a16:creationId xmlns:a16="http://schemas.microsoft.com/office/drawing/2014/main" id="{4D9B5E97-0FC3-A600-931D-9CFB03336149}"/>
              </a:ext>
            </a:extLst>
          </p:cNvPr>
          <p:cNvSpPr/>
          <p:nvPr/>
        </p:nvSpPr>
        <p:spPr>
          <a:xfrm>
            <a:off x="1856793" y="2202022"/>
            <a:ext cx="578498" cy="1045029"/>
          </a:xfrm>
          <a:prstGeom prst="wedgeRectCallout">
            <a:avLst>
              <a:gd name="adj1" fmla="val 67355"/>
              <a:gd name="adj2" fmla="val 7678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33F6C188-30CF-2C47-1861-0CF5A6F4DF5C}"/>
              </a:ext>
            </a:extLst>
          </p:cNvPr>
          <p:cNvPicPr>
            <a:picLocks noChangeAspect="1"/>
          </p:cNvPicPr>
          <p:nvPr/>
        </p:nvPicPr>
        <p:blipFill>
          <a:blip r:embed="rId5"/>
          <a:stretch>
            <a:fillRect/>
          </a:stretch>
        </p:blipFill>
        <p:spPr>
          <a:xfrm>
            <a:off x="1626831" y="4088361"/>
            <a:ext cx="3638550" cy="1219200"/>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18A2720-A30A-928F-3392-756911DEA2C6}"/>
                  </a:ext>
                </a:extLst>
              </p:cNvPr>
              <p:cNvSpPr txBox="1"/>
              <p:nvPr/>
            </p:nvSpPr>
            <p:spPr>
              <a:xfrm>
                <a:off x="397741" y="5454980"/>
                <a:ext cx="1139651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結局　</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になる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にはデータ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a14:m>
                <a:r>
                  <a:rPr kumimoji="1" lang="ja-JP" altLang="en-US" sz="2400" dirty="0">
                    <a:latin typeface="メイリオ" panose="020B0604030504040204" pitchFamily="50" charset="-128"/>
                    <a:ea typeface="メイリオ" panose="020B0604030504040204" pitchFamily="50" charset="-128"/>
                  </a:rPr>
                  <a:t>が所属するクラスタを表す潜在変数</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en-US" altLang="ja-JP" sz="2400" dirty="0">
                    <a:latin typeface="メイリオ" panose="020B0604030504040204" pitchFamily="50" charset="-128"/>
                    <a:ea typeface="メイリオ" panose="020B0604030504040204" pitchFamily="50" charset="-128"/>
                  </a:rPr>
                  <a:t>(one hot vector)</a:t>
                </a:r>
              </a:p>
              <a:p>
                <a:pPr algn="l"/>
                <a:r>
                  <a:rPr kumimoji="1" lang="ja-JP" altLang="en-US" sz="2400" dirty="0">
                    <a:latin typeface="メイリオ" panose="020B0604030504040204" pitchFamily="50" charset="-128"/>
                    <a:ea typeface="メイリオ" panose="020B0604030504040204" pitchFamily="50" charset="-128"/>
                  </a:rPr>
                  <a:t>   が潜んでいると言える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各データ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について潜在クラスタ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が存在する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18A2720-A30A-928F-3392-756911DEA2C6}"/>
                  </a:ext>
                </a:extLst>
              </p:cNvPr>
              <p:cNvSpPr txBox="1">
                <a:spLocks noRot="1" noChangeAspect="1" noMove="1" noResize="1" noEditPoints="1" noAdjustHandles="1" noChangeArrowheads="1" noChangeShapeType="1" noTextEdit="1"/>
              </p:cNvSpPr>
              <p:nvPr/>
            </p:nvSpPr>
            <p:spPr>
              <a:xfrm>
                <a:off x="397741" y="5454980"/>
                <a:ext cx="11396518" cy="1200329"/>
              </a:xfrm>
              <a:prstGeom prst="rect">
                <a:avLst/>
              </a:prstGeom>
              <a:blipFill>
                <a:blip r:embed="rId6"/>
                <a:stretch>
                  <a:fillRect l="-802" t="-4061" b="-1167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E7E68A0-0C40-6616-9D22-995D93CA3307}"/>
              </a:ext>
            </a:extLst>
          </p:cNvPr>
          <p:cNvSpPr txBox="1"/>
          <p:nvPr/>
        </p:nvSpPr>
        <p:spPr>
          <a:xfrm>
            <a:off x="6588439" y="251775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これが潜在変数を陽に表した式</a:t>
            </a:r>
          </a:p>
        </p:txBody>
      </p:sp>
      <p:sp>
        <p:nvSpPr>
          <p:cNvPr id="6" name="矢印: 右 5">
            <a:extLst>
              <a:ext uri="{FF2B5EF4-FFF2-40B4-BE49-F238E27FC236}">
                <a16:creationId xmlns:a16="http://schemas.microsoft.com/office/drawing/2014/main" id="{11C0168B-A191-BFF5-F886-2C84DB24D375}"/>
              </a:ext>
            </a:extLst>
          </p:cNvPr>
          <p:cNvSpPr/>
          <p:nvPr/>
        </p:nvSpPr>
        <p:spPr>
          <a:xfrm>
            <a:off x="5964345" y="2388637"/>
            <a:ext cx="492439" cy="5644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28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543C49F-4991-47D2-A622-DC4A54104CF4}"/>
              </a:ext>
            </a:extLst>
          </p:cNvPr>
          <p:cNvSpPr txBox="1"/>
          <p:nvPr/>
        </p:nvSpPr>
        <p:spPr>
          <a:xfrm>
            <a:off x="288982" y="98740"/>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アルゴリズムによるクラスタリングの違い</a:t>
            </a:r>
          </a:p>
        </p:txBody>
      </p:sp>
      <p:sp>
        <p:nvSpPr>
          <p:cNvPr id="10" name="テキスト ボックス 9">
            <a:extLst>
              <a:ext uri="{FF2B5EF4-FFF2-40B4-BE49-F238E27FC236}">
                <a16:creationId xmlns:a16="http://schemas.microsoft.com/office/drawing/2014/main" id="{ED9B61AD-1EFF-4D4A-A90B-6CCC62B573DF}"/>
              </a:ext>
            </a:extLst>
          </p:cNvPr>
          <p:cNvSpPr txBox="1"/>
          <p:nvPr/>
        </p:nvSpPr>
        <p:spPr>
          <a:xfrm>
            <a:off x="473713" y="756814"/>
            <a:ext cx="11903018"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K-means                     </a:t>
            </a:r>
            <a:r>
              <a:rPr kumimoji="1" lang="ja-JP" altLang="en-US" sz="2000" dirty="0">
                <a:latin typeface="メイリオ" panose="020B0604030504040204" pitchFamily="50" charset="-128"/>
                <a:ea typeface="メイリオ" panose="020B0604030504040204" pitchFamily="50" charset="-128"/>
              </a:rPr>
              <a:t>：データが重心の周りに等方に広がっているようなクラスタリング</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混合正規分布（</a:t>
            </a:r>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）：データが多変量正規分布の楕円状（ラグビーボールののように）広がっ</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ているようなクラスタリング</a:t>
            </a:r>
          </a:p>
        </p:txBody>
      </p:sp>
      <p:sp>
        <p:nvSpPr>
          <p:cNvPr id="11" name="テキスト ボックス 10">
            <a:extLst>
              <a:ext uri="{FF2B5EF4-FFF2-40B4-BE49-F238E27FC236}">
                <a16:creationId xmlns:a16="http://schemas.microsoft.com/office/drawing/2014/main" id="{C498BFDD-32F4-4456-B657-16F25D87EC2E}"/>
              </a:ext>
            </a:extLst>
          </p:cNvPr>
          <p:cNvSpPr txBox="1"/>
          <p:nvPr/>
        </p:nvSpPr>
        <p:spPr>
          <a:xfrm>
            <a:off x="6096000" y="6450568"/>
            <a:ext cx="4546437" cy="369332"/>
          </a:xfrm>
          <a:prstGeom prst="rect">
            <a:avLst/>
          </a:prstGeom>
          <a:noFill/>
        </p:spPr>
        <p:txBody>
          <a:bodyPr wrap="none" rtlCol="0">
            <a:spAutoFit/>
          </a:bodyPr>
          <a:lstStyle/>
          <a:p>
            <a:pPr algn="l"/>
            <a:r>
              <a:rPr lang="en-US" altLang="ja-JP" dirty="0">
                <a:hlinkClick r:id="rId2"/>
              </a:rPr>
              <a:t>https://www.thelearningmachine.ai/clustering</a:t>
            </a:r>
            <a:endParaRPr kumimoji="1" lang="ja-JP" altLang="en-US"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6BAF384F-6882-94D9-B8A3-6F28B48F5A94}"/>
              </a:ext>
            </a:extLst>
          </p:cNvPr>
          <p:cNvPicPr>
            <a:picLocks noChangeAspect="1"/>
          </p:cNvPicPr>
          <p:nvPr/>
        </p:nvPicPr>
        <p:blipFill>
          <a:blip r:embed="rId3"/>
          <a:stretch>
            <a:fillRect/>
          </a:stretch>
        </p:blipFill>
        <p:spPr>
          <a:xfrm>
            <a:off x="5545397" y="2353595"/>
            <a:ext cx="1979403" cy="3672134"/>
          </a:xfrm>
          <a:prstGeom prst="rect">
            <a:avLst/>
          </a:prstGeom>
        </p:spPr>
      </p:pic>
      <p:pic>
        <p:nvPicPr>
          <p:cNvPr id="9" name="図 8">
            <a:extLst>
              <a:ext uri="{FF2B5EF4-FFF2-40B4-BE49-F238E27FC236}">
                <a16:creationId xmlns:a16="http://schemas.microsoft.com/office/drawing/2014/main" id="{1E66D9A9-A368-C9E7-8EC1-13D7E7EF636E}"/>
              </a:ext>
            </a:extLst>
          </p:cNvPr>
          <p:cNvPicPr>
            <a:picLocks noChangeAspect="1"/>
          </p:cNvPicPr>
          <p:nvPr/>
        </p:nvPicPr>
        <p:blipFill>
          <a:blip r:embed="rId4"/>
          <a:stretch>
            <a:fillRect/>
          </a:stretch>
        </p:blipFill>
        <p:spPr>
          <a:xfrm>
            <a:off x="8377336" y="2353595"/>
            <a:ext cx="1957874" cy="3711803"/>
          </a:xfrm>
          <a:prstGeom prst="rect">
            <a:avLst/>
          </a:prstGeom>
        </p:spPr>
      </p:pic>
      <p:sp>
        <p:nvSpPr>
          <p:cNvPr id="12" name="テキスト ボックス 11">
            <a:extLst>
              <a:ext uri="{FF2B5EF4-FFF2-40B4-BE49-F238E27FC236}">
                <a16:creationId xmlns:a16="http://schemas.microsoft.com/office/drawing/2014/main" id="{0335AC98-78DD-D0A4-792B-1A3C266FC1E7}"/>
              </a:ext>
            </a:extLst>
          </p:cNvPr>
          <p:cNvSpPr txBox="1"/>
          <p:nvPr/>
        </p:nvSpPr>
        <p:spPr>
          <a:xfrm>
            <a:off x="5673522" y="1904042"/>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EC9A5BE9-10BF-097D-6A6F-680AFABFD5F2}"/>
              </a:ext>
            </a:extLst>
          </p:cNvPr>
          <p:cNvSpPr txBox="1"/>
          <p:nvPr/>
        </p:nvSpPr>
        <p:spPr>
          <a:xfrm>
            <a:off x="1567543" y="4713853"/>
            <a:ext cx="34616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Cosine </a:t>
            </a:r>
            <a:r>
              <a:rPr kumimoji="1" lang="ja-JP" altLang="en-US" sz="2400" dirty="0">
                <a:latin typeface="メイリオ" panose="020B0604030504040204" pitchFamily="50" charset="-128"/>
                <a:ea typeface="メイリオ" panose="020B0604030504040204" pitchFamily="50" charset="-128"/>
              </a:rPr>
              <a:t>類似度を使ってもうまくいかない</a:t>
            </a:r>
          </a:p>
        </p:txBody>
      </p:sp>
      <p:sp>
        <p:nvSpPr>
          <p:cNvPr id="14" name="テキスト ボックス 13">
            <a:extLst>
              <a:ext uri="{FF2B5EF4-FFF2-40B4-BE49-F238E27FC236}">
                <a16:creationId xmlns:a16="http://schemas.microsoft.com/office/drawing/2014/main" id="{0718491E-CA88-AB9B-5400-FCCE0D27DB5A}"/>
              </a:ext>
            </a:extLst>
          </p:cNvPr>
          <p:cNvSpPr txBox="1"/>
          <p:nvPr/>
        </p:nvSpPr>
        <p:spPr>
          <a:xfrm>
            <a:off x="8733453" y="1911196"/>
            <a:ext cx="9188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endParaRPr kumimoji="1" lang="ja-JP" altLang="en-US" sz="2400" dirty="0">
              <a:latin typeface="メイリオ" panose="020B0604030504040204" pitchFamily="50" charset="-128"/>
              <a:ea typeface="メイリオ" panose="020B0604030504040204" pitchFamily="50" charset="-128"/>
            </a:endParaRPr>
          </a:p>
        </p:txBody>
      </p:sp>
      <p:sp>
        <p:nvSpPr>
          <p:cNvPr id="15" name="矢印: 五方向 14">
            <a:extLst>
              <a:ext uri="{FF2B5EF4-FFF2-40B4-BE49-F238E27FC236}">
                <a16:creationId xmlns:a16="http://schemas.microsoft.com/office/drawing/2014/main" id="{E12F05ED-146E-62D3-7DC6-421454DD5DFE}"/>
              </a:ext>
            </a:extLst>
          </p:cNvPr>
          <p:cNvSpPr/>
          <p:nvPr/>
        </p:nvSpPr>
        <p:spPr>
          <a:xfrm>
            <a:off x="1418253" y="4506686"/>
            <a:ext cx="4058816" cy="115699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3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62076EA-1B59-218E-4EE9-82CC4B4BF34F}"/>
                  </a:ext>
                </a:extLst>
              </p:cNvPr>
              <p:cNvSpPr txBox="1"/>
              <p:nvPr/>
            </p:nvSpPr>
            <p:spPr>
              <a:xfrm>
                <a:off x="999134" y="2517919"/>
                <a:ext cx="9895154" cy="1200329"/>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EM</a:t>
                </a:r>
                <a:r>
                  <a:rPr kumimoji="1" lang="ja-JP" altLang="en-US" sz="2400" b="1" dirty="0">
                    <a:latin typeface="メイリオ" panose="020B0604030504040204" pitchFamily="50" charset="-128"/>
                    <a:ea typeface="メイリオ" panose="020B0604030504040204" pitchFamily="50" charset="-128"/>
                  </a:rPr>
                  <a:t>アルゴリズムは、混合ガウス分布パラメータ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 に加えて</a:t>
                </a:r>
                <a:r>
                  <a:rPr kumimoji="1" lang="ja-JP" altLang="en-US" sz="2400" b="1" dirty="0">
                    <a:latin typeface="メイリオ" panose="020B0604030504040204" pitchFamily="50" charset="-128"/>
                    <a:ea typeface="メイリオ" panose="020B0604030504040204" pitchFamily="50" charset="-128"/>
                  </a:rPr>
                  <a:t>各データ</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b="1" dirty="0">
                    <a:latin typeface="メイリオ" panose="020B0604030504040204" pitchFamily="50" charset="-128"/>
                    <a:ea typeface="メイリオ" panose="020B0604030504040204" pitchFamily="50" charset="-128"/>
                  </a:rPr>
                  <a:t>の陽に現れない確率的クラスタラベル（負担率）</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oMath>
                </a14:m>
                <a:r>
                  <a:rPr kumimoji="1" lang="ja-JP" altLang="en-US" sz="2400" b="1" dirty="0">
                    <a:latin typeface="メイリオ" panose="020B0604030504040204" pitchFamily="50" charset="-128"/>
                    <a:ea typeface="メイリオ" panose="020B0604030504040204" pitchFamily="50" charset="-128"/>
                  </a:rPr>
                  <a:t>を同時に推定する</a:t>
                </a:r>
              </a:p>
            </p:txBody>
          </p:sp>
        </mc:Choice>
        <mc:Fallback xmlns="">
          <p:sp>
            <p:nvSpPr>
              <p:cNvPr id="2" name="テキスト ボックス 1">
                <a:extLst>
                  <a:ext uri="{FF2B5EF4-FFF2-40B4-BE49-F238E27FC236}">
                    <a16:creationId xmlns:a16="http://schemas.microsoft.com/office/drawing/2014/main" id="{862076EA-1B59-218E-4EE9-82CC4B4BF34F}"/>
                  </a:ext>
                </a:extLst>
              </p:cNvPr>
              <p:cNvSpPr txBox="1">
                <a:spLocks noRot="1" noChangeAspect="1" noMove="1" noResize="1" noEditPoints="1" noAdjustHandles="1" noChangeArrowheads="1" noChangeShapeType="1" noTextEdit="1"/>
              </p:cNvSpPr>
              <p:nvPr/>
            </p:nvSpPr>
            <p:spPr>
              <a:xfrm>
                <a:off x="999134" y="2517919"/>
                <a:ext cx="9895154" cy="1200329"/>
              </a:xfrm>
              <a:prstGeom prst="rect">
                <a:avLst/>
              </a:prstGeom>
              <a:blipFill>
                <a:blip r:embed="rId2"/>
                <a:stretch>
                  <a:fillRect l="-986" t="-3046" r="-863" b="-10660"/>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AEB5DB-59FD-7010-4360-0F1E7B48E967}"/>
              </a:ext>
            </a:extLst>
          </p:cNvPr>
          <p:cNvSpPr txBox="1"/>
          <p:nvPr/>
        </p:nvSpPr>
        <p:spPr>
          <a:xfrm>
            <a:off x="317242" y="466530"/>
            <a:ext cx="6699270" cy="1077218"/>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アルゴリズムのご利益　</a:t>
            </a:r>
            <a:endParaRPr kumimoji="1" lang="en-US" altLang="ja-JP" sz="3200" dirty="0">
              <a:latin typeface="メイリオ" panose="020B0604030504040204" pitchFamily="50" charset="-128"/>
              <a:ea typeface="メイリオ" panose="020B0604030504040204" pitchFamily="50" charset="-128"/>
            </a:endParaRPr>
          </a:p>
          <a:p>
            <a:pPr algn="l"/>
            <a:r>
              <a:rPr kumimoji="1" lang="ja-JP" altLang="en-US" sz="3200" dirty="0">
                <a:latin typeface="メイリオ" panose="020B0604030504040204" pitchFamily="50" charset="-128"/>
                <a:ea typeface="メイリオ" panose="020B0604030504040204" pitchFamily="50" charset="-128"/>
              </a:rPr>
              <a:t>　</a:t>
            </a:r>
            <a:r>
              <a:rPr kumimoji="1" lang="ja-JP" altLang="en-US" sz="2800" dirty="0">
                <a:latin typeface="メイリオ" panose="020B0604030504040204" pitchFamily="50" charset="-128"/>
                <a:ea typeface="メイリオ" panose="020B0604030504040204" pitchFamily="50" charset="-128"/>
              </a:rPr>
              <a:t>→　潜在変数を含めたパラメータ推定</a:t>
            </a:r>
          </a:p>
        </p:txBody>
      </p:sp>
    </p:spTree>
    <p:extLst>
      <p:ext uri="{BB962C8B-B14F-4D97-AF65-F5344CB8AC3E}">
        <p14:creationId xmlns:p14="http://schemas.microsoft.com/office/powerpoint/2010/main" val="262263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4EB92F-EDF2-0694-FEBF-4D354C602D15}"/>
              </a:ext>
            </a:extLst>
          </p:cNvPr>
          <p:cNvSpPr txBox="1"/>
          <p:nvPr/>
        </p:nvSpPr>
        <p:spPr>
          <a:xfrm>
            <a:off x="469171" y="245943"/>
            <a:ext cx="106987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変量正規分布の最尤推定ならパラメータは簡単に求まる</a:t>
            </a:r>
          </a:p>
        </p:txBody>
      </p:sp>
      <p:sp>
        <p:nvSpPr>
          <p:cNvPr id="8" name="テキスト ボックス 7">
            <a:extLst>
              <a:ext uri="{FF2B5EF4-FFF2-40B4-BE49-F238E27FC236}">
                <a16:creationId xmlns:a16="http://schemas.microsoft.com/office/drawing/2014/main" id="{3D97055F-8C7E-CBF0-90A9-2A51405C7B9F}"/>
              </a:ext>
            </a:extLst>
          </p:cNvPr>
          <p:cNvSpPr txBox="1"/>
          <p:nvPr/>
        </p:nvSpPr>
        <p:spPr>
          <a:xfrm>
            <a:off x="526080" y="930321"/>
            <a:ext cx="11139840" cy="769441"/>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ガウス分布の尤度関数は対数をとると、パラメータは簡単に求まる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（多変量ガウス分布の場合、行列の微分が必要だが結局同じような計算ができる詳しくは↓）</a:t>
            </a:r>
          </a:p>
        </p:txBody>
      </p:sp>
      <p:sp>
        <p:nvSpPr>
          <p:cNvPr id="9" name="矢印: 下 8">
            <a:extLst>
              <a:ext uri="{FF2B5EF4-FFF2-40B4-BE49-F238E27FC236}">
                <a16:creationId xmlns:a16="http://schemas.microsoft.com/office/drawing/2014/main" id="{C1BCBD16-B620-7846-B545-4CCC7CAB7E79}"/>
              </a:ext>
            </a:extLst>
          </p:cNvPr>
          <p:cNvSpPr/>
          <p:nvPr/>
        </p:nvSpPr>
        <p:spPr>
          <a:xfrm>
            <a:off x="4427036" y="3500525"/>
            <a:ext cx="745937" cy="538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03E9F5D-8E50-1BBB-E74F-0B3D95BFE91F}"/>
              </a:ext>
            </a:extLst>
          </p:cNvPr>
          <p:cNvSpPr txBox="1"/>
          <p:nvPr/>
        </p:nvSpPr>
        <p:spPr>
          <a:xfrm>
            <a:off x="6460276" y="3739049"/>
            <a:ext cx="318548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足し算になるので微分が容易</a:t>
            </a:r>
          </a:p>
        </p:txBody>
      </p:sp>
      <p:sp>
        <p:nvSpPr>
          <p:cNvPr id="11" name="テキスト ボックス 10">
            <a:extLst>
              <a:ext uri="{FF2B5EF4-FFF2-40B4-BE49-F238E27FC236}">
                <a16:creationId xmlns:a16="http://schemas.microsoft.com/office/drawing/2014/main" id="{BA81C153-04F3-D0D1-0E90-A98FFE577B3C}"/>
              </a:ext>
            </a:extLst>
          </p:cNvPr>
          <p:cNvSpPr txBox="1"/>
          <p:nvPr/>
        </p:nvSpPr>
        <p:spPr>
          <a:xfrm>
            <a:off x="4803050" y="1694809"/>
            <a:ext cx="6364884" cy="646331"/>
          </a:xfrm>
          <a:prstGeom prst="rect">
            <a:avLst/>
          </a:prstGeom>
          <a:noFill/>
        </p:spPr>
        <p:txBody>
          <a:bodyPr wrap="none" rtlCol="0">
            <a:spAutoFit/>
          </a:bodyPr>
          <a:lstStyle/>
          <a:p>
            <a:r>
              <a:rPr kumimoji="1" lang="en-US" altLang="ja-JP" dirty="0">
                <a:hlinkClick r:id="rId2"/>
              </a:rPr>
              <a:t>https://masamunetogetoge.com/multivariate-normal-distribution</a:t>
            </a:r>
            <a:endParaRPr kumimoji="1" lang="en-US" altLang="ja-JP" dirty="0"/>
          </a:p>
          <a:p>
            <a:endParaRPr kumimoji="1" lang="ja-JP" altLang="en-US" dirty="0"/>
          </a:p>
        </p:txBody>
      </p:sp>
      <p:sp>
        <p:nvSpPr>
          <p:cNvPr id="15" name="テキスト ボックス 14">
            <a:extLst>
              <a:ext uri="{FF2B5EF4-FFF2-40B4-BE49-F238E27FC236}">
                <a16:creationId xmlns:a16="http://schemas.microsoft.com/office/drawing/2014/main" id="{65FAD7B7-8FE5-2A8B-8480-BF7CE9E5B7F0}"/>
              </a:ext>
            </a:extLst>
          </p:cNvPr>
          <p:cNvSpPr txBox="1"/>
          <p:nvPr/>
        </p:nvSpPr>
        <p:spPr>
          <a:xfrm>
            <a:off x="1304835" y="5249952"/>
            <a:ext cx="6955750"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対数尤度にすると、パラメータの２次関数になる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64DD110-620C-F61C-976B-2A44C960DD12}"/>
                  </a:ext>
                </a:extLst>
              </p:cNvPr>
              <p:cNvSpPr txBox="1"/>
              <p:nvPr/>
            </p:nvSpPr>
            <p:spPr>
              <a:xfrm>
                <a:off x="2749128" y="5875622"/>
                <a:ext cx="1464440" cy="70224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𝜕𝜋</m:t>
                          </m:r>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64DD110-620C-F61C-976B-2A44C960DD12}"/>
                  </a:ext>
                </a:extLst>
              </p:cNvPr>
              <p:cNvSpPr txBox="1">
                <a:spLocks noRot="1" noChangeAspect="1" noMove="1" noResize="1" noEditPoints="1" noAdjustHandles="1" noChangeArrowheads="1" noChangeShapeType="1" noTextEdit="1"/>
              </p:cNvSpPr>
              <p:nvPr/>
            </p:nvSpPr>
            <p:spPr>
              <a:xfrm>
                <a:off x="2749128" y="5875622"/>
                <a:ext cx="1464440" cy="70224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4D687F9-2051-C2A8-4571-7A37EC9334BE}"/>
                  </a:ext>
                </a:extLst>
              </p:cNvPr>
              <p:cNvSpPr txBox="1"/>
              <p:nvPr/>
            </p:nvSpPr>
            <p:spPr>
              <a:xfrm>
                <a:off x="4558405" y="5875622"/>
                <a:ext cx="1464440"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14D687F9-2051-C2A8-4571-7A37EC9334BE}"/>
                  </a:ext>
                </a:extLst>
              </p:cNvPr>
              <p:cNvSpPr txBox="1">
                <a:spLocks noRot="1" noChangeAspect="1" noMove="1" noResize="1" noEditPoints="1" noAdjustHandles="1" noChangeArrowheads="1" noChangeShapeType="1" noTextEdit="1"/>
              </p:cNvSpPr>
              <p:nvPr/>
            </p:nvSpPr>
            <p:spPr>
              <a:xfrm>
                <a:off x="4558405" y="5875622"/>
                <a:ext cx="1464440" cy="70224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6B9B4D2-1CBB-90B3-1E83-FAC920F88D5F}"/>
                  </a:ext>
                </a:extLst>
              </p:cNvPr>
              <p:cNvSpPr txBox="1"/>
              <p:nvPr/>
            </p:nvSpPr>
            <p:spPr>
              <a:xfrm>
                <a:off x="6234849" y="5875622"/>
                <a:ext cx="5957151" cy="83298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対数</a:t>
                </a: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尤度</m:t>
                    </m:r>
                    <m:r>
                      <a:rPr kumimoji="1" lang="ja-JP" altLang="en-US" sz="2400" i="1" dirty="0" smtClean="0">
                        <a:latin typeface="Cambria Math" panose="02040503050406030204" pitchFamily="18" charset="0"/>
                        <a:ea typeface="メイリオ" panose="020B0604030504040204" pitchFamily="50" charset="-128"/>
                      </a:rPr>
                      <m:t>を</m:t>
                    </m:r>
                    <m:r>
                      <a:rPr kumimoji="1" lang="ja-JP" altLang="en-US" sz="2400" i="1" dirty="0">
                        <a:latin typeface="Cambria Math" panose="02040503050406030204" pitchFamily="18" charset="0"/>
                        <a:ea typeface="メイリオ" panose="020B0604030504040204" pitchFamily="50" charset="-128"/>
                      </a:rPr>
                      <m:t>最大化する</m:t>
                    </m:r>
                    <m:r>
                      <a:rPr kumimoji="1" lang="ja-JP" altLang="en-US" sz="2400" i="1" smtClean="0">
                        <a:latin typeface="Cambria Math" panose="02040503050406030204" pitchFamily="18" charset="0"/>
                        <a:ea typeface="メイリオ" panose="020B0604030504040204" pitchFamily="50" charset="-128"/>
                      </a:rPr>
                      <m:t>𝜋</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は、左の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次関数</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を解くだけで求まる</a:t>
                </a:r>
              </a:p>
            </p:txBody>
          </p:sp>
        </mc:Choice>
        <mc:Fallback xmlns="">
          <p:sp>
            <p:nvSpPr>
              <p:cNvPr id="18" name="テキスト ボックス 17">
                <a:extLst>
                  <a:ext uri="{FF2B5EF4-FFF2-40B4-BE49-F238E27FC236}">
                    <a16:creationId xmlns:a16="http://schemas.microsoft.com/office/drawing/2014/main" id="{F6B9B4D2-1CBB-90B3-1E83-FAC920F88D5F}"/>
                  </a:ext>
                </a:extLst>
              </p:cNvPr>
              <p:cNvSpPr txBox="1">
                <a:spLocks noRot="1" noChangeAspect="1" noMove="1" noResize="1" noEditPoints="1" noAdjustHandles="1" noChangeArrowheads="1" noChangeShapeType="1" noTextEdit="1"/>
              </p:cNvSpPr>
              <p:nvPr/>
            </p:nvSpPr>
            <p:spPr>
              <a:xfrm>
                <a:off x="6234849" y="5875622"/>
                <a:ext cx="5957151" cy="832985"/>
              </a:xfrm>
              <a:prstGeom prst="rect">
                <a:avLst/>
              </a:prstGeom>
              <a:blipFill>
                <a:blip r:embed="rId5"/>
                <a:stretch>
                  <a:fillRect l="-1638" t="-4412" r="-409" b="-169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B07677F-444D-43A5-820B-B7A1D9253B86}"/>
                  </a:ext>
                </a:extLst>
              </p:cNvPr>
              <p:cNvSpPr txBox="1"/>
              <p:nvPr/>
            </p:nvSpPr>
            <p:spPr>
              <a:xfrm>
                <a:off x="1628183" y="2318748"/>
                <a:ext cx="5022593"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𝐿</m:t>
                      </m:r>
                      <m:d>
                        <m:dPr>
                          <m:ctrlPr>
                            <a:rPr kumimoji="1" lang="en-US" altLang="ja-JP" sz="2000" b="0" i="1" smtClean="0">
                              <a:latin typeface="Cambria Math" panose="02040503050406030204" pitchFamily="18" charset="0"/>
                              <a:ea typeface="メイリオ" panose="020B0604030504040204" pitchFamily="50" charset="-128"/>
                            </a:rPr>
                          </m:ctrlPr>
                        </m:dPr>
                        <m:e>
                          <m:r>
                            <a:rPr kumimoji="1" lang="ja-JP" altLang="en-US" sz="200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e>
                        <m:e>
                          <m:r>
                            <a:rPr kumimoji="1" lang="en-US" altLang="ja-JP" sz="2000" b="0" i="1" smtClean="0">
                              <a:latin typeface="Cambria Math" panose="02040503050406030204" pitchFamily="18" charset="0"/>
                              <a:ea typeface="メイリオ" panose="020B0604030504040204" pitchFamily="50" charset="-128"/>
                            </a:rPr>
                            <m:t>𝑋</m:t>
                          </m:r>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d>
                            <m:dPr>
                              <m:begChr m:val="{"/>
                              <m:endChr m:val="}"/>
                              <m:ctrlPr>
                                <a:rPr kumimoji="1" lang="en-US" altLang="ja-JP" sz="2000" b="0" i="1" smtClean="0">
                                  <a:latin typeface="Cambria Math" panose="02040503050406030204" pitchFamily="18" charset="0"/>
                                  <a:ea typeface="メイリオ" panose="020B0604030504040204" pitchFamily="50" charset="-128"/>
                                </a:rPr>
                              </m:ctrlPr>
                            </m:dPr>
                            <m:e>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ad>
                                    <m:radPr>
                                      <m:degHide m:val="on"/>
                                      <m:ctrlPr>
                                        <a:rPr kumimoji="1" lang="en-US" altLang="ja-JP" sz="2000" i="1">
                                          <a:latin typeface="Cambria Math" panose="02040503050406030204" pitchFamily="18" charset="0"/>
                                          <a:ea typeface="メイリオ" panose="020B0604030504040204" pitchFamily="50" charset="-128"/>
                                        </a:rPr>
                                      </m:ctrlPr>
                                    </m:radPr>
                                    <m:deg/>
                                    <m:e>
                                      <m:r>
                                        <a:rPr kumimoji="1" lang="en-US" altLang="ja-JP" sz="2000" i="1">
                                          <a:latin typeface="Cambria Math" panose="02040503050406030204" pitchFamily="18" charset="0"/>
                                          <a:ea typeface="メイリオ" panose="020B0604030504040204" pitchFamily="50" charset="-128"/>
                                        </a:rPr>
                                        <m:t>2</m:t>
                                      </m:r>
                                      <m:r>
                                        <a:rPr kumimoji="1" lang="ja-JP" altLang="en-US" sz="2000" i="1">
                                          <a:latin typeface="Cambria Math" panose="02040503050406030204" pitchFamily="18" charset="0"/>
                                          <a:ea typeface="メイリオ" panose="020B0604030504040204" pitchFamily="50" charset="-128"/>
                                        </a:rPr>
                                        <m:t>𝜋</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e>
                                  </m:rad>
                                </m:den>
                              </m:f>
                              <m:r>
                                <a:rPr kumimoji="1" lang="en-US" altLang="ja-JP" sz="2000" i="1">
                                  <a:latin typeface="Cambria Math" panose="02040503050406030204" pitchFamily="18" charset="0"/>
                                  <a:ea typeface="メイリオ" panose="020B0604030504040204" pitchFamily="50" charset="-128"/>
                                </a:rPr>
                                <m:t>𝑒𝑥𝑝</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num>
                                    <m:den>
                                      <m:r>
                                        <a:rPr kumimoji="1" lang="en-US" altLang="ja-JP" sz="2000" b="0" i="1" smtClean="0">
                                          <a:latin typeface="Cambria Math" panose="02040503050406030204" pitchFamily="18" charset="0"/>
                                          <a:ea typeface="メイリオ" panose="020B0604030504040204" pitchFamily="50" charset="-128"/>
                                        </a:rPr>
                                        <m:t>2</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den>
                                  </m:f>
                                </m:e>
                              </m:d>
                            </m:e>
                          </m:d>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B07677F-444D-43A5-820B-B7A1D9253B86}"/>
                  </a:ext>
                </a:extLst>
              </p:cNvPr>
              <p:cNvSpPr txBox="1">
                <a:spLocks noRot="1" noChangeAspect="1" noMove="1" noResize="1" noEditPoints="1" noAdjustHandles="1" noChangeArrowheads="1" noChangeShapeType="1" noTextEdit="1"/>
              </p:cNvSpPr>
              <p:nvPr/>
            </p:nvSpPr>
            <p:spPr>
              <a:xfrm>
                <a:off x="1628183" y="2318748"/>
                <a:ext cx="5022593"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9CD9DF-A637-E016-BD59-3B0B04F9C7A6}"/>
                  </a:ext>
                </a:extLst>
              </p:cNvPr>
              <p:cNvSpPr txBox="1"/>
              <p:nvPr/>
            </p:nvSpPr>
            <p:spPr>
              <a:xfrm>
                <a:off x="1628183" y="4108381"/>
                <a:ext cx="6996787" cy="616836"/>
              </a:xfrm>
              <a:prstGeom prst="rect">
                <a:avLst/>
              </a:prstGeom>
              <a:noFill/>
            </p:spPr>
            <p:txBody>
              <a:bodyPr wrap="none" rtlCol="0">
                <a:spAutoFit/>
              </a:bodyPr>
              <a:lstStyle/>
              <a:p>
                <a:r>
                  <a:rPr kumimoji="1" lang="en-US" altLang="ja-JP" sz="2400" b="0" dirty="0">
                    <a:ea typeface="メイリオ" panose="020B0604030504040204" pitchFamily="50" charset="-128"/>
                  </a:rPr>
                  <a:t>log</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𝑁</m:t>
                        </m:r>
                      </m:num>
                      <m:den>
                        <m:r>
                          <a:rPr kumimoji="1" lang="en-US" altLang="ja-JP" sz="2400" b="0" i="1" smtClean="0">
                            <a:latin typeface="Cambria Math" panose="02040503050406030204" pitchFamily="18" charset="0"/>
                            <a:ea typeface="メイリオ" panose="020B0604030504040204" pitchFamily="50" charset="-128"/>
                          </a:rPr>
                          <m:t>2</m:t>
                        </m:r>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log</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d>
                      </m:e>
                    </m:fun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𝜇</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669CD9DF-A637-E016-BD59-3B0B04F9C7A6}"/>
                  </a:ext>
                </a:extLst>
              </p:cNvPr>
              <p:cNvSpPr txBox="1">
                <a:spLocks noRot="1" noChangeAspect="1" noMove="1" noResize="1" noEditPoints="1" noAdjustHandles="1" noChangeArrowheads="1" noChangeShapeType="1" noTextEdit="1"/>
              </p:cNvSpPr>
              <p:nvPr/>
            </p:nvSpPr>
            <p:spPr>
              <a:xfrm>
                <a:off x="1628183" y="4108381"/>
                <a:ext cx="6996787" cy="616836"/>
              </a:xfrm>
              <a:prstGeom prst="rect">
                <a:avLst/>
              </a:prstGeom>
              <a:blipFill>
                <a:blip r:embed="rId7"/>
                <a:stretch>
                  <a:fillRect l="-1307" b="-99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E9F1BB2-CAA7-8B94-DACC-937D2FD4BC58}"/>
                  </a:ext>
                </a:extLst>
              </p:cNvPr>
              <p:cNvSpPr txBox="1"/>
              <p:nvPr/>
            </p:nvSpPr>
            <p:spPr>
              <a:xfrm>
                <a:off x="6784799" y="2532263"/>
                <a:ext cx="424911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単変量なので、</a:t>
                </a:r>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sSup>
                      <m:sSupPr>
                        <m:ctrlPr>
                          <a:rPr kumimoji="1" lang="el-GR" altLang="ja-JP" sz="240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 → </m:t>
                        </m:r>
                        <m:r>
                          <a:rPr kumimoji="1" lang="ja-JP" altLang="el-GR" sz="2400" i="1" smtClean="0">
                            <a:latin typeface="Cambria Math" panose="02040503050406030204" pitchFamily="18" charset="0"/>
                            <a:ea typeface="Cambria Math" panose="02040503050406030204" pitchFamily="18" charset="0"/>
                          </a:rPr>
                          <m:t>𝜎</m:t>
                        </m:r>
                      </m:e>
                      <m:sup>
                        <m:r>
                          <a:rPr kumimoji="1" lang="en-US" altLang="ja-JP" sz="2400" b="0" i="1" smtClean="0">
                            <a:latin typeface="Cambria Math" panose="02040503050406030204" pitchFamily="18" charset="0"/>
                            <a:ea typeface="Cambria Math" panose="02040503050406030204" pitchFamily="18" charset="0"/>
                          </a:rPr>
                          <m:t>2</m:t>
                        </m:r>
                      </m:sup>
                    </m:sSup>
                  </m:oMath>
                </a14:m>
                <a:r>
                  <a:rPr kumimoji="1" lang="ja-JP" altLang="en-US" sz="2400" dirty="0">
                    <a:latin typeface="メイリオ" panose="020B0604030504040204" pitchFamily="50" charset="-128"/>
                    <a:ea typeface="メイリオ" panose="020B0604030504040204" pitchFamily="50" charset="-128"/>
                  </a:rPr>
                  <a:t>とした</a:t>
                </a:r>
              </a:p>
            </p:txBody>
          </p:sp>
        </mc:Choice>
        <mc:Fallback xmlns="">
          <p:sp>
            <p:nvSpPr>
              <p:cNvPr id="21" name="テキスト ボックス 20">
                <a:extLst>
                  <a:ext uri="{FF2B5EF4-FFF2-40B4-BE49-F238E27FC236}">
                    <a16:creationId xmlns:a16="http://schemas.microsoft.com/office/drawing/2014/main" id="{5E9F1BB2-CAA7-8B94-DACC-937D2FD4BC58}"/>
                  </a:ext>
                </a:extLst>
              </p:cNvPr>
              <p:cNvSpPr txBox="1">
                <a:spLocks noRot="1" noChangeAspect="1" noMove="1" noResize="1" noEditPoints="1" noAdjustHandles="1" noChangeArrowheads="1" noChangeShapeType="1" noTextEdit="1"/>
              </p:cNvSpPr>
              <p:nvPr/>
            </p:nvSpPr>
            <p:spPr>
              <a:xfrm>
                <a:off x="6784799" y="2532263"/>
                <a:ext cx="4249112" cy="461665"/>
              </a:xfrm>
              <a:prstGeom prst="rect">
                <a:avLst/>
              </a:prstGeom>
              <a:blipFill>
                <a:blip r:embed="rId8"/>
                <a:stretch>
                  <a:fillRect l="-2296" t="-7895" r="-1148" b="-3157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1C732F8-7860-4FAF-DEBF-7BED661D86C0}"/>
              </a:ext>
            </a:extLst>
          </p:cNvPr>
          <p:cNvSpPr txBox="1"/>
          <p:nvPr/>
        </p:nvSpPr>
        <p:spPr>
          <a:xfrm>
            <a:off x="526080" y="3317975"/>
            <a:ext cx="3064309"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観測データは独立同時分布に従うという前提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i.i.d</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吹き出し: 角を丸めた四角形 3">
            <a:extLst>
              <a:ext uri="{FF2B5EF4-FFF2-40B4-BE49-F238E27FC236}">
                <a16:creationId xmlns:a16="http://schemas.microsoft.com/office/drawing/2014/main" id="{F92DE8DE-8343-D17B-77F3-FA61B5C27177}"/>
              </a:ext>
            </a:extLst>
          </p:cNvPr>
          <p:cNvSpPr/>
          <p:nvPr/>
        </p:nvSpPr>
        <p:spPr>
          <a:xfrm>
            <a:off x="469171" y="3254029"/>
            <a:ext cx="3216421" cy="769441"/>
          </a:xfrm>
          <a:prstGeom prst="wedgeRoundRectCallout">
            <a:avLst>
              <a:gd name="adj1" fmla="val 35445"/>
              <a:gd name="adj2" fmla="val -78167"/>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913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F0EAD6-A169-468C-AD60-9952EEF1F987}"/>
              </a:ext>
            </a:extLst>
          </p:cNvPr>
          <p:cNvSpPr txBox="1"/>
          <p:nvPr/>
        </p:nvSpPr>
        <p:spPr>
          <a:xfrm>
            <a:off x="230530" y="299380"/>
            <a:ext cx="11505073"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GMM</a:t>
            </a:r>
            <a:r>
              <a:rPr kumimoji="1" lang="ja-JP" altLang="en-US" sz="3200" b="1" dirty="0">
                <a:latin typeface="メイリオ" panose="020B0604030504040204" pitchFamily="50" charset="-128"/>
                <a:ea typeface="メイリオ" panose="020B0604030504040204" pitchFamily="50" charset="-128"/>
              </a:rPr>
              <a:t>の最尤推定では同じノリでパラメータを求められるか？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97836C5-61F5-47A1-9914-844A96768354}"/>
                  </a:ext>
                </a:extLst>
              </p:cNvPr>
              <p:cNvSpPr txBox="1"/>
              <p:nvPr/>
            </p:nvSpPr>
            <p:spPr>
              <a:xfrm>
                <a:off x="1282826" y="4434216"/>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497836C5-61F5-47A1-9914-844A96768354}"/>
                  </a:ext>
                </a:extLst>
              </p:cNvPr>
              <p:cNvSpPr txBox="1">
                <a:spLocks noRot="1" noChangeAspect="1" noMove="1" noResize="1" noEditPoints="1" noAdjustHandles="1" noChangeArrowheads="1" noChangeShapeType="1" noTextEdit="1"/>
              </p:cNvSpPr>
              <p:nvPr/>
            </p:nvSpPr>
            <p:spPr>
              <a:xfrm>
                <a:off x="1282826" y="4434216"/>
                <a:ext cx="10200421" cy="1038489"/>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7A7AB53-0C27-40FF-9251-0A41AD4014BF}"/>
              </a:ext>
            </a:extLst>
          </p:cNvPr>
          <p:cNvSpPr txBox="1"/>
          <p:nvPr/>
        </p:nvSpPr>
        <p:spPr>
          <a:xfrm>
            <a:off x="771257" y="3854235"/>
            <a:ext cx="418576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対数尤度関数を求めると。。</a:t>
            </a:r>
          </a:p>
        </p:txBody>
      </p:sp>
      <p:sp>
        <p:nvSpPr>
          <p:cNvPr id="16" name="矢印: 上 15">
            <a:extLst>
              <a:ext uri="{FF2B5EF4-FFF2-40B4-BE49-F238E27FC236}">
                <a16:creationId xmlns:a16="http://schemas.microsoft.com/office/drawing/2014/main" id="{82F2A457-6CFD-4502-A267-4E02B7B8FBBC}"/>
              </a:ext>
            </a:extLst>
          </p:cNvPr>
          <p:cNvSpPr/>
          <p:nvPr/>
        </p:nvSpPr>
        <p:spPr>
          <a:xfrm>
            <a:off x="9010186" y="5515476"/>
            <a:ext cx="425819" cy="357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A26CA07-B5A1-4376-A63A-BCD29AE4AFA8}"/>
                  </a:ext>
                </a:extLst>
              </p:cNvPr>
              <p:cNvSpPr txBox="1"/>
              <p:nvPr/>
            </p:nvSpPr>
            <p:spPr>
              <a:xfrm>
                <a:off x="7372951" y="5954514"/>
                <a:ext cx="4362652" cy="646331"/>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対数尤度関数は、∑が邪魔して</a:t>
                </a:r>
                <a14:m>
                  <m:oMath xmlns:m="http://schemas.openxmlformats.org/officeDocument/2006/math">
                    <m:d>
                      <m:dPr>
                        <m:ctrlPr>
                          <a:rPr kumimoji="1" lang="en-US" altLang="ja-JP" b="1" i="1">
                            <a:latin typeface="Cambria Math" panose="02040503050406030204" pitchFamily="18" charset="0"/>
                            <a:ea typeface="メイリオ" panose="020B0604030504040204" pitchFamily="50" charset="-128"/>
                          </a:rPr>
                        </m:ctrlPr>
                      </m:dPr>
                      <m:e>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𝝅</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e>
                    </m:d>
                  </m:oMath>
                </a14:m>
                <a:r>
                  <a:rPr kumimoji="1" lang="ja-JP" altLang="en-US" b="1" dirty="0">
                    <a:latin typeface="メイリオ" panose="020B0604030504040204" pitchFamily="50" charset="-128"/>
                    <a:ea typeface="メイリオ" panose="020B0604030504040204" pitchFamily="50" charset="-128"/>
                  </a:rPr>
                  <a:t>簡単な関数にはならない</a:t>
                </a:r>
              </a:p>
            </p:txBody>
          </p:sp>
        </mc:Choice>
        <mc:Fallback xmlns="">
          <p:sp>
            <p:nvSpPr>
              <p:cNvPr id="17" name="テキスト ボックス 16">
                <a:extLst>
                  <a:ext uri="{FF2B5EF4-FFF2-40B4-BE49-F238E27FC236}">
                    <a16:creationId xmlns:a16="http://schemas.microsoft.com/office/drawing/2014/main" id="{2A26CA07-B5A1-4376-A63A-BCD29AE4AFA8}"/>
                  </a:ext>
                </a:extLst>
              </p:cNvPr>
              <p:cNvSpPr txBox="1">
                <a:spLocks noRot="1" noChangeAspect="1" noMove="1" noResize="1" noEditPoints="1" noAdjustHandles="1" noChangeArrowheads="1" noChangeShapeType="1" noTextEdit="1"/>
              </p:cNvSpPr>
              <p:nvPr/>
            </p:nvSpPr>
            <p:spPr>
              <a:xfrm>
                <a:off x="7372951" y="5954514"/>
                <a:ext cx="4362652" cy="646331"/>
              </a:xfrm>
              <a:prstGeom prst="rect">
                <a:avLst/>
              </a:prstGeom>
              <a:blipFill>
                <a:blip r:embed="rId3"/>
                <a:stretch>
                  <a:fillRect l="-1117"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1741E-1683-78A8-77C3-591914AE73A4}"/>
                  </a:ext>
                </a:extLst>
              </p:cNvPr>
              <p:cNvSpPr txBox="1"/>
              <p:nvPr/>
            </p:nvSpPr>
            <p:spPr>
              <a:xfrm>
                <a:off x="1672402" y="2437111"/>
                <a:ext cx="217360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クラスタ重心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7EE1741E-1683-78A8-77C3-591914AE73A4}"/>
                  </a:ext>
                </a:extLst>
              </p:cNvPr>
              <p:cNvSpPr txBox="1">
                <a:spLocks noRot="1" noChangeAspect="1" noMove="1" noResize="1" noEditPoints="1" noAdjustHandles="1" noChangeArrowheads="1" noChangeShapeType="1" noTextEdit="1"/>
              </p:cNvSpPr>
              <p:nvPr/>
            </p:nvSpPr>
            <p:spPr>
              <a:xfrm>
                <a:off x="1672402" y="2437111"/>
                <a:ext cx="2173608" cy="307777"/>
              </a:xfrm>
              <a:prstGeom prst="rect">
                <a:avLst/>
              </a:prstGeom>
              <a:blipFill>
                <a:blip r:embed="rId4"/>
                <a:stretch>
                  <a:fillRect l="-1401" t="-16000" r="-3081" b="-18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7C2EE08-4398-5C3D-8A42-5BF5AE7B37A5}"/>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21452D-3AC0-5164-A31B-9FC3070DA89D}"/>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0E84C05-A1D7-7E45-3360-9354EC4D9D15}"/>
                  </a:ext>
                </a:extLst>
              </p:cNvPr>
              <p:cNvSpPr txBox="1"/>
              <p:nvPr/>
            </p:nvSpPr>
            <p:spPr>
              <a:xfrm>
                <a:off x="1703789" y="2857527"/>
                <a:ext cx="428444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クラスタの</m:t>
                    </m:r>
                  </m:oMath>
                </a14:m>
                <a:r>
                  <a:rPr kumimoji="1" lang="ja-JP" altLang="en-US" sz="2000" dirty="0">
                    <a:latin typeface="メイリオ" panose="020B0604030504040204" pitchFamily="50" charset="-128"/>
                    <a:ea typeface="メイリオ" panose="020B0604030504040204" pitchFamily="50" charset="-128"/>
                  </a:rPr>
                  <a:t>形状（楕円、中心性）</a:t>
                </a:r>
              </a:p>
            </p:txBody>
          </p:sp>
        </mc:Choice>
        <mc:Fallback xmlns="">
          <p:sp>
            <p:nvSpPr>
              <p:cNvPr id="21" name="テキスト ボックス 20">
                <a:extLst>
                  <a:ext uri="{FF2B5EF4-FFF2-40B4-BE49-F238E27FC236}">
                    <a16:creationId xmlns:a16="http://schemas.microsoft.com/office/drawing/2014/main" id="{40E84C05-A1D7-7E45-3360-9354EC4D9D15}"/>
                  </a:ext>
                </a:extLst>
              </p:cNvPr>
              <p:cNvSpPr txBox="1">
                <a:spLocks noRot="1" noChangeAspect="1" noMove="1" noResize="1" noEditPoints="1" noAdjustHandles="1" noChangeArrowheads="1" noChangeShapeType="1" noTextEdit="1"/>
              </p:cNvSpPr>
              <p:nvPr/>
            </p:nvSpPr>
            <p:spPr>
              <a:xfrm>
                <a:off x="1703789" y="2857527"/>
                <a:ext cx="4284443" cy="307777"/>
              </a:xfrm>
              <a:prstGeom prst="rect">
                <a:avLst/>
              </a:prstGeom>
              <a:blipFill>
                <a:blip r:embed="rId5"/>
                <a:stretch>
                  <a:fillRect l="-1991" t="-26000" r="-31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4FD3D9E-A9A4-D741-AB90-ACE90937D837}"/>
                  </a:ext>
                </a:extLst>
              </p:cNvPr>
              <p:cNvSpPr txBox="1"/>
              <p:nvPr/>
            </p:nvSpPr>
            <p:spPr>
              <a:xfrm>
                <a:off x="1703789" y="3196984"/>
                <a:ext cx="5432513" cy="31123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混合する各ガウス分布クラスタの</m:t>
                    </m:r>
                  </m:oMath>
                </a14:m>
                <a:r>
                  <a:rPr kumimoji="1" lang="ja-JP" altLang="en-US" sz="2000" dirty="0">
                    <a:latin typeface="メイリオ" panose="020B0604030504040204" pitchFamily="50" charset="-128"/>
                    <a:ea typeface="メイリオ" panose="020B0604030504040204" pitchFamily="50" charset="-128"/>
                  </a:rPr>
                  <a:t>占有面積</a:t>
                </a:r>
              </a:p>
            </p:txBody>
          </p:sp>
        </mc:Choice>
        <mc:Fallback xmlns="">
          <p:sp>
            <p:nvSpPr>
              <p:cNvPr id="22" name="テキスト ボックス 21">
                <a:extLst>
                  <a:ext uri="{FF2B5EF4-FFF2-40B4-BE49-F238E27FC236}">
                    <a16:creationId xmlns:a16="http://schemas.microsoft.com/office/drawing/2014/main" id="{14FD3D9E-A9A4-D741-AB90-ACE90937D837}"/>
                  </a:ext>
                </a:extLst>
              </p:cNvPr>
              <p:cNvSpPr txBox="1">
                <a:spLocks noRot="1" noChangeAspect="1" noMove="1" noResize="1" noEditPoints="1" noAdjustHandles="1" noChangeArrowheads="1" noChangeShapeType="1" noTextEdit="1"/>
              </p:cNvSpPr>
              <p:nvPr/>
            </p:nvSpPr>
            <p:spPr>
              <a:xfrm>
                <a:off x="1703789" y="3196984"/>
                <a:ext cx="5432513" cy="311239"/>
              </a:xfrm>
              <a:prstGeom prst="rect">
                <a:avLst/>
              </a:prstGeom>
              <a:blipFill>
                <a:blip r:embed="rId6"/>
                <a:stretch>
                  <a:fillRect l="-1121" t="-23529" r="-2018" b="-5098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8E886118-C70F-A158-522D-AA2D71DD70EC}"/>
              </a:ext>
            </a:extLst>
          </p:cNvPr>
          <p:cNvSpPr txBox="1"/>
          <p:nvPr/>
        </p:nvSpPr>
        <p:spPr>
          <a:xfrm>
            <a:off x="1207115" y="199848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推定パラメータ</a:t>
            </a:r>
          </a:p>
        </p:txBody>
      </p:sp>
      <p:sp>
        <p:nvSpPr>
          <p:cNvPr id="32" name="矢印: 左 31">
            <a:extLst>
              <a:ext uri="{FF2B5EF4-FFF2-40B4-BE49-F238E27FC236}">
                <a16:creationId xmlns:a16="http://schemas.microsoft.com/office/drawing/2014/main" id="{B408E656-298A-59A0-95F8-34AFB567E1C2}"/>
              </a:ext>
            </a:extLst>
          </p:cNvPr>
          <p:cNvSpPr/>
          <p:nvPr/>
        </p:nvSpPr>
        <p:spPr>
          <a:xfrm>
            <a:off x="7255811" y="3089587"/>
            <a:ext cx="358948" cy="456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3" name="テキスト ボックス 32">
            <a:extLst>
              <a:ext uri="{FF2B5EF4-FFF2-40B4-BE49-F238E27FC236}">
                <a16:creationId xmlns:a16="http://schemas.microsoft.com/office/drawing/2014/main" id="{1A0F7A29-2F85-8137-4F6E-CB9E5E63D3BF}"/>
              </a:ext>
            </a:extLst>
          </p:cNvPr>
          <p:cNvSpPr txBox="1"/>
          <p:nvPr/>
        </p:nvSpPr>
        <p:spPr>
          <a:xfrm>
            <a:off x="7734268" y="3089587"/>
            <a:ext cx="357711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ただの正規分布には出てこない推定パラメータ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56FBB6-3346-43C9-4CEC-F321CB7E0D0C}"/>
                  </a:ext>
                </a:extLst>
              </p:cNvPr>
              <p:cNvSpPr txBox="1"/>
              <p:nvPr/>
            </p:nvSpPr>
            <p:spPr>
              <a:xfrm>
                <a:off x="3127904" y="926894"/>
                <a:ext cx="563218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A56FBB6-3346-43C9-4CEC-F321CB7E0D0C}"/>
                  </a:ext>
                </a:extLst>
              </p:cNvPr>
              <p:cNvSpPr txBox="1">
                <a:spLocks noRot="1" noChangeAspect="1" noMove="1" noResize="1" noEditPoints="1" noAdjustHandles="1" noChangeArrowheads="1" noChangeShapeType="1" noTextEdit="1"/>
              </p:cNvSpPr>
              <p:nvPr/>
            </p:nvSpPr>
            <p:spPr>
              <a:xfrm>
                <a:off x="3127904" y="926894"/>
                <a:ext cx="5632183" cy="1130822"/>
              </a:xfrm>
              <a:prstGeom prst="rect">
                <a:avLst/>
              </a:prstGeom>
              <a:blipFill>
                <a:blip r:embed="rId7"/>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D340E9-4C5F-E702-E8A8-68F3C3D45B17}"/>
              </a:ext>
            </a:extLst>
          </p:cNvPr>
          <p:cNvSpPr txBox="1"/>
          <p:nvPr/>
        </p:nvSpPr>
        <p:spPr>
          <a:xfrm>
            <a:off x="532409" y="1320176"/>
            <a:ext cx="24577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の尤度関数</a:t>
            </a:r>
          </a:p>
        </p:txBody>
      </p:sp>
    </p:spTree>
    <p:extLst>
      <p:ext uri="{BB962C8B-B14F-4D97-AF65-F5344CB8AC3E}">
        <p14:creationId xmlns:p14="http://schemas.microsoft.com/office/powerpoint/2010/main" val="394921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530633-C631-3707-FA7C-BD0F0A042687}"/>
              </a:ext>
            </a:extLst>
          </p:cNvPr>
          <p:cNvSpPr txBox="1"/>
          <p:nvPr/>
        </p:nvSpPr>
        <p:spPr>
          <a:xfrm>
            <a:off x="466725" y="523875"/>
            <a:ext cx="290015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Log-sum </a:t>
            </a:r>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8AED5B0-54D2-C38B-E28F-8750A6D27D6F}"/>
              </a:ext>
            </a:extLst>
          </p:cNvPr>
          <p:cNvSpPr txBox="1"/>
          <p:nvPr/>
        </p:nvSpPr>
        <p:spPr>
          <a:xfrm>
            <a:off x="581916" y="1025964"/>
            <a:ext cx="3169970" cy="646331"/>
          </a:xfrm>
          <a:prstGeom prst="rect">
            <a:avLst/>
          </a:prstGeom>
          <a:noFill/>
        </p:spPr>
        <p:txBody>
          <a:bodyPr wrap="none" rtlCol="0">
            <a:spAutoFit/>
          </a:bodyPr>
          <a:lstStyle/>
          <a:p>
            <a:r>
              <a:rPr kumimoji="1" lang="en-US" altLang="ja-JP" dirty="0">
                <a:hlinkClick r:id="rId2"/>
              </a:rPr>
              <a:t>https://academ-aid.com/ml/em</a:t>
            </a:r>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ABA7E6-9CF1-31CF-A00B-E2DAB69C291C}"/>
                  </a:ext>
                </a:extLst>
              </p:cNvPr>
              <p:cNvSpPr txBox="1"/>
              <p:nvPr/>
            </p:nvSpPr>
            <p:spPr>
              <a:xfrm>
                <a:off x="995789" y="1672295"/>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3ABA7E6-9CF1-31CF-A00B-E2DAB69C291C}"/>
                  </a:ext>
                </a:extLst>
              </p:cNvPr>
              <p:cNvSpPr txBox="1">
                <a:spLocks noRot="1" noChangeAspect="1" noMove="1" noResize="1" noEditPoints="1" noAdjustHandles="1" noChangeArrowheads="1" noChangeShapeType="1" noTextEdit="1"/>
              </p:cNvSpPr>
              <p:nvPr/>
            </p:nvSpPr>
            <p:spPr>
              <a:xfrm>
                <a:off x="995789" y="1672295"/>
                <a:ext cx="10200421"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49B77E0-4E04-A76C-D7C7-874DAF6B9BC5}"/>
                  </a:ext>
                </a:extLst>
              </p:cNvPr>
              <p:cNvSpPr txBox="1"/>
              <p:nvPr/>
            </p:nvSpPr>
            <p:spPr>
              <a:xfrm>
                <a:off x="1118963" y="3274429"/>
                <a:ext cx="10077247" cy="215930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多くの統計モデルのパラメータ推定でぶつかる問題</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log</a:t>
                </a:r>
                <a:r>
                  <a:rPr kumimoji="1" lang="ja-JP" altLang="en-US" sz="2400" dirty="0">
                    <a:latin typeface="メイリオ" panose="020B0604030504040204" pitchFamily="50" charset="-128"/>
                    <a:ea typeface="メイリオ" panose="020B0604030504040204" pitchFamily="50" charset="-128"/>
                  </a:rPr>
                  <a:t>の内側に∑が入っていると、</a:t>
                </a:r>
                <a:r>
                  <a:rPr kumimoji="1" lang="en-US" altLang="ja-JP" sz="2400" dirty="0">
                    <a:latin typeface="メイリオ" panose="020B0604030504040204" pitchFamily="50" charset="-128"/>
                    <a:ea typeface="メイリオ" panose="020B0604030504040204" pitchFamily="50" charset="-128"/>
                  </a:rPr>
                  <a:t>log L</a:t>
                </a:r>
                <a:r>
                  <a:rPr kumimoji="1" lang="ja-JP" altLang="en-US" sz="2400" dirty="0">
                    <a:latin typeface="メイリオ" panose="020B0604030504040204" pitchFamily="50" charset="-128"/>
                    <a:ea typeface="メイリオ" panose="020B0604030504040204" pitchFamily="50" charset="-128"/>
                  </a:rPr>
                  <a:t>はパラメータについて簡単な関数にはならない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ということは、方程式 </a:t>
                </a:r>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について解くことができない（解析的に解けない）</a:t>
                </a:r>
              </a:p>
            </p:txBody>
          </p:sp>
        </mc:Choice>
        <mc:Fallback xmlns="">
          <p:sp>
            <p:nvSpPr>
              <p:cNvPr id="5" name="テキスト ボックス 4">
                <a:extLst>
                  <a:ext uri="{FF2B5EF4-FFF2-40B4-BE49-F238E27FC236}">
                    <a16:creationId xmlns:a16="http://schemas.microsoft.com/office/drawing/2014/main" id="{149B77E0-4E04-A76C-D7C7-874DAF6B9BC5}"/>
                  </a:ext>
                </a:extLst>
              </p:cNvPr>
              <p:cNvSpPr txBox="1">
                <a:spLocks noRot="1" noChangeAspect="1" noMove="1" noResize="1" noEditPoints="1" noAdjustHandles="1" noChangeArrowheads="1" noChangeShapeType="1" noTextEdit="1"/>
              </p:cNvSpPr>
              <p:nvPr/>
            </p:nvSpPr>
            <p:spPr>
              <a:xfrm>
                <a:off x="1118963" y="3274429"/>
                <a:ext cx="10077247" cy="2159309"/>
              </a:xfrm>
              <a:prstGeom prst="rect">
                <a:avLst/>
              </a:prstGeom>
              <a:blipFill>
                <a:blip r:embed="rId4"/>
                <a:stretch>
                  <a:fillRect l="-1391" t="-6497" r="-181" b="-56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621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984D51B-93CA-8866-EC9D-333F3B012FC0}"/>
              </a:ext>
            </a:extLst>
          </p:cNvPr>
          <p:cNvSpPr txBox="1"/>
          <p:nvPr/>
        </p:nvSpPr>
        <p:spPr>
          <a:xfrm>
            <a:off x="470558" y="230108"/>
            <a:ext cx="9796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a:t>
            </a:r>
            <a:r>
              <a:rPr kumimoji="1" lang="en-US" altLang="ja-JP" sz="3200" dirty="0">
                <a:latin typeface="メイリオ" panose="020B0604030504040204" pitchFamily="50" charset="-128"/>
                <a:ea typeface="メイリオ" panose="020B0604030504040204" pitchFamily="50" charset="-128"/>
              </a:rPr>
              <a:t>log-sum</a:t>
            </a:r>
            <a:r>
              <a:rPr kumimoji="1" lang="ja-JP" altLang="en-US" sz="3200" dirty="0">
                <a:latin typeface="メイリオ" panose="020B0604030504040204" pitchFamily="50" charset="-128"/>
                <a:ea typeface="メイリオ" panose="020B0604030504040204" pitchFamily="50" charset="-128"/>
              </a:rPr>
              <a:t>式から最尤推定する方法</a:t>
            </a:r>
          </a:p>
        </p:txBody>
      </p:sp>
      <p:sp>
        <p:nvSpPr>
          <p:cNvPr id="4" name="テキスト ボックス 3">
            <a:extLst>
              <a:ext uri="{FF2B5EF4-FFF2-40B4-BE49-F238E27FC236}">
                <a16:creationId xmlns:a16="http://schemas.microsoft.com/office/drawing/2014/main" id="{E98471E7-B17A-8AB9-D1E6-FCF9BC5D30D2}"/>
              </a:ext>
            </a:extLst>
          </p:cNvPr>
          <p:cNvSpPr txBox="1"/>
          <p:nvPr/>
        </p:nvSpPr>
        <p:spPr>
          <a:xfrm>
            <a:off x="470558" y="809515"/>
            <a:ext cx="108574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混合ガウス分布クラスタリング</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アルゴリズムで最尤推定する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003FC28-C666-74EF-C4FC-717AC3A2372B}"/>
                  </a:ext>
                </a:extLst>
              </p:cNvPr>
              <p:cNvSpPr txBox="1"/>
              <p:nvPr/>
            </p:nvSpPr>
            <p:spPr>
              <a:xfrm>
                <a:off x="470558" y="1187204"/>
                <a:ext cx="11077113" cy="1202893"/>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2.EM</a:t>
                </a:r>
                <a:r>
                  <a:rPr kumimoji="1" lang="ja-JP" altLang="en-US" sz="2400" dirty="0">
                    <a:latin typeface="メイリオ" panose="020B0604030504040204" pitchFamily="50" charset="-128"/>
                    <a:ea typeface="メイリオ" panose="020B0604030504040204" pitchFamily="50" charset="-128"/>
                  </a:rPr>
                  <a:t>アルゴリズムでは、</a:t>
                </a:r>
                <a:r>
                  <a:rPr kumimoji="1" lang="ja-JP" altLang="en-US" sz="2400" b="1"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ja-JP" altLang="en-US" sz="2400" b="1" i="1" dirty="0">
                        <a:latin typeface="Cambria Math" panose="02040503050406030204" pitchFamily="18" charset="0"/>
                        <a:ea typeface="メイリオ" panose="020B0604030504040204" pitchFamily="50" charset="-128"/>
                      </a:rPr>
                      <m:t>クラスタラベル</m:t>
                    </m:r>
                    <m:r>
                      <a:rPr kumimoji="1" lang="ja-JP" altLang="en-US" sz="2400" b="1" i="1" dirty="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を利用する。</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ただし、</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は期待値を推定する（真の値</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はわかからない）</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400" i="1" smtClean="0">
                            <a:solidFill>
                              <a:srgbClr val="FF0000"/>
                            </a:solidFill>
                            <a:latin typeface="Cambria Math" panose="02040503050406030204" pitchFamily="18" charset="0"/>
                            <a:ea typeface="メイリオ" panose="020B0604030504040204" pitchFamily="50" charset="-128"/>
                          </a:rPr>
                        </m:ctrlPr>
                      </m:sSubPr>
                      <m:e>
                        <m:r>
                          <a:rPr kumimoji="1" lang="en-US" altLang="ja-JP" sz="2400" b="1" i="1" smtClean="0">
                            <a:solidFill>
                              <a:srgbClr val="FF0000"/>
                            </a:solidFill>
                            <a:latin typeface="Cambria Math" panose="02040503050406030204" pitchFamily="18" charset="0"/>
                            <a:ea typeface="メイリオ" panose="020B0604030504040204" pitchFamily="50" charset="-128"/>
                          </a:rPr>
                          <m:t>𝒛</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𝑖</m:t>
                        </m:r>
                      </m:sub>
                    </m:sSub>
                  </m:oMath>
                </a14:m>
                <a:r>
                  <a:rPr kumimoji="1" lang="ja-JP" altLang="en-US" sz="2400" dirty="0">
                    <a:solidFill>
                      <a:srgbClr val="FF0000"/>
                    </a:solidFill>
                    <a:latin typeface="メイリオ" panose="020B0604030504040204" pitchFamily="50" charset="-128"/>
                    <a:ea typeface="メイリオ" panose="020B0604030504040204" pitchFamily="50" charset="-128"/>
                  </a:rPr>
                  <a:t>の期待値がデータ</a:t>
                </a:r>
                <a14:m>
                  <m:oMath xmlns:m="http://schemas.openxmlformats.org/officeDocument/2006/math">
                    <m:sSub>
                      <m:sSubPr>
                        <m:ctrlPr>
                          <a:rPr kumimoji="1" lang="en-US" altLang="ja-JP" sz="2400" i="1" smtClean="0">
                            <a:solidFill>
                              <a:srgbClr val="FF0000"/>
                            </a:solidFill>
                            <a:latin typeface="Cambria Math" panose="02040503050406030204" pitchFamily="18" charset="0"/>
                            <a:ea typeface="メイリオ" panose="020B0604030504040204" pitchFamily="50" charset="-128"/>
                          </a:rPr>
                        </m:ctrlPr>
                      </m:sSubPr>
                      <m:e>
                        <m:r>
                          <a:rPr kumimoji="1" lang="en-US" altLang="ja-JP" sz="2400" b="0" i="1" smtClean="0">
                            <a:solidFill>
                              <a:srgbClr val="FF0000"/>
                            </a:solidFill>
                            <a:latin typeface="Cambria Math" panose="02040503050406030204" pitchFamily="18" charset="0"/>
                            <a:ea typeface="メイリオ" panose="020B0604030504040204" pitchFamily="50" charset="-128"/>
                          </a:rPr>
                          <m:t>𝑥</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𝑖</m:t>
                        </m:r>
                      </m:sub>
                    </m:sSub>
                    <m:r>
                      <a:rPr kumimoji="1" lang="ja-JP" altLang="en-US" sz="2400" i="1">
                        <a:solidFill>
                          <a:srgbClr val="FF0000"/>
                        </a:solidFill>
                        <a:latin typeface="Cambria Math" panose="02040503050406030204" pitchFamily="18" charset="0"/>
                        <a:ea typeface="メイリオ" panose="020B0604030504040204" pitchFamily="50" charset="-128"/>
                      </a:rPr>
                      <m:t>の</m:t>
                    </m:r>
                  </m:oMath>
                </a14:m>
                <a:r>
                  <a:rPr kumimoji="1" lang="ja-JP" altLang="en-US" sz="2400" dirty="0">
                    <a:solidFill>
                      <a:srgbClr val="FF0000"/>
                    </a:solidFill>
                    <a:latin typeface="メイリオ" panose="020B0604030504040204" pitchFamily="50" charset="-128"/>
                    <a:ea typeface="メイリオ" panose="020B0604030504040204" pitchFamily="50" charset="-128"/>
                  </a:rPr>
                  <a:t>確率的クラスタ</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負担率</a:t>
                </a:r>
                <a14:m>
                  <m:oMath xmlns:m="http://schemas.openxmlformats.org/officeDocument/2006/math">
                    <m:r>
                      <a:rPr kumimoji="1" lang="ja-JP" altLang="en-US" sz="2400" i="1">
                        <a:solidFill>
                          <a:srgbClr val="FF0000"/>
                        </a:solidFill>
                        <a:latin typeface="Cambria Math" panose="02040503050406030204" pitchFamily="18" charset="0"/>
                        <a:ea typeface="メイリオ" panose="020B0604030504040204" pitchFamily="50" charset="-128"/>
                      </a:rPr>
                      <m:t>𝛾</m:t>
                    </m:r>
                    <m:d>
                      <m:dPr>
                        <m:ctrlPr>
                          <a:rPr kumimoji="1" lang="en-US" altLang="ja-JP" sz="2400" i="1">
                            <a:solidFill>
                              <a:srgbClr val="FF0000"/>
                            </a:solidFill>
                            <a:latin typeface="Cambria Math" panose="02040503050406030204" pitchFamily="18" charset="0"/>
                            <a:ea typeface="メイリオ" panose="020B0604030504040204" pitchFamily="50" charset="-128"/>
                          </a:rPr>
                        </m:ctrlPr>
                      </m:dPr>
                      <m:e>
                        <m:sSub>
                          <m:sSubPr>
                            <m:ctrlPr>
                              <a:rPr kumimoji="1" lang="en-US" altLang="ja-JP" sz="2400" i="1">
                                <a:solidFill>
                                  <a:srgbClr val="FF0000"/>
                                </a:solidFill>
                                <a:latin typeface="Cambria Math" panose="02040503050406030204" pitchFamily="18" charset="0"/>
                                <a:ea typeface="メイリオ" panose="020B0604030504040204" pitchFamily="50" charset="-128"/>
                              </a:rPr>
                            </m:ctrlPr>
                          </m:sSubPr>
                          <m:e>
                            <m:r>
                              <a:rPr kumimoji="1" lang="en-US" altLang="ja-JP" sz="2400" i="1">
                                <a:solidFill>
                                  <a:srgbClr val="FF0000"/>
                                </a:solidFill>
                                <a:latin typeface="Cambria Math" panose="02040503050406030204" pitchFamily="18" charset="0"/>
                                <a:ea typeface="メイリオ" panose="020B0604030504040204" pitchFamily="50" charset="-128"/>
                              </a:rPr>
                              <m:t>𝑧</m:t>
                            </m:r>
                          </m:e>
                          <m:sub>
                            <m:r>
                              <a:rPr kumimoji="1" lang="en-US" altLang="ja-JP" sz="2400" i="1">
                                <a:solidFill>
                                  <a:srgbClr val="FF0000"/>
                                </a:solidFill>
                                <a:latin typeface="Cambria Math" panose="02040503050406030204" pitchFamily="18" charset="0"/>
                                <a:ea typeface="メイリオ" panose="020B0604030504040204" pitchFamily="50" charset="-128"/>
                              </a:rPr>
                              <m:t>𝑖𝑘</m:t>
                            </m:r>
                          </m:sub>
                        </m:sSub>
                      </m:e>
                    </m:d>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003FC28-C666-74EF-C4FC-717AC3A2372B}"/>
                  </a:ext>
                </a:extLst>
              </p:cNvPr>
              <p:cNvSpPr txBox="1">
                <a:spLocks noRot="1" noChangeAspect="1" noMove="1" noResize="1" noEditPoints="1" noAdjustHandles="1" noChangeArrowheads="1" noChangeShapeType="1" noTextEdit="1"/>
              </p:cNvSpPr>
              <p:nvPr/>
            </p:nvSpPr>
            <p:spPr>
              <a:xfrm>
                <a:off x="470558" y="1187204"/>
                <a:ext cx="11077113" cy="1202893"/>
              </a:xfrm>
              <a:prstGeom prst="rect">
                <a:avLst/>
              </a:prstGeom>
              <a:blipFill>
                <a:blip r:embed="rId2"/>
                <a:stretch>
                  <a:fillRect l="-826" t="-2538" b="-11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5263FAE-0132-D530-6E12-E1927AEEA781}"/>
                  </a:ext>
                </a:extLst>
              </p:cNvPr>
              <p:cNvSpPr txBox="1"/>
              <p:nvPr/>
            </p:nvSpPr>
            <p:spPr>
              <a:xfrm>
                <a:off x="716980" y="2226278"/>
                <a:ext cx="563218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65263FAE-0132-D530-6E12-E1927AEEA781}"/>
                  </a:ext>
                </a:extLst>
              </p:cNvPr>
              <p:cNvSpPr txBox="1">
                <a:spLocks noRot="1" noChangeAspect="1" noMove="1" noResize="1" noEditPoints="1" noAdjustHandles="1" noChangeArrowheads="1" noChangeShapeType="1" noTextEdit="1"/>
              </p:cNvSpPr>
              <p:nvPr/>
            </p:nvSpPr>
            <p:spPr>
              <a:xfrm>
                <a:off x="716980" y="2226278"/>
                <a:ext cx="5632183"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6B2C767-D33C-4A2B-126C-A68A12895260}"/>
                  </a:ext>
                </a:extLst>
              </p:cNvPr>
              <p:cNvSpPr txBox="1"/>
              <p:nvPr/>
            </p:nvSpPr>
            <p:spPr>
              <a:xfrm>
                <a:off x="464681" y="4733858"/>
                <a:ext cx="6606489" cy="108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e>
                        <m:e>
                          <m:r>
                            <a:rPr kumimoji="1" lang="en-US" altLang="ja-JP" sz="2400" i="1">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400" i="1">
                                  <a:latin typeface="Cambria Math" panose="02040503050406030204" pitchFamily="18" charset="0"/>
                                  <a:ea typeface="メイリオ" panose="020B0604030504040204" pitchFamily="50" charset="-128"/>
                                </a:rPr>
                              </m:ctrlPr>
                            </m:naryPr>
                            <m:sub>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6B2C767-D33C-4A2B-126C-A68A12895260}"/>
                  </a:ext>
                </a:extLst>
              </p:cNvPr>
              <p:cNvSpPr txBox="1">
                <a:spLocks noRot="1" noChangeAspect="1" noMove="1" noResize="1" noEditPoints="1" noAdjustHandles="1" noChangeArrowheads="1" noChangeShapeType="1" noTextEdit="1"/>
              </p:cNvSpPr>
              <p:nvPr/>
            </p:nvSpPr>
            <p:spPr>
              <a:xfrm>
                <a:off x="464681" y="4733858"/>
                <a:ext cx="6606489" cy="1083758"/>
              </a:xfrm>
              <a:prstGeom prst="rect">
                <a:avLst/>
              </a:prstGeom>
              <a:blipFill>
                <a:blip r:embed="rId4"/>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B6080B14-DEE7-DD32-8146-AE16EF055EA5}"/>
              </a:ext>
            </a:extLst>
          </p:cNvPr>
          <p:cNvSpPr/>
          <p:nvPr/>
        </p:nvSpPr>
        <p:spPr>
          <a:xfrm rot="16200000">
            <a:off x="4770817" y="2286908"/>
            <a:ext cx="388215" cy="25285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中かっこ 8">
            <a:extLst>
              <a:ext uri="{FF2B5EF4-FFF2-40B4-BE49-F238E27FC236}">
                <a16:creationId xmlns:a16="http://schemas.microsoft.com/office/drawing/2014/main" id="{B3613957-CF4C-8D55-CE80-9E1BAC76A958}"/>
              </a:ext>
            </a:extLst>
          </p:cNvPr>
          <p:cNvSpPr/>
          <p:nvPr/>
        </p:nvSpPr>
        <p:spPr>
          <a:xfrm rot="5400000" flipV="1">
            <a:off x="4994751" y="3071758"/>
            <a:ext cx="388215" cy="29764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747268C-23C1-6C9A-5F20-2881A7DE23A2}"/>
              </a:ext>
            </a:extLst>
          </p:cNvPr>
          <p:cNvSpPr txBox="1"/>
          <p:nvPr/>
        </p:nvSpPr>
        <p:spPr>
          <a:xfrm>
            <a:off x="3381831" y="3780691"/>
            <a:ext cx="4786604"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p.21 </a:t>
            </a:r>
            <a:r>
              <a:rPr kumimoji="1" lang="ja-JP" altLang="en-US" dirty="0">
                <a:latin typeface="メイリオ" panose="020B0604030504040204" pitchFamily="50" charset="-128"/>
                <a:ea typeface="メイリオ" panose="020B0604030504040204" pitchFamily="50" charset="-128"/>
              </a:rPr>
              <a:t>の通り、潜在変数（クラスタラベル）を陽に表す式に表現しなおせる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BB881C9-22C0-DF12-30F7-C03D3D8267F1}"/>
                  </a:ext>
                </a:extLst>
              </p:cNvPr>
              <p:cNvSpPr txBox="1"/>
              <p:nvPr/>
            </p:nvSpPr>
            <p:spPr>
              <a:xfrm>
                <a:off x="7753479" y="4850613"/>
                <a:ext cx="4288455" cy="1017843"/>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EM</a:t>
                </a:r>
                <a:r>
                  <a:rPr kumimoji="1" lang="ja-JP" altLang="en-US" sz="2000" dirty="0">
                    <a:latin typeface="メイリオ" panose="020B0604030504040204" pitchFamily="50" charset="-128"/>
                    <a:ea typeface="メイリオ" panose="020B0604030504040204" pitchFamily="50" charset="-128"/>
                  </a:rPr>
                  <a:t>アルゴリズムは、</a:t>
                </a:r>
                <a:r>
                  <a:rPr kumimoji="1" lang="ja-JP" altLang="en-US" sz="2000" b="1"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ja-JP" altLang="en-US" sz="2000" b="1" i="1" dirty="0">
                        <a:latin typeface="Cambria Math" panose="02040503050406030204" pitchFamily="18" charset="0"/>
                        <a:ea typeface="メイリオ" panose="020B0604030504040204" pitchFamily="50" charset="-128"/>
                      </a:rPr>
                      <m:t>クラスタラベル）</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oMath>
                </a14:m>
                <a:r>
                  <a:rPr kumimoji="1" lang="ja-JP" altLang="en-US" sz="2000" i="1" dirty="0">
                    <a:latin typeface="Cambria Math" panose="02040503050406030204" pitchFamily="18" charset="0"/>
                    <a:ea typeface="メイリオ" panose="020B0604030504040204" pitchFamily="50" charset="-128"/>
                  </a:rPr>
                  <a:t>を陽にした式から</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を推定する</a:t>
                </a:r>
              </a:p>
            </p:txBody>
          </p:sp>
        </mc:Choice>
        <mc:Fallback xmlns="">
          <p:sp>
            <p:nvSpPr>
              <p:cNvPr id="12" name="テキスト ボックス 11">
                <a:extLst>
                  <a:ext uri="{FF2B5EF4-FFF2-40B4-BE49-F238E27FC236}">
                    <a16:creationId xmlns:a16="http://schemas.microsoft.com/office/drawing/2014/main" id="{EBB881C9-22C0-DF12-30F7-C03D3D8267F1}"/>
                  </a:ext>
                </a:extLst>
              </p:cNvPr>
              <p:cNvSpPr txBox="1">
                <a:spLocks noRot="1" noChangeAspect="1" noMove="1" noResize="1" noEditPoints="1" noAdjustHandles="1" noChangeArrowheads="1" noChangeShapeType="1" noTextEdit="1"/>
              </p:cNvSpPr>
              <p:nvPr/>
            </p:nvSpPr>
            <p:spPr>
              <a:xfrm>
                <a:off x="7753479" y="4850613"/>
                <a:ext cx="4288455" cy="1017843"/>
              </a:xfrm>
              <a:prstGeom prst="rect">
                <a:avLst/>
              </a:prstGeom>
              <a:blipFill>
                <a:blip r:embed="rId5"/>
                <a:stretch>
                  <a:fillRect l="-1565" t="-4192" b="-10180"/>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B4A5DE8A-B352-CC99-5C40-4CCD2552E231}"/>
              </a:ext>
            </a:extLst>
          </p:cNvPr>
          <p:cNvSpPr/>
          <p:nvPr/>
        </p:nvSpPr>
        <p:spPr>
          <a:xfrm>
            <a:off x="7167978" y="4944322"/>
            <a:ext cx="391885" cy="8304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6FEB16E-3D57-4C06-269C-2B8453E5BD9F}"/>
                  </a:ext>
                </a:extLst>
              </p:cNvPr>
              <p:cNvSpPr txBox="1"/>
              <p:nvPr/>
            </p:nvSpPr>
            <p:spPr>
              <a:xfrm>
                <a:off x="964352" y="6231776"/>
                <a:ext cx="10665356"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𝒊𝒌</m:t>
                        </m:r>
                      </m:sub>
                    </m:sSub>
                  </m:oMath>
                </a14:m>
                <a:r>
                  <a:rPr kumimoji="1" lang="ja-JP" altLang="en-US" sz="2400" b="1" i="1" dirty="0">
                    <a:latin typeface="Cambria Math" panose="02040503050406030204" pitchFamily="18" charset="0"/>
                    <a:ea typeface="メイリオ" panose="020B0604030504040204" pitchFamily="50" charset="-128"/>
                  </a:rPr>
                  <a:t>を陽にしたので、推定するパラメータは</a:t>
                </a:r>
                <a14:m>
                  <m:oMath xmlns:m="http://schemas.openxmlformats.org/officeDocument/2006/math">
                    <m:r>
                      <a:rPr kumimoji="1" lang="ja-JP" altLang="en-US" sz="2400" b="1" i="1" smtClean="0">
                        <a:latin typeface="Cambria Math" panose="02040503050406030204" pitchFamily="18" charset="0"/>
                        <a:ea typeface="メイリオ" panose="020B0604030504040204" pitchFamily="50" charset="-128"/>
                      </a:rPr>
                      <m:t>𝜸</m:t>
                    </m:r>
                    <m:d>
                      <m:dPr>
                        <m:ctrlPr>
                          <a:rPr kumimoji="1" lang="en-US" altLang="ja-JP" sz="2400" b="1"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𝒊𝒌</m:t>
                            </m:r>
                          </m:sub>
                        </m:sSub>
                      </m:e>
                    </m:d>
                  </m:oMath>
                </a14:m>
                <a:r>
                  <a:rPr kumimoji="1" lang="ja-JP" altLang="en-US" sz="2400" b="1" dirty="0">
                    <a:latin typeface="メイリオ" panose="020B0604030504040204" pitchFamily="50" charset="-128"/>
                    <a:ea typeface="メイリオ" panose="020B0604030504040204" pitchFamily="50" charset="-128"/>
                  </a:rPr>
                  <a:t>，</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el-GR" altLang="ja-JP" sz="2400" b="1" i="1">
                            <a:latin typeface="Cambria Math" panose="02040503050406030204" pitchFamily="18" charset="0"/>
                            <a:ea typeface="Cambria Math" panose="02040503050406030204" pitchFamily="18" charset="0"/>
                          </a:rPr>
                          <m:t>𝜮</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𝝅</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4</a:t>
                </a:r>
                <a:r>
                  <a:rPr kumimoji="1" lang="ja-JP" altLang="en-US" sz="2400" b="1" dirty="0">
                    <a:latin typeface="メイリオ" panose="020B0604030504040204" pitchFamily="50" charset="-128"/>
                    <a:ea typeface="メイリオ" panose="020B0604030504040204" pitchFamily="50" charset="-128"/>
                  </a:rPr>
                  <a:t>つになった</a:t>
                </a:r>
              </a:p>
            </p:txBody>
          </p:sp>
        </mc:Choice>
        <mc:Fallback xmlns="">
          <p:sp>
            <p:nvSpPr>
              <p:cNvPr id="14" name="テキスト ボックス 13">
                <a:extLst>
                  <a:ext uri="{FF2B5EF4-FFF2-40B4-BE49-F238E27FC236}">
                    <a16:creationId xmlns:a16="http://schemas.microsoft.com/office/drawing/2014/main" id="{26FEB16E-3D57-4C06-269C-2B8453E5BD9F}"/>
                  </a:ext>
                </a:extLst>
              </p:cNvPr>
              <p:cNvSpPr txBox="1">
                <a:spLocks noRot="1" noChangeAspect="1" noMove="1" noResize="1" noEditPoints="1" noAdjustHandles="1" noChangeArrowheads="1" noChangeShapeType="1" noTextEdit="1"/>
              </p:cNvSpPr>
              <p:nvPr/>
            </p:nvSpPr>
            <p:spPr>
              <a:xfrm>
                <a:off x="964352" y="6231776"/>
                <a:ext cx="10665356" cy="461665"/>
              </a:xfrm>
              <a:prstGeom prst="rect">
                <a:avLst/>
              </a:prstGeom>
              <a:blipFill>
                <a:blip r:embed="rId6"/>
                <a:stretch>
                  <a:fillRect t="-7895" b="-31579"/>
                </a:stretch>
              </a:blipFill>
            </p:spPr>
            <p:txBody>
              <a:bodyPr/>
              <a:lstStyle/>
              <a:p>
                <a:r>
                  <a:rPr lang="ja-JP" altLang="en-US">
                    <a:noFill/>
                  </a:rPr>
                  <a:t> </a:t>
                </a:r>
              </a:p>
            </p:txBody>
          </p:sp>
        </mc:Fallback>
      </mc:AlternateContent>
      <p:sp>
        <p:nvSpPr>
          <p:cNvPr id="15" name="矢印: 下 14">
            <a:extLst>
              <a:ext uri="{FF2B5EF4-FFF2-40B4-BE49-F238E27FC236}">
                <a16:creationId xmlns:a16="http://schemas.microsoft.com/office/drawing/2014/main" id="{5C167A9A-ED52-89DC-542C-A731A69749C0}"/>
              </a:ext>
            </a:extLst>
          </p:cNvPr>
          <p:cNvSpPr/>
          <p:nvPr/>
        </p:nvSpPr>
        <p:spPr>
          <a:xfrm>
            <a:off x="1104900" y="3676650"/>
            <a:ext cx="1190625" cy="6892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79DFB34-7EA7-D2BE-678D-151D0DA499C5}"/>
              </a:ext>
            </a:extLst>
          </p:cNvPr>
          <p:cNvSpPr txBox="1"/>
          <p:nvPr/>
        </p:nvSpPr>
        <p:spPr>
          <a:xfrm>
            <a:off x="992326" y="451014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等価な式</a:t>
            </a:r>
          </a:p>
        </p:txBody>
      </p:sp>
    </p:spTree>
    <p:extLst>
      <p:ext uri="{BB962C8B-B14F-4D97-AF65-F5344CB8AC3E}">
        <p14:creationId xmlns:p14="http://schemas.microsoft.com/office/powerpoint/2010/main" val="61557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0E5B314D-3968-638A-D9FA-C6E02B58BE93}"/>
                  </a:ext>
                </a:extLst>
              </p:cNvPr>
              <p:cNvSpPr txBox="1"/>
              <p:nvPr/>
            </p:nvSpPr>
            <p:spPr>
              <a:xfrm>
                <a:off x="699744" y="523347"/>
                <a:ext cx="6086282" cy="523220"/>
              </a:xfrm>
              <a:prstGeom prst="rect">
                <a:avLst/>
              </a:prstGeom>
              <a:noFill/>
            </p:spPr>
            <p:txBody>
              <a:bodyPr wrap="none" rtlCol="0">
                <a:spAutoFit/>
              </a:bodyPr>
              <a:lstStyle/>
              <a:p>
                <a:pPr algn="l"/>
                <a14:m>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m:t>
                        </m:r>
                        <m:r>
                          <a:rPr kumimoji="1" lang="en-US" altLang="ja-JP" sz="2800" i="1">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b="1" dirty="0">
                    <a:latin typeface="メイリオ" panose="020B0604030504040204" pitchFamily="50" charset="-128"/>
                    <a:ea typeface="メイリオ" panose="020B0604030504040204" pitchFamily="50" charset="-128"/>
                  </a:rPr>
                  <a:t>負担率</a:t>
                </a:r>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確率的クラスタラベル</a:t>
                </a:r>
              </a:p>
            </p:txBody>
          </p:sp>
        </mc:Choice>
        <mc:Fallback xmlns="">
          <p:sp>
            <p:nvSpPr>
              <p:cNvPr id="2" name="テキスト ボックス 1">
                <a:extLst>
                  <a:ext uri="{FF2B5EF4-FFF2-40B4-BE49-F238E27FC236}">
                    <a16:creationId xmlns:a16="http://schemas.microsoft.com/office/drawing/2014/main" id="{0E5B314D-3968-638A-D9FA-C6E02B58BE93}"/>
                  </a:ext>
                </a:extLst>
              </p:cNvPr>
              <p:cNvSpPr txBox="1">
                <a:spLocks noRot="1" noChangeAspect="1" noMove="1" noResize="1" noEditPoints="1" noAdjustHandles="1" noChangeArrowheads="1" noChangeShapeType="1" noTextEdit="1"/>
              </p:cNvSpPr>
              <p:nvPr/>
            </p:nvSpPr>
            <p:spPr>
              <a:xfrm>
                <a:off x="699744" y="523347"/>
                <a:ext cx="6086282" cy="523220"/>
              </a:xfrm>
              <a:prstGeom prst="rect">
                <a:avLst/>
              </a:prstGeom>
              <a:blipFill>
                <a:blip r:embed="rId2"/>
                <a:stretch>
                  <a:fillRect l="-501" t="-10465" r="-601" b="-3372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C3BC274-5641-C470-4A50-CBB154A99F25}"/>
              </a:ext>
            </a:extLst>
          </p:cNvPr>
          <p:cNvSpPr txBox="1"/>
          <p:nvPr/>
        </p:nvSpPr>
        <p:spPr>
          <a:xfrm>
            <a:off x="438150" y="20955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3EFBE-3E6B-53C1-FE8C-5D54E247B376}"/>
                  </a:ext>
                </a:extLst>
              </p:cNvPr>
              <p:cNvSpPr txBox="1"/>
              <p:nvPr/>
            </p:nvSpPr>
            <p:spPr>
              <a:xfrm>
                <a:off x="623430" y="1170471"/>
                <a:ext cx="11745972"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真のクラスタラベル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に対して一意に決まるように定義していた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実際は、真のクラスタラベルはどこまでも不明</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EM </a:t>
                </a:r>
                <a:r>
                  <a:rPr kumimoji="1" lang="ja-JP" altLang="en-US" sz="2400" dirty="0">
                    <a:latin typeface="メイリオ" panose="020B0604030504040204" pitchFamily="50" charset="-128"/>
                    <a:ea typeface="メイリオ" panose="020B0604030504040204" pitchFamily="50" charset="-128"/>
                  </a:rPr>
                  <a:t>アルゴリズムはデータ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への所属を確率的に推定するもの</a:t>
                </a:r>
              </a:p>
            </p:txBody>
          </p:sp>
        </mc:Choice>
        <mc:Fallback xmlns="">
          <p:sp>
            <p:nvSpPr>
              <p:cNvPr id="31" name="テキスト ボックス 30">
                <a:extLst>
                  <a:ext uri="{FF2B5EF4-FFF2-40B4-BE49-F238E27FC236}">
                    <a16:creationId xmlns:a16="http://schemas.microsoft.com/office/drawing/2014/main" id="{CFC3EFBE-3E6B-53C1-FE8C-5D54E247B376}"/>
                  </a:ext>
                </a:extLst>
              </p:cNvPr>
              <p:cNvSpPr txBox="1">
                <a:spLocks noRot="1" noChangeAspect="1" noMove="1" noResize="1" noEditPoints="1" noAdjustHandles="1" noChangeArrowheads="1" noChangeShapeType="1" noTextEdit="1"/>
              </p:cNvSpPr>
              <p:nvPr/>
            </p:nvSpPr>
            <p:spPr>
              <a:xfrm>
                <a:off x="623430" y="1170471"/>
                <a:ext cx="11745972" cy="1200329"/>
              </a:xfrm>
              <a:prstGeom prst="rect">
                <a:avLst/>
              </a:prstGeom>
              <a:blipFill>
                <a:blip r:embed="rId3"/>
                <a:stretch>
                  <a:fillRect l="-1194" t="-10660" b="-17766"/>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ADC1042F-D3A3-3D84-9A85-C655E0E4C499}"/>
              </a:ext>
            </a:extLst>
          </p:cNvPr>
          <p:cNvSpPr txBox="1"/>
          <p:nvPr/>
        </p:nvSpPr>
        <p:spPr>
          <a:xfrm>
            <a:off x="2887947" y="3764902"/>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だから確率的クラスタリングと呼ばれる</a:t>
            </a:r>
          </a:p>
        </p:txBody>
      </p:sp>
      <p:sp>
        <p:nvSpPr>
          <p:cNvPr id="33" name="矢印: 下 32">
            <a:extLst>
              <a:ext uri="{FF2B5EF4-FFF2-40B4-BE49-F238E27FC236}">
                <a16:creationId xmlns:a16="http://schemas.microsoft.com/office/drawing/2014/main" id="{70A3218E-DA76-5686-CA90-E8E5730C8FFC}"/>
              </a:ext>
            </a:extLst>
          </p:cNvPr>
          <p:cNvSpPr/>
          <p:nvPr/>
        </p:nvSpPr>
        <p:spPr>
          <a:xfrm>
            <a:off x="4734120" y="2642328"/>
            <a:ext cx="1762296" cy="5795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77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6B106FE-1CA2-2CCC-8E36-CC3DCFAA7495}"/>
                  </a:ext>
                </a:extLst>
              </p:cNvPr>
              <p:cNvSpPr txBox="1"/>
              <p:nvPr/>
            </p:nvSpPr>
            <p:spPr>
              <a:xfrm>
                <a:off x="1824597" y="2112028"/>
                <a:ext cx="6815071" cy="983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d>
                        <m:dPr>
                          <m:ctrlPr>
                            <a:rPr kumimoji="1" lang="en-US" altLang="ja-JP" sz="2800" b="0" i="1" smtClean="0">
                              <a:latin typeface="Cambria Math" panose="02040503050406030204" pitchFamily="18" charset="0"/>
                              <a:ea typeface="メイリオ" panose="020B0604030504040204" pitchFamily="50" charset="-128"/>
                            </a:rPr>
                          </m:ctrlPr>
                        </m:dPr>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𝑖𝑘</m:t>
                              </m:r>
                            </m:sub>
                          </m:sSub>
                        </m:e>
                      </m:d>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b="0" i="1" smtClean="0">
                              <a:latin typeface="Cambria Math" panose="02040503050406030204" pitchFamily="18" charset="0"/>
                              <a:ea typeface="メイリオ" panose="020B0604030504040204" pitchFamily="50" charset="-128"/>
                            </a:rPr>
                            <m:t>=1</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e>
                      </m:d>
                      <m:r>
                        <a:rPr kumimoji="1" lang="en-US" altLang="ja-JP" sz="2800" b="0" i="1" smtClean="0">
                          <a:latin typeface="Cambria Math" panose="02040503050406030204" pitchFamily="18" charset="0"/>
                          <a:ea typeface="メイリオ" panose="020B0604030504040204" pitchFamily="50" charset="-128"/>
                        </a:rPr>
                        <m:t>=</m:t>
                      </m:r>
                      <m:f>
                        <m:fPr>
                          <m:ctrlPr>
                            <a:rPr kumimoji="1" lang="en-US" altLang="ja-JP" sz="2800" b="0" i="1" smtClean="0">
                              <a:latin typeface="Cambria Math" panose="02040503050406030204" pitchFamily="18" charset="0"/>
                              <a:ea typeface="メイリオ" panose="020B0604030504040204" pitchFamily="50" charset="-128"/>
                            </a:rPr>
                          </m:ctrlPr>
                        </m:fPr>
                        <m:num>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b="0" i="1" smtClean="0">
                              <a:latin typeface="Cambria Math" panose="02040503050406030204" pitchFamily="18" charset="0"/>
                              <a:ea typeface="メイリオ" panose="020B0604030504040204" pitchFamily="50" charset="-128"/>
                            </a:rPr>
                            <m:t>𝑁</m:t>
                          </m:r>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𝜇</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m:rPr>
                                  <m:sty m:val="p"/>
                                </m:rPr>
                                <a:rPr kumimoji="1" lang="el-GR" altLang="ja-JP" sz="2800" i="1">
                                  <a:latin typeface="Cambria Math" panose="02040503050406030204" pitchFamily="18" charset="0"/>
                                  <a:ea typeface="Cambria Math" panose="02040503050406030204" pitchFamily="18" charset="0"/>
                                </a:rPr>
                                <m:t>Σ</m:t>
                              </m:r>
                            </m:e>
                            <m:sub>
                              <m:r>
                                <a:rPr kumimoji="1" lang="en-US" altLang="ja-JP" sz="2800" b="0" i="1" smtClean="0">
                                  <a:latin typeface="Cambria Math" panose="02040503050406030204" pitchFamily="18" charset="0"/>
                                  <a:ea typeface="Cambria Math" panose="02040503050406030204" pitchFamily="18" charset="0"/>
                                </a:rPr>
                                <m:t>𝑘</m:t>
                              </m:r>
                            </m:sub>
                          </m:sSub>
                          <m:r>
                            <a:rPr kumimoji="1" lang="en-US" altLang="ja-JP" sz="28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800" b="0" i="1" smtClean="0">
                                  <a:latin typeface="Cambria Math" panose="02040503050406030204" pitchFamily="18" charset="0"/>
                                  <a:ea typeface="メイリオ" panose="020B0604030504040204" pitchFamily="50" charset="-128"/>
                                </a:rPr>
                              </m:ctrlPr>
                            </m:naryPr>
                            <m:sub>
                              <m:r>
                                <m:rPr>
                                  <m:brk m:alnAt="25"/>
                                </m:rPr>
                                <a:rPr kumimoji="1" lang="en-US" altLang="ja-JP" sz="2800" b="0" i="1" smtClean="0">
                                  <a:latin typeface="Cambria Math" panose="02040503050406030204" pitchFamily="18" charset="0"/>
                                  <a:ea typeface="メイリオ" panose="020B0604030504040204" pitchFamily="50" charset="-128"/>
                                </a:rPr>
                                <m:t>𝑗</m:t>
                              </m:r>
                              <m:r>
                                <a:rPr kumimoji="1" lang="en-US" altLang="ja-JP" sz="2800" b="0" i="1" smtClean="0">
                                  <a:latin typeface="Cambria Math" panose="02040503050406030204" pitchFamily="18" charset="0"/>
                                  <a:ea typeface="メイリオ" panose="020B0604030504040204" pitchFamily="50" charset="-128"/>
                                </a:rPr>
                                <m:t>=1</m:t>
                              </m:r>
                            </m:sub>
                            <m:sup>
                              <m:r>
                                <a:rPr kumimoji="1" lang="en-US" altLang="ja-JP" sz="2800" b="0" i="1" smtClean="0">
                                  <a:latin typeface="Cambria Math" panose="02040503050406030204" pitchFamily="18" charset="0"/>
                                  <a:ea typeface="メイリオ" panose="020B0604030504040204" pitchFamily="50" charset="-128"/>
                                </a:rPr>
                                <m:t>𝐾</m:t>
                              </m:r>
                            </m:sup>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𝑁</m:t>
                              </m:r>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𝜇</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m:rPr>
                                      <m:sty m:val="p"/>
                                    </m:rPr>
                                    <a:rPr kumimoji="1" lang="el-GR" altLang="ja-JP" sz="2800" b="0" i="1" smtClean="0">
                                      <a:latin typeface="Cambria Math" panose="02040503050406030204" pitchFamily="18" charset="0"/>
                                      <a:ea typeface="Cambria Math" panose="02040503050406030204" pitchFamily="18" charset="0"/>
                                    </a:rPr>
                                    <m:t>Σ</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m:t>
                              </m:r>
                            </m:e>
                          </m:nary>
                        </m:den>
                      </m:f>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D6B106FE-1CA2-2CCC-8E36-CC3DCFAA7495}"/>
                  </a:ext>
                </a:extLst>
              </p:cNvPr>
              <p:cNvSpPr txBox="1">
                <a:spLocks noRot="1" noChangeAspect="1" noMove="1" noResize="1" noEditPoints="1" noAdjustHandles="1" noChangeArrowheads="1" noChangeShapeType="1" noTextEdit="1"/>
              </p:cNvSpPr>
              <p:nvPr/>
            </p:nvSpPr>
            <p:spPr>
              <a:xfrm>
                <a:off x="1824597" y="2112028"/>
                <a:ext cx="6815071" cy="98309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2F27E5-5BA7-45CC-3C0F-B0709071E467}"/>
                  </a:ext>
                </a:extLst>
              </p:cNvPr>
              <p:cNvSpPr txBox="1"/>
              <p:nvPr/>
            </p:nvSpPr>
            <p:spPr>
              <a:xfrm>
                <a:off x="494522" y="569168"/>
                <a:ext cx="11512703" cy="590739"/>
              </a:xfrm>
              <a:prstGeom prst="rect">
                <a:avLst/>
              </a:prstGeom>
              <a:noFill/>
            </p:spPr>
            <p:txBody>
              <a:bodyPr wrap="none" rtlCol="0">
                <a:spAutoFit/>
              </a:bodyPr>
              <a:lstStyle/>
              <a:p>
                <a:pPr algn="l"/>
                <a:r>
                  <a:rPr kumimoji="1" lang="ja-JP" altLang="en-US" sz="3200" dirty="0">
                    <a:ea typeface="メイリオ" panose="020B0604030504040204" pitchFamily="50" charset="-128"/>
                  </a:rPr>
                  <a:t>確率的</a:t>
                </a:r>
                <a14:m>
                  <m:oMath xmlns:m="http://schemas.openxmlformats.org/officeDocument/2006/math">
                    <m:r>
                      <a:rPr kumimoji="1" lang="ja-JP" altLang="en-US" sz="3200" b="0" i="1">
                        <a:latin typeface="Cambria Math" panose="02040503050406030204" pitchFamily="18" charset="0"/>
                        <a:ea typeface="メイリオ" panose="020B0604030504040204" pitchFamily="50" charset="-128"/>
                      </a:rPr>
                      <m:t>クラスタラベル</m:t>
                    </m:r>
                    <m:r>
                      <a:rPr kumimoji="1" lang="ja-JP" altLang="en-US" sz="3200" b="0" i="1" smtClean="0">
                        <a:latin typeface="Cambria Math" panose="02040503050406030204" pitchFamily="18" charset="0"/>
                        <a:ea typeface="メイリオ" panose="020B0604030504040204" pitchFamily="50" charset="-128"/>
                      </a:rPr>
                      <m:t>（</m:t>
                    </m:r>
                    <m:r>
                      <a:rPr kumimoji="1" lang="ja-JP" altLang="en-US" sz="3200" b="0" i="1">
                        <a:latin typeface="Cambria Math" panose="02040503050406030204" pitchFamily="18" charset="0"/>
                        <a:ea typeface="メイリオ" panose="020B0604030504040204" pitchFamily="50" charset="-128"/>
                      </a:rPr>
                      <m:t>負担率</m:t>
                    </m:r>
                    <m:r>
                      <a:rPr kumimoji="1" lang="ja-JP" altLang="en-US" sz="3200" b="0" i="1" smtClean="0">
                        <a:latin typeface="Cambria Math" panose="02040503050406030204" pitchFamily="18" charset="0"/>
                        <a:ea typeface="メイリオ" panose="020B0604030504040204" pitchFamily="50" charset="-128"/>
                      </a:rPr>
                      <m:t>）</m:t>
                    </m:r>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の式をよーく見ると</a:t>
                </a:r>
              </a:p>
            </p:txBody>
          </p:sp>
        </mc:Choice>
        <mc:Fallback xmlns="">
          <p:sp>
            <p:nvSpPr>
              <p:cNvPr id="3" name="テキスト ボックス 2">
                <a:extLst>
                  <a:ext uri="{FF2B5EF4-FFF2-40B4-BE49-F238E27FC236}">
                    <a16:creationId xmlns:a16="http://schemas.microsoft.com/office/drawing/2014/main" id="{3A2F27E5-5BA7-45CC-3C0F-B0709071E467}"/>
                  </a:ext>
                </a:extLst>
              </p:cNvPr>
              <p:cNvSpPr txBox="1">
                <a:spLocks noRot="1" noChangeAspect="1" noMove="1" noResize="1" noEditPoints="1" noAdjustHandles="1" noChangeArrowheads="1" noChangeShapeType="1" noTextEdit="1"/>
              </p:cNvSpPr>
              <p:nvPr/>
            </p:nvSpPr>
            <p:spPr>
              <a:xfrm>
                <a:off x="494522" y="569168"/>
                <a:ext cx="11512703" cy="590739"/>
              </a:xfrm>
              <a:prstGeom prst="rect">
                <a:avLst/>
              </a:prstGeom>
              <a:blipFill>
                <a:blip r:embed="rId3"/>
                <a:stretch>
                  <a:fillRect l="-1323" t="-10309" b="-350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794EA0-40E9-CFA8-35E7-B32F7D621E12}"/>
                  </a:ext>
                </a:extLst>
              </p:cNvPr>
              <p:cNvSpPr txBox="1"/>
              <p:nvPr/>
            </p:nvSpPr>
            <p:spPr>
              <a:xfrm>
                <a:off x="1392340" y="3532050"/>
                <a:ext cx="9407319" cy="461665"/>
              </a:xfrm>
              <a:prstGeom prst="rect">
                <a:avLst/>
              </a:prstGeom>
              <a:noFill/>
            </p:spPr>
            <p:txBody>
              <a:bodyPr wrap="none" rtlCol="0">
                <a:spAutoFit/>
              </a:bodyPr>
              <a:lstStyle/>
              <a:p>
                <a:pPr algn="l"/>
                <a:r>
                  <a:rPr kumimoji="1" lang="ja-JP" altLang="en-US" sz="2400" dirty="0">
                    <a:ea typeface="メイリオ" panose="020B0604030504040204" pitchFamily="50" charset="-128"/>
                  </a:rPr>
                  <a:t>右辺は推定パラメータ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が定まっている前提になっている！</a:t>
                </a:r>
              </a:p>
            </p:txBody>
          </p:sp>
        </mc:Choice>
        <mc:Fallback xmlns="">
          <p:sp>
            <p:nvSpPr>
              <p:cNvPr id="4" name="テキスト ボックス 3">
                <a:extLst>
                  <a:ext uri="{FF2B5EF4-FFF2-40B4-BE49-F238E27FC236}">
                    <a16:creationId xmlns:a16="http://schemas.microsoft.com/office/drawing/2014/main" id="{FB794EA0-40E9-CFA8-35E7-B32F7D621E12}"/>
                  </a:ext>
                </a:extLst>
              </p:cNvPr>
              <p:cNvSpPr txBox="1">
                <a:spLocks noRot="1" noChangeAspect="1" noMove="1" noResize="1" noEditPoints="1" noAdjustHandles="1" noChangeArrowheads="1" noChangeShapeType="1" noTextEdit="1"/>
              </p:cNvSpPr>
              <p:nvPr/>
            </p:nvSpPr>
            <p:spPr>
              <a:xfrm>
                <a:off x="1392340" y="3532050"/>
                <a:ext cx="9407319" cy="461665"/>
              </a:xfrm>
              <a:prstGeom prst="rect">
                <a:avLst/>
              </a:prstGeom>
              <a:blipFill>
                <a:blip r:embed="rId4"/>
                <a:stretch>
                  <a:fillRect l="-972" t="-7895" b="-31579"/>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4356C557-0D67-E6AC-49A3-9FABA75F506A}"/>
              </a:ext>
            </a:extLst>
          </p:cNvPr>
          <p:cNvSpPr/>
          <p:nvPr/>
        </p:nvSpPr>
        <p:spPr>
          <a:xfrm>
            <a:off x="4889240" y="4156587"/>
            <a:ext cx="1048139" cy="340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867CE98-E76A-4510-3B0F-DDB8E4B5D665}"/>
              </a:ext>
            </a:extLst>
          </p:cNvPr>
          <p:cNvSpPr txBox="1"/>
          <p:nvPr/>
        </p:nvSpPr>
        <p:spPr>
          <a:xfrm>
            <a:off x="3782093" y="4756391"/>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実際は未知パラメータ</a:t>
            </a:r>
          </a:p>
        </p:txBody>
      </p:sp>
    </p:spTree>
    <p:extLst>
      <p:ext uri="{BB962C8B-B14F-4D97-AF65-F5344CB8AC3E}">
        <p14:creationId xmlns:p14="http://schemas.microsoft.com/office/powerpoint/2010/main" val="485530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694022-DCD5-D0D5-4E06-0CA48442277E}"/>
              </a:ext>
            </a:extLst>
          </p:cNvPr>
          <p:cNvSpPr txBox="1"/>
          <p:nvPr/>
        </p:nvSpPr>
        <p:spPr>
          <a:xfrm>
            <a:off x="587829" y="485192"/>
            <a:ext cx="730039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K-means</a:t>
            </a:r>
            <a:r>
              <a:rPr kumimoji="1" lang="ja-JP" altLang="en-US" sz="3200" dirty="0">
                <a:latin typeface="メイリオ" panose="020B0604030504040204" pitchFamily="50" charset="-128"/>
                <a:ea typeface="メイリオ" panose="020B0604030504040204" pitchFamily="50" charset="-128"/>
              </a:rPr>
              <a:t>の交互的最適化を思い出すと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DC06DF-7519-5244-3990-15BD928DB00D}"/>
                  </a:ext>
                </a:extLst>
              </p:cNvPr>
              <p:cNvSpPr txBox="1"/>
              <p:nvPr/>
            </p:nvSpPr>
            <p:spPr>
              <a:xfrm>
                <a:off x="4174730" y="5712616"/>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3" name="テキスト ボックス 2">
                <a:extLst>
                  <a:ext uri="{FF2B5EF4-FFF2-40B4-BE49-F238E27FC236}">
                    <a16:creationId xmlns:a16="http://schemas.microsoft.com/office/drawing/2014/main" id="{90DC06DF-7519-5244-3990-15BD928DB00D}"/>
                  </a:ext>
                </a:extLst>
              </p:cNvPr>
              <p:cNvSpPr txBox="1">
                <a:spLocks noRot="1" noChangeAspect="1" noMove="1" noResize="1" noEditPoints="1" noAdjustHandles="1" noChangeArrowheads="1" noChangeShapeType="1" noTextEdit="1"/>
              </p:cNvSpPr>
              <p:nvPr/>
            </p:nvSpPr>
            <p:spPr>
              <a:xfrm>
                <a:off x="4174730" y="5712616"/>
                <a:ext cx="3116687" cy="461665"/>
              </a:xfrm>
              <a:prstGeom prst="rect">
                <a:avLst/>
              </a:prstGeom>
              <a:blipFill>
                <a:blip r:embed="rId2"/>
                <a:stretch>
                  <a:fillRect l="-3131" t="-14474" r="-21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072C7BB-4249-460E-0385-5DAAC25B1023}"/>
                  </a:ext>
                </a:extLst>
              </p:cNvPr>
              <p:cNvSpPr txBox="1"/>
              <p:nvPr/>
            </p:nvSpPr>
            <p:spPr>
              <a:xfrm>
                <a:off x="4155559" y="3617694"/>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4" name="テキスト ボックス 3">
                <a:extLst>
                  <a:ext uri="{FF2B5EF4-FFF2-40B4-BE49-F238E27FC236}">
                    <a16:creationId xmlns:a16="http://schemas.microsoft.com/office/drawing/2014/main" id="{8072C7BB-4249-460E-0385-5DAAC25B1023}"/>
                  </a:ext>
                </a:extLst>
              </p:cNvPr>
              <p:cNvSpPr txBox="1">
                <a:spLocks noRot="1" noChangeAspect="1" noMove="1" noResize="1" noEditPoints="1" noAdjustHandles="1" noChangeArrowheads="1" noChangeShapeType="1" noTextEdit="1"/>
              </p:cNvSpPr>
              <p:nvPr/>
            </p:nvSpPr>
            <p:spPr>
              <a:xfrm>
                <a:off x="4155559" y="3617694"/>
                <a:ext cx="3155031" cy="461665"/>
              </a:xfrm>
              <a:prstGeom prst="rect">
                <a:avLst/>
              </a:prstGeom>
              <a:blipFill>
                <a:blip r:embed="rId3"/>
                <a:stretch>
                  <a:fillRect l="-3095" t="-7895" r="-1934" b="-31579"/>
                </a:stretch>
              </a:blipFill>
            </p:spPr>
            <p:txBody>
              <a:bodyPr/>
              <a:lstStyle/>
              <a:p>
                <a:r>
                  <a:rPr lang="ja-JP" altLang="en-US">
                    <a:noFill/>
                  </a:rPr>
                  <a:t> </a:t>
                </a:r>
              </a:p>
            </p:txBody>
          </p:sp>
        </mc:Fallback>
      </mc:AlternateContent>
      <p:sp>
        <p:nvSpPr>
          <p:cNvPr id="5" name="矢印: 右カーブ 4">
            <a:extLst>
              <a:ext uri="{FF2B5EF4-FFF2-40B4-BE49-F238E27FC236}">
                <a16:creationId xmlns:a16="http://schemas.microsoft.com/office/drawing/2014/main" id="{451A1A4D-4CC1-2F68-65E8-65924F601D86}"/>
              </a:ext>
            </a:extLst>
          </p:cNvPr>
          <p:cNvSpPr/>
          <p:nvPr/>
        </p:nvSpPr>
        <p:spPr>
          <a:xfrm>
            <a:off x="3184655" y="3848526"/>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左カーブ 5">
            <a:extLst>
              <a:ext uri="{FF2B5EF4-FFF2-40B4-BE49-F238E27FC236}">
                <a16:creationId xmlns:a16="http://schemas.microsoft.com/office/drawing/2014/main" id="{45038A1C-EA80-AB80-6F3A-05CD16D4A671}"/>
              </a:ext>
            </a:extLst>
          </p:cNvPr>
          <p:cNvSpPr/>
          <p:nvPr/>
        </p:nvSpPr>
        <p:spPr>
          <a:xfrm flipV="1">
            <a:off x="7402286" y="3688555"/>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9A2CE6E-B8DE-D0AC-7C2E-81234D7BA48C}"/>
                  </a:ext>
                </a:extLst>
              </p:cNvPr>
              <p:cNvSpPr txBox="1"/>
              <p:nvPr/>
            </p:nvSpPr>
            <p:spPr>
              <a:xfrm>
                <a:off x="3567210" y="2317469"/>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9A2CE6E-B8DE-D0AC-7C2E-81234D7BA48C}"/>
                  </a:ext>
                </a:extLst>
              </p:cNvPr>
              <p:cNvSpPr txBox="1">
                <a:spLocks noRot="1" noChangeAspect="1" noMove="1" noResize="1" noEditPoints="1" noAdjustHandles="1" noChangeArrowheads="1" noChangeShapeType="1" noTextEdit="1"/>
              </p:cNvSpPr>
              <p:nvPr/>
            </p:nvSpPr>
            <p:spPr>
              <a:xfrm>
                <a:off x="3567210" y="2317469"/>
                <a:ext cx="3645742" cy="103848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AF86B5-421A-52CB-6F8B-515DE24242D3}"/>
                  </a:ext>
                </a:extLst>
              </p:cNvPr>
              <p:cNvSpPr txBox="1"/>
              <p:nvPr/>
            </p:nvSpPr>
            <p:spPr>
              <a:xfrm>
                <a:off x="587829" y="1217483"/>
                <a:ext cx="11404146"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を最小化するために、</a:t>
                </a:r>
                <a:r>
                  <a:rPr kumimoji="1" lang="en-US" altLang="ja-JP" sz="2400" b="0" dirty="0">
                    <a:ea typeface="メイリオ" panose="020B0604030504040204" pitchFamily="50" charset="-128"/>
                  </a:rPr>
                  <a:t>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の一方固定、もう一方を変数にして交互的に最小値に漸近する方法を使った</a:t>
                </a:r>
              </a:p>
            </p:txBody>
          </p:sp>
        </mc:Choice>
        <mc:Fallback xmlns="">
          <p:sp>
            <p:nvSpPr>
              <p:cNvPr id="8" name="テキスト ボックス 7">
                <a:extLst>
                  <a:ext uri="{FF2B5EF4-FFF2-40B4-BE49-F238E27FC236}">
                    <a16:creationId xmlns:a16="http://schemas.microsoft.com/office/drawing/2014/main" id="{2CAF86B5-421A-52CB-6F8B-515DE24242D3}"/>
                  </a:ext>
                </a:extLst>
              </p:cNvPr>
              <p:cNvSpPr txBox="1">
                <a:spLocks noRot="1" noChangeAspect="1" noMove="1" noResize="1" noEditPoints="1" noAdjustHandles="1" noChangeArrowheads="1" noChangeShapeType="1" noTextEdit="1"/>
              </p:cNvSpPr>
              <p:nvPr/>
            </p:nvSpPr>
            <p:spPr>
              <a:xfrm>
                <a:off x="587829" y="1217483"/>
                <a:ext cx="11404146" cy="830997"/>
              </a:xfrm>
              <a:prstGeom prst="rect">
                <a:avLst/>
              </a:prstGeom>
              <a:blipFill>
                <a:blip r:embed="rId5"/>
                <a:stretch>
                  <a:fillRect l="-802" t="-4412"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13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2A31BA4-A6BA-B10D-6CB8-6DF5BC07A7FA}"/>
                  </a:ext>
                </a:extLst>
              </p:cNvPr>
              <p:cNvSpPr txBox="1"/>
              <p:nvPr/>
            </p:nvSpPr>
            <p:spPr>
              <a:xfrm>
                <a:off x="2609537" y="1668810"/>
                <a:ext cx="6606489" cy="108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e>
                        <m:e>
                          <m:r>
                            <a:rPr kumimoji="1" lang="en-US" altLang="ja-JP" sz="2400" i="1">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400" i="1">
                                  <a:latin typeface="Cambria Math" panose="02040503050406030204" pitchFamily="18" charset="0"/>
                                  <a:ea typeface="メイリオ" panose="020B0604030504040204" pitchFamily="50" charset="-128"/>
                                </a:rPr>
                              </m:ctrlPr>
                            </m:naryPr>
                            <m:sub>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2A31BA4-A6BA-B10D-6CB8-6DF5BC07A7FA}"/>
                  </a:ext>
                </a:extLst>
              </p:cNvPr>
              <p:cNvSpPr txBox="1">
                <a:spLocks noRot="1" noChangeAspect="1" noMove="1" noResize="1" noEditPoints="1" noAdjustHandles="1" noChangeArrowheads="1" noChangeShapeType="1" noTextEdit="1"/>
              </p:cNvSpPr>
              <p:nvPr/>
            </p:nvSpPr>
            <p:spPr>
              <a:xfrm>
                <a:off x="2609537" y="1668810"/>
                <a:ext cx="6606489" cy="1083758"/>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C7A0B08-E6E7-4458-722B-8CD7BD007246}"/>
              </a:ext>
            </a:extLst>
          </p:cNvPr>
          <p:cNvSpPr txBox="1"/>
          <p:nvPr/>
        </p:nvSpPr>
        <p:spPr>
          <a:xfrm>
            <a:off x="685800" y="299898"/>
            <a:ext cx="60901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尤度関数も同じように解く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56D23B0-38B3-B5AC-6A4C-488923CB2109}"/>
                  </a:ext>
                </a:extLst>
              </p:cNvPr>
              <p:cNvSpPr txBox="1"/>
              <p:nvPr/>
            </p:nvSpPr>
            <p:spPr>
              <a:xfrm>
                <a:off x="685800" y="881651"/>
                <a:ext cx="103155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ただし、損失関数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の最小化問題でなくて尤度関数</a:t>
                </a:r>
                <a:r>
                  <a:rPr kumimoji="1" lang="en-US" altLang="ja-JP" sz="2400" dirty="0">
                    <a:latin typeface="メイリオ" panose="020B0604030504040204" pitchFamily="50" charset="-128"/>
                    <a:ea typeface="メイリオ" panose="020B0604030504040204" pitchFamily="50" charset="-128"/>
                  </a:rPr>
                  <a:t>L</a:t>
                </a:r>
                <a:r>
                  <a:rPr kumimoji="1" lang="ja-JP" altLang="en-US" sz="2400" dirty="0">
                    <a:latin typeface="メイリオ" panose="020B0604030504040204" pitchFamily="50" charset="-128"/>
                    <a:ea typeface="メイリオ" panose="020B0604030504040204" pitchFamily="50" charset="-128"/>
                  </a:rPr>
                  <a:t>の最大化問題を解いてパラメータ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を最適化する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B56D23B0-38B3-B5AC-6A4C-488923CB2109}"/>
                  </a:ext>
                </a:extLst>
              </p:cNvPr>
              <p:cNvSpPr txBox="1">
                <a:spLocks noRot="1" noChangeAspect="1" noMove="1" noResize="1" noEditPoints="1" noAdjustHandles="1" noChangeArrowheads="1" noChangeShapeType="1" noTextEdit="1"/>
              </p:cNvSpPr>
              <p:nvPr/>
            </p:nvSpPr>
            <p:spPr>
              <a:xfrm>
                <a:off x="685800" y="881651"/>
                <a:ext cx="10315575" cy="830997"/>
              </a:xfrm>
              <a:prstGeom prst="rect">
                <a:avLst/>
              </a:prstGeom>
              <a:blipFill>
                <a:blip r:embed="rId3"/>
                <a:stretch>
                  <a:fillRect l="-946" t="-5882" r="-177"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438DD2-59D9-BE13-A618-E26356A4BA4D}"/>
                  </a:ext>
                </a:extLst>
              </p:cNvPr>
              <p:cNvSpPr txBox="1"/>
              <p:nvPr/>
            </p:nvSpPr>
            <p:spPr>
              <a:xfrm>
                <a:off x="1207595" y="5656579"/>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5" name="テキスト ボックス 4">
                <a:extLst>
                  <a:ext uri="{FF2B5EF4-FFF2-40B4-BE49-F238E27FC236}">
                    <a16:creationId xmlns:a16="http://schemas.microsoft.com/office/drawing/2014/main" id="{69438DD2-59D9-BE13-A618-E26356A4BA4D}"/>
                  </a:ext>
                </a:extLst>
              </p:cNvPr>
              <p:cNvSpPr txBox="1">
                <a:spLocks noRot="1" noChangeAspect="1" noMove="1" noResize="1" noEditPoints="1" noAdjustHandles="1" noChangeArrowheads="1" noChangeShapeType="1" noTextEdit="1"/>
              </p:cNvSpPr>
              <p:nvPr/>
            </p:nvSpPr>
            <p:spPr>
              <a:xfrm>
                <a:off x="1207595" y="5656579"/>
                <a:ext cx="3116687" cy="461665"/>
              </a:xfrm>
              <a:prstGeom prst="rect">
                <a:avLst/>
              </a:prstGeom>
              <a:blipFill>
                <a:blip r:embed="rId4"/>
                <a:stretch>
                  <a:fillRect l="-2935" t="-14474" r="-2348"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D41B905-D927-5653-FA11-A9013AB73278}"/>
                  </a:ext>
                </a:extLst>
              </p:cNvPr>
              <p:cNvSpPr txBox="1"/>
              <p:nvPr/>
            </p:nvSpPr>
            <p:spPr>
              <a:xfrm>
                <a:off x="1188424" y="3561657"/>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6" name="テキスト ボックス 5">
                <a:extLst>
                  <a:ext uri="{FF2B5EF4-FFF2-40B4-BE49-F238E27FC236}">
                    <a16:creationId xmlns:a16="http://schemas.microsoft.com/office/drawing/2014/main" id="{0D41B905-D927-5653-FA11-A9013AB73278}"/>
                  </a:ext>
                </a:extLst>
              </p:cNvPr>
              <p:cNvSpPr txBox="1">
                <a:spLocks noRot="1" noChangeAspect="1" noMove="1" noResize="1" noEditPoints="1" noAdjustHandles="1" noChangeArrowheads="1" noChangeShapeType="1" noTextEdit="1"/>
              </p:cNvSpPr>
              <p:nvPr/>
            </p:nvSpPr>
            <p:spPr>
              <a:xfrm>
                <a:off x="1188424" y="3561657"/>
                <a:ext cx="3155031" cy="461665"/>
              </a:xfrm>
              <a:prstGeom prst="rect">
                <a:avLst/>
              </a:prstGeom>
              <a:blipFill>
                <a:blip r:embed="rId5"/>
                <a:stretch>
                  <a:fillRect l="-3089" t="-7895" r="-1737" b="-31579"/>
                </a:stretch>
              </a:blipFill>
            </p:spPr>
            <p:txBody>
              <a:bodyPr/>
              <a:lstStyle/>
              <a:p>
                <a:r>
                  <a:rPr lang="ja-JP" altLang="en-US">
                    <a:noFill/>
                  </a:rPr>
                  <a:t> </a:t>
                </a:r>
              </a:p>
            </p:txBody>
          </p:sp>
        </mc:Fallback>
      </mc:AlternateContent>
      <p:sp>
        <p:nvSpPr>
          <p:cNvPr id="7" name="矢印: 右カーブ 6">
            <a:extLst>
              <a:ext uri="{FF2B5EF4-FFF2-40B4-BE49-F238E27FC236}">
                <a16:creationId xmlns:a16="http://schemas.microsoft.com/office/drawing/2014/main" id="{5116FF1B-5D19-12B2-3418-D96E792F506B}"/>
              </a:ext>
            </a:extLst>
          </p:cNvPr>
          <p:cNvSpPr/>
          <p:nvPr/>
        </p:nvSpPr>
        <p:spPr>
          <a:xfrm>
            <a:off x="217520" y="3792489"/>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左カーブ 7">
            <a:extLst>
              <a:ext uri="{FF2B5EF4-FFF2-40B4-BE49-F238E27FC236}">
                <a16:creationId xmlns:a16="http://schemas.microsoft.com/office/drawing/2014/main" id="{B81347C9-0C63-63E5-056F-D6959FAB19AC}"/>
              </a:ext>
            </a:extLst>
          </p:cNvPr>
          <p:cNvSpPr/>
          <p:nvPr/>
        </p:nvSpPr>
        <p:spPr>
          <a:xfrm flipV="1">
            <a:off x="4435151" y="3632518"/>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ED470E6-87C1-5EA4-A84F-3DF1997C0ACB}"/>
                  </a:ext>
                </a:extLst>
              </p:cNvPr>
              <p:cNvSpPr txBox="1"/>
              <p:nvPr/>
            </p:nvSpPr>
            <p:spPr>
              <a:xfrm>
                <a:off x="7339050" y="5471912"/>
                <a:ext cx="3348000" cy="830997"/>
              </a:xfrm>
              <a:prstGeom prst="rect">
                <a:avLst/>
              </a:prstGeom>
              <a:noFill/>
            </p:spPr>
            <p:txBody>
              <a:bodyPr wrap="squar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9" name="テキスト ボックス 8">
                <a:extLst>
                  <a:ext uri="{FF2B5EF4-FFF2-40B4-BE49-F238E27FC236}">
                    <a16:creationId xmlns:a16="http://schemas.microsoft.com/office/drawing/2014/main" id="{6ED470E6-87C1-5EA4-A84F-3DF1997C0ACB}"/>
                  </a:ext>
                </a:extLst>
              </p:cNvPr>
              <p:cNvSpPr txBox="1">
                <a:spLocks noRot="1" noChangeAspect="1" noMove="1" noResize="1" noEditPoints="1" noAdjustHandles="1" noChangeArrowheads="1" noChangeShapeType="1" noTextEdit="1"/>
              </p:cNvSpPr>
              <p:nvPr/>
            </p:nvSpPr>
            <p:spPr>
              <a:xfrm>
                <a:off x="7339050" y="5471912"/>
                <a:ext cx="3348000" cy="830997"/>
              </a:xfrm>
              <a:prstGeom prst="rect">
                <a:avLst/>
              </a:prstGeom>
              <a:blipFill>
                <a:blip r:embed="rId6"/>
                <a:stretch>
                  <a:fillRect l="-2914"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FD01BF-EB3F-26B5-359D-CAECE99FF38F}"/>
                  </a:ext>
                </a:extLst>
              </p:cNvPr>
              <p:cNvSpPr txBox="1"/>
              <p:nvPr/>
            </p:nvSpPr>
            <p:spPr>
              <a:xfrm>
                <a:off x="7144565" y="3593499"/>
                <a:ext cx="343863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10" name="テキスト ボックス 9">
                <a:extLst>
                  <a:ext uri="{FF2B5EF4-FFF2-40B4-BE49-F238E27FC236}">
                    <a16:creationId xmlns:a16="http://schemas.microsoft.com/office/drawing/2014/main" id="{91FD01BF-EB3F-26B5-359D-CAECE99FF38F}"/>
                  </a:ext>
                </a:extLst>
              </p:cNvPr>
              <p:cNvSpPr txBox="1">
                <a:spLocks noRot="1" noChangeAspect="1" noMove="1" noResize="1" noEditPoints="1" noAdjustHandles="1" noChangeArrowheads="1" noChangeShapeType="1" noTextEdit="1"/>
              </p:cNvSpPr>
              <p:nvPr/>
            </p:nvSpPr>
            <p:spPr>
              <a:xfrm>
                <a:off x="7144565" y="3593499"/>
                <a:ext cx="3438634" cy="461665"/>
              </a:xfrm>
              <a:prstGeom prst="rect">
                <a:avLst/>
              </a:prstGeom>
              <a:blipFill>
                <a:blip r:embed="rId7"/>
                <a:stretch>
                  <a:fillRect l="-2660" t="-7895" r="-1773" b="-31579"/>
                </a:stretch>
              </a:blipFill>
            </p:spPr>
            <p:txBody>
              <a:bodyPr/>
              <a:lstStyle/>
              <a:p>
                <a:r>
                  <a:rPr lang="ja-JP" altLang="en-US">
                    <a:noFill/>
                  </a:rPr>
                  <a:t> </a:t>
                </a:r>
              </a:p>
            </p:txBody>
          </p:sp>
        </mc:Fallback>
      </mc:AlternateContent>
      <p:sp>
        <p:nvSpPr>
          <p:cNvPr id="11" name="矢印: 右カーブ 10">
            <a:extLst>
              <a:ext uri="{FF2B5EF4-FFF2-40B4-BE49-F238E27FC236}">
                <a16:creationId xmlns:a16="http://schemas.microsoft.com/office/drawing/2014/main" id="{2EC8DA1E-560A-F1B7-07E2-E4B040407461}"/>
              </a:ext>
            </a:extLst>
          </p:cNvPr>
          <p:cNvSpPr/>
          <p:nvPr/>
        </p:nvSpPr>
        <p:spPr>
          <a:xfrm>
            <a:off x="6315464" y="3744500"/>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左カーブ 11">
            <a:extLst>
              <a:ext uri="{FF2B5EF4-FFF2-40B4-BE49-F238E27FC236}">
                <a16:creationId xmlns:a16="http://schemas.microsoft.com/office/drawing/2014/main" id="{1C12339D-0030-C411-3010-676A501331D8}"/>
              </a:ext>
            </a:extLst>
          </p:cNvPr>
          <p:cNvSpPr/>
          <p:nvPr/>
        </p:nvSpPr>
        <p:spPr>
          <a:xfrm flipV="1">
            <a:off x="10533095" y="3584529"/>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AB87CE8-4391-51D4-F536-6D6A4A7FA25A}"/>
              </a:ext>
            </a:extLst>
          </p:cNvPr>
          <p:cNvSpPr txBox="1"/>
          <p:nvPr/>
        </p:nvSpPr>
        <p:spPr>
          <a:xfrm>
            <a:off x="809312" y="3047619"/>
            <a:ext cx="42210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 </a:t>
            </a:r>
            <a:r>
              <a:rPr kumimoji="1" lang="ja-JP" altLang="en-US" sz="2400" dirty="0">
                <a:latin typeface="メイリオ" panose="020B0604030504040204" pitchFamily="50" charset="-128"/>
                <a:ea typeface="メイリオ" panose="020B0604030504040204" pitchFamily="50" charset="-128"/>
              </a:rPr>
              <a:t>：損失関数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最小化</a:t>
            </a:r>
          </a:p>
        </p:txBody>
      </p:sp>
      <p:sp>
        <p:nvSpPr>
          <p:cNvPr id="15" name="テキスト ボックス 14">
            <a:extLst>
              <a:ext uri="{FF2B5EF4-FFF2-40B4-BE49-F238E27FC236}">
                <a16:creationId xmlns:a16="http://schemas.microsoft.com/office/drawing/2014/main" id="{8C8770E0-4180-EFBB-8D9C-C4A156355B48}"/>
              </a:ext>
            </a:extLst>
          </p:cNvPr>
          <p:cNvSpPr txBox="1"/>
          <p:nvPr/>
        </p:nvSpPr>
        <p:spPr>
          <a:xfrm>
            <a:off x="6959890" y="3047618"/>
            <a:ext cx="355257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：尤度関数</a:t>
            </a:r>
            <a:r>
              <a:rPr kumimoji="1" lang="en-US" altLang="ja-JP" sz="2400" dirty="0">
                <a:latin typeface="メイリオ" panose="020B0604030504040204" pitchFamily="50" charset="-128"/>
                <a:ea typeface="メイリオ" panose="020B0604030504040204" pitchFamily="50" charset="-128"/>
              </a:rPr>
              <a:t>L</a:t>
            </a:r>
            <a:r>
              <a:rPr kumimoji="1" lang="ja-JP" altLang="en-US" sz="2400" dirty="0">
                <a:latin typeface="メイリオ" panose="020B0604030504040204" pitchFamily="50" charset="-128"/>
                <a:ea typeface="メイリオ" panose="020B0604030504040204" pitchFamily="50" charset="-128"/>
              </a:rPr>
              <a:t>最大化</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F5AA6AD-08BB-8C90-28D9-DB9B66EF0DD9}"/>
                  </a:ext>
                </a:extLst>
              </p:cNvPr>
              <p:cNvSpPr txBox="1"/>
              <p:nvPr/>
            </p:nvSpPr>
            <p:spPr>
              <a:xfrm>
                <a:off x="1601131" y="6118243"/>
                <a:ext cx="342920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クラスタのパラメータは重心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AF5AA6AD-08BB-8C90-28D9-DB9B66EF0DD9}"/>
                  </a:ext>
                </a:extLst>
              </p:cNvPr>
              <p:cNvSpPr txBox="1">
                <a:spLocks noRot="1" noChangeAspect="1" noMove="1" noResize="1" noEditPoints="1" noAdjustHandles="1" noChangeArrowheads="1" noChangeShapeType="1" noTextEdit="1"/>
              </p:cNvSpPr>
              <p:nvPr/>
            </p:nvSpPr>
            <p:spPr>
              <a:xfrm>
                <a:off x="1601131" y="6118243"/>
                <a:ext cx="3429208" cy="369332"/>
              </a:xfrm>
              <a:prstGeom prst="rect">
                <a:avLst/>
              </a:prstGeom>
              <a:blipFill>
                <a:blip r:embed="rId8"/>
                <a:stretch>
                  <a:fillRect l="-1601"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45DE3-B2B4-99F6-079B-DD2F53C91044}"/>
                  </a:ext>
                </a:extLst>
              </p:cNvPr>
              <p:cNvSpPr txBox="1"/>
              <p:nvPr/>
            </p:nvSpPr>
            <p:spPr>
              <a:xfrm>
                <a:off x="7339050" y="6211669"/>
                <a:ext cx="4219783"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クラスタのパラメータ：重心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oMath>
                </a14:m>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クラスタの混合比率：</a:t>
                </a:r>
                <a:r>
                  <a:rPr kumimoji="1" lang="en-US" altLang="ja-JP" sz="1800" dirty="0">
                    <a:ea typeface="メイリオ" panose="020B0604030504040204" pitchFamily="50" charset="-128"/>
                  </a:rPr>
                  <a:t> </a:t>
                </a:r>
                <a14:m>
                  <m:oMath xmlns:m="http://schemas.openxmlformats.org/officeDocument/2006/math">
                    <m:sSub>
                      <m:sSubPr>
                        <m:ctrlPr>
                          <a:rPr kumimoji="1" lang="en-US" altLang="ja-JP" sz="1800" i="1">
                            <a:latin typeface="Cambria Math" panose="02040503050406030204" pitchFamily="18" charset="0"/>
                            <a:ea typeface="メイリオ" panose="020B0604030504040204" pitchFamily="50" charset="-128"/>
                          </a:rPr>
                        </m:ctrlPr>
                      </m:sSubPr>
                      <m:e>
                        <m:r>
                          <a:rPr kumimoji="1" lang="ja-JP" altLang="en-US" sz="1800" i="1">
                            <a:latin typeface="Cambria Math" panose="02040503050406030204" pitchFamily="18" charset="0"/>
                            <a:ea typeface="メイリオ" panose="020B0604030504040204" pitchFamily="50" charset="-128"/>
                          </a:rPr>
                          <m:t>𝜋</m:t>
                        </m:r>
                      </m:e>
                      <m:sub>
                        <m:r>
                          <a:rPr kumimoji="1" lang="en-US" altLang="ja-JP" sz="1800" i="1">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845DE3-B2B4-99F6-079B-DD2F53C91044}"/>
                  </a:ext>
                </a:extLst>
              </p:cNvPr>
              <p:cNvSpPr txBox="1">
                <a:spLocks noRot="1" noChangeAspect="1" noMove="1" noResize="1" noEditPoints="1" noAdjustHandles="1" noChangeArrowheads="1" noChangeShapeType="1" noTextEdit="1"/>
              </p:cNvSpPr>
              <p:nvPr/>
            </p:nvSpPr>
            <p:spPr>
              <a:xfrm>
                <a:off x="7339050" y="6211669"/>
                <a:ext cx="4219783" cy="646331"/>
              </a:xfrm>
              <a:prstGeom prst="rect">
                <a:avLst/>
              </a:prstGeom>
              <a:blipFill>
                <a:blip r:embed="rId9"/>
                <a:stretch>
                  <a:fillRect l="-1301" t="-3774" b="-16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897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648081C-936D-5A51-FF2C-79F88493E474}"/>
                  </a:ext>
                </a:extLst>
              </p:cNvPr>
              <p:cNvSpPr txBox="1"/>
              <p:nvPr/>
            </p:nvSpPr>
            <p:spPr>
              <a:xfrm>
                <a:off x="6284114" y="2158126"/>
                <a:ext cx="48726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648081C-936D-5A51-FF2C-79F88493E474}"/>
                  </a:ext>
                </a:extLst>
              </p:cNvPr>
              <p:cNvSpPr txBox="1">
                <a:spLocks noRot="1" noChangeAspect="1" noMove="1" noResize="1" noEditPoints="1" noAdjustHandles="1" noChangeArrowheads="1" noChangeShapeType="1" noTextEdit="1"/>
              </p:cNvSpPr>
              <p:nvPr/>
            </p:nvSpPr>
            <p:spPr>
              <a:xfrm>
                <a:off x="6284114" y="2158126"/>
                <a:ext cx="4872616" cy="702180"/>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6A59102-664A-643F-BD25-1A59175A9B4C}"/>
              </a:ext>
            </a:extLst>
          </p:cNvPr>
          <p:cNvSpPr txBox="1"/>
          <p:nvPr/>
        </p:nvSpPr>
        <p:spPr>
          <a:xfrm>
            <a:off x="419100" y="19299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ということなので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913588-5EC3-CAD9-383C-BA0AE8D0E1AE}"/>
                  </a:ext>
                </a:extLst>
              </p:cNvPr>
              <p:cNvSpPr txBox="1"/>
              <p:nvPr/>
            </p:nvSpPr>
            <p:spPr>
              <a:xfrm>
                <a:off x="433947" y="697400"/>
                <a:ext cx="10344150" cy="830997"/>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に任意の初期値を与えて交互的に最適化すると</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を推定できると証明したのが</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a:t>
                </a:r>
              </a:p>
            </p:txBody>
          </p:sp>
        </mc:Choice>
        <mc:Fallback xmlns="">
          <p:sp>
            <p:nvSpPr>
              <p:cNvPr id="4" name="テキスト ボックス 3">
                <a:extLst>
                  <a:ext uri="{FF2B5EF4-FFF2-40B4-BE49-F238E27FC236}">
                    <a16:creationId xmlns:a16="http://schemas.microsoft.com/office/drawing/2014/main" id="{38913588-5EC3-CAD9-383C-BA0AE8D0E1AE}"/>
                  </a:ext>
                </a:extLst>
              </p:cNvPr>
              <p:cNvSpPr txBox="1">
                <a:spLocks noRot="1" noChangeAspect="1" noMove="1" noResize="1" noEditPoints="1" noAdjustHandles="1" noChangeArrowheads="1" noChangeShapeType="1" noTextEdit="1"/>
              </p:cNvSpPr>
              <p:nvPr/>
            </p:nvSpPr>
            <p:spPr>
              <a:xfrm>
                <a:off x="433947" y="697400"/>
                <a:ext cx="10344150" cy="830997"/>
              </a:xfrm>
              <a:prstGeom prst="rect">
                <a:avLst/>
              </a:prstGeom>
              <a:blipFill>
                <a:blip r:embed="rId3"/>
                <a:stretch>
                  <a:fillRect l="-884" t="-4380" r="-471" b="-153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5794A6E-22A5-99DC-B204-29189EB38126}"/>
                  </a:ext>
                </a:extLst>
              </p:cNvPr>
              <p:cNvSpPr txBox="1"/>
              <p:nvPr/>
            </p:nvSpPr>
            <p:spPr>
              <a:xfrm>
                <a:off x="6096000" y="4003532"/>
                <a:ext cx="5091843"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はどのように計算するか？</a:t>
                </a:r>
              </a:p>
            </p:txBody>
          </p:sp>
        </mc:Choice>
        <mc:Fallback xmlns="">
          <p:sp>
            <p:nvSpPr>
              <p:cNvPr id="5" name="テキスト ボックス 4">
                <a:extLst>
                  <a:ext uri="{FF2B5EF4-FFF2-40B4-BE49-F238E27FC236}">
                    <a16:creationId xmlns:a16="http://schemas.microsoft.com/office/drawing/2014/main" id="{A5794A6E-22A5-99DC-B204-29189EB38126}"/>
                  </a:ext>
                </a:extLst>
              </p:cNvPr>
              <p:cNvSpPr txBox="1">
                <a:spLocks noRot="1" noChangeAspect="1" noMove="1" noResize="1" noEditPoints="1" noAdjustHandles="1" noChangeArrowheads="1" noChangeShapeType="1" noTextEdit="1"/>
              </p:cNvSpPr>
              <p:nvPr/>
            </p:nvSpPr>
            <p:spPr>
              <a:xfrm>
                <a:off x="6096000" y="4003532"/>
                <a:ext cx="5091843" cy="461665"/>
              </a:xfrm>
              <a:prstGeom prst="rect">
                <a:avLst/>
              </a:prstGeom>
              <a:blipFill>
                <a:blip r:embed="rId4"/>
                <a:stretch>
                  <a:fillRect l="-240" t="-8000" r="-838"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334CB39-4888-B18F-2F34-0143A6854038}"/>
                  </a:ext>
                </a:extLst>
              </p:cNvPr>
              <p:cNvSpPr txBox="1"/>
              <p:nvPr/>
            </p:nvSpPr>
            <p:spPr>
              <a:xfrm>
                <a:off x="7684041" y="5256263"/>
                <a:ext cx="2710807" cy="77886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𝑱</m:t>
                      </m:r>
                      <m:r>
                        <a:rPr kumimoji="1" lang="en-US" altLang="ja-JP" b="0" i="1" smtClean="0">
                          <a:latin typeface="Cambria Math" panose="02040503050406030204" pitchFamily="18" charset="0"/>
                          <a:ea typeface="メイリオ" panose="020B0604030504040204" pitchFamily="50" charset="-128"/>
                        </a:rPr>
                        <m:t>=</m:t>
                      </m:r>
                      <m:nary>
                        <m:naryPr>
                          <m:chr m:val="∑"/>
                          <m:ctrlPr>
                            <a:rPr kumimoji="1" lang="en-US" altLang="ja-JP" b="0"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𝑛</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𝑁</m:t>
                          </m:r>
                        </m:sup>
                        <m:e>
                          <m:nary>
                            <m:naryPr>
                              <m:chr m:val="∑"/>
                              <m:ctrlPr>
                                <a:rPr kumimoji="1" lang="en-US" altLang="ja-JP" b="0"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𝑟</m:t>
                                  </m:r>
                                </m:e>
                                <m:sub>
                                  <m:r>
                                    <a:rPr kumimoji="1" lang="en-US" altLang="ja-JP" b="0" i="1" smtClean="0">
                                      <a:latin typeface="Cambria Math" panose="02040503050406030204" pitchFamily="18" charset="0"/>
                                      <a:ea typeface="メイリオ" panose="020B0604030504040204" pitchFamily="50" charset="-128"/>
                                    </a:rPr>
                                    <m:t>𝑛𝑘</m:t>
                                  </m:r>
                                </m:sub>
                              </m:sSub>
                              <m:r>
                                <a:rPr kumimoji="1" lang="en-US" altLang="ja-JP" b="0" i="1" smtClean="0">
                                  <a:latin typeface="Cambria Math" panose="02040503050406030204" pitchFamily="18" charset="0"/>
                                  <a:ea typeface="メイリオ" panose="020B0604030504040204" pitchFamily="50" charset="-128"/>
                                </a:rPr>
                                <m:t>|</m:t>
                              </m:r>
                              <m:d>
                                <m:dPr>
                                  <m:begChr m:val="|"/>
                                  <m:endChr m:val="|"/>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𝒏</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e>
                              </m:d>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A334CB39-4888-B18F-2F34-0143A6854038}"/>
                  </a:ext>
                </a:extLst>
              </p:cNvPr>
              <p:cNvSpPr txBox="1">
                <a:spLocks noRot="1" noChangeAspect="1" noMove="1" noResize="1" noEditPoints="1" noAdjustHandles="1" noChangeArrowheads="1" noChangeShapeType="1" noTextEdit="1"/>
              </p:cNvSpPr>
              <p:nvPr/>
            </p:nvSpPr>
            <p:spPr>
              <a:xfrm>
                <a:off x="7684041" y="5256263"/>
                <a:ext cx="2710807" cy="77886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06E4525-BB80-976B-6A8A-C5D6E6BA01F0}"/>
                  </a:ext>
                </a:extLst>
              </p:cNvPr>
              <p:cNvSpPr txBox="1"/>
              <p:nvPr/>
            </p:nvSpPr>
            <p:spPr>
              <a:xfrm>
                <a:off x="6096000" y="4597809"/>
                <a:ext cx="4922523"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の場合は，</a:t>
                </a:r>
                <a:r>
                  <a:rPr kumimoji="1" lang="en-US" altLang="ja-JP" sz="2000" b="0" dirty="0">
                    <a:ea typeface="メイリオ" panose="020B0604030504040204" pitchFamily="50" charset="-128"/>
                  </a:rPr>
                  <a:t> </a:t>
                </a:r>
                <a14:m>
                  <m:oMath xmlns:m="http://schemas.openxmlformats.org/officeDocument/2006/math">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𝑟</m:t>
                        </m:r>
                      </m:e>
                      <m:sub>
                        <m:r>
                          <a:rPr kumimoji="1" lang="en-US" altLang="ja-JP" sz="2000" b="0" i="1" smtClean="0">
                            <a:latin typeface="Cambria Math" panose="02040503050406030204" pitchFamily="18" charset="0"/>
                            <a:ea typeface="メイリオ" panose="020B0604030504040204" pitchFamily="50" charset="-128"/>
                          </a:rPr>
                          <m:t>𝑛𝑘</m:t>
                        </m:r>
                      </m:sub>
                    </m:sSub>
                  </m:oMath>
                </a14:m>
                <a:r>
                  <a:rPr kumimoji="1" lang="ja-JP" altLang="en-US" sz="2000" dirty="0">
                    <a:latin typeface="メイリオ" panose="020B0604030504040204" pitchFamily="50" charset="-128"/>
                    <a:ea typeface="メイリオ" panose="020B0604030504040204" pitchFamily="50" charset="-128"/>
                  </a:rPr>
                  <a:t>が定まれば</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は偏微分</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で解析的に求まった</a:t>
                </a:r>
              </a:p>
            </p:txBody>
          </p:sp>
        </mc:Choice>
        <mc:Fallback xmlns="">
          <p:sp>
            <p:nvSpPr>
              <p:cNvPr id="7" name="テキスト ボックス 6">
                <a:extLst>
                  <a:ext uri="{FF2B5EF4-FFF2-40B4-BE49-F238E27FC236}">
                    <a16:creationId xmlns:a16="http://schemas.microsoft.com/office/drawing/2014/main" id="{E06E4525-BB80-976B-6A8A-C5D6E6BA01F0}"/>
                  </a:ext>
                </a:extLst>
              </p:cNvPr>
              <p:cNvSpPr txBox="1">
                <a:spLocks noRot="1" noChangeAspect="1" noMove="1" noResize="1" noEditPoints="1" noAdjustHandles="1" noChangeArrowheads="1" noChangeShapeType="1" noTextEdit="1"/>
              </p:cNvSpPr>
              <p:nvPr/>
            </p:nvSpPr>
            <p:spPr>
              <a:xfrm>
                <a:off x="6096000" y="4597809"/>
                <a:ext cx="4922523" cy="707886"/>
              </a:xfrm>
              <a:prstGeom prst="rect">
                <a:avLst/>
              </a:prstGeom>
              <a:blipFill>
                <a:blip r:embed="rId6"/>
                <a:stretch>
                  <a:fillRect l="-1238"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49263DB-8CA7-2DB5-4EB4-BE4147E3437A}"/>
                  </a:ext>
                </a:extLst>
              </p:cNvPr>
              <p:cNvSpPr txBox="1"/>
              <p:nvPr/>
            </p:nvSpPr>
            <p:spPr>
              <a:xfrm>
                <a:off x="6493511" y="5383764"/>
                <a:ext cx="908839" cy="5732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b="1" i="1" smtClean="0">
                              <a:latin typeface="Cambria Math" panose="02040503050406030204" pitchFamily="18" charset="0"/>
                              <a:ea typeface="メイリオ" panose="020B0604030504040204" pitchFamily="50" charset="-128"/>
                            </a:rPr>
                          </m:ctrlPr>
                        </m:fPr>
                        <m:num>
                          <m:r>
                            <a:rPr kumimoji="1" lang="ja-JP" altLang="en-US"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𝑱</m:t>
                          </m:r>
                        </m:num>
                        <m:den>
                          <m:r>
                            <a:rPr kumimoji="1" lang="ja-JP" altLang="en-US" b="1"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den>
                      </m:f>
                      <m:r>
                        <a:rPr kumimoji="1" lang="en-US" altLang="ja-JP" b="0" i="1" smtClean="0">
                          <a:latin typeface="Cambria Math" panose="02040503050406030204" pitchFamily="18" charset="0"/>
                          <a:ea typeface="メイリオ" panose="020B0604030504040204" pitchFamily="50" charset="-128"/>
                        </a:rPr>
                        <m:t>=0</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649263DB-8CA7-2DB5-4EB4-BE4147E3437A}"/>
                  </a:ext>
                </a:extLst>
              </p:cNvPr>
              <p:cNvSpPr txBox="1">
                <a:spLocks noRot="1" noChangeAspect="1" noMove="1" noResize="1" noEditPoints="1" noAdjustHandles="1" noChangeArrowheads="1" noChangeShapeType="1" noTextEdit="1"/>
              </p:cNvSpPr>
              <p:nvPr/>
            </p:nvSpPr>
            <p:spPr>
              <a:xfrm>
                <a:off x="6493511" y="5383764"/>
                <a:ext cx="908839" cy="57329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B930E4-0332-51D7-8850-AD02B12D00B0}"/>
                  </a:ext>
                </a:extLst>
              </p:cNvPr>
              <p:cNvSpPr txBox="1"/>
              <p:nvPr/>
            </p:nvSpPr>
            <p:spPr>
              <a:xfrm>
                <a:off x="1709775" y="4120755"/>
                <a:ext cx="3348000" cy="830997"/>
              </a:xfrm>
              <a:prstGeom prst="rect">
                <a:avLst/>
              </a:prstGeom>
              <a:noFill/>
            </p:spPr>
            <p:txBody>
              <a:bodyPr wrap="squar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9" name="テキスト ボックス 8">
                <a:extLst>
                  <a:ext uri="{FF2B5EF4-FFF2-40B4-BE49-F238E27FC236}">
                    <a16:creationId xmlns:a16="http://schemas.microsoft.com/office/drawing/2014/main" id="{AAB930E4-0332-51D7-8850-AD02B12D00B0}"/>
                  </a:ext>
                </a:extLst>
              </p:cNvPr>
              <p:cNvSpPr txBox="1">
                <a:spLocks noRot="1" noChangeAspect="1" noMove="1" noResize="1" noEditPoints="1" noAdjustHandles="1" noChangeArrowheads="1" noChangeShapeType="1" noTextEdit="1"/>
              </p:cNvSpPr>
              <p:nvPr/>
            </p:nvSpPr>
            <p:spPr>
              <a:xfrm>
                <a:off x="1709775" y="4120755"/>
                <a:ext cx="3348000" cy="830997"/>
              </a:xfrm>
              <a:prstGeom prst="rect">
                <a:avLst/>
              </a:prstGeom>
              <a:blipFill>
                <a:blip r:embed="rId8"/>
                <a:stretch>
                  <a:fillRect l="-2727"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C3CBA7D-CB2F-D2CF-A534-DEA6C5DFF827}"/>
                  </a:ext>
                </a:extLst>
              </p:cNvPr>
              <p:cNvSpPr txBox="1"/>
              <p:nvPr/>
            </p:nvSpPr>
            <p:spPr>
              <a:xfrm>
                <a:off x="1515290" y="2242342"/>
                <a:ext cx="343863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10" name="テキスト ボックス 9">
                <a:extLst>
                  <a:ext uri="{FF2B5EF4-FFF2-40B4-BE49-F238E27FC236}">
                    <a16:creationId xmlns:a16="http://schemas.microsoft.com/office/drawing/2014/main" id="{6C3CBA7D-CB2F-D2CF-A534-DEA6C5DFF827}"/>
                  </a:ext>
                </a:extLst>
              </p:cNvPr>
              <p:cNvSpPr txBox="1">
                <a:spLocks noRot="1" noChangeAspect="1" noMove="1" noResize="1" noEditPoints="1" noAdjustHandles="1" noChangeArrowheads="1" noChangeShapeType="1" noTextEdit="1"/>
              </p:cNvSpPr>
              <p:nvPr/>
            </p:nvSpPr>
            <p:spPr>
              <a:xfrm>
                <a:off x="1515290" y="2242342"/>
                <a:ext cx="3438634" cy="461665"/>
              </a:xfrm>
              <a:prstGeom prst="rect">
                <a:avLst/>
              </a:prstGeom>
              <a:blipFill>
                <a:blip r:embed="rId9"/>
                <a:stretch>
                  <a:fillRect l="-2837" t="-7895" r="-1596" b="-31579"/>
                </a:stretch>
              </a:blipFill>
            </p:spPr>
            <p:txBody>
              <a:bodyPr/>
              <a:lstStyle/>
              <a:p>
                <a:r>
                  <a:rPr lang="ja-JP" altLang="en-US">
                    <a:noFill/>
                  </a:rPr>
                  <a:t> </a:t>
                </a:r>
              </a:p>
            </p:txBody>
          </p:sp>
        </mc:Fallback>
      </mc:AlternateContent>
      <p:sp>
        <p:nvSpPr>
          <p:cNvPr id="11" name="矢印: 右カーブ 10">
            <a:extLst>
              <a:ext uri="{FF2B5EF4-FFF2-40B4-BE49-F238E27FC236}">
                <a16:creationId xmlns:a16="http://schemas.microsoft.com/office/drawing/2014/main" id="{E6AE85EB-5B13-DF28-99AD-E57A119F4DC2}"/>
              </a:ext>
            </a:extLst>
          </p:cNvPr>
          <p:cNvSpPr/>
          <p:nvPr/>
        </p:nvSpPr>
        <p:spPr>
          <a:xfrm>
            <a:off x="686189" y="2393343"/>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左カーブ 11">
            <a:extLst>
              <a:ext uri="{FF2B5EF4-FFF2-40B4-BE49-F238E27FC236}">
                <a16:creationId xmlns:a16="http://schemas.microsoft.com/office/drawing/2014/main" id="{967C4E4A-C97D-4DB4-7961-CB2C2B21605A}"/>
              </a:ext>
            </a:extLst>
          </p:cNvPr>
          <p:cNvSpPr/>
          <p:nvPr/>
        </p:nvSpPr>
        <p:spPr>
          <a:xfrm flipV="1">
            <a:off x="4903820" y="2233372"/>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28AD6C9-7C05-C1D3-F85D-01024554C38A}"/>
              </a:ext>
            </a:extLst>
          </p:cNvPr>
          <p:cNvSpPr txBox="1"/>
          <p:nvPr/>
        </p:nvSpPr>
        <p:spPr>
          <a:xfrm>
            <a:off x="1330615" y="1696461"/>
            <a:ext cx="355257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：尤度関数</a:t>
            </a:r>
            <a:r>
              <a:rPr kumimoji="1" lang="en-US" altLang="ja-JP" sz="2400" dirty="0">
                <a:latin typeface="メイリオ" panose="020B0604030504040204" pitchFamily="50" charset="-128"/>
                <a:ea typeface="メイリオ" panose="020B0604030504040204" pitchFamily="50" charset="-128"/>
              </a:rPr>
              <a:t>L</a:t>
            </a:r>
            <a:r>
              <a:rPr kumimoji="1" lang="ja-JP" altLang="en-US" sz="2400" dirty="0">
                <a:latin typeface="メイリオ" panose="020B0604030504040204" pitchFamily="50" charset="-128"/>
                <a:ea typeface="メイリオ" panose="020B0604030504040204" pitchFamily="50" charset="-128"/>
              </a:rPr>
              <a:t>最大化</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3814BD9-B67A-139E-CA21-ACBD14F83E22}"/>
                  </a:ext>
                </a:extLst>
              </p:cNvPr>
              <p:cNvSpPr txBox="1"/>
              <p:nvPr/>
            </p:nvSpPr>
            <p:spPr>
              <a:xfrm>
                <a:off x="1140107" y="4838373"/>
                <a:ext cx="4219783"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クラスタのパラメータ：重心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oMath>
                </a14:m>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クラスタの混合比率：</a:t>
                </a:r>
                <a:r>
                  <a:rPr kumimoji="1" lang="en-US" altLang="ja-JP" sz="1800" dirty="0">
                    <a:ea typeface="メイリオ" panose="020B0604030504040204" pitchFamily="50" charset="-128"/>
                  </a:rPr>
                  <a:t> </a:t>
                </a:r>
                <a14:m>
                  <m:oMath xmlns:m="http://schemas.openxmlformats.org/officeDocument/2006/math">
                    <m:sSub>
                      <m:sSubPr>
                        <m:ctrlPr>
                          <a:rPr kumimoji="1" lang="en-US" altLang="ja-JP" sz="1800" i="1">
                            <a:latin typeface="Cambria Math" panose="02040503050406030204" pitchFamily="18" charset="0"/>
                            <a:ea typeface="メイリオ" panose="020B0604030504040204" pitchFamily="50" charset="-128"/>
                          </a:rPr>
                        </m:ctrlPr>
                      </m:sSubPr>
                      <m:e>
                        <m:r>
                          <a:rPr kumimoji="1" lang="ja-JP" altLang="en-US" sz="1800" i="1">
                            <a:latin typeface="Cambria Math" panose="02040503050406030204" pitchFamily="18" charset="0"/>
                            <a:ea typeface="メイリオ" panose="020B0604030504040204" pitchFamily="50" charset="-128"/>
                          </a:rPr>
                          <m:t>𝜋</m:t>
                        </m:r>
                      </m:e>
                      <m:sub>
                        <m:r>
                          <a:rPr kumimoji="1" lang="en-US" altLang="ja-JP" sz="1800" i="1">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3814BD9-B67A-139E-CA21-ACBD14F83E22}"/>
                  </a:ext>
                </a:extLst>
              </p:cNvPr>
              <p:cNvSpPr txBox="1">
                <a:spLocks noRot="1" noChangeAspect="1" noMove="1" noResize="1" noEditPoints="1" noAdjustHandles="1" noChangeArrowheads="1" noChangeShapeType="1" noTextEdit="1"/>
              </p:cNvSpPr>
              <p:nvPr/>
            </p:nvSpPr>
            <p:spPr>
              <a:xfrm>
                <a:off x="1140107" y="4838373"/>
                <a:ext cx="4219783" cy="646331"/>
              </a:xfrm>
              <a:prstGeom prst="rect">
                <a:avLst/>
              </a:prstGeom>
              <a:blipFill>
                <a:blip r:embed="rId10"/>
                <a:stretch>
                  <a:fillRect l="-1156" t="-3774" b="-16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584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6096000" y="2451558"/>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正規分布をクラスタリングに使うとはどういうことか？</a:t>
            </a:r>
          </a:p>
        </p:txBody>
      </p:sp>
      <p:pic>
        <p:nvPicPr>
          <p:cNvPr id="10" name="図 9">
            <a:extLst>
              <a:ext uri="{FF2B5EF4-FFF2-40B4-BE49-F238E27FC236}">
                <a16:creationId xmlns:a16="http://schemas.microsoft.com/office/drawing/2014/main" id="{999BB63A-9A92-27D3-5E69-BAF19EA75C82}"/>
              </a:ext>
            </a:extLst>
          </p:cNvPr>
          <p:cNvPicPr>
            <a:picLocks noChangeAspect="1"/>
          </p:cNvPicPr>
          <p:nvPr/>
        </p:nvPicPr>
        <p:blipFill>
          <a:blip r:embed="rId3"/>
          <a:stretch>
            <a:fillRect/>
          </a:stretch>
        </p:blipFill>
        <p:spPr>
          <a:xfrm>
            <a:off x="522514" y="2449679"/>
            <a:ext cx="4971044" cy="3864105"/>
          </a:xfrm>
          <a:prstGeom prst="rect">
            <a:avLst/>
          </a:prstGeom>
        </p:spPr>
      </p:pic>
      <p:sp>
        <p:nvSpPr>
          <p:cNvPr id="15" name="テキスト ボックス 14">
            <a:extLst>
              <a:ext uri="{FF2B5EF4-FFF2-40B4-BE49-F238E27FC236}">
                <a16:creationId xmlns:a16="http://schemas.microsoft.com/office/drawing/2014/main" id="{52EB6521-8E61-3DF5-45BA-48C58A907C56}"/>
              </a:ext>
            </a:extLst>
          </p:cNvPr>
          <p:cNvSpPr txBox="1"/>
          <p:nvPr/>
        </p:nvSpPr>
        <p:spPr>
          <a:xfrm>
            <a:off x="1757255" y="2050392"/>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次元平面上の点</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6500036" y="2587638"/>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7241945" y="3536303"/>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6437188" y="4022018"/>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7609644" y="4449344"/>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10092614" y="5355770"/>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05A76B1B-6CB4-E422-7A00-4C0B762671A8}"/>
              </a:ext>
            </a:extLst>
          </p:cNvPr>
          <p:cNvSpPr txBox="1"/>
          <p:nvPr/>
        </p:nvSpPr>
        <p:spPr>
          <a:xfrm>
            <a:off x="1977598" y="2631061"/>
            <a:ext cx="32773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点群が島宇宙のように散らばっている</a:t>
            </a:r>
          </a:p>
        </p:txBody>
      </p:sp>
      <p:sp>
        <p:nvSpPr>
          <p:cNvPr id="37" name="テキスト ボックス 36">
            <a:extLst>
              <a:ext uri="{FF2B5EF4-FFF2-40B4-BE49-F238E27FC236}">
                <a16:creationId xmlns:a16="http://schemas.microsoft.com/office/drawing/2014/main" id="{7B10C77E-294B-4AE7-BE36-C8FA921714EA}"/>
              </a:ext>
            </a:extLst>
          </p:cNvPr>
          <p:cNvSpPr txBox="1"/>
          <p:nvPr/>
        </p:nvSpPr>
        <p:spPr>
          <a:xfrm>
            <a:off x="6393339" y="1633127"/>
            <a:ext cx="483351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島宇宙はそれぞれ異なる正規分布からのサンプルのようにも見える</a:t>
            </a:r>
          </a:p>
        </p:txBody>
      </p:sp>
      <p:sp>
        <p:nvSpPr>
          <p:cNvPr id="38" name="テキスト ボックス 37">
            <a:extLst>
              <a:ext uri="{FF2B5EF4-FFF2-40B4-BE49-F238E27FC236}">
                <a16:creationId xmlns:a16="http://schemas.microsoft.com/office/drawing/2014/main" id="{609009D7-C3AA-63FC-E448-AD069F5AE924}"/>
              </a:ext>
            </a:extLst>
          </p:cNvPr>
          <p:cNvSpPr txBox="1"/>
          <p:nvPr/>
        </p:nvSpPr>
        <p:spPr>
          <a:xfrm>
            <a:off x="8168142" y="2735286"/>
            <a:ext cx="40238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異なる色数分の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変量正規分布</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それぞれ異なる平均と共分散</a:t>
            </a:r>
          </a:p>
        </p:txBody>
      </p:sp>
      <p:sp>
        <p:nvSpPr>
          <p:cNvPr id="39" name="テキスト ボックス 38">
            <a:extLst>
              <a:ext uri="{FF2B5EF4-FFF2-40B4-BE49-F238E27FC236}">
                <a16:creationId xmlns:a16="http://schemas.microsoft.com/office/drawing/2014/main" id="{FD24A26F-E8B1-0A4E-5D2C-D8B8339D66F1}"/>
              </a:ext>
            </a:extLst>
          </p:cNvPr>
          <p:cNvSpPr txBox="1"/>
          <p:nvPr/>
        </p:nvSpPr>
        <p:spPr>
          <a:xfrm>
            <a:off x="410548" y="847335"/>
            <a:ext cx="10453503"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観測データが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変量正規分布に従って得られているものと仮定する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下の例では、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変量正規分布から観測データが得られているとする</a:t>
            </a:r>
          </a:p>
        </p:txBody>
      </p:sp>
      <p:sp>
        <p:nvSpPr>
          <p:cNvPr id="40" name="テキスト ボックス 39">
            <a:extLst>
              <a:ext uri="{FF2B5EF4-FFF2-40B4-BE49-F238E27FC236}">
                <a16:creationId xmlns:a16="http://schemas.microsoft.com/office/drawing/2014/main" id="{3743DF3F-AE05-C139-40A2-DC37C6175CF1}"/>
              </a:ext>
            </a:extLst>
          </p:cNvPr>
          <p:cNvSpPr txBox="1"/>
          <p:nvPr/>
        </p:nvSpPr>
        <p:spPr>
          <a:xfrm>
            <a:off x="10056002" y="614051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41" name="テキスト ボックス 40">
            <a:extLst>
              <a:ext uri="{FF2B5EF4-FFF2-40B4-BE49-F238E27FC236}">
                <a16:creationId xmlns:a16="http://schemas.microsoft.com/office/drawing/2014/main" id="{CD6FB9F8-8B87-C56B-83E0-BAFDAC336B62}"/>
              </a:ext>
            </a:extLst>
          </p:cNvPr>
          <p:cNvSpPr txBox="1"/>
          <p:nvPr/>
        </p:nvSpPr>
        <p:spPr>
          <a:xfrm rot="16200000">
            <a:off x="5233629" y="2514377"/>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42" name="テキスト ボックス 41">
            <a:extLst>
              <a:ext uri="{FF2B5EF4-FFF2-40B4-BE49-F238E27FC236}">
                <a16:creationId xmlns:a16="http://schemas.microsoft.com/office/drawing/2014/main" id="{CA261ADF-8A58-7C70-4965-BDAB5161A791}"/>
              </a:ext>
            </a:extLst>
          </p:cNvPr>
          <p:cNvSpPr txBox="1"/>
          <p:nvPr/>
        </p:nvSpPr>
        <p:spPr>
          <a:xfrm>
            <a:off x="9816328" y="4845478"/>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43" name="テキスト ボックス 42">
            <a:extLst>
              <a:ext uri="{FF2B5EF4-FFF2-40B4-BE49-F238E27FC236}">
                <a16:creationId xmlns:a16="http://schemas.microsoft.com/office/drawing/2014/main" id="{CB3F9DC1-0808-8328-2922-49CC7E5406E2}"/>
              </a:ext>
            </a:extLst>
          </p:cNvPr>
          <p:cNvSpPr txBox="1"/>
          <p:nvPr/>
        </p:nvSpPr>
        <p:spPr>
          <a:xfrm>
            <a:off x="7174571" y="2552322"/>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44" name="テキスト ボックス 43">
            <a:extLst>
              <a:ext uri="{FF2B5EF4-FFF2-40B4-BE49-F238E27FC236}">
                <a16:creationId xmlns:a16="http://schemas.microsoft.com/office/drawing/2014/main" id="{B2D15317-9145-729A-B513-F9C400CCED91}"/>
              </a:ext>
            </a:extLst>
          </p:cNvPr>
          <p:cNvSpPr txBox="1"/>
          <p:nvPr/>
        </p:nvSpPr>
        <p:spPr>
          <a:xfrm>
            <a:off x="7871322" y="3505359"/>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Tree>
    <p:extLst>
      <p:ext uri="{BB962C8B-B14F-4D97-AF65-F5344CB8AC3E}">
        <p14:creationId xmlns:p14="http://schemas.microsoft.com/office/powerpoint/2010/main" val="229972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CCA4484-C6F5-E87E-2902-7CC5E5316AD4}"/>
                  </a:ext>
                </a:extLst>
              </p:cNvPr>
              <p:cNvSpPr txBox="1"/>
              <p:nvPr/>
            </p:nvSpPr>
            <p:spPr>
              <a:xfrm>
                <a:off x="851481" y="3987018"/>
                <a:ext cx="1113663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CCA4484-C6F5-E87E-2902-7CC5E5316AD4}"/>
                  </a:ext>
                </a:extLst>
              </p:cNvPr>
              <p:cNvSpPr txBox="1">
                <a:spLocks noRot="1" noChangeAspect="1" noMove="1" noResize="1" noEditPoints="1" noAdjustHandles="1" noChangeArrowheads="1" noChangeShapeType="1" noTextEdit="1"/>
              </p:cNvSpPr>
              <p:nvPr/>
            </p:nvSpPr>
            <p:spPr>
              <a:xfrm>
                <a:off x="851481" y="3987018"/>
                <a:ext cx="11136638"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CD7495-85A8-D3B2-2212-B73CA72B2999}"/>
                  </a:ext>
                </a:extLst>
              </p:cNvPr>
              <p:cNvSpPr txBox="1"/>
              <p:nvPr/>
            </p:nvSpPr>
            <p:spPr>
              <a:xfrm>
                <a:off x="1111540" y="1650746"/>
                <a:ext cx="6606489" cy="108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e>
                        <m:e>
                          <m:r>
                            <a:rPr kumimoji="1" lang="en-US" altLang="ja-JP" sz="2400" i="1">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400" i="1">
                                  <a:latin typeface="Cambria Math" panose="02040503050406030204" pitchFamily="18" charset="0"/>
                                  <a:ea typeface="メイリオ" panose="020B0604030504040204" pitchFamily="50" charset="-128"/>
                                </a:rPr>
                              </m:ctrlPr>
                            </m:naryPr>
                            <m:sub>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FCD7495-85A8-D3B2-2212-B73CA72B2999}"/>
                  </a:ext>
                </a:extLst>
              </p:cNvPr>
              <p:cNvSpPr txBox="1">
                <a:spLocks noRot="1" noChangeAspect="1" noMove="1" noResize="1" noEditPoints="1" noAdjustHandles="1" noChangeArrowheads="1" noChangeShapeType="1" noTextEdit="1"/>
              </p:cNvSpPr>
              <p:nvPr/>
            </p:nvSpPr>
            <p:spPr>
              <a:xfrm>
                <a:off x="1111540" y="1650746"/>
                <a:ext cx="6606489" cy="108375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C830866-C5AF-1B27-F9D8-B578139EFDD4}"/>
                  </a:ext>
                </a:extLst>
              </p:cNvPr>
              <p:cNvSpPr txBox="1"/>
              <p:nvPr/>
            </p:nvSpPr>
            <p:spPr>
              <a:xfrm>
                <a:off x="590237" y="495300"/>
                <a:ext cx="8308236" cy="584775"/>
              </a:xfrm>
              <a:prstGeom prst="rect">
                <a:avLst/>
              </a:prstGeom>
              <a:noFill/>
            </p:spPr>
            <p:txBody>
              <a:bodyPr wrap="none" rtlCol="0">
                <a:spAutoFit/>
              </a:bodyPr>
              <a:lstStyle/>
              <a:p>
                <a:pPr algn="l"/>
                <a:r>
                  <a:rPr kumimoji="1" lang="en-US" altLang="ja-JP" sz="3200" dirty="0">
                    <a:ea typeface="メイリオ" panose="020B0604030504040204" pitchFamily="50" charset="-128"/>
                  </a:rPr>
                  <a:t>L</a:t>
                </a:r>
                <a:r>
                  <a:rPr kumimoji="1" lang="ja-JP" altLang="en-US" sz="3200" dirty="0">
                    <a:ea typeface="メイリオ" panose="020B0604030504040204" pitchFamily="50" charset="-128"/>
                  </a:rPr>
                  <a:t>を</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𝜇</m:t>
                        </m:r>
                      </m:e>
                      <m:sub>
                        <m:r>
                          <a:rPr kumimoji="1" lang="en-US" altLang="ja-JP" sz="3200" i="1">
                            <a:latin typeface="Cambria Math" panose="02040503050406030204" pitchFamily="18" charset="0"/>
                            <a:ea typeface="メイリオ" panose="020B0604030504040204" pitchFamily="50" charset="-128"/>
                          </a:rPr>
                          <m:t>𝑘</m:t>
                        </m:r>
                      </m:sub>
                    </m:sSub>
                    <m:r>
                      <a:rPr kumimoji="1" lang="en-US" altLang="ja-JP" sz="3200" i="1">
                        <a:latin typeface="Cambria Math" panose="02040503050406030204" pitchFamily="18" charset="0"/>
                        <a:ea typeface="メイリオ" panose="020B0604030504040204" pitchFamily="50" charset="-128"/>
                      </a:rPr>
                      <m:t>, </m:t>
                    </m:r>
                    <m:sSub>
                      <m:sSubPr>
                        <m:ctrlPr>
                          <a:rPr kumimoji="1" lang="en-US" altLang="ja-JP" sz="3200" i="1">
                            <a:latin typeface="Cambria Math" panose="02040503050406030204" pitchFamily="18" charset="0"/>
                            <a:ea typeface="メイリオ" panose="020B0604030504040204" pitchFamily="50" charset="-128"/>
                          </a:rPr>
                        </m:ctrlPr>
                      </m:sSubPr>
                      <m:e>
                        <m:r>
                          <m:rPr>
                            <m:sty m:val="p"/>
                          </m:rPr>
                          <a:rPr kumimoji="1" lang="el-GR" altLang="ja-JP" sz="3200" i="1">
                            <a:latin typeface="Cambria Math" panose="02040503050406030204" pitchFamily="18" charset="0"/>
                            <a:ea typeface="Cambria Math" panose="02040503050406030204" pitchFamily="18" charset="0"/>
                          </a:rPr>
                          <m:t>Σ</m:t>
                        </m:r>
                      </m:e>
                      <m:sub>
                        <m:r>
                          <a:rPr kumimoji="1" lang="en-US" altLang="ja-JP" sz="3200" i="1">
                            <a:latin typeface="Cambria Math" panose="02040503050406030204" pitchFamily="18" charset="0"/>
                            <a:ea typeface="メイリオ" panose="020B0604030504040204" pitchFamily="50" charset="-128"/>
                          </a:rPr>
                          <m:t>𝑘</m:t>
                        </m:r>
                      </m:sub>
                    </m:sSub>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𝜋</m:t>
                        </m:r>
                      </m:e>
                      <m:sub>
                        <m:r>
                          <a:rPr kumimoji="1" lang="en-US" altLang="ja-JP" sz="3200" i="1">
                            <a:latin typeface="Cambria Math" panose="02040503050406030204" pitchFamily="18" charset="0"/>
                            <a:ea typeface="メイリオ" panose="020B0604030504040204" pitchFamily="50" charset="-128"/>
                          </a:rPr>
                          <m:t>𝑘</m:t>
                        </m:r>
                      </m:sub>
                    </m:sSub>
                    <m:r>
                      <a:rPr kumimoji="1" lang="ja-JP" altLang="en-US" sz="3200" i="1">
                        <a:latin typeface="Cambria Math" panose="02040503050406030204" pitchFamily="18" charset="0"/>
                        <a:ea typeface="メイリオ" panose="020B0604030504040204" pitchFamily="50" charset="-128"/>
                      </a:rPr>
                      <m:t>の</m:t>
                    </m:r>
                  </m:oMath>
                </a14:m>
                <a:r>
                  <a:rPr kumimoji="1" lang="ja-JP" altLang="en-US" sz="3200" dirty="0">
                    <a:latin typeface="メイリオ" panose="020B0604030504040204" pitchFamily="50" charset="-128"/>
                    <a:ea typeface="メイリオ" panose="020B0604030504040204" pitchFamily="50" charset="-128"/>
                  </a:rPr>
                  <a:t>偏微分</a:t>
                </a:r>
                <a:r>
                  <a:rPr kumimoji="1" lang="en-US" altLang="ja-JP" sz="3200" dirty="0">
                    <a:latin typeface="メイリオ" panose="020B0604030504040204" pitchFamily="50" charset="-128"/>
                    <a:ea typeface="メイリオ" panose="020B0604030504040204" pitchFamily="50" charset="-128"/>
                  </a:rPr>
                  <a:t>=0</a:t>
                </a:r>
                <a:r>
                  <a:rPr kumimoji="1" lang="ja-JP" altLang="en-US" sz="3200" dirty="0">
                    <a:latin typeface="メイリオ" panose="020B0604030504040204" pitchFamily="50" charset="-128"/>
                    <a:ea typeface="メイリオ" panose="020B0604030504040204" pitchFamily="50" charset="-128"/>
                  </a:rPr>
                  <a:t>で解くことは難しい</a:t>
                </a:r>
              </a:p>
            </p:txBody>
          </p:sp>
        </mc:Choice>
        <mc:Fallback xmlns="">
          <p:sp>
            <p:nvSpPr>
              <p:cNvPr id="6" name="テキスト ボックス 5">
                <a:extLst>
                  <a:ext uri="{FF2B5EF4-FFF2-40B4-BE49-F238E27FC236}">
                    <a16:creationId xmlns:a16="http://schemas.microsoft.com/office/drawing/2014/main" id="{5C830866-C5AF-1B27-F9D8-B578139EFDD4}"/>
                  </a:ext>
                </a:extLst>
              </p:cNvPr>
              <p:cNvSpPr txBox="1">
                <a:spLocks noRot="1" noChangeAspect="1" noMove="1" noResize="1" noEditPoints="1" noAdjustHandles="1" noChangeArrowheads="1" noChangeShapeType="1" noTextEdit="1"/>
              </p:cNvSpPr>
              <p:nvPr/>
            </p:nvSpPr>
            <p:spPr>
              <a:xfrm>
                <a:off x="590237" y="495300"/>
                <a:ext cx="8308236" cy="584775"/>
              </a:xfrm>
              <a:prstGeom prst="rect">
                <a:avLst/>
              </a:prstGeom>
              <a:blipFill>
                <a:blip r:embed="rId4"/>
                <a:stretch>
                  <a:fillRect l="-1908" t="-17708" r="-1101" b="-343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E1FEE80-3B3C-112D-37F8-749C9FAB3F15}"/>
              </a:ext>
            </a:extLst>
          </p:cNvPr>
          <p:cNvSpPr txBox="1"/>
          <p:nvPr/>
        </p:nvSpPr>
        <p:spPr>
          <a:xfrm>
            <a:off x="1019175" y="1344843"/>
            <a:ext cx="21499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尤度関数</a:t>
            </a:r>
          </a:p>
        </p:txBody>
      </p:sp>
      <p:sp>
        <p:nvSpPr>
          <p:cNvPr id="8" name="矢印: 下 7">
            <a:extLst>
              <a:ext uri="{FF2B5EF4-FFF2-40B4-BE49-F238E27FC236}">
                <a16:creationId xmlns:a16="http://schemas.microsoft.com/office/drawing/2014/main" id="{04F1B731-77A1-3942-FBCF-824DAC5D97B7}"/>
              </a:ext>
            </a:extLst>
          </p:cNvPr>
          <p:cNvSpPr/>
          <p:nvPr/>
        </p:nvSpPr>
        <p:spPr>
          <a:xfrm>
            <a:off x="3598156" y="3122635"/>
            <a:ext cx="1107194" cy="715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E9DF9E1-E709-0EAB-8D7D-6763D1C5FBBC}"/>
                  </a:ext>
                </a:extLst>
              </p:cNvPr>
              <p:cNvSpPr txBox="1"/>
              <p:nvPr/>
            </p:nvSpPr>
            <p:spPr>
              <a:xfrm>
                <a:off x="4847723" y="3137221"/>
                <a:ext cx="6508769" cy="830997"/>
              </a:xfrm>
              <a:prstGeom prst="rect">
                <a:avLst/>
              </a:prstGeom>
              <a:noFill/>
            </p:spPr>
            <p:txBody>
              <a:bodyPr wrap="none" rtlCol="0">
                <a:spAutoFit/>
              </a:bodyPr>
              <a:lstStyle/>
              <a:p>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固定して</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の尤度関数にすると</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7E9DF9E1-E709-0EAB-8D7D-6763D1C5FBBC}"/>
                  </a:ext>
                </a:extLst>
              </p:cNvPr>
              <p:cNvSpPr txBox="1">
                <a:spLocks noRot="1" noChangeAspect="1" noMove="1" noResize="1" noEditPoints="1" noAdjustHandles="1" noChangeArrowheads="1" noChangeShapeType="1" noTextEdit="1"/>
              </p:cNvSpPr>
              <p:nvPr/>
            </p:nvSpPr>
            <p:spPr>
              <a:xfrm>
                <a:off x="4847723" y="3137221"/>
                <a:ext cx="6508769" cy="830997"/>
              </a:xfrm>
              <a:prstGeom prst="rect">
                <a:avLst/>
              </a:prstGeom>
              <a:blipFill>
                <a:blip r:embed="rId5"/>
                <a:stretch>
                  <a:fillRect l="-187" t="-4412" r="-4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C2E872B-C22B-4332-F6EF-627B8AF2E7D0}"/>
                  </a:ext>
                </a:extLst>
              </p:cNvPr>
              <p:cNvSpPr txBox="1"/>
              <p:nvPr/>
            </p:nvSpPr>
            <p:spPr>
              <a:xfrm>
                <a:off x="1171909" y="5418919"/>
                <a:ext cx="1018458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Log sum</a:t>
                </a:r>
                <a:r>
                  <a:rPr kumimoji="1" lang="ja-JP" altLang="en-US" sz="2400" dirty="0">
                    <a:latin typeface="メイリオ" panose="020B0604030504040204" pitchFamily="50" charset="-128"/>
                    <a:ea typeface="メイリオ" panose="020B0604030504040204" pitchFamily="50" charset="-128"/>
                  </a:rPr>
                  <a:t>形式になり、これ以上式を簡単にできない（詳細は省略）</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a:latin typeface="メイリオ" panose="020B0604030504040204" pitchFamily="50" charset="-128"/>
                    <a:ea typeface="メイリオ" panose="020B0604030504040204" pitchFamily="50" charset="-128"/>
                  </a:rPr>
                  <a:t>EM</a:t>
                </a:r>
                <a:r>
                  <a:rPr kumimoji="1" lang="ja-JP" altLang="en-US" sz="2400" b="1" dirty="0">
                    <a:latin typeface="メイリオ" panose="020B0604030504040204" pitchFamily="50" charset="-128"/>
                    <a:ea typeface="メイリオ" panose="020B0604030504040204" pitchFamily="50" charset="-128"/>
                  </a:rPr>
                  <a:t>アルゴリズムは本来の尤度関数</a:t>
                </a:r>
                <a:r>
                  <a:rPr kumimoji="1" lang="en-US" altLang="ja-JP" sz="2400" b="1" dirty="0">
                    <a:latin typeface="メイリオ" panose="020B0604030504040204" pitchFamily="50" charset="-128"/>
                    <a:ea typeface="メイリオ" panose="020B0604030504040204" pitchFamily="50" charset="-128"/>
                  </a:rPr>
                  <a:t>L</a:t>
                </a:r>
                <a:r>
                  <a:rPr kumimoji="1" lang="ja-JP" altLang="en-US" sz="2400" b="1" dirty="0">
                    <a:latin typeface="メイリオ" panose="020B0604030504040204" pitchFamily="50" charset="-128"/>
                    <a:ea typeface="メイリオ" panose="020B0604030504040204" pitchFamily="50" charset="-128"/>
                  </a:rPr>
                  <a:t>を近似する別の関数（イエンゼンの下界）を用いて</a:t>
                </a:r>
                <a:r>
                  <a:rPr kumimoji="1" lang="en-US" altLang="ja-JP" sz="2400" b="1" dirty="0">
                    <a:ea typeface="メイリオ" panose="020B0604030504040204" pitchFamily="50" charset="-128"/>
                  </a:rPr>
                  <a:t>L</a:t>
                </a:r>
                <a:r>
                  <a:rPr kumimoji="1" lang="ja-JP" altLang="en-US" sz="2400" b="1" dirty="0">
                    <a:ea typeface="メイリオ" panose="020B0604030504040204" pitchFamily="50" charset="-128"/>
                  </a:rPr>
                  <a:t>を最大化する</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el-GR" altLang="ja-JP" sz="2400" b="1" i="1">
                            <a:latin typeface="Cambria Math" panose="02040503050406030204" pitchFamily="18" charset="0"/>
                            <a:ea typeface="Cambria Math" panose="02040503050406030204" pitchFamily="18" charset="0"/>
                          </a:rPr>
                          <m:t>𝜮</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𝝅</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b="1" dirty="0">
                    <a:latin typeface="メイリオ" panose="020B0604030504040204" pitchFamily="50" charset="-128"/>
                    <a:ea typeface="メイリオ" panose="020B0604030504040204" pitchFamily="50" charset="-128"/>
                  </a:rPr>
                  <a:t>を計算する</a:t>
                </a:r>
              </a:p>
            </p:txBody>
          </p:sp>
        </mc:Choice>
        <mc:Fallback xmlns="">
          <p:sp>
            <p:nvSpPr>
              <p:cNvPr id="11" name="テキスト ボックス 10">
                <a:extLst>
                  <a:ext uri="{FF2B5EF4-FFF2-40B4-BE49-F238E27FC236}">
                    <a16:creationId xmlns:a16="http://schemas.microsoft.com/office/drawing/2014/main" id="{CC2E872B-C22B-4332-F6EF-627B8AF2E7D0}"/>
                  </a:ext>
                </a:extLst>
              </p:cNvPr>
              <p:cNvSpPr txBox="1">
                <a:spLocks noRot="1" noChangeAspect="1" noMove="1" noResize="1" noEditPoints="1" noAdjustHandles="1" noChangeArrowheads="1" noChangeShapeType="1" noTextEdit="1"/>
              </p:cNvSpPr>
              <p:nvPr/>
            </p:nvSpPr>
            <p:spPr>
              <a:xfrm>
                <a:off x="1171909" y="5418919"/>
                <a:ext cx="10184583" cy="1200329"/>
              </a:xfrm>
              <a:prstGeom prst="rect">
                <a:avLst/>
              </a:prstGeom>
              <a:blipFill>
                <a:blip r:embed="rId6"/>
                <a:stretch>
                  <a:fillRect l="-778" t="-5076"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9026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648081C-936D-5A51-FF2C-79F88493E474}"/>
                  </a:ext>
                </a:extLst>
              </p:cNvPr>
              <p:cNvSpPr txBox="1"/>
              <p:nvPr/>
            </p:nvSpPr>
            <p:spPr>
              <a:xfrm>
                <a:off x="5121324" y="2526775"/>
                <a:ext cx="48726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648081C-936D-5A51-FF2C-79F88493E474}"/>
                  </a:ext>
                </a:extLst>
              </p:cNvPr>
              <p:cNvSpPr txBox="1">
                <a:spLocks noRot="1" noChangeAspect="1" noMove="1" noResize="1" noEditPoints="1" noAdjustHandles="1" noChangeArrowheads="1" noChangeShapeType="1" noTextEdit="1"/>
              </p:cNvSpPr>
              <p:nvPr/>
            </p:nvSpPr>
            <p:spPr>
              <a:xfrm>
                <a:off x="5121324" y="2526775"/>
                <a:ext cx="4872616" cy="702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B930E4-0332-51D7-8850-AD02B12D00B0}"/>
                  </a:ext>
                </a:extLst>
              </p:cNvPr>
              <p:cNvSpPr txBox="1"/>
              <p:nvPr/>
            </p:nvSpPr>
            <p:spPr>
              <a:xfrm>
                <a:off x="1222830" y="4642735"/>
                <a:ext cx="3348000" cy="830997"/>
              </a:xfrm>
              <a:prstGeom prst="rect">
                <a:avLst/>
              </a:prstGeom>
              <a:noFill/>
            </p:spPr>
            <p:txBody>
              <a:bodyPr wrap="squar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AAB930E4-0332-51D7-8850-AD02B12D00B0}"/>
                  </a:ext>
                </a:extLst>
              </p:cNvPr>
              <p:cNvSpPr txBox="1">
                <a:spLocks noRot="1" noChangeAspect="1" noMove="1" noResize="1" noEditPoints="1" noAdjustHandles="1" noChangeArrowheads="1" noChangeShapeType="1" noTextEdit="1"/>
              </p:cNvSpPr>
              <p:nvPr/>
            </p:nvSpPr>
            <p:spPr>
              <a:xfrm>
                <a:off x="1222830" y="4642735"/>
                <a:ext cx="3348000" cy="830997"/>
              </a:xfrm>
              <a:prstGeom prst="rect">
                <a:avLst/>
              </a:prstGeom>
              <a:blipFill>
                <a:blip r:embed="rId3"/>
                <a:stretch>
                  <a:fillRect l="-2914"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C3CBA7D-CB2F-D2CF-A534-DEA6C5DFF827}"/>
                  </a:ext>
                </a:extLst>
              </p:cNvPr>
              <p:cNvSpPr txBox="1"/>
              <p:nvPr/>
            </p:nvSpPr>
            <p:spPr>
              <a:xfrm>
                <a:off x="1028345" y="2764322"/>
                <a:ext cx="343863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について最適化</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C3CBA7D-CB2F-D2CF-A534-DEA6C5DFF827}"/>
                  </a:ext>
                </a:extLst>
              </p:cNvPr>
              <p:cNvSpPr txBox="1">
                <a:spLocks noRot="1" noChangeAspect="1" noMove="1" noResize="1" noEditPoints="1" noAdjustHandles="1" noChangeArrowheads="1" noChangeShapeType="1" noTextEdit="1"/>
              </p:cNvSpPr>
              <p:nvPr/>
            </p:nvSpPr>
            <p:spPr>
              <a:xfrm>
                <a:off x="1028345" y="2764322"/>
                <a:ext cx="3438634" cy="830997"/>
              </a:xfrm>
              <a:prstGeom prst="rect">
                <a:avLst/>
              </a:prstGeom>
              <a:blipFill>
                <a:blip r:embed="rId4"/>
                <a:stretch>
                  <a:fillRect l="-2837" t="-4380" r="-1596" b="-15328"/>
                </a:stretch>
              </a:blipFill>
            </p:spPr>
            <p:txBody>
              <a:bodyPr/>
              <a:lstStyle/>
              <a:p>
                <a:r>
                  <a:rPr lang="ja-JP" altLang="en-US">
                    <a:noFill/>
                  </a:rPr>
                  <a:t> </a:t>
                </a:r>
              </a:p>
            </p:txBody>
          </p:sp>
        </mc:Fallback>
      </mc:AlternateContent>
      <p:sp>
        <p:nvSpPr>
          <p:cNvPr id="11" name="矢印: 右カーブ 10">
            <a:extLst>
              <a:ext uri="{FF2B5EF4-FFF2-40B4-BE49-F238E27FC236}">
                <a16:creationId xmlns:a16="http://schemas.microsoft.com/office/drawing/2014/main" id="{E6AE85EB-5B13-DF28-99AD-E57A119F4DC2}"/>
              </a:ext>
            </a:extLst>
          </p:cNvPr>
          <p:cNvSpPr/>
          <p:nvPr/>
        </p:nvSpPr>
        <p:spPr>
          <a:xfrm>
            <a:off x="199244" y="2915323"/>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左カーブ 11">
            <a:extLst>
              <a:ext uri="{FF2B5EF4-FFF2-40B4-BE49-F238E27FC236}">
                <a16:creationId xmlns:a16="http://schemas.microsoft.com/office/drawing/2014/main" id="{967C4E4A-C97D-4DB4-7961-CB2C2B21605A}"/>
              </a:ext>
            </a:extLst>
          </p:cNvPr>
          <p:cNvSpPr/>
          <p:nvPr/>
        </p:nvSpPr>
        <p:spPr>
          <a:xfrm flipV="1">
            <a:off x="4416875" y="2755352"/>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3814BD9-B67A-139E-CA21-ACBD14F83E22}"/>
                  </a:ext>
                </a:extLst>
              </p:cNvPr>
              <p:cNvSpPr txBox="1"/>
              <p:nvPr/>
            </p:nvSpPr>
            <p:spPr>
              <a:xfrm>
                <a:off x="893987" y="5432472"/>
                <a:ext cx="4219783"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クラスタのパラメータ：重心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oMath>
                </a14:m>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クラスタの混合比率：</a:t>
                </a:r>
                <a:r>
                  <a:rPr kumimoji="1" lang="en-US" altLang="ja-JP" sz="1800" dirty="0">
                    <a:ea typeface="メイリオ" panose="020B0604030504040204" pitchFamily="50" charset="-128"/>
                  </a:rPr>
                  <a:t> </a:t>
                </a:r>
                <a14:m>
                  <m:oMath xmlns:m="http://schemas.openxmlformats.org/officeDocument/2006/math">
                    <m:sSub>
                      <m:sSubPr>
                        <m:ctrlPr>
                          <a:rPr kumimoji="1" lang="en-US" altLang="ja-JP" sz="1800" i="1">
                            <a:latin typeface="Cambria Math" panose="02040503050406030204" pitchFamily="18" charset="0"/>
                            <a:ea typeface="メイリオ" panose="020B0604030504040204" pitchFamily="50" charset="-128"/>
                          </a:rPr>
                        </m:ctrlPr>
                      </m:sSubPr>
                      <m:e>
                        <m:r>
                          <a:rPr kumimoji="1" lang="ja-JP" altLang="en-US" sz="1800" i="1">
                            <a:latin typeface="Cambria Math" panose="02040503050406030204" pitchFamily="18" charset="0"/>
                            <a:ea typeface="メイリオ" panose="020B0604030504040204" pitchFamily="50" charset="-128"/>
                          </a:rPr>
                          <m:t>𝜋</m:t>
                        </m:r>
                      </m:e>
                      <m:sub>
                        <m:r>
                          <a:rPr kumimoji="1" lang="en-US" altLang="ja-JP" sz="1800" i="1">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3814BD9-B67A-139E-CA21-ACBD14F83E22}"/>
                  </a:ext>
                </a:extLst>
              </p:cNvPr>
              <p:cNvSpPr txBox="1">
                <a:spLocks noRot="1" noChangeAspect="1" noMove="1" noResize="1" noEditPoints="1" noAdjustHandles="1" noChangeArrowheads="1" noChangeShapeType="1" noTextEdit="1"/>
              </p:cNvSpPr>
              <p:nvPr/>
            </p:nvSpPr>
            <p:spPr>
              <a:xfrm>
                <a:off x="893987" y="5432472"/>
                <a:ext cx="4219783" cy="646331"/>
              </a:xfrm>
              <a:prstGeom prst="rect">
                <a:avLst/>
              </a:prstGeom>
              <a:blipFill>
                <a:blip r:embed="rId5"/>
                <a:stretch>
                  <a:fillRect l="-1301" t="-2830"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0146AC8-FE89-0D60-3E3F-9B55DB754C30}"/>
                  </a:ext>
                </a:extLst>
              </p:cNvPr>
              <p:cNvSpPr txBox="1"/>
              <p:nvPr/>
            </p:nvSpPr>
            <p:spPr>
              <a:xfrm>
                <a:off x="9496657" y="5165955"/>
                <a:ext cx="2376313" cy="307777"/>
              </a:xfrm>
              <a:prstGeom prst="rect">
                <a:avLst/>
              </a:prstGeom>
              <a:noFill/>
            </p:spPr>
            <p:txBody>
              <a:bodyPr wrap="square" lIns="0" tIns="0" rIns="0" bIns="0" rtlCol="0">
                <a:spAutoFit/>
              </a:bodyPr>
              <a:lstStyle/>
              <a:p>
                <a:pPr algn="l"/>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に</m:t>
                    </m:r>
                  </m:oMath>
                </a14:m>
                <a:r>
                  <a:rPr kumimoji="1" lang="ja-JP" altLang="en-US" sz="2000" dirty="0">
                    <a:latin typeface="メイリオ" panose="020B0604030504040204" pitchFamily="50" charset="-128"/>
                    <a:ea typeface="メイリオ" panose="020B0604030504040204" pitchFamily="50" charset="-128"/>
                  </a:rPr>
                  <a:t>依存した式</a:t>
                </a:r>
              </a:p>
            </p:txBody>
          </p:sp>
        </mc:Choice>
        <mc:Fallback xmlns="">
          <p:sp>
            <p:nvSpPr>
              <p:cNvPr id="15" name="テキスト ボックス 14">
                <a:extLst>
                  <a:ext uri="{FF2B5EF4-FFF2-40B4-BE49-F238E27FC236}">
                    <a16:creationId xmlns:a16="http://schemas.microsoft.com/office/drawing/2014/main" id="{D0146AC8-FE89-0D60-3E3F-9B55DB754C30}"/>
                  </a:ext>
                </a:extLst>
              </p:cNvPr>
              <p:cNvSpPr txBox="1">
                <a:spLocks noRot="1" noChangeAspect="1" noMove="1" noResize="1" noEditPoints="1" noAdjustHandles="1" noChangeArrowheads="1" noChangeShapeType="1" noTextEdit="1"/>
              </p:cNvSpPr>
              <p:nvPr/>
            </p:nvSpPr>
            <p:spPr>
              <a:xfrm>
                <a:off x="9496657" y="5165955"/>
                <a:ext cx="2376313" cy="307777"/>
              </a:xfrm>
              <a:prstGeom prst="rect">
                <a:avLst/>
              </a:prstGeom>
              <a:blipFill>
                <a:blip r:embed="rId6"/>
                <a:stretch>
                  <a:fillRect l="-3846" t="-25490" b="-49020"/>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5276FFDB-5B52-69D4-8AED-03D9A0E0BAC6}"/>
              </a:ext>
            </a:extLst>
          </p:cNvPr>
          <p:cNvSpPr/>
          <p:nvPr/>
        </p:nvSpPr>
        <p:spPr>
          <a:xfrm>
            <a:off x="8979911" y="4189678"/>
            <a:ext cx="387592" cy="2238375"/>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B033592-F9E7-7E4E-A200-F21ED3180495}"/>
                  </a:ext>
                </a:extLst>
              </p:cNvPr>
              <p:cNvSpPr txBox="1"/>
              <p:nvPr/>
            </p:nvSpPr>
            <p:spPr>
              <a:xfrm>
                <a:off x="121057" y="713296"/>
                <a:ext cx="12188739" cy="1247842"/>
              </a:xfrm>
              <a:prstGeom prst="rect">
                <a:avLst/>
              </a:prstGeom>
              <a:noFill/>
            </p:spPr>
            <p:txBody>
              <a:bodyPr wrap="square" rtlCol="0">
                <a:spAutoFit/>
              </a:bodyPr>
              <a:lstStyle/>
              <a:p>
                <a:pPr marL="457200" indent="-457200">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は本来</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だが，期待値</a:t>
                </a:r>
                <a14:m>
                  <m:oMath xmlns:m="http://schemas.openxmlformats.org/officeDocument/2006/math">
                    <m:r>
                      <a:rPr kumimoji="1" lang="ja-JP" altLang="en-US" sz="2400" b="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a:latin typeface="Cambria Math" panose="02040503050406030204" pitchFamily="18" charset="0"/>
                                <a:ea typeface="メイリオ" panose="020B0604030504040204" pitchFamily="50" charset="-128"/>
                              </a:rPr>
                              <m:t>𝑖𝑘</m:t>
                            </m:r>
                          </m:sub>
                        </m:sSub>
                      </m:e>
                    </m:d>
                    <m:r>
                      <a:rPr kumimoji="1" lang="en-US" altLang="ja-JP" sz="2400" b="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で確率的に推定：</a:t>
                </a:r>
                <a:r>
                  <a:rPr kumimoji="1" lang="en-US" altLang="ja-JP" sz="2400" dirty="0">
                    <a:latin typeface="メイリオ" panose="020B0604030504040204" pitchFamily="50" charset="-128"/>
                    <a:ea typeface="メイリオ" panose="020B0604030504040204" pitchFamily="50" charset="-128"/>
                  </a:rPr>
                  <a:t>E step (expectation)</a:t>
                </a: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期待値</a:t>
                </a:r>
                <a14:m>
                  <m:oMath xmlns:m="http://schemas.openxmlformats.org/officeDocument/2006/math">
                    <m:r>
                      <a:rPr kumimoji="1" lang="ja-JP" altLang="en-US" sz="2400" b="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を定数として，</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尤度関数</a:t>
                </a:r>
                <a14:m>
                  <m:oMath xmlns:m="http://schemas.openxmlformats.org/officeDocument/2006/math">
                    <m:r>
                      <a:rPr kumimoji="1" lang="en-US" altLang="ja-JP" sz="2400" b="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r>
                          <a:rPr kumimoji="1" lang="en-US" altLang="ja-JP" sz="2400" b="0" i="1">
                            <a:latin typeface="Cambria Math" panose="02040503050406030204" pitchFamily="18" charset="0"/>
                            <a:ea typeface="メイリオ" panose="020B0604030504040204" pitchFamily="50" charset="-128"/>
                          </a:rPr>
                          <m:t>𝑋</m:t>
                        </m:r>
                        <m:r>
                          <a:rPr kumimoji="1" lang="en-US" altLang="ja-JP" sz="2400" b="0" i="1">
                            <a:latin typeface="Cambria Math" panose="02040503050406030204" pitchFamily="18" charset="0"/>
                            <a:ea typeface="メイリオ" panose="020B0604030504040204" pitchFamily="50" charset="-128"/>
                          </a:rPr>
                          <m:t>,</m:t>
                        </m:r>
                        <m:r>
                          <a:rPr kumimoji="1" lang="ja-JP" altLang="en-US" sz="2400" b="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𝑧</m:t>
                                </m:r>
                              </m:e>
                              <m:sub>
                                <m:r>
                                  <a:rPr kumimoji="1" lang="en-US" altLang="ja-JP" sz="2400" b="0" i="1">
                                    <a:latin typeface="Cambria Math" panose="02040503050406030204" pitchFamily="18" charset="0"/>
                                    <a:ea typeface="メイリオ" panose="020B0604030504040204" pitchFamily="50" charset="-128"/>
                                  </a:rPr>
                                  <m:t>𝑖𝑘</m:t>
                                </m:r>
                              </m:sub>
                            </m:sSub>
                          </m:e>
                        </m:d>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を推定：</a:t>
                </a:r>
                <a:r>
                  <a:rPr kumimoji="1" lang="en-US" altLang="ja-JP" sz="2400" dirty="0">
                    <a:latin typeface="メイリオ" panose="020B0604030504040204" pitchFamily="50" charset="-128"/>
                    <a:ea typeface="メイリオ" panose="020B0604030504040204" pitchFamily="50" charset="-128"/>
                  </a:rPr>
                  <a:t>M step(maximization)</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6B033592-F9E7-7E4E-A200-F21ED3180495}"/>
                  </a:ext>
                </a:extLst>
              </p:cNvPr>
              <p:cNvSpPr txBox="1">
                <a:spLocks noRot="1" noChangeAspect="1" noMove="1" noResize="1" noEditPoints="1" noAdjustHandles="1" noChangeArrowheads="1" noChangeShapeType="1" noTextEdit="1"/>
              </p:cNvSpPr>
              <p:nvPr/>
            </p:nvSpPr>
            <p:spPr>
              <a:xfrm>
                <a:off x="121057" y="713296"/>
                <a:ext cx="12188739" cy="1247842"/>
              </a:xfrm>
              <a:prstGeom prst="rect">
                <a:avLst/>
              </a:prstGeom>
              <a:blipFill>
                <a:blip r:embed="rId7"/>
                <a:stretch>
                  <a:fillRect l="-1151" t="-5854" r="-550" b="-112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A7A19B-7246-AAFE-1A71-88042BEDEFC8}"/>
                  </a:ext>
                </a:extLst>
              </p:cNvPr>
              <p:cNvSpPr txBox="1"/>
              <p:nvPr/>
            </p:nvSpPr>
            <p:spPr>
              <a:xfrm>
                <a:off x="5126723" y="4969160"/>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C8A7A19B-7246-AAFE-1A71-88042BEDEFC8}"/>
                  </a:ext>
                </a:extLst>
              </p:cNvPr>
              <p:cNvSpPr txBox="1">
                <a:spLocks noRot="1" noChangeAspect="1" noMove="1" noResize="1" noEditPoints="1" noAdjustHandles="1" noChangeArrowheads="1" noChangeShapeType="1" noTextEdit="1"/>
              </p:cNvSpPr>
              <p:nvPr/>
            </p:nvSpPr>
            <p:spPr>
              <a:xfrm>
                <a:off x="5126723" y="4969160"/>
                <a:ext cx="3996222" cy="86549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0C161C-F3B7-3F6E-FBBB-1876D258760A}"/>
                  </a:ext>
                </a:extLst>
              </p:cNvPr>
              <p:cNvSpPr txBox="1"/>
              <p:nvPr/>
            </p:nvSpPr>
            <p:spPr>
              <a:xfrm>
                <a:off x="5189712" y="5904796"/>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E70C161C-F3B7-3F6E-FBBB-1876D258760A}"/>
                  </a:ext>
                </a:extLst>
              </p:cNvPr>
              <p:cNvSpPr txBox="1">
                <a:spLocks noRot="1" noChangeAspect="1" noMove="1" noResize="1" noEditPoints="1" noAdjustHandles="1" noChangeArrowheads="1" noChangeShapeType="1" noTextEdit="1"/>
              </p:cNvSpPr>
              <p:nvPr/>
            </p:nvSpPr>
            <p:spPr>
              <a:xfrm>
                <a:off x="5189712" y="5904796"/>
                <a:ext cx="999889" cy="57419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AFB5EA0-070B-B4B1-DCD8-C88B3C0EF058}"/>
                  </a:ext>
                </a:extLst>
              </p:cNvPr>
              <p:cNvSpPr txBox="1"/>
              <p:nvPr/>
            </p:nvSpPr>
            <p:spPr>
              <a:xfrm>
                <a:off x="6505357" y="6099147"/>
                <a:ext cx="1451038" cy="69230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𝑁</m:t>
                          </m:r>
                        </m:e>
                        <m:sub>
                          <m:r>
                            <a:rPr kumimoji="1" lang="en-US" altLang="ja-JP" sz="1600" b="0" i="1" smtClean="0">
                              <a:latin typeface="Cambria Math" panose="02040503050406030204" pitchFamily="18" charset="0"/>
                              <a:ea typeface="メイリオ" panose="020B0604030504040204" pitchFamily="50" charset="-128"/>
                            </a:rPr>
                            <m:t>𝑘</m:t>
                          </m:r>
                        </m:sub>
                      </m:sSub>
                      <m:r>
                        <a:rPr kumimoji="1" lang="en-US" altLang="ja-JP" sz="1600" b="0" i="1" smtClean="0">
                          <a:latin typeface="Cambria Math" panose="02040503050406030204" pitchFamily="18" charset="0"/>
                          <a:ea typeface="メイリオ" panose="020B0604030504040204" pitchFamily="50" charset="-128"/>
                        </a:rPr>
                        <m:t>=</m:t>
                      </m:r>
                      <m:nary>
                        <m:naryPr>
                          <m:chr m:val="∑"/>
                          <m:ctrlPr>
                            <a:rPr kumimoji="1" lang="en-US" altLang="ja-JP" sz="1600" b="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𝑖</m:t>
                          </m:r>
                          <m:r>
                            <a:rPr kumimoji="1" lang="en-US" altLang="ja-JP" sz="1600" b="0" i="1" smtClean="0">
                              <a:latin typeface="Cambria Math" panose="02040503050406030204" pitchFamily="18" charset="0"/>
                              <a:ea typeface="メイリオ" panose="020B0604030504040204" pitchFamily="50" charset="-128"/>
                            </a:rPr>
                            <m:t>=1</m:t>
                          </m:r>
                        </m:sub>
                        <m:sup>
                          <m:r>
                            <a:rPr kumimoji="1" lang="en-US" altLang="ja-JP" sz="1600" b="0" i="1" smtClean="0">
                              <a:latin typeface="Cambria Math" panose="02040503050406030204" pitchFamily="18" charset="0"/>
                              <a:ea typeface="メイリオ" panose="020B0604030504040204" pitchFamily="50" charset="-128"/>
                            </a:rPr>
                            <m:t>𝑁</m:t>
                          </m:r>
                        </m:sup>
                        <m:e>
                          <m:r>
                            <a:rPr kumimoji="1" lang="ja-JP" altLang="en-US" sz="1600" b="0" i="1" smtClean="0">
                              <a:latin typeface="Cambria Math" panose="02040503050406030204" pitchFamily="18" charset="0"/>
                              <a:ea typeface="メイリオ" panose="020B0604030504040204" pitchFamily="50" charset="-128"/>
                            </a:rPr>
                            <m:t>𝛾</m:t>
                          </m:r>
                        </m:e>
                      </m:nary>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b="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𝑖𝑘</m:t>
                          </m:r>
                        </m:sub>
                      </m:sSub>
                      <m:r>
                        <a:rPr kumimoji="1" lang="en-US" altLang="ja-JP" sz="1600" b="0" i="1" smtClean="0">
                          <a:latin typeface="Cambria Math" panose="02040503050406030204" pitchFamily="18" charset="0"/>
                          <a:ea typeface="メイリオ" panose="020B0604030504040204" pitchFamily="50" charset="-128"/>
                        </a:rPr>
                        <m:t>)</m:t>
                      </m:r>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0AFB5EA0-070B-B4B1-DCD8-C88B3C0EF058}"/>
                  </a:ext>
                </a:extLst>
              </p:cNvPr>
              <p:cNvSpPr txBox="1">
                <a:spLocks noRot="1" noChangeAspect="1" noMove="1" noResize="1" noEditPoints="1" noAdjustHandles="1" noChangeArrowheads="1" noChangeShapeType="1" noTextEdit="1"/>
              </p:cNvSpPr>
              <p:nvPr/>
            </p:nvSpPr>
            <p:spPr>
              <a:xfrm>
                <a:off x="6505357" y="6099147"/>
                <a:ext cx="1451038" cy="69230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DEB5936-FC72-A8C4-1305-AE8D72A47AD0}"/>
                  </a:ext>
                </a:extLst>
              </p:cNvPr>
              <p:cNvSpPr txBox="1"/>
              <p:nvPr/>
            </p:nvSpPr>
            <p:spPr>
              <a:xfrm>
                <a:off x="7755668" y="3239678"/>
                <a:ext cx="2739211" cy="400110"/>
              </a:xfrm>
              <a:prstGeom prst="rect">
                <a:avLst/>
              </a:prstGeom>
              <a:noFill/>
            </p:spPr>
            <p:txBody>
              <a:bodyPr wrap="none" rtlCol="0">
                <a:spAutoFit/>
              </a:bodyPr>
              <a:lstStyle/>
              <a:p>
                <a:pPr algn="l"/>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に依存した式</a:t>
                </a:r>
              </a:p>
            </p:txBody>
          </p:sp>
        </mc:Choice>
        <mc:Fallback xmlns="">
          <p:sp>
            <p:nvSpPr>
              <p:cNvPr id="22" name="テキスト ボックス 21">
                <a:extLst>
                  <a:ext uri="{FF2B5EF4-FFF2-40B4-BE49-F238E27FC236}">
                    <a16:creationId xmlns:a16="http://schemas.microsoft.com/office/drawing/2014/main" id="{4DEB5936-FC72-A8C4-1305-AE8D72A47AD0}"/>
                  </a:ext>
                </a:extLst>
              </p:cNvPr>
              <p:cNvSpPr txBox="1">
                <a:spLocks noRot="1" noChangeAspect="1" noMove="1" noResize="1" noEditPoints="1" noAdjustHandles="1" noChangeArrowheads="1" noChangeShapeType="1" noTextEdit="1"/>
              </p:cNvSpPr>
              <p:nvPr/>
            </p:nvSpPr>
            <p:spPr>
              <a:xfrm>
                <a:off x="7755668" y="3239678"/>
                <a:ext cx="2739211" cy="400110"/>
              </a:xfrm>
              <a:prstGeom prst="rect">
                <a:avLst/>
              </a:prstGeom>
              <a:blipFill>
                <a:blip r:embed="rId11"/>
                <a:stretch>
                  <a:fillRect t="-7576" r="-1778" b="-25758"/>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BA0D42BB-27BA-3BEC-B5CC-396B620A7856}"/>
              </a:ext>
            </a:extLst>
          </p:cNvPr>
          <p:cNvSpPr txBox="1"/>
          <p:nvPr/>
        </p:nvSpPr>
        <p:spPr>
          <a:xfrm>
            <a:off x="199244" y="157656"/>
            <a:ext cx="6700873"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EM</a:t>
            </a:r>
            <a:r>
              <a:rPr kumimoji="1" lang="ja-JP" altLang="en-US" sz="2800" b="1" dirty="0">
                <a:latin typeface="メイリオ" panose="020B0604030504040204" pitchFamily="50" charset="-128"/>
                <a:ea typeface="メイリオ" panose="020B0604030504040204" pitchFamily="50" charset="-128"/>
              </a:rPr>
              <a:t>アルゴリズムによる</a:t>
            </a:r>
            <a:r>
              <a:rPr kumimoji="1" lang="en-US" altLang="ja-JP" sz="2800" b="1" dirty="0">
                <a:latin typeface="メイリオ" panose="020B0604030504040204" pitchFamily="50" charset="-128"/>
                <a:ea typeface="メイリオ" panose="020B0604030504040204" pitchFamily="50" charset="-128"/>
              </a:rPr>
              <a:t>GMM</a:t>
            </a:r>
            <a:r>
              <a:rPr kumimoji="1" lang="ja-JP" altLang="en-US" sz="2800" b="1" dirty="0">
                <a:latin typeface="メイリオ" panose="020B0604030504040204" pitchFamily="50" charset="-128"/>
                <a:ea typeface="メイリオ" panose="020B0604030504040204" pitchFamily="50" charset="-128"/>
              </a:rPr>
              <a:t>の最尤推定</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5265453-8543-8387-FE7C-035FA432AF3D}"/>
                  </a:ext>
                </a:extLst>
              </p:cNvPr>
              <p:cNvSpPr txBox="1"/>
              <p:nvPr/>
            </p:nvSpPr>
            <p:spPr>
              <a:xfrm>
                <a:off x="151025" y="2358886"/>
                <a:ext cx="355084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GMM</a:t>
                </a:r>
                <a:r>
                  <a:rPr kumimoji="1" lang="ja-JP" altLang="en-US" sz="2400" u="sng" dirty="0">
                    <a:latin typeface="メイリオ" panose="020B0604030504040204" pitchFamily="50" charset="-128"/>
                    <a:ea typeface="メイリオ" panose="020B0604030504040204" pitchFamily="50" charset="-128"/>
                  </a:rPr>
                  <a:t>尤度関数</a:t>
                </a:r>
                <a14:m>
                  <m:oMath xmlns:m="http://schemas.openxmlformats.org/officeDocument/2006/math">
                    <m:r>
                      <a:rPr kumimoji="1" lang="en-US" altLang="ja-JP" sz="2400" b="0" i="1" u="sng">
                        <a:latin typeface="Cambria Math" panose="02040503050406030204" pitchFamily="18" charset="0"/>
                        <a:ea typeface="メイリオ" panose="020B0604030504040204" pitchFamily="50" charset="-128"/>
                      </a:rPr>
                      <m:t>𝐿</m:t>
                    </m:r>
                  </m:oMath>
                </a14:m>
                <a:r>
                  <a:rPr kumimoji="1" lang="ja-JP" altLang="en-US" sz="2400" u="sng" dirty="0">
                    <a:latin typeface="メイリオ" panose="020B0604030504040204" pitchFamily="50" charset="-128"/>
                    <a:ea typeface="メイリオ" panose="020B0604030504040204" pitchFamily="50" charset="-128"/>
                  </a:rPr>
                  <a:t>の最大化</a:t>
                </a:r>
              </a:p>
            </p:txBody>
          </p:sp>
        </mc:Choice>
        <mc:Fallback xmlns="">
          <p:sp>
            <p:nvSpPr>
              <p:cNvPr id="24" name="テキスト ボックス 23">
                <a:extLst>
                  <a:ext uri="{FF2B5EF4-FFF2-40B4-BE49-F238E27FC236}">
                    <a16:creationId xmlns:a16="http://schemas.microsoft.com/office/drawing/2014/main" id="{C5265453-8543-8387-FE7C-035FA432AF3D}"/>
                  </a:ext>
                </a:extLst>
              </p:cNvPr>
              <p:cNvSpPr txBox="1">
                <a:spLocks noRot="1" noChangeAspect="1" noMove="1" noResize="1" noEditPoints="1" noAdjustHandles="1" noChangeArrowheads="1" noChangeShapeType="1" noTextEdit="1"/>
              </p:cNvSpPr>
              <p:nvPr/>
            </p:nvSpPr>
            <p:spPr>
              <a:xfrm>
                <a:off x="151025" y="2358886"/>
                <a:ext cx="3550844" cy="461665"/>
              </a:xfrm>
              <a:prstGeom prst="rect">
                <a:avLst/>
              </a:prstGeom>
              <a:blipFill>
                <a:blip r:embed="rId12"/>
                <a:stretch>
                  <a:fillRect l="-2749" t="-7895" r="-1890"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FF3853-8285-8B05-B7FA-21D85F84CBC8}"/>
                  </a:ext>
                </a:extLst>
              </p:cNvPr>
              <p:cNvSpPr txBox="1"/>
              <p:nvPr/>
            </p:nvSpPr>
            <p:spPr>
              <a:xfrm>
                <a:off x="1222830" y="3528522"/>
                <a:ext cx="3804375" cy="369332"/>
              </a:xfrm>
              <a:prstGeom prst="rect">
                <a:avLst/>
              </a:prstGeom>
              <a:noFill/>
            </p:spPr>
            <p:txBody>
              <a:bodyPr wrap="none" rtlCol="0">
                <a:spAutoFit/>
              </a:bodyPr>
              <a:lstStyle/>
              <a:p>
                <a14:m>
                  <m:oMath xmlns:m="http://schemas.openxmlformats.org/officeDocument/2006/math">
                    <m:r>
                      <a:rPr kumimoji="1" lang="ja-JP" altLang="en-US" i="1">
                        <a:latin typeface="Cambria Math" panose="02040503050406030204" pitchFamily="18" charset="0"/>
                        <a:ea typeface="メイリオ" panose="020B0604030504040204" pitchFamily="50" charset="-128"/>
                      </a:rPr>
                      <m:t>𝛾</m:t>
                    </m:r>
                    <m:d>
                      <m:dPr>
                        <m:ctrlPr>
                          <a:rPr kumimoji="1" lang="en-US" altLang="ja-JP" i="1">
                            <a:latin typeface="Cambria Math" panose="02040503050406030204" pitchFamily="18" charset="0"/>
                            <a:ea typeface="メイリオ" panose="020B0604030504040204" pitchFamily="50" charset="-128"/>
                          </a:rPr>
                        </m:ctrlPr>
                      </m:d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𝑖𝑘</m:t>
                            </m:r>
                          </m:sub>
                        </m:sSub>
                      </m:e>
                    </m:d>
                    <m:r>
                      <a:rPr kumimoji="1" lang="en-US" altLang="ja-JP" i="1">
                        <a:latin typeface="Cambria Math" panose="02040503050406030204" pitchFamily="18" charset="0"/>
                        <a:ea typeface="メイリオ" panose="020B0604030504040204" pitchFamily="50" charset="-128"/>
                      </a:rPr>
                      <m:t> </m:t>
                    </m:r>
                    <m:r>
                      <a:rPr kumimoji="1" lang="ja-JP" altLang="en-US" i="1" smtClean="0">
                        <a:latin typeface="Cambria Math" panose="02040503050406030204" pitchFamily="18" charset="0"/>
                        <a:ea typeface="メイリオ" panose="020B0604030504040204" pitchFamily="50" charset="-128"/>
                      </a:rPr>
                      <m:t>：</m:t>
                    </m:r>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oMath>
                </a14:m>
                <a:r>
                  <a:rPr kumimoji="1" lang="ja-JP" altLang="en-US" dirty="0">
                    <a:latin typeface="メイリオ" panose="020B0604030504040204" pitchFamily="50" charset="-128"/>
                    <a:ea typeface="メイリオ" panose="020B0604030504040204" pitchFamily="50" charset="-128"/>
                  </a:rPr>
                  <a:t>の確率的クラスタラベル</a:t>
                </a:r>
              </a:p>
            </p:txBody>
          </p:sp>
        </mc:Choice>
        <mc:Fallback xmlns="">
          <p:sp>
            <p:nvSpPr>
              <p:cNvPr id="26" name="テキスト ボックス 25">
                <a:extLst>
                  <a:ext uri="{FF2B5EF4-FFF2-40B4-BE49-F238E27FC236}">
                    <a16:creationId xmlns:a16="http://schemas.microsoft.com/office/drawing/2014/main" id="{74FF3853-8285-8B05-B7FA-21D85F84CBC8}"/>
                  </a:ext>
                </a:extLst>
              </p:cNvPr>
              <p:cNvSpPr txBox="1">
                <a:spLocks noRot="1" noChangeAspect="1" noMove="1" noResize="1" noEditPoints="1" noAdjustHandles="1" noChangeArrowheads="1" noChangeShapeType="1" noTextEdit="1"/>
              </p:cNvSpPr>
              <p:nvPr/>
            </p:nvSpPr>
            <p:spPr>
              <a:xfrm>
                <a:off x="1222830" y="3528522"/>
                <a:ext cx="3804375" cy="369332"/>
              </a:xfrm>
              <a:prstGeom prst="rect">
                <a:avLst/>
              </a:prstGeom>
              <a:blipFill>
                <a:blip r:embed="rId13"/>
                <a:stretch>
                  <a:fillRect t="-6667" r="-80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E4F9BCE-9D44-BB9D-10D1-1B5D066E5113}"/>
                  </a:ext>
                </a:extLst>
              </p:cNvPr>
              <p:cNvSpPr txBox="1"/>
              <p:nvPr/>
            </p:nvSpPr>
            <p:spPr>
              <a:xfrm>
                <a:off x="5121324" y="4031370"/>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4E4F9BCE-9D44-BB9D-10D1-1B5D066E5113}"/>
                  </a:ext>
                </a:extLst>
              </p:cNvPr>
              <p:cNvSpPr txBox="1">
                <a:spLocks noRot="1" noChangeAspect="1" noMove="1" noResize="1" noEditPoints="1" noAdjustHandles="1" noChangeArrowheads="1" noChangeShapeType="1" noTextEdit="1"/>
              </p:cNvSpPr>
              <p:nvPr/>
            </p:nvSpPr>
            <p:spPr>
              <a:xfrm>
                <a:off x="5121324" y="4031370"/>
                <a:ext cx="2296718" cy="8654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D5292E1-80ED-DD79-5BD1-3C339DE70690}"/>
                  </a:ext>
                </a:extLst>
              </p:cNvPr>
              <p:cNvSpPr txBox="1"/>
              <p:nvPr/>
            </p:nvSpPr>
            <p:spPr>
              <a:xfrm>
                <a:off x="8157873" y="6107487"/>
                <a:ext cx="1660518" cy="6923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m:t>
                      </m:r>
                      <m:nary>
                        <m:naryPr>
                          <m:chr m:val="∑"/>
                          <m:ctrlPr>
                            <a:rPr kumimoji="1" lang="ja-JP" altLang="en-US"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𝑖</m:t>
                          </m:r>
                          <m:r>
                            <a:rPr kumimoji="1" lang="en-US" altLang="ja-JP" sz="1600" b="0" i="1" smtClean="0">
                              <a:latin typeface="Cambria Math" panose="02040503050406030204" pitchFamily="18" charset="0"/>
                              <a:ea typeface="メイリオ" panose="020B0604030504040204" pitchFamily="50" charset="-128"/>
                            </a:rPr>
                            <m:t>=1</m:t>
                          </m:r>
                        </m:sub>
                        <m:sup>
                          <m:r>
                            <a:rPr kumimoji="1" lang="en-US" altLang="ja-JP" sz="1600" b="0" i="1" smtClean="0">
                              <a:latin typeface="Cambria Math" panose="02040503050406030204" pitchFamily="18" charset="0"/>
                              <a:ea typeface="メイリオ" panose="020B0604030504040204" pitchFamily="50" charset="-128"/>
                            </a:rPr>
                            <m:t>𝑁</m:t>
                          </m:r>
                        </m:sup>
                        <m:e>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𝑘</m:t>
                              </m:r>
                              <m:r>
                                <a:rPr kumimoji="1" lang="en-US" altLang="ja-JP" sz="1600" b="0" i="1" smtClean="0">
                                  <a:latin typeface="Cambria Math" panose="02040503050406030204" pitchFamily="18" charset="0"/>
                                  <a:ea typeface="メイリオ" panose="020B0604030504040204" pitchFamily="50" charset="-128"/>
                                </a:rPr>
                                <m:t>=1</m:t>
                              </m:r>
                            </m:sub>
                            <m:sup>
                              <m:r>
                                <a:rPr kumimoji="1" lang="en-US" altLang="ja-JP" sz="1600" b="0" i="1" smtClean="0">
                                  <a:latin typeface="Cambria Math" panose="02040503050406030204" pitchFamily="18" charset="0"/>
                                  <a:ea typeface="メイリオ" panose="020B0604030504040204" pitchFamily="50" charset="-128"/>
                                </a:rPr>
                                <m:t>𝐾</m:t>
                              </m:r>
                            </m:sup>
                            <m:e>
                              <m:r>
                                <a:rPr kumimoji="1" lang="ja-JP" altLang="en-US" sz="1600" i="1">
                                  <a:latin typeface="Cambria Math" panose="02040503050406030204" pitchFamily="18" charset="0"/>
                                  <a:ea typeface="メイリオ" panose="020B0604030504040204" pitchFamily="50" charset="-128"/>
                                </a:rPr>
                                <m:t>𝛾</m:t>
                              </m:r>
                              <m:d>
                                <m:dPr>
                                  <m:ctrlPr>
                                    <a:rPr kumimoji="1" lang="en-US" altLang="ja-JP" sz="1600" i="1">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𝑖𝑘</m:t>
                                      </m:r>
                                    </m:sub>
                                  </m:sSub>
                                </m:e>
                              </m:d>
                            </m:e>
                          </m:nary>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DD5292E1-80ED-DD79-5BD1-3C339DE70690}"/>
                  </a:ext>
                </a:extLst>
              </p:cNvPr>
              <p:cNvSpPr txBox="1">
                <a:spLocks noRot="1" noChangeAspect="1" noMove="1" noResize="1" noEditPoints="1" noAdjustHandles="1" noChangeArrowheads="1" noChangeShapeType="1" noTextEdit="1"/>
              </p:cNvSpPr>
              <p:nvPr/>
            </p:nvSpPr>
            <p:spPr>
              <a:xfrm>
                <a:off x="8157873" y="6107487"/>
                <a:ext cx="1660518" cy="692305"/>
              </a:xfrm>
              <a:prstGeom prst="rect">
                <a:avLst/>
              </a:prstGeom>
              <a:blipFill>
                <a:blip r:embed="rId15"/>
                <a:stretch>
                  <a:fillRect b="-8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CAE0292-8690-6960-260C-0165714B423A}"/>
                  </a:ext>
                </a:extLst>
              </p:cNvPr>
              <p:cNvSpPr txBox="1"/>
              <p:nvPr/>
            </p:nvSpPr>
            <p:spPr>
              <a:xfrm>
                <a:off x="9785281" y="5687792"/>
                <a:ext cx="2406719" cy="657424"/>
              </a:xfrm>
              <a:prstGeom prst="rect">
                <a:avLst/>
              </a:prstGeom>
              <a:noFill/>
            </p:spPr>
            <p:txBody>
              <a:bodyPr wrap="square">
                <a:spAutoFit/>
              </a:bodyPr>
              <a:lstStyle/>
              <a:p>
                <a14:m>
                  <m:oMath xmlns:m="http://schemas.openxmlformats.org/officeDocument/2006/math">
                    <m:nary>
                      <m:naryPr>
                        <m:chr m:val="∑"/>
                        <m:ctrlPr>
                          <a:rPr kumimoji="1" lang="en-US" altLang="ja-JP" sz="1800" i="1" smtClean="0">
                            <a:latin typeface="Cambria Math" panose="02040503050406030204" pitchFamily="18" charset="0"/>
                            <a:ea typeface="メイリオ" panose="020B0604030504040204" pitchFamily="50" charset="-128"/>
                          </a:rPr>
                        </m:ctrlPr>
                      </m:naryPr>
                      <m:sub>
                        <m:r>
                          <m:rPr>
                            <m:brk m:alnAt="23"/>
                          </m:rPr>
                          <a:rPr kumimoji="1" lang="en-US" altLang="ja-JP" sz="1800" b="0" i="1" smtClean="0">
                            <a:latin typeface="Cambria Math" panose="02040503050406030204" pitchFamily="18" charset="0"/>
                            <a:ea typeface="メイリオ" panose="020B0604030504040204" pitchFamily="50" charset="-128"/>
                          </a:rPr>
                          <m:t>𝑘</m:t>
                        </m:r>
                        <m:r>
                          <a:rPr kumimoji="1" lang="en-US" altLang="ja-JP" sz="1800" b="0" i="1" smtClean="0">
                            <a:latin typeface="Cambria Math" panose="02040503050406030204" pitchFamily="18" charset="0"/>
                            <a:ea typeface="メイリオ" panose="020B0604030504040204" pitchFamily="50" charset="-128"/>
                          </a:rPr>
                          <m:t>=1</m:t>
                        </m:r>
                      </m:sub>
                      <m:sup>
                        <m:r>
                          <a:rPr kumimoji="1" lang="en-US" altLang="ja-JP" sz="1800" b="0" i="1" smtClean="0">
                            <a:latin typeface="Cambria Math" panose="02040503050406030204" pitchFamily="18" charset="0"/>
                            <a:ea typeface="メイリオ" panose="020B0604030504040204" pitchFamily="50" charset="-128"/>
                          </a:rPr>
                          <m:t>𝐾</m:t>
                        </m:r>
                      </m:sup>
                      <m:e>
                        <m:r>
                          <a:rPr kumimoji="1" lang="ja-JP" altLang="en-US" sz="1800" i="1">
                            <a:latin typeface="Cambria Math" panose="02040503050406030204" pitchFamily="18" charset="0"/>
                            <a:ea typeface="メイリオ" panose="020B0604030504040204" pitchFamily="50" charset="-128"/>
                          </a:rPr>
                          <m:t>𝛾</m:t>
                        </m:r>
                        <m:d>
                          <m:dPr>
                            <m:ctrlPr>
                              <a:rPr kumimoji="1" lang="en-US" altLang="ja-JP" sz="1800" i="1">
                                <a:latin typeface="Cambria Math" panose="02040503050406030204" pitchFamily="18" charset="0"/>
                                <a:ea typeface="メイリオ" panose="020B0604030504040204" pitchFamily="50" charset="-128"/>
                              </a:rPr>
                            </m:ctrlPr>
                          </m:dPr>
                          <m:e>
                            <m:sSub>
                              <m:sSubPr>
                                <m:ctrlPr>
                                  <a:rPr kumimoji="1" lang="en-US" altLang="ja-JP" sz="1800" i="1">
                                    <a:latin typeface="Cambria Math" panose="02040503050406030204" pitchFamily="18" charset="0"/>
                                    <a:ea typeface="メイリオ" panose="020B0604030504040204" pitchFamily="50" charset="-128"/>
                                  </a:rPr>
                                </m:ctrlPr>
                              </m:sSubPr>
                              <m:e>
                                <m:r>
                                  <a:rPr kumimoji="1" lang="en-US" altLang="ja-JP" sz="1800" i="1">
                                    <a:latin typeface="Cambria Math" panose="02040503050406030204" pitchFamily="18" charset="0"/>
                                    <a:ea typeface="メイリオ" panose="020B0604030504040204" pitchFamily="50" charset="-128"/>
                                  </a:rPr>
                                  <m:t>𝑧</m:t>
                                </m:r>
                              </m:e>
                              <m:sub>
                                <m:r>
                                  <a:rPr kumimoji="1" lang="en-US" altLang="ja-JP" sz="1800" i="1">
                                    <a:latin typeface="Cambria Math" panose="02040503050406030204" pitchFamily="18" charset="0"/>
                                    <a:ea typeface="メイリオ" panose="020B0604030504040204" pitchFamily="50" charset="-128"/>
                                  </a:rPr>
                                  <m:t>𝑖𝑘</m:t>
                                </m:r>
                              </m:sub>
                            </m:sSub>
                          </m:e>
                        </m:d>
                        <m:r>
                          <a:rPr kumimoji="1" lang="en-US" altLang="ja-JP" sz="1800" b="0" i="1" smtClean="0">
                            <a:latin typeface="Cambria Math" panose="02040503050406030204" pitchFamily="18" charset="0"/>
                            <a:ea typeface="メイリオ" panose="020B0604030504040204" pitchFamily="50" charset="-128"/>
                          </a:rPr>
                          <m:t>=1 </m:t>
                        </m:r>
                      </m:e>
                    </m:nary>
                  </m:oMath>
                </a14:m>
                <a:r>
                  <a:rPr lang="ja-JP" altLang="en-US" dirty="0"/>
                  <a:t>なの</a:t>
                </a:r>
                <a:endParaRPr lang="en-US" altLang="ja-JP" dirty="0"/>
              </a:p>
              <a:p>
                <a:r>
                  <a:rPr lang="ja-JP" altLang="en-US" dirty="0"/>
                  <a:t>で</a:t>
                </a:r>
                <a:r>
                  <a:rPr lang="en-US" altLang="ja-JP" dirty="0"/>
                  <a:t>N</a:t>
                </a:r>
                <a:r>
                  <a:rPr lang="ja-JP" altLang="en-US" dirty="0"/>
                  <a:t>はデータの総数</a:t>
                </a:r>
              </a:p>
            </p:txBody>
          </p:sp>
        </mc:Choice>
        <mc:Fallback xmlns="">
          <p:sp>
            <p:nvSpPr>
              <p:cNvPr id="31" name="テキスト ボックス 30">
                <a:extLst>
                  <a:ext uri="{FF2B5EF4-FFF2-40B4-BE49-F238E27FC236}">
                    <a16:creationId xmlns:a16="http://schemas.microsoft.com/office/drawing/2014/main" id="{8CAE0292-8690-6960-260C-0165714B423A}"/>
                  </a:ext>
                </a:extLst>
              </p:cNvPr>
              <p:cNvSpPr txBox="1">
                <a:spLocks noRot="1" noChangeAspect="1" noMove="1" noResize="1" noEditPoints="1" noAdjustHandles="1" noChangeArrowheads="1" noChangeShapeType="1" noTextEdit="1"/>
              </p:cNvSpPr>
              <p:nvPr/>
            </p:nvSpPr>
            <p:spPr>
              <a:xfrm>
                <a:off x="9785281" y="5687792"/>
                <a:ext cx="2406719" cy="657424"/>
              </a:xfrm>
              <a:prstGeom prst="rect">
                <a:avLst/>
              </a:prstGeom>
              <a:blipFill>
                <a:blip r:embed="rId16"/>
                <a:stretch>
                  <a:fillRect l="-13924" t="-65741" b="-62037"/>
                </a:stretch>
              </a:blipFill>
            </p:spPr>
            <p:txBody>
              <a:bodyPr/>
              <a:lstStyle/>
              <a:p>
                <a:r>
                  <a:rPr lang="ja-JP" altLang="en-US">
                    <a:noFill/>
                  </a:rPr>
                  <a:t> </a:t>
                </a:r>
              </a:p>
            </p:txBody>
          </p:sp>
        </mc:Fallback>
      </mc:AlternateContent>
      <p:sp>
        <p:nvSpPr>
          <p:cNvPr id="34" name="吹き出し: 角を丸めた四角形 33">
            <a:extLst>
              <a:ext uri="{FF2B5EF4-FFF2-40B4-BE49-F238E27FC236}">
                <a16:creationId xmlns:a16="http://schemas.microsoft.com/office/drawing/2014/main" id="{9778DB2A-6B50-0B7B-FE4F-A8230771997E}"/>
              </a:ext>
            </a:extLst>
          </p:cNvPr>
          <p:cNvSpPr/>
          <p:nvPr/>
        </p:nvSpPr>
        <p:spPr>
          <a:xfrm>
            <a:off x="9726012" y="5624918"/>
            <a:ext cx="2368014" cy="692305"/>
          </a:xfrm>
          <a:prstGeom prst="wedgeRoundRectCallout">
            <a:avLst>
              <a:gd name="adj1" fmla="val -42851"/>
              <a:gd name="adj2" fmla="val 72404"/>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212B7C8-4BC4-5A3F-A808-8B21F6C6ED34}"/>
              </a:ext>
            </a:extLst>
          </p:cNvPr>
          <p:cNvSpPr txBox="1"/>
          <p:nvPr/>
        </p:nvSpPr>
        <p:spPr>
          <a:xfrm>
            <a:off x="4321631" y="1993473"/>
            <a:ext cx="364715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証明（相当大変なので参考まで）</a:t>
            </a:r>
          </a:p>
        </p:txBody>
      </p:sp>
      <p:sp>
        <p:nvSpPr>
          <p:cNvPr id="4" name="テキスト ボックス 3">
            <a:extLst>
              <a:ext uri="{FF2B5EF4-FFF2-40B4-BE49-F238E27FC236}">
                <a16:creationId xmlns:a16="http://schemas.microsoft.com/office/drawing/2014/main" id="{4138D1CE-BED4-7962-EFB7-FEC1125FCEEF}"/>
              </a:ext>
            </a:extLst>
          </p:cNvPr>
          <p:cNvSpPr txBox="1"/>
          <p:nvPr/>
        </p:nvSpPr>
        <p:spPr>
          <a:xfrm>
            <a:off x="7956395" y="1958332"/>
            <a:ext cx="381181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7"/>
              </a:rPr>
              <a:t>https://academ-aid.com/ml/em</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7731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C245C92-E776-964E-F625-FE0BE877FDF6}"/>
              </a:ext>
            </a:extLst>
          </p:cNvPr>
          <p:cNvSpPr txBox="1"/>
          <p:nvPr/>
        </p:nvSpPr>
        <p:spPr>
          <a:xfrm>
            <a:off x="459795" y="686505"/>
            <a:ext cx="452559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a:t>
            </a:r>
            <a:r>
              <a:rPr kumimoji="1" lang="ja-JP" altLang="en-US" sz="3200" dirty="0">
                <a:latin typeface="メイリオ" panose="020B0604030504040204" pitchFamily="50" charset="-128"/>
                <a:ea typeface="メイリオ" panose="020B0604030504040204" pitchFamily="50" charset="-128"/>
              </a:rPr>
              <a:t>の推定式の意味</a:t>
            </a:r>
            <a:r>
              <a:rPr kumimoji="1"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49DAC7F-7730-CBA2-A475-5585AAA236DB}"/>
                  </a:ext>
                </a:extLst>
              </p:cNvPr>
              <p:cNvSpPr txBox="1"/>
              <p:nvPr/>
            </p:nvSpPr>
            <p:spPr>
              <a:xfrm>
                <a:off x="5406012" y="3162289"/>
                <a:ext cx="479208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𝑘</m:t>
                              </m:r>
                            </m:sub>
                          </m:sSub>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49DAC7F-7730-CBA2-A475-5585AAA236DB}"/>
                  </a:ext>
                </a:extLst>
              </p:cNvPr>
              <p:cNvSpPr txBox="1">
                <a:spLocks noRot="1" noChangeAspect="1" noMove="1" noResize="1" noEditPoints="1" noAdjustHandles="1" noChangeArrowheads="1" noChangeShapeType="1" noTextEdit="1"/>
              </p:cNvSpPr>
              <p:nvPr/>
            </p:nvSpPr>
            <p:spPr>
              <a:xfrm>
                <a:off x="5406012" y="3162289"/>
                <a:ext cx="4792081"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34ABA9-A1B4-34D3-5DA9-B287EA97769D}"/>
                  </a:ext>
                </a:extLst>
              </p:cNvPr>
              <p:cNvSpPr txBox="1"/>
              <p:nvPr/>
            </p:nvSpPr>
            <p:spPr>
              <a:xfrm>
                <a:off x="2354902" y="4611250"/>
                <a:ext cx="1198854" cy="68903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smtClean="0">
                              <a:latin typeface="Cambria Math" panose="02040503050406030204" pitchFamily="18" charset="0"/>
                              <a:ea typeface="メイリオ" panose="020B0604030504040204" pitchFamily="50" charset="-128"/>
                            </a:rPr>
                          </m:ctrlPr>
                        </m:fPr>
                        <m:num>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num>
                        <m:den>
                          <m:r>
                            <a:rPr kumimoji="1" lang="en-US" altLang="ja-JP" sz="2400" b="0" i="1" smtClean="0">
                              <a:latin typeface="Cambria Math" panose="02040503050406030204" pitchFamily="18" charset="0"/>
                              <a:ea typeface="メイリオ" panose="020B0604030504040204" pitchFamily="50" charset="-128"/>
                            </a:rPr>
                            <m:t>𝑁</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E34ABA9-A1B4-34D3-5DA9-B287EA97769D}"/>
                  </a:ext>
                </a:extLst>
              </p:cNvPr>
              <p:cNvSpPr txBox="1">
                <a:spLocks noRot="1" noChangeAspect="1" noMove="1" noResize="1" noEditPoints="1" noAdjustHandles="1" noChangeArrowheads="1" noChangeShapeType="1" noTextEdit="1"/>
              </p:cNvSpPr>
              <p:nvPr/>
            </p:nvSpPr>
            <p:spPr>
              <a:xfrm>
                <a:off x="2354902" y="4611250"/>
                <a:ext cx="1198854"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B73956D-6BF3-1D8A-1C1E-BACD69D251DD}"/>
                  </a:ext>
                </a:extLst>
              </p:cNvPr>
              <p:cNvSpPr txBox="1"/>
              <p:nvPr/>
            </p:nvSpPr>
            <p:spPr>
              <a:xfrm>
                <a:off x="3917987" y="4508613"/>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8B73956D-6BF3-1D8A-1C1E-BACD69D251DD}"/>
                  </a:ext>
                </a:extLst>
              </p:cNvPr>
              <p:cNvSpPr txBox="1">
                <a:spLocks noRot="1" noChangeAspect="1" noMove="1" noResize="1" noEditPoints="1" noAdjustHandles="1" noChangeArrowheads="1" noChangeShapeType="1" noTextEdit="1"/>
              </p:cNvSpPr>
              <p:nvPr/>
            </p:nvSpPr>
            <p:spPr>
              <a:xfrm>
                <a:off x="3917987" y="4508613"/>
                <a:ext cx="1809150" cy="86549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2544B9-D160-F644-F619-FF41682B0393}"/>
                  </a:ext>
                </a:extLst>
              </p:cNvPr>
              <p:cNvSpPr txBox="1"/>
              <p:nvPr/>
            </p:nvSpPr>
            <p:spPr>
              <a:xfrm>
                <a:off x="2065653" y="3162290"/>
                <a:ext cx="2756909"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9E2544B9-D160-F644-F619-FF41682B0393}"/>
                  </a:ext>
                </a:extLst>
              </p:cNvPr>
              <p:cNvSpPr txBox="1">
                <a:spLocks noRot="1" noChangeAspect="1" noMove="1" noResize="1" noEditPoints="1" noAdjustHandles="1" noChangeArrowheads="1" noChangeShapeType="1" noTextEdit="1"/>
              </p:cNvSpPr>
              <p:nvPr/>
            </p:nvSpPr>
            <p:spPr>
              <a:xfrm>
                <a:off x="2065653" y="3162290"/>
                <a:ext cx="2756909" cy="103848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E8B6747-1C86-5B6E-08BA-EE5EF3F82B7E}"/>
                  </a:ext>
                </a:extLst>
              </p:cNvPr>
              <p:cNvSpPr txBox="1"/>
              <p:nvPr/>
            </p:nvSpPr>
            <p:spPr>
              <a:xfrm>
                <a:off x="534440" y="1896431"/>
                <a:ext cx="11102976" cy="1200329"/>
              </a:xfrm>
              <a:prstGeom prst="rect">
                <a:avLst/>
              </a:prstGeom>
              <a:noFill/>
            </p:spPr>
            <p:txBody>
              <a:bodyPr wrap="none" rtlCol="0">
                <a:spAutoFit/>
              </a:bodyPr>
              <a:lstStyle/>
              <a:p>
                <a:pPr algn="l"/>
                <a:r>
                  <a:rPr kumimoji="1" lang="ja-JP" altLang="en-US" sz="2400" dirty="0">
                    <a:ea typeface="メイリオ" panose="020B0604030504040204" pitchFamily="50" charset="-128"/>
                  </a:rPr>
                  <a:t>１．</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は，普通の正規分布の最尤推定式（サンプル平均とサンプル分散）に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確率的なウエイト</a:t>
                </a:r>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を掛けた式になっていて非常にシンプル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ea typeface="メイリオ" panose="020B0604030504040204" pitchFamily="50" charset="-128"/>
                  </a:rPr>
                  <a:t>２．</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は、データ総数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に対するクラスタｋに所属するデータの確率的な割合</a:t>
                </a:r>
              </a:p>
            </p:txBody>
          </p:sp>
        </mc:Choice>
        <mc:Fallback xmlns="">
          <p:sp>
            <p:nvSpPr>
              <p:cNvPr id="12" name="テキスト ボックス 11">
                <a:extLst>
                  <a:ext uri="{FF2B5EF4-FFF2-40B4-BE49-F238E27FC236}">
                    <a16:creationId xmlns:a16="http://schemas.microsoft.com/office/drawing/2014/main" id="{0E8B6747-1C86-5B6E-08BA-EE5EF3F82B7E}"/>
                  </a:ext>
                </a:extLst>
              </p:cNvPr>
              <p:cNvSpPr txBox="1">
                <a:spLocks noRot="1" noChangeAspect="1" noMove="1" noResize="1" noEditPoints="1" noAdjustHandles="1" noChangeArrowheads="1" noChangeShapeType="1" noTextEdit="1"/>
              </p:cNvSpPr>
              <p:nvPr/>
            </p:nvSpPr>
            <p:spPr>
              <a:xfrm>
                <a:off x="534440" y="1896431"/>
                <a:ext cx="11102976" cy="1200329"/>
              </a:xfrm>
              <a:prstGeom prst="rect">
                <a:avLst/>
              </a:prstGeom>
              <a:blipFill>
                <a:blip r:embed="rId6"/>
                <a:stretch>
                  <a:fillRect l="-879" t="-3046" b="-11675"/>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43D78CDC-63E8-7214-3154-B2F7551DB445}"/>
              </a:ext>
            </a:extLst>
          </p:cNvPr>
          <p:cNvSpPr txBox="1"/>
          <p:nvPr/>
        </p:nvSpPr>
        <p:spPr>
          <a:xfrm>
            <a:off x="534440" y="1327170"/>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一見複雑だが、意味を考えるとシンプル</a:t>
            </a:r>
          </a:p>
        </p:txBody>
      </p:sp>
    </p:spTree>
    <p:extLst>
      <p:ext uri="{BB962C8B-B14F-4D97-AF65-F5344CB8AC3E}">
        <p14:creationId xmlns:p14="http://schemas.microsoft.com/office/powerpoint/2010/main" val="328769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83CD809-40AD-CF79-5D36-CEBE1FB4E74F}"/>
                  </a:ext>
                </a:extLst>
              </p:cNvPr>
              <p:cNvSpPr txBox="1"/>
              <p:nvPr/>
            </p:nvSpPr>
            <p:spPr>
              <a:xfrm>
                <a:off x="699744" y="523347"/>
                <a:ext cx="9397637" cy="584775"/>
              </a:xfrm>
              <a:prstGeom prst="rect">
                <a:avLst/>
              </a:prstGeom>
              <a:noFill/>
            </p:spPr>
            <p:txBody>
              <a:bodyPr wrap="none" rtlCol="0">
                <a:spAutoFit/>
              </a:bodyPr>
              <a:lstStyle/>
              <a:p>
                <a14:m>
                  <m:oMath xmlns:m="http://schemas.openxmlformats.org/officeDocument/2006/math">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負担率から</a:t>
                </a:r>
                <a14:m>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𝑥</m:t>
                        </m:r>
                      </m:e>
                      <m:sub>
                        <m:r>
                          <a:rPr kumimoji="1" lang="en-US" altLang="ja-JP" sz="3200" b="0" i="1">
                            <a:latin typeface="Cambria Math" panose="02040503050406030204" pitchFamily="18" charset="0"/>
                            <a:ea typeface="メイリオ" panose="020B0604030504040204" pitchFamily="50" charset="-128"/>
                          </a:rPr>
                          <m:t>𝑖</m:t>
                        </m:r>
                      </m:sub>
                    </m:sSub>
                  </m:oMath>
                </a14:m>
                <a:r>
                  <a:rPr kumimoji="1" lang="ja-JP" altLang="en-US" sz="3200" dirty="0">
                    <a:latin typeface="メイリオ" panose="020B0604030504040204" pitchFamily="50" charset="-128"/>
                    <a:ea typeface="メイリオ" panose="020B0604030504040204" pitchFamily="50" charset="-128"/>
                  </a:rPr>
                  <a:t>のクラスタを点推定するには？</a:t>
                </a:r>
              </a:p>
            </p:txBody>
          </p:sp>
        </mc:Choice>
        <mc:Fallback xmlns="">
          <p:sp>
            <p:nvSpPr>
              <p:cNvPr id="2" name="テキスト ボックス 1">
                <a:extLst>
                  <a:ext uri="{FF2B5EF4-FFF2-40B4-BE49-F238E27FC236}">
                    <a16:creationId xmlns:a16="http://schemas.microsoft.com/office/drawing/2014/main" id="{383CD809-40AD-CF79-5D36-CEBE1FB4E74F}"/>
                  </a:ext>
                </a:extLst>
              </p:cNvPr>
              <p:cNvSpPr txBox="1">
                <a:spLocks noRot="1" noChangeAspect="1" noMove="1" noResize="1" noEditPoints="1" noAdjustHandles="1" noChangeArrowheads="1" noChangeShapeType="1" noTextEdit="1"/>
              </p:cNvSpPr>
              <p:nvPr/>
            </p:nvSpPr>
            <p:spPr>
              <a:xfrm>
                <a:off x="699744" y="523347"/>
                <a:ext cx="9397637" cy="584775"/>
              </a:xfrm>
              <a:prstGeom prst="rect">
                <a:avLst/>
              </a:prstGeom>
              <a:blipFill>
                <a:blip r:embed="rId2"/>
                <a:stretch>
                  <a:fillRect t="-12500" r="-909"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0187127-13C8-BAB8-149A-723B94271799}"/>
                  </a:ext>
                </a:extLst>
              </p:cNvPr>
              <p:cNvSpPr txBox="1"/>
              <p:nvPr/>
            </p:nvSpPr>
            <p:spPr>
              <a:xfrm>
                <a:off x="4258170" y="2790825"/>
                <a:ext cx="2659574" cy="738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ea typeface="メイリオ" panose="020B0604030504040204" pitchFamily="50" charset="-128"/>
                        </a:rPr>
                        <m:t>arg</m:t>
                      </m:r>
                      <m:func>
                        <m:funcPr>
                          <m:ctrlPr>
                            <a:rPr kumimoji="1" lang="en-US" altLang="ja-JP" sz="3200" i="1" smtClean="0">
                              <a:latin typeface="Cambria Math" panose="02040503050406030204" pitchFamily="18" charset="0"/>
                              <a:ea typeface="メイリオ" panose="020B0604030504040204" pitchFamily="50" charset="-128"/>
                            </a:rPr>
                          </m:ctrlPr>
                        </m:funcPr>
                        <m:fName>
                          <m:limLow>
                            <m:limLowPr>
                              <m:ctrlPr>
                                <a:rPr kumimoji="1" lang="en-US" altLang="ja-JP" sz="3200" i="1" smtClean="0">
                                  <a:latin typeface="Cambria Math" panose="02040503050406030204" pitchFamily="18" charset="0"/>
                                  <a:ea typeface="メイリオ" panose="020B0604030504040204" pitchFamily="50" charset="-128"/>
                                </a:rPr>
                              </m:ctrlPr>
                            </m:limLowPr>
                            <m:e>
                              <m:r>
                                <m:rPr>
                                  <m:sty m:val="p"/>
                                </m:rPr>
                                <a:rPr kumimoji="1" lang="en-US" altLang="ja-JP" sz="3200" i="0" smtClean="0">
                                  <a:latin typeface="Cambria Math" panose="02040503050406030204" pitchFamily="18" charset="0"/>
                                  <a:ea typeface="メイリオ" panose="020B0604030504040204" pitchFamily="50" charset="-128"/>
                                </a:rPr>
                                <m:t>max</m:t>
                              </m:r>
                            </m:e>
                            <m:lim>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smtClean="0">
                                      <a:latin typeface="Cambria Math" panose="02040503050406030204" pitchFamily="18" charset="0"/>
                                      <a:ea typeface="メイリオ" panose="020B0604030504040204" pitchFamily="50" charset="-128"/>
                                    </a:rPr>
                                    <m:t>,</m:t>
                                  </m:r>
                                  <m:r>
                                    <a:rPr kumimoji="1" lang="en-US" altLang="ja-JP" sz="3200" b="0" i="1" smtClean="0">
                                      <a:latin typeface="Cambria Math" panose="02040503050406030204" pitchFamily="18" charset="0"/>
                                      <a:ea typeface="メイリオ" panose="020B0604030504040204" pitchFamily="50" charset="-128"/>
                                    </a:rPr>
                                    <m:t>𝑘</m:t>
                                  </m:r>
                                </m:sub>
                              </m:sSub>
                            </m:lim>
                          </m:limLow>
                        </m:fName>
                        <m:e>
                          <m:r>
                            <a:rPr kumimoji="1" lang="ja-JP" altLang="en-US" sz="3200" i="1">
                              <a:latin typeface="Cambria Math" panose="02040503050406030204" pitchFamily="18" charset="0"/>
                              <a:ea typeface="メイリオ" panose="020B0604030504040204" pitchFamily="50" charset="-128"/>
                            </a:rPr>
                            <m:t>𝛾</m:t>
                          </m:r>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𝑧</m:t>
                              </m:r>
                            </m:e>
                            <m:sub>
                              <m:r>
                                <a:rPr kumimoji="1" lang="en-US" altLang="ja-JP" sz="3200" i="1">
                                  <a:latin typeface="Cambria Math" panose="02040503050406030204" pitchFamily="18" charset="0"/>
                                  <a:ea typeface="メイリオ" panose="020B0604030504040204" pitchFamily="50" charset="-128"/>
                                </a:rPr>
                                <m:t>𝑖𝑘</m:t>
                              </m:r>
                            </m:sub>
                          </m:sSub>
                          <m:r>
                            <a:rPr kumimoji="1" lang="en-US" altLang="ja-JP" sz="3200" i="1">
                              <a:latin typeface="Cambria Math" panose="02040503050406030204" pitchFamily="18" charset="0"/>
                              <a:ea typeface="メイリオ" panose="020B0604030504040204" pitchFamily="50" charset="-128"/>
                            </a:rPr>
                            <m:t>)</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20187127-13C8-BAB8-149A-723B94271799}"/>
                  </a:ext>
                </a:extLst>
              </p:cNvPr>
              <p:cNvSpPr txBox="1">
                <a:spLocks noRot="1" noChangeAspect="1" noMove="1" noResize="1" noEditPoints="1" noAdjustHandles="1" noChangeArrowheads="1" noChangeShapeType="1" noTextEdit="1"/>
              </p:cNvSpPr>
              <p:nvPr/>
            </p:nvSpPr>
            <p:spPr>
              <a:xfrm>
                <a:off x="4258170" y="2790825"/>
                <a:ext cx="2659574" cy="73898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503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3AF619-3FBA-D38B-67FE-DAF3806E797E}"/>
              </a:ext>
            </a:extLst>
          </p:cNvPr>
          <p:cNvSpPr txBox="1"/>
          <p:nvPr/>
        </p:nvSpPr>
        <p:spPr>
          <a:xfrm>
            <a:off x="289249" y="212227"/>
            <a:ext cx="1062823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混合ガウス分布の</a:t>
            </a:r>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アルゴリズムは何かに似てないか？</a:t>
            </a:r>
          </a:p>
        </p:txBody>
      </p:sp>
      <p:pic>
        <p:nvPicPr>
          <p:cNvPr id="3" name="Picture 2" descr="equ_0001.png">
            <a:extLst>
              <a:ext uri="{FF2B5EF4-FFF2-40B4-BE49-F238E27FC236}">
                <a16:creationId xmlns:a16="http://schemas.microsoft.com/office/drawing/2014/main" id="{FBAA3954-3279-B4B2-4505-F726DFFCE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89" y="954569"/>
            <a:ext cx="5216244" cy="23332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B59303D-5E02-BC99-0673-E470CBD63A53}"/>
                  </a:ext>
                </a:extLst>
              </p:cNvPr>
              <p:cNvSpPr txBox="1"/>
              <p:nvPr/>
            </p:nvSpPr>
            <p:spPr>
              <a:xfrm>
                <a:off x="4419357" y="3945020"/>
                <a:ext cx="697114"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𝑘</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B59303D-5E02-BC99-0673-E470CBD63A53}"/>
                  </a:ext>
                </a:extLst>
              </p:cNvPr>
              <p:cNvSpPr txBox="1">
                <a:spLocks noRot="1" noChangeAspect="1" noMove="1" noResize="1" noEditPoints="1" noAdjustHandles="1" noChangeArrowheads="1" noChangeShapeType="1" noTextEdit="1"/>
              </p:cNvSpPr>
              <p:nvPr/>
            </p:nvSpPr>
            <p:spPr>
              <a:xfrm>
                <a:off x="4419357" y="3945020"/>
                <a:ext cx="697114" cy="76469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957F055-CAA2-7485-1195-23A118A41DAF}"/>
              </a:ext>
            </a:extLst>
          </p:cNvPr>
          <p:cNvSpPr txBox="1"/>
          <p:nvPr/>
        </p:nvSpPr>
        <p:spPr>
          <a:xfrm>
            <a:off x="5259547" y="408011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クラスタ再計算</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095ACA-618E-B10B-0AEB-5A6A1C727208}"/>
                  </a:ext>
                </a:extLst>
              </p:cNvPr>
              <p:cNvSpPr txBox="1"/>
              <p:nvPr/>
            </p:nvSpPr>
            <p:spPr>
              <a:xfrm>
                <a:off x="4419357" y="5410340"/>
                <a:ext cx="607474"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DC095ACA-618E-B10B-0AEB-5A6A1C727208}"/>
                  </a:ext>
                </a:extLst>
              </p:cNvPr>
              <p:cNvSpPr txBox="1">
                <a:spLocks noRot="1" noChangeAspect="1" noMove="1" noResize="1" noEditPoints="1" noAdjustHandles="1" noChangeArrowheads="1" noChangeShapeType="1" noTextEdit="1"/>
              </p:cNvSpPr>
              <p:nvPr/>
            </p:nvSpPr>
            <p:spPr>
              <a:xfrm>
                <a:off x="4419357" y="5410340"/>
                <a:ext cx="607474" cy="76469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00BB951-C38B-2D39-268F-CEB253EF8D97}"/>
              </a:ext>
            </a:extLst>
          </p:cNvPr>
          <p:cNvSpPr txBox="1"/>
          <p:nvPr/>
        </p:nvSpPr>
        <p:spPr>
          <a:xfrm>
            <a:off x="5116472" y="5561855"/>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重心再計算</a:t>
            </a:r>
          </a:p>
        </p:txBody>
      </p:sp>
      <p:sp>
        <p:nvSpPr>
          <p:cNvPr id="8" name="矢印: 右カーブ 7">
            <a:extLst>
              <a:ext uri="{FF2B5EF4-FFF2-40B4-BE49-F238E27FC236}">
                <a16:creationId xmlns:a16="http://schemas.microsoft.com/office/drawing/2014/main" id="{A5039FFA-B859-813E-9D39-076B5DF565AD}"/>
              </a:ext>
            </a:extLst>
          </p:cNvPr>
          <p:cNvSpPr/>
          <p:nvPr/>
        </p:nvSpPr>
        <p:spPr>
          <a:xfrm>
            <a:off x="3585037" y="4220786"/>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カーブ 8">
            <a:extLst>
              <a:ext uri="{FF2B5EF4-FFF2-40B4-BE49-F238E27FC236}">
                <a16:creationId xmlns:a16="http://schemas.microsoft.com/office/drawing/2014/main" id="{60B5C74C-49B2-6E3B-F364-9F6BCF56A439}"/>
              </a:ext>
            </a:extLst>
          </p:cNvPr>
          <p:cNvSpPr/>
          <p:nvPr/>
        </p:nvSpPr>
        <p:spPr>
          <a:xfrm flipH="1" flipV="1">
            <a:off x="7537363" y="4053340"/>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83E2FB60-F95D-70B3-D622-F255B0E48BAA}"/>
              </a:ext>
            </a:extLst>
          </p:cNvPr>
          <p:cNvSpPr txBox="1"/>
          <p:nvPr/>
        </p:nvSpPr>
        <p:spPr>
          <a:xfrm>
            <a:off x="3079790" y="6420420"/>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導関数の極値計算を交互にやる必要がある</a:t>
            </a:r>
          </a:p>
        </p:txBody>
      </p:sp>
      <p:sp>
        <p:nvSpPr>
          <p:cNvPr id="11" name="テキスト ボックス 10">
            <a:extLst>
              <a:ext uri="{FF2B5EF4-FFF2-40B4-BE49-F238E27FC236}">
                <a16:creationId xmlns:a16="http://schemas.microsoft.com/office/drawing/2014/main" id="{A7E09089-2575-FA2B-D891-44FD684560C8}"/>
              </a:ext>
            </a:extLst>
          </p:cNvPr>
          <p:cNvSpPr txBox="1"/>
          <p:nvPr/>
        </p:nvSpPr>
        <p:spPr>
          <a:xfrm>
            <a:off x="584472" y="1102775"/>
            <a:ext cx="3762568"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の最適化</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F67FE75-C32E-F59D-2343-9D822230F537}"/>
                  </a:ext>
                </a:extLst>
              </p:cNvPr>
              <p:cNvSpPr txBox="1"/>
              <p:nvPr/>
            </p:nvSpPr>
            <p:spPr>
              <a:xfrm>
                <a:off x="2941403" y="3122921"/>
                <a:ext cx="6556188" cy="867032"/>
              </a:xfrm>
              <a:prstGeom prst="rect">
                <a:avLst/>
              </a:prstGeom>
              <a:noFill/>
            </p:spPr>
            <p:txBody>
              <a:bodyPr wrap="square" rtlCol="0">
                <a:spAutoFit/>
              </a:bodyPr>
              <a:lstStyle/>
              <a:p>
                <a:pPr algn="l"/>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𝐽</m:t>
                    </m:r>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dirty="0">
                            <a:latin typeface="Cambria Math" panose="02040503050406030204" pitchFamily="18" charset="0"/>
                            <a:ea typeface="メイリオ" panose="020B0604030504040204" pitchFamily="50" charset="-128"/>
                          </a:rPr>
                        </m:ctrlPr>
                      </m:sSubPr>
                      <m:e>
                        <m:r>
                          <a:rPr kumimoji="1" lang="en-US" altLang="ja-JP" sz="2400" i="1" dirty="0">
                            <a:latin typeface="Cambria Math" panose="02040503050406030204" pitchFamily="18" charset="0"/>
                            <a:ea typeface="メイリオ" panose="020B0604030504040204" pitchFamily="50" charset="-128"/>
                          </a:rPr>
                          <m:t>𝑟</m:t>
                        </m:r>
                      </m:e>
                      <m:sub>
                        <m:r>
                          <a:rPr kumimoji="1" lang="en-US" altLang="ja-JP" sz="2400" i="1" dirty="0">
                            <a:latin typeface="Cambria Math" panose="02040503050406030204" pitchFamily="18" charset="0"/>
                            <a:ea typeface="メイリオ" panose="020B0604030504040204" pitchFamily="50" charset="-128"/>
                          </a:rPr>
                          <m:t>𝑛𝑘</m:t>
                        </m:r>
                      </m:sub>
                    </m:sSub>
                    <m:r>
                      <a:rPr kumimoji="1" lang="en-US" altLang="ja-JP" sz="2400" i="1" dirty="0">
                        <a:latin typeface="Cambria Math" panose="02040503050406030204" pitchFamily="18" charset="0"/>
                        <a:ea typeface="メイリオ" panose="020B0604030504040204" pitchFamily="50" charset="-128"/>
                      </a:rPr>
                      <m:t>,</m:t>
                    </m:r>
                    <m:sSub>
                      <m:sSubPr>
                        <m:ctrlPr>
                          <a:rPr kumimoji="1" lang="en-US" altLang="ja-JP" sz="2400" i="1" dirty="0">
                            <a:latin typeface="Cambria Math" panose="02040503050406030204" pitchFamily="18" charset="0"/>
                            <a:ea typeface="メイリオ" panose="020B0604030504040204" pitchFamily="50" charset="-128"/>
                          </a:rPr>
                        </m:ctrlPr>
                      </m:sSubPr>
                      <m:e>
                        <m:sSub>
                          <m:sSubPr>
                            <m:ctrlPr>
                              <a:rPr kumimoji="1" lang="en-US" altLang="ja-JP" sz="2400" i="1" dirty="0">
                                <a:latin typeface="Cambria Math" panose="02040503050406030204" pitchFamily="18" charset="0"/>
                                <a:ea typeface="メイリオ" panose="020B0604030504040204" pitchFamily="50" charset="-128"/>
                              </a:rPr>
                            </m:ctrlPr>
                          </m:sSubPr>
                          <m:e>
                            <m:r>
                              <a:rPr kumimoji="1" lang="ja-JP" altLang="en-US" sz="2400" i="1" dirty="0">
                                <a:latin typeface="Cambria Math" panose="02040503050406030204" pitchFamily="18" charset="0"/>
                                <a:ea typeface="メイリオ" panose="020B0604030504040204" pitchFamily="50" charset="-128"/>
                              </a:rPr>
                              <m:t>𝜇</m:t>
                            </m:r>
                          </m:e>
                          <m:sub>
                            <m:r>
                              <a:rPr kumimoji="1" lang="en-US" altLang="ja-JP" sz="2400" i="1" dirty="0">
                                <a:latin typeface="Cambria Math" panose="02040503050406030204" pitchFamily="18" charset="0"/>
                                <a:ea typeface="メイリオ" panose="020B0604030504040204" pitchFamily="50" charset="-128"/>
                              </a:rPr>
                              <m:t>𝑘</m:t>
                            </m:r>
                          </m:sub>
                        </m:sSub>
                      </m:e>
                      <m:sub/>
                    </m:sSub>
                  </m:oMath>
                </a14:m>
                <a:r>
                  <a:rPr kumimoji="1" lang="ja-JP" altLang="en-US" sz="2400" dirty="0">
                    <a:latin typeface="メイリオ" panose="020B0604030504040204" pitchFamily="50" charset="-128"/>
                    <a:ea typeface="メイリオ" panose="020B0604030504040204" pitchFamily="50" charset="-128"/>
                  </a:rPr>
                  <a:t>の凸関数ではないが、どちらかを固定すると凸関数になる</a:t>
                </a:r>
              </a:p>
            </p:txBody>
          </p:sp>
        </mc:Choice>
        <mc:Fallback xmlns="">
          <p:sp>
            <p:nvSpPr>
              <p:cNvPr id="12" name="テキスト ボックス 11">
                <a:extLst>
                  <a:ext uri="{FF2B5EF4-FFF2-40B4-BE49-F238E27FC236}">
                    <a16:creationId xmlns:a16="http://schemas.microsoft.com/office/drawing/2014/main" id="{4F67FE75-C32E-F59D-2343-9D822230F537}"/>
                  </a:ext>
                </a:extLst>
              </p:cNvPr>
              <p:cNvSpPr txBox="1">
                <a:spLocks noRot="1" noChangeAspect="1" noMove="1" noResize="1" noEditPoints="1" noAdjustHandles="1" noChangeArrowheads="1" noChangeShapeType="1" noTextEdit="1"/>
              </p:cNvSpPr>
              <p:nvPr/>
            </p:nvSpPr>
            <p:spPr>
              <a:xfrm>
                <a:off x="2941403" y="3122921"/>
                <a:ext cx="6556188" cy="867032"/>
              </a:xfrm>
              <a:prstGeom prst="rect">
                <a:avLst/>
              </a:prstGeom>
              <a:blipFill>
                <a:blip r:embed="rId5"/>
                <a:stretch>
                  <a:fillRect l="-1488" t="-1399" r="-1209" b="-1468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C4D53F3-CA62-74A6-FE3E-3AC50124FB3C}"/>
              </a:ext>
            </a:extLst>
          </p:cNvPr>
          <p:cNvSpPr txBox="1"/>
          <p:nvPr/>
        </p:nvSpPr>
        <p:spPr>
          <a:xfrm>
            <a:off x="8615779" y="2462806"/>
            <a:ext cx="17636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誤植 </a:t>
            </a:r>
            <a:r>
              <a:rPr kumimoji="1" lang="en-US" altLang="ja-JP" sz="2400" dirty="0">
                <a:latin typeface="メイリオ" panose="020B0604030504040204" pitchFamily="50" charset="-128"/>
                <a:ea typeface="メイリオ" panose="020B0604030504040204" pitchFamily="50" charset="-128"/>
              </a:rPr>
              <a:t>n -&gt; </a:t>
            </a:r>
            <a:r>
              <a:rPr kumimoji="1" lang="en-US" altLang="ja-JP" sz="2400" dirty="0" err="1">
                <a:latin typeface="メイリオ" panose="020B0604030504040204" pitchFamily="50" charset="-128"/>
                <a:ea typeface="メイリオ" panose="020B0604030504040204" pitchFamily="50" charset="-128"/>
              </a:rPr>
              <a:t>i</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200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799D033-989B-B069-9C03-F1CADFC1B4A4}"/>
                  </a:ext>
                </a:extLst>
              </p:cNvPr>
              <p:cNvSpPr txBox="1"/>
              <p:nvPr/>
            </p:nvSpPr>
            <p:spPr>
              <a:xfrm>
                <a:off x="816183" y="2485545"/>
                <a:ext cx="3751283"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の所属クラスタ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計算</a:t>
                </a:r>
              </a:p>
            </p:txBody>
          </p:sp>
        </mc:Choice>
        <mc:Fallback xmlns="">
          <p:sp>
            <p:nvSpPr>
              <p:cNvPr id="4" name="テキスト ボックス 3">
                <a:extLst>
                  <a:ext uri="{FF2B5EF4-FFF2-40B4-BE49-F238E27FC236}">
                    <a16:creationId xmlns:a16="http://schemas.microsoft.com/office/drawing/2014/main" id="{0799D033-989B-B069-9C03-F1CADFC1B4A4}"/>
                  </a:ext>
                </a:extLst>
              </p:cNvPr>
              <p:cNvSpPr txBox="1">
                <a:spLocks noRot="1" noChangeAspect="1" noMove="1" noResize="1" noEditPoints="1" noAdjustHandles="1" noChangeArrowheads="1" noChangeShapeType="1" noTextEdit="1"/>
              </p:cNvSpPr>
              <p:nvPr/>
            </p:nvSpPr>
            <p:spPr>
              <a:xfrm>
                <a:off x="816183" y="2485545"/>
                <a:ext cx="3751283" cy="461665"/>
              </a:xfrm>
              <a:prstGeom prst="rect">
                <a:avLst/>
              </a:prstGeom>
              <a:blipFill>
                <a:blip r:embed="rId2"/>
                <a:stretch>
                  <a:fillRect t="-800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F5F8C7F-B30A-693C-9773-B6C30EC0B2B5}"/>
                  </a:ext>
                </a:extLst>
              </p:cNvPr>
              <p:cNvSpPr txBox="1"/>
              <p:nvPr/>
            </p:nvSpPr>
            <p:spPr>
              <a:xfrm>
                <a:off x="905320" y="4343296"/>
                <a:ext cx="3448508"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の重心</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計算</a:t>
                </a:r>
              </a:p>
            </p:txBody>
          </p:sp>
        </mc:Choice>
        <mc:Fallback xmlns="">
          <p:sp>
            <p:nvSpPr>
              <p:cNvPr id="6" name="テキスト ボックス 5">
                <a:extLst>
                  <a:ext uri="{FF2B5EF4-FFF2-40B4-BE49-F238E27FC236}">
                    <a16:creationId xmlns:a16="http://schemas.microsoft.com/office/drawing/2014/main" id="{1F5F8C7F-B30A-693C-9773-B6C30EC0B2B5}"/>
                  </a:ext>
                </a:extLst>
              </p:cNvPr>
              <p:cNvSpPr txBox="1">
                <a:spLocks noRot="1" noChangeAspect="1" noMove="1" noResize="1" noEditPoints="1" noAdjustHandles="1" noChangeArrowheads="1" noChangeShapeType="1" noTextEdit="1"/>
              </p:cNvSpPr>
              <p:nvPr/>
            </p:nvSpPr>
            <p:spPr>
              <a:xfrm>
                <a:off x="905320" y="4343296"/>
                <a:ext cx="3448508" cy="461665"/>
              </a:xfrm>
              <a:prstGeom prst="rect">
                <a:avLst/>
              </a:prstGeom>
              <a:blipFill>
                <a:blip r:embed="rId3"/>
                <a:stretch>
                  <a:fillRect l="-2832" t="-7895" r="-1947" b="-31579"/>
                </a:stretch>
              </a:blipFill>
            </p:spPr>
            <p:txBody>
              <a:bodyPr/>
              <a:lstStyle/>
              <a:p>
                <a:r>
                  <a:rPr lang="ja-JP" altLang="en-US">
                    <a:noFill/>
                  </a:rPr>
                  <a:t> </a:t>
                </a:r>
              </a:p>
            </p:txBody>
          </p:sp>
        </mc:Fallback>
      </mc:AlternateContent>
      <p:sp>
        <p:nvSpPr>
          <p:cNvPr id="7" name="矢印: 右カーブ 6">
            <a:extLst>
              <a:ext uri="{FF2B5EF4-FFF2-40B4-BE49-F238E27FC236}">
                <a16:creationId xmlns:a16="http://schemas.microsoft.com/office/drawing/2014/main" id="{B17DF10C-CD8D-5671-6558-B6E585091C14}"/>
              </a:ext>
            </a:extLst>
          </p:cNvPr>
          <p:cNvSpPr/>
          <p:nvPr/>
        </p:nvSpPr>
        <p:spPr>
          <a:xfrm>
            <a:off x="189448" y="2767071"/>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カーブ 7">
            <a:extLst>
              <a:ext uri="{FF2B5EF4-FFF2-40B4-BE49-F238E27FC236}">
                <a16:creationId xmlns:a16="http://schemas.microsoft.com/office/drawing/2014/main" id="{A4EDA2B5-9D5F-EB90-17EC-BA7AF86C903E}"/>
              </a:ext>
            </a:extLst>
          </p:cNvPr>
          <p:cNvSpPr/>
          <p:nvPr/>
        </p:nvSpPr>
        <p:spPr>
          <a:xfrm flipH="1" flipV="1">
            <a:off x="4387268" y="2719381"/>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49273842-B753-2063-FF11-B60BE8FF1EAF}"/>
              </a:ext>
            </a:extLst>
          </p:cNvPr>
          <p:cNvSpPr txBox="1"/>
          <p:nvPr/>
        </p:nvSpPr>
        <p:spPr>
          <a:xfrm>
            <a:off x="5937981" y="2664740"/>
            <a:ext cx="8835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E step</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06362B4-0287-0BCE-D7CC-41BF4F3DA9DC}"/>
              </a:ext>
            </a:extLst>
          </p:cNvPr>
          <p:cNvSpPr txBox="1"/>
          <p:nvPr/>
        </p:nvSpPr>
        <p:spPr>
          <a:xfrm>
            <a:off x="5961906" y="4500975"/>
            <a:ext cx="93326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 step</a:t>
            </a:r>
            <a:endParaRPr kumimoji="1" lang="ja-JP" altLang="en-US" dirty="0">
              <a:latin typeface="メイリオ" panose="020B0604030504040204" pitchFamily="50" charset="-128"/>
              <a:ea typeface="メイリオ" panose="020B0604030504040204" pitchFamily="50" charset="-128"/>
            </a:endParaRPr>
          </a:p>
        </p:txBody>
      </p:sp>
      <p:sp>
        <p:nvSpPr>
          <p:cNvPr id="15" name="左大かっこ 14">
            <a:extLst>
              <a:ext uri="{FF2B5EF4-FFF2-40B4-BE49-F238E27FC236}">
                <a16:creationId xmlns:a16="http://schemas.microsoft.com/office/drawing/2014/main" id="{CC407C96-B3C0-7D82-CB92-5161E3A44273}"/>
              </a:ext>
            </a:extLst>
          </p:cNvPr>
          <p:cNvSpPr/>
          <p:nvPr/>
        </p:nvSpPr>
        <p:spPr>
          <a:xfrm>
            <a:off x="6855126" y="3540376"/>
            <a:ext cx="142213" cy="234100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矢印: 右カーブ 15">
            <a:extLst>
              <a:ext uri="{FF2B5EF4-FFF2-40B4-BE49-F238E27FC236}">
                <a16:creationId xmlns:a16="http://schemas.microsoft.com/office/drawing/2014/main" id="{5D295BFE-2054-8F4F-4E2F-71E176FD17E4}"/>
              </a:ext>
            </a:extLst>
          </p:cNvPr>
          <p:cNvSpPr/>
          <p:nvPr/>
        </p:nvSpPr>
        <p:spPr>
          <a:xfrm>
            <a:off x="5354053" y="2767071"/>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5135C95E-B271-1932-749B-3131493FABD5}"/>
              </a:ext>
            </a:extLst>
          </p:cNvPr>
          <p:cNvSpPr txBox="1"/>
          <p:nvPr/>
        </p:nvSpPr>
        <p:spPr>
          <a:xfrm>
            <a:off x="373808" y="1117815"/>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78A7852-F761-1F68-BD4E-ED458EF75FFD}"/>
                  </a:ext>
                </a:extLst>
              </p:cNvPr>
              <p:cNvSpPr txBox="1"/>
              <p:nvPr/>
            </p:nvSpPr>
            <p:spPr>
              <a:xfrm>
                <a:off x="505347" y="1717068"/>
                <a:ext cx="3821239" cy="707886"/>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𝑟</m:t>
                        </m:r>
                      </m:e>
                      <m:sub>
                        <m:r>
                          <a:rPr kumimoji="1" lang="en-US" altLang="ja-JP" sz="2000" b="0" i="1" smtClean="0">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r>
                  <a:rPr kumimoji="1" lang="ja-JP" altLang="en-US" sz="2000" dirty="0">
                    <a:ea typeface="メイリオ" panose="020B0604030504040204" pitchFamily="50" charset="-128"/>
                  </a:rPr>
                  <a:t>データ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毎に</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を一意に決定</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クラスタの重心</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B78A7852-F761-1F68-BD4E-ED458EF75FFD}"/>
                  </a:ext>
                </a:extLst>
              </p:cNvPr>
              <p:cNvSpPr txBox="1">
                <a:spLocks noRot="1" noChangeAspect="1" noMove="1" noResize="1" noEditPoints="1" noAdjustHandles="1" noChangeArrowheads="1" noChangeShapeType="1" noTextEdit="1"/>
              </p:cNvSpPr>
              <p:nvPr/>
            </p:nvSpPr>
            <p:spPr>
              <a:xfrm>
                <a:off x="505347" y="1717068"/>
                <a:ext cx="3821239" cy="707886"/>
              </a:xfrm>
              <a:prstGeom prst="rect">
                <a:avLst/>
              </a:prstGeom>
              <a:blipFill>
                <a:blip r:embed="rId4"/>
                <a:stretch>
                  <a:fillRect t="-5172" r="-1116"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287AA8A-06B6-6847-26C3-5601F4D96441}"/>
                  </a:ext>
                </a:extLst>
              </p:cNvPr>
              <p:cNvSpPr txBox="1"/>
              <p:nvPr/>
            </p:nvSpPr>
            <p:spPr>
              <a:xfrm>
                <a:off x="5633136" y="1649140"/>
                <a:ext cx="6053517" cy="707886"/>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𝑟</m:t>
                        </m:r>
                      </m:e>
                      <m:sub>
                        <m:r>
                          <a:rPr kumimoji="1" lang="en-US" altLang="ja-JP" sz="2000" i="1">
                            <a:latin typeface="Cambria Math" panose="02040503050406030204" pitchFamily="18" charset="0"/>
                            <a:ea typeface="メイリオ" panose="020B0604030504040204" pitchFamily="50" charset="-128"/>
                          </a:rPr>
                          <m:t>𝑛𝑘</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r>
                  <a:rPr kumimoji="1" lang="ja-JP" altLang="en-US" sz="2000" dirty="0">
                    <a:ea typeface="メイリオ" panose="020B0604030504040204" pitchFamily="50" charset="-128"/>
                  </a:rPr>
                  <a:t>データ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毎に</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に所属する確率</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クラスタの重心。ただし、</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ja-JP" altLang="en-US" sz="2000"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不確かさを持つ</a:t>
                </a:r>
              </a:p>
            </p:txBody>
          </p:sp>
        </mc:Choice>
        <mc:Fallback xmlns="">
          <p:sp>
            <p:nvSpPr>
              <p:cNvPr id="20" name="テキスト ボックス 19">
                <a:extLst>
                  <a:ext uri="{FF2B5EF4-FFF2-40B4-BE49-F238E27FC236}">
                    <a16:creationId xmlns:a16="http://schemas.microsoft.com/office/drawing/2014/main" id="{0287AA8A-06B6-6847-26C3-5601F4D96441}"/>
                  </a:ext>
                </a:extLst>
              </p:cNvPr>
              <p:cNvSpPr txBox="1">
                <a:spLocks noRot="1" noChangeAspect="1" noMove="1" noResize="1" noEditPoints="1" noAdjustHandles="1" noChangeArrowheads="1" noChangeShapeType="1" noTextEdit="1"/>
              </p:cNvSpPr>
              <p:nvPr/>
            </p:nvSpPr>
            <p:spPr>
              <a:xfrm>
                <a:off x="5633136" y="1649140"/>
                <a:ext cx="6053517" cy="707886"/>
              </a:xfrm>
              <a:prstGeom prst="rect">
                <a:avLst/>
              </a:prstGeom>
              <a:blipFill>
                <a:blip r:embed="rId8"/>
                <a:stretch>
                  <a:fillRect t="-5172" r="-504" b="-14655"/>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C8DDFBC0-D30E-0DB9-71C3-60904AB9C248}"/>
              </a:ext>
            </a:extLst>
          </p:cNvPr>
          <p:cNvSpPr txBox="1"/>
          <p:nvPr/>
        </p:nvSpPr>
        <p:spPr>
          <a:xfrm>
            <a:off x="5581531" y="1008262"/>
            <a:ext cx="9188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67564CDD-1100-9E36-534D-AF392A3A6940}"/>
              </a:ext>
            </a:extLst>
          </p:cNvPr>
          <p:cNvSpPr txBox="1"/>
          <p:nvPr/>
        </p:nvSpPr>
        <p:spPr>
          <a:xfrm>
            <a:off x="606490" y="287547"/>
            <a:ext cx="554831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K-means </a:t>
            </a:r>
            <a:r>
              <a:rPr kumimoji="1" lang="ja-JP" altLang="en-US" sz="3200" dirty="0">
                <a:latin typeface="メイリオ" panose="020B0604030504040204" pitchFamily="50" charset="-128"/>
                <a:ea typeface="メイリオ" panose="020B0604030504040204" pitchFamily="50" charset="-128"/>
              </a:rPr>
              <a:t>と</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の深い関係</a:t>
            </a:r>
          </a:p>
        </p:txBody>
      </p:sp>
      <p:sp>
        <p:nvSpPr>
          <p:cNvPr id="23" name="テキスト ボックス 22">
            <a:extLst>
              <a:ext uri="{FF2B5EF4-FFF2-40B4-BE49-F238E27FC236}">
                <a16:creationId xmlns:a16="http://schemas.microsoft.com/office/drawing/2014/main" id="{CDCD294A-B406-482B-7074-ABEFE659DBCF}"/>
              </a:ext>
            </a:extLst>
          </p:cNvPr>
          <p:cNvSpPr txBox="1"/>
          <p:nvPr/>
        </p:nvSpPr>
        <p:spPr>
          <a:xfrm>
            <a:off x="985466" y="6122644"/>
            <a:ext cx="1040060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結局</a:t>
            </a:r>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は</a:t>
            </a:r>
            <a:r>
              <a:rPr kumimoji="1" lang="en-US" altLang="ja-JP" sz="2400" b="1" dirty="0">
                <a:latin typeface="メイリオ" panose="020B0604030504040204" pitchFamily="50" charset="-128"/>
                <a:ea typeface="メイリオ" panose="020B0604030504040204" pitchFamily="50" charset="-128"/>
              </a:rPr>
              <a:t>k-means</a:t>
            </a:r>
            <a:r>
              <a:rPr kumimoji="1" lang="ja-JP" altLang="en-US" sz="2400" b="1" dirty="0">
                <a:latin typeface="メイリオ" panose="020B0604030504040204" pitchFamily="50" charset="-128"/>
                <a:ea typeface="メイリオ" panose="020B0604030504040204" pitchFamily="50" charset="-128"/>
              </a:rPr>
              <a:t>を確率的に拡張した計算アルゴリズムとなっている</a:t>
            </a:r>
          </a:p>
        </p:txBody>
      </p:sp>
      <p:sp>
        <p:nvSpPr>
          <p:cNvPr id="24" name="矢印: 右カーブ 23">
            <a:extLst>
              <a:ext uri="{FF2B5EF4-FFF2-40B4-BE49-F238E27FC236}">
                <a16:creationId xmlns:a16="http://schemas.microsoft.com/office/drawing/2014/main" id="{0C092F95-1B5D-F081-91AE-EA00DDEFEAD9}"/>
              </a:ext>
            </a:extLst>
          </p:cNvPr>
          <p:cNvSpPr/>
          <p:nvPr/>
        </p:nvSpPr>
        <p:spPr>
          <a:xfrm flipH="1" flipV="1">
            <a:off x="11399656" y="2716377"/>
            <a:ext cx="573994" cy="22715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 name="図 2">
            <a:extLst>
              <a:ext uri="{FF2B5EF4-FFF2-40B4-BE49-F238E27FC236}">
                <a16:creationId xmlns:a16="http://schemas.microsoft.com/office/drawing/2014/main" id="{1A714A5F-1097-71D1-EB94-FF3347861960}"/>
              </a:ext>
            </a:extLst>
          </p:cNvPr>
          <p:cNvPicPr>
            <a:picLocks noChangeAspect="1"/>
          </p:cNvPicPr>
          <p:nvPr/>
        </p:nvPicPr>
        <p:blipFill>
          <a:blip r:embed="rId9"/>
          <a:stretch>
            <a:fillRect/>
          </a:stretch>
        </p:blipFill>
        <p:spPr>
          <a:xfrm>
            <a:off x="7460133" y="3299617"/>
            <a:ext cx="3087111" cy="2712248"/>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6AC9B39-E9F6-AE68-B0EE-F1064A3DB0AA}"/>
                  </a:ext>
                </a:extLst>
              </p:cNvPr>
              <p:cNvSpPr txBox="1"/>
              <p:nvPr/>
            </p:nvSpPr>
            <p:spPr>
              <a:xfrm>
                <a:off x="6821556" y="2512305"/>
                <a:ext cx="4433971" cy="63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𝛾</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𝑖𝑘</m:t>
                              </m:r>
                            </m:sub>
                          </m:sSub>
                        </m:e>
                      </m:d>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=1</m:t>
                          </m:r>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𝑛</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𝑁</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𝑘</m:t>
                              </m:r>
                            </m:sub>
                          </m:sSub>
                          <m:r>
                            <a:rPr kumimoji="1" lang="en-US" altLang="ja-JP"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b="0" i="1" smtClean="0">
                                  <a:latin typeface="Cambria Math" panose="02040503050406030204" pitchFamily="18" charset="0"/>
                                  <a:ea typeface="メイリオ" panose="020B0604030504040204" pitchFamily="50" charset="-128"/>
                                </a:rPr>
                              </m:ctrlPr>
                            </m:naryPr>
                            <m:sub>
                              <m:r>
                                <m:rPr>
                                  <m:brk m:alnAt="25"/>
                                </m:rPr>
                                <a:rPr kumimoji="1" lang="en-US" altLang="ja-JP" b="0" i="1" smtClean="0">
                                  <a:latin typeface="Cambria Math" panose="02040503050406030204" pitchFamily="18" charset="0"/>
                                  <a:ea typeface="メイリオ" panose="020B0604030504040204" pitchFamily="50" charset="-128"/>
                                </a:rPr>
                                <m:t>𝑗</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𝑁</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m:t>
                              </m:r>
                            </m:e>
                          </m:nary>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6AC9B39-E9F6-AE68-B0EE-F1064A3DB0AA}"/>
                  </a:ext>
                </a:extLst>
              </p:cNvPr>
              <p:cNvSpPr txBox="1">
                <a:spLocks noRot="1" noChangeAspect="1" noMove="1" noResize="1" noEditPoints="1" noAdjustHandles="1" noChangeArrowheads="1" noChangeShapeType="1" noTextEdit="1"/>
              </p:cNvSpPr>
              <p:nvPr/>
            </p:nvSpPr>
            <p:spPr>
              <a:xfrm>
                <a:off x="6821556" y="2512305"/>
                <a:ext cx="4433971" cy="632033"/>
              </a:xfrm>
              <a:prstGeom prst="rect">
                <a:avLst/>
              </a:prstGeom>
              <a:blipFill>
                <a:blip r:embed="rId10"/>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15557122-3631-11C4-0D09-943BFBF78C4C}"/>
              </a:ext>
            </a:extLst>
          </p:cNvPr>
          <p:cNvPicPr>
            <a:picLocks noChangeAspect="1"/>
          </p:cNvPicPr>
          <p:nvPr/>
        </p:nvPicPr>
        <p:blipFill>
          <a:blip r:embed="rId11"/>
          <a:stretch>
            <a:fillRect/>
          </a:stretch>
        </p:blipFill>
        <p:spPr>
          <a:xfrm>
            <a:off x="8901404" y="5363113"/>
            <a:ext cx="1878563" cy="638902"/>
          </a:xfrm>
          <a:prstGeom prst="rect">
            <a:avLst/>
          </a:prstGeom>
        </p:spPr>
      </p:pic>
      <p:sp>
        <p:nvSpPr>
          <p:cNvPr id="9" name="テキスト ボックス 8">
            <a:extLst>
              <a:ext uri="{FF2B5EF4-FFF2-40B4-BE49-F238E27FC236}">
                <a16:creationId xmlns:a16="http://schemas.microsoft.com/office/drawing/2014/main" id="{CBF44ACD-76E5-2A6A-C307-F10F577C264F}"/>
              </a:ext>
            </a:extLst>
          </p:cNvPr>
          <p:cNvSpPr txBox="1"/>
          <p:nvPr/>
        </p:nvSpPr>
        <p:spPr>
          <a:xfrm>
            <a:off x="6890415" y="5540426"/>
            <a:ext cx="595035"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なお</a:t>
            </a:r>
          </a:p>
        </p:txBody>
      </p:sp>
    </p:spTree>
    <p:extLst>
      <p:ext uri="{BB962C8B-B14F-4D97-AF65-F5344CB8AC3E}">
        <p14:creationId xmlns:p14="http://schemas.microsoft.com/office/powerpoint/2010/main" val="66703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FCA225-A50E-6EF1-68C6-670647F93F27}"/>
              </a:ext>
            </a:extLst>
          </p:cNvPr>
          <p:cNvSpPr txBox="1"/>
          <p:nvPr/>
        </p:nvSpPr>
        <p:spPr>
          <a:xfrm>
            <a:off x="503853" y="39188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4FC20AF-675A-516B-CA20-028740737452}"/>
                  </a:ext>
                </a:extLst>
              </p:cNvPr>
              <p:cNvSpPr txBox="1"/>
              <p:nvPr/>
            </p:nvSpPr>
            <p:spPr>
              <a:xfrm>
                <a:off x="1447859" y="391886"/>
                <a:ext cx="10240288" cy="1569660"/>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以下のパラメータ</a:t>
                </a:r>
                <a14:m>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ja-JP" altLang="en-US" sz="3200" b="0" i="1">
                            <a:latin typeface="Cambria Math" panose="02040503050406030204" pitchFamily="18" charset="0"/>
                            <a:ea typeface="メイリオ" panose="020B0604030504040204" pitchFamily="50" charset="-128"/>
                          </a:rPr>
                          <m:t>𝜇</m:t>
                        </m:r>
                      </m:e>
                      <m:sub>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 </m:t>
                    </m:r>
                    <m:sSub>
                      <m:sSubPr>
                        <m:ctrlPr>
                          <a:rPr kumimoji="1" lang="en-US" altLang="ja-JP" sz="3200" i="1">
                            <a:latin typeface="Cambria Math" panose="02040503050406030204" pitchFamily="18" charset="0"/>
                            <a:ea typeface="メイリオ" panose="020B0604030504040204" pitchFamily="50" charset="-128"/>
                          </a:rPr>
                        </m:ctrlPr>
                      </m:sSubPr>
                      <m:e>
                        <m:r>
                          <a:rPr kumimoji="1" lang="el-GR" altLang="ja-JP" sz="3200" b="0" i="1">
                            <a:latin typeface="Cambria Math" panose="02040503050406030204" pitchFamily="18" charset="0"/>
                            <a:ea typeface="Cambria Math" panose="02040503050406030204" pitchFamily="18" charset="0"/>
                          </a:rPr>
                          <m:t>𝛴</m:t>
                        </m:r>
                      </m:e>
                      <m:sub>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ja-JP" altLang="en-US" sz="3200" b="0" i="1">
                            <a:latin typeface="Cambria Math" panose="02040503050406030204" pitchFamily="18" charset="0"/>
                            <a:ea typeface="メイリオ" panose="020B0604030504040204" pitchFamily="50" charset="-128"/>
                          </a:rPr>
                          <m:t>𝜋</m:t>
                        </m:r>
                      </m:e>
                      <m:sub>
                        <m:r>
                          <a:rPr kumimoji="1" lang="en-US" altLang="ja-JP" sz="3200" b="0" i="1">
                            <a:latin typeface="Cambria Math" panose="02040503050406030204" pitchFamily="18" charset="0"/>
                            <a:ea typeface="メイリオ" panose="020B0604030504040204" pitchFamily="50" charset="-128"/>
                          </a:rPr>
                          <m:t>𝑘</m:t>
                        </m:r>
                      </m:sub>
                    </m:sSub>
                  </m:oMath>
                </a14:m>
                <a:r>
                  <a:rPr kumimoji="1" lang="ja-JP" altLang="en-US" sz="3200" dirty="0">
                    <a:latin typeface="メイリオ" panose="020B0604030504040204" pitchFamily="50" charset="-128"/>
                    <a:ea typeface="メイリオ" panose="020B0604030504040204" pitchFamily="50" charset="-128"/>
                  </a:rPr>
                  <a:t>および潜在変数</a:t>
                </a:r>
                <a14:m>
                  <m:oMath xmlns:m="http://schemas.openxmlformats.org/officeDocument/2006/math">
                    <m:r>
                      <a:rPr kumimoji="1" lang="ja-JP" altLang="en-US" sz="3200" i="1">
                        <a:latin typeface="Cambria Math" panose="02040503050406030204" pitchFamily="18" charset="0"/>
                        <a:ea typeface="メイリオ" panose="020B0604030504040204" pitchFamily="50" charset="-128"/>
                      </a:rPr>
                      <m:t>𝛾</m:t>
                    </m:r>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𝑧</m:t>
                        </m:r>
                      </m:e>
                      <m:sub>
                        <m:r>
                          <a:rPr kumimoji="1" lang="en-US" altLang="ja-JP" sz="3200" i="1">
                            <a:latin typeface="Cambria Math" panose="02040503050406030204" pitchFamily="18" charset="0"/>
                            <a:ea typeface="メイリオ" panose="020B0604030504040204" pitchFamily="50" charset="-128"/>
                          </a:rPr>
                          <m:t>𝑖𝑘</m:t>
                        </m:r>
                      </m:sub>
                    </m:sSub>
                    <m:r>
                      <a:rPr kumimoji="1" lang="en-US" altLang="ja-JP" sz="320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はプログラムの変数で表すと何次元配列か</a:t>
                </a:r>
                <a:r>
                  <a:rPr kumimoji="1" lang="en-US" altLang="ja-JP" sz="32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3200" b="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𝑥</m:t>
                        </m:r>
                      </m:e>
                      <m:sub>
                        <m:r>
                          <a:rPr kumimoji="1" lang="en-US" altLang="ja-JP" sz="3200" b="0" i="1" smtClean="0">
                            <a:latin typeface="Cambria Math" panose="02040503050406030204" pitchFamily="18" charset="0"/>
                            <a:ea typeface="メイリオ" panose="020B0604030504040204" pitchFamily="50" charset="-128"/>
                          </a:rPr>
                          <m:t>𝑖</m:t>
                        </m:r>
                      </m:sub>
                    </m:sSub>
                  </m:oMath>
                </a14:m>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次元ベクトルとする）</a:t>
                </a:r>
                <a:endParaRPr kumimoji="1" lang="en-US" altLang="ja-JP" sz="32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4FC20AF-675A-516B-CA20-028740737452}"/>
                  </a:ext>
                </a:extLst>
              </p:cNvPr>
              <p:cNvSpPr txBox="1">
                <a:spLocks noRot="1" noChangeAspect="1" noMove="1" noResize="1" noEditPoints="1" noAdjustHandles="1" noChangeArrowheads="1" noChangeShapeType="1" noTextEdit="1"/>
              </p:cNvSpPr>
              <p:nvPr/>
            </p:nvSpPr>
            <p:spPr>
              <a:xfrm>
                <a:off x="1447859" y="391886"/>
                <a:ext cx="10240288" cy="1569660"/>
              </a:xfrm>
              <a:prstGeom prst="rect">
                <a:avLst/>
              </a:prstGeom>
              <a:blipFill>
                <a:blip r:embed="rId2"/>
                <a:stretch>
                  <a:fillRect l="-1549" t="-4651" r="-101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316E49-159B-2ACE-363B-0CD35C182DC0}"/>
                  </a:ext>
                </a:extLst>
              </p:cNvPr>
              <p:cNvSpPr txBox="1"/>
              <p:nvPr/>
            </p:nvSpPr>
            <p:spPr>
              <a:xfrm>
                <a:off x="7533702" y="1932019"/>
                <a:ext cx="2793201"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 </m:t>
                    </m:r>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4" name="テキスト ボックス 3">
                <a:extLst>
                  <a:ext uri="{FF2B5EF4-FFF2-40B4-BE49-F238E27FC236}">
                    <a16:creationId xmlns:a16="http://schemas.microsoft.com/office/drawing/2014/main" id="{12316E49-159B-2ACE-363B-0CD35C182DC0}"/>
                  </a:ext>
                </a:extLst>
              </p:cNvPr>
              <p:cNvSpPr txBox="1">
                <a:spLocks noRot="1" noChangeAspect="1" noMove="1" noResize="1" noEditPoints="1" noAdjustHandles="1" noChangeArrowheads="1" noChangeShapeType="1" noTextEdit="1"/>
              </p:cNvSpPr>
              <p:nvPr/>
            </p:nvSpPr>
            <p:spPr>
              <a:xfrm>
                <a:off x="7533702" y="1932019"/>
                <a:ext cx="2793201" cy="461665"/>
              </a:xfrm>
              <a:prstGeom prst="rect">
                <a:avLst/>
              </a:prstGeom>
              <a:blipFill>
                <a:blip r:embed="rId3"/>
                <a:stretch>
                  <a:fillRect t="-7895" r="-240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83355D-85AE-0E81-A4F9-F161B8F90A1E}"/>
                  </a:ext>
                </a:extLst>
              </p:cNvPr>
              <p:cNvSpPr txBox="1"/>
              <p:nvPr/>
            </p:nvSpPr>
            <p:spPr>
              <a:xfrm>
                <a:off x="7533702" y="5124875"/>
                <a:ext cx="2847749" cy="369332"/>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5" name="テキスト ボックス 4">
                <a:extLst>
                  <a:ext uri="{FF2B5EF4-FFF2-40B4-BE49-F238E27FC236}">
                    <a16:creationId xmlns:a16="http://schemas.microsoft.com/office/drawing/2014/main" id="{6183355D-85AE-0E81-A4F9-F161B8F90A1E}"/>
                  </a:ext>
                </a:extLst>
              </p:cNvPr>
              <p:cNvSpPr txBox="1">
                <a:spLocks noRot="1" noChangeAspect="1" noMove="1" noResize="1" noEditPoints="1" noAdjustHandles="1" noChangeArrowheads="1" noChangeShapeType="1" noTextEdit="1"/>
              </p:cNvSpPr>
              <p:nvPr/>
            </p:nvSpPr>
            <p:spPr>
              <a:xfrm>
                <a:off x="7533702" y="5124875"/>
                <a:ext cx="2847749" cy="369332"/>
              </a:xfrm>
              <a:prstGeom prst="rect">
                <a:avLst/>
              </a:prstGeom>
              <a:blipFill>
                <a:blip r:embed="rId4"/>
                <a:stretch>
                  <a:fillRect l="-3854" t="-23333" b="-5333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4485BFA-D3F2-F7F7-C39C-AA2E8E9C7AB0}"/>
              </a:ext>
            </a:extLst>
          </p:cNvPr>
          <p:cNvSpPr txBox="1"/>
          <p:nvPr/>
        </p:nvSpPr>
        <p:spPr>
          <a:xfrm>
            <a:off x="1165457" y="2007149"/>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A31E6DA-ECCF-9798-73CF-EF8974E493D8}"/>
              </a:ext>
            </a:extLst>
          </p:cNvPr>
          <p:cNvSpPr txBox="1"/>
          <p:nvPr/>
        </p:nvSpPr>
        <p:spPr>
          <a:xfrm>
            <a:off x="1140609" y="4214341"/>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11" name="矢印: 右カーブ 10">
            <a:extLst>
              <a:ext uri="{FF2B5EF4-FFF2-40B4-BE49-F238E27FC236}">
                <a16:creationId xmlns:a16="http://schemas.microsoft.com/office/drawing/2014/main" id="{AA31F6ED-C837-9BB5-C645-AFEADA60DF65}"/>
              </a:ext>
            </a:extLst>
          </p:cNvPr>
          <p:cNvSpPr/>
          <p:nvPr/>
        </p:nvSpPr>
        <p:spPr>
          <a:xfrm>
            <a:off x="503853" y="2335609"/>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右カーブ 11">
            <a:extLst>
              <a:ext uri="{FF2B5EF4-FFF2-40B4-BE49-F238E27FC236}">
                <a16:creationId xmlns:a16="http://schemas.microsoft.com/office/drawing/2014/main" id="{2B51532D-8D29-1495-E842-D15C93185555}"/>
              </a:ext>
            </a:extLst>
          </p:cNvPr>
          <p:cNvSpPr/>
          <p:nvPr/>
        </p:nvSpPr>
        <p:spPr>
          <a:xfrm flipH="1" flipV="1">
            <a:off x="10398994" y="2184153"/>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28B293D-26BF-B615-594D-129C758D74E9}"/>
                  </a:ext>
                </a:extLst>
              </p:cNvPr>
              <p:cNvSpPr txBox="1"/>
              <p:nvPr/>
            </p:nvSpPr>
            <p:spPr>
              <a:xfrm>
                <a:off x="2318419" y="180398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28B293D-26BF-B615-594D-129C758D74E9}"/>
                  </a:ext>
                </a:extLst>
              </p:cNvPr>
              <p:cNvSpPr txBox="1">
                <a:spLocks noRot="1" noChangeAspect="1" noMove="1" noResize="1" noEditPoints="1" noAdjustHandles="1" noChangeArrowheads="1" noChangeShapeType="1" noTextEdit="1"/>
              </p:cNvSpPr>
              <p:nvPr/>
            </p:nvSpPr>
            <p:spPr>
              <a:xfrm>
                <a:off x="2318419" y="1803980"/>
                <a:ext cx="4925516" cy="702180"/>
              </a:xfrm>
              <a:prstGeom prst="rect">
                <a:avLst/>
              </a:prstGeom>
              <a:blipFill>
                <a:blip r:embed="rId5"/>
                <a:stretch>
                  <a:fillRect/>
                </a:stretch>
              </a:blipFill>
            </p:spPr>
            <p:txBody>
              <a:bodyPr/>
              <a:lstStyle/>
              <a:p>
                <a:r>
                  <a:rPr lang="ja-JP" altLang="en-US">
                    <a:noFill/>
                  </a:rPr>
                  <a:t> </a:t>
                </a:r>
              </a:p>
            </p:txBody>
          </p:sp>
        </mc:Fallback>
      </mc:AlternateContent>
      <p:sp>
        <p:nvSpPr>
          <p:cNvPr id="18" name="右中かっこ 17">
            <a:extLst>
              <a:ext uri="{FF2B5EF4-FFF2-40B4-BE49-F238E27FC236}">
                <a16:creationId xmlns:a16="http://schemas.microsoft.com/office/drawing/2014/main" id="{621D1481-67B0-0956-B1B4-CC8B079513CB}"/>
              </a:ext>
            </a:extLst>
          </p:cNvPr>
          <p:cNvSpPr/>
          <p:nvPr/>
        </p:nvSpPr>
        <p:spPr>
          <a:xfrm>
            <a:off x="6876544" y="4247954"/>
            <a:ext cx="387592" cy="2238375"/>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DEF4B1D-A791-F612-26A2-6DBF23E615D3}"/>
                  </a:ext>
                </a:extLst>
              </p:cNvPr>
              <p:cNvSpPr txBox="1"/>
              <p:nvPr/>
            </p:nvSpPr>
            <p:spPr>
              <a:xfrm>
                <a:off x="2943555" y="4876795"/>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1DEF4B1D-A791-F612-26A2-6DBF23E615D3}"/>
                  </a:ext>
                </a:extLst>
              </p:cNvPr>
              <p:cNvSpPr txBox="1">
                <a:spLocks noRot="1" noChangeAspect="1" noMove="1" noResize="1" noEditPoints="1" noAdjustHandles="1" noChangeArrowheads="1" noChangeShapeType="1" noTextEdit="1"/>
              </p:cNvSpPr>
              <p:nvPr/>
            </p:nvSpPr>
            <p:spPr>
              <a:xfrm>
                <a:off x="2943555" y="4876795"/>
                <a:ext cx="3996222"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2C89FB5-08B0-9B63-A6E4-1F8723386F9B}"/>
                  </a:ext>
                </a:extLst>
              </p:cNvPr>
              <p:cNvSpPr txBox="1"/>
              <p:nvPr/>
            </p:nvSpPr>
            <p:spPr>
              <a:xfrm>
                <a:off x="2940747" y="5783335"/>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D2C89FB5-08B0-9B63-A6E4-1F8723386F9B}"/>
                  </a:ext>
                </a:extLst>
              </p:cNvPr>
              <p:cNvSpPr txBox="1">
                <a:spLocks noRot="1" noChangeAspect="1" noMove="1" noResize="1" noEditPoints="1" noAdjustHandles="1" noChangeArrowheads="1" noChangeShapeType="1" noTextEdit="1"/>
              </p:cNvSpPr>
              <p:nvPr/>
            </p:nvSpPr>
            <p:spPr>
              <a:xfrm>
                <a:off x="2940747" y="5783335"/>
                <a:ext cx="999889" cy="57419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3BFF2DA9-313B-4802-3F4E-7829A09D4C10}"/>
                  </a:ext>
                </a:extLst>
              </p:cNvPr>
              <p:cNvSpPr txBox="1"/>
              <p:nvPr/>
            </p:nvSpPr>
            <p:spPr>
              <a:xfrm>
                <a:off x="4524068" y="5764726"/>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BFF2DA9-313B-4802-3F4E-7829A09D4C10}"/>
                  </a:ext>
                </a:extLst>
              </p:cNvPr>
              <p:cNvSpPr txBox="1">
                <a:spLocks noRot="1" noChangeAspect="1" noMove="1" noResize="1" noEditPoints="1" noAdjustHandles="1" noChangeArrowheads="1" noChangeShapeType="1" noTextEdit="1"/>
              </p:cNvSpPr>
              <p:nvPr/>
            </p:nvSpPr>
            <p:spPr>
              <a:xfrm>
                <a:off x="4524068" y="5764726"/>
                <a:ext cx="1809150" cy="86549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F0DFE93-B3A2-F983-C9F1-53A54B0B996A}"/>
                  </a:ext>
                </a:extLst>
              </p:cNvPr>
              <p:cNvSpPr txBox="1"/>
              <p:nvPr/>
            </p:nvSpPr>
            <p:spPr>
              <a:xfrm>
                <a:off x="2938156" y="3939005"/>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5F0DFE93-B3A2-F983-C9F1-53A54B0B996A}"/>
                  </a:ext>
                </a:extLst>
              </p:cNvPr>
              <p:cNvSpPr txBox="1">
                <a:spLocks noRot="1" noChangeAspect="1" noMove="1" noResize="1" noEditPoints="1" noAdjustHandles="1" noChangeArrowheads="1" noChangeShapeType="1" noTextEdit="1"/>
              </p:cNvSpPr>
              <p:nvPr/>
            </p:nvSpPr>
            <p:spPr>
              <a:xfrm>
                <a:off x="2938156" y="3939005"/>
                <a:ext cx="2296718" cy="86549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5565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5413DC-7B66-78D2-19B2-4FA1D1EAC910}"/>
              </a:ext>
            </a:extLst>
          </p:cNvPr>
          <p:cNvSpPr txBox="1"/>
          <p:nvPr/>
        </p:nvSpPr>
        <p:spPr>
          <a:xfrm>
            <a:off x="546415" y="308341"/>
            <a:ext cx="955742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アルゴリズムによる</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パラメータ推定の実装</a:t>
            </a:r>
          </a:p>
        </p:txBody>
      </p:sp>
      <p:sp>
        <p:nvSpPr>
          <p:cNvPr id="3" name="テキスト ボックス 2">
            <a:extLst>
              <a:ext uri="{FF2B5EF4-FFF2-40B4-BE49-F238E27FC236}">
                <a16:creationId xmlns:a16="http://schemas.microsoft.com/office/drawing/2014/main" id="{C9CAA871-6F69-180D-1406-74672C7FEF8C}"/>
              </a:ext>
            </a:extLst>
          </p:cNvPr>
          <p:cNvSpPr txBox="1"/>
          <p:nvPr/>
        </p:nvSpPr>
        <p:spPr>
          <a:xfrm>
            <a:off x="546415" y="978841"/>
            <a:ext cx="11144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観測データは５つの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変量正規分布からランダムに生成されたもの。</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つの真の分布は不明</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アルゴリズムを使って、観測データから</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つのクラスタの分布パラメータを推定する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73B2D59E-01C4-158E-497B-39CDE46E5101}"/>
              </a:ext>
            </a:extLst>
          </p:cNvPr>
          <p:cNvPicPr>
            <a:picLocks noChangeAspect="1"/>
          </p:cNvPicPr>
          <p:nvPr/>
        </p:nvPicPr>
        <p:blipFill>
          <a:blip r:embed="rId2"/>
          <a:stretch>
            <a:fillRect/>
          </a:stretch>
        </p:blipFill>
        <p:spPr>
          <a:xfrm>
            <a:off x="2709985" y="2321575"/>
            <a:ext cx="5907845" cy="4469750"/>
          </a:xfrm>
          <a:prstGeom prst="rect">
            <a:avLst/>
          </a:prstGeom>
        </p:spPr>
      </p:pic>
    </p:spTree>
    <p:extLst>
      <p:ext uri="{BB962C8B-B14F-4D97-AF65-F5344CB8AC3E}">
        <p14:creationId xmlns:p14="http://schemas.microsoft.com/office/powerpoint/2010/main" val="3829190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1C6EA2A-C0AD-833E-B24D-00D4AB77D646}"/>
              </a:ext>
            </a:extLst>
          </p:cNvPr>
          <p:cNvSpPr txBox="1"/>
          <p:nvPr/>
        </p:nvSpPr>
        <p:spPr>
          <a:xfrm>
            <a:off x="476938" y="749008"/>
            <a:ext cx="11715062" cy="1323439"/>
          </a:xfrm>
          <a:prstGeom prst="rect">
            <a:avLst/>
          </a:prstGeom>
          <a:noFill/>
        </p:spPr>
        <p:txBody>
          <a:bodyPr wrap="square">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２変量ガウス分布による混合ガウス分布クラスタリングの実装</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スライドの変数名とソースコードの変数名とは一致させているので、対比しながら</a:t>
            </a:r>
            <a:r>
              <a:rPr kumimoji="1" lang="en-US" altLang="ja-JP" sz="2000" dirty="0">
                <a:latin typeface="メイリオ" panose="020B0604030504040204" pitchFamily="50" charset="-128"/>
                <a:ea typeface="メイリオ" panose="020B0604030504040204" pitchFamily="50" charset="-128"/>
              </a:rPr>
              <a:t>EM</a:t>
            </a:r>
            <a:r>
              <a:rPr kumimoji="1" lang="ja-JP" altLang="en-US" sz="2000" dirty="0">
                <a:latin typeface="メイリオ" panose="020B0604030504040204" pitchFamily="50" charset="-128"/>
                <a:ea typeface="メイリオ" panose="020B0604030504040204" pitchFamily="50" charset="-128"/>
              </a:rPr>
              <a:t>アルゴリズムの数学がどのように実装されているかコードレビューする（対応する数式をコメントした）</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000" dirty="0" err="1">
                <a:latin typeface="メイリオ" panose="020B0604030504040204" pitchFamily="50" charset="-128"/>
                <a:ea typeface="メイリオ" panose="020B0604030504040204" pitchFamily="50" charset="-128"/>
              </a:rPr>
              <a:t>Jupyter</a:t>
            </a:r>
            <a:r>
              <a:rPr kumimoji="1" lang="ja-JP" altLang="en-US" sz="2000" dirty="0">
                <a:latin typeface="メイリオ" panose="020B0604030504040204" pitchFamily="50" charset="-128"/>
                <a:ea typeface="メイリオ" panose="020B0604030504040204" pitchFamily="50" charset="-128"/>
              </a:rPr>
              <a:t>だとアニメーションをうまく描画できないので、以下</a:t>
            </a:r>
            <a:r>
              <a:rPr kumimoji="1" lang="en-US" altLang="ja-JP" sz="2000" dirty="0">
                <a:latin typeface="メイリオ" panose="020B0604030504040204" pitchFamily="50" charset="-128"/>
                <a:ea typeface="メイリオ" panose="020B0604030504040204" pitchFamily="50" charset="-128"/>
              </a:rPr>
              <a:t>vs code</a:t>
            </a:r>
            <a:r>
              <a:rPr kumimoji="1" lang="ja-JP" altLang="en-US" sz="2000" dirty="0">
                <a:latin typeface="メイリオ" panose="020B0604030504040204" pitchFamily="50" charset="-128"/>
                <a:ea typeface="メイリオ" panose="020B0604030504040204" pitchFamily="50" charset="-128"/>
              </a:rPr>
              <a:t>から実行する</a:t>
            </a:r>
            <a:endParaRPr kumimoji="1" lang="en-US" altLang="ja-JP"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2FDBA66-7FE1-8E21-7D19-29D2797FA702}"/>
              </a:ext>
            </a:extLst>
          </p:cNvPr>
          <p:cNvSpPr txBox="1"/>
          <p:nvPr/>
        </p:nvSpPr>
        <p:spPr>
          <a:xfrm>
            <a:off x="3781344" y="2076082"/>
            <a:ext cx="389183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36A1C9DF-82E0-C3D1-AB96-C917B69D725C}"/>
              </a:ext>
            </a:extLst>
          </p:cNvPr>
          <p:cNvSpPr txBox="1"/>
          <p:nvPr/>
        </p:nvSpPr>
        <p:spPr>
          <a:xfrm>
            <a:off x="485775" y="224436"/>
            <a:ext cx="9397124" cy="1077218"/>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アルゴリズムの典型的なコーディング（重要）</a:t>
            </a:r>
          </a:p>
          <a:p>
            <a:pPr algn="l"/>
            <a:endParaRPr kumimoji="1" lang="ja-JP" altLang="en-US" sz="32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55477B4-3AD2-5118-6824-C776526914F7}"/>
              </a:ext>
            </a:extLst>
          </p:cNvPr>
          <p:cNvPicPr>
            <a:picLocks noChangeAspect="1"/>
          </p:cNvPicPr>
          <p:nvPr/>
        </p:nvPicPr>
        <p:blipFill>
          <a:blip r:embed="rId2"/>
          <a:stretch>
            <a:fillRect/>
          </a:stretch>
        </p:blipFill>
        <p:spPr>
          <a:xfrm>
            <a:off x="1104900" y="3593301"/>
            <a:ext cx="4285561" cy="3150824"/>
          </a:xfrm>
          <a:prstGeom prst="rect">
            <a:avLst/>
          </a:prstGeom>
        </p:spPr>
      </p:pic>
      <p:pic>
        <p:nvPicPr>
          <p:cNvPr id="14" name="図 13">
            <a:extLst>
              <a:ext uri="{FF2B5EF4-FFF2-40B4-BE49-F238E27FC236}">
                <a16:creationId xmlns:a16="http://schemas.microsoft.com/office/drawing/2014/main" id="{73B35FCC-E010-27F4-8068-18C97A9DEB91}"/>
              </a:ext>
            </a:extLst>
          </p:cNvPr>
          <p:cNvPicPr>
            <a:picLocks noChangeAspect="1"/>
          </p:cNvPicPr>
          <p:nvPr/>
        </p:nvPicPr>
        <p:blipFill>
          <a:blip r:embed="rId3"/>
          <a:stretch>
            <a:fillRect/>
          </a:stretch>
        </p:blipFill>
        <p:spPr>
          <a:xfrm>
            <a:off x="6801541" y="3651007"/>
            <a:ext cx="4235986" cy="3134299"/>
          </a:xfrm>
          <a:prstGeom prst="rect">
            <a:avLst/>
          </a:prstGeom>
        </p:spPr>
      </p:pic>
      <p:sp>
        <p:nvSpPr>
          <p:cNvPr id="15" name="テキスト ボックス 14">
            <a:extLst>
              <a:ext uri="{FF2B5EF4-FFF2-40B4-BE49-F238E27FC236}">
                <a16:creationId xmlns:a16="http://schemas.microsoft.com/office/drawing/2014/main" id="{7E845ABB-6E2A-EE7F-C4B3-C8257750CF91}"/>
              </a:ext>
            </a:extLst>
          </p:cNvPr>
          <p:cNvSpPr txBox="1"/>
          <p:nvPr/>
        </p:nvSpPr>
        <p:spPr>
          <a:xfrm>
            <a:off x="1370255" y="2645746"/>
            <a:ext cx="10821745" cy="1015663"/>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各観測データをクラスタリングした結果を色分け（負担率最大のクラスタ）</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★は推定したクラスタ重心（正規分布の平均）</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E-step, M-step</a:t>
            </a:r>
            <a:r>
              <a:rPr kumimoji="1" lang="ja-JP" altLang="en-US" sz="2000" dirty="0">
                <a:latin typeface="メイリオ" panose="020B0604030504040204" pitchFamily="50" charset="-128"/>
                <a:ea typeface="メイリオ" panose="020B0604030504040204" pitchFamily="50" charset="-128"/>
              </a:rPr>
              <a:t>を何度も繰り返すと、徐々に真の正規分布クラスタを近似するようになる</a:t>
            </a:r>
          </a:p>
        </p:txBody>
      </p:sp>
      <p:sp>
        <p:nvSpPr>
          <p:cNvPr id="16" name="矢印: 右 15">
            <a:extLst>
              <a:ext uri="{FF2B5EF4-FFF2-40B4-BE49-F238E27FC236}">
                <a16:creationId xmlns:a16="http://schemas.microsoft.com/office/drawing/2014/main" id="{74B018C7-F3BE-1073-2C06-22B1DC81A1C9}"/>
              </a:ext>
            </a:extLst>
          </p:cNvPr>
          <p:cNvSpPr/>
          <p:nvPr/>
        </p:nvSpPr>
        <p:spPr>
          <a:xfrm>
            <a:off x="5715689" y="4629150"/>
            <a:ext cx="714375" cy="9239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DA2FC34-0C1B-76F6-68E4-8F99942AB5F6}"/>
              </a:ext>
            </a:extLst>
          </p:cNvPr>
          <p:cNvSpPr txBox="1"/>
          <p:nvPr/>
        </p:nvSpPr>
        <p:spPr>
          <a:xfrm>
            <a:off x="2688787" y="3836342"/>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初期状態</a:t>
            </a:r>
          </a:p>
        </p:txBody>
      </p:sp>
      <p:sp>
        <p:nvSpPr>
          <p:cNvPr id="18" name="テキスト ボックス 17">
            <a:extLst>
              <a:ext uri="{FF2B5EF4-FFF2-40B4-BE49-F238E27FC236}">
                <a16:creationId xmlns:a16="http://schemas.microsoft.com/office/drawing/2014/main" id="{A33E240F-2336-5D2A-7477-4245B1AA8F6E}"/>
              </a:ext>
            </a:extLst>
          </p:cNvPr>
          <p:cNvSpPr txBox="1"/>
          <p:nvPr/>
        </p:nvSpPr>
        <p:spPr>
          <a:xfrm>
            <a:off x="8467127" y="39144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収束状態</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FE6B6D4-4529-9019-DA41-46393A58DB75}"/>
                  </a:ext>
                </a:extLst>
              </p:cNvPr>
              <p:cNvSpPr txBox="1"/>
              <p:nvPr/>
            </p:nvSpPr>
            <p:spPr>
              <a:xfrm>
                <a:off x="2688787" y="4186624"/>
                <a:ext cx="2495550"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r>
                          <a:rPr kumimoji="1" lang="ja-JP" altLang="en-US" i="1">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𝑘</m:t>
                        </m:r>
                      </m:sub>
                    </m:sSub>
                  </m:oMath>
                </a14:m>
                <a:r>
                  <a:rPr kumimoji="1" lang="ja-JP" altLang="en-US" dirty="0">
                    <a:latin typeface="メイリオ" panose="020B0604030504040204" pitchFamily="50" charset="-128"/>
                    <a:ea typeface="メイリオ" panose="020B0604030504040204" pitchFamily="50" charset="-128"/>
                  </a:rPr>
                  <a:t>に適当に初期値を与える</a:t>
                </a:r>
              </a:p>
            </p:txBody>
          </p:sp>
        </mc:Choice>
        <mc:Fallback xmlns="">
          <p:sp>
            <p:nvSpPr>
              <p:cNvPr id="19" name="テキスト ボックス 18">
                <a:extLst>
                  <a:ext uri="{FF2B5EF4-FFF2-40B4-BE49-F238E27FC236}">
                    <a16:creationId xmlns:a16="http://schemas.microsoft.com/office/drawing/2014/main" id="{4FE6B6D4-4529-9019-DA41-46393A58DB75}"/>
                  </a:ext>
                </a:extLst>
              </p:cNvPr>
              <p:cNvSpPr txBox="1">
                <a:spLocks noRot="1" noChangeAspect="1" noMove="1" noResize="1" noEditPoints="1" noAdjustHandles="1" noChangeArrowheads="1" noChangeShapeType="1" noTextEdit="1"/>
              </p:cNvSpPr>
              <p:nvPr/>
            </p:nvSpPr>
            <p:spPr>
              <a:xfrm>
                <a:off x="2688787" y="4186624"/>
                <a:ext cx="2495550" cy="646331"/>
              </a:xfrm>
              <a:prstGeom prst="rect">
                <a:avLst/>
              </a:prstGeom>
              <a:blipFill>
                <a:blip r:embed="rId4"/>
                <a:stretch>
                  <a:fillRect l="-1956" t="-3774" r="-146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4705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2088FA-B9FD-9A5D-584B-8795C098AB3D}"/>
              </a:ext>
            </a:extLst>
          </p:cNvPr>
          <p:cNvSpPr txBox="1"/>
          <p:nvPr/>
        </p:nvSpPr>
        <p:spPr>
          <a:xfrm>
            <a:off x="681135" y="541176"/>
            <a:ext cx="617027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アルゴリズムの推定式と実装を対比する</a:t>
            </a:r>
          </a:p>
        </p:txBody>
      </p:sp>
      <p:sp>
        <p:nvSpPr>
          <p:cNvPr id="3" name="テキスト ボックス 2">
            <a:extLst>
              <a:ext uri="{FF2B5EF4-FFF2-40B4-BE49-F238E27FC236}">
                <a16:creationId xmlns:a16="http://schemas.microsoft.com/office/drawing/2014/main" id="{71F29F72-7137-CC99-FC3F-9CC2DEA2FD9D}"/>
              </a:ext>
            </a:extLst>
          </p:cNvPr>
          <p:cNvSpPr txBox="1"/>
          <p:nvPr/>
        </p:nvSpPr>
        <p:spPr>
          <a:xfrm>
            <a:off x="942392" y="1539551"/>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6E281BA-FF60-FBA6-2F2F-8595DF4D95AA}"/>
                  </a:ext>
                </a:extLst>
              </p:cNvPr>
              <p:cNvSpPr txBox="1"/>
              <p:nvPr/>
            </p:nvSpPr>
            <p:spPr>
              <a:xfrm>
                <a:off x="872174" y="2988968"/>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6E281BA-FF60-FBA6-2F2F-8595DF4D95AA}"/>
                  </a:ext>
                </a:extLst>
              </p:cNvPr>
              <p:cNvSpPr txBox="1">
                <a:spLocks noRot="1" noChangeAspect="1" noMove="1" noResize="1" noEditPoints="1" noAdjustHandles="1" noChangeArrowheads="1" noChangeShapeType="1" noTextEdit="1"/>
              </p:cNvSpPr>
              <p:nvPr/>
            </p:nvSpPr>
            <p:spPr>
              <a:xfrm>
                <a:off x="872174" y="2988968"/>
                <a:ext cx="4925516" cy="70218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6884A23-8FF1-CE2D-2A72-99C4509AF3C0}"/>
              </a:ext>
            </a:extLst>
          </p:cNvPr>
          <p:cNvSpPr txBox="1"/>
          <p:nvPr/>
        </p:nvSpPr>
        <p:spPr>
          <a:xfrm>
            <a:off x="6484776" y="1539551"/>
            <a:ext cx="3262432" cy="461665"/>
          </a:xfrm>
          <a:prstGeom prst="rect">
            <a:avLst/>
          </a:prstGeom>
          <a:noFill/>
        </p:spPr>
        <p:txBody>
          <a:bodyPr wrap="none" rtlCol="0">
            <a:spAutoFit/>
          </a:bodyPr>
          <a:lstStyle/>
          <a:p>
            <a:pPr algn="l"/>
            <a:r>
              <a:rPr kumimoji="1" lang="ja-JP" altLang="en-US" sz="2400">
                <a:latin typeface="メイリオ" panose="020B0604030504040204" pitchFamily="50" charset="-128"/>
                <a:ea typeface="メイリオ" panose="020B0604030504040204" pitchFamily="50" charset="-128"/>
              </a:rPr>
              <a:t>該当コードはどこか？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3656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5286375" y="2696875"/>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290175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5690411" y="2832955"/>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6432320" y="3781620"/>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5627563" y="4267335"/>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6800019" y="4694661"/>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9282989" y="5601087"/>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Picture 2" descr="多次元正規分布グラフ">
            <a:extLst>
              <a:ext uri="{FF2B5EF4-FFF2-40B4-BE49-F238E27FC236}">
                <a16:creationId xmlns:a16="http://schemas.microsoft.com/office/drawing/2014/main" id="{B6B3AA28-3D4F-9463-6235-E3379CC7F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48" y="1832749"/>
            <a:ext cx="3980521" cy="2467923"/>
          </a:xfrm>
          <a:prstGeom prst="rect">
            <a:avLst/>
          </a:prstGeom>
          <a:noFill/>
          <a:extLst>
            <a:ext uri="{909E8E84-426E-40DD-AFC4-6F175D3DCCD1}">
              <a14:hiddenFill xmlns:a14="http://schemas.microsoft.com/office/drawing/2010/main">
                <a:solidFill>
                  <a:srgbClr val="FFFFFF"/>
                </a:solidFill>
              </a14:hiddenFill>
            </a:ext>
          </a:extLst>
        </p:spPr>
      </p:pic>
      <p:sp>
        <p:nvSpPr>
          <p:cNvPr id="4" name="楕円 3">
            <a:extLst>
              <a:ext uri="{FF2B5EF4-FFF2-40B4-BE49-F238E27FC236}">
                <a16:creationId xmlns:a16="http://schemas.microsoft.com/office/drawing/2014/main" id="{C4FABF12-B5AE-0816-40DC-9CC79588F349}"/>
              </a:ext>
            </a:extLst>
          </p:cNvPr>
          <p:cNvSpPr/>
          <p:nvPr/>
        </p:nvSpPr>
        <p:spPr>
          <a:xfrm rot="20337228">
            <a:off x="6174901" y="3618246"/>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2E96626-DDB4-1AA1-16A5-BD06B99B89EB}"/>
              </a:ext>
            </a:extLst>
          </p:cNvPr>
          <p:cNvSpPr/>
          <p:nvPr/>
        </p:nvSpPr>
        <p:spPr>
          <a:xfrm rot="1480304">
            <a:off x="5443171" y="4103051"/>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78104FC-C9DD-1D21-1546-A0AE62DAC5BE}"/>
              </a:ext>
            </a:extLst>
          </p:cNvPr>
          <p:cNvSpPr txBox="1"/>
          <p:nvPr/>
        </p:nvSpPr>
        <p:spPr>
          <a:xfrm>
            <a:off x="628848" y="1117148"/>
            <a:ext cx="28376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変量正規分布の形</a:t>
            </a:r>
            <a:endParaRPr kumimoji="1" lang="en-US" altLang="ja-JP" sz="2400" dirty="0">
              <a:latin typeface="メイリオ" panose="020B0604030504040204" pitchFamily="50" charset="-128"/>
              <a:ea typeface="メイリオ" panose="020B0604030504040204" pitchFamily="50" charset="-128"/>
            </a:endParaRPr>
          </a:p>
        </p:txBody>
      </p:sp>
      <p:sp>
        <p:nvSpPr>
          <p:cNvPr id="8" name="矢印: 下カーブ 7">
            <a:extLst>
              <a:ext uri="{FF2B5EF4-FFF2-40B4-BE49-F238E27FC236}">
                <a16:creationId xmlns:a16="http://schemas.microsoft.com/office/drawing/2014/main" id="{07FADF51-06BD-E160-9B5D-EC0F38B85332}"/>
              </a:ext>
            </a:extLst>
          </p:cNvPr>
          <p:cNvSpPr/>
          <p:nvPr/>
        </p:nvSpPr>
        <p:spPr>
          <a:xfrm rot="625717">
            <a:off x="3242447" y="2266550"/>
            <a:ext cx="4110828" cy="102356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E9A442BB-CFF2-0573-DE8C-F6BA244306FC}"/>
              </a:ext>
            </a:extLst>
          </p:cNvPr>
          <p:cNvSpPr txBox="1"/>
          <p:nvPr/>
        </p:nvSpPr>
        <p:spPr>
          <a:xfrm rot="671211">
            <a:off x="3809338" y="1930624"/>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これを真上から見た図</a:t>
            </a:r>
          </a:p>
        </p:txBody>
      </p:sp>
      <p:sp>
        <p:nvSpPr>
          <p:cNvPr id="11" name="テキスト ボックス 10">
            <a:extLst>
              <a:ext uri="{FF2B5EF4-FFF2-40B4-BE49-F238E27FC236}">
                <a16:creationId xmlns:a16="http://schemas.microsoft.com/office/drawing/2014/main" id="{55FB1E51-DB41-5116-BDD0-E49DC2D7936B}"/>
              </a:ext>
            </a:extLst>
          </p:cNvPr>
          <p:cNvSpPr txBox="1"/>
          <p:nvPr/>
        </p:nvSpPr>
        <p:spPr>
          <a:xfrm>
            <a:off x="270254" y="4643839"/>
            <a:ext cx="44823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真横から見るとおなじみの</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変量正規分布</a:t>
            </a:r>
          </a:p>
        </p:txBody>
      </p:sp>
      <p:pic>
        <p:nvPicPr>
          <p:cNvPr id="1026" name="Picture 2" descr="14-1. 正規分布 | 統計学の時間 | 統計WEB">
            <a:extLst>
              <a:ext uri="{FF2B5EF4-FFF2-40B4-BE49-F238E27FC236}">
                <a16:creationId xmlns:a16="http://schemas.microsoft.com/office/drawing/2014/main" id="{299042D1-D1F9-DAF6-FDB8-C1A9CD2FF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979" y="4977243"/>
            <a:ext cx="2655726" cy="1864284"/>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下 11">
            <a:extLst>
              <a:ext uri="{FF2B5EF4-FFF2-40B4-BE49-F238E27FC236}">
                <a16:creationId xmlns:a16="http://schemas.microsoft.com/office/drawing/2014/main" id="{D5F809FC-D75D-DC5A-3E82-68C7CA976003}"/>
              </a:ext>
            </a:extLst>
          </p:cNvPr>
          <p:cNvSpPr/>
          <p:nvPr/>
        </p:nvSpPr>
        <p:spPr>
          <a:xfrm>
            <a:off x="2094371" y="4300672"/>
            <a:ext cx="962312" cy="295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A778478-0619-A5E9-D9D2-6D6E0E33DBAC}"/>
              </a:ext>
            </a:extLst>
          </p:cNvPr>
          <p:cNvSpPr txBox="1"/>
          <p:nvPr/>
        </p:nvSpPr>
        <p:spPr>
          <a:xfrm>
            <a:off x="5286375" y="410396"/>
            <a:ext cx="671946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各正規分布の等高線は無限に広がっているので重なる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 </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つの正規分布の境界付近にある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正規分布からのサンプルだとすると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には</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chemeClr val="accent2">
                    <a:lumMod val="60000"/>
                    <a:lumOff val="40000"/>
                  </a:schemeClr>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それぞれの正規分布における確率密度を計算できる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大きい確率のクラスタに</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は</a:t>
            </a:r>
            <a:r>
              <a:rPr kumimoji="1" lang="ja-JP" altLang="en-US" sz="2000" u="sng" dirty="0">
                <a:latin typeface="メイリオ" panose="020B0604030504040204" pitchFamily="50" charset="-128"/>
                <a:ea typeface="メイリオ" panose="020B0604030504040204" pitchFamily="50" charset="-128"/>
              </a:rPr>
              <a:t>確率的</a:t>
            </a:r>
            <a:r>
              <a:rPr kumimoji="1" lang="ja-JP" altLang="en-US" sz="2000" dirty="0">
                <a:latin typeface="メイリオ" panose="020B0604030504040204" pitchFamily="50" charset="-128"/>
                <a:ea typeface="メイリオ" panose="020B0604030504040204" pitchFamily="50" charset="-128"/>
              </a:rPr>
              <a:t>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0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9047186D-6BD1-6201-5689-C4D09DC7E8DA}"/>
              </a:ext>
            </a:extLst>
          </p:cNvPr>
          <p:cNvSpPr txBox="1"/>
          <p:nvPr/>
        </p:nvSpPr>
        <p:spPr>
          <a:xfrm>
            <a:off x="6468071" y="4285595"/>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3E881E85-8113-00E9-4DB2-1CAAED5A0FB6}"/>
              </a:ext>
            </a:extLst>
          </p:cNvPr>
          <p:cNvSpPr txBox="1"/>
          <p:nvPr/>
        </p:nvSpPr>
        <p:spPr>
          <a:xfrm>
            <a:off x="4918761" y="6406706"/>
            <a:ext cx="61798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確率変数が</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変量正規分布になる</a:t>
            </a:r>
          </a:p>
        </p:txBody>
      </p:sp>
      <p:sp>
        <p:nvSpPr>
          <p:cNvPr id="6" name="テキスト ボックス 5">
            <a:extLst>
              <a:ext uri="{FF2B5EF4-FFF2-40B4-BE49-F238E27FC236}">
                <a16:creationId xmlns:a16="http://schemas.microsoft.com/office/drawing/2014/main" id="{9F3288B0-FF92-13D7-B2B1-B1EFB29E61CB}"/>
              </a:ext>
            </a:extLst>
          </p:cNvPr>
          <p:cNvSpPr txBox="1"/>
          <p:nvPr/>
        </p:nvSpPr>
        <p:spPr>
          <a:xfrm>
            <a:off x="7377391" y="1989717"/>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これが確率的クラスタリング</a:t>
            </a:r>
          </a:p>
        </p:txBody>
      </p:sp>
    </p:spTree>
    <p:extLst>
      <p:ext uri="{BB962C8B-B14F-4D97-AF65-F5344CB8AC3E}">
        <p14:creationId xmlns:p14="http://schemas.microsoft.com/office/powerpoint/2010/main" val="1950740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3F25D5-E132-FC9A-4733-5FCA8E00A8C1}"/>
              </a:ext>
            </a:extLst>
          </p:cNvPr>
          <p:cNvSpPr txBox="1"/>
          <p:nvPr/>
        </p:nvSpPr>
        <p:spPr>
          <a:xfrm>
            <a:off x="752475" y="58102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515EA90-12D4-FAFC-9584-01832D16EC3C}"/>
              </a:ext>
            </a:extLst>
          </p:cNvPr>
          <p:cNvSpPr txBox="1"/>
          <p:nvPr/>
        </p:nvSpPr>
        <p:spPr>
          <a:xfrm>
            <a:off x="581025" y="2238375"/>
            <a:ext cx="11126444" cy="1569660"/>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likelihood(X, mean,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 pi):</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0.0</a:t>
            </a:r>
          </a:p>
          <a:p>
            <a:pPr algn="l"/>
            <a:r>
              <a:rPr kumimoji="1" lang="en-US" altLang="ja-JP" sz="1600" dirty="0">
                <a:latin typeface="メイリオ" panose="020B0604030504040204" pitchFamily="50" charset="-128"/>
                <a:ea typeface="メイリオ" panose="020B0604030504040204" pitchFamily="50" charset="-128"/>
              </a:rPr>
              <a:t>	for k in range(K):				</a:t>
            </a:r>
          </a:p>
          <a:p>
            <a:pPr algn="l"/>
            <a:r>
              <a:rPr kumimoji="1" lang="en-US" altLang="ja-JP" sz="1600" dirty="0">
                <a:latin typeface="メイリオ" panose="020B0604030504040204" pitchFamily="50" charset="-128"/>
                <a:ea typeface="メイリオ" panose="020B0604030504040204" pitchFamily="50" charset="-128"/>
              </a:rPr>
              <a:t>		for n in range(</a:t>
            </a:r>
            <a:r>
              <a:rPr kumimoji="1" lang="en-US" altLang="ja-JP" sz="1600" dirty="0" err="1">
                <a:latin typeface="メイリオ" panose="020B0604030504040204" pitchFamily="50" charset="-128"/>
                <a:ea typeface="メイリオ" panose="020B0604030504040204" pitchFamily="50" charset="-128"/>
              </a:rPr>
              <a:t>len</a:t>
            </a:r>
            <a:r>
              <a:rPr kumimoji="1" lang="en-US" altLang="ja-JP" sz="1600" dirty="0">
                <a:latin typeface="メイリオ" panose="020B0604030504040204" pitchFamily="50" charset="-128"/>
                <a:ea typeface="メイリオ" panose="020B0604030504040204" pitchFamily="50" charset="-128"/>
              </a:rPr>
              <a:t>(X)):</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math.log(pi[k])+</a:t>
            </a:r>
            <a:r>
              <a:rPr kumimoji="1" lang="en-US" altLang="ja-JP" sz="1600" dirty="0" err="1">
                <a:latin typeface="メイリオ" panose="020B0604030504040204" pitchFamily="50" charset="-128"/>
                <a:ea typeface="メイリオ" panose="020B0604030504040204" pitchFamily="50" charset="-128"/>
              </a:rPr>
              <a:t>multivariate_normal.logpdf</a:t>
            </a:r>
            <a:r>
              <a:rPr kumimoji="1" lang="en-US" altLang="ja-JP" sz="1600" dirty="0">
                <a:latin typeface="メイリオ" panose="020B0604030504040204" pitchFamily="50" charset="-128"/>
                <a:ea typeface="メイリオ" panose="020B0604030504040204" pitchFamily="50" charset="-128"/>
              </a:rPr>
              <a:t>(X[n], mean=mean[k],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log_l_sum</a:t>
            </a:r>
            <a:endParaRPr kumimoji="1" lang="ja-JP" altLang="en-US"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E6A07F0-ACE3-8C44-2DE0-A1D6D0609727}"/>
              </a:ext>
            </a:extLst>
          </p:cNvPr>
          <p:cNvSpPr txBox="1"/>
          <p:nvPr/>
        </p:nvSpPr>
        <p:spPr>
          <a:xfrm>
            <a:off x="961710" y="1178867"/>
            <a:ext cx="102685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r>
              <a:rPr kumimoji="1" lang="ja-JP" altLang="en-US" sz="2400" dirty="0">
                <a:latin typeface="メイリオ" panose="020B0604030504040204" pitchFamily="50" charset="-128"/>
                <a:ea typeface="メイリオ" panose="020B0604030504040204" pitchFamily="50" charset="-128"/>
              </a:rPr>
              <a:t>の以下のコーディング</a:t>
            </a:r>
            <a:r>
              <a:rPr kumimoji="1" lang="en-US" altLang="ja-JP" sz="2400" dirty="0">
                <a:latin typeface="メイリオ" panose="020B0604030504040204" pitchFamily="50" charset="-128"/>
                <a:ea typeface="メイリオ" panose="020B0604030504040204" pitchFamily="50" charset="-128"/>
              </a:rPr>
              <a:t>(l.40)</a:t>
            </a:r>
            <a:r>
              <a:rPr kumimoji="1" lang="ja-JP" altLang="en-US" sz="2400" dirty="0">
                <a:latin typeface="メイリオ" panose="020B0604030504040204" pitchFamily="50" charset="-128"/>
                <a:ea typeface="メイリオ" panose="020B0604030504040204" pitchFamily="50" charset="-128"/>
              </a:rPr>
              <a:t>を数式に記述せよ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（正規分布は</a:t>
            </a:r>
            <a:r>
              <a:rPr kumimoji="1" lang="en-US" altLang="ja-JP" sz="2400" dirty="0">
                <a:latin typeface="メイリオ" panose="020B0604030504040204" pitchFamily="50" charset="-128"/>
                <a:ea typeface="メイリオ" panose="020B0604030504040204" pitchFamily="50" charset="-128"/>
              </a:rPr>
              <a:t>N(</a:t>
            </a:r>
            <a:r>
              <a:rPr kumimoji="1" lang="en-US" altLang="ja-JP" sz="2400" dirty="0" err="1">
                <a:latin typeface="メイリオ" panose="020B0604030504040204" pitchFamily="50" charset="-128"/>
                <a:ea typeface="メイリオ" panose="020B0604030504040204" pitchFamily="50" charset="-128"/>
              </a:rPr>
              <a:t>x|θ</a:t>
            </a:r>
            <a:r>
              <a:rPr kumimoji="1" lang="ja-JP" altLang="en-US" sz="2400" dirty="0">
                <a:latin typeface="メイリオ" panose="020B0604030504040204" pitchFamily="50" charset="-128"/>
                <a:ea typeface="メイリオ" panose="020B0604030504040204" pitchFamily="50" charset="-128"/>
              </a:rPr>
              <a:t>）のような記述でよい）</a:t>
            </a:r>
          </a:p>
        </p:txBody>
      </p:sp>
    </p:spTree>
    <p:extLst>
      <p:ext uri="{BB962C8B-B14F-4D97-AF65-F5344CB8AC3E}">
        <p14:creationId xmlns:p14="http://schemas.microsoft.com/office/powerpoint/2010/main" val="1981573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6FDBCA-19D0-AB6D-0911-7B6D8F0B2A62}"/>
              </a:ext>
            </a:extLst>
          </p:cNvPr>
          <p:cNvSpPr txBox="1"/>
          <p:nvPr/>
        </p:nvSpPr>
        <p:spPr>
          <a:xfrm>
            <a:off x="609600" y="390525"/>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06E1860-D74C-C196-55ED-CB1896A37B65}"/>
              </a:ext>
            </a:extLst>
          </p:cNvPr>
          <p:cNvSpPr txBox="1"/>
          <p:nvPr/>
        </p:nvSpPr>
        <p:spPr>
          <a:xfrm>
            <a:off x="1881593" y="422867"/>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クラスタ数を４にしたらどうなるかを見てみる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その他気が付いた点は？</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BF9DD8D-E5A5-7322-44C4-9DBDEC4963DB}"/>
              </a:ext>
            </a:extLst>
          </p:cNvPr>
          <p:cNvPicPr>
            <a:picLocks noChangeAspect="1"/>
          </p:cNvPicPr>
          <p:nvPr/>
        </p:nvPicPr>
        <p:blipFill>
          <a:blip r:embed="rId2"/>
          <a:stretch>
            <a:fillRect/>
          </a:stretch>
        </p:blipFill>
        <p:spPr>
          <a:xfrm>
            <a:off x="6296651" y="2423566"/>
            <a:ext cx="5067459" cy="3862226"/>
          </a:xfrm>
          <a:prstGeom prst="rect">
            <a:avLst/>
          </a:prstGeom>
        </p:spPr>
      </p:pic>
      <p:grpSp>
        <p:nvGrpSpPr>
          <p:cNvPr id="6" name="グループ化 5">
            <a:extLst>
              <a:ext uri="{FF2B5EF4-FFF2-40B4-BE49-F238E27FC236}">
                <a16:creationId xmlns:a16="http://schemas.microsoft.com/office/drawing/2014/main" id="{CC24B54B-3B3B-93B6-AD3C-2E10BEDE5B30}"/>
              </a:ext>
            </a:extLst>
          </p:cNvPr>
          <p:cNvGrpSpPr/>
          <p:nvPr/>
        </p:nvGrpSpPr>
        <p:grpSpPr>
          <a:xfrm rot="17682631">
            <a:off x="6700687" y="2559646"/>
            <a:ext cx="735397" cy="633242"/>
            <a:chOff x="6170648" y="1391812"/>
            <a:chExt cx="482082" cy="325017"/>
          </a:xfrm>
        </p:grpSpPr>
        <p:sp>
          <p:nvSpPr>
            <p:cNvPr id="7" name="楕円 6">
              <a:extLst>
                <a:ext uri="{FF2B5EF4-FFF2-40B4-BE49-F238E27FC236}">
                  <a16:creationId xmlns:a16="http://schemas.microsoft.com/office/drawing/2014/main" id="{8D08E35B-BBCE-7619-1377-B3C691CCDBE1}"/>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647AA7A-6719-4934-A428-F742108CDE2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CE10AEF-D1A6-F736-6C10-0A170D50879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C722F36-BE85-44F8-818A-3F5295663565}"/>
              </a:ext>
            </a:extLst>
          </p:cNvPr>
          <p:cNvGrpSpPr/>
          <p:nvPr/>
        </p:nvGrpSpPr>
        <p:grpSpPr>
          <a:xfrm>
            <a:off x="7442596" y="3508311"/>
            <a:ext cx="735397" cy="708886"/>
            <a:chOff x="6170648" y="1391812"/>
            <a:chExt cx="482082" cy="325017"/>
          </a:xfrm>
        </p:grpSpPr>
        <p:sp>
          <p:nvSpPr>
            <p:cNvPr id="11" name="楕円 10">
              <a:extLst>
                <a:ext uri="{FF2B5EF4-FFF2-40B4-BE49-F238E27FC236}">
                  <a16:creationId xmlns:a16="http://schemas.microsoft.com/office/drawing/2014/main" id="{509AD6A4-31C0-6963-AFE1-AD668F60854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B19344C-0D32-747E-BBC7-DC16026730C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AED8D09-7729-6F7B-A25E-1D763B36934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D73737E-AA56-10D7-C617-2C3823725EE7}"/>
              </a:ext>
            </a:extLst>
          </p:cNvPr>
          <p:cNvGrpSpPr/>
          <p:nvPr/>
        </p:nvGrpSpPr>
        <p:grpSpPr>
          <a:xfrm rot="1736743">
            <a:off x="6637839" y="3994026"/>
            <a:ext cx="939611" cy="423723"/>
            <a:chOff x="6170648" y="1391812"/>
            <a:chExt cx="482082" cy="325017"/>
          </a:xfrm>
        </p:grpSpPr>
        <p:sp>
          <p:nvSpPr>
            <p:cNvPr id="15" name="楕円 14">
              <a:extLst>
                <a:ext uri="{FF2B5EF4-FFF2-40B4-BE49-F238E27FC236}">
                  <a16:creationId xmlns:a16="http://schemas.microsoft.com/office/drawing/2014/main" id="{30B089D2-38DB-1821-F885-6A4BF4C88466}"/>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370DE43-0D6F-A61D-B16C-2926CD79B70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94D573D-09CA-0070-C04A-48AC038F06F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B49750D9-B821-3C1A-21C6-698569594E0C}"/>
              </a:ext>
            </a:extLst>
          </p:cNvPr>
          <p:cNvGrpSpPr/>
          <p:nvPr/>
        </p:nvGrpSpPr>
        <p:grpSpPr>
          <a:xfrm rot="19732160">
            <a:off x="7810295" y="4421352"/>
            <a:ext cx="735397" cy="524763"/>
            <a:chOff x="6170648" y="1391812"/>
            <a:chExt cx="482082" cy="325017"/>
          </a:xfrm>
        </p:grpSpPr>
        <p:sp>
          <p:nvSpPr>
            <p:cNvPr id="19" name="楕円 18">
              <a:extLst>
                <a:ext uri="{FF2B5EF4-FFF2-40B4-BE49-F238E27FC236}">
                  <a16:creationId xmlns:a16="http://schemas.microsoft.com/office/drawing/2014/main" id="{DC6DCB09-4DC6-789F-B868-72C9E9FFC58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F882D40-C494-0A35-002B-122F18D2167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8823D4A-FB6C-D475-07F7-C7EBC798F39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05254C78-FE06-BAF8-BA55-CEB8CE6784F3}"/>
              </a:ext>
            </a:extLst>
          </p:cNvPr>
          <p:cNvGrpSpPr/>
          <p:nvPr/>
        </p:nvGrpSpPr>
        <p:grpSpPr>
          <a:xfrm rot="19682685">
            <a:off x="10293265" y="5327778"/>
            <a:ext cx="735397" cy="581369"/>
            <a:chOff x="6170648" y="1391812"/>
            <a:chExt cx="482082" cy="325017"/>
          </a:xfrm>
        </p:grpSpPr>
        <p:sp>
          <p:nvSpPr>
            <p:cNvPr id="23" name="楕円 22">
              <a:extLst>
                <a:ext uri="{FF2B5EF4-FFF2-40B4-BE49-F238E27FC236}">
                  <a16:creationId xmlns:a16="http://schemas.microsoft.com/office/drawing/2014/main" id="{0AD92F4F-6D7D-E9EC-BE16-753B86E009D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837532F-7A68-1E20-4810-5C29FE7E53F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8FFAD0-529C-961A-C8EA-43C9F2A44AC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B06318C-7C50-C372-D503-26ED61FFB06D}"/>
              </a:ext>
            </a:extLst>
          </p:cNvPr>
          <p:cNvSpPr txBox="1"/>
          <p:nvPr/>
        </p:nvSpPr>
        <p:spPr>
          <a:xfrm>
            <a:off x="10256653" y="6112524"/>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28" name="テキスト ボックス 27">
            <a:extLst>
              <a:ext uri="{FF2B5EF4-FFF2-40B4-BE49-F238E27FC236}">
                <a16:creationId xmlns:a16="http://schemas.microsoft.com/office/drawing/2014/main" id="{9DF8D995-A5DC-D5CF-146A-01FE6A3C1ADB}"/>
              </a:ext>
            </a:extLst>
          </p:cNvPr>
          <p:cNvSpPr txBox="1"/>
          <p:nvPr/>
        </p:nvSpPr>
        <p:spPr>
          <a:xfrm rot="16200000">
            <a:off x="5434280" y="2486385"/>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29" name="テキスト ボックス 28">
            <a:extLst>
              <a:ext uri="{FF2B5EF4-FFF2-40B4-BE49-F238E27FC236}">
                <a16:creationId xmlns:a16="http://schemas.microsoft.com/office/drawing/2014/main" id="{22FA1016-5FE3-0CD6-1BF0-D83B85674BD0}"/>
              </a:ext>
            </a:extLst>
          </p:cNvPr>
          <p:cNvSpPr txBox="1"/>
          <p:nvPr/>
        </p:nvSpPr>
        <p:spPr>
          <a:xfrm>
            <a:off x="10016979" y="4817486"/>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30" name="テキスト ボックス 29">
            <a:extLst>
              <a:ext uri="{FF2B5EF4-FFF2-40B4-BE49-F238E27FC236}">
                <a16:creationId xmlns:a16="http://schemas.microsoft.com/office/drawing/2014/main" id="{B0CB544E-B059-46BA-6947-EBBEA9FAF0A3}"/>
              </a:ext>
            </a:extLst>
          </p:cNvPr>
          <p:cNvSpPr txBox="1"/>
          <p:nvPr/>
        </p:nvSpPr>
        <p:spPr>
          <a:xfrm>
            <a:off x="7375222" y="2524330"/>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31" name="テキスト ボックス 30">
            <a:extLst>
              <a:ext uri="{FF2B5EF4-FFF2-40B4-BE49-F238E27FC236}">
                <a16:creationId xmlns:a16="http://schemas.microsoft.com/office/drawing/2014/main" id="{DF73936E-1EF6-E350-0B4F-9F55049149A6}"/>
              </a:ext>
            </a:extLst>
          </p:cNvPr>
          <p:cNvSpPr txBox="1"/>
          <p:nvPr/>
        </p:nvSpPr>
        <p:spPr>
          <a:xfrm>
            <a:off x="8071973" y="3477367"/>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2" name="テキスト ボックス 31">
            <a:extLst>
              <a:ext uri="{FF2B5EF4-FFF2-40B4-BE49-F238E27FC236}">
                <a16:creationId xmlns:a16="http://schemas.microsoft.com/office/drawing/2014/main" id="{09BACACD-46C5-BBEC-909F-2945734AEC69}"/>
              </a:ext>
            </a:extLst>
          </p:cNvPr>
          <p:cNvSpPr txBox="1"/>
          <p:nvPr/>
        </p:nvSpPr>
        <p:spPr>
          <a:xfrm>
            <a:off x="6540699" y="1755877"/>
            <a:ext cx="462921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が正規分布状に生成されるとすると</a:t>
            </a:r>
          </a:p>
        </p:txBody>
      </p:sp>
    </p:spTree>
    <p:extLst>
      <p:ext uri="{BB962C8B-B14F-4D97-AF65-F5344CB8AC3E}">
        <p14:creationId xmlns:p14="http://schemas.microsoft.com/office/powerpoint/2010/main" val="1645705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623A8A-0B34-FDA8-87A9-F5CB7E16E6AE}"/>
              </a:ext>
            </a:extLst>
          </p:cNvPr>
          <p:cNvSpPr txBox="1"/>
          <p:nvPr/>
        </p:nvSpPr>
        <p:spPr>
          <a:xfrm>
            <a:off x="492190" y="482473"/>
            <a:ext cx="6097554" cy="584775"/>
          </a:xfrm>
          <a:prstGeom prst="rect">
            <a:avLst/>
          </a:prstGeom>
          <a:noFill/>
        </p:spPr>
        <p:txBody>
          <a:bodyPr wrap="square">
            <a:spAutoFit/>
          </a:bodyPr>
          <a:lstStyle/>
          <a:p>
            <a:r>
              <a:rPr kumimoji="1" lang="ja-JP" altLang="en-US" sz="3200" b="1" dirty="0">
                <a:latin typeface="メイリオ" panose="020B0604030504040204" pitchFamily="50" charset="-128"/>
                <a:ea typeface="メイリオ" panose="020B0604030504040204" pitchFamily="50" charset="-128"/>
              </a:rPr>
              <a:t>問題　等高線を引いてみる</a:t>
            </a:r>
            <a:endParaRPr kumimoji="1" lang="en-US" altLang="ja-JP" sz="3200" b="1" dirty="0">
              <a:latin typeface="メイリオ" panose="020B0604030504040204" pitchFamily="50" charset="-128"/>
              <a:ea typeface="メイリオ" panose="020B0604030504040204" pitchFamily="50" charset="-128"/>
            </a:endParaRPr>
          </a:p>
        </p:txBody>
      </p:sp>
      <p:pic>
        <p:nvPicPr>
          <p:cNvPr id="16" name="Picture 2" descr="Project Jupyter - Wikipedia">
            <a:extLst>
              <a:ext uri="{FF2B5EF4-FFF2-40B4-BE49-F238E27FC236}">
                <a16:creationId xmlns:a16="http://schemas.microsoft.com/office/drawing/2014/main" id="{9B6B1829-79BB-5567-FAF9-8FE7B6C17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564" y="479548"/>
            <a:ext cx="875979" cy="1015355"/>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2A382C67-601C-4740-EFC6-3169922CBB9D}"/>
              </a:ext>
            </a:extLst>
          </p:cNvPr>
          <p:cNvSpPr txBox="1"/>
          <p:nvPr/>
        </p:nvSpPr>
        <p:spPr>
          <a:xfrm>
            <a:off x="1510692" y="1577066"/>
            <a:ext cx="9312818" cy="1200329"/>
          </a:xfrm>
          <a:prstGeom prst="rect">
            <a:avLst/>
          </a:prstGeom>
          <a:noFill/>
        </p:spPr>
        <p:txBody>
          <a:bodyPr wrap="square" rtlCol="0">
            <a:spAutoFit/>
          </a:bodyPr>
          <a:lstStyle/>
          <a:p>
            <a:pPr marL="342900" indent="-3429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Contour_plot.ipynb</a:t>
            </a:r>
            <a:r>
              <a:rPr kumimoji="1" lang="ja-JP" altLang="en-US" sz="2400" dirty="0">
                <a:latin typeface="メイリオ" panose="020B0604030504040204" pitchFamily="50" charset="-128"/>
                <a:ea typeface="メイリオ" panose="020B0604030504040204" pitchFamily="50" charset="-128"/>
              </a:rPr>
              <a:t>を開いて等高線の引き方の基礎を習得する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理解できたら以下の個所に等高線を引くコーディングを埋めて、クラスタ毎に等高線が表示されるようにせよ</a:t>
            </a:r>
            <a:endParaRPr kumimoji="1"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58DDE3E8-61EC-B575-C2DE-B513063C0305}"/>
              </a:ext>
            </a:extLst>
          </p:cNvPr>
          <p:cNvSpPr txBox="1"/>
          <p:nvPr/>
        </p:nvSpPr>
        <p:spPr>
          <a:xfrm>
            <a:off x="2071396" y="3619008"/>
            <a:ext cx="7264938" cy="255454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a:t>
            </a:r>
            <a:r>
              <a:rPr kumimoji="1" lang="en-US" altLang="ja-JP" sz="1600" dirty="0" err="1">
                <a:latin typeface="メイリオ" panose="020B0604030504040204" pitchFamily="50" charset="-128"/>
                <a:ea typeface="メイリオ" panose="020B0604030504040204" pitchFamily="50" charset="-128"/>
              </a:rPr>
              <a:t>contour_plot</a:t>
            </a:r>
            <a:r>
              <a:rPr kumimoji="1" lang="en-US" altLang="ja-JP" sz="1600" dirty="0">
                <a:latin typeface="メイリオ" panose="020B0604030504040204" pitchFamily="50" charset="-128"/>
                <a:ea typeface="メイリオ" panose="020B0604030504040204" pitchFamily="50" charset="-128"/>
              </a:rPr>
              <a:t>(mean, var):</a:t>
            </a:r>
          </a:p>
          <a:p>
            <a:pPr algn="l"/>
            <a:r>
              <a:rPr kumimoji="1" lang="en-US" altLang="ja-JP" sz="1600" dirty="0">
                <a:latin typeface="メイリオ" panose="020B0604030504040204" pitchFamily="50" charset="-128"/>
                <a:ea typeface="メイリオ" panose="020B0604030504040204" pitchFamily="50" charset="-128"/>
              </a:rPr>
              <a:t>    x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y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ここに適切なプログラムを書きこむ</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x,y,z</a:t>
            </a:r>
            <a:endParaRPr kumimoji="1" lang="ja-JP" altLang="en-US" sz="16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6D201AE3-A035-FE0A-0674-A016F9DE26EF}"/>
              </a:ext>
            </a:extLst>
          </p:cNvPr>
          <p:cNvSpPr txBox="1"/>
          <p:nvPr/>
        </p:nvSpPr>
        <p:spPr>
          <a:xfrm>
            <a:off x="2071396" y="3056380"/>
            <a:ext cx="51853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normal_sample_GMM_contour.py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10686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54D5B7-9129-32E9-7268-DA717300C2C7}"/>
              </a:ext>
            </a:extLst>
          </p:cNvPr>
          <p:cNvSpPr txBox="1"/>
          <p:nvPr/>
        </p:nvSpPr>
        <p:spPr>
          <a:xfrm>
            <a:off x="643812" y="347312"/>
            <a:ext cx="87338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a:latin typeface="メイリオ" panose="020B0604030504040204" pitchFamily="50" charset="-128"/>
                <a:ea typeface="メイリオ" panose="020B0604030504040204" pitchFamily="50" charset="-128"/>
              </a:rPr>
              <a:t>fortravel </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でクラスタリングする</a:t>
            </a:r>
          </a:p>
        </p:txBody>
      </p:sp>
      <p:sp>
        <p:nvSpPr>
          <p:cNvPr id="3" name="テキスト ボックス 2">
            <a:extLst>
              <a:ext uri="{FF2B5EF4-FFF2-40B4-BE49-F238E27FC236}">
                <a16:creationId xmlns:a16="http://schemas.microsoft.com/office/drawing/2014/main" id="{2283BF4F-C1ED-7A6E-1C45-E4328440D1DD}"/>
              </a:ext>
            </a:extLst>
          </p:cNvPr>
          <p:cNvSpPr txBox="1"/>
          <p:nvPr/>
        </p:nvSpPr>
        <p:spPr>
          <a:xfrm>
            <a:off x="709127" y="1037777"/>
            <a:ext cx="8988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小さい次元の</a:t>
            </a:r>
            <a:r>
              <a:rPr kumimoji="1" lang="en-US" altLang="ja-JP" sz="2400" dirty="0">
                <a:latin typeface="メイリオ" panose="020B0604030504040204" pitchFamily="50" charset="-128"/>
                <a:ea typeface="メイリオ" panose="020B0604030504040204" pitchFamily="50" charset="-128"/>
              </a:rPr>
              <a:t>fortravel dataset ‘fortravel_token.csv’ </a:t>
            </a:r>
            <a:r>
              <a:rPr kumimoji="1" lang="ja-JP" altLang="en-US" sz="2400" dirty="0">
                <a:latin typeface="メイリオ" panose="020B0604030504040204" pitchFamily="50" charset="-128"/>
                <a:ea typeface="メイリオ" panose="020B0604030504040204" pitchFamily="50" charset="-128"/>
              </a:rPr>
              <a:t>で試す</a:t>
            </a:r>
          </a:p>
        </p:txBody>
      </p:sp>
      <p:sp>
        <p:nvSpPr>
          <p:cNvPr id="4" name="テキスト ボックス 3">
            <a:extLst>
              <a:ext uri="{FF2B5EF4-FFF2-40B4-BE49-F238E27FC236}">
                <a16:creationId xmlns:a16="http://schemas.microsoft.com/office/drawing/2014/main" id="{26D06A73-ED81-4D3A-1A0A-E2002CEC8189}"/>
              </a:ext>
            </a:extLst>
          </p:cNvPr>
          <p:cNvSpPr txBox="1"/>
          <p:nvPr/>
        </p:nvSpPr>
        <p:spPr>
          <a:xfrm>
            <a:off x="709127" y="1605132"/>
            <a:ext cx="11346023" cy="646331"/>
          </a:xfrm>
          <a:prstGeom prst="rect">
            <a:avLst/>
          </a:prstGeom>
          <a:noFill/>
        </p:spPr>
        <p:txBody>
          <a:bodyPr wrap="square" rtlCol="0">
            <a:spAutoFit/>
          </a:bodyPr>
          <a:lstStyle/>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次元の</a:t>
            </a:r>
            <a:r>
              <a:rPr kumimoji="1" lang="en-US" altLang="ja-JP" dirty="0" err="1">
                <a:latin typeface="メイリオ" panose="020B0604030504040204" pitchFamily="50" charset="-128"/>
                <a:ea typeface="メイリオ" panose="020B0604030504040204" pitchFamily="50" charset="-128"/>
              </a:rPr>
              <a:t>toydata</a:t>
            </a:r>
            <a:r>
              <a:rPr kumimoji="1" lang="ja-JP" altLang="en-US" dirty="0">
                <a:latin typeface="メイリオ" panose="020B0604030504040204" pitchFamily="50" charset="-128"/>
                <a:ea typeface="メイリオ" panose="020B0604030504040204" pitchFamily="50" charset="-128"/>
              </a:rPr>
              <a:t>で実行したが、</a:t>
            </a:r>
            <a:r>
              <a:rPr kumimoji="1" lang="en-US" altLang="ja-JP" dirty="0">
                <a:latin typeface="メイリオ" panose="020B0604030504040204" pitchFamily="50" charset="-128"/>
                <a:ea typeface="メイリオ" panose="020B0604030504040204" pitchFamily="50" charset="-128"/>
              </a:rPr>
              <a:t>fortravel</a:t>
            </a:r>
            <a:r>
              <a:rPr kumimoji="1" lang="ja-JP" altLang="en-US" dirty="0">
                <a:latin typeface="メイリオ" panose="020B0604030504040204" pitchFamily="50" charset="-128"/>
                <a:ea typeface="メイリオ" panose="020B0604030504040204" pitchFamily="50" charset="-128"/>
              </a:rPr>
              <a:t>のデータで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クラスタリングする</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fortravel_token.csv</a:t>
            </a:r>
            <a:r>
              <a:rPr kumimoji="1" lang="ja-JP" altLang="en-US" dirty="0">
                <a:latin typeface="メイリオ" panose="020B0604030504040204" pitchFamily="50" charset="-128"/>
                <a:ea typeface="メイリオ" panose="020B0604030504040204" pitchFamily="50" charset="-128"/>
              </a:rPr>
              <a:t>を読み込んで、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を実行するプログラムで以下を埋めて動かしてみよ</a:t>
            </a:r>
          </a:p>
        </p:txBody>
      </p:sp>
      <p:sp>
        <p:nvSpPr>
          <p:cNvPr id="5" name="テキスト ボックス 4">
            <a:extLst>
              <a:ext uri="{FF2B5EF4-FFF2-40B4-BE49-F238E27FC236}">
                <a16:creationId xmlns:a16="http://schemas.microsoft.com/office/drawing/2014/main" id="{92815566-44BB-F32D-FADD-F075969C05B5}"/>
              </a:ext>
            </a:extLst>
          </p:cNvPr>
          <p:cNvSpPr txBox="1"/>
          <p:nvPr/>
        </p:nvSpPr>
        <p:spPr>
          <a:xfrm>
            <a:off x="774442" y="2447052"/>
            <a:ext cx="2398990" cy="400110"/>
          </a:xfrm>
          <a:prstGeom prst="rect">
            <a:avLst/>
          </a:prstGeom>
          <a:noFill/>
        </p:spPr>
        <p:txBody>
          <a:bodyPr wrap="none" rtlCol="0">
            <a:spAutoFit/>
          </a:bodyPr>
          <a:lstStyle/>
          <a:p>
            <a:pPr algn="l"/>
            <a:r>
              <a:rPr kumimoji="1" lang="en-US" altLang="ja-JP" sz="2000" u="sng" dirty="0">
                <a:latin typeface="メイリオ" panose="020B0604030504040204" pitchFamily="50" charset="-128"/>
                <a:ea typeface="メイリオ" panose="020B0604030504040204" pitchFamily="50" charset="-128"/>
              </a:rPr>
              <a:t>fortravel_GMM.py</a:t>
            </a:r>
            <a:endParaRPr kumimoji="1" lang="ja-JP" altLang="en-US" sz="2000" u="sng"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EC2878F-CA31-4873-FA62-CCD17D0C01AF}"/>
              </a:ext>
            </a:extLst>
          </p:cNvPr>
          <p:cNvSpPr txBox="1"/>
          <p:nvPr/>
        </p:nvSpPr>
        <p:spPr>
          <a:xfrm>
            <a:off x="877079" y="2847162"/>
            <a:ext cx="9422772" cy="3785652"/>
          </a:xfrm>
          <a:prstGeom prst="rect">
            <a:avLst/>
          </a:prstGeom>
          <a:noFill/>
        </p:spPr>
        <p:txBody>
          <a:bodyPr wrap="none" rtlCol="0">
            <a:spAutoFit/>
          </a:bodyPr>
          <a:lstStyle/>
          <a:p>
            <a:pPr algn="l"/>
            <a:r>
              <a:rPr kumimoji="1" lang="en-US" altLang="ja-JP" sz="1600" dirty="0" err="1">
                <a:latin typeface="メイリオ" panose="020B0604030504040204" pitchFamily="50" charset="-128"/>
                <a:ea typeface="メイリオ" panose="020B0604030504040204" pitchFamily="50" charset="-128"/>
              </a:rPr>
              <a:t>csv_input</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pd.read_csv</a:t>
            </a:r>
            <a:r>
              <a:rPr kumimoji="1" lang="en-US" altLang="ja-JP" sz="1600" dirty="0">
                <a:latin typeface="メイリオ" panose="020B0604030504040204" pitchFamily="50" charset="-128"/>
                <a:ea typeface="メイリオ" panose="020B0604030504040204" pitchFamily="50" charset="-128"/>
              </a:rPr>
              <a:t>('fortravel_token.csv', encoding='ms932', </a:t>
            </a:r>
            <a:r>
              <a:rPr kumimoji="1" lang="en-US" altLang="ja-JP" sz="1600" dirty="0" err="1">
                <a:latin typeface="メイリオ" panose="020B0604030504040204" pitchFamily="50" charset="-128"/>
                <a:ea typeface="メイリオ" panose="020B0604030504040204" pitchFamily="50" charset="-128"/>
              </a:rPr>
              <a:t>sep</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skiprows</a:t>
            </a:r>
            <a:r>
              <a:rPr kumimoji="1" lang="en-US" altLang="ja-JP" sz="1600" dirty="0">
                <a:latin typeface="メイリオ" panose="020B0604030504040204" pitchFamily="50" charset="-128"/>
                <a:ea typeface="メイリオ" panose="020B0604030504040204" pitchFamily="50" charset="-128"/>
              </a:rPr>
              <a:t>=0)</a:t>
            </a: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データセットを用意</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パラメータ（</a:t>
            </a:r>
            <a:r>
              <a:rPr kumimoji="1" lang="en-US" altLang="ja-JP" sz="1600" dirty="0">
                <a:latin typeface="メイリオ" panose="020B0604030504040204" pitchFamily="50" charset="-128"/>
                <a:ea typeface="メイリオ" panose="020B0604030504040204" pitchFamily="50" charset="-128"/>
              </a:rPr>
              <a:t>π</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μ</a:t>
            </a:r>
            <a:r>
              <a:rPr kumimoji="1" lang="ja-JP" altLang="en-US" sz="1600" dirty="0">
                <a:latin typeface="メイリオ" panose="020B0604030504040204" pitchFamily="50" charset="-128"/>
                <a:ea typeface="メイリオ" panose="020B0604030504040204" pitchFamily="50" charset="-128"/>
              </a:rPr>
              <a:t>，∑）の初期化を行う</a:t>
            </a:r>
            <a:r>
              <a:rPr kumimoji="1" lang="en-US" altLang="ja-JP" sz="1600" dirty="0">
                <a:latin typeface="メイリオ" panose="020B0604030504040204" pitchFamily="50" charset="-128"/>
                <a:ea typeface="メイリオ" panose="020B0604030504040204" pitchFamily="50" charset="-128"/>
              </a:rPr>
              <a:t>    </a:t>
            </a: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for  in : </a:t>
            </a:r>
            <a:r>
              <a:rPr kumimoji="1" lang="ja-JP" altLang="en-US" sz="1600" dirty="0">
                <a:latin typeface="メイリオ" panose="020B0604030504040204" pitchFamily="50" charset="-128"/>
                <a:ea typeface="メイリオ" panose="020B0604030504040204" pitchFamily="50" charset="-128"/>
              </a:rPr>
              <a:t>各クラスタ毎の重心ベクトルを、要素の値が大きい順に降順ソートするようにコーディング</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h:m</a:t>
            </a:r>
            <a:r>
              <a:rPr kumimoji="1" lang="en-US" altLang="ja-JP" sz="1600" dirty="0">
                <a:latin typeface="メイリオ" panose="020B0604030504040204" pitchFamily="50" charset="-128"/>
                <a:ea typeface="メイリオ" panose="020B0604030504040204" pitchFamily="50" charset="-128"/>
              </a:rPr>
              <a:t> for </a:t>
            </a:r>
            <a:r>
              <a:rPr kumimoji="1" lang="en-US" altLang="ja-JP" sz="1600" dirty="0" err="1">
                <a:latin typeface="メイリオ" panose="020B0604030504040204" pitchFamily="50" charset="-128"/>
                <a:ea typeface="メイリオ" panose="020B0604030504040204" pitchFamily="50" charset="-128"/>
              </a:rPr>
              <a:t>m,h</a:t>
            </a:r>
            <a:r>
              <a:rPr kumimoji="1" lang="en-US" altLang="ja-JP" sz="1600" dirty="0">
                <a:latin typeface="メイリオ" panose="020B0604030504040204" pitchFamily="50" charset="-128"/>
                <a:ea typeface="メイリオ" panose="020B0604030504040204" pitchFamily="50" charset="-128"/>
              </a:rPr>
              <a:t> in zip(</a:t>
            </a:r>
            <a:r>
              <a:rPr kumimoji="1" lang="en-US" altLang="ja-JP" sz="1600" dirty="0" err="1">
                <a:latin typeface="メイリオ" panose="020B0604030504040204" pitchFamily="50" charset="-128"/>
                <a:ea typeface="メイリオ" panose="020B0604030504040204" pitchFamily="50" charset="-128"/>
              </a:rPr>
              <a:t>mm,headers</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=sorted(</a:t>
            </a:r>
            <a:r>
              <a:rPr kumimoji="1" lang="en-US" altLang="ja-JP" sz="1600" dirty="0" err="1">
                <a:latin typeface="メイリオ" panose="020B0604030504040204" pitchFamily="50" charset="-128"/>
                <a:ea typeface="メイリオ" panose="020B0604030504040204" pitchFamily="50" charset="-128"/>
              </a:rPr>
              <a:t>dic.items</a:t>
            </a:r>
            <a:r>
              <a:rPr kumimoji="1" lang="en-US" altLang="ja-JP" sz="1600" dirty="0">
                <a:latin typeface="メイリオ" panose="020B0604030504040204" pitchFamily="50" charset="-128"/>
                <a:ea typeface="メイリオ" panose="020B0604030504040204" pitchFamily="50" charset="-128"/>
              </a:rPr>
              <a:t>(), key=lambda x: x[1],reverse=True)[:20]</a:t>
            </a:r>
          </a:p>
          <a:p>
            <a:pPr algn="l"/>
            <a:r>
              <a:rPr kumimoji="1" lang="en-US" altLang="ja-JP" sz="1600" dirty="0">
                <a:latin typeface="メイリオ" panose="020B0604030504040204" pitchFamily="50" charset="-128"/>
                <a:ea typeface="メイリオ" panose="020B0604030504040204" pitchFamily="50" charset="-128"/>
              </a:rPr>
              <a:t>	print(</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p:txBody>
      </p:sp>
      <p:sp>
        <p:nvSpPr>
          <p:cNvPr id="7" name="左中かっこ 6">
            <a:extLst>
              <a:ext uri="{FF2B5EF4-FFF2-40B4-BE49-F238E27FC236}">
                <a16:creationId xmlns:a16="http://schemas.microsoft.com/office/drawing/2014/main" id="{5468D8EB-C8C1-56CA-81D7-7B43C659BFB9}"/>
              </a:ext>
            </a:extLst>
          </p:cNvPr>
          <p:cNvSpPr/>
          <p:nvPr/>
        </p:nvSpPr>
        <p:spPr>
          <a:xfrm>
            <a:off x="643812" y="3042751"/>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63E48C71-C3DC-3E4F-89AB-7C65DD07A35A}"/>
              </a:ext>
            </a:extLst>
          </p:cNvPr>
          <p:cNvSpPr/>
          <p:nvPr/>
        </p:nvSpPr>
        <p:spPr>
          <a:xfrm>
            <a:off x="643811" y="5143526"/>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12186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9FF97A-CF2F-4EF5-A26F-24AD91F6A3E5}"/>
              </a:ext>
            </a:extLst>
          </p:cNvPr>
          <p:cNvSpPr txBox="1"/>
          <p:nvPr/>
        </p:nvSpPr>
        <p:spPr>
          <a:xfrm>
            <a:off x="516092" y="287227"/>
            <a:ext cx="664797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混合ガウス分布クラスタリングの問題点</a:t>
            </a:r>
          </a:p>
        </p:txBody>
      </p:sp>
      <p:sp>
        <p:nvSpPr>
          <p:cNvPr id="3" name="テキスト ボックス 2">
            <a:extLst>
              <a:ext uri="{FF2B5EF4-FFF2-40B4-BE49-F238E27FC236}">
                <a16:creationId xmlns:a16="http://schemas.microsoft.com/office/drawing/2014/main" id="{C1149EF7-12F1-44DD-AC02-30222C6CB395}"/>
              </a:ext>
            </a:extLst>
          </p:cNvPr>
          <p:cNvSpPr txBox="1"/>
          <p:nvPr/>
        </p:nvSpPr>
        <p:spPr>
          <a:xfrm>
            <a:off x="1370396" y="4933072"/>
            <a:ext cx="7968400"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データの共分散行列の行列式</a:t>
            </a:r>
            <a:r>
              <a:rPr kumimoji="1" lang="en-US" altLang="ja-JP" dirty="0">
                <a:latin typeface="メイリオ" panose="020B0604030504040204" pitchFamily="50" charset="-128"/>
                <a:ea typeface="メイリオ" panose="020B0604030504040204" pitchFamily="50" charset="-128"/>
              </a:rPr>
              <a:t>&gt;0(</a:t>
            </a:r>
            <a:r>
              <a:rPr kumimoji="1" lang="ja-JP" altLang="en-US" dirty="0">
                <a:latin typeface="メイリオ" panose="020B0604030504040204" pitchFamily="50" charset="-128"/>
                <a:ea typeface="メイリオ" panose="020B0604030504040204" pitchFamily="50" charset="-128"/>
              </a:rPr>
              <a:t>正定値行列）でないと計算不能</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https://shakayami-math.hatenablog.com/entry/2019/12/29/174432</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B263C51-2EA2-4E58-A842-88A01DCE223E}"/>
              </a:ext>
            </a:extLst>
          </p:cNvPr>
          <p:cNvSpPr txBox="1"/>
          <p:nvPr/>
        </p:nvSpPr>
        <p:spPr>
          <a:xfrm>
            <a:off x="1370396" y="5651605"/>
            <a:ext cx="6284093" cy="1477328"/>
          </a:xfrm>
          <a:prstGeom prst="rect">
            <a:avLst/>
          </a:prstGeom>
          <a:noFill/>
        </p:spPr>
        <p:txBody>
          <a:bodyPr wrap="none" rtlCol="0">
            <a:spAutoFit/>
          </a:bodyPr>
          <a:lstStyle/>
          <a:p>
            <a:pPr algn="l"/>
            <a:r>
              <a:rPr kumimoji="1" lang="ja-JP" altLang="en-US" b="1" u="sng" dirty="0">
                <a:latin typeface="メイリオ" panose="020B0604030504040204" pitchFamily="50" charset="-128"/>
                <a:ea typeface="メイリオ" panose="020B0604030504040204" pitchFamily="50" charset="-128"/>
              </a:rPr>
              <a:t>＜参考＞正定値性と同値な条件とは</a:t>
            </a:r>
            <a:endParaRPr kumimoji="1" lang="en-US" altLang="ja-JP" b="1" u="sng"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例えば、すべての固有値が＞０（半正定値だと固有値≥</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3"/>
              </a:rPr>
              <a:t>https://mathtrain.jp/seisokumatrix</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https://mathtrain.jp/positivesemi</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A3B50D1-130F-9B35-9C59-428E6BCDDDDB}"/>
                  </a:ext>
                </a:extLst>
              </p:cNvPr>
              <p:cNvSpPr txBox="1"/>
              <p:nvPr/>
            </p:nvSpPr>
            <p:spPr>
              <a:xfrm>
                <a:off x="5081243" y="2125487"/>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A3B50D1-130F-9B35-9C59-428E6BCDDDDB}"/>
                  </a:ext>
                </a:extLst>
              </p:cNvPr>
              <p:cNvSpPr txBox="1">
                <a:spLocks noRot="1" noChangeAspect="1" noMove="1" noResize="1" noEditPoints="1" noAdjustHandles="1" noChangeArrowheads="1" noChangeShapeType="1" noTextEdit="1"/>
              </p:cNvSpPr>
              <p:nvPr/>
            </p:nvSpPr>
            <p:spPr>
              <a:xfrm>
                <a:off x="5081243" y="2125487"/>
                <a:ext cx="6113020" cy="666464"/>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FDC7995-16DC-9F8C-7906-A5AA85E07357}"/>
              </a:ext>
            </a:extLst>
          </p:cNvPr>
          <p:cNvSpPr txBox="1"/>
          <p:nvPr/>
        </p:nvSpPr>
        <p:spPr>
          <a:xfrm>
            <a:off x="609398" y="794185"/>
            <a:ext cx="112726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妙に計算が遅いと思いませんか！　</a:t>
            </a:r>
            <a:r>
              <a:rPr kumimoji="1" lang="en-US" altLang="ja-JP" sz="2400" dirty="0">
                <a:latin typeface="メイリオ" panose="020B0604030504040204" pitchFamily="50" charset="-128"/>
                <a:ea typeface="メイリオ" panose="020B0604030504040204" pitchFamily="50" charset="-128"/>
              </a:rPr>
              <a:t>E step</a:t>
            </a:r>
            <a:r>
              <a:rPr kumimoji="1" lang="ja-JP" altLang="en-US" sz="2400" dirty="0">
                <a:latin typeface="メイリオ" panose="020B0604030504040204" pitchFamily="50" charset="-128"/>
                <a:ea typeface="メイリオ" panose="020B0604030504040204" pitchFamily="50" charset="-128"/>
              </a:rPr>
              <a:t>は計算量が大きく、桁あふれしやすい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57B7BB8-C154-C908-44EB-362487391E54}"/>
                  </a:ext>
                </a:extLst>
              </p:cNvPr>
              <p:cNvSpPr txBox="1"/>
              <p:nvPr/>
            </p:nvSpPr>
            <p:spPr>
              <a:xfrm>
                <a:off x="2231625" y="137631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57B7BB8-C154-C908-44EB-362487391E54}"/>
                  </a:ext>
                </a:extLst>
              </p:cNvPr>
              <p:cNvSpPr txBox="1">
                <a:spLocks noRot="1" noChangeAspect="1" noMove="1" noResize="1" noEditPoints="1" noAdjustHandles="1" noChangeArrowheads="1" noChangeShapeType="1" noTextEdit="1"/>
              </p:cNvSpPr>
              <p:nvPr/>
            </p:nvSpPr>
            <p:spPr>
              <a:xfrm>
                <a:off x="2231625" y="1376310"/>
                <a:ext cx="4925516" cy="70218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6098B33-B94C-A8AE-487D-69953547F96E}"/>
              </a:ext>
            </a:extLst>
          </p:cNvPr>
          <p:cNvSpPr txBox="1"/>
          <p:nvPr/>
        </p:nvSpPr>
        <p:spPr>
          <a:xfrm>
            <a:off x="797162" y="1459836"/>
            <a:ext cx="1146468"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E-step</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71CB15-3269-981F-394F-4F489D7BE2CC}"/>
                  </a:ext>
                </a:extLst>
              </p:cNvPr>
              <p:cNvSpPr txBox="1"/>
              <p:nvPr/>
            </p:nvSpPr>
            <p:spPr>
              <a:xfrm>
                <a:off x="2547257" y="3202474"/>
                <a:ext cx="858664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E-step1</a:t>
                </a:r>
                <a:r>
                  <a:rPr kumimoji="1" lang="ja-JP" altLang="en-US" sz="2800" dirty="0">
                    <a:latin typeface="メイリオ" panose="020B0604030504040204" pitchFamily="50" charset="-128"/>
                    <a:ea typeface="メイリオ" panose="020B0604030504040204" pitchFamily="50" charset="-128"/>
                  </a:rPr>
                  <a:t>回あたり、逆行列</a:t>
                </a:r>
                <a14:m>
                  <m:oMath xmlns:m="http://schemas.openxmlformats.org/officeDocument/2006/math">
                    <m:sSup>
                      <m:sSupPr>
                        <m:ctrlPr>
                          <a:rPr kumimoji="1" lang="en-US" altLang="ja-JP" sz="2800" b="0" i="1" smtClean="0">
                            <a:latin typeface="Cambria Math" panose="02040503050406030204" pitchFamily="18" charset="0"/>
                            <a:ea typeface="メイリオ" panose="020B0604030504040204" pitchFamily="50" charset="-128"/>
                          </a:rPr>
                        </m:ctrlPr>
                      </m:sSupPr>
                      <m:e>
                        <m:r>
                          <m:rPr>
                            <m:sty m:val="p"/>
                          </m:rPr>
                          <a:rPr kumimoji="1" lang="el-GR" altLang="ja-JP" sz="2800" b="0" i="1" smtClean="0">
                            <a:latin typeface="Cambria Math" panose="02040503050406030204" pitchFamily="18" charset="0"/>
                            <a:ea typeface="Cambria Math" panose="02040503050406030204" pitchFamily="18" charset="0"/>
                          </a:rPr>
                          <m:t>Σ</m:t>
                        </m:r>
                      </m:e>
                      <m:sup>
                        <m:r>
                          <a:rPr kumimoji="1" lang="en-US" altLang="ja-JP" sz="2800" b="0" i="1" smtClean="0">
                            <a:latin typeface="Cambria Math" panose="02040503050406030204" pitchFamily="18" charset="0"/>
                            <a:ea typeface="メイリオ" panose="020B0604030504040204" pitchFamily="50" charset="-128"/>
                          </a:rPr>
                          <m:t>−1</m:t>
                        </m:r>
                      </m:sup>
                    </m:sSup>
                  </m:oMath>
                </a14:m>
                <a:r>
                  <a:rPr kumimoji="1" lang="ja-JP" altLang="en-US" sz="2800" dirty="0">
                    <a:latin typeface="メイリオ" panose="020B0604030504040204" pitchFamily="50" charset="-128"/>
                    <a:ea typeface="メイリオ" panose="020B0604030504040204" pitchFamily="50" charset="-128"/>
                  </a:rPr>
                  <a:t>を</a:t>
                </a:r>
                <a:r>
                  <a:rPr kumimoji="1" lang="en-US" altLang="ja-JP" sz="2800" dirty="0">
                    <a:latin typeface="メイリオ" panose="020B0604030504040204" pitchFamily="50" charset="-128"/>
                    <a:ea typeface="メイリオ" panose="020B0604030504040204" pitchFamily="50" charset="-128"/>
                  </a:rPr>
                  <a:t>K+1</a:t>
                </a:r>
                <a:r>
                  <a:rPr kumimoji="1" lang="ja-JP" altLang="en-US" sz="2800" dirty="0">
                    <a:latin typeface="メイリオ" panose="020B0604030504040204" pitchFamily="50" charset="-128"/>
                    <a:ea typeface="メイリオ" panose="020B0604030504040204" pitchFamily="50" charset="-128"/>
                  </a:rPr>
                  <a:t>回計算が必要！</a:t>
                </a:r>
              </a:p>
            </p:txBody>
          </p:sp>
        </mc:Choice>
        <mc:Fallback xmlns="">
          <p:sp>
            <p:nvSpPr>
              <p:cNvPr id="15" name="テキスト ボックス 14">
                <a:extLst>
                  <a:ext uri="{FF2B5EF4-FFF2-40B4-BE49-F238E27FC236}">
                    <a16:creationId xmlns:a16="http://schemas.microsoft.com/office/drawing/2014/main" id="{8271CB15-3269-981F-394F-4F489D7BE2CC}"/>
                  </a:ext>
                </a:extLst>
              </p:cNvPr>
              <p:cNvSpPr txBox="1">
                <a:spLocks noRot="1" noChangeAspect="1" noMove="1" noResize="1" noEditPoints="1" noAdjustHandles="1" noChangeArrowheads="1" noChangeShapeType="1" noTextEdit="1"/>
              </p:cNvSpPr>
              <p:nvPr/>
            </p:nvSpPr>
            <p:spPr>
              <a:xfrm>
                <a:off x="2547257" y="3202474"/>
                <a:ext cx="8586646" cy="523220"/>
              </a:xfrm>
              <a:prstGeom prst="rect">
                <a:avLst/>
              </a:prstGeom>
              <a:blipFill>
                <a:blip r:embed="rId7"/>
                <a:stretch>
                  <a:fillRect l="-1491" t="-9302" r="-1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840563F-91A2-46C1-96C9-5C41F2BC48BD}"/>
                  </a:ext>
                </a:extLst>
              </p:cNvPr>
              <p:cNvSpPr txBox="1"/>
              <p:nvPr/>
            </p:nvSpPr>
            <p:spPr>
              <a:xfrm>
                <a:off x="2547257" y="3835217"/>
                <a:ext cx="95190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計算途上で、行列式</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（逆行列を計算できない）になりうる！</a:t>
                </a:r>
              </a:p>
            </p:txBody>
          </p:sp>
        </mc:Choice>
        <mc:Fallback xmlns="">
          <p:sp>
            <p:nvSpPr>
              <p:cNvPr id="16" name="テキスト ボックス 15">
                <a:extLst>
                  <a:ext uri="{FF2B5EF4-FFF2-40B4-BE49-F238E27FC236}">
                    <a16:creationId xmlns:a16="http://schemas.microsoft.com/office/drawing/2014/main" id="{2840563F-91A2-46C1-96C9-5C41F2BC48BD}"/>
                  </a:ext>
                </a:extLst>
              </p:cNvPr>
              <p:cNvSpPr txBox="1">
                <a:spLocks noRot="1" noChangeAspect="1" noMove="1" noResize="1" noEditPoints="1" noAdjustHandles="1" noChangeArrowheads="1" noChangeShapeType="1" noTextEdit="1"/>
              </p:cNvSpPr>
              <p:nvPr/>
            </p:nvSpPr>
            <p:spPr>
              <a:xfrm>
                <a:off x="2547257" y="3835217"/>
                <a:ext cx="9519081" cy="461665"/>
              </a:xfrm>
              <a:prstGeom prst="rect">
                <a:avLst/>
              </a:prstGeom>
              <a:blipFill>
                <a:blip r:embed="rId8"/>
                <a:stretch>
                  <a:fillRect l="-1025" t="-7895"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4295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794955-B597-45D6-9F16-B4DE367C4D7D}"/>
              </a:ext>
            </a:extLst>
          </p:cNvPr>
          <p:cNvSpPr txBox="1"/>
          <p:nvPr/>
        </p:nvSpPr>
        <p:spPr>
          <a:xfrm>
            <a:off x="352424" y="361361"/>
            <a:ext cx="11401425" cy="95410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更に、自然言語データを正規分布に従うとするモデリングには無理があるかもれしれない</a:t>
            </a:r>
          </a:p>
        </p:txBody>
      </p:sp>
      <p:pic>
        <p:nvPicPr>
          <p:cNvPr id="6" name="図 5">
            <a:extLst>
              <a:ext uri="{FF2B5EF4-FFF2-40B4-BE49-F238E27FC236}">
                <a16:creationId xmlns:a16="http://schemas.microsoft.com/office/drawing/2014/main" id="{F193257C-B2A9-79A2-DACA-05665F00F324}"/>
              </a:ext>
            </a:extLst>
          </p:cNvPr>
          <p:cNvPicPr>
            <a:picLocks noChangeAspect="1"/>
          </p:cNvPicPr>
          <p:nvPr/>
        </p:nvPicPr>
        <p:blipFill>
          <a:blip r:embed="rId2"/>
          <a:stretch>
            <a:fillRect/>
          </a:stretch>
        </p:blipFill>
        <p:spPr>
          <a:xfrm>
            <a:off x="3562270" y="2713161"/>
            <a:ext cx="5067459" cy="3862226"/>
          </a:xfrm>
          <a:prstGeom prst="rect">
            <a:avLst/>
          </a:prstGeom>
        </p:spPr>
      </p:pic>
      <p:grpSp>
        <p:nvGrpSpPr>
          <p:cNvPr id="7" name="グループ化 6">
            <a:extLst>
              <a:ext uri="{FF2B5EF4-FFF2-40B4-BE49-F238E27FC236}">
                <a16:creationId xmlns:a16="http://schemas.microsoft.com/office/drawing/2014/main" id="{40394293-F86F-24F1-A6BC-DFBA6585390F}"/>
              </a:ext>
            </a:extLst>
          </p:cNvPr>
          <p:cNvGrpSpPr/>
          <p:nvPr/>
        </p:nvGrpSpPr>
        <p:grpSpPr>
          <a:xfrm rot="17682631">
            <a:off x="3966306" y="2849241"/>
            <a:ext cx="735397" cy="633242"/>
            <a:chOff x="6170648" y="1391812"/>
            <a:chExt cx="482082" cy="325017"/>
          </a:xfrm>
        </p:grpSpPr>
        <p:sp>
          <p:nvSpPr>
            <p:cNvPr id="8" name="楕円 7">
              <a:extLst>
                <a:ext uri="{FF2B5EF4-FFF2-40B4-BE49-F238E27FC236}">
                  <a16:creationId xmlns:a16="http://schemas.microsoft.com/office/drawing/2014/main" id="{D2E198D4-E091-AD00-47C4-F6BE267CBEC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F52704F-652A-4203-020E-9D0578DB3F3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3D4DF7-EE91-BC57-D536-78A523E0C0A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AE6E8E07-ABA2-460D-9166-E3FE0E82D7AE}"/>
              </a:ext>
            </a:extLst>
          </p:cNvPr>
          <p:cNvGrpSpPr/>
          <p:nvPr/>
        </p:nvGrpSpPr>
        <p:grpSpPr>
          <a:xfrm>
            <a:off x="4708215" y="3797906"/>
            <a:ext cx="735397" cy="708886"/>
            <a:chOff x="6170648" y="1391812"/>
            <a:chExt cx="482082" cy="325017"/>
          </a:xfrm>
        </p:grpSpPr>
        <p:sp>
          <p:nvSpPr>
            <p:cNvPr id="12" name="楕円 11">
              <a:extLst>
                <a:ext uri="{FF2B5EF4-FFF2-40B4-BE49-F238E27FC236}">
                  <a16:creationId xmlns:a16="http://schemas.microsoft.com/office/drawing/2014/main" id="{30A52567-90C1-AFEE-F839-C36E0000785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79249C-B644-2B65-C2A8-CB5EE862626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EFD27E4-2F73-6306-0419-89987A43D96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F9B6F103-814A-C7E7-D77F-FA973A9C4B74}"/>
              </a:ext>
            </a:extLst>
          </p:cNvPr>
          <p:cNvGrpSpPr/>
          <p:nvPr/>
        </p:nvGrpSpPr>
        <p:grpSpPr>
          <a:xfrm rot="1736743">
            <a:off x="3903458" y="4283621"/>
            <a:ext cx="939611" cy="423723"/>
            <a:chOff x="6170648" y="1391812"/>
            <a:chExt cx="482082" cy="325017"/>
          </a:xfrm>
        </p:grpSpPr>
        <p:sp>
          <p:nvSpPr>
            <p:cNvPr id="16" name="楕円 15">
              <a:extLst>
                <a:ext uri="{FF2B5EF4-FFF2-40B4-BE49-F238E27FC236}">
                  <a16:creationId xmlns:a16="http://schemas.microsoft.com/office/drawing/2014/main" id="{D2E93101-ED96-CB7F-97B6-C1B6BE1521E6}"/>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E4B5710-29B3-24DB-DD07-FD2A97755DA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D261CBB-E468-1D01-22C7-28AEB614BDB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B482DD38-C0CB-0637-39B2-1533508C5425}"/>
              </a:ext>
            </a:extLst>
          </p:cNvPr>
          <p:cNvGrpSpPr/>
          <p:nvPr/>
        </p:nvGrpSpPr>
        <p:grpSpPr>
          <a:xfrm rot="19732160">
            <a:off x="5075914" y="4710947"/>
            <a:ext cx="735397" cy="524763"/>
            <a:chOff x="6170648" y="1391812"/>
            <a:chExt cx="482082" cy="325017"/>
          </a:xfrm>
        </p:grpSpPr>
        <p:sp>
          <p:nvSpPr>
            <p:cNvPr id="20" name="楕円 19">
              <a:extLst>
                <a:ext uri="{FF2B5EF4-FFF2-40B4-BE49-F238E27FC236}">
                  <a16:creationId xmlns:a16="http://schemas.microsoft.com/office/drawing/2014/main" id="{CBE12442-0399-C208-EB67-B8393FC36B5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56A8613-CDE7-6AC4-975B-639BF3183BAF}"/>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28E5166-61B4-4874-F365-9E2CA0BF61D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FE286571-393E-6B98-1450-D9AA04FFCA92}"/>
              </a:ext>
            </a:extLst>
          </p:cNvPr>
          <p:cNvGrpSpPr/>
          <p:nvPr/>
        </p:nvGrpSpPr>
        <p:grpSpPr>
          <a:xfrm rot="19682685">
            <a:off x="7558884" y="5617373"/>
            <a:ext cx="735397" cy="581369"/>
            <a:chOff x="6170648" y="1391812"/>
            <a:chExt cx="482082" cy="325017"/>
          </a:xfrm>
        </p:grpSpPr>
        <p:sp>
          <p:nvSpPr>
            <p:cNvPr id="24" name="楕円 23">
              <a:extLst>
                <a:ext uri="{FF2B5EF4-FFF2-40B4-BE49-F238E27FC236}">
                  <a16:creationId xmlns:a16="http://schemas.microsoft.com/office/drawing/2014/main" id="{C40540B9-DB1B-C496-6423-925542E559F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B3A4B1D-6776-767E-6051-F7B47D4E9FA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FE3C99C8-B19E-A693-932C-B226771614B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FA8EFE0A-46C8-30A3-E933-5AB971E80488}"/>
              </a:ext>
            </a:extLst>
          </p:cNvPr>
          <p:cNvSpPr txBox="1"/>
          <p:nvPr/>
        </p:nvSpPr>
        <p:spPr>
          <a:xfrm>
            <a:off x="7522272" y="6402119"/>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28" name="テキスト ボックス 27">
            <a:extLst>
              <a:ext uri="{FF2B5EF4-FFF2-40B4-BE49-F238E27FC236}">
                <a16:creationId xmlns:a16="http://schemas.microsoft.com/office/drawing/2014/main" id="{4F0D0887-B250-241E-F363-8528082DB9FB}"/>
              </a:ext>
            </a:extLst>
          </p:cNvPr>
          <p:cNvSpPr txBox="1"/>
          <p:nvPr/>
        </p:nvSpPr>
        <p:spPr>
          <a:xfrm rot="16200000">
            <a:off x="2699899" y="2775980"/>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29" name="テキスト ボックス 28">
            <a:extLst>
              <a:ext uri="{FF2B5EF4-FFF2-40B4-BE49-F238E27FC236}">
                <a16:creationId xmlns:a16="http://schemas.microsoft.com/office/drawing/2014/main" id="{EEB2E606-5504-4024-5DFD-AB4C8B9916A0}"/>
              </a:ext>
            </a:extLst>
          </p:cNvPr>
          <p:cNvSpPr txBox="1"/>
          <p:nvPr/>
        </p:nvSpPr>
        <p:spPr>
          <a:xfrm>
            <a:off x="7282598" y="5107081"/>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30" name="テキスト ボックス 29">
            <a:extLst>
              <a:ext uri="{FF2B5EF4-FFF2-40B4-BE49-F238E27FC236}">
                <a16:creationId xmlns:a16="http://schemas.microsoft.com/office/drawing/2014/main" id="{D939BCCC-5D7E-6376-CEC5-81B3B58F826C}"/>
              </a:ext>
            </a:extLst>
          </p:cNvPr>
          <p:cNvSpPr txBox="1"/>
          <p:nvPr/>
        </p:nvSpPr>
        <p:spPr>
          <a:xfrm>
            <a:off x="4640841" y="2813925"/>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31" name="テキスト ボックス 30">
            <a:extLst>
              <a:ext uri="{FF2B5EF4-FFF2-40B4-BE49-F238E27FC236}">
                <a16:creationId xmlns:a16="http://schemas.microsoft.com/office/drawing/2014/main" id="{6853BA63-09B0-7A97-8165-C2CC9B9F53BA}"/>
              </a:ext>
            </a:extLst>
          </p:cNvPr>
          <p:cNvSpPr txBox="1"/>
          <p:nvPr/>
        </p:nvSpPr>
        <p:spPr>
          <a:xfrm>
            <a:off x="5337592" y="3766962"/>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3" name="テキスト ボックス 32">
            <a:extLst>
              <a:ext uri="{FF2B5EF4-FFF2-40B4-BE49-F238E27FC236}">
                <a16:creationId xmlns:a16="http://schemas.microsoft.com/office/drawing/2014/main" id="{DC6D0CE8-2F2B-4915-74B9-40C828F5259B}"/>
              </a:ext>
            </a:extLst>
          </p:cNvPr>
          <p:cNvSpPr txBox="1"/>
          <p:nvPr/>
        </p:nvSpPr>
        <p:spPr>
          <a:xfrm rot="1830291">
            <a:off x="3351804" y="4675165"/>
            <a:ext cx="1604002"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温泉付きビジネスホテル</a:t>
            </a:r>
          </a:p>
        </p:txBody>
      </p:sp>
      <p:sp>
        <p:nvSpPr>
          <p:cNvPr id="34" name="テキスト ボックス 33">
            <a:extLst>
              <a:ext uri="{FF2B5EF4-FFF2-40B4-BE49-F238E27FC236}">
                <a16:creationId xmlns:a16="http://schemas.microsoft.com/office/drawing/2014/main" id="{2405DB07-AEB5-42CA-FC89-D8DE649F517E}"/>
              </a:ext>
            </a:extLst>
          </p:cNvPr>
          <p:cNvSpPr txBox="1"/>
          <p:nvPr/>
        </p:nvSpPr>
        <p:spPr>
          <a:xfrm>
            <a:off x="5389955" y="5132398"/>
            <a:ext cx="1364423"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リゾートホテルスパ</a:t>
            </a:r>
          </a:p>
        </p:txBody>
      </p:sp>
      <p:sp>
        <p:nvSpPr>
          <p:cNvPr id="36" name="月 35">
            <a:extLst>
              <a:ext uri="{FF2B5EF4-FFF2-40B4-BE49-F238E27FC236}">
                <a16:creationId xmlns:a16="http://schemas.microsoft.com/office/drawing/2014/main" id="{B39B6B83-23CC-4079-AC4A-708FB9E25F39}"/>
              </a:ext>
            </a:extLst>
          </p:cNvPr>
          <p:cNvSpPr/>
          <p:nvPr/>
        </p:nvSpPr>
        <p:spPr>
          <a:xfrm rot="9227416">
            <a:off x="4354471" y="2593049"/>
            <a:ext cx="1314073" cy="2831911"/>
          </a:xfrm>
          <a:prstGeom prst="moon">
            <a:avLst/>
          </a:prstGeom>
          <a:solidFill>
            <a:schemeClr val="accent6">
              <a:lumMod val="60000"/>
              <a:lumOff val="4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月 36">
            <a:extLst>
              <a:ext uri="{FF2B5EF4-FFF2-40B4-BE49-F238E27FC236}">
                <a16:creationId xmlns:a16="http://schemas.microsoft.com/office/drawing/2014/main" id="{1B9AFB06-0EFE-86C3-9712-63091653C816}"/>
              </a:ext>
            </a:extLst>
          </p:cNvPr>
          <p:cNvSpPr/>
          <p:nvPr/>
        </p:nvSpPr>
        <p:spPr>
          <a:xfrm rot="6505801" flipH="1">
            <a:off x="5097564" y="3878132"/>
            <a:ext cx="1500190" cy="3913307"/>
          </a:xfrm>
          <a:prstGeom prst="moon">
            <a:avLst>
              <a:gd name="adj" fmla="val 36667"/>
            </a:avLst>
          </a:prstGeom>
          <a:solidFill>
            <a:schemeClr val="accent5">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0E2125C-3E89-4C41-3CE1-A2F4EAA35B4A}"/>
              </a:ext>
            </a:extLst>
          </p:cNvPr>
          <p:cNvSpPr txBox="1"/>
          <p:nvPr/>
        </p:nvSpPr>
        <p:spPr>
          <a:xfrm>
            <a:off x="3432647" y="148196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三日月状のクラスタかもしれない</a:t>
            </a:r>
          </a:p>
        </p:txBody>
      </p:sp>
    </p:spTree>
    <p:extLst>
      <p:ext uri="{BB962C8B-B14F-4D97-AF65-F5344CB8AC3E}">
        <p14:creationId xmlns:p14="http://schemas.microsoft.com/office/powerpoint/2010/main" val="100400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13705C-7030-69F8-1D68-88E80778AF52}"/>
              </a:ext>
            </a:extLst>
          </p:cNvPr>
          <p:cNvSpPr txBox="1"/>
          <p:nvPr/>
        </p:nvSpPr>
        <p:spPr>
          <a:xfrm>
            <a:off x="410861" y="539545"/>
            <a:ext cx="8789124"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じゃあなんで、混合正規分布クラスタリングを説明したのか！</a:t>
            </a:r>
          </a:p>
        </p:txBody>
      </p:sp>
      <p:sp>
        <p:nvSpPr>
          <p:cNvPr id="5" name="テキスト ボックス 4">
            <a:extLst>
              <a:ext uri="{FF2B5EF4-FFF2-40B4-BE49-F238E27FC236}">
                <a16:creationId xmlns:a16="http://schemas.microsoft.com/office/drawing/2014/main" id="{AB409A06-ACF3-ADE3-426B-ECFBBF43FE53}"/>
              </a:ext>
            </a:extLst>
          </p:cNvPr>
          <p:cNvSpPr txBox="1"/>
          <p:nvPr/>
        </p:nvSpPr>
        <p:spPr>
          <a:xfrm>
            <a:off x="607785" y="2313992"/>
            <a:ext cx="10439660"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実用上は制約条件が大きいが、確率分布モデルにもとづくクラスタリングの基礎的方法（</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アルゴリズムなど）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統計的機械学習（教師なし）の基本モデルとしては、データサイエンティストは避けて通れない。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口コミなどの自然言語をうまく表現できる確率分布の混合分布を生成モデルとした場合も、</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アルゴリズムでパラメータ推定できる。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更にベイズ推定への発展の基礎をなす</a:t>
            </a:r>
          </a:p>
        </p:txBody>
      </p:sp>
      <p:pic>
        <p:nvPicPr>
          <p:cNvPr id="2050" name="Picture 2" descr="Amazon.co.jp: スモールプラネット チコちゃんに叱られる! ダイカットステッカー 大 フォトなんで? [341343] :  文房具・オフィス用品">
            <a:extLst>
              <a:ext uri="{FF2B5EF4-FFF2-40B4-BE49-F238E27FC236}">
                <a16:creationId xmlns:a16="http://schemas.microsoft.com/office/drawing/2014/main" id="{10F77DAD-60E9-F84A-7F29-053D15900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778" y="275538"/>
            <a:ext cx="1848123" cy="172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41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37368B-0DFC-5BB3-539C-A302905D0704}"/>
              </a:ext>
            </a:extLst>
          </p:cNvPr>
          <p:cNvSpPr txBox="1"/>
          <p:nvPr/>
        </p:nvSpPr>
        <p:spPr>
          <a:xfrm>
            <a:off x="5402425" y="319816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2998257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FB8998-8E59-85E2-5A89-BCB62721B7BC}"/>
              </a:ext>
            </a:extLst>
          </p:cNvPr>
          <p:cNvSpPr txBox="1"/>
          <p:nvPr/>
        </p:nvSpPr>
        <p:spPr>
          <a:xfrm>
            <a:off x="415656" y="377304"/>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混合ガウス分布生成モデルとグラフィカルモデル</a:t>
            </a:r>
          </a:p>
        </p:txBody>
      </p:sp>
      <p:sp>
        <p:nvSpPr>
          <p:cNvPr id="8" name="テキスト ボックス 7">
            <a:extLst>
              <a:ext uri="{FF2B5EF4-FFF2-40B4-BE49-F238E27FC236}">
                <a16:creationId xmlns:a16="http://schemas.microsoft.com/office/drawing/2014/main" id="{D84F318E-08E9-9A5D-C2B6-E576EA311929}"/>
              </a:ext>
            </a:extLst>
          </p:cNvPr>
          <p:cNvSpPr txBox="1"/>
          <p:nvPr/>
        </p:nvSpPr>
        <p:spPr>
          <a:xfrm>
            <a:off x="514787" y="1038151"/>
            <a:ext cx="1105517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観測データの生成モデルパラメータ間の依存関係をグラフに描くことで、モデルの構造を明らかにする（推定方向もわかりやすくなる）</a:t>
            </a:r>
          </a:p>
        </p:txBody>
      </p:sp>
      <p:sp>
        <p:nvSpPr>
          <p:cNvPr id="9" name="正方形/長方形 8">
            <a:extLst>
              <a:ext uri="{FF2B5EF4-FFF2-40B4-BE49-F238E27FC236}">
                <a16:creationId xmlns:a16="http://schemas.microsoft.com/office/drawing/2014/main" id="{4BFB5422-4F5C-C761-7682-7553D7724BD2}"/>
              </a:ext>
            </a:extLst>
          </p:cNvPr>
          <p:cNvSpPr/>
          <p:nvPr/>
        </p:nvSpPr>
        <p:spPr>
          <a:xfrm>
            <a:off x="3144417" y="2899699"/>
            <a:ext cx="2239838" cy="1946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DEB6293-B39D-EB33-1A8A-8F7EB5C00161}"/>
                  </a:ext>
                </a:extLst>
              </p:cNvPr>
              <p:cNvSpPr txBox="1"/>
              <p:nvPr/>
            </p:nvSpPr>
            <p:spPr>
              <a:xfrm>
                <a:off x="3532665" y="3622381"/>
                <a:ext cx="1502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DEB6293-B39D-EB33-1A8A-8F7EB5C00161}"/>
                  </a:ext>
                </a:extLst>
              </p:cNvPr>
              <p:cNvSpPr txBox="1">
                <a:spLocks noRot="1" noChangeAspect="1" noMove="1" noResize="1" noEditPoints="1" noAdjustHandles="1" noChangeArrowheads="1" noChangeShapeType="1" noTextEdit="1"/>
              </p:cNvSpPr>
              <p:nvPr/>
            </p:nvSpPr>
            <p:spPr>
              <a:xfrm>
                <a:off x="3532665" y="3622381"/>
                <a:ext cx="1502719" cy="461665"/>
              </a:xfrm>
              <a:prstGeom prst="rect">
                <a:avLst/>
              </a:prstGeom>
              <a:blipFill>
                <a:blip r:embed="rId2"/>
                <a:stretch>
                  <a:fillRect b="-3947"/>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D69906DE-5BFA-15EB-DC42-50C3BE068983}"/>
              </a:ext>
            </a:extLst>
          </p:cNvPr>
          <p:cNvSpPr txBox="1"/>
          <p:nvPr/>
        </p:nvSpPr>
        <p:spPr>
          <a:xfrm>
            <a:off x="3144417" y="4434256"/>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662F711B-6F49-E312-FC27-BDE2DAA9B1AE}"/>
              </a:ext>
            </a:extLst>
          </p:cNvPr>
          <p:cNvSpPr/>
          <p:nvPr/>
        </p:nvSpPr>
        <p:spPr>
          <a:xfrm>
            <a:off x="6096000" y="2873696"/>
            <a:ext cx="2239838" cy="21151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815439-4B7C-C132-1EE7-EA0F7369523D}"/>
                  </a:ext>
                </a:extLst>
              </p:cNvPr>
              <p:cNvSpPr txBox="1"/>
              <p:nvPr/>
            </p:nvSpPr>
            <p:spPr>
              <a:xfrm>
                <a:off x="7388780" y="3622379"/>
                <a:ext cx="5629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54815439-4B7C-C132-1EE7-EA0F7369523D}"/>
                  </a:ext>
                </a:extLst>
              </p:cNvPr>
              <p:cNvSpPr txBox="1">
                <a:spLocks noRot="1" noChangeAspect="1" noMove="1" noResize="1" noEditPoints="1" noAdjustHandles="1" noChangeArrowheads="1" noChangeShapeType="1" noTextEdit="1"/>
              </p:cNvSpPr>
              <p:nvPr/>
            </p:nvSpPr>
            <p:spPr>
              <a:xfrm>
                <a:off x="7388780" y="3622379"/>
                <a:ext cx="562911"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6B13C35-BFF6-8AB0-DD46-6486762EEC98}"/>
                  </a:ext>
                </a:extLst>
              </p:cNvPr>
              <p:cNvSpPr txBox="1"/>
              <p:nvPr/>
            </p:nvSpPr>
            <p:spPr>
              <a:xfrm>
                <a:off x="6293885" y="3594629"/>
                <a:ext cx="6646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C6B13C35-BFF6-8AB0-DD46-6486762EEC98}"/>
                  </a:ext>
                </a:extLst>
              </p:cNvPr>
              <p:cNvSpPr txBox="1">
                <a:spLocks noRot="1" noChangeAspect="1" noMove="1" noResize="1" noEditPoints="1" noAdjustHandles="1" noChangeArrowheads="1" noChangeShapeType="1" noTextEdit="1"/>
              </p:cNvSpPr>
              <p:nvPr/>
            </p:nvSpPr>
            <p:spPr>
              <a:xfrm>
                <a:off x="6293885" y="3594629"/>
                <a:ext cx="664606" cy="461665"/>
              </a:xfrm>
              <a:prstGeom prst="rect">
                <a:avLst/>
              </a:prstGeom>
              <a:blipFill>
                <a:blip r:embed="rId4"/>
                <a:stretch>
                  <a:fillRect/>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5216410-6246-5A9F-93A1-1EDF827519B5}"/>
              </a:ext>
            </a:extLst>
          </p:cNvPr>
          <p:cNvSpPr/>
          <p:nvPr/>
        </p:nvSpPr>
        <p:spPr>
          <a:xfrm>
            <a:off x="3532665" y="3166058"/>
            <a:ext cx="1395699" cy="139448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E0890C73-ACCF-5CCA-65B4-06475EA33A04}"/>
              </a:ext>
            </a:extLst>
          </p:cNvPr>
          <p:cNvSpPr/>
          <p:nvPr/>
        </p:nvSpPr>
        <p:spPr>
          <a:xfrm>
            <a:off x="6273899" y="3519482"/>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EE75C9B-A2FD-35A9-5D4B-BE0510AEC007}"/>
              </a:ext>
            </a:extLst>
          </p:cNvPr>
          <p:cNvSpPr/>
          <p:nvPr/>
        </p:nvSpPr>
        <p:spPr>
          <a:xfrm>
            <a:off x="7313325" y="3519482"/>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641BB9-F566-C51A-0B48-D3B963DBF5DE}"/>
              </a:ext>
            </a:extLst>
          </p:cNvPr>
          <p:cNvSpPr txBox="1"/>
          <p:nvPr/>
        </p:nvSpPr>
        <p:spPr>
          <a:xfrm>
            <a:off x="6205894" y="4527188"/>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cxnSp>
        <p:nvCxnSpPr>
          <p:cNvPr id="21" name="直線矢印コネクタ 20">
            <a:extLst>
              <a:ext uri="{FF2B5EF4-FFF2-40B4-BE49-F238E27FC236}">
                <a16:creationId xmlns:a16="http://schemas.microsoft.com/office/drawing/2014/main" id="{FF1A7B18-CD48-DD22-A3B9-433807CFEE5D}"/>
              </a:ext>
            </a:extLst>
          </p:cNvPr>
          <p:cNvCxnSpPr>
            <a:stCxn id="16" idx="6"/>
            <a:endCxn id="17" idx="2"/>
          </p:cNvCxnSpPr>
          <p:nvPr/>
        </p:nvCxnSpPr>
        <p:spPr>
          <a:xfrm flipV="1">
            <a:off x="4928364" y="3853213"/>
            <a:ext cx="1345535" cy="10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C8124BD-1A6D-AD2A-3C62-B82D0068D9EA}"/>
              </a:ext>
            </a:extLst>
          </p:cNvPr>
          <p:cNvCxnSpPr>
            <a:cxnSpLocks/>
            <a:stCxn id="17" idx="6"/>
            <a:endCxn id="18" idx="2"/>
          </p:cNvCxnSpPr>
          <p:nvPr/>
        </p:nvCxnSpPr>
        <p:spPr>
          <a:xfrm>
            <a:off x="6978477" y="3853213"/>
            <a:ext cx="3348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1CD801F-762E-E975-A3E3-07D69E204608}"/>
              </a:ext>
            </a:extLst>
          </p:cNvPr>
          <p:cNvSpPr txBox="1"/>
          <p:nvPr/>
        </p:nvSpPr>
        <p:spPr>
          <a:xfrm>
            <a:off x="4142792" y="2442498"/>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矢印の方向が生成方向</a:t>
            </a:r>
          </a:p>
        </p:txBody>
      </p:sp>
      <p:sp>
        <p:nvSpPr>
          <p:cNvPr id="26" name="テキスト ボックス 25">
            <a:extLst>
              <a:ext uri="{FF2B5EF4-FFF2-40B4-BE49-F238E27FC236}">
                <a16:creationId xmlns:a16="http://schemas.microsoft.com/office/drawing/2014/main" id="{7B6C68C1-5089-AE45-CDB4-E290A6BCFF83}"/>
              </a:ext>
            </a:extLst>
          </p:cNvPr>
          <p:cNvSpPr txBox="1"/>
          <p:nvPr/>
        </p:nvSpPr>
        <p:spPr>
          <a:xfrm>
            <a:off x="4311613" y="5112516"/>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逆方向が推定方向</a:t>
            </a:r>
          </a:p>
        </p:txBody>
      </p:sp>
    </p:spTree>
    <p:extLst>
      <p:ext uri="{BB962C8B-B14F-4D97-AF65-F5344CB8AC3E}">
        <p14:creationId xmlns:p14="http://schemas.microsoft.com/office/powerpoint/2010/main" val="1196426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E824A3-414B-C403-C739-D66B4AE9822C}"/>
              </a:ext>
            </a:extLst>
          </p:cNvPr>
          <p:cNvSpPr txBox="1"/>
          <p:nvPr/>
        </p:nvSpPr>
        <p:spPr>
          <a:xfrm>
            <a:off x="142875" y="514350"/>
            <a:ext cx="1162050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ということで、</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は潜在変数</a:t>
            </a:r>
            <a:r>
              <a:rPr kumimoji="1" lang="en-US" altLang="ja-JP" sz="3200" dirty="0">
                <a:latin typeface="メイリオ" panose="020B0604030504040204" pitchFamily="50" charset="-128"/>
                <a:ea typeface="メイリオ" panose="020B0604030504040204" pitchFamily="50" charset="-128"/>
              </a:rPr>
              <a:t>Z</a:t>
            </a:r>
            <a:r>
              <a:rPr kumimoji="1" lang="ja-JP" altLang="en-US" sz="3200" dirty="0">
                <a:latin typeface="メイリオ" panose="020B0604030504040204" pitchFamily="50" charset="-128"/>
                <a:ea typeface="メイリオ" panose="020B0604030504040204" pitchFamily="50" charset="-128"/>
              </a:rPr>
              <a:t>をクラスタラベルにもつ確率的なクラスタリングモデル</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59152E1-6716-732B-E729-C2280B3FEA06}"/>
                  </a:ext>
                </a:extLst>
              </p:cNvPr>
              <p:cNvSpPr txBox="1"/>
              <p:nvPr/>
            </p:nvSpPr>
            <p:spPr>
              <a:xfrm>
                <a:off x="2651654" y="2863589"/>
                <a:ext cx="5219891"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459152E1-6716-732B-E729-C2280B3FEA06}"/>
                  </a:ext>
                </a:extLst>
              </p:cNvPr>
              <p:cNvSpPr txBox="1">
                <a:spLocks noRot="1" noChangeAspect="1" noMove="1" noResize="1" noEditPoints="1" noAdjustHandles="1" noChangeArrowheads="1" noChangeShapeType="1" noTextEdit="1"/>
              </p:cNvSpPr>
              <p:nvPr/>
            </p:nvSpPr>
            <p:spPr>
              <a:xfrm>
                <a:off x="2651654" y="2863589"/>
                <a:ext cx="5219891" cy="1130822"/>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CD8654-D86F-0C72-7265-7FDFFFD337B5}"/>
              </a:ext>
            </a:extLst>
          </p:cNvPr>
          <p:cNvSpPr txBox="1"/>
          <p:nvPr/>
        </p:nvSpPr>
        <p:spPr>
          <a:xfrm>
            <a:off x="314325" y="1765913"/>
            <a:ext cx="115252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以下の尤度関数からパラメータ推定すれば、クラスタを推定できるが、大きな問題がある</a:t>
            </a:r>
          </a:p>
        </p:txBody>
      </p:sp>
    </p:spTree>
    <p:extLst>
      <p:ext uri="{BB962C8B-B14F-4D97-AF65-F5344CB8AC3E}">
        <p14:creationId xmlns:p14="http://schemas.microsoft.com/office/powerpoint/2010/main" val="370342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88386A3-85B9-CB04-7D3F-DBE5D3B71AF8}"/>
              </a:ext>
            </a:extLst>
          </p:cNvPr>
          <p:cNvSpPr txBox="1"/>
          <p:nvPr/>
        </p:nvSpPr>
        <p:spPr>
          <a:xfrm>
            <a:off x="737118" y="597159"/>
            <a:ext cx="60147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多変量正規（ガウス）分布の性質</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5CA7204-9020-406E-C92C-00AE6EAA0E36}"/>
                  </a:ext>
                </a:extLst>
              </p:cNvPr>
              <p:cNvSpPr txBox="1"/>
              <p:nvPr/>
            </p:nvSpPr>
            <p:spPr>
              <a:xfrm>
                <a:off x="1911299" y="1323969"/>
                <a:ext cx="620330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r>
                            <a:rPr kumimoji="1" lang="en-US" altLang="ja-JP" b="1" i="1" smtClean="0">
                              <a:latin typeface="Cambria Math" panose="02040503050406030204" pitchFamily="18" charset="0"/>
                              <a:ea typeface="メイリオ" panose="020B0604030504040204" pitchFamily="50" charset="-128"/>
                            </a:rPr>
                            <m:t>, </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el-GR" altLang="ja-JP" b="1" i="1" smtClean="0">
                                  <a:latin typeface="Cambria Math" panose="02040503050406030204" pitchFamily="18" charset="0"/>
                                  <a:ea typeface="Cambria Math" panose="02040503050406030204" pitchFamily="18" charset="0"/>
                                </a:rPr>
                                <m:t>𝜮</m:t>
                              </m:r>
                            </m:e>
                            <m:sub>
                              <m:r>
                                <a:rPr kumimoji="1" lang="en-US" altLang="ja-JP" b="1" i="1" smtClean="0">
                                  <a:latin typeface="Cambria Math" panose="02040503050406030204" pitchFamily="18" charset="0"/>
                                  <a:ea typeface="メイリオ" panose="020B0604030504040204" pitchFamily="50" charset="-128"/>
                                </a:rPr>
                                <m:t>𝒌</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l-GR" altLang="ja-JP" b="1" i="1" smtClean="0">
                                      <a:latin typeface="Cambria Math" panose="02040503050406030204" pitchFamily="18" charset="0"/>
                                      <a:ea typeface="Cambria Math" panose="02040503050406030204" pitchFamily="18" charset="0"/>
                                    </a:rPr>
                                    <m:t>𝜮</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r>
                            <a:rPr kumimoji="1" lang="en-US" altLang="ja-JP" b="1"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sSup>
                            <m:sSupPr>
                              <m:ctrlPr>
                                <a:rPr kumimoji="1" lang="en-US" altLang="ja-JP" b="1" i="1" smtClean="0">
                                  <a:latin typeface="Cambria Math" panose="02040503050406030204" pitchFamily="18" charset="0"/>
                                  <a:ea typeface="メイリオ" panose="020B0604030504040204" pitchFamily="50" charset="-128"/>
                                </a:rPr>
                              </m:ctrlPr>
                            </m:sSupPr>
                            <m:e>
                              <m:r>
                                <a:rPr kumimoji="1" lang="en-US" altLang="ja-JP" b="1" i="1" smtClean="0">
                                  <a:latin typeface="Cambria Math" panose="02040503050406030204" pitchFamily="18" charset="0"/>
                                  <a:ea typeface="メイリオ" panose="020B0604030504040204" pitchFamily="50" charset="-128"/>
                                </a:rPr>
                                <m:t>)</m:t>
                              </m:r>
                            </m:e>
                            <m:sup>
                              <m:r>
                                <a:rPr kumimoji="1" lang="en-US" altLang="ja-JP" b="1" i="1" smtClean="0">
                                  <a:latin typeface="Cambria Math" panose="02040503050406030204" pitchFamily="18" charset="0"/>
                                  <a:ea typeface="メイリオ" panose="020B0604030504040204" pitchFamily="50" charset="-128"/>
                                </a:rPr>
                                <m:t>𝑻</m:t>
                              </m:r>
                            </m:sup>
                          </m:sSup>
                          <m:sSup>
                            <m:sSupPr>
                              <m:ctrlPr>
                                <a:rPr kumimoji="1" lang="en-US" altLang="ja-JP" b="1" i="1" smtClean="0">
                                  <a:latin typeface="Cambria Math" panose="02040503050406030204" pitchFamily="18" charset="0"/>
                                  <a:ea typeface="メイリオ" panose="020B0604030504040204" pitchFamily="50" charset="-128"/>
                                </a:rPr>
                              </m:ctrlPr>
                            </m:sSupPr>
                            <m:e>
                              <m:r>
                                <a:rPr kumimoji="1" lang="el-GR" altLang="ja-JP" b="1" i="1" smtClean="0">
                                  <a:latin typeface="Cambria Math" panose="02040503050406030204" pitchFamily="18" charset="0"/>
                                  <a:ea typeface="Cambria Math" panose="02040503050406030204" pitchFamily="18" charset="0"/>
                                </a:rPr>
                                <m:t>𝜮</m:t>
                              </m:r>
                            </m:e>
                            <m:sup>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sup>
                          </m:sSup>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𝒙</m:t>
                              </m:r>
                            </m:e>
                            <m:sub>
                              <m:r>
                                <a:rPr kumimoji="1" lang="en-US" altLang="ja-JP" b="1" i="1">
                                  <a:latin typeface="Cambria Math" panose="02040503050406030204" pitchFamily="18" charset="0"/>
                                  <a:ea typeface="メイリオ" panose="020B0604030504040204" pitchFamily="50" charset="-128"/>
                                </a:rPr>
                                <m:t>𝒊</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5CA7204-9020-406E-C92C-00AE6EAA0E36}"/>
                  </a:ext>
                </a:extLst>
              </p:cNvPr>
              <p:cNvSpPr txBox="1">
                <a:spLocks noRot="1" noChangeAspect="1" noMove="1" noResize="1" noEditPoints="1" noAdjustHandles="1" noChangeArrowheads="1" noChangeShapeType="1" noTextEdit="1"/>
              </p:cNvSpPr>
              <p:nvPr/>
            </p:nvSpPr>
            <p:spPr>
              <a:xfrm>
                <a:off x="1911299" y="1323969"/>
                <a:ext cx="6203300" cy="666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6C5996E-52D1-933B-63CB-AB43A9767758}"/>
                  </a:ext>
                </a:extLst>
              </p:cNvPr>
              <p:cNvSpPr txBox="1"/>
              <p:nvPr/>
            </p:nvSpPr>
            <p:spPr>
              <a:xfrm>
                <a:off x="1911299" y="5351654"/>
                <a:ext cx="4151136"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𝜎</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𝜎</m:t>
                                  </m:r>
                                </m:e>
                                <m:sub>
                                  <m:r>
                                    <a:rPr kumimoji="1" lang="en-US" altLang="ja-JP" i="1">
                                      <a:latin typeface="Cambria Math" panose="02040503050406030204" pitchFamily="18" charset="0"/>
                                      <a:ea typeface="メイリオ" panose="020B0604030504040204" pitchFamily="50" charset="-128"/>
                                    </a:rPr>
                                    <m:t>𝑘</m:t>
                                  </m:r>
                                </m:sub>
                              </m:sSub>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b="0" i="1" smtClean="0">
                                  <a:latin typeface="Cambria Math" panose="02040503050406030204" pitchFamily="18" charset="0"/>
                                  <a:ea typeface="メイリオ" panose="020B0604030504040204" pitchFamily="50" charset="-128"/>
                                </a:rPr>
                                <m:t>2</m:t>
                              </m:r>
                              <m:sSubSup>
                                <m:sSubSupPr>
                                  <m:ctrlPr>
                                    <a:rPr kumimoji="1" lang="en-US" altLang="ja-JP" b="0" i="1" smtClean="0">
                                      <a:latin typeface="Cambria Math" panose="02040503050406030204" pitchFamily="18" charset="0"/>
                                      <a:ea typeface="メイリオ" panose="020B0604030504040204" pitchFamily="50" charset="-128"/>
                                    </a:rPr>
                                  </m:ctrlPr>
                                </m:sSubSupPr>
                                <m:e>
                                  <m:r>
                                    <a:rPr kumimoji="1" lang="ja-JP" altLang="en-US" b="0" i="1" smtClean="0">
                                      <a:latin typeface="Cambria Math" panose="02040503050406030204" pitchFamily="18" charset="0"/>
                                      <a:ea typeface="メイリオ" panose="020B0604030504040204" pitchFamily="50" charset="-128"/>
                                    </a:rPr>
                                    <m:t>𝜎</m:t>
                                  </m:r>
                                </m:e>
                                <m:sub>
                                  <m:r>
                                    <a:rPr kumimoji="1" lang="en-US" altLang="ja-JP" b="0" i="1" smtClean="0">
                                      <a:latin typeface="Cambria Math" panose="02040503050406030204" pitchFamily="18" charset="0"/>
                                      <a:ea typeface="メイリオ" panose="020B0604030504040204" pitchFamily="50" charset="-128"/>
                                    </a:rPr>
                                    <m:t>𝑘</m:t>
                                  </m:r>
                                </m:sub>
                                <m:sup>
                                  <m:r>
                                    <a:rPr kumimoji="1" lang="en-US" altLang="ja-JP" b="0" i="1" smtClean="0">
                                      <a:latin typeface="Cambria Math" panose="02040503050406030204" pitchFamily="18" charset="0"/>
                                      <a:ea typeface="メイリオ" panose="020B0604030504040204" pitchFamily="50" charset="-128"/>
                                    </a:rPr>
                                    <m:t>2</m:t>
                                  </m:r>
                                </m:sup>
                              </m:sSubSup>
                            </m:den>
                          </m:f>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D6C5996E-52D1-933B-63CB-AB43A9767758}"/>
                  </a:ext>
                </a:extLst>
              </p:cNvPr>
              <p:cNvSpPr txBox="1">
                <a:spLocks noRot="1" noChangeAspect="1" noMove="1" noResize="1" noEditPoints="1" noAdjustHandles="1" noChangeArrowheads="1" noChangeShapeType="1" noTextEdit="1"/>
              </p:cNvSpPr>
              <p:nvPr/>
            </p:nvSpPr>
            <p:spPr>
              <a:xfrm>
                <a:off x="1911299" y="5351654"/>
                <a:ext cx="4151136" cy="672107"/>
              </a:xfrm>
              <a:prstGeom prst="rect">
                <a:avLst/>
              </a:prstGeom>
              <a:blipFill>
                <a:blip r:embed="rId3"/>
                <a:stretch>
                  <a:fillRect b="-90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C5684B-0F8B-82D7-810E-E18D06B753B6}"/>
              </a:ext>
            </a:extLst>
          </p:cNvPr>
          <p:cNvSpPr txBox="1"/>
          <p:nvPr/>
        </p:nvSpPr>
        <p:spPr>
          <a:xfrm>
            <a:off x="1024036" y="4764378"/>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単変量正規分布との違い！</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DD1F2E-C983-3E77-7600-4A7FEA287CFB}"/>
                  </a:ext>
                </a:extLst>
              </p:cNvPr>
              <p:cNvSpPr txBox="1"/>
              <p:nvPr/>
            </p:nvSpPr>
            <p:spPr>
              <a:xfrm>
                <a:off x="1968759" y="2556158"/>
                <a:ext cx="4131131" cy="408638"/>
              </a:xfrm>
              <a:prstGeom prst="rect">
                <a:avLst/>
              </a:prstGeom>
              <a:noFill/>
            </p:spPr>
            <p:txBody>
              <a:bodyPr wrap="non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r>
                      <a:rPr kumimoji="1" lang="en-US" altLang="ja-JP" b="1"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データベクトル</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　</m:t>
                        </m:r>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r>
                      <a:rPr kumimoji="1" lang="en-US" altLang="ja-JP"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平均</m:t>
                    </m:r>
                  </m:oMath>
                </a14:m>
                <a:r>
                  <a:rPr kumimoji="1" lang="ja-JP" altLang="en-US" dirty="0">
                    <a:latin typeface="メイリオ" panose="020B0604030504040204" pitchFamily="50" charset="-128"/>
                    <a:ea typeface="メイリオ" panose="020B0604030504040204" pitchFamily="50" charset="-128"/>
                  </a:rPr>
                  <a:t>ベクトル</a:t>
                </a:r>
              </a:p>
            </p:txBody>
          </p:sp>
        </mc:Choice>
        <mc:Fallback xmlns="">
          <p:sp>
            <p:nvSpPr>
              <p:cNvPr id="10" name="テキスト ボックス 9">
                <a:extLst>
                  <a:ext uri="{FF2B5EF4-FFF2-40B4-BE49-F238E27FC236}">
                    <a16:creationId xmlns:a16="http://schemas.microsoft.com/office/drawing/2014/main" id="{6BDD1F2E-C983-3E77-7600-4A7FEA287CFB}"/>
                  </a:ext>
                </a:extLst>
              </p:cNvPr>
              <p:cNvSpPr txBox="1">
                <a:spLocks noRot="1" noChangeAspect="1" noMove="1" noResize="1" noEditPoints="1" noAdjustHandles="1" noChangeArrowheads="1" noChangeShapeType="1" noTextEdit="1"/>
              </p:cNvSpPr>
              <p:nvPr/>
            </p:nvSpPr>
            <p:spPr>
              <a:xfrm>
                <a:off x="1968759" y="2556158"/>
                <a:ext cx="4131131" cy="408638"/>
              </a:xfrm>
              <a:prstGeom prst="rect">
                <a:avLst/>
              </a:prstGeom>
              <a:blipFill>
                <a:blip r:embed="rId4"/>
                <a:stretch>
                  <a:fillRect r="-442" b="-238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64B91-8B03-EF0D-599B-E03B323C41E5}"/>
                  </a:ext>
                </a:extLst>
              </p:cNvPr>
              <p:cNvSpPr txBox="1"/>
              <p:nvPr/>
            </p:nvSpPr>
            <p:spPr>
              <a:xfrm>
                <a:off x="6152416" y="2564686"/>
                <a:ext cx="2011513" cy="400110"/>
              </a:xfrm>
              <a:prstGeom prst="rect">
                <a:avLst/>
              </a:prstGeom>
              <a:noFill/>
            </p:spPr>
            <p:txBody>
              <a:bodyPr wrap="none" rtlCol="0">
                <a:spAutoFit/>
              </a:bodyPr>
              <a:lstStyle/>
              <a:p>
                <a:pPr algn="l"/>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l-GR" altLang="ja-JP" sz="2000" b="1" i="1" smtClean="0">
                            <a:latin typeface="Cambria Math" panose="02040503050406030204" pitchFamily="18" charset="0"/>
                            <a:ea typeface="Cambria Math" panose="02040503050406030204" pitchFamily="18" charset="0"/>
                          </a:rPr>
                          <m:t>𝜮</m:t>
                        </m:r>
                      </m:e>
                      <m:sub>
                        <m:r>
                          <a:rPr kumimoji="1" lang="en-US" altLang="ja-JP" sz="2000" b="1" i="1" smtClean="0">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9E164B91-8B03-EF0D-599B-E03B323C41E5}"/>
                  </a:ext>
                </a:extLst>
              </p:cNvPr>
              <p:cNvSpPr txBox="1">
                <a:spLocks noRot="1" noChangeAspect="1" noMove="1" noResize="1" noEditPoints="1" noAdjustHandles="1" noChangeArrowheads="1" noChangeShapeType="1" noTextEdit="1"/>
              </p:cNvSpPr>
              <p:nvPr/>
            </p:nvSpPr>
            <p:spPr>
              <a:xfrm>
                <a:off x="6152416" y="2564686"/>
                <a:ext cx="2011513" cy="400110"/>
              </a:xfrm>
              <a:prstGeom prst="rect">
                <a:avLst/>
              </a:prstGeom>
              <a:blipFill>
                <a:blip r:embed="rId5"/>
                <a:stretch>
                  <a:fillRect t="-9231" r="-3030" b="-2769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B779375-CA85-5434-ECFB-710C9AE49BCD}"/>
              </a:ext>
            </a:extLst>
          </p:cNvPr>
          <p:cNvSpPr txBox="1"/>
          <p:nvPr/>
        </p:nvSpPr>
        <p:spPr>
          <a:xfrm>
            <a:off x="7147249" y="725467"/>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pic>
        <p:nvPicPr>
          <p:cNvPr id="13" name="Picture 2" descr="多次元正規分布グラフ">
            <a:extLst>
              <a:ext uri="{FF2B5EF4-FFF2-40B4-BE49-F238E27FC236}">
                <a16:creationId xmlns:a16="http://schemas.microsoft.com/office/drawing/2014/main" id="{9D9C5CE2-82D6-0BE8-E5E2-2414B7948A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798" y="1931333"/>
            <a:ext cx="33337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67A31AF9-32D2-F0C8-F9B5-35FAEDB7A979}"/>
              </a:ext>
            </a:extLst>
          </p:cNvPr>
          <p:cNvSpPr txBox="1"/>
          <p:nvPr/>
        </p:nvSpPr>
        <p:spPr>
          <a:xfrm>
            <a:off x="8453805" y="4087447"/>
            <a:ext cx="28777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デモプログラム</a:t>
            </a:r>
          </a:p>
        </p:txBody>
      </p:sp>
      <p:sp>
        <p:nvSpPr>
          <p:cNvPr id="15" name="テキスト ボックス 14">
            <a:extLst>
              <a:ext uri="{FF2B5EF4-FFF2-40B4-BE49-F238E27FC236}">
                <a16:creationId xmlns:a16="http://schemas.microsoft.com/office/drawing/2014/main" id="{AC9D5027-8719-C19F-469C-3BE1124434D6}"/>
              </a:ext>
            </a:extLst>
          </p:cNvPr>
          <p:cNvSpPr txBox="1"/>
          <p:nvPr/>
        </p:nvSpPr>
        <p:spPr>
          <a:xfrm>
            <a:off x="8557199" y="4445112"/>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8AC030-E6F6-467E-A0B3-18E34E1F2B9F}"/>
              </a:ext>
            </a:extLst>
          </p:cNvPr>
          <p:cNvSpPr txBox="1"/>
          <p:nvPr/>
        </p:nvSpPr>
        <p:spPr>
          <a:xfrm>
            <a:off x="8588938" y="4764378"/>
            <a:ext cx="3141470" cy="923330"/>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Jupyter</a:t>
            </a:r>
            <a:r>
              <a:rPr kumimoji="1" lang="ja-JP" altLang="en-US" dirty="0">
                <a:latin typeface="メイリオ" panose="020B0604030504040204" pitchFamily="50" charset="-128"/>
                <a:ea typeface="メイリオ" panose="020B0604030504040204" pitchFamily="50" charset="-128"/>
              </a:rPr>
              <a:t>だとレンダリングに制約があるので、</a:t>
            </a:r>
            <a:r>
              <a:rPr kumimoji="1" lang="en-US" altLang="ja-JP" dirty="0">
                <a:latin typeface="メイリオ" panose="020B0604030504040204" pitchFamily="50" charset="-128"/>
                <a:ea typeface="メイリオ" panose="020B0604030504040204" pitchFamily="50" charset="-128"/>
              </a:rPr>
              <a:t>vs code</a:t>
            </a:r>
            <a:r>
              <a:rPr kumimoji="1" lang="ja-JP" altLang="en-US" dirty="0">
                <a:latin typeface="メイリオ" panose="020B0604030504040204" pitchFamily="50" charset="-128"/>
                <a:ea typeface="メイリオ" panose="020B0604030504040204" pitchFamily="50" charset="-128"/>
              </a:rPr>
              <a:t>で実行する</a:t>
            </a:r>
          </a:p>
        </p:txBody>
      </p:sp>
      <p:sp>
        <p:nvSpPr>
          <p:cNvPr id="17" name="テキスト ボックス 16">
            <a:extLst>
              <a:ext uri="{FF2B5EF4-FFF2-40B4-BE49-F238E27FC236}">
                <a16:creationId xmlns:a16="http://schemas.microsoft.com/office/drawing/2014/main" id="{004CACF7-7D02-8C0E-DD2D-DC6A0B417D1E}"/>
              </a:ext>
            </a:extLst>
          </p:cNvPr>
          <p:cNvSpPr txBox="1"/>
          <p:nvPr/>
        </p:nvSpPr>
        <p:spPr>
          <a:xfrm>
            <a:off x="858416" y="3267915"/>
            <a:ext cx="74542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この例では２変量だが、</a:t>
            </a:r>
            <a:r>
              <a:rPr kumimoji="1" lang="en-US" altLang="ja-JP" sz="2400" u="sng" dirty="0">
                <a:latin typeface="メイリオ" panose="020B0604030504040204" pitchFamily="50" charset="-128"/>
                <a:ea typeface="メイリオ" panose="020B0604030504040204" pitchFamily="50" charset="-128"/>
              </a:rPr>
              <a:t>n</a:t>
            </a:r>
            <a:r>
              <a:rPr kumimoji="1" lang="ja-JP" altLang="en-US" sz="2400" u="sng" dirty="0">
                <a:latin typeface="メイリオ" panose="020B0604030504040204" pitchFamily="50" charset="-128"/>
                <a:ea typeface="メイリオ" panose="020B0604030504040204" pitchFamily="50" charset="-128"/>
              </a:rPr>
              <a:t>変量正規分布まで拡張可能</a:t>
            </a:r>
          </a:p>
        </p:txBody>
      </p:sp>
      <p:sp>
        <p:nvSpPr>
          <p:cNvPr id="18" name="正方形/長方形 17">
            <a:extLst>
              <a:ext uri="{FF2B5EF4-FFF2-40B4-BE49-F238E27FC236}">
                <a16:creationId xmlns:a16="http://schemas.microsoft.com/office/drawing/2014/main" id="{A10073C8-4486-25F4-D19D-F6F559492768}"/>
              </a:ext>
            </a:extLst>
          </p:cNvPr>
          <p:cNvSpPr/>
          <p:nvPr/>
        </p:nvSpPr>
        <p:spPr>
          <a:xfrm>
            <a:off x="942392" y="4629778"/>
            <a:ext cx="5878286" cy="163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EB41915-2BC8-E7B6-C1F0-CF8C0C355D97}"/>
              </a:ext>
            </a:extLst>
          </p:cNvPr>
          <p:cNvSpPr txBox="1"/>
          <p:nvPr/>
        </p:nvSpPr>
        <p:spPr>
          <a:xfrm>
            <a:off x="2114224" y="287794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5" name="テキスト ボックス 4">
            <a:extLst>
              <a:ext uri="{FF2B5EF4-FFF2-40B4-BE49-F238E27FC236}">
                <a16:creationId xmlns:a16="http://schemas.microsoft.com/office/drawing/2014/main" id="{6DD1B3FF-0288-0B2A-46AD-42E1F8B2CE5C}"/>
              </a:ext>
            </a:extLst>
          </p:cNvPr>
          <p:cNvSpPr txBox="1"/>
          <p:nvPr/>
        </p:nvSpPr>
        <p:spPr>
          <a:xfrm>
            <a:off x="4432147" y="287794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8" name="テキスト ボックス 7">
            <a:extLst>
              <a:ext uri="{FF2B5EF4-FFF2-40B4-BE49-F238E27FC236}">
                <a16:creationId xmlns:a16="http://schemas.microsoft.com/office/drawing/2014/main" id="{563846FD-0A47-E266-A471-00C879E50667}"/>
              </a:ext>
            </a:extLst>
          </p:cNvPr>
          <p:cNvSpPr txBox="1"/>
          <p:nvPr/>
        </p:nvSpPr>
        <p:spPr>
          <a:xfrm>
            <a:off x="5971314" y="2188170"/>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スカラーになる</a:t>
            </a:r>
          </a:p>
        </p:txBody>
      </p:sp>
      <p:sp>
        <p:nvSpPr>
          <p:cNvPr id="9" name="右中かっこ 8">
            <a:extLst>
              <a:ext uri="{FF2B5EF4-FFF2-40B4-BE49-F238E27FC236}">
                <a16:creationId xmlns:a16="http://schemas.microsoft.com/office/drawing/2014/main" id="{BAB96916-2A07-CF98-6A2B-1F2EA67ECBD3}"/>
              </a:ext>
            </a:extLst>
          </p:cNvPr>
          <p:cNvSpPr/>
          <p:nvPr/>
        </p:nvSpPr>
        <p:spPr>
          <a:xfrm rot="5400000">
            <a:off x="6605586" y="923501"/>
            <a:ext cx="292638" cy="2236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956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05C4BB0-86E7-41B1-97DE-05D2C60A78DA}"/>
              </a:ext>
            </a:extLst>
          </p:cNvPr>
          <p:cNvSpPr txBox="1"/>
          <p:nvPr/>
        </p:nvSpPr>
        <p:spPr>
          <a:xfrm>
            <a:off x="512695" y="322296"/>
            <a:ext cx="7366119"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混合ガウス分布クラスタリングの生成モデル</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5F1B78F-0478-4028-BBE9-332114B0FE34}"/>
                  </a:ext>
                </a:extLst>
              </p:cNvPr>
              <p:cNvSpPr txBox="1"/>
              <p:nvPr/>
            </p:nvSpPr>
            <p:spPr>
              <a:xfrm>
                <a:off x="1158881" y="4031063"/>
                <a:ext cx="260763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 </m:t>
                      </m:r>
                      <m:r>
                        <a:rPr kumimoji="1" lang="ja-JP" altLang="en-US" sz="2400" i="1">
                          <a:latin typeface="Cambria Math" panose="02040503050406030204" pitchFamily="18" charset="0"/>
                          <a:ea typeface="メイリオ" panose="020B0604030504040204" pitchFamily="50" charset="-128"/>
                        </a:rPr>
                        <m:t>クラスタ重心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45F1B78F-0478-4028-BBE9-332114B0FE34}"/>
                  </a:ext>
                </a:extLst>
              </p:cNvPr>
              <p:cNvSpPr txBox="1">
                <a:spLocks noRot="1" noChangeAspect="1" noMove="1" noResize="1" noEditPoints="1" noAdjustHandles="1" noChangeArrowheads="1" noChangeShapeType="1" noTextEdit="1"/>
              </p:cNvSpPr>
              <p:nvPr/>
            </p:nvSpPr>
            <p:spPr>
              <a:xfrm>
                <a:off x="1158881" y="4031063"/>
                <a:ext cx="2607637" cy="369332"/>
              </a:xfrm>
              <a:prstGeom prst="rect">
                <a:avLst/>
              </a:prstGeom>
              <a:blipFill>
                <a:blip r:embed="rId2"/>
                <a:stretch>
                  <a:fillRect l="-1636" t="-13115" r="-2804" b="-180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D2828A9-905E-45E7-BB9C-0B11D6126DEE}"/>
              </a:ext>
            </a:extLst>
          </p:cNvPr>
          <p:cNvSpPr txBox="1"/>
          <p:nvPr/>
        </p:nvSpPr>
        <p:spPr>
          <a:xfrm>
            <a:off x="2462700" y="3873620"/>
            <a:ext cx="65" cy="369332"/>
          </a:xfrm>
          <a:prstGeom prst="rect">
            <a:avLst/>
          </a:prstGeom>
          <a:noFill/>
        </p:spPr>
        <p:txBody>
          <a:bodyPr wrap="none" lIns="0" tIns="0" rIns="0" bIns="0"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2EAE0F2-E872-4B3C-943C-C08DFE62AEA8}"/>
              </a:ext>
            </a:extLst>
          </p:cNvPr>
          <p:cNvSpPr txBox="1"/>
          <p:nvPr/>
        </p:nvSpPr>
        <p:spPr>
          <a:xfrm>
            <a:off x="2462700" y="3873620"/>
            <a:ext cx="65" cy="369332"/>
          </a:xfrm>
          <a:prstGeom prst="rect">
            <a:avLst/>
          </a:prstGeom>
          <a:noFill/>
        </p:spPr>
        <p:txBody>
          <a:bodyPr wrap="none" lIns="0" tIns="0" rIns="0" bIns="0"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0DF824D-36CD-4E57-8856-FCFD617CA3D7}"/>
                  </a:ext>
                </a:extLst>
              </p:cNvPr>
              <p:cNvSpPr txBox="1"/>
              <p:nvPr/>
            </p:nvSpPr>
            <p:spPr>
              <a:xfrm>
                <a:off x="1180553" y="4511022"/>
                <a:ext cx="5273431" cy="369332"/>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クラスタの</m:t>
                    </m:r>
                  </m:oMath>
                </a14:m>
                <a:r>
                  <a:rPr kumimoji="1" lang="ja-JP" altLang="en-US" sz="2400" dirty="0">
                    <a:latin typeface="メイリオ" panose="020B0604030504040204" pitchFamily="50" charset="-128"/>
                    <a:ea typeface="メイリオ" panose="020B0604030504040204" pitchFamily="50" charset="-128"/>
                  </a:rPr>
                  <a:t>形状（楕円、中心性）</a:t>
                </a:r>
              </a:p>
            </p:txBody>
          </p:sp>
        </mc:Choice>
        <mc:Fallback xmlns="">
          <p:sp>
            <p:nvSpPr>
              <p:cNvPr id="10" name="テキスト ボックス 9">
                <a:extLst>
                  <a:ext uri="{FF2B5EF4-FFF2-40B4-BE49-F238E27FC236}">
                    <a16:creationId xmlns:a16="http://schemas.microsoft.com/office/drawing/2014/main" id="{40DF824D-36CD-4E57-8856-FCFD617CA3D7}"/>
                  </a:ext>
                </a:extLst>
              </p:cNvPr>
              <p:cNvSpPr txBox="1">
                <a:spLocks noRot="1" noChangeAspect="1" noMove="1" noResize="1" noEditPoints="1" noAdjustHandles="1" noChangeArrowheads="1" noChangeShapeType="1" noTextEdit="1"/>
              </p:cNvSpPr>
              <p:nvPr/>
            </p:nvSpPr>
            <p:spPr>
              <a:xfrm>
                <a:off x="1180553" y="4511022"/>
                <a:ext cx="5273431" cy="369332"/>
              </a:xfrm>
              <a:prstGeom prst="rect">
                <a:avLst/>
              </a:prstGeom>
              <a:blipFill>
                <a:blip r:embed="rId3"/>
                <a:stretch>
                  <a:fillRect l="-2081" t="-22951"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3E5403-D387-4913-BD68-1458CA4D854C}"/>
                  </a:ext>
                </a:extLst>
              </p:cNvPr>
              <p:cNvSpPr txBox="1"/>
              <p:nvPr/>
            </p:nvSpPr>
            <p:spPr>
              <a:xfrm>
                <a:off x="1180552" y="4993861"/>
                <a:ext cx="6518964" cy="373436"/>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a:latin typeface="Cambria Math" panose="02040503050406030204" pitchFamily="18" charset="0"/>
                        <a:ea typeface="メイリオ" panose="020B0604030504040204" pitchFamily="50" charset="-128"/>
                      </a:rPr>
                      <m:t> : </m:t>
                    </m:r>
                    <m:r>
                      <a:rPr kumimoji="1" lang="ja-JP" altLang="en-US" sz="2400" i="1">
                        <a:latin typeface="Cambria Math" panose="02040503050406030204" pitchFamily="18" charset="0"/>
                        <a:ea typeface="メイリオ" panose="020B0604030504040204" pitchFamily="50" charset="-128"/>
                      </a:rPr>
                      <m:t>混合する各ガウス分布クラスタの</m:t>
                    </m:r>
                  </m:oMath>
                </a14:m>
                <a:r>
                  <a:rPr kumimoji="1" lang="ja-JP" altLang="en-US" sz="2400" dirty="0">
                    <a:latin typeface="メイリオ" panose="020B0604030504040204" pitchFamily="50" charset="-128"/>
                    <a:ea typeface="メイリオ" panose="020B0604030504040204" pitchFamily="50" charset="-128"/>
                  </a:rPr>
                  <a:t>占有面積</a:t>
                </a:r>
              </a:p>
            </p:txBody>
          </p:sp>
        </mc:Choice>
        <mc:Fallback xmlns="">
          <p:sp>
            <p:nvSpPr>
              <p:cNvPr id="11" name="テキスト ボックス 10">
                <a:extLst>
                  <a:ext uri="{FF2B5EF4-FFF2-40B4-BE49-F238E27FC236}">
                    <a16:creationId xmlns:a16="http://schemas.microsoft.com/office/drawing/2014/main" id="{E03E5403-D387-4913-BD68-1458CA4D854C}"/>
                  </a:ext>
                </a:extLst>
              </p:cNvPr>
              <p:cNvSpPr txBox="1">
                <a:spLocks noRot="1" noChangeAspect="1" noMove="1" noResize="1" noEditPoints="1" noAdjustHandles="1" noChangeArrowheads="1" noChangeShapeType="1" noTextEdit="1"/>
              </p:cNvSpPr>
              <p:nvPr/>
            </p:nvSpPr>
            <p:spPr>
              <a:xfrm>
                <a:off x="1180552" y="4993861"/>
                <a:ext cx="6518964" cy="373436"/>
              </a:xfrm>
              <a:prstGeom prst="rect">
                <a:avLst/>
              </a:prstGeom>
              <a:blipFill>
                <a:blip r:embed="rId4"/>
                <a:stretch>
                  <a:fillRect l="-1216" t="-19672" r="-1871" b="-54098"/>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842E5727-AFCD-4927-8CB5-E1D2B1FF8F06}"/>
              </a:ext>
            </a:extLst>
          </p:cNvPr>
          <p:cNvSpPr txBox="1"/>
          <p:nvPr/>
        </p:nvSpPr>
        <p:spPr>
          <a:xfrm>
            <a:off x="622334" y="3450078"/>
            <a:ext cx="2954655"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クラスタパラメータ</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0CCEE71-9248-98FB-BBDD-0EADC66D11F3}"/>
                  </a:ext>
                </a:extLst>
              </p:cNvPr>
              <p:cNvSpPr txBox="1"/>
              <p:nvPr/>
            </p:nvSpPr>
            <p:spPr>
              <a:xfrm>
                <a:off x="5450459" y="2295147"/>
                <a:ext cx="4258858" cy="738664"/>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𝐾</m:t>
                    </m:r>
                  </m:oMath>
                </a14:m>
                <a:r>
                  <a:rPr kumimoji="1" lang="en-US" altLang="ja-JP" sz="2400" b="0" dirty="0">
                    <a:latin typeface="メイリオ" panose="020B0604030504040204" pitchFamily="50" charset="-128"/>
                    <a:ea typeface="メイリオ" panose="020B0604030504040204" pitchFamily="50" charset="-128"/>
                  </a:rPr>
                  <a:t> : </a:t>
                </a:r>
                <a:r>
                  <a:rPr kumimoji="1" lang="ja-JP" altLang="en-US" sz="2400" b="0" dirty="0">
                    <a:latin typeface="メイリオ" panose="020B0604030504040204" pitchFamily="50" charset="-128"/>
                    <a:ea typeface="メイリオ" panose="020B0604030504040204" pitchFamily="50" charset="-128"/>
                  </a:rPr>
                  <a:t>クラスタ数（人が決める）</a:t>
                </a:r>
                <a:endParaRPr kumimoji="1" lang="en-US" altLang="ja-JP" sz="2400" b="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0CCEE71-9248-98FB-BBDD-0EADC66D11F3}"/>
                  </a:ext>
                </a:extLst>
              </p:cNvPr>
              <p:cNvSpPr txBox="1">
                <a:spLocks noRot="1" noChangeAspect="1" noMove="1" noResize="1" noEditPoints="1" noAdjustHandles="1" noChangeArrowheads="1" noChangeShapeType="1" noTextEdit="1"/>
              </p:cNvSpPr>
              <p:nvPr/>
            </p:nvSpPr>
            <p:spPr>
              <a:xfrm>
                <a:off x="5450459" y="2295147"/>
                <a:ext cx="4258858" cy="738664"/>
              </a:xfrm>
              <a:prstGeom prst="rect">
                <a:avLst/>
              </a:prstGeom>
              <a:blipFill>
                <a:blip r:embed="rId5"/>
                <a:stretch>
                  <a:fillRect l="-2432" t="-11570" r="-3290"/>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54D0B5B9-246B-EAE5-EEBE-639DF32DBD97}"/>
              </a:ext>
            </a:extLst>
          </p:cNvPr>
          <p:cNvPicPr>
            <a:picLocks noChangeAspect="1"/>
          </p:cNvPicPr>
          <p:nvPr/>
        </p:nvPicPr>
        <p:blipFill>
          <a:blip r:embed="rId6"/>
          <a:stretch>
            <a:fillRect/>
          </a:stretch>
        </p:blipFill>
        <p:spPr>
          <a:xfrm>
            <a:off x="8190444" y="2946258"/>
            <a:ext cx="3897686" cy="2906860"/>
          </a:xfrm>
          <a:prstGeom prst="rect">
            <a:avLst/>
          </a:prstGeom>
        </p:spPr>
      </p:pic>
      <p:cxnSp>
        <p:nvCxnSpPr>
          <p:cNvPr id="16" name="直線コネクタ 15">
            <a:extLst>
              <a:ext uri="{FF2B5EF4-FFF2-40B4-BE49-F238E27FC236}">
                <a16:creationId xmlns:a16="http://schemas.microsoft.com/office/drawing/2014/main" id="{98DB0641-367C-FC5F-FEF8-59E79F21AA54}"/>
              </a:ext>
            </a:extLst>
          </p:cNvPr>
          <p:cNvCxnSpPr/>
          <p:nvPr/>
        </p:nvCxnSpPr>
        <p:spPr>
          <a:xfrm>
            <a:off x="9458219" y="4038646"/>
            <a:ext cx="0" cy="12960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72559A-D663-34F8-F591-5E56F95DFA5B}"/>
              </a:ext>
            </a:extLst>
          </p:cNvPr>
          <p:cNvCxnSpPr>
            <a:cxnSpLocks/>
          </p:cNvCxnSpPr>
          <p:nvPr/>
        </p:nvCxnSpPr>
        <p:spPr>
          <a:xfrm>
            <a:off x="10805570" y="3618131"/>
            <a:ext cx="0" cy="1076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21F0F97-0D59-B86C-8298-11FCDE562327}"/>
                  </a:ext>
                </a:extLst>
              </p:cNvPr>
              <p:cNvSpPr txBox="1"/>
              <p:nvPr/>
            </p:nvSpPr>
            <p:spPr>
              <a:xfrm>
                <a:off x="9116655" y="4649582"/>
                <a:ext cx="5926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021F0F97-0D59-B86C-8298-11FCDE562327}"/>
                  </a:ext>
                </a:extLst>
              </p:cNvPr>
              <p:cNvSpPr txBox="1">
                <a:spLocks noRot="1" noChangeAspect="1" noMove="1" noResize="1" noEditPoints="1" noAdjustHandles="1" noChangeArrowheads="1" noChangeShapeType="1" noTextEdit="1"/>
              </p:cNvSpPr>
              <p:nvPr/>
            </p:nvSpPr>
            <p:spPr>
              <a:xfrm>
                <a:off x="9116655" y="4649582"/>
                <a:ext cx="592662" cy="461665"/>
              </a:xfrm>
              <a:prstGeom prst="rect">
                <a:avLst/>
              </a:prstGeom>
              <a:blipFill>
                <a:blip r:embed="rId8"/>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97CC1D5-084A-A867-39C8-9010FCD43596}"/>
                  </a:ext>
                </a:extLst>
              </p:cNvPr>
              <p:cNvSpPr txBox="1"/>
              <p:nvPr/>
            </p:nvSpPr>
            <p:spPr>
              <a:xfrm>
                <a:off x="10601108" y="461779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97CC1D5-084A-A867-39C8-9010FCD43596}"/>
                  </a:ext>
                </a:extLst>
              </p:cNvPr>
              <p:cNvSpPr txBox="1">
                <a:spLocks noRot="1" noChangeAspect="1" noMove="1" noResize="1" noEditPoints="1" noAdjustHandles="1" noChangeArrowheads="1" noChangeShapeType="1" noTextEdit="1"/>
              </p:cNvSpPr>
              <p:nvPr/>
            </p:nvSpPr>
            <p:spPr>
              <a:xfrm>
                <a:off x="10601108" y="4617797"/>
                <a:ext cx="599780" cy="461665"/>
              </a:xfrm>
              <a:prstGeom prst="rect">
                <a:avLst/>
              </a:prstGeom>
              <a:blipFill>
                <a:blip r:embed="rId9"/>
                <a:stretch>
                  <a:fillRect b="-5333"/>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37997EE1-2CC7-7208-3B0F-E659E933AC9B}"/>
              </a:ext>
            </a:extLst>
          </p:cNvPr>
          <p:cNvCxnSpPr/>
          <p:nvPr/>
        </p:nvCxnSpPr>
        <p:spPr>
          <a:xfrm>
            <a:off x="8982075" y="4028752"/>
            <a:ext cx="82867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355B6BE-B22A-B70B-D0E7-0C7EF7661300}"/>
              </a:ext>
            </a:extLst>
          </p:cNvPr>
          <p:cNvCxnSpPr>
            <a:cxnSpLocks/>
          </p:cNvCxnSpPr>
          <p:nvPr/>
        </p:nvCxnSpPr>
        <p:spPr>
          <a:xfrm>
            <a:off x="10258425" y="4098090"/>
            <a:ext cx="107632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525B209-8BDD-BAA1-45FC-627F499763CE}"/>
                  </a:ext>
                </a:extLst>
              </p:cNvPr>
              <p:cNvSpPr txBox="1"/>
              <p:nvPr/>
            </p:nvSpPr>
            <p:spPr>
              <a:xfrm>
                <a:off x="8934344" y="4276047"/>
                <a:ext cx="59266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C525B209-8BDD-BAA1-45FC-627F499763CE}"/>
                  </a:ext>
                </a:extLst>
              </p:cNvPr>
              <p:cNvSpPr txBox="1">
                <a:spLocks noRot="1" noChangeAspect="1" noMove="1" noResize="1" noEditPoints="1" noAdjustHandles="1" noChangeArrowheads="1" noChangeShapeType="1" noTextEdit="1"/>
              </p:cNvSpPr>
              <p:nvPr/>
            </p:nvSpPr>
            <p:spPr>
              <a:xfrm>
                <a:off x="8934344" y="4276047"/>
                <a:ext cx="592663"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8F2701-DE0A-F69E-1143-2345E8327207}"/>
                  </a:ext>
                </a:extLst>
              </p:cNvPr>
              <p:cNvSpPr txBox="1"/>
              <p:nvPr/>
            </p:nvSpPr>
            <p:spPr>
              <a:xfrm>
                <a:off x="10170491" y="366544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468F2701-DE0A-F69E-1143-2345E8327207}"/>
                  </a:ext>
                </a:extLst>
              </p:cNvPr>
              <p:cNvSpPr txBox="1">
                <a:spLocks noRot="1" noChangeAspect="1" noMove="1" noResize="1" noEditPoints="1" noAdjustHandles="1" noChangeArrowheads="1" noChangeShapeType="1" noTextEdit="1"/>
              </p:cNvSpPr>
              <p:nvPr/>
            </p:nvSpPr>
            <p:spPr>
              <a:xfrm>
                <a:off x="10170491" y="3665447"/>
                <a:ext cx="59978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88FD608-0431-E26B-3593-EFE657592566}"/>
                  </a:ext>
                </a:extLst>
              </p:cNvPr>
              <p:cNvSpPr txBox="1"/>
              <p:nvPr/>
            </p:nvSpPr>
            <p:spPr>
              <a:xfrm>
                <a:off x="512694" y="793058"/>
                <a:ext cx="11575436" cy="120776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混合ガウス分布をクラスタリングのモデルとしてとらえると、</a:t>
                </a: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クラスタ</m:t>
                    </m:r>
                    <m:r>
                      <a:rPr kumimoji="1" lang="ja-JP" altLang="en-US" sz="2400" i="1">
                        <a:latin typeface="Cambria Math" panose="02040503050406030204" pitchFamily="18" charset="0"/>
                        <a:ea typeface="メイリオ" panose="020B0604030504040204" pitchFamily="50" charset="-128"/>
                      </a:rPr>
                      <m:t>パラメータ</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smtClean="0">
                            <a:latin typeface="Cambria Math" panose="02040503050406030204" pitchFamily="18" charset="0"/>
                            <a:ea typeface="メイリオ" panose="020B0604030504040204" pitchFamily="50" charset="-128"/>
                          </a:rPr>
                          <m:t> </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ja-JP" altLang="en-US"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未知）に従って生成（サンプリング）された結果が観測データ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であるとみなせる</a:t>
                </a:r>
              </a:p>
            </p:txBody>
          </p:sp>
        </mc:Choice>
        <mc:Fallback xmlns="">
          <p:sp>
            <p:nvSpPr>
              <p:cNvPr id="15" name="テキスト ボックス 14">
                <a:extLst>
                  <a:ext uri="{FF2B5EF4-FFF2-40B4-BE49-F238E27FC236}">
                    <a16:creationId xmlns:a16="http://schemas.microsoft.com/office/drawing/2014/main" id="{388FD608-0431-E26B-3593-EFE657592566}"/>
                  </a:ext>
                </a:extLst>
              </p:cNvPr>
              <p:cNvSpPr txBox="1">
                <a:spLocks noRot="1" noChangeAspect="1" noMove="1" noResize="1" noEditPoints="1" noAdjustHandles="1" noChangeArrowheads="1" noChangeShapeType="1" noTextEdit="1"/>
              </p:cNvSpPr>
              <p:nvPr/>
            </p:nvSpPr>
            <p:spPr>
              <a:xfrm>
                <a:off x="512694" y="793058"/>
                <a:ext cx="11575436" cy="1207767"/>
              </a:xfrm>
              <a:prstGeom prst="rect">
                <a:avLst/>
              </a:prstGeom>
              <a:blipFill>
                <a:blip r:embed="rId12"/>
                <a:stretch>
                  <a:fillRect l="-790" t="-2525" b="-11111"/>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74C0657-9775-BCDD-C6D4-2F0A1C45B5A9}"/>
              </a:ext>
            </a:extLst>
          </p:cNvPr>
          <p:cNvSpPr txBox="1"/>
          <p:nvPr/>
        </p:nvSpPr>
        <p:spPr>
          <a:xfrm>
            <a:off x="1011388" y="6087162"/>
            <a:ext cx="9589720"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観測データから統計モデルのパラメータを推定する方法 ➡ 最尤法</a:t>
            </a:r>
          </a:p>
        </p:txBody>
      </p:sp>
      <p:sp>
        <p:nvSpPr>
          <p:cNvPr id="24" name="矢印: 下 23">
            <a:extLst>
              <a:ext uri="{FF2B5EF4-FFF2-40B4-BE49-F238E27FC236}">
                <a16:creationId xmlns:a16="http://schemas.microsoft.com/office/drawing/2014/main" id="{9542FA88-BE18-4363-06C7-3091C8725BE2}"/>
              </a:ext>
            </a:extLst>
          </p:cNvPr>
          <p:cNvSpPr/>
          <p:nvPr/>
        </p:nvSpPr>
        <p:spPr>
          <a:xfrm>
            <a:off x="3311393" y="5523693"/>
            <a:ext cx="1257300" cy="3983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3D0A7E91-E97A-B372-6BB2-78457FC58F1C}"/>
              </a:ext>
            </a:extLst>
          </p:cNvPr>
          <p:cNvPicPr>
            <a:picLocks noChangeAspect="1"/>
          </p:cNvPicPr>
          <p:nvPr/>
        </p:nvPicPr>
        <p:blipFill>
          <a:blip r:embed="rId13"/>
          <a:stretch>
            <a:fillRect/>
          </a:stretch>
        </p:blipFill>
        <p:spPr>
          <a:xfrm>
            <a:off x="1430001" y="1886155"/>
            <a:ext cx="3762784" cy="1060103"/>
          </a:xfrm>
          <a:prstGeom prst="rect">
            <a:avLst/>
          </a:prstGeom>
        </p:spPr>
      </p:pic>
    </p:spTree>
    <p:extLst>
      <p:ext uri="{BB962C8B-B14F-4D97-AF65-F5344CB8AC3E}">
        <p14:creationId xmlns:p14="http://schemas.microsoft.com/office/powerpoint/2010/main" val="1543282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9EEFB64-31C7-485D-0173-1EFB42A7EE57}"/>
              </a:ext>
            </a:extLst>
          </p:cNvPr>
          <p:cNvSpPr txBox="1"/>
          <p:nvPr/>
        </p:nvSpPr>
        <p:spPr>
          <a:xfrm>
            <a:off x="0" y="323850"/>
            <a:ext cx="122697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GMM(Gaussian</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Mixture</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Model)</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次元正規分布でイメージする</a:t>
            </a:r>
          </a:p>
        </p:txBody>
      </p:sp>
      <p:pic>
        <p:nvPicPr>
          <p:cNvPr id="5" name="図 4">
            <a:extLst>
              <a:ext uri="{FF2B5EF4-FFF2-40B4-BE49-F238E27FC236}">
                <a16:creationId xmlns:a16="http://schemas.microsoft.com/office/drawing/2014/main" id="{510B06AA-C7FD-369E-9B12-5EFC195B32BF}"/>
              </a:ext>
            </a:extLst>
          </p:cNvPr>
          <p:cNvPicPr>
            <a:picLocks noChangeAspect="1"/>
          </p:cNvPicPr>
          <p:nvPr/>
        </p:nvPicPr>
        <p:blipFill>
          <a:blip r:embed="rId2"/>
          <a:stretch>
            <a:fillRect/>
          </a:stretch>
        </p:blipFill>
        <p:spPr>
          <a:xfrm>
            <a:off x="1950924" y="3119749"/>
            <a:ext cx="7115867" cy="3519176"/>
          </a:xfrm>
          <a:prstGeom prst="rect">
            <a:avLst/>
          </a:prstGeom>
        </p:spPr>
      </p:pic>
      <p:pic>
        <p:nvPicPr>
          <p:cNvPr id="6" name="図 5">
            <a:extLst>
              <a:ext uri="{FF2B5EF4-FFF2-40B4-BE49-F238E27FC236}">
                <a16:creationId xmlns:a16="http://schemas.microsoft.com/office/drawing/2014/main" id="{37D9AE1F-CA08-677C-18B7-1147BD513849}"/>
              </a:ext>
            </a:extLst>
          </p:cNvPr>
          <p:cNvPicPr>
            <a:picLocks noChangeAspect="1"/>
          </p:cNvPicPr>
          <p:nvPr/>
        </p:nvPicPr>
        <p:blipFill>
          <a:blip r:embed="rId3"/>
          <a:stretch>
            <a:fillRect/>
          </a:stretch>
        </p:blipFill>
        <p:spPr>
          <a:xfrm>
            <a:off x="5826522" y="2397573"/>
            <a:ext cx="1171575" cy="904875"/>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935DE0A-8D31-5792-A241-CF54F070EEA8}"/>
                  </a:ext>
                </a:extLst>
              </p:cNvPr>
              <p:cNvSpPr txBox="1"/>
              <p:nvPr/>
            </p:nvSpPr>
            <p:spPr>
              <a:xfrm>
                <a:off x="208520" y="875125"/>
                <a:ext cx="11375422" cy="1943096"/>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複数のガウス分布（下図の破線の分布）が一定割合（</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𝜋</m:t>
                    </m:r>
                  </m:oMath>
                </a14:m>
                <a:r>
                  <a:rPr kumimoji="1" lang="ja-JP" altLang="en-US" sz="2400" dirty="0">
                    <a:latin typeface="メイリオ" panose="020B0604030504040204" pitchFamily="50" charset="-128"/>
                    <a:ea typeface="メイリオ" panose="020B0604030504040204" pitchFamily="50" charset="-128"/>
                  </a:rPr>
                  <a:t>）で混合した確率分布</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混合割合</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𝜋</m:t>
                    </m:r>
                  </m:oMath>
                </a14:m>
                <a:r>
                  <a:rPr kumimoji="1" lang="ja-JP" altLang="en-US" sz="2400" dirty="0">
                    <a:latin typeface="メイリオ" panose="020B0604030504040204" pitchFamily="50" charset="-128"/>
                    <a:ea typeface="メイリオ" panose="020B0604030504040204" pitchFamily="50" charset="-128"/>
                  </a:rPr>
                  <a:t>の総和は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なので、混合ガウス分布の面積は１（下図の緑色の分布）</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は</m:t>
                    </m:r>
                    <m:r>
                      <a:rPr kumimoji="1" lang="en-US" altLang="ja-JP" sz="240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混合する各ガウス分布クラスタの</m:t>
                    </m:r>
                  </m:oMath>
                </a14:m>
                <a:r>
                  <a:rPr kumimoji="1" lang="ja-JP" altLang="en-US" sz="2400" dirty="0">
                    <a:latin typeface="メイリオ" panose="020B0604030504040204" pitchFamily="50" charset="-128"/>
                    <a:ea typeface="メイリオ" panose="020B0604030504040204" pitchFamily="50" charset="-128"/>
                  </a:rPr>
                  <a:t>占有面積</a:t>
                </a:r>
              </a:p>
              <a:p>
                <a:pPr marL="342900" indent="-342900">
                  <a:buFont typeface="Wingdings" panose="05000000000000000000" pitchFamily="2" charset="2"/>
                  <a:buChar char="l"/>
                </a:pP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9935DE0A-8D31-5792-A241-CF54F070EEA8}"/>
                  </a:ext>
                </a:extLst>
              </p:cNvPr>
              <p:cNvSpPr txBox="1">
                <a:spLocks noRot="1" noChangeAspect="1" noMove="1" noResize="1" noEditPoints="1" noAdjustHandles="1" noChangeArrowheads="1" noChangeShapeType="1" noTextEdit="1"/>
              </p:cNvSpPr>
              <p:nvPr/>
            </p:nvSpPr>
            <p:spPr>
              <a:xfrm>
                <a:off x="208520" y="875125"/>
                <a:ext cx="11375422" cy="1943096"/>
              </a:xfrm>
              <a:prstGeom prst="rect">
                <a:avLst/>
              </a:prstGeom>
              <a:blipFill>
                <a:blip r:embed="rId4"/>
                <a:stretch>
                  <a:fillRect l="-697" t="-2516"/>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59205A6C-C8DC-A376-76CD-2BF886958F31}"/>
              </a:ext>
            </a:extLst>
          </p:cNvPr>
          <p:cNvPicPr>
            <a:picLocks noChangeAspect="1"/>
          </p:cNvPicPr>
          <p:nvPr/>
        </p:nvPicPr>
        <p:blipFill>
          <a:blip r:embed="rId5"/>
          <a:stretch>
            <a:fillRect/>
          </a:stretch>
        </p:blipFill>
        <p:spPr>
          <a:xfrm>
            <a:off x="1164393" y="2100171"/>
            <a:ext cx="4464053" cy="1257674"/>
          </a:xfrm>
          <a:prstGeom prst="rect">
            <a:avLst/>
          </a:prstGeom>
        </p:spPr>
      </p:pic>
      <p:sp>
        <p:nvSpPr>
          <p:cNvPr id="3" name="テキスト ボックス 2">
            <a:extLst>
              <a:ext uri="{FF2B5EF4-FFF2-40B4-BE49-F238E27FC236}">
                <a16:creationId xmlns:a16="http://schemas.microsoft.com/office/drawing/2014/main" id="{9170F358-A22F-1A0B-8108-5C4DC695AA04}"/>
              </a:ext>
            </a:extLst>
          </p:cNvPr>
          <p:cNvSpPr txBox="1"/>
          <p:nvPr/>
        </p:nvSpPr>
        <p:spPr>
          <a:xfrm>
            <a:off x="5628446" y="6454259"/>
            <a:ext cx="2905091" cy="369332"/>
          </a:xfrm>
          <a:prstGeom prst="rect">
            <a:avLst/>
          </a:prstGeom>
          <a:noFill/>
        </p:spPr>
        <p:txBody>
          <a:bodyPr wrap="none" rtlCol="0">
            <a:spAutoFit/>
          </a:bodyPr>
          <a:lstStyle/>
          <a:p>
            <a:pPr algn="l"/>
            <a:r>
              <a:rPr lang="en-US" altLang="ja-JP" dirty="0">
                <a:hlinkClick r:id="rId6"/>
              </a:rPr>
              <a:t>https://mathwords.net/gmm</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271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587CA-63AB-B9D6-E77D-F4974C726A89}"/>
              </a:ext>
            </a:extLst>
          </p:cNvPr>
          <p:cNvSpPr txBox="1"/>
          <p:nvPr/>
        </p:nvSpPr>
        <p:spPr>
          <a:xfrm>
            <a:off x="409575" y="304800"/>
            <a:ext cx="68938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生成モデル</a:t>
            </a:r>
            <a:r>
              <a:rPr kumimoji="1" lang="en-US" altLang="ja-JP" sz="3200" dirty="0">
                <a:latin typeface="メイリオ" panose="020B0604030504040204" pitchFamily="50" charset="-128"/>
                <a:ea typeface="メイリオ" panose="020B0604030504040204" pitchFamily="50" charset="-128"/>
              </a:rPr>
              <a:t>(generative model)</a:t>
            </a:r>
            <a:r>
              <a:rPr kumimoji="1" lang="ja-JP" altLang="en-US" sz="3200" dirty="0">
                <a:latin typeface="メイリオ" panose="020B0604030504040204" pitchFamily="50" charset="-128"/>
                <a:ea typeface="メイリオ" panose="020B0604030504040204" pitchFamily="50" charset="-128"/>
              </a:rPr>
              <a:t>とは</a:t>
            </a:r>
          </a:p>
        </p:txBody>
      </p:sp>
      <p:sp>
        <p:nvSpPr>
          <p:cNvPr id="3" name="テキスト ボックス 2">
            <a:extLst>
              <a:ext uri="{FF2B5EF4-FFF2-40B4-BE49-F238E27FC236}">
                <a16:creationId xmlns:a16="http://schemas.microsoft.com/office/drawing/2014/main" id="{A1AD42A6-A812-34F4-BFAA-E302FF1A55C3}"/>
              </a:ext>
            </a:extLst>
          </p:cNvPr>
          <p:cNvSpPr txBox="1"/>
          <p:nvPr/>
        </p:nvSpPr>
        <p:spPr>
          <a:xfrm>
            <a:off x="409575" y="989719"/>
            <a:ext cx="10059372"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観測データに何らかの法則・規則性が潜んでいるとする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その規則性を何らかの確率分布で表すのが生成モデル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u="sng" dirty="0">
                <a:latin typeface="メイリオ" panose="020B0604030504040204" pitchFamily="50" charset="-128"/>
                <a:ea typeface="メイリオ" panose="020B0604030504040204" pitchFamily="50" charset="-128"/>
              </a:rPr>
              <a:t>生成モデルでは何の分布かは予め仮定（モデリング）してパラメータを推定する</a:t>
            </a:r>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70FAC7E-5F5E-631B-23B4-87EB9EF3B0E0}"/>
              </a:ext>
            </a:extLst>
          </p:cNvPr>
          <p:cNvSpPr/>
          <p:nvPr/>
        </p:nvSpPr>
        <p:spPr>
          <a:xfrm>
            <a:off x="4228187" y="2303423"/>
            <a:ext cx="1847850" cy="400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BB8B08FF-9509-410F-0E2F-60DDAE43A221}"/>
              </a:ext>
            </a:extLst>
          </p:cNvPr>
          <p:cNvPicPr>
            <a:picLocks noChangeAspect="1"/>
          </p:cNvPicPr>
          <p:nvPr/>
        </p:nvPicPr>
        <p:blipFill>
          <a:blip r:embed="rId2"/>
          <a:stretch>
            <a:fillRect/>
          </a:stretch>
        </p:blipFill>
        <p:spPr>
          <a:xfrm>
            <a:off x="6308505" y="2940379"/>
            <a:ext cx="4291070" cy="3455147"/>
          </a:xfrm>
          <a:prstGeom prst="rect">
            <a:avLst/>
          </a:prstGeom>
        </p:spPr>
      </p:pic>
      <p:pic>
        <p:nvPicPr>
          <p:cNvPr id="8" name="図 7">
            <a:extLst>
              <a:ext uri="{FF2B5EF4-FFF2-40B4-BE49-F238E27FC236}">
                <a16:creationId xmlns:a16="http://schemas.microsoft.com/office/drawing/2014/main" id="{04D9EEDD-E56F-6042-09F1-07EE2029727E}"/>
              </a:ext>
            </a:extLst>
          </p:cNvPr>
          <p:cNvPicPr>
            <a:picLocks noChangeAspect="1"/>
          </p:cNvPicPr>
          <p:nvPr/>
        </p:nvPicPr>
        <p:blipFill>
          <a:blip r:embed="rId3"/>
          <a:stretch>
            <a:fillRect/>
          </a:stretch>
        </p:blipFill>
        <p:spPr>
          <a:xfrm>
            <a:off x="419702" y="2940379"/>
            <a:ext cx="4508475" cy="3455147"/>
          </a:xfrm>
          <a:prstGeom prst="rect">
            <a:avLst/>
          </a:prstGeom>
        </p:spPr>
      </p:pic>
      <p:grpSp>
        <p:nvGrpSpPr>
          <p:cNvPr id="9" name="グループ化 8">
            <a:extLst>
              <a:ext uri="{FF2B5EF4-FFF2-40B4-BE49-F238E27FC236}">
                <a16:creationId xmlns:a16="http://schemas.microsoft.com/office/drawing/2014/main" id="{74BAF892-4522-8F87-A71A-B1B7497F4B43}"/>
              </a:ext>
            </a:extLst>
          </p:cNvPr>
          <p:cNvGrpSpPr/>
          <p:nvPr/>
        </p:nvGrpSpPr>
        <p:grpSpPr>
          <a:xfrm rot="17682631">
            <a:off x="997599" y="3377808"/>
            <a:ext cx="735397" cy="633242"/>
            <a:chOff x="6170648" y="1391812"/>
            <a:chExt cx="482082" cy="325017"/>
          </a:xfrm>
        </p:grpSpPr>
        <p:sp>
          <p:nvSpPr>
            <p:cNvPr id="10" name="楕円 9">
              <a:extLst>
                <a:ext uri="{FF2B5EF4-FFF2-40B4-BE49-F238E27FC236}">
                  <a16:creationId xmlns:a16="http://schemas.microsoft.com/office/drawing/2014/main" id="{61D74FEF-7608-160E-5554-CAF3805BC7E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53F2A65A-1029-9A9B-7BFB-5BF349D9C0D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FAEFE32-A1C7-8C7B-8CCA-DD09D4955A08}"/>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FE45DC98-B6A7-82EA-B36F-8DC9C6A81124}"/>
              </a:ext>
            </a:extLst>
          </p:cNvPr>
          <p:cNvSpPr txBox="1"/>
          <p:nvPr/>
        </p:nvSpPr>
        <p:spPr>
          <a:xfrm>
            <a:off x="923958" y="4297199"/>
            <a:ext cx="35923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真のクラスタ（パラメータ未知の正規分布）</a:t>
            </a:r>
          </a:p>
        </p:txBody>
      </p:sp>
      <p:sp>
        <p:nvSpPr>
          <p:cNvPr id="14" name="テキスト ボックス 13">
            <a:extLst>
              <a:ext uri="{FF2B5EF4-FFF2-40B4-BE49-F238E27FC236}">
                <a16:creationId xmlns:a16="http://schemas.microsoft.com/office/drawing/2014/main" id="{A3D6E2A6-AB6D-BE3C-4D31-A9D61FD915F0}"/>
              </a:ext>
            </a:extLst>
          </p:cNvPr>
          <p:cNvSpPr txBox="1"/>
          <p:nvPr/>
        </p:nvSpPr>
        <p:spPr>
          <a:xfrm>
            <a:off x="6730491" y="420628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a:t>
            </a:r>
          </a:p>
        </p:txBody>
      </p:sp>
      <p:cxnSp>
        <p:nvCxnSpPr>
          <p:cNvPr id="15" name="直線矢印コネクタ 14">
            <a:extLst>
              <a:ext uri="{FF2B5EF4-FFF2-40B4-BE49-F238E27FC236}">
                <a16:creationId xmlns:a16="http://schemas.microsoft.com/office/drawing/2014/main" id="{2829D1FA-5AD9-6EDE-E462-2580AD59C508}"/>
              </a:ext>
            </a:extLst>
          </p:cNvPr>
          <p:cNvCxnSpPr/>
          <p:nvPr/>
        </p:nvCxnSpPr>
        <p:spPr>
          <a:xfrm>
            <a:off x="1820765" y="3504603"/>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CB4D81F-D2C1-A7DE-0D0B-F9932855E2C8}"/>
              </a:ext>
            </a:extLst>
          </p:cNvPr>
          <p:cNvSpPr txBox="1"/>
          <p:nvPr/>
        </p:nvSpPr>
        <p:spPr>
          <a:xfrm>
            <a:off x="4818121" y="313738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生成</a:t>
            </a:r>
          </a:p>
        </p:txBody>
      </p:sp>
      <p:cxnSp>
        <p:nvCxnSpPr>
          <p:cNvPr id="17" name="直線矢印コネクタ 16">
            <a:extLst>
              <a:ext uri="{FF2B5EF4-FFF2-40B4-BE49-F238E27FC236}">
                <a16:creationId xmlns:a16="http://schemas.microsoft.com/office/drawing/2014/main" id="{CC9CBF8F-12A8-0662-D6BC-50067FE50FC9}"/>
              </a:ext>
            </a:extLst>
          </p:cNvPr>
          <p:cNvCxnSpPr>
            <a:cxnSpLocks/>
          </p:cNvCxnSpPr>
          <p:nvPr/>
        </p:nvCxnSpPr>
        <p:spPr>
          <a:xfrm flipH="1">
            <a:off x="1806637" y="3850029"/>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AE5DA20-72CC-B290-CD78-01CE307D8ABD}"/>
              </a:ext>
            </a:extLst>
          </p:cNvPr>
          <p:cNvSpPr txBox="1"/>
          <p:nvPr/>
        </p:nvSpPr>
        <p:spPr>
          <a:xfrm>
            <a:off x="3516239" y="3885604"/>
            <a:ext cx="30283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推定（最尤推定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76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A02E8E6-97F6-08E2-71FD-547B0F26ED09}"/>
                  </a:ext>
                </a:extLst>
              </p:cNvPr>
              <p:cNvSpPr txBox="1"/>
              <p:nvPr/>
            </p:nvSpPr>
            <p:spPr>
              <a:xfrm>
                <a:off x="-164060" y="1042327"/>
                <a:ext cx="10561289" cy="1200329"/>
              </a:xfrm>
              <a:prstGeom prst="rect">
                <a:avLst/>
              </a:prstGeom>
              <a:noFill/>
            </p:spPr>
            <p:txBody>
              <a:bodyPr wrap="none" rtlCol="0">
                <a:spAutoFit/>
              </a:bodyPr>
              <a:lstStyle/>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観測データの背後に複数の正規分布が潜んでいるとする</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それらの正規分布のパラメータ</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は未知</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観測データ</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から</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を推定する　➡　真のクラスタを推定する</a:t>
                </a:r>
              </a:p>
            </p:txBody>
          </p:sp>
        </mc:Choice>
        <mc:Fallback xmlns="">
          <p:sp>
            <p:nvSpPr>
              <p:cNvPr id="2" name="テキスト ボックス 1">
                <a:extLst>
                  <a:ext uri="{FF2B5EF4-FFF2-40B4-BE49-F238E27FC236}">
                    <a16:creationId xmlns:a16="http://schemas.microsoft.com/office/drawing/2014/main" id="{EA02E8E6-97F6-08E2-71FD-547B0F26ED09}"/>
                  </a:ext>
                </a:extLst>
              </p:cNvPr>
              <p:cNvSpPr txBox="1">
                <a:spLocks noRot="1" noChangeAspect="1" noMove="1" noResize="1" noEditPoints="1" noAdjustHandles="1" noChangeArrowheads="1" noChangeShapeType="1" noTextEdit="1"/>
              </p:cNvSpPr>
              <p:nvPr/>
            </p:nvSpPr>
            <p:spPr>
              <a:xfrm>
                <a:off x="-164060" y="1042327"/>
                <a:ext cx="10561289" cy="1200329"/>
              </a:xfrm>
              <a:prstGeom prst="rect">
                <a:avLst/>
              </a:prstGeom>
              <a:blipFill>
                <a:blip r:embed="rId2"/>
                <a:stretch>
                  <a:fillRect t="-11675" b="-1725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F983F7A8-F7C4-6B89-5B30-B27FC71362CB}"/>
              </a:ext>
            </a:extLst>
          </p:cNvPr>
          <p:cNvSpPr txBox="1"/>
          <p:nvPr/>
        </p:nvSpPr>
        <p:spPr>
          <a:xfrm>
            <a:off x="257175" y="314325"/>
            <a:ext cx="10288394" cy="1077218"/>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変量正規分布からの生成モデルによるクラスタリング</a:t>
            </a:r>
            <a:endParaRPr kumimoji="1" lang="en-US" altLang="ja-JP" sz="3200" dirty="0">
              <a:latin typeface="メイリオ" panose="020B0604030504040204" pitchFamily="50" charset="-128"/>
              <a:ea typeface="メイリオ" panose="020B0604030504040204" pitchFamily="50" charset="-128"/>
            </a:endParaRPr>
          </a:p>
          <a:p>
            <a:pPr algn="l"/>
            <a:endParaRPr kumimoji="1" lang="ja-JP" altLang="en-US" sz="32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B42E1E3C-55C5-F6F9-68BD-68669F1622A5}"/>
              </a:ext>
            </a:extLst>
          </p:cNvPr>
          <p:cNvPicPr>
            <a:picLocks noChangeAspect="1"/>
          </p:cNvPicPr>
          <p:nvPr/>
        </p:nvPicPr>
        <p:blipFill>
          <a:blip r:embed="rId3"/>
          <a:stretch>
            <a:fillRect/>
          </a:stretch>
        </p:blipFill>
        <p:spPr>
          <a:xfrm>
            <a:off x="286447" y="2681449"/>
            <a:ext cx="5067459" cy="3862226"/>
          </a:xfrm>
          <a:prstGeom prst="rect">
            <a:avLst/>
          </a:prstGeom>
        </p:spPr>
      </p:pic>
      <p:grpSp>
        <p:nvGrpSpPr>
          <p:cNvPr id="5" name="グループ化 4">
            <a:extLst>
              <a:ext uri="{FF2B5EF4-FFF2-40B4-BE49-F238E27FC236}">
                <a16:creationId xmlns:a16="http://schemas.microsoft.com/office/drawing/2014/main" id="{418B33B4-4B5F-64F5-1CBF-CDCE888AFF41}"/>
              </a:ext>
            </a:extLst>
          </p:cNvPr>
          <p:cNvGrpSpPr/>
          <p:nvPr/>
        </p:nvGrpSpPr>
        <p:grpSpPr>
          <a:xfrm rot="17682631">
            <a:off x="690483" y="2817529"/>
            <a:ext cx="735397" cy="633242"/>
            <a:chOff x="6170648" y="1391812"/>
            <a:chExt cx="482082" cy="325017"/>
          </a:xfrm>
        </p:grpSpPr>
        <p:sp>
          <p:nvSpPr>
            <p:cNvPr id="6" name="楕円 5">
              <a:extLst>
                <a:ext uri="{FF2B5EF4-FFF2-40B4-BE49-F238E27FC236}">
                  <a16:creationId xmlns:a16="http://schemas.microsoft.com/office/drawing/2014/main" id="{865A8449-F218-6A8D-EC9D-C9FE78D7267D}"/>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1B142F1-2682-178A-C6B8-3981CA554046}"/>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4DA723-D98B-6035-45CC-69B2C4A07C8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D2513AD2-C441-B829-A580-10548FD75D17}"/>
              </a:ext>
            </a:extLst>
          </p:cNvPr>
          <p:cNvGrpSpPr/>
          <p:nvPr/>
        </p:nvGrpSpPr>
        <p:grpSpPr>
          <a:xfrm>
            <a:off x="1432392" y="3766194"/>
            <a:ext cx="735397" cy="708886"/>
            <a:chOff x="6170648" y="1391812"/>
            <a:chExt cx="482082" cy="325017"/>
          </a:xfrm>
        </p:grpSpPr>
        <p:sp>
          <p:nvSpPr>
            <p:cNvPr id="10" name="楕円 9">
              <a:extLst>
                <a:ext uri="{FF2B5EF4-FFF2-40B4-BE49-F238E27FC236}">
                  <a16:creationId xmlns:a16="http://schemas.microsoft.com/office/drawing/2014/main" id="{AEF407A3-7152-5C83-AE1A-3C3C79F39F1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8070D23-945C-AAE6-EB62-99EAC21B53A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207C27E-BEF8-6D0E-B3E3-D5A102E2B16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33CCB879-0302-8F6C-9B40-61C3FDB0F8FE}"/>
              </a:ext>
            </a:extLst>
          </p:cNvPr>
          <p:cNvGrpSpPr/>
          <p:nvPr/>
        </p:nvGrpSpPr>
        <p:grpSpPr>
          <a:xfrm rot="1736743">
            <a:off x="627635" y="4251909"/>
            <a:ext cx="939611" cy="423723"/>
            <a:chOff x="6170648" y="1391812"/>
            <a:chExt cx="482082" cy="325017"/>
          </a:xfrm>
        </p:grpSpPr>
        <p:sp>
          <p:nvSpPr>
            <p:cNvPr id="14" name="楕円 13">
              <a:extLst>
                <a:ext uri="{FF2B5EF4-FFF2-40B4-BE49-F238E27FC236}">
                  <a16:creationId xmlns:a16="http://schemas.microsoft.com/office/drawing/2014/main" id="{33E55B1A-D6C9-33D8-6F22-9EE0F17F3AD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AA283D7-995E-9C73-4474-20159AA6A5D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1DBC15A-AA9F-4F3D-56F0-2A37252DE07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7ECD5FF3-8AF8-F5CA-C9F1-C7986ADF0B2E}"/>
              </a:ext>
            </a:extLst>
          </p:cNvPr>
          <p:cNvGrpSpPr/>
          <p:nvPr/>
        </p:nvGrpSpPr>
        <p:grpSpPr>
          <a:xfrm rot="19732160">
            <a:off x="1800091" y="4679235"/>
            <a:ext cx="735397" cy="524763"/>
            <a:chOff x="6170648" y="1391812"/>
            <a:chExt cx="482082" cy="325017"/>
          </a:xfrm>
        </p:grpSpPr>
        <p:sp>
          <p:nvSpPr>
            <p:cNvPr id="18" name="楕円 17">
              <a:extLst>
                <a:ext uri="{FF2B5EF4-FFF2-40B4-BE49-F238E27FC236}">
                  <a16:creationId xmlns:a16="http://schemas.microsoft.com/office/drawing/2014/main" id="{EE4D0C35-8592-9193-8DEB-DD8FD85E6D7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642367B-FCBC-758C-0968-AB1855C5AAC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76AF04A-2D96-90E0-AFEF-43FD7AA7381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4777E3E9-C841-5FEB-8490-14BE6CD40C08}"/>
              </a:ext>
            </a:extLst>
          </p:cNvPr>
          <p:cNvGrpSpPr/>
          <p:nvPr/>
        </p:nvGrpSpPr>
        <p:grpSpPr>
          <a:xfrm rot="19682685">
            <a:off x="4283061" y="5585661"/>
            <a:ext cx="735397" cy="581369"/>
            <a:chOff x="6170648" y="1391812"/>
            <a:chExt cx="482082" cy="325017"/>
          </a:xfrm>
        </p:grpSpPr>
        <p:sp>
          <p:nvSpPr>
            <p:cNvPr id="22" name="楕円 21">
              <a:extLst>
                <a:ext uri="{FF2B5EF4-FFF2-40B4-BE49-F238E27FC236}">
                  <a16:creationId xmlns:a16="http://schemas.microsoft.com/office/drawing/2014/main" id="{A48C3FB9-997D-565E-7274-2FE1973DC82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3124719-F589-6191-CF08-8CD18D05B378}"/>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C46A7CD-DE4B-81B4-B613-7291C1AEE1D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2BC63C67-DE60-C534-533D-C5419BD777E4}"/>
              </a:ext>
            </a:extLst>
          </p:cNvPr>
          <p:cNvSpPr/>
          <p:nvPr/>
        </p:nvSpPr>
        <p:spPr>
          <a:xfrm rot="20337228">
            <a:off x="1174973" y="360282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4A02834-6FB4-75F6-B181-58CE536CAC6C}"/>
              </a:ext>
            </a:extLst>
          </p:cNvPr>
          <p:cNvSpPr/>
          <p:nvPr/>
        </p:nvSpPr>
        <p:spPr>
          <a:xfrm rot="1480304">
            <a:off x="443243" y="408762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8C3950B-F223-28B2-ED06-0BE2805413DF}"/>
              </a:ext>
            </a:extLst>
          </p:cNvPr>
          <p:cNvSpPr txBox="1"/>
          <p:nvPr/>
        </p:nvSpPr>
        <p:spPr>
          <a:xfrm>
            <a:off x="1468143" y="427016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4D2CCD8-F7AC-E21A-A96A-7A892DBE96B7}"/>
                  </a:ext>
                </a:extLst>
              </p:cNvPr>
              <p:cNvSpPr txBox="1"/>
              <p:nvPr/>
            </p:nvSpPr>
            <p:spPr>
              <a:xfrm>
                <a:off x="5737671" y="4332632"/>
                <a:ext cx="6077688" cy="1631216"/>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b="0" dirty="0">
                    <a:ea typeface="メイリオ" panose="020B0604030504040204" pitchFamily="50" charset="-128"/>
                  </a:rPr>
                  <a:t>観測データ</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個の未知パラメータ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を推定することがクラスタリングを意味する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ea typeface="メイリオ" panose="020B0604030504040204" pitchFamily="50" charset="-128"/>
                  </a:rPr>
                  <a:t>は</a:t>
                </a:r>
                <a:r>
                  <a:rPr kumimoji="1" lang="en-US" altLang="ja-JP" sz="2000" dirty="0">
                    <a:ea typeface="メイリオ" panose="020B0604030504040204" pitchFamily="50" charset="-128"/>
                  </a:rPr>
                  <a:t>k-means</a:t>
                </a:r>
                <a:r>
                  <a:rPr kumimoji="1" lang="ja-JP" altLang="en-US" sz="2000" dirty="0">
                    <a:ea typeface="メイリオ" panose="020B0604030504040204" pitchFamily="50" charset="-128"/>
                  </a:rPr>
                  <a:t>と同様クラスタ重心。</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には該当ない（確率的クラスタリング）</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𝜇</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𝑥は縦ベクトルであることに注意</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4D2CCD8-F7AC-E21A-A96A-7A892DBE96B7}"/>
                  </a:ext>
                </a:extLst>
              </p:cNvPr>
              <p:cNvSpPr txBox="1">
                <a:spLocks noRot="1" noChangeAspect="1" noMove="1" noResize="1" noEditPoints="1" noAdjustHandles="1" noChangeArrowheads="1" noChangeShapeType="1" noTextEdit="1"/>
              </p:cNvSpPr>
              <p:nvPr/>
            </p:nvSpPr>
            <p:spPr>
              <a:xfrm>
                <a:off x="5737671" y="4332632"/>
                <a:ext cx="6077688" cy="1631216"/>
              </a:xfrm>
              <a:prstGeom prst="rect">
                <a:avLst/>
              </a:prstGeom>
              <a:blipFill>
                <a:blip r:embed="rId4"/>
                <a:stretch>
                  <a:fillRect l="-903" t="-2622" r="-1103" b="-636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40113C48-233D-3348-BC25-91FB2933855D}"/>
              </a:ext>
            </a:extLst>
          </p:cNvPr>
          <p:cNvSpPr txBox="1"/>
          <p:nvPr/>
        </p:nvSpPr>
        <p:spPr>
          <a:xfrm>
            <a:off x="5536415" y="277797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多変量ガウス分布の式</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3C2C329-4127-BA43-09ED-7AA6B8838EA8}"/>
                  </a:ext>
                </a:extLst>
              </p:cNvPr>
              <p:cNvSpPr txBox="1"/>
              <p:nvPr/>
            </p:nvSpPr>
            <p:spPr>
              <a:xfrm>
                <a:off x="5650924" y="3339381"/>
                <a:ext cx="6077689"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53C2C329-4127-BA43-09ED-7AA6B8838EA8}"/>
                  </a:ext>
                </a:extLst>
              </p:cNvPr>
              <p:cNvSpPr txBox="1">
                <a:spLocks noRot="1" noChangeAspect="1" noMove="1" noResize="1" noEditPoints="1" noAdjustHandles="1" noChangeArrowheads="1" noChangeShapeType="1" noTextEdit="1"/>
              </p:cNvSpPr>
              <p:nvPr/>
            </p:nvSpPr>
            <p:spPr>
              <a:xfrm>
                <a:off x="5650924" y="3339381"/>
                <a:ext cx="6077689" cy="666464"/>
              </a:xfrm>
              <a:prstGeom prst="rect">
                <a:avLst/>
              </a:prstGeom>
              <a:blipFill>
                <a:blip r:embed="rId5"/>
                <a:stretch>
                  <a:fillRect/>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461D4C6-CD21-B3FD-89FD-9493486C8E3B}"/>
              </a:ext>
            </a:extLst>
          </p:cNvPr>
          <p:cNvSpPr txBox="1"/>
          <p:nvPr/>
        </p:nvSpPr>
        <p:spPr>
          <a:xfrm>
            <a:off x="2977677" y="3672613"/>
            <a:ext cx="2364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クラスタ数</a:t>
            </a:r>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8DDC09-99C0-640E-F7D8-83B35B565945}"/>
                  </a:ext>
                </a:extLst>
              </p:cNvPr>
              <p:cNvSpPr txBox="1"/>
              <p:nvPr/>
            </p:nvSpPr>
            <p:spPr>
              <a:xfrm>
                <a:off x="2977677" y="4189969"/>
                <a:ext cx="1725601" cy="847220"/>
              </a:xfrm>
              <a:prstGeom prst="rect">
                <a:avLst/>
              </a:prstGeom>
              <a:noFill/>
            </p:spPr>
            <p:txBody>
              <a:bodyPr wrap="none" rtlCol="0">
                <a:spAutoFit/>
              </a:bodyPr>
              <a:lstStyle/>
              <a:p>
                <a:r>
                  <a:rPr kumimoji="1" lang="ja-JP" altLang="en-US" sz="2400" dirty="0">
                    <a:ea typeface="メイリオ" panose="020B0604030504040204" pitchFamily="50" charset="-128"/>
                  </a:rPr>
                  <a:t>観測データ</a:t>
                </a:r>
                <a:endParaRPr kumimoji="1" lang="en-US" altLang="ja-JP" sz="2400" dirty="0">
                  <a:ea typeface="メイリオ" panose="020B0604030504040204" pitchFamily="50" charset="-128"/>
                </a:endParaRPr>
              </a:p>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a:latin typeface="Cambria Math" panose="02040503050406030204" pitchFamily="18" charset="0"/>
                            <a:ea typeface="メイリオ" panose="020B0604030504040204" pitchFamily="50" charset="-128"/>
                          </a:rPr>
                          <m:t>𝑖</m:t>
                        </m:r>
                      </m:sub>
                    </m:sSub>
                  </m:oMath>
                </a14:m>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𝑖</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F68DDC09-99C0-640E-F7D8-83B35B565945}"/>
                  </a:ext>
                </a:extLst>
              </p:cNvPr>
              <p:cNvSpPr txBox="1">
                <a:spLocks noRot="1" noChangeAspect="1" noMove="1" noResize="1" noEditPoints="1" noAdjustHandles="1" noChangeArrowheads="1" noChangeShapeType="1" noTextEdit="1"/>
              </p:cNvSpPr>
              <p:nvPr/>
            </p:nvSpPr>
            <p:spPr>
              <a:xfrm>
                <a:off x="2977677" y="4189969"/>
                <a:ext cx="1725601" cy="847220"/>
              </a:xfrm>
              <a:prstGeom prst="rect">
                <a:avLst/>
              </a:prstGeom>
              <a:blipFill>
                <a:blip r:embed="rId6"/>
                <a:stretch>
                  <a:fillRect l="-5282" t="-4317" r="-4225" b="-129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5BA234B-85AA-43EA-2CFE-359D3F1D4F8C}"/>
                  </a:ext>
                </a:extLst>
              </p:cNvPr>
              <p:cNvSpPr txBox="1"/>
              <p:nvPr/>
            </p:nvSpPr>
            <p:spPr>
              <a:xfrm>
                <a:off x="1386187" y="2758747"/>
                <a:ext cx="140788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D5BA234B-85AA-43EA-2CFE-359D3F1D4F8C}"/>
                  </a:ext>
                </a:extLst>
              </p:cNvPr>
              <p:cNvSpPr txBox="1">
                <a:spLocks noRot="1" noChangeAspect="1" noMove="1" noResize="1" noEditPoints="1" noAdjustHandles="1" noChangeArrowheads="1" noChangeShapeType="1" noTextEdit="1"/>
              </p:cNvSpPr>
              <p:nvPr/>
            </p:nvSpPr>
            <p:spPr>
              <a:xfrm>
                <a:off x="1386187" y="2758747"/>
                <a:ext cx="1407885" cy="369332"/>
              </a:xfrm>
              <a:prstGeom prst="rect">
                <a:avLst/>
              </a:prstGeom>
              <a:blipFill>
                <a:blip r:embed="rId7"/>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DBD23D8-8C37-AEE7-E02A-071B2689ED7D}"/>
                  </a:ext>
                </a:extLst>
              </p:cNvPr>
              <p:cNvSpPr txBox="1"/>
              <p:nvPr/>
            </p:nvSpPr>
            <p:spPr>
              <a:xfrm>
                <a:off x="109836" y="4648128"/>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7DBD23D8-8C37-AEE7-E02A-071B2689ED7D}"/>
                  </a:ext>
                </a:extLst>
              </p:cNvPr>
              <p:cNvSpPr txBox="1">
                <a:spLocks noRot="1" noChangeAspect="1" noMove="1" noResize="1" noEditPoints="1" noAdjustHandles="1" noChangeArrowheads="1" noChangeShapeType="1" noTextEdit="1"/>
              </p:cNvSpPr>
              <p:nvPr/>
            </p:nvSpPr>
            <p:spPr>
              <a:xfrm>
                <a:off x="109836" y="4648128"/>
                <a:ext cx="1418530" cy="369332"/>
              </a:xfrm>
              <a:prstGeom prst="rect">
                <a:avLst/>
              </a:prstGeom>
              <a:blipFill>
                <a:blip r:embed="rId8"/>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B12414F4-114D-7462-EFEC-40B321E1EA2B}"/>
                  </a:ext>
                </a:extLst>
              </p:cNvPr>
              <p:cNvSpPr txBox="1"/>
              <p:nvPr/>
            </p:nvSpPr>
            <p:spPr>
              <a:xfrm>
                <a:off x="1741756" y="3502284"/>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B12414F4-114D-7462-EFEC-40B321E1EA2B}"/>
                  </a:ext>
                </a:extLst>
              </p:cNvPr>
              <p:cNvSpPr txBox="1">
                <a:spLocks noRot="1" noChangeAspect="1" noMove="1" noResize="1" noEditPoints="1" noAdjustHandles="1" noChangeArrowheads="1" noChangeShapeType="1" noTextEdit="1"/>
              </p:cNvSpPr>
              <p:nvPr/>
            </p:nvSpPr>
            <p:spPr>
              <a:xfrm>
                <a:off x="1741756" y="3502284"/>
                <a:ext cx="1418530" cy="369332"/>
              </a:xfrm>
              <a:prstGeom prst="rect">
                <a:avLst/>
              </a:prstGeom>
              <a:blipFill>
                <a:blip r:embed="rId9"/>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F17E499-0F03-1868-F8AA-E6ACDD0032B5}"/>
                  </a:ext>
                </a:extLst>
              </p:cNvPr>
              <p:cNvSpPr txBox="1"/>
              <p:nvPr/>
            </p:nvSpPr>
            <p:spPr>
              <a:xfrm>
                <a:off x="1536575" y="5209633"/>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AF17E499-0F03-1868-F8AA-E6ACDD0032B5}"/>
                  </a:ext>
                </a:extLst>
              </p:cNvPr>
              <p:cNvSpPr txBox="1">
                <a:spLocks noRot="1" noChangeAspect="1" noMove="1" noResize="1" noEditPoints="1" noAdjustHandles="1" noChangeArrowheads="1" noChangeShapeType="1" noTextEdit="1"/>
              </p:cNvSpPr>
              <p:nvPr/>
            </p:nvSpPr>
            <p:spPr>
              <a:xfrm>
                <a:off x="1536575" y="5209633"/>
                <a:ext cx="1418530" cy="369332"/>
              </a:xfrm>
              <a:prstGeom prst="rect">
                <a:avLst/>
              </a:prstGeom>
              <a:blipFill>
                <a:blip r:embed="rId10"/>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3326075-8FC5-9F7F-CBAC-1FD21BF1F9C1}"/>
                  </a:ext>
                </a:extLst>
              </p:cNvPr>
              <p:cNvSpPr txBox="1"/>
              <p:nvPr/>
            </p:nvSpPr>
            <p:spPr>
              <a:xfrm>
                <a:off x="3015811" y="5721938"/>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53326075-8FC5-9F7F-CBAC-1FD21BF1F9C1}"/>
                  </a:ext>
                </a:extLst>
              </p:cNvPr>
              <p:cNvSpPr txBox="1">
                <a:spLocks noRot="1" noChangeAspect="1" noMove="1" noResize="1" noEditPoints="1" noAdjustHandles="1" noChangeArrowheads="1" noChangeShapeType="1" noTextEdit="1"/>
              </p:cNvSpPr>
              <p:nvPr/>
            </p:nvSpPr>
            <p:spPr>
              <a:xfrm>
                <a:off x="3015811" y="5721938"/>
                <a:ext cx="1418530" cy="369332"/>
              </a:xfrm>
              <a:prstGeom prst="rect">
                <a:avLst/>
              </a:prstGeom>
              <a:blipFill>
                <a:blip r:embed="rId11"/>
                <a:stretch>
                  <a:fillRect b="-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37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1359A1-A617-57DD-5C49-66C0C38AD9FD}"/>
              </a:ext>
            </a:extLst>
          </p:cNvPr>
          <p:cNvSpPr txBox="1"/>
          <p:nvPr/>
        </p:nvSpPr>
        <p:spPr>
          <a:xfrm>
            <a:off x="282649" y="797116"/>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複数の正規分布が混合したものを１つの分布にする</a:t>
            </a:r>
          </a:p>
        </p:txBody>
      </p:sp>
      <p:sp>
        <p:nvSpPr>
          <p:cNvPr id="30" name="テキスト ボックス 29">
            <a:extLst>
              <a:ext uri="{FF2B5EF4-FFF2-40B4-BE49-F238E27FC236}">
                <a16:creationId xmlns:a16="http://schemas.microsoft.com/office/drawing/2014/main" id="{915677E4-4571-AD6D-64E2-BB2093D27350}"/>
              </a:ext>
            </a:extLst>
          </p:cNvPr>
          <p:cNvSpPr txBox="1"/>
          <p:nvPr/>
        </p:nvSpPr>
        <p:spPr>
          <a:xfrm>
            <a:off x="5470289" y="2128726"/>
            <a:ext cx="5416868" cy="830997"/>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混合ガウス分布モデル</a:t>
            </a:r>
            <a:r>
              <a:rPr kumimoji="1" lang="en-US" altLang="ja-JP" sz="2400" b="1" u="sng" dirty="0">
                <a:latin typeface="メイリオ" panose="020B0604030504040204" pitchFamily="50" charset="-128"/>
                <a:ea typeface="メイリオ" panose="020B0604030504040204" pitchFamily="50" charset="-128"/>
              </a:rPr>
              <a:t>(GMM)</a:t>
            </a:r>
          </a:p>
          <a:p>
            <a:pPr algn="l"/>
            <a:r>
              <a:rPr kumimoji="1" lang="ja-JP" altLang="en-US" sz="2400" dirty="0">
                <a:latin typeface="メイリオ" panose="020B0604030504040204" pitchFamily="50" charset="-128"/>
                <a:ea typeface="メイリオ" panose="020B0604030504040204" pitchFamily="50" charset="-128"/>
              </a:rPr>
              <a:t>複数の正規分布が共存する生成モデル</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5D551-38DE-0C6E-DDED-268A16C9BE32}"/>
                  </a:ext>
                </a:extLst>
              </p:cNvPr>
              <p:cNvSpPr txBox="1"/>
              <p:nvPr/>
            </p:nvSpPr>
            <p:spPr>
              <a:xfrm>
                <a:off x="5525878" y="2942606"/>
                <a:ext cx="556965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個の異なる正規分布</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クラスタがウエイト</a:t>
                </a:r>
                <a:r>
                  <a:rPr kumimoji="1" lang="en-US" altLang="ja-JP"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ja-JP" altLang="en-US" sz="1800" i="1" smtClean="0">
                            <a:latin typeface="Cambria Math" panose="02040503050406030204" pitchFamily="18" charset="0"/>
                            <a:ea typeface="メイリオ" panose="020B0604030504040204" pitchFamily="50" charset="-128"/>
                          </a:rPr>
                          <m:t>𝜋</m:t>
                        </m:r>
                      </m:e>
                      <m:sub>
                        <m:r>
                          <a:rPr kumimoji="1" lang="en-US" altLang="ja-JP" sz="1800"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で混合しているとするモデル</a:t>
                </a:r>
              </a:p>
            </p:txBody>
          </p:sp>
        </mc:Choice>
        <mc:Fallback xmlns="">
          <p:sp>
            <p:nvSpPr>
              <p:cNvPr id="31" name="テキスト ボックス 30">
                <a:extLst>
                  <a:ext uri="{FF2B5EF4-FFF2-40B4-BE49-F238E27FC236}">
                    <a16:creationId xmlns:a16="http://schemas.microsoft.com/office/drawing/2014/main" id="{CFC5D551-38DE-0C6E-DDED-268A16C9BE32}"/>
                  </a:ext>
                </a:extLst>
              </p:cNvPr>
              <p:cNvSpPr txBox="1">
                <a:spLocks noRot="1" noChangeAspect="1" noMove="1" noResize="1" noEditPoints="1" noAdjustHandles="1" noChangeArrowheads="1" noChangeShapeType="1" noTextEdit="1"/>
              </p:cNvSpPr>
              <p:nvPr/>
            </p:nvSpPr>
            <p:spPr>
              <a:xfrm>
                <a:off x="5525878" y="2942606"/>
                <a:ext cx="5569651" cy="646331"/>
              </a:xfrm>
              <a:prstGeom prst="rect">
                <a:avLst/>
              </a:prstGeom>
              <a:blipFill>
                <a:blip r:embed="rId4"/>
                <a:stretch>
                  <a:fillRect l="-875" t="-3774" b="-15094"/>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3E0C2A24-A606-B7E7-FAAF-8CDF83011D53}"/>
              </a:ext>
            </a:extLst>
          </p:cNvPr>
          <p:cNvPicPr>
            <a:picLocks noChangeAspect="1"/>
          </p:cNvPicPr>
          <p:nvPr/>
        </p:nvPicPr>
        <p:blipFill>
          <a:blip r:embed="rId5"/>
          <a:stretch>
            <a:fillRect/>
          </a:stretch>
        </p:blipFill>
        <p:spPr>
          <a:xfrm>
            <a:off x="5635052" y="3753012"/>
            <a:ext cx="3762784" cy="1060103"/>
          </a:xfrm>
          <a:prstGeom prst="rect">
            <a:avLst/>
          </a:prstGeom>
        </p:spPr>
      </p:pic>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7C4A10-5BC7-856C-6CA4-86B6C33E9561}"/>
                  </a:ext>
                </a:extLst>
              </p:cNvPr>
              <p:cNvSpPr txBox="1"/>
              <p:nvPr/>
            </p:nvSpPr>
            <p:spPr>
              <a:xfrm>
                <a:off x="5623460" y="5493305"/>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4F7C4A10-5BC7-856C-6CA4-86B6C33E9561}"/>
                  </a:ext>
                </a:extLst>
              </p:cNvPr>
              <p:cNvSpPr txBox="1">
                <a:spLocks noRot="1" noChangeAspect="1" noMove="1" noResize="1" noEditPoints="1" noAdjustHandles="1" noChangeArrowheads="1" noChangeShapeType="1" noTextEdit="1"/>
              </p:cNvSpPr>
              <p:nvPr/>
            </p:nvSpPr>
            <p:spPr>
              <a:xfrm>
                <a:off x="5623460" y="5493305"/>
                <a:ext cx="6113020" cy="666464"/>
              </a:xfrm>
              <a:prstGeom prst="rect">
                <a:avLst/>
              </a:prstGeom>
              <a:blipFill>
                <a:blip r:embed="rId6"/>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EE0A66FC-15A9-6848-8F72-1240F2BC0C31}"/>
              </a:ext>
            </a:extLst>
          </p:cNvPr>
          <p:cNvSpPr txBox="1"/>
          <p:nvPr/>
        </p:nvSpPr>
        <p:spPr>
          <a:xfrm>
            <a:off x="5623460" y="6244709"/>
            <a:ext cx="45784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分布を明確にするため </a:t>
            </a:r>
            <a:r>
              <a:rPr kumimoji="1" lang="en-US" altLang="ja-JP" dirty="0">
                <a:latin typeface="メイリオ" panose="020B0604030504040204" pitchFamily="50" charset="-128"/>
                <a:ea typeface="メイリオ" panose="020B0604030504040204" pitchFamily="50" charset="-128"/>
              </a:rPr>
              <a:t>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N </a:t>
            </a:r>
            <a:r>
              <a:rPr kumimoji="1" lang="ja-JP" altLang="en-US" dirty="0">
                <a:latin typeface="メイリオ" panose="020B0604030504040204" pitchFamily="50" charset="-128"/>
                <a:ea typeface="メイリオ" panose="020B0604030504040204" pitchFamily="50" charset="-128"/>
              </a:rPr>
              <a:t>に書き換えた</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1E6D0E3-0FEE-0B9B-05E8-26C8CF0213E1}"/>
                  </a:ext>
                </a:extLst>
              </p:cNvPr>
              <p:cNvSpPr txBox="1"/>
              <p:nvPr/>
            </p:nvSpPr>
            <p:spPr>
              <a:xfrm>
                <a:off x="7137346" y="4713601"/>
                <a:ext cx="2768450" cy="56688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混合比率</m:t>
                      </m:r>
                      <m:r>
                        <a:rPr kumimoji="1" lang="en-US" altLang="ja-JP" b="1" i="1" smtClean="0">
                          <a:latin typeface="Cambria Math" panose="02040503050406030204" pitchFamily="18" charset="0"/>
                          <a:ea typeface="メイリオ" panose="020B0604030504040204" pitchFamily="50" charset="-128"/>
                        </a:rPr>
                        <m:t> </m:t>
                      </m:r>
                      <m:nary>
                        <m:naryPr>
                          <m:chr m:val="∑"/>
                          <m:limLoc m:val="subSup"/>
                          <m:ctrlPr>
                            <a:rPr kumimoji="1" lang="en-US" altLang="ja-JP" i="1" smtClean="0">
                              <a:latin typeface="Cambria Math" panose="02040503050406030204" pitchFamily="18" charset="0"/>
                              <a:ea typeface="メイリオ" panose="020B0604030504040204" pitchFamily="50" charset="-128"/>
                            </a:rPr>
                          </m:ctrlPr>
                        </m:naryPr>
                        <m:sub>
                          <m:r>
                            <m:rPr>
                              <m:brk m:alnAt="25"/>
                            </m:rP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e>
                      </m:nary>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E1E6D0E3-0FEE-0B9B-05E8-26C8CF0213E1}"/>
                  </a:ext>
                </a:extLst>
              </p:cNvPr>
              <p:cNvSpPr txBox="1">
                <a:spLocks noRot="1" noChangeAspect="1" noMove="1" noResize="1" noEditPoints="1" noAdjustHandles="1" noChangeArrowheads="1" noChangeShapeType="1" noTextEdit="1"/>
              </p:cNvSpPr>
              <p:nvPr/>
            </p:nvSpPr>
            <p:spPr>
              <a:xfrm>
                <a:off x="7137346" y="4713601"/>
                <a:ext cx="2768450" cy="566886"/>
              </a:xfrm>
              <a:prstGeom prst="rect">
                <a:avLst/>
              </a:prstGeom>
              <a:blipFill>
                <a:blip r:embed="rId7"/>
                <a:stretch>
                  <a:fillRect/>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EAE7A556-F60E-C491-4221-300F476DE7C0}"/>
              </a:ext>
            </a:extLst>
          </p:cNvPr>
          <p:cNvSpPr/>
          <p:nvPr/>
        </p:nvSpPr>
        <p:spPr>
          <a:xfrm>
            <a:off x="5548780" y="3789272"/>
            <a:ext cx="5945582" cy="1534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B852E68C-792A-9150-8F1F-4EF7435A2880}"/>
              </a:ext>
            </a:extLst>
          </p:cNvPr>
          <p:cNvPicPr>
            <a:picLocks noChangeAspect="1"/>
          </p:cNvPicPr>
          <p:nvPr/>
        </p:nvPicPr>
        <p:blipFill>
          <a:blip r:embed="rId8"/>
          <a:stretch>
            <a:fillRect/>
          </a:stretch>
        </p:blipFill>
        <p:spPr>
          <a:xfrm>
            <a:off x="286447" y="2681449"/>
            <a:ext cx="5067459" cy="3862226"/>
          </a:xfrm>
          <a:prstGeom prst="rect">
            <a:avLst/>
          </a:prstGeom>
        </p:spPr>
      </p:pic>
      <p:grpSp>
        <p:nvGrpSpPr>
          <p:cNvPr id="38" name="グループ化 37">
            <a:extLst>
              <a:ext uri="{FF2B5EF4-FFF2-40B4-BE49-F238E27FC236}">
                <a16:creationId xmlns:a16="http://schemas.microsoft.com/office/drawing/2014/main" id="{4EE9F4CD-DD08-4BE6-4D84-D75F57E4F365}"/>
              </a:ext>
            </a:extLst>
          </p:cNvPr>
          <p:cNvGrpSpPr/>
          <p:nvPr/>
        </p:nvGrpSpPr>
        <p:grpSpPr>
          <a:xfrm rot="17682631">
            <a:off x="690483" y="2817529"/>
            <a:ext cx="735397" cy="633242"/>
            <a:chOff x="6170648" y="1391812"/>
            <a:chExt cx="482082" cy="325017"/>
          </a:xfrm>
        </p:grpSpPr>
        <p:sp>
          <p:nvSpPr>
            <p:cNvPr id="39" name="楕円 38">
              <a:extLst>
                <a:ext uri="{FF2B5EF4-FFF2-40B4-BE49-F238E27FC236}">
                  <a16:creationId xmlns:a16="http://schemas.microsoft.com/office/drawing/2014/main" id="{A72F9058-1424-F584-C9AD-B1C2F352E3A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02272324-E2F5-2042-4FF1-2B24D1B0816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7B7ECC6-8F33-D16C-8C60-FEE9C94D424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F6729BB7-7FF8-EFBC-46DB-BDAC6670E6EE}"/>
              </a:ext>
            </a:extLst>
          </p:cNvPr>
          <p:cNvGrpSpPr/>
          <p:nvPr/>
        </p:nvGrpSpPr>
        <p:grpSpPr>
          <a:xfrm>
            <a:off x="1432392" y="3766194"/>
            <a:ext cx="735397" cy="708886"/>
            <a:chOff x="6170648" y="1391812"/>
            <a:chExt cx="482082" cy="325017"/>
          </a:xfrm>
        </p:grpSpPr>
        <p:sp>
          <p:nvSpPr>
            <p:cNvPr id="43" name="楕円 42">
              <a:extLst>
                <a:ext uri="{FF2B5EF4-FFF2-40B4-BE49-F238E27FC236}">
                  <a16:creationId xmlns:a16="http://schemas.microsoft.com/office/drawing/2014/main" id="{8A5A6ED1-1F34-2FA3-FC53-1D5493A9278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5F21BA5-6EA5-33F3-451E-621488AF350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001D3BC-3C45-9E79-73C9-E59CE75816E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7417953-2C08-4AE2-DBB7-702A8B1A9768}"/>
              </a:ext>
            </a:extLst>
          </p:cNvPr>
          <p:cNvGrpSpPr/>
          <p:nvPr/>
        </p:nvGrpSpPr>
        <p:grpSpPr>
          <a:xfrm rot="1736743">
            <a:off x="627635" y="4251909"/>
            <a:ext cx="939611" cy="423723"/>
            <a:chOff x="6170648" y="1391812"/>
            <a:chExt cx="482082" cy="325017"/>
          </a:xfrm>
        </p:grpSpPr>
        <p:sp>
          <p:nvSpPr>
            <p:cNvPr id="47" name="楕円 46">
              <a:extLst>
                <a:ext uri="{FF2B5EF4-FFF2-40B4-BE49-F238E27FC236}">
                  <a16:creationId xmlns:a16="http://schemas.microsoft.com/office/drawing/2014/main" id="{A06FF2B6-FAFE-4DDF-FC2F-3DC389C0AA00}"/>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02B1A059-2B14-C127-296D-376D5223F64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F1C9DCA-95CF-A461-0063-040A4BD08A2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0BEE105F-C6B9-C3B2-2386-A2F1BFE70B9C}"/>
              </a:ext>
            </a:extLst>
          </p:cNvPr>
          <p:cNvGrpSpPr/>
          <p:nvPr/>
        </p:nvGrpSpPr>
        <p:grpSpPr>
          <a:xfrm rot="19732160">
            <a:off x="1800091" y="4679235"/>
            <a:ext cx="735397" cy="524763"/>
            <a:chOff x="6170648" y="1391812"/>
            <a:chExt cx="482082" cy="325017"/>
          </a:xfrm>
        </p:grpSpPr>
        <p:sp>
          <p:nvSpPr>
            <p:cNvPr id="51" name="楕円 50">
              <a:extLst>
                <a:ext uri="{FF2B5EF4-FFF2-40B4-BE49-F238E27FC236}">
                  <a16:creationId xmlns:a16="http://schemas.microsoft.com/office/drawing/2014/main" id="{39F55034-286E-698A-ACBA-2BDDE6671D7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EAF7C70-023B-927C-52A1-C1ABE87ECBA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8CAADE5D-ACA9-92C9-20ED-4BE649CB0F1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3FBD2964-0248-89DE-DB80-EFD8E398690D}"/>
              </a:ext>
            </a:extLst>
          </p:cNvPr>
          <p:cNvGrpSpPr/>
          <p:nvPr/>
        </p:nvGrpSpPr>
        <p:grpSpPr>
          <a:xfrm rot="19682685">
            <a:off x="4283061" y="5585661"/>
            <a:ext cx="735397" cy="581369"/>
            <a:chOff x="6170648" y="1391812"/>
            <a:chExt cx="482082" cy="325017"/>
          </a:xfrm>
        </p:grpSpPr>
        <p:sp>
          <p:nvSpPr>
            <p:cNvPr id="55" name="楕円 54">
              <a:extLst>
                <a:ext uri="{FF2B5EF4-FFF2-40B4-BE49-F238E27FC236}">
                  <a16:creationId xmlns:a16="http://schemas.microsoft.com/office/drawing/2014/main" id="{D1814F19-B3D9-7187-A866-8DB79691415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C633891-66A2-0C42-45D1-7BACA2C635F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BC01042-3AE5-1F94-855C-005B7768D15D}"/>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楕円 57">
            <a:extLst>
              <a:ext uri="{FF2B5EF4-FFF2-40B4-BE49-F238E27FC236}">
                <a16:creationId xmlns:a16="http://schemas.microsoft.com/office/drawing/2014/main" id="{DF92D723-534F-7A45-235A-F7A8CB9C913C}"/>
              </a:ext>
            </a:extLst>
          </p:cNvPr>
          <p:cNvSpPr/>
          <p:nvPr/>
        </p:nvSpPr>
        <p:spPr>
          <a:xfrm rot="20337228">
            <a:off x="1174973" y="360282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4D741464-76B3-32DC-B6B5-7BAD8A44646B}"/>
              </a:ext>
            </a:extLst>
          </p:cNvPr>
          <p:cNvSpPr/>
          <p:nvPr/>
        </p:nvSpPr>
        <p:spPr>
          <a:xfrm rot="1480304">
            <a:off x="443243" y="408762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09656E16-AFB7-F5B5-CB9B-E9D9D7BF5E98}"/>
              </a:ext>
            </a:extLst>
          </p:cNvPr>
          <p:cNvSpPr txBox="1"/>
          <p:nvPr/>
        </p:nvSpPr>
        <p:spPr>
          <a:xfrm>
            <a:off x="1468143" y="427016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E52727C5-A073-A129-97D5-2C4C1653ADBE}"/>
              </a:ext>
            </a:extLst>
          </p:cNvPr>
          <p:cNvSpPr txBox="1"/>
          <p:nvPr/>
        </p:nvSpPr>
        <p:spPr>
          <a:xfrm>
            <a:off x="651061" y="2255816"/>
            <a:ext cx="2364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クラスタ数</a:t>
            </a:r>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A6046AD-1AE4-722C-2D68-CD77644AEF2C}"/>
                  </a:ext>
                </a:extLst>
              </p:cNvPr>
              <p:cNvSpPr txBox="1"/>
              <p:nvPr/>
            </p:nvSpPr>
            <p:spPr>
              <a:xfrm>
                <a:off x="1386187" y="2758747"/>
                <a:ext cx="16890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5A6046AD-1AE4-722C-2D68-CD77644AEF2C}"/>
                  </a:ext>
                </a:extLst>
              </p:cNvPr>
              <p:cNvSpPr txBox="1">
                <a:spLocks noRot="1" noChangeAspect="1" noMove="1" noResize="1" noEditPoints="1" noAdjustHandles="1" noChangeArrowheads="1" noChangeShapeType="1" noTextEdit="1"/>
              </p:cNvSpPr>
              <p:nvPr/>
            </p:nvSpPr>
            <p:spPr>
              <a:xfrm>
                <a:off x="1386187" y="2758747"/>
                <a:ext cx="1689052"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F0475-5CC0-660F-169E-582A271CD711}"/>
                  </a:ext>
                </a:extLst>
              </p:cNvPr>
              <p:cNvSpPr txBox="1"/>
              <p:nvPr/>
            </p:nvSpPr>
            <p:spPr>
              <a:xfrm>
                <a:off x="43169" y="4759894"/>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F0475-5CC0-660F-169E-582A271CD711}"/>
                  </a:ext>
                </a:extLst>
              </p:cNvPr>
              <p:cNvSpPr txBox="1">
                <a:spLocks noRot="1" noChangeAspect="1" noMove="1" noResize="1" noEditPoints="1" noAdjustHandles="1" noChangeArrowheads="1" noChangeShapeType="1" noTextEdit="1"/>
              </p:cNvSpPr>
              <p:nvPr/>
            </p:nvSpPr>
            <p:spPr>
              <a:xfrm>
                <a:off x="43169" y="4759894"/>
                <a:ext cx="1705018"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8898BA0C-8056-BCBB-35C8-BBD8CF6DCA82}"/>
                  </a:ext>
                </a:extLst>
              </p:cNvPr>
              <p:cNvSpPr txBox="1"/>
              <p:nvPr/>
            </p:nvSpPr>
            <p:spPr>
              <a:xfrm>
                <a:off x="1630425" y="3352076"/>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8898BA0C-8056-BCBB-35C8-BBD8CF6DCA82}"/>
                  </a:ext>
                </a:extLst>
              </p:cNvPr>
              <p:cNvSpPr txBox="1">
                <a:spLocks noRot="1" noChangeAspect="1" noMove="1" noResize="1" noEditPoints="1" noAdjustHandles="1" noChangeArrowheads="1" noChangeShapeType="1" noTextEdit="1"/>
              </p:cNvSpPr>
              <p:nvPr/>
            </p:nvSpPr>
            <p:spPr>
              <a:xfrm>
                <a:off x="1630425" y="3352076"/>
                <a:ext cx="1705018" cy="369332"/>
              </a:xfrm>
              <a:prstGeom prst="rect">
                <a:avLst/>
              </a:prstGeom>
              <a:blipFill>
                <a:blip r:embed="rId11"/>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F7B4F6B4-7E9C-3A72-73C8-0A303D884F41}"/>
                  </a:ext>
                </a:extLst>
              </p:cNvPr>
              <p:cNvSpPr txBox="1"/>
              <p:nvPr/>
            </p:nvSpPr>
            <p:spPr>
              <a:xfrm>
                <a:off x="1536575" y="5209633"/>
                <a:ext cx="17563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i="1">
                          <a:latin typeface="Cambria Math" panose="02040503050406030204" pitchFamily="18" charset="0"/>
                          <a:ea typeface="メイリオ" panose="020B0604030504040204" pitchFamily="50" charset="-128"/>
                        </a:rPr>
                        <m:t> </m:t>
                      </m:r>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F7B4F6B4-7E9C-3A72-73C8-0A303D884F41}"/>
                  </a:ext>
                </a:extLst>
              </p:cNvPr>
              <p:cNvSpPr txBox="1">
                <a:spLocks noRot="1" noChangeAspect="1" noMove="1" noResize="1" noEditPoints="1" noAdjustHandles="1" noChangeArrowheads="1" noChangeShapeType="1" noTextEdit="1"/>
              </p:cNvSpPr>
              <p:nvPr/>
            </p:nvSpPr>
            <p:spPr>
              <a:xfrm>
                <a:off x="1536575" y="5209633"/>
                <a:ext cx="1756315" cy="369332"/>
              </a:xfrm>
              <a:prstGeom prst="rect">
                <a:avLst/>
              </a:prstGeom>
              <a:blipFill>
                <a:blip r:embed="rId12"/>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8205E09-2029-3697-5CC5-56A01A31D791}"/>
                  </a:ext>
                </a:extLst>
              </p:cNvPr>
              <p:cNvSpPr txBox="1"/>
              <p:nvPr/>
            </p:nvSpPr>
            <p:spPr>
              <a:xfrm>
                <a:off x="3655006" y="5166339"/>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B8205E09-2029-3697-5CC5-56A01A31D791}"/>
                  </a:ext>
                </a:extLst>
              </p:cNvPr>
              <p:cNvSpPr txBox="1">
                <a:spLocks noRot="1" noChangeAspect="1" noMove="1" noResize="1" noEditPoints="1" noAdjustHandles="1" noChangeArrowheads="1" noChangeShapeType="1" noTextEdit="1"/>
              </p:cNvSpPr>
              <p:nvPr/>
            </p:nvSpPr>
            <p:spPr>
              <a:xfrm>
                <a:off x="3655006" y="5166339"/>
                <a:ext cx="1705018" cy="369332"/>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085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F090FE3-512E-940F-DB66-34587D09F1DE}"/>
                  </a:ext>
                </a:extLst>
              </p:cNvPr>
              <p:cNvSpPr txBox="1"/>
              <p:nvPr/>
            </p:nvSpPr>
            <p:spPr>
              <a:xfrm>
                <a:off x="997474" y="1647448"/>
                <a:ext cx="3690819"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混合比率</m:t>
                      </m:r>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F090FE3-512E-940F-DB66-34587D09F1DE}"/>
                  </a:ext>
                </a:extLst>
              </p:cNvPr>
              <p:cNvSpPr txBox="1">
                <a:spLocks noRot="1" noChangeAspect="1" noMove="1" noResize="1" noEditPoints="1" noAdjustHandles="1" noChangeArrowheads="1" noChangeShapeType="1" noTextEdit="1"/>
              </p:cNvSpPr>
              <p:nvPr/>
            </p:nvSpPr>
            <p:spPr>
              <a:xfrm>
                <a:off x="997474" y="1647448"/>
                <a:ext cx="3690819" cy="75591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F7A66BF-3496-502B-130F-3C0F1935C3BB}"/>
              </a:ext>
            </a:extLst>
          </p:cNvPr>
          <p:cNvSpPr txBox="1"/>
          <p:nvPr/>
        </p:nvSpPr>
        <p:spPr>
          <a:xfrm>
            <a:off x="628650" y="523875"/>
            <a:ext cx="56797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混合比率の意味・</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の意味</a:t>
            </a:r>
          </a:p>
        </p:txBody>
      </p:sp>
      <p:pic>
        <p:nvPicPr>
          <p:cNvPr id="6" name="図 5">
            <a:extLst>
              <a:ext uri="{FF2B5EF4-FFF2-40B4-BE49-F238E27FC236}">
                <a16:creationId xmlns:a16="http://schemas.microsoft.com/office/drawing/2014/main" id="{49E2AB97-F6F8-38FC-DC6D-044139434D59}"/>
              </a:ext>
            </a:extLst>
          </p:cNvPr>
          <p:cNvPicPr>
            <a:picLocks noChangeAspect="1"/>
          </p:cNvPicPr>
          <p:nvPr/>
        </p:nvPicPr>
        <p:blipFill>
          <a:blip r:embed="rId3"/>
          <a:stretch>
            <a:fillRect/>
          </a:stretch>
        </p:blipFill>
        <p:spPr>
          <a:xfrm>
            <a:off x="961492" y="2467489"/>
            <a:ext cx="3762784" cy="106010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2B74E31-CD54-F64D-821C-C56155D509EB}"/>
                  </a:ext>
                </a:extLst>
              </p:cNvPr>
              <p:cNvSpPr txBox="1"/>
              <p:nvPr/>
            </p:nvSpPr>
            <p:spPr>
              <a:xfrm>
                <a:off x="2067964" y="3606452"/>
                <a:ext cx="4436792"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𝑁</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e>
                    </m:d>
                  </m:oMath>
                </a14:m>
                <a:r>
                  <a:rPr kumimoji="1" lang="ja-JP" altLang="en-US" sz="2400" dirty="0">
                    <a:latin typeface="メイリオ" panose="020B0604030504040204" pitchFamily="50" charset="-128"/>
                    <a:ea typeface="メイリオ" panose="020B0604030504040204" pitchFamily="50" charset="-128"/>
                  </a:rPr>
                  <a:t>の面積は１だから</a:t>
                </a:r>
              </a:p>
            </p:txBody>
          </p:sp>
        </mc:Choice>
        <mc:Fallback xmlns="">
          <p:sp>
            <p:nvSpPr>
              <p:cNvPr id="7" name="テキスト ボックス 6">
                <a:extLst>
                  <a:ext uri="{FF2B5EF4-FFF2-40B4-BE49-F238E27FC236}">
                    <a16:creationId xmlns:a16="http://schemas.microsoft.com/office/drawing/2014/main" id="{F2B74E31-CD54-F64D-821C-C56155D509EB}"/>
                  </a:ext>
                </a:extLst>
              </p:cNvPr>
              <p:cNvSpPr txBox="1">
                <a:spLocks noRot="1" noChangeAspect="1" noMove="1" noResize="1" noEditPoints="1" noAdjustHandles="1" noChangeArrowheads="1" noChangeShapeType="1" noTextEdit="1"/>
              </p:cNvSpPr>
              <p:nvPr/>
            </p:nvSpPr>
            <p:spPr>
              <a:xfrm>
                <a:off x="2067964" y="3606452"/>
                <a:ext cx="4436792" cy="461665"/>
              </a:xfrm>
              <a:prstGeom prst="rect">
                <a:avLst/>
              </a:prstGeom>
              <a:blipFill>
                <a:blip r:embed="rId4"/>
                <a:stretch>
                  <a:fillRect l="-275" t="-8000" b="-333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398A309-AFB0-91E7-54D6-EBE70D0E924F}"/>
              </a:ext>
            </a:extLst>
          </p:cNvPr>
          <p:cNvSpPr txBox="1"/>
          <p:nvPr/>
        </p:nvSpPr>
        <p:spPr>
          <a:xfrm>
            <a:off x="372608" y="4738437"/>
            <a:ext cx="3446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混合ガウス分布</a:t>
            </a:r>
            <a:r>
              <a:rPr kumimoji="1" lang="en-US" altLang="ja-JP" sz="2400" dirty="0">
                <a:latin typeface="メイリオ" panose="020B0604030504040204" pitchFamily="50" charset="-128"/>
                <a:ea typeface="メイリオ" panose="020B0604030504040204" pitchFamily="50" charset="-128"/>
              </a:rPr>
              <a:t>(GMM) </a:t>
            </a:r>
            <a:endParaRPr kumimoji="1" lang="ja-JP" altLang="en-US" sz="24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35081EC-7D43-D5C8-3213-7BEC92299F89}"/>
              </a:ext>
            </a:extLst>
          </p:cNvPr>
          <p:cNvPicPr>
            <a:picLocks noChangeAspect="1"/>
          </p:cNvPicPr>
          <p:nvPr/>
        </p:nvPicPr>
        <p:blipFill>
          <a:blip r:embed="rId3"/>
          <a:stretch>
            <a:fillRect/>
          </a:stretch>
        </p:blipFill>
        <p:spPr>
          <a:xfrm>
            <a:off x="3669751" y="4389804"/>
            <a:ext cx="3762784" cy="106010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A1C6CA-C1C2-7F8C-5E8E-6B35B97257FA}"/>
                  </a:ext>
                </a:extLst>
              </p:cNvPr>
              <p:cNvSpPr txBox="1"/>
              <p:nvPr/>
            </p:nvSpPr>
            <p:spPr>
              <a:xfrm>
                <a:off x="628650" y="5481791"/>
                <a:ext cx="12082353"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つまり複数の正規分布がウエイト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で混合したような</a:t>
                </a:r>
                <a:r>
                  <a:rPr kumimoji="1" lang="en-US" altLang="ja-JP" sz="2000" b="1" dirty="0">
                    <a:latin typeface="メイリオ" panose="020B0604030504040204" pitchFamily="50" charset="-128"/>
                    <a:ea typeface="メイリオ" panose="020B0604030504040204" pitchFamily="50" charset="-128"/>
                  </a:rPr>
                  <a:t>1</a:t>
                </a:r>
                <a:r>
                  <a:rPr kumimoji="1" lang="ja-JP" altLang="en-US" sz="2000" b="1" dirty="0">
                    <a:latin typeface="メイリオ" panose="020B0604030504040204" pitchFamily="50" charset="-128"/>
                    <a:ea typeface="メイリオ" panose="020B0604030504040204" pitchFamily="50" charset="-128"/>
                  </a:rPr>
                  <a:t>つの確率分布になっている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は、混合した１つ１つの正規分布</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𝑁</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e>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e>
                    </m:d>
                  </m:oMath>
                </a14:m>
                <a:r>
                  <a:rPr kumimoji="1" lang="ja-JP" altLang="en-US" sz="2000" dirty="0">
                    <a:latin typeface="メイリオ" panose="020B0604030504040204" pitchFamily="50" charset="-128"/>
                    <a:ea typeface="メイリオ" panose="020B0604030504040204" pitchFamily="50" charset="-128"/>
                  </a:rPr>
                  <a:t>の面積でもある</a:t>
                </a:r>
              </a:p>
            </p:txBody>
          </p:sp>
        </mc:Choice>
        <mc:Fallback xmlns="">
          <p:sp>
            <p:nvSpPr>
              <p:cNvPr id="11" name="テキスト ボックス 10">
                <a:extLst>
                  <a:ext uri="{FF2B5EF4-FFF2-40B4-BE49-F238E27FC236}">
                    <a16:creationId xmlns:a16="http://schemas.microsoft.com/office/drawing/2014/main" id="{28A1C6CA-C1C2-7F8C-5E8E-6B35B97257FA}"/>
                  </a:ext>
                </a:extLst>
              </p:cNvPr>
              <p:cNvSpPr txBox="1">
                <a:spLocks noRot="1" noChangeAspect="1" noMove="1" noResize="1" noEditPoints="1" noAdjustHandles="1" noChangeArrowheads="1" noChangeShapeType="1" noTextEdit="1"/>
              </p:cNvSpPr>
              <p:nvPr/>
            </p:nvSpPr>
            <p:spPr>
              <a:xfrm>
                <a:off x="628650" y="5481791"/>
                <a:ext cx="12082353" cy="707886"/>
              </a:xfrm>
              <a:prstGeom prst="rect">
                <a:avLst/>
              </a:prstGeom>
              <a:blipFill>
                <a:blip r:embed="rId5"/>
                <a:stretch>
                  <a:fillRect l="-454" t="-6034" b="-14655"/>
                </a:stretch>
              </a:blipFill>
            </p:spPr>
            <p:txBody>
              <a:bodyPr/>
              <a:lstStyle/>
              <a:p>
                <a:r>
                  <a:rPr lang="ja-JP" altLang="en-US">
                    <a:noFill/>
                  </a:rPr>
                  <a:t> </a:t>
                </a:r>
              </a:p>
            </p:txBody>
          </p:sp>
        </mc:Fallback>
      </mc:AlternateContent>
      <p:pic>
        <p:nvPicPr>
          <p:cNvPr id="39" name="図 38">
            <a:extLst>
              <a:ext uri="{FF2B5EF4-FFF2-40B4-BE49-F238E27FC236}">
                <a16:creationId xmlns:a16="http://schemas.microsoft.com/office/drawing/2014/main" id="{3AAD0E91-99FC-7DFD-EAB6-8AA6E35E2CAC}"/>
              </a:ext>
            </a:extLst>
          </p:cNvPr>
          <p:cNvPicPr>
            <a:picLocks noChangeAspect="1"/>
          </p:cNvPicPr>
          <p:nvPr/>
        </p:nvPicPr>
        <p:blipFill>
          <a:blip r:embed="rId6"/>
          <a:stretch>
            <a:fillRect/>
          </a:stretch>
        </p:blipFill>
        <p:spPr>
          <a:xfrm>
            <a:off x="7467726" y="1243399"/>
            <a:ext cx="3969181" cy="3081338"/>
          </a:xfrm>
          <a:prstGeom prst="rect">
            <a:avLst/>
          </a:prstGeom>
        </p:spPr>
      </p:pic>
      <p:sp>
        <p:nvSpPr>
          <p:cNvPr id="40" name="テキスト ボックス 39">
            <a:extLst>
              <a:ext uri="{FF2B5EF4-FFF2-40B4-BE49-F238E27FC236}">
                <a16:creationId xmlns:a16="http://schemas.microsoft.com/office/drawing/2014/main" id="{0CA1B654-D9A0-69D9-D1BD-FBE101605003}"/>
              </a:ext>
            </a:extLst>
          </p:cNvPr>
          <p:cNvSpPr txBox="1"/>
          <p:nvPr/>
        </p:nvSpPr>
        <p:spPr>
          <a:xfrm>
            <a:off x="703029" y="1107367"/>
            <a:ext cx="3443571"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は１つの確率分布</a:t>
            </a:r>
          </a:p>
        </p:txBody>
      </p:sp>
      <p:sp>
        <p:nvSpPr>
          <p:cNvPr id="41" name="テキスト ボックス 40">
            <a:extLst>
              <a:ext uri="{FF2B5EF4-FFF2-40B4-BE49-F238E27FC236}">
                <a16:creationId xmlns:a16="http://schemas.microsoft.com/office/drawing/2014/main" id="{8E36F01A-81C9-86D4-F7A7-5CF38159E447}"/>
              </a:ext>
            </a:extLst>
          </p:cNvPr>
          <p:cNvSpPr txBox="1"/>
          <p:nvPr/>
        </p:nvSpPr>
        <p:spPr>
          <a:xfrm>
            <a:off x="7432535" y="4774676"/>
            <a:ext cx="16065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の面積も</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42" name="楕円 41">
            <a:extLst>
              <a:ext uri="{FF2B5EF4-FFF2-40B4-BE49-F238E27FC236}">
                <a16:creationId xmlns:a16="http://schemas.microsoft.com/office/drawing/2014/main" id="{D7EB6AD8-3412-D05D-DD8C-928364AB6966}"/>
              </a:ext>
            </a:extLst>
          </p:cNvPr>
          <p:cNvSpPr/>
          <p:nvPr/>
        </p:nvSpPr>
        <p:spPr>
          <a:xfrm rot="1663975">
            <a:off x="6941287" y="1659062"/>
            <a:ext cx="4838520" cy="2191595"/>
          </a:xfrm>
          <a:prstGeom prst="ellipse">
            <a:avLst/>
          </a:prstGeom>
          <a:solidFill>
            <a:srgbClr val="DEEBF7">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FC682D-0AB9-08EB-975D-3CBA73F724F4}"/>
                  </a:ext>
                </a:extLst>
              </p:cNvPr>
              <p:cNvSpPr txBox="1"/>
              <p:nvPr/>
            </p:nvSpPr>
            <p:spPr>
              <a:xfrm>
                <a:off x="628650" y="6210925"/>
                <a:ext cx="9435532" cy="468783"/>
              </a:xfrm>
              <a:prstGeom prst="rect">
                <a:avLst/>
              </a:prstGeom>
              <a:noFill/>
            </p:spPr>
            <p:txBody>
              <a:bodyPr wrap="none" rtlCol="0">
                <a:spAutoFit/>
              </a:bodyPr>
              <a:lstStyle/>
              <a:p>
                <a:pPr algn="l"/>
                <a:r>
                  <a:rPr kumimoji="1" lang="ja-JP" altLang="en-US" sz="2400" dirty="0">
                    <a:ea typeface="メイリオ" panose="020B0604030504040204" pitchFamily="50" charset="-128"/>
                  </a:rPr>
                  <a:t>パラメータ</a:t>
                </a:r>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は</m:t>
                    </m:r>
                    <m:r>
                      <a:rPr kumimoji="1" lang="en-US" altLang="ja-JP" sz="2400" b="0" i="1" smtClean="0">
                        <a:latin typeface="Cambria Math" panose="02040503050406030204" pitchFamily="18" charset="0"/>
                        <a:ea typeface="メイリオ" panose="020B0604030504040204" pitchFamily="50" charset="-128"/>
                      </a:rPr>
                      <m:t> </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e>
                    </m:d>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が</m:t>
                    </m:r>
                  </m:oMath>
                </a14:m>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組！この</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組</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組がクラスタを表現する</a:t>
                </a:r>
              </a:p>
            </p:txBody>
          </p:sp>
        </mc:Choice>
        <mc:Fallback xmlns="">
          <p:sp>
            <p:nvSpPr>
              <p:cNvPr id="43" name="テキスト ボックス 42">
                <a:extLst>
                  <a:ext uri="{FF2B5EF4-FFF2-40B4-BE49-F238E27FC236}">
                    <a16:creationId xmlns:a16="http://schemas.microsoft.com/office/drawing/2014/main" id="{7EFC682D-0AB9-08EB-975D-3CBA73F724F4}"/>
                  </a:ext>
                </a:extLst>
              </p:cNvPr>
              <p:cNvSpPr txBox="1">
                <a:spLocks noRot="1" noChangeAspect="1" noMove="1" noResize="1" noEditPoints="1" noAdjustHandles="1" noChangeArrowheads="1" noChangeShapeType="1" noTextEdit="1"/>
              </p:cNvSpPr>
              <p:nvPr/>
            </p:nvSpPr>
            <p:spPr>
              <a:xfrm>
                <a:off x="628650" y="6210925"/>
                <a:ext cx="9435532" cy="468783"/>
              </a:xfrm>
              <a:prstGeom prst="rect">
                <a:avLst/>
              </a:prstGeom>
              <a:blipFill>
                <a:blip r:embed="rId7"/>
                <a:stretch>
                  <a:fillRect l="-969" t="-6494" r="-65" b="-31169"/>
                </a:stretch>
              </a:blipFill>
            </p:spPr>
            <p:txBody>
              <a:bodyPr/>
              <a:lstStyle/>
              <a:p>
                <a:r>
                  <a:rPr lang="ja-JP" altLang="en-US">
                    <a:noFill/>
                  </a:rPr>
                  <a:t> </a:t>
                </a:r>
              </a:p>
            </p:txBody>
          </p:sp>
        </mc:Fallback>
      </mc:AlternateContent>
      <p:sp>
        <p:nvSpPr>
          <p:cNvPr id="44" name="矢印: 下カーブ 43">
            <a:extLst>
              <a:ext uri="{FF2B5EF4-FFF2-40B4-BE49-F238E27FC236}">
                <a16:creationId xmlns:a16="http://schemas.microsoft.com/office/drawing/2014/main" id="{83828A78-64D6-866B-CA93-702431373B52}"/>
              </a:ext>
            </a:extLst>
          </p:cNvPr>
          <p:cNvSpPr/>
          <p:nvPr/>
        </p:nvSpPr>
        <p:spPr>
          <a:xfrm rot="19139318" flipV="1">
            <a:off x="9090741" y="4363780"/>
            <a:ext cx="1343185" cy="51499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0936924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41964</TotalTime>
  <Words>4408</Words>
  <Application>Microsoft Office PowerPoint</Application>
  <PresentationFormat>ワイド画面</PresentationFormat>
  <Paragraphs>485</Paragraphs>
  <Slides>51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51</vt:i4>
      </vt:variant>
    </vt:vector>
  </HeadingPairs>
  <TitlesOfParts>
    <vt:vector size="58"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Hiroshi Uehara</cp:lastModifiedBy>
  <cp:revision>374</cp:revision>
  <dcterms:created xsi:type="dcterms:W3CDTF">2020-09-05T05:58:12Z</dcterms:created>
  <dcterms:modified xsi:type="dcterms:W3CDTF">2023-10-19T09:58:26Z</dcterms:modified>
</cp:coreProperties>
</file>