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98" r:id="rId3"/>
    <p:sldId id="466" r:id="rId4"/>
    <p:sldId id="470" r:id="rId5"/>
    <p:sldId id="500" r:id="rId6"/>
    <p:sldId id="473" r:id="rId7"/>
    <p:sldId id="521" r:id="rId8"/>
    <p:sldId id="471" r:id="rId9"/>
    <p:sldId id="475" r:id="rId10"/>
    <p:sldId id="476" r:id="rId11"/>
    <p:sldId id="513" r:id="rId12"/>
    <p:sldId id="523" r:id="rId13"/>
    <p:sldId id="522" r:id="rId14"/>
    <p:sldId id="525" r:id="rId15"/>
    <p:sldId id="524" r:id="rId16"/>
    <p:sldId id="479" r:id="rId17"/>
    <p:sldId id="397" r:id="rId18"/>
    <p:sldId id="526" r:id="rId19"/>
    <p:sldId id="527" r:id="rId20"/>
    <p:sldId id="405" r:id="rId21"/>
    <p:sldId id="505" r:id="rId22"/>
    <p:sldId id="528" r:id="rId23"/>
    <p:sldId id="511" r:id="rId24"/>
    <p:sldId id="506" r:id="rId25"/>
    <p:sldId id="507" r:id="rId26"/>
    <p:sldId id="510" r:id="rId27"/>
    <p:sldId id="503" r:id="rId28"/>
    <p:sldId id="495" r:id="rId29"/>
    <p:sldId id="531" r:id="rId30"/>
    <p:sldId id="482" r:id="rId31"/>
    <p:sldId id="483" r:id="rId32"/>
    <p:sldId id="512" r:id="rId33"/>
    <p:sldId id="529" r:id="rId34"/>
    <p:sldId id="501" r:id="rId35"/>
    <p:sldId id="502" r:id="rId36"/>
    <p:sldId id="535" r:id="rId37"/>
    <p:sldId id="534" r:id="rId38"/>
    <p:sldId id="533" r:id="rId39"/>
    <p:sldId id="414" r:id="rId40"/>
    <p:sldId id="469" r:id="rId41"/>
    <p:sldId id="532" r:id="rId42"/>
    <p:sldId id="516" r:id="rId43"/>
    <p:sldId id="441" r:id="rId44"/>
    <p:sldId id="403" r:id="rId45"/>
    <p:sldId id="480" r:id="rId46"/>
    <p:sldId id="530" r:id="rId47"/>
    <p:sldId id="443" r:id="rId48"/>
    <p:sldId id="494" r:id="rId49"/>
    <p:sldId id="504" r:id="rId50"/>
    <p:sldId id="48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8422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257761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8429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93765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107041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0405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208773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729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388347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10654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FD8891-E178-4CB2-A8FC-7D432DA5B091}" type="datetimeFigureOut">
              <a:rPr kumimoji="1" lang="ja-JP" altLang="en-US" smtClean="0"/>
              <a:t>2024/9/6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35004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D8891-E178-4CB2-A8FC-7D432DA5B091}" type="datetimeFigureOut">
              <a:rPr kumimoji="1" lang="ja-JP" altLang="en-US" smtClean="0"/>
              <a:t>2024/9/6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B98AC-071F-4376-972B-2CD6E12D684D}" type="slidenum">
              <a:rPr kumimoji="1" lang="ja-JP" altLang="en-US" smtClean="0"/>
              <a:t>‹#›</a:t>
            </a:fld>
            <a:endParaRPr kumimoji="1" lang="ja-JP" altLang="en-US"/>
          </a:p>
        </p:txBody>
      </p:sp>
    </p:spTree>
    <p:extLst>
      <p:ext uri="{BB962C8B-B14F-4D97-AF65-F5344CB8AC3E}">
        <p14:creationId xmlns:p14="http://schemas.microsoft.com/office/powerpoint/2010/main" val="4269432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30.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30.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33.emf"/><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helearningmachine.ai/clustering"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s>
</file>

<file path=ppt/slides/_rels/slide21.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870.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2.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23.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24.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900.png"/><Relationship Id="rId1" Type="http://schemas.openxmlformats.org/officeDocument/2006/relationships/slideLayout" Target="../slideLayouts/slideLayout7.xml"/><Relationship Id="rId5" Type="http://schemas.openxmlformats.org/officeDocument/2006/relationships/image" Target="../media/image930.png"/><Relationship Id="rId4" Type="http://schemas.openxmlformats.org/officeDocument/2006/relationships/image" Target="../media/image920.png"/></Relationships>
</file>

<file path=ppt/slides/_rels/slide25.xml.rels><?xml version="1.0" encoding="UTF-8" standalone="yes"?>
<Relationships xmlns="http://schemas.openxmlformats.org/package/2006/relationships"><Relationship Id="rId8" Type="http://schemas.openxmlformats.org/officeDocument/2006/relationships/image" Target="../media/image1000.png"/><Relationship Id="rId7"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981.png"/><Relationship Id="rId11" Type="http://schemas.openxmlformats.org/officeDocument/2006/relationships/image" Target="../media/image111.png"/><Relationship Id="rId5" Type="http://schemas.openxmlformats.org/officeDocument/2006/relationships/image" Target="../media/image971.png"/><Relationship Id="rId10" Type="http://schemas.openxmlformats.org/officeDocument/2006/relationships/image" Target="../media/image110.png"/><Relationship Id="rId4" Type="http://schemas.openxmlformats.org/officeDocument/2006/relationships/image" Target="../media/image960.png"/><Relationship Id="rId9" Type="http://schemas.openxmlformats.org/officeDocument/2006/relationships/image" Target="../media/image1010.png"/></Relationships>
</file>

<file path=ppt/slides/_rels/slide26.xml.rels><?xml version="1.0" encoding="UTF-8" standalone="yes"?>
<Relationships xmlns="http://schemas.openxmlformats.org/package/2006/relationships"><Relationship Id="rId8" Type="http://schemas.openxmlformats.org/officeDocument/2006/relationships/image" Target="../media/image950.png"/><Relationship Id="rId13" Type="http://schemas.openxmlformats.org/officeDocument/2006/relationships/image" Target="../media/image114.png"/><Relationship Id="rId3" Type="http://schemas.openxmlformats.org/officeDocument/2006/relationships/image" Target="../media/image851.png"/><Relationship Id="rId7" Type="http://schemas.openxmlformats.org/officeDocument/2006/relationships/image" Target="../media/image940.png"/><Relationship Id="rId12" Type="http://schemas.openxmlformats.org/officeDocument/2006/relationships/image" Target="../media/image113.png"/><Relationship Id="rId2" Type="http://schemas.openxmlformats.org/officeDocument/2006/relationships/image" Target="../media/image841.png"/><Relationship Id="rId1" Type="http://schemas.openxmlformats.org/officeDocument/2006/relationships/slideLayout" Target="../slideLayouts/slideLayout7.xml"/><Relationship Id="rId6" Type="http://schemas.openxmlformats.org/officeDocument/2006/relationships/image" Target="../media/image890.png"/><Relationship Id="rId11" Type="http://schemas.openxmlformats.org/officeDocument/2006/relationships/image" Target="../media/image112.png"/><Relationship Id="rId5" Type="http://schemas.openxmlformats.org/officeDocument/2006/relationships/image" Target="../media/image880.png"/><Relationship Id="rId10" Type="http://schemas.openxmlformats.org/officeDocument/2006/relationships/image" Target="../media/image1030.png"/><Relationship Id="rId4" Type="http://schemas.openxmlformats.org/officeDocument/2006/relationships/image" Target="../media/image860.png"/><Relationship Id="rId14" Type="http://schemas.openxmlformats.org/officeDocument/2006/relationships/hyperlink" Target="https://academ-aid.com/ml/e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142.png"/><Relationship Id="rId7" Type="http://schemas.openxmlformats.org/officeDocument/2006/relationships/image" Target="../media/image141.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891.png"/><Relationship Id="rId9" Type="http://schemas.openxmlformats.org/officeDocument/2006/relationships/image" Target="../media/image143.png"/></Relationships>
</file>

<file path=ppt/slides/_rels/slide28.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0.png"/><Relationship Id="rId1" Type="http://schemas.openxmlformats.org/officeDocument/2006/relationships/slideLayout" Target="../slideLayouts/slideLayout7.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slideLayout" Target="../slideLayouts/slideLayout7.xml"/><Relationship Id="rId4" Type="http://schemas.openxmlformats.org/officeDocument/2006/relationships/image" Target="../media/image970.png"/></Relationships>
</file>

<file path=ppt/slides/_rels/slide3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7.xml"/><Relationship Id="rId5" Type="http://schemas.openxmlformats.org/officeDocument/2006/relationships/image" Target="../media/image132.png"/><Relationship Id="rId4" Type="http://schemas.openxmlformats.org/officeDocument/2006/relationships/image" Target="../media/image1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011.png"/><Relationship Id="rId3" Type="http://schemas.openxmlformats.org/officeDocument/2006/relationships/hyperlink" Target="https://mathtrain.jp/seisokumatrix" TargetMode="External"/><Relationship Id="rId7" Type="http://schemas.openxmlformats.org/officeDocument/2006/relationships/image" Target="../media/image1320.png"/><Relationship Id="rId2" Type="http://schemas.openxmlformats.org/officeDocument/2006/relationships/hyperlink" Target="https://shakayami-math.hatenablog.com/entry/2019/12/29/174432" TargetMode="External"/><Relationship Id="rId1" Type="http://schemas.openxmlformats.org/officeDocument/2006/relationships/slideLayout" Target="../slideLayouts/slideLayout7.xml"/><Relationship Id="rId6" Type="http://schemas.openxmlformats.org/officeDocument/2006/relationships/image" Target="../media/image990.png"/><Relationship Id="rId5" Type="http://schemas.openxmlformats.org/officeDocument/2006/relationships/image" Target="../media/image980.png"/><Relationship Id="rId4" Type="http://schemas.openxmlformats.org/officeDocument/2006/relationships/hyperlink" Target="https://mathtrain.jp/positivesem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23.jpeg"/><Relationship Id="rId1" Type="http://schemas.openxmlformats.org/officeDocument/2006/relationships/slideLayout" Target="../slideLayouts/slideLayout7.xml"/><Relationship Id="rId4" Type="http://schemas.openxmlformats.org/officeDocument/2006/relationships/image" Target="../media/image135.png"/></Relationships>
</file>

<file path=ppt/slides/_rels/slide41.xml.rels><?xml version="1.0" encoding="UTF-8" standalone="yes"?>
<Relationships xmlns="http://schemas.openxmlformats.org/package/2006/relationships"><Relationship Id="rId3" Type="http://schemas.openxmlformats.org/officeDocument/2006/relationships/hyperlink" Target="https://qiita.com/kenmatsu4/items/59ea3e5dfa3d4c161efb" TargetMode="External"/><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581.png"/><Relationship Id="rId3" Type="http://schemas.openxmlformats.org/officeDocument/2006/relationships/image" Target="../media/image133.png"/><Relationship Id="rId7" Type="http://schemas.openxmlformats.org/officeDocument/2006/relationships/image" Target="../media/image800.png"/><Relationship Id="rId2" Type="http://schemas.openxmlformats.org/officeDocument/2006/relationships/hyperlink" Target="https://masamunetogetoge.com/multivariate-normal-distribution" TargetMode="External"/><Relationship Id="rId1" Type="http://schemas.openxmlformats.org/officeDocument/2006/relationships/slideLayout" Target="../slideLayouts/slideLayout7.xml"/><Relationship Id="rId6" Type="http://schemas.openxmlformats.org/officeDocument/2006/relationships/image" Target="../media/image560.png"/><Relationship Id="rId5" Type="http://schemas.openxmlformats.org/officeDocument/2006/relationships/image" Target="../media/image136.png"/><Relationship Id="rId4" Type="http://schemas.openxmlformats.org/officeDocument/2006/relationships/image" Target="../media/image540.png"/></Relationships>
</file>

<file path=ppt/slides/_rels/slide44.xml.rels><?xml version="1.0" encoding="UTF-8" standalone="yes"?>
<Relationships xmlns="http://schemas.openxmlformats.org/package/2006/relationships"><Relationship Id="rId3" Type="http://schemas.openxmlformats.org/officeDocument/2006/relationships/image" Target="../media/image601.png"/><Relationship Id="rId7" Type="http://schemas.openxmlformats.org/officeDocument/2006/relationships/image" Target="../media/image803.png"/><Relationship Id="rId2" Type="http://schemas.openxmlformats.org/officeDocument/2006/relationships/image" Target="../media/image590.png"/><Relationship Id="rId1" Type="http://schemas.openxmlformats.org/officeDocument/2006/relationships/slideLayout" Target="../slideLayouts/slideLayout7.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611.png"/></Relationships>
</file>

<file path=ppt/slides/_rels/slide45.xml.rels><?xml version="1.0" encoding="UTF-8" standalone="yes"?>
<Relationships xmlns="http://schemas.openxmlformats.org/package/2006/relationships"><Relationship Id="rId3" Type="http://schemas.openxmlformats.org/officeDocument/2006/relationships/image" Target="../media/image651.png"/><Relationship Id="rId2" Type="http://schemas.openxmlformats.org/officeDocument/2006/relationships/hyperlink" Target="https://academ-aid.com/ml/em" TargetMode="External"/><Relationship Id="rId1" Type="http://schemas.openxmlformats.org/officeDocument/2006/relationships/slideLayout" Target="../slideLayouts/slideLayout7.xml"/><Relationship Id="rId4" Type="http://schemas.openxmlformats.org/officeDocument/2006/relationships/image" Target="../media/image6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21.png"/><Relationship Id="rId2" Type="http://schemas.openxmlformats.org/officeDocument/2006/relationships/image" Target="../media/image810.png"/><Relationship Id="rId1" Type="http://schemas.openxmlformats.org/officeDocument/2006/relationships/slideLayout" Target="../slideLayouts/slideLayout7.xml"/><Relationship Id="rId6" Type="http://schemas.openxmlformats.org/officeDocument/2006/relationships/image" Target="../media/image850.png"/><Relationship Id="rId5" Type="http://schemas.openxmlformats.org/officeDocument/2006/relationships/image" Target="../media/image840.png"/><Relationship Id="rId4" Type="http://schemas.openxmlformats.org/officeDocument/2006/relationships/image" Target="../media/image830.png"/></Relationships>
</file>

<file path=ppt/slides/_rels/slide48.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80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11" Type="http://schemas.openxmlformats.org/officeDocument/2006/relationships/image" Target="../media/image18.png"/><Relationship Id="rId5" Type="http://schemas.openxmlformats.org/officeDocument/2006/relationships/image" Target="../media/image1110.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image" Target="../media/image26.png"/><Relationship Id="rId3" Type="http://schemas.openxmlformats.org/officeDocument/2006/relationships/image" Target="../media/image28.png"/><Relationship Id="rId12" Type="http://schemas.openxmlformats.org/officeDocument/2006/relationships/image" Target="../media/image25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emf"/><Relationship Id="rId11" Type="http://schemas.openxmlformats.org/officeDocument/2006/relationships/image" Target="../media/image240.png"/><Relationship Id="rId5" Type="http://schemas.openxmlformats.org/officeDocument/2006/relationships/image" Target="../media/image30.png"/><Relationship Id="rId10" Type="http://schemas.openxmlformats.org/officeDocument/2006/relationships/image" Target="../media/image231.png"/><Relationship Id="rId4" Type="http://schemas.openxmlformats.org/officeDocument/2006/relationships/image" Target="../media/image29.png"/><Relationship Id="rId9" Type="http://schemas.openxmlformats.org/officeDocument/2006/relationships/image" Target="../media/image2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4CFC4E2-B8A3-41EC-BB3F-C3D77CBB8E19}"/>
              </a:ext>
            </a:extLst>
          </p:cNvPr>
          <p:cNvSpPr txBox="1"/>
          <p:nvPr/>
        </p:nvSpPr>
        <p:spPr>
          <a:xfrm>
            <a:off x="1320455" y="2458692"/>
            <a:ext cx="9551090"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混合正規分布</a:t>
            </a:r>
            <a:r>
              <a:rPr kumimoji="1" lang="en-US" altLang="ja-JP" sz="3600" dirty="0">
                <a:latin typeface="メイリオ" panose="020B0604030504040204" pitchFamily="50" charset="-128"/>
                <a:ea typeface="メイリオ" panose="020B0604030504040204" pitchFamily="50" charset="-128"/>
              </a:rPr>
              <a:t>(</a:t>
            </a:r>
            <a:r>
              <a:rPr kumimoji="1" lang="en-US" altLang="ja-JP" sz="3600" dirty="0" err="1">
                <a:latin typeface="メイリオ" panose="020B0604030504040204" pitchFamily="50" charset="-128"/>
                <a:ea typeface="メイリオ" panose="020B0604030504040204" pitchFamily="50" charset="-128"/>
              </a:rPr>
              <a:t>GMM:Gaussian</a:t>
            </a:r>
            <a:r>
              <a:rPr kumimoji="1" lang="en-US" altLang="ja-JP" sz="3600" dirty="0">
                <a:latin typeface="メイリオ" panose="020B0604030504040204" pitchFamily="50" charset="-128"/>
                <a:ea typeface="メイリオ" panose="020B0604030504040204" pitchFamily="50" charset="-128"/>
              </a:rPr>
              <a:t> Mixture Model)</a:t>
            </a:r>
            <a:r>
              <a:rPr kumimoji="1" lang="ja-JP" altLang="en-US" sz="3600" dirty="0">
                <a:latin typeface="メイリオ" panose="020B0604030504040204" pitchFamily="50" charset="-128"/>
                <a:ea typeface="メイリオ" panose="020B0604030504040204" pitchFamily="50" charset="-128"/>
              </a:rPr>
              <a:t>によるクラスタリング</a:t>
            </a:r>
          </a:p>
        </p:txBody>
      </p:sp>
    </p:spTree>
    <p:extLst>
      <p:ext uri="{BB962C8B-B14F-4D97-AF65-F5344CB8AC3E}">
        <p14:creationId xmlns:p14="http://schemas.microsoft.com/office/powerpoint/2010/main" val="193830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F090FE3-512E-940F-DB66-34587D09F1DE}"/>
                  </a:ext>
                </a:extLst>
              </p:cNvPr>
              <p:cNvSpPr txBox="1"/>
              <p:nvPr/>
            </p:nvSpPr>
            <p:spPr>
              <a:xfrm>
                <a:off x="997474" y="1647448"/>
                <a:ext cx="3690819"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混合比率</m:t>
                      </m:r>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F090FE3-512E-940F-DB66-34587D09F1DE}"/>
                  </a:ext>
                </a:extLst>
              </p:cNvPr>
              <p:cNvSpPr txBox="1">
                <a:spLocks noRot="1" noChangeAspect="1" noMove="1" noResize="1" noEditPoints="1" noAdjustHandles="1" noChangeArrowheads="1" noChangeShapeType="1" noTextEdit="1"/>
              </p:cNvSpPr>
              <p:nvPr/>
            </p:nvSpPr>
            <p:spPr>
              <a:xfrm>
                <a:off x="997474" y="1647448"/>
                <a:ext cx="3690819" cy="75591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F7A66BF-3496-502B-130F-3C0F1935C3BB}"/>
              </a:ext>
            </a:extLst>
          </p:cNvPr>
          <p:cNvSpPr txBox="1"/>
          <p:nvPr/>
        </p:nvSpPr>
        <p:spPr>
          <a:xfrm>
            <a:off x="852585" y="1115825"/>
            <a:ext cx="43043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混合比率の意味・</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の意味</a:t>
            </a:r>
          </a:p>
        </p:txBody>
      </p:sp>
      <p:pic>
        <p:nvPicPr>
          <p:cNvPr id="6" name="図 5">
            <a:extLst>
              <a:ext uri="{FF2B5EF4-FFF2-40B4-BE49-F238E27FC236}">
                <a16:creationId xmlns:a16="http://schemas.microsoft.com/office/drawing/2014/main" id="{49E2AB97-F6F8-38FC-DC6D-044139434D59}"/>
              </a:ext>
            </a:extLst>
          </p:cNvPr>
          <p:cNvPicPr>
            <a:picLocks noChangeAspect="1"/>
          </p:cNvPicPr>
          <p:nvPr/>
        </p:nvPicPr>
        <p:blipFill>
          <a:blip r:embed="rId3"/>
          <a:stretch>
            <a:fillRect/>
          </a:stretch>
        </p:blipFill>
        <p:spPr>
          <a:xfrm>
            <a:off x="961492" y="2467489"/>
            <a:ext cx="3762784" cy="106010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2B74E31-CD54-F64D-821C-C56155D509EB}"/>
                  </a:ext>
                </a:extLst>
              </p:cNvPr>
              <p:cNvSpPr txBox="1"/>
              <p:nvPr/>
            </p:nvSpPr>
            <p:spPr>
              <a:xfrm>
                <a:off x="2067964" y="3606452"/>
                <a:ext cx="4436792"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𝑁</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e>
                    </m:d>
                  </m:oMath>
                </a14:m>
                <a:r>
                  <a:rPr kumimoji="1" lang="ja-JP" altLang="en-US" sz="2400" dirty="0">
                    <a:latin typeface="メイリオ" panose="020B0604030504040204" pitchFamily="50" charset="-128"/>
                    <a:ea typeface="メイリオ" panose="020B0604030504040204" pitchFamily="50" charset="-128"/>
                  </a:rPr>
                  <a:t>の面積は１だから</a:t>
                </a:r>
              </a:p>
            </p:txBody>
          </p:sp>
        </mc:Choice>
        <mc:Fallback xmlns="">
          <p:sp>
            <p:nvSpPr>
              <p:cNvPr id="7" name="テキスト ボックス 6">
                <a:extLst>
                  <a:ext uri="{FF2B5EF4-FFF2-40B4-BE49-F238E27FC236}">
                    <a16:creationId xmlns:a16="http://schemas.microsoft.com/office/drawing/2014/main" id="{F2B74E31-CD54-F64D-821C-C56155D509EB}"/>
                  </a:ext>
                </a:extLst>
              </p:cNvPr>
              <p:cNvSpPr txBox="1">
                <a:spLocks noRot="1" noChangeAspect="1" noMove="1" noResize="1" noEditPoints="1" noAdjustHandles="1" noChangeArrowheads="1" noChangeShapeType="1" noTextEdit="1"/>
              </p:cNvSpPr>
              <p:nvPr/>
            </p:nvSpPr>
            <p:spPr>
              <a:xfrm>
                <a:off x="2067964" y="3606452"/>
                <a:ext cx="4436792" cy="461665"/>
              </a:xfrm>
              <a:prstGeom prst="rect">
                <a:avLst/>
              </a:prstGeom>
              <a:blipFill>
                <a:blip r:embed="rId4"/>
                <a:stretch>
                  <a:fillRect l="-275" t="-8000" b="-33333"/>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398A309-AFB0-91E7-54D6-EBE70D0E924F}"/>
              </a:ext>
            </a:extLst>
          </p:cNvPr>
          <p:cNvSpPr txBox="1"/>
          <p:nvPr/>
        </p:nvSpPr>
        <p:spPr>
          <a:xfrm>
            <a:off x="372608" y="4738437"/>
            <a:ext cx="3446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混合ガウス分布</a:t>
            </a:r>
            <a:r>
              <a:rPr kumimoji="1" lang="en-US" altLang="ja-JP" sz="2400" dirty="0">
                <a:latin typeface="メイリオ" panose="020B0604030504040204" pitchFamily="50" charset="-128"/>
                <a:ea typeface="メイリオ" panose="020B0604030504040204" pitchFamily="50" charset="-128"/>
              </a:rPr>
              <a:t>(GMM) </a:t>
            </a:r>
            <a:endParaRPr kumimoji="1" lang="ja-JP" altLang="en-US" sz="24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735081EC-7D43-D5C8-3213-7BEC92299F89}"/>
              </a:ext>
            </a:extLst>
          </p:cNvPr>
          <p:cNvPicPr>
            <a:picLocks noChangeAspect="1"/>
          </p:cNvPicPr>
          <p:nvPr/>
        </p:nvPicPr>
        <p:blipFill>
          <a:blip r:embed="rId3"/>
          <a:stretch>
            <a:fillRect/>
          </a:stretch>
        </p:blipFill>
        <p:spPr>
          <a:xfrm>
            <a:off x="3669751" y="4389804"/>
            <a:ext cx="3762784" cy="106010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A1C6CA-C1C2-7F8C-5E8E-6B35B97257FA}"/>
                  </a:ext>
                </a:extLst>
              </p:cNvPr>
              <p:cNvSpPr txBox="1"/>
              <p:nvPr/>
            </p:nvSpPr>
            <p:spPr>
              <a:xfrm>
                <a:off x="628650" y="5481791"/>
                <a:ext cx="10808257" cy="707886"/>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つまり複数の正規分布がウエイト</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で混合したような</a:t>
                </a:r>
                <a:r>
                  <a:rPr kumimoji="1" lang="en-US" altLang="ja-JP" sz="2000" b="1" dirty="0">
                    <a:latin typeface="メイリオ" panose="020B0604030504040204" pitchFamily="50" charset="-128"/>
                    <a:ea typeface="メイリオ" panose="020B0604030504040204" pitchFamily="50" charset="-128"/>
                  </a:rPr>
                  <a:t>1</a:t>
                </a:r>
                <a:r>
                  <a:rPr kumimoji="1" lang="ja-JP" altLang="en-US" sz="2000" b="1" dirty="0">
                    <a:latin typeface="メイリオ" panose="020B0604030504040204" pitchFamily="50" charset="-128"/>
                    <a:ea typeface="メイリオ" panose="020B0604030504040204" pitchFamily="50" charset="-128"/>
                  </a:rPr>
                  <a:t>つの確率分布になっている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ウエイト</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は、混合した１つ１つの正規分布</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𝑁</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e>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e>
                    </m:d>
                  </m:oMath>
                </a14:m>
                <a:r>
                  <a:rPr kumimoji="1" lang="ja-JP" altLang="en-US" sz="2000" dirty="0">
                    <a:latin typeface="メイリオ" panose="020B0604030504040204" pitchFamily="50" charset="-128"/>
                    <a:ea typeface="メイリオ" panose="020B0604030504040204" pitchFamily="50" charset="-128"/>
                  </a:rPr>
                  <a:t>の面積でもある</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28A1C6CA-C1C2-7F8C-5E8E-6B35B97257FA}"/>
                  </a:ext>
                </a:extLst>
              </p:cNvPr>
              <p:cNvSpPr txBox="1">
                <a:spLocks noRot="1" noChangeAspect="1" noMove="1" noResize="1" noEditPoints="1" noAdjustHandles="1" noChangeArrowheads="1" noChangeShapeType="1" noTextEdit="1"/>
              </p:cNvSpPr>
              <p:nvPr/>
            </p:nvSpPr>
            <p:spPr>
              <a:xfrm>
                <a:off x="628650" y="5481791"/>
                <a:ext cx="10808257" cy="707886"/>
              </a:xfrm>
              <a:prstGeom prst="rect">
                <a:avLst/>
              </a:prstGeom>
              <a:blipFill>
                <a:blip r:embed="rId5"/>
                <a:stretch>
                  <a:fillRect l="-508" t="-6034" b="-14655"/>
                </a:stretch>
              </a:blipFill>
            </p:spPr>
            <p:txBody>
              <a:bodyPr/>
              <a:lstStyle/>
              <a:p>
                <a:r>
                  <a:rPr lang="ja-JP" altLang="en-US">
                    <a:noFill/>
                  </a:rPr>
                  <a:t> </a:t>
                </a:r>
              </a:p>
            </p:txBody>
          </p:sp>
        </mc:Fallback>
      </mc:AlternateContent>
      <p:pic>
        <p:nvPicPr>
          <p:cNvPr id="39" name="図 38">
            <a:extLst>
              <a:ext uri="{FF2B5EF4-FFF2-40B4-BE49-F238E27FC236}">
                <a16:creationId xmlns:a16="http://schemas.microsoft.com/office/drawing/2014/main" id="{3AAD0E91-99FC-7DFD-EAB6-8AA6E35E2CAC}"/>
              </a:ext>
            </a:extLst>
          </p:cNvPr>
          <p:cNvPicPr>
            <a:picLocks noChangeAspect="1"/>
          </p:cNvPicPr>
          <p:nvPr/>
        </p:nvPicPr>
        <p:blipFill>
          <a:blip r:embed="rId6"/>
          <a:stretch>
            <a:fillRect/>
          </a:stretch>
        </p:blipFill>
        <p:spPr>
          <a:xfrm>
            <a:off x="7467726" y="1579301"/>
            <a:ext cx="3969181" cy="3081338"/>
          </a:xfrm>
          <a:prstGeom prst="rect">
            <a:avLst/>
          </a:prstGeom>
        </p:spPr>
      </p:pic>
      <p:sp>
        <p:nvSpPr>
          <p:cNvPr id="40" name="テキスト ボックス 39">
            <a:extLst>
              <a:ext uri="{FF2B5EF4-FFF2-40B4-BE49-F238E27FC236}">
                <a16:creationId xmlns:a16="http://schemas.microsoft.com/office/drawing/2014/main" id="{0CA1B654-D9A0-69D9-D1BD-FBE101605003}"/>
              </a:ext>
            </a:extLst>
          </p:cNvPr>
          <p:cNvSpPr txBox="1"/>
          <p:nvPr/>
        </p:nvSpPr>
        <p:spPr>
          <a:xfrm>
            <a:off x="543593" y="230289"/>
            <a:ext cx="863249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はクラスタ数分の正規分布の重み付き和</a:t>
            </a:r>
          </a:p>
        </p:txBody>
      </p:sp>
      <p:sp>
        <p:nvSpPr>
          <p:cNvPr id="41" name="テキスト ボックス 40">
            <a:extLst>
              <a:ext uri="{FF2B5EF4-FFF2-40B4-BE49-F238E27FC236}">
                <a16:creationId xmlns:a16="http://schemas.microsoft.com/office/drawing/2014/main" id="{8E36F01A-81C9-86D4-F7A7-5CF38159E447}"/>
              </a:ext>
            </a:extLst>
          </p:cNvPr>
          <p:cNvSpPr txBox="1"/>
          <p:nvPr/>
        </p:nvSpPr>
        <p:spPr>
          <a:xfrm>
            <a:off x="7432535" y="4774676"/>
            <a:ext cx="16065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の面積も</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42" name="楕円 41">
            <a:extLst>
              <a:ext uri="{FF2B5EF4-FFF2-40B4-BE49-F238E27FC236}">
                <a16:creationId xmlns:a16="http://schemas.microsoft.com/office/drawing/2014/main" id="{D7EB6AD8-3412-D05D-DD8C-928364AB6966}"/>
              </a:ext>
            </a:extLst>
          </p:cNvPr>
          <p:cNvSpPr/>
          <p:nvPr/>
        </p:nvSpPr>
        <p:spPr>
          <a:xfrm rot="1663975">
            <a:off x="7121459" y="2121727"/>
            <a:ext cx="4838520" cy="2191595"/>
          </a:xfrm>
          <a:prstGeom prst="ellipse">
            <a:avLst/>
          </a:prstGeom>
          <a:solidFill>
            <a:srgbClr val="DEEBF7">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FC682D-0AB9-08EB-975D-3CBA73F724F4}"/>
                  </a:ext>
                </a:extLst>
              </p:cNvPr>
              <p:cNvSpPr txBox="1"/>
              <p:nvPr/>
            </p:nvSpPr>
            <p:spPr>
              <a:xfrm>
                <a:off x="628650" y="6210925"/>
                <a:ext cx="9564798" cy="468783"/>
              </a:xfrm>
              <a:prstGeom prst="rect">
                <a:avLst/>
              </a:prstGeom>
              <a:noFill/>
            </p:spPr>
            <p:txBody>
              <a:bodyPr wrap="none" rtlCol="0">
                <a:spAutoFit/>
              </a:bodyPr>
              <a:lstStyle/>
              <a:p>
                <a:pPr algn="l"/>
                <a:r>
                  <a:rPr kumimoji="1" lang="ja-JP" altLang="en-US" sz="2400" b="1" dirty="0">
                    <a:ea typeface="メイリオ" panose="020B0604030504040204" pitchFamily="50" charset="-128"/>
                  </a:rPr>
                  <a:t>パラメータ</a:t>
                </a:r>
                <a14:m>
                  <m:oMath xmlns:m="http://schemas.openxmlformats.org/officeDocument/2006/math">
                    <m:r>
                      <a:rPr kumimoji="1" lang="ja-JP" altLang="en-US" sz="2400" b="1" i="1" smtClean="0">
                        <a:latin typeface="Cambria Math" panose="02040503050406030204" pitchFamily="18" charset="0"/>
                        <a:ea typeface="メイリオ" panose="020B0604030504040204" pitchFamily="50" charset="-128"/>
                      </a:rPr>
                      <m:t>は</m:t>
                    </m:r>
                    <m:r>
                      <a:rPr kumimoji="1" lang="en-US" altLang="ja-JP" sz="2400" b="1" i="1" smtClean="0">
                        <a:latin typeface="Cambria Math" panose="02040503050406030204" pitchFamily="18" charset="0"/>
                        <a:ea typeface="メイリオ" panose="020B0604030504040204" pitchFamily="50" charset="-128"/>
                      </a:rPr>
                      <m:t> </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𝝅</m:t>
                                </m:r>
                              </m:e>
                              <m:sub>
                                <m:r>
                                  <a:rPr kumimoji="1" lang="en-US" altLang="ja-JP" sz="2400" b="1" i="1" smtClean="0">
                                    <a:latin typeface="Cambria Math" panose="02040503050406030204" pitchFamily="18" charset="0"/>
                                    <a:ea typeface="メイリオ" panose="020B0604030504040204" pitchFamily="50" charset="-128"/>
                                  </a:rPr>
                                  <m:t>𝒌</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r>
                          <a:rPr kumimoji="1" lang="en-US" altLang="ja-JP" sz="2400" b="1"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l-GR" altLang="ja-JP" sz="2400" b="1" i="1" smtClean="0">
                                <a:latin typeface="Cambria Math" panose="02040503050406030204" pitchFamily="18" charset="0"/>
                                <a:ea typeface="Cambria Math" panose="02040503050406030204" pitchFamily="18" charset="0"/>
                              </a:rPr>
                              <m:t>𝜮</m:t>
                            </m:r>
                          </m:e>
                          <m:sub>
                            <m:r>
                              <a:rPr kumimoji="1" lang="en-US" altLang="ja-JP" sz="2400" b="1" i="1" smtClean="0">
                                <a:latin typeface="Cambria Math" panose="02040503050406030204" pitchFamily="18" charset="0"/>
                                <a:ea typeface="メイリオ" panose="020B0604030504040204" pitchFamily="50" charset="-128"/>
                              </a:rPr>
                              <m:t>𝒌</m:t>
                            </m:r>
                          </m:sub>
                        </m:sSub>
                      </m:e>
                    </m:d>
                    <m:r>
                      <a:rPr kumimoji="1" lang="en-US" altLang="ja-JP" sz="2400" b="1" i="1" smtClean="0">
                        <a:latin typeface="Cambria Math" panose="02040503050406030204" pitchFamily="18" charset="0"/>
                        <a:ea typeface="メイリオ" panose="020B0604030504040204" pitchFamily="50" charset="-128"/>
                      </a:rPr>
                      <m:t> </m:t>
                    </m:r>
                    <m:r>
                      <a:rPr kumimoji="1" lang="ja-JP" altLang="en-US" sz="2400" b="1" i="1">
                        <a:latin typeface="Cambria Math" panose="02040503050406030204" pitchFamily="18" charset="0"/>
                        <a:ea typeface="メイリオ" panose="020B0604030504040204" pitchFamily="50" charset="-128"/>
                      </a:rPr>
                      <m:t>が</m:t>
                    </m:r>
                  </m:oMath>
                </a14:m>
                <a:r>
                  <a:rPr kumimoji="1" lang="en-US" altLang="ja-JP" sz="2400" b="1" dirty="0">
                    <a:latin typeface="メイリオ" panose="020B0604030504040204" pitchFamily="50" charset="-128"/>
                    <a:ea typeface="メイリオ" panose="020B0604030504040204" pitchFamily="50" charset="-128"/>
                  </a:rPr>
                  <a:t>K</a:t>
                </a:r>
                <a:r>
                  <a:rPr kumimoji="1" lang="ja-JP" altLang="en-US" sz="2400" b="1" dirty="0">
                    <a:latin typeface="メイリオ" panose="020B0604030504040204" pitchFamily="50" charset="-128"/>
                    <a:ea typeface="メイリオ" panose="020B0604030504040204" pitchFamily="50" charset="-128"/>
                  </a:rPr>
                  <a:t>組！この</a:t>
                </a:r>
                <a:r>
                  <a:rPr kumimoji="1" lang="en-US" altLang="ja-JP" sz="2400" b="1" dirty="0">
                    <a:latin typeface="メイリオ" panose="020B0604030504040204" pitchFamily="50" charset="-128"/>
                    <a:ea typeface="メイリオ" panose="020B0604030504040204" pitchFamily="50" charset="-128"/>
                  </a:rPr>
                  <a:t>1</a:t>
                </a:r>
                <a:r>
                  <a:rPr kumimoji="1" lang="ja-JP" altLang="en-US" sz="2400" b="1" dirty="0">
                    <a:latin typeface="メイリオ" panose="020B0604030504040204" pitchFamily="50" charset="-128"/>
                    <a:ea typeface="メイリオ" panose="020B0604030504040204" pitchFamily="50" charset="-128"/>
                  </a:rPr>
                  <a:t>組</a:t>
                </a:r>
                <a:r>
                  <a:rPr kumimoji="1" lang="en-US" altLang="ja-JP" sz="2400" b="1" dirty="0">
                    <a:latin typeface="メイリオ" panose="020B0604030504040204" pitchFamily="50" charset="-128"/>
                    <a:ea typeface="メイリオ" panose="020B0604030504040204" pitchFamily="50" charset="-128"/>
                  </a:rPr>
                  <a:t>1</a:t>
                </a:r>
                <a:r>
                  <a:rPr kumimoji="1" lang="ja-JP" altLang="en-US" sz="2400" b="1" dirty="0">
                    <a:latin typeface="メイリオ" panose="020B0604030504040204" pitchFamily="50" charset="-128"/>
                    <a:ea typeface="メイリオ" panose="020B0604030504040204" pitchFamily="50" charset="-128"/>
                  </a:rPr>
                  <a:t>組がクラスタを表現する</a:t>
                </a:r>
              </a:p>
            </p:txBody>
          </p:sp>
        </mc:Choice>
        <mc:Fallback xmlns="">
          <p:sp>
            <p:nvSpPr>
              <p:cNvPr id="43" name="テキスト ボックス 42">
                <a:extLst>
                  <a:ext uri="{FF2B5EF4-FFF2-40B4-BE49-F238E27FC236}">
                    <a16:creationId xmlns:a16="http://schemas.microsoft.com/office/drawing/2014/main" id="{7EFC682D-0AB9-08EB-975D-3CBA73F724F4}"/>
                  </a:ext>
                </a:extLst>
              </p:cNvPr>
              <p:cNvSpPr txBox="1">
                <a:spLocks noRot="1" noChangeAspect="1" noMove="1" noResize="1" noEditPoints="1" noAdjustHandles="1" noChangeArrowheads="1" noChangeShapeType="1" noTextEdit="1"/>
              </p:cNvSpPr>
              <p:nvPr/>
            </p:nvSpPr>
            <p:spPr>
              <a:xfrm>
                <a:off x="628650" y="6210925"/>
                <a:ext cx="9564798" cy="468783"/>
              </a:xfrm>
              <a:prstGeom prst="rect">
                <a:avLst/>
              </a:prstGeom>
              <a:blipFill>
                <a:blip r:embed="rId7"/>
                <a:stretch>
                  <a:fillRect l="-956" t="-6494" r="-64" b="-31169"/>
                </a:stretch>
              </a:blipFill>
            </p:spPr>
            <p:txBody>
              <a:bodyPr/>
              <a:lstStyle/>
              <a:p>
                <a:r>
                  <a:rPr lang="ja-JP" altLang="en-US">
                    <a:noFill/>
                  </a:rPr>
                  <a:t> </a:t>
                </a:r>
              </a:p>
            </p:txBody>
          </p:sp>
        </mc:Fallback>
      </mc:AlternateContent>
      <p:sp>
        <p:nvSpPr>
          <p:cNvPr id="44" name="矢印: 下カーブ 43">
            <a:extLst>
              <a:ext uri="{FF2B5EF4-FFF2-40B4-BE49-F238E27FC236}">
                <a16:creationId xmlns:a16="http://schemas.microsoft.com/office/drawing/2014/main" id="{83828A78-64D6-866B-CA93-702431373B52}"/>
              </a:ext>
            </a:extLst>
          </p:cNvPr>
          <p:cNvSpPr/>
          <p:nvPr/>
        </p:nvSpPr>
        <p:spPr>
          <a:xfrm rot="19139318" flipV="1">
            <a:off x="9090741" y="4363780"/>
            <a:ext cx="1343185" cy="514991"/>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BA97135C-B594-23F8-6A7C-42775EADD9EF}"/>
              </a:ext>
            </a:extLst>
          </p:cNvPr>
          <p:cNvSpPr txBox="1"/>
          <p:nvPr/>
        </p:nvSpPr>
        <p:spPr>
          <a:xfrm>
            <a:off x="8929835" y="739529"/>
            <a:ext cx="318709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3D</a:t>
            </a:r>
            <a:r>
              <a:rPr kumimoji="1" lang="ja-JP" altLang="en-US" sz="2400" dirty="0">
                <a:latin typeface="メイリオ" panose="020B0604030504040204" pitchFamily="50" charset="-128"/>
                <a:ea typeface="メイリオ" panose="020B0604030504040204" pitchFamily="50" charset="-128"/>
              </a:rPr>
              <a:t>プログラム</a:t>
            </a:r>
          </a:p>
        </p:txBody>
      </p:sp>
      <p:sp>
        <p:nvSpPr>
          <p:cNvPr id="5" name="テキスト ボックス 4">
            <a:extLst>
              <a:ext uri="{FF2B5EF4-FFF2-40B4-BE49-F238E27FC236}">
                <a16:creationId xmlns:a16="http://schemas.microsoft.com/office/drawing/2014/main" id="{DFB7DA5F-1157-8E9E-28D8-2AAC6C1C6B09}"/>
              </a:ext>
            </a:extLst>
          </p:cNvPr>
          <p:cNvSpPr txBox="1"/>
          <p:nvPr/>
        </p:nvSpPr>
        <p:spPr>
          <a:xfrm>
            <a:off x="9039065" y="1107021"/>
            <a:ext cx="2968633"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normal_sample_GMM.py</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gmm_3D.py</a:t>
            </a:r>
            <a:endParaRPr kumimoji="1" lang="ja-JP" altLang="en-US" dirty="0">
              <a:latin typeface="メイリオ" panose="020B0604030504040204" pitchFamily="50" charset="-128"/>
              <a:ea typeface="メイリオ" panose="020B0604030504040204" pitchFamily="50" charset="-128"/>
            </a:endParaRPr>
          </a:p>
        </p:txBody>
      </p:sp>
      <p:sp>
        <p:nvSpPr>
          <p:cNvPr id="10" name="矢印: 下 9">
            <a:extLst>
              <a:ext uri="{FF2B5EF4-FFF2-40B4-BE49-F238E27FC236}">
                <a16:creationId xmlns:a16="http://schemas.microsoft.com/office/drawing/2014/main" id="{D00B9E62-C42F-971C-8B6F-4AA800236E37}"/>
              </a:ext>
            </a:extLst>
          </p:cNvPr>
          <p:cNvSpPr/>
          <p:nvPr/>
        </p:nvSpPr>
        <p:spPr>
          <a:xfrm>
            <a:off x="9685321" y="1438855"/>
            <a:ext cx="678836" cy="2128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0936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D9E137B-6D1E-DDAA-36F1-8E8F9BD67A6F}"/>
                  </a:ext>
                </a:extLst>
              </p:cNvPr>
              <p:cNvSpPr txBox="1"/>
              <p:nvPr/>
            </p:nvSpPr>
            <p:spPr>
              <a:xfrm>
                <a:off x="860115" y="2515084"/>
                <a:ext cx="113652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Cambria Math" panose="02040503050406030204" pitchFamily="18" charset="0"/>
                                </a:rPr>
                                <m:t>1</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3</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3</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4</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4</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4</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5</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5</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5</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D9E137B-6D1E-DDAA-36F1-8E8F9BD67A6F}"/>
                  </a:ext>
                </a:extLst>
              </p:cNvPr>
              <p:cNvSpPr txBox="1">
                <a:spLocks noRot="1" noChangeAspect="1" noMove="1" noResize="1" noEditPoints="1" noAdjustHandles="1" noChangeArrowheads="1" noChangeShapeType="1" noTextEdit="1"/>
              </p:cNvSpPr>
              <p:nvPr/>
            </p:nvSpPr>
            <p:spPr>
              <a:xfrm>
                <a:off x="860115" y="2515084"/>
                <a:ext cx="11365227"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273E1D-CA16-28D3-BA7D-8F6360DCA030}"/>
                  </a:ext>
                </a:extLst>
              </p:cNvPr>
              <p:cNvSpPr txBox="1"/>
              <p:nvPr/>
            </p:nvSpPr>
            <p:spPr>
              <a:xfrm>
                <a:off x="1296559" y="3184710"/>
                <a:ext cx="3079048"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ea typeface="メイリオ" panose="020B0604030504040204" pitchFamily="50" charset="-128"/>
                            </a:rPr>
                          </m:ctrlPr>
                        </m:naryPr>
                        <m:sub/>
                        <m:sup/>
                        <m:e>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e>
                          </m:d>
                          <m:r>
                            <a:rPr kumimoji="1" lang="en-US" altLang="ja-JP" sz="2400" b="0" i="1" smtClean="0">
                              <a:latin typeface="Cambria Math" panose="02040503050406030204" pitchFamily="18" charset="0"/>
                              <a:ea typeface="Cambria Math" panose="02040503050406030204" pitchFamily="18" charset="0"/>
                            </a:rPr>
                            <m:t>𝑑𝑥</m:t>
                          </m:r>
                          <m:r>
                            <a:rPr kumimoji="1" lang="en-US" altLang="ja-JP" sz="2400" b="0" i="1" smtClean="0">
                              <a:latin typeface="Cambria Math" panose="02040503050406030204" pitchFamily="18" charset="0"/>
                              <a:ea typeface="Cambria Math" panose="02040503050406030204" pitchFamily="18" charset="0"/>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C7273E1D-CA16-28D3-BA7D-8F6360DCA030}"/>
                  </a:ext>
                </a:extLst>
              </p:cNvPr>
              <p:cNvSpPr txBox="1">
                <a:spLocks noRot="1" noChangeAspect="1" noMove="1" noResize="1" noEditPoints="1" noAdjustHandles="1" noChangeArrowheads="1" noChangeShapeType="1" noTextEdit="1"/>
              </p:cNvSpPr>
              <p:nvPr/>
            </p:nvSpPr>
            <p:spPr>
              <a:xfrm>
                <a:off x="1296559" y="3184710"/>
                <a:ext cx="3079048" cy="106106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040792D-8288-7F4C-DAA3-53F32C580CF1}"/>
                  </a:ext>
                </a:extLst>
              </p:cNvPr>
              <p:cNvSpPr txBox="1"/>
              <p:nvPr/>
            </p:nvSpPr>
            <p:spPr>
              <a:xfrm>
                <a:off x="4673050" y="3268165"/>
                <a:ext cx="1869678"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5</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040792D-8288-7F4C-DAA3-53F32C580CF1}"/>
                  </a:ext>
                </a:extLst>
              </p:cNvPr>
              <p:cNvSpPr txBox="1">
                <a:spLocks noRot="1" noChangeAspect="1" noMove="1" noResize="1" noEditPoints="1" noAdjustHandles="1" noChangeArrowheads="1" noChangeShapeType="1" noTextEdit="1"/>
              </p:cNvSpPr>
              <p:nvPr/>
            </p:nvSpPr>
            <p:spPr>
              <a:xfrm>
                <a:off x="4673050" y="3268165"/>
                <a:ext cx="1869678" cy="755913"/>
              </a:xfrm>
              <a:prstGeom prst="rect">
                <a:avLst/>
              </a:prstGeom>
              <a:blipFill>
                <a:blip r:embed="rId4"/>
                <a:stretch>
                  <a:fillRect/>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1CE08CD7-C88B-4EB5-5140-381A41248475}"/>
              </a:ext>
            </a:extLst>
          </p:cNvPr>
          <p:cNvSpPr/>
          <p:nvPr/>
        </p:nvSpPr>
        <p:spPr>
          <a:xfrm>
            <a:off x="3647313" y="4107532"/>
            <a:ext cx="1268964"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3B53080-D4DD-F37D-841A-5C358C03B575}"/>
              </a:ext>
            </a:extLst>
          </p:cNvPr>
          <p:cNvSpPr txBox="1"/>
          <p:nvPr/>
        </p:nvSpPr>
        <p:spPr>
          <a:xfrm>
            <a:off x="635631" y="393295"/>
            <a:ext cx="444865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の面積を計算する</a:t>
            </a:r>
          </a:p>
        </p:txBody>
      </p:sp>
      <p:sp>
        <p:nvSpPr>
          <p:cNvPr id="12" name="テキスト ボックス 11">
            <a:extLst>
              <a:ext uri="{FF2B5EF4-FFF2-40B4-BE49-F238E27FC236}">
                <a16:creationId xmlns:a16="http://schemas.microsoft.com/office/drawing/2014/main" id="{F94D3F35-7E96-5070-F6FA-39CD81D640AA}"/>
              </a:ext>
            </a:extLst>
          </p:cNvPr>
          <p:cNvSpPr txBox="1"/>
          <p:nvPr/>
        </p:nvSpPr>
        <p:spPr>
          <a:xfrm>
            <a:off x="635631" y="893507"/>
            <a:ext cx="345318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クラスタを例にすると</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3CD1BB0-A261-F4D8-B243-175B8F4CDAEF}"/>
                  </a:ext>
                </a:extLst>
              </p:cNvPr>
              <p:cNvSpPr txBox="1"/>
              <p:nvPr/>
            </p:nvSpPr>
            <p:spPr>
              <a:xfrm>
                <a:off x="6913985" y="3366296"/>
                <a:ext cx="5047861" cy="830997"/>
              </a:xfrm>
              <a:prstGeom prst="rect">
                <a:avLst/>
              </a:prstGeom>
              <a:noFill/>
            </p:spPr>
            <p:txBody>
              <a:bodyPr wrap="squar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に数値を具体的に当てはめるとわかりやすい</a:t>
                </a:r>
              </a:p>
            </p:txBody>
          </p:sp>
        </mc:Choice>
        <mc:Fallback xmlns="">
          <p:sp>
            <p:nvSpPr>
              <p:cNvPr id="14" name="テキスト ボックス 13">
                <a:extLst>
                  <a:ext uri="{FF2B5EF4-FFF2-40B4-BE49-F238E27FC236}">
                    <a16:creationId xmlns:a16="http://schemas.microsoft.com/office/drawing/2014/main" id="{83CD1BB0-A261-F4D8-B243-175B8F4CDAEF}"/>
                  </a:ext>
                </a:extLst>
              </p:cNvPr>
              <p:cNvSpPr txBox="1">
                <a:spLocks noRot="1" noChangeAspect="1" noMove="1" noResize="1" noEditPoints="1" noAdjustHandles="1" noChangeArrowheads="1" noChangeShapeType="1" noTextEdit="1"/>
              </p:cNvSpPr>
              <p:nvPr/>
            </p:nvSpPr>
            <p:spPr>
              <a:xfrm>
                <a:off x="6913985" y="3366296"/>
                <a:ext cx="5047861" cy="830997"/>
              </a:xfrm>
              <a:prstGeom prst="rect">
                <a:avLst/>
              </a:prstGeom>
              <a:blipFill>
                <a:blip r:embed="rId7"/>
                <a:stretch>
                  <a:fillRect l="-1812" t="-4380" b="-153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B0316D1-98B2-1973-98AF-6C167BD5F157}"/>
                  </a:ext>
                </a:extLst>
              </p:cNvPr>
              <p:cNvSpPr txBox="1"/>
              <p:nvPr/>
            </p:nvSpPr>
            <p:spPr>
              <a:xfrm>
                <a:off x="860115" y="1337866"/>
                <a:ext cx="2723245"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5</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FB0316D1-98B2-1973-98AF-6C167BD5F157}"/>
                  </a:ext>
                </a:extLst>
              </p:cNvPr>
              <p:cNvSpPr txBox="1">
                <a:spLocks noRot="1" noChangeAspect="1" noMove="1" noResize="1" noEditPoints="1" noAdjustHandles="1" noChangeArrowheads="1" noChangeShapeType="1" noTextEdit="1"/>
              </p:cNvSpPr>
              <p:nvPr/>
            </p:nvSpPr>
            <p:spPr>
              <a:xfrm>
                <a:off x="860115" y="1337866"/>
                <a:ext cx="2723245" cy="113588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82EF229-9333-A375-F161-D016F3FBDFB0}"/>
                  </a:ext>
                </a:extLst>
              </p:cNvPr>
              <p:cNvSpPr txBox="1"/>
              <p:nvPr/>
            </p:nvSpPr>
            <p:spPr>
              <a:xfrm>
                <a:off x="2362225" y="4569197"/>
                <a:ext cx="4688719" cy="12813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5</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d>
                        <m:dPr>
                          <m:ctrlPr>
                            <a:rPr kumimoji="1" lang="en-US" altLang="ja-JP" sz="2400" i="1" smtClean="0">
                              <a:latin typeface="Cambria Math" panose="02040503050406030204" pitchFamily="18" charset="0"/>
                              <a:ea typeface="メイリオ" panose="020B0604030504040204" pitchFamily="50" charset="-128"/>
                            </a:rPr>
                          </m:ctrlPr>
                        </m:dPr>
                        <m:e>
                          <m:nary>
                            <m:naryPr>
                              <m:limLoc m:val="undOvr"/>
                              <m:subHide m:val="on"/>
                              <m:supHide m:val="on"/>
                              <m:ctrlPr>
                                <a:rPr kumimoji="1" lang="ja-JP" altLang="en-US" sz="2400" i="1">
                                  <a:latin typeface="Cambria Math" panose="02040503050406030204" pitchFamily="18" charset="0"/>
                                  <a:ea typeface="メイリオ" panose="020B0604030504040204" pitchFamily="50" charset="-128"/>
                                </a:rPr>
                              </m:ctrlPr>
                            </m:naryPr>
                            <m:sub/>
                            <m:sup/>
                            <m:e>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1" i="1">
                                      <a:latin typeface="Cambria Math" panose="02040503050406030204" pitchFamily="18" charset="0"/>
                                      <a:ea typeface="メイリオ" panose="020B0604030504040204" pitchFamily="50" charset="-128"/>
                                    </a:rPr>
                                    <m:t>𝒙</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Cambria Math" panose="02040503050406030204" pitchFamily="18" charset="0"/>
                                        </a:rPr>
                                        <m:t>𝑘</m:t>
                                      </m:r>
                                    </m:sub>
                                  </m:sSub>
                                </m:e>
                              </m:d>
                              <m:r>
                                <a:rPr kumimoji="1" lang="en-US" altLang="ja-JP" sz="2400" i="1">
                                  <a:latin typeface="Cambria Math" panose="02040503050406030204" pitchFamily="18" charset="0"/>
                                  <a:ea typeface="Cambria Math" panose="02040503050406030204" pitchFamily="18" charset="0"/>
                                </a:rPr>
                                <m:t>𝑑𝑥</m:t>
                              </m:r>
                            </m:e>
                          </m:nary>
                        </m:e>
                      </m:d>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82EF229-9333-A375-F161-D016F3FBDFB0}"/>
                  </a:ext>
                </a:extLst>
              </p:cNvPr>
              <p:cNvSpPr txBox="1">
                <a:spLocks noRot="1" noChangeAspect="1" noMove="1" noResize="1" noEditPoints="1" noAdjustHandles="1" noChangeArrowheads="1" noChangeShapeType="1" noTextEdit="1"/>
              </p:cNvSpPr>
              <p:nvPr/>
            </p:nvSpPr>
            <p:spPr>
              <a:xfrm>
                <a:off x="2362225" y="4569197"/>
                <a:ext cx="4688719" cy="1281376"/>
              </a:xfrm>
              <a:prstGeom prst="rect">
                <a:avLst/>
              </a:prstGeom>
              <a:blipFill>
                <a:blip r:embed="rId9"/>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627D95F-5B11-9EDA-3372-B2E481CC0107}"/>
              </a:ext>
            </a:extLst>
          </p:cNvPr>
          <p:cNvSpPr txBox="1"/>
          <p:nvPr/>
        </p:nvSpPr>
        <p:spPr>
          <a:xfrm>
            <a:off x="2190397" y="5927488"/>
            <a:ext cx="5065810"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だから</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は確率分布というわけ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（５つの正規分布の重み付き和</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0577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C7804-2706-0BEB-8FDB-C37194599133}"/>
              </a:ext>
            </a:extLst>
          </p:cNvPr>
          <p:cNvSpPr txBox="1"/>
          <p:nvPr/>
        </p:nvSpPr>
        <p:spPr>
          <a:xfrm>
            <a:off x="765110" y="382555"/>
            <a:ext cx="992290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と</a:t>
            </a:r>
            <a:r>
              <a:rPr kumimoji="1" lang="en-US" altLang="ja-JP" sz="3200" dirty="0">
                <a:latin typeface="メイリオ" panose="020B0604030504040204" pitchFamily="50" charset="-128"/>
                <a:ea typeface="メイリオ" panose="020B0604030504040204" pitchFamily="50" charset="-128"/>
              </a:rPr>
              <a:t>K-means</a:t>
            </a:r>
            <a:r>
              <a:rPr kumimoji="1" lang="ja-JP" altLang="en-US" sz="3200" dirty="0">
                <a:latin typeface="メイリオ" panose="020B0604030504040204" pitchFamily="50" charset="-128"/>
                <a:ea typeface="メイリオ" panose="020B0604030504040204" pitchFamily="50" charset="-128"/>
              </a:rPr>
              <a:t>によるクラスタリングを比較すると</a:t>
            </a:r>
          </a:p>
        </p:txBody>
      </p:sp>
      <p:pic>
        <p:nvPicPr>
          <p:cNvPr id="3" name="図 2">
            <a:extLst>
              <a:ext uri="{FF2B5EF4-FFF2-40B4-BE49-F238E27FC236}">
                <a16:creationId xmlns:a16="http://schemas.microsoft.com/office/drawing/2014/main" id="{E293DD0A-286F-8C89-EEE2-0677F8B498E2}"/>
              </a:ext>
            </a:extLst>
          </p:cNvPr>
          <p:cNvPicPr>
            <a:picLocks noChangeAspect="1"/>
          </p:cNvPicPr>
          <p:nvPr/>
        </p:nvPicPr>
        <p:blipFill>
          <a:blip r:embed="rId2"/>
          <a:stretch>
            <a:fillRect/>
          </a:stretch>
        </p:blipFill>
        <p:spPr>
          <a:xfrm>
            <a:off x="321416" y="2123361"/>
            <a:ext cx="5067459" cy="3862226"/>
          </a:xfrm>
          <a:prstGeom prst="rect">
            <a:avLst/>
          </a:prstGeom>
        </p:spPr>
      </p:pic>
      <p:grpSp>
        <p:nvGrpSpPr>
          <p:cNvPr id="4" name="グループ化 3">
            <a:extLst>
              <a:ext uri="{FF2B5EF4-FFF2-40B4-BE49-F238E27FC236}">
                <a16:creationId xmlns:a16="http://schemas.microsoft.com/office/drawing/2014/main" id="{53D8F627-246F-025F-D9CE-5348F877CEF5}"/>
              </a:ext>
            </a:extLst>
          </p:cNvPr>
          <p:cNvGrpSpPr/>
          <p:nvPr/>
        </p:nvGrpSpPr>
        <p:grpSpPr>
          <a:xfrm rot="17682631">
            <a:off x="725452" y="2259441"/>
            <a:ext cx="735397" cy="633242"/>
            <a:chOff x="6170648" y="1391812"/>
            <a:chExt cx="482082" cy="325017"/>
          </a:xfrm>
        </p:grpSpPr>
        <p:sp>
          <p:nvSpPr>
            <p:cNvPr id="5" name="楕円 4">
              <a:extLst>
                <a:ext uri="{FF2B5EF4-FFF2-40B4-BE49-F238E27FC236}">
                  <a16:creationId xmlns:a16="http://schemas.microsoft.com/office/drawing/2014/main" id="{282C404B-9553-02F7-8310-EB8C240B09E1}"/>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554F655-BDBC-51D9-50CE-4B1C6E2C89F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8E71A156-EFE9-C7D9-A91C-5B5846793F15}"/>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94A5517-973B-6904-D478-002D008CA45F}"/>
              </a:ext>
            </a:extLst>
          </p:cNvPr>
          <p:cNvGrpSpPr/>
          <p:nvPr/>
        </p:nvGrpSpPr>
        <p:grpSpPr>
          <a:xfrm>
            <a:off x="1467361" y="3208106"/>
            <a:ext cx="735397" cy="708886"/>
            <a:chOff x="6170648" y="1391812"/>
            <a:chExt cx="482082" cy="325017"/>
          </a:xfrm>
        </p:grpSpPr>
        <p:sp>
          <p:nvSpPr>
            <p:cNvPr id="9" name="楕円 8">
              <a:extLst>
                <a:ext uri="{FF2B5EF4-FFF2-40B4-BE49-F238E27FC236}">
                  <a16:creationId xmlns:a16="http://schemas.microsoft.com/office/drawing/2014/main" id="{A1462D94-F0EB-6B2D-75A8-7ECAA824F4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B3392BD-68EE-C587-0840-DAB74899E2BF}"/>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F52E063-5062-04BE-5E8A-D7F668E014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2AF3345C-F515-5A25-65DB-2A0623D76BFA}"/>
              </a:ext>
            </a:extLst>
          </p:cNvPr>
          <p:cNvGrpSpPr/>
          <p:nvPr/>
        </p:nvGrpSpPr>
        <p:grpSpPr>
          <a:xfrm rot="1736743">
            <a:off x="662604" y="3693821"/>
            <a:ext cx="939611" cy="423723"/>
            <a:chOff x="6170648" y="1391812"/>
            <a:chExt cx="482082" cy="325017"/>
          </a:xfrm>
        </p:grpSpPr>
        <p:sp>
          <p:nvSpPr>
            <p:cNvPr id="13" name="楕円 12">
              <a:extLst>
                <a:ext uri="{FF2B5EF4-FFF2-40B4-BE49-F238E27FC236}">
                  <a16:creationId xmlns:a16="http://schemas.microsoft.com/office/drawing/2014/main" id="{E72668A6-6905-C5B6-362B-459900452CA1}"/>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991A60-FED6-6780-473C-06E795046863}"/>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8B0E8D-07C8-8F4C-40CD-017B381663A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BB9ABDC9-A105-2E6C-AA80-701E7EBB06C8}"/>
              </a:ext>
            </a:extLst>
          </p:cNvPr>
          <p:cNvGrpSpPr/>
          <p:nvPr/>
        </p:nvGrpSpPr>
        <p:grpSpPr>
          <a:xfrm rot="19732160">
            <a:off x="1835060" y="4121147"/>
            <a:ext cx="735397" cy="524763"/>
            <a:chOff x="6170648" y="1391812"/>
            <a:chExt cx="482082" cy="325017"/>
          </a:xfrm>
        </p:grpSpPr>
        <p:sp>
          <p:nvSpPr>
            <p:cNvPr id="17" name="楕円 16">
              <a:extLst>
                <a:ext uri="{FF2B5EF4-FFF2-40B4-BE49-F238E27FC236}">
                  <a16:creationId xmlns:a16="http://schemas.microsoft.com/office/drawing/2014/main" id="{0E7664AB-8B15-FFEA-E239-8F3FA6D4F2B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CF89615-26EB-A296-7F83-FD4F7C099BA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3EE6F9B2-3905-96FE-23EC-4CA9BA65100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73EEDF7-7680-C311-9186-F7AF2E4D6A6D}"/>
              </a:ext>
            </a:extLst>
          </p:cNvPr>
          <p:cNvGrpSpPr/>
          <p:nvPr/>
        </p:nvGrpSpPr>
        <p:grpSpPr>
          <a:xfrm rot="19682685">
            <a:off x="4318030" y="5027573"/>
            <a:ext cx="735397" cy="581369"/>
            <a:chOff x="6170648" y="1391812"/>
            <a:chExt cx="482082" cy="325017"/>
          </a:xfrm>
        </p:grpSpPr>
        <p:sp>
          <p:nvSpPr>
            <p:cNvPr id="21" name="楕円 20">
              <a:extLst>
                <a:ext uri="{FF2B5EF4-FFF2-40B4-BE49-F238E27FC236}">
                  <a16:creationId xmlns:a16="http://schemas.microsoft.com/office/drawing/2014/main" id="{A84CD6E8-F524-D927-D409-74246EB4C23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890AC97A-0693-B97E-4F83-55A26E06361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790CD1-505F-F6F8-616A-0691E1E2BB61}"/>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楕円 23">
            <a:extLst>
              <a:ext uri="{FF2B5EF4-FFF2-40B4-BE49-F238E27FC236}">
                <a16:creationId xmlns:a16="http://schemas.microsoft.com/office/drawing/2014/main" id="{FDA1F12D-AED0-0EF9-1AD2-4A774AAF780D}"/>
              </a:ext>
            </a:extLst>
          </p:cNvPr>
          <p:cNvSpPr/>
          <p:nvPr/>
        </p:nvSpPr>
        <p:spPr>
          <a:xfrm rot="20337228">
            <a:off x="1209942" y="3044732"/>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270F245-62C6-454B-B8BF-98772EFA3AA4}"/>
              </a:ext>
            </a:extLst>
          </p:cNvPr>
          <p:cNvSpPr/>
          <p:nvPr/>
        </p:nvSpPr>
        <p:spPr>
          <a:xfrm rot="1480304">
            <a:off x="478212" y="3529537"/>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A91BD3E-88AC-402A-9BAE-7DED8E8DB3F2}"/>
              </a:ext>
            </a:extLst>
          </p:cNvPr>
          <p:cNvSpPr txBox="1"/>
          <p:nvPr/>
        </p:nvSpPr>
        <p:spPr>
          <a:xfrm>
            <a:off x="1503112" y="3712081"/>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9DEBF08-FFDC-F49B-09FF-C726B6783F1F}"/>
                  </a:ext>
                </a:extLst>
              </p:cNvPr>
              <p:cNvSpPr txBox="1"/>
              <p:nvPr/>
            </p:nvSpPr>
            <p:spPr>
              <a:xfrm>
                <a:off x="1421156" y="2200659"/>
                <a:ext cx="1646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i="1">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1</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49DEBF08-FFDC-F49B-09FF-C726B6783F1F}"/>
                  </a:ext>
                </a:extLst>
              </p:cNvPr>
              <p:cNvSpPr txBox="1">
                <a:spLocks noRot="1" noChangeAspect="1" noMove="1" noResize="1" noEditPoints="1" noAdjustHandles="1" noChangeArrowheads="1" noChangeShapeType="1" noTextEdit="1"/>
              </p:cNvSpPr>
              <p:nvPr/>
            </p:nvSpPr>
            <p:spPr>
              <a:xfrm>
                <a:off x="1421156" y="2200659"/>
                <a:ext cx="1646156"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B6CED40-BB41-4DE6-C64C-5AC7114BB994}"/>
                  </a:ext>
                </a:extLst>
              </p:cNvPr>
              <p:cNvSpPr txBox="1"/>
              <p:nvPr/>
            </p:nvSpPr>
            <p:spPr>
              <a:xfrm>
                <a:off x="163616" y="4228858"/>
                <a:ext cx="16621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2</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8B6CED40-BB41-4DE6-C64C-5AC7114BB994}"/>
                  </a:ext>
                </a:extLst>
              </p:cNvPr>
              <p:cNvSpPr txBox="1">
                <a:spLocks noRot="1" noChangeAspect="1" noMove="1" noResize="1" noEditPoints="1" noAdjustHandles="1" noChangeArrowheads="1" noChangeShapeType="1" noTextEdit="1"/>
              </p:cNvSpPr>
              <p:nvPr/>
            </p:nvSpPr>
            <p:spPr>
              <a:xfrm>
                <a:off x="163616" y="4228858"/>
                <a:ext cx="1662122"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D3D9DC2-0AA6-731D-A84A-AEAB370511D6}"/>
                  </a:ext>
                </a:extLst>
              </p:cNvPr>
              <p:cNvSpPr txBox="1"/>
              <p:nvPr/>
            </p:nvSpPr>
            <p:spPr>
              <a:xfrm>
                <a:off x="1878732" y="2860473"/>
                <a:ext cx="1719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3</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D3D9DC2-0AA6-731D-A84A-AEAB370511D6}"/>
                  </a:ext>
                </a:extLst>
              </p:cNvPr>
              <p:cNvSpPr txBox="1">
                <a:spLocks noRot="1" noChangeAspect="1" noMove="1" noResize="1" noEditPoints="1" noAdjustHandles="1" noChangeArrowheads="1" noChangeShapeType="1" noTextEdit="1"/>
              </p:cNvSpPr>
              <p:nvPr/>
            </p:nvSpPr>
            <p:spPr>
              <a:xfrm>
                <a:off x="1878732" y="2860473"/>
                <a:ext cx="1719830" cy="369332"/>
              </a:xfrm>
              <a:prstGeom prst="rect">
                <a:avLst/>
              </a:prstGeom>
              <a:blipFill>
                <a:blip r:embed="rId5"/>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E400643-F14C-A3E9-5F2E-987C1CC210A4}"/>
                  </a:ext>
                </a:extLst>
              </p:cNvPr>
              <p:cNvSpPr txBox="1"/>
              <p:nvPr/>
            </p:nvSpPr>
            <p:spPr>
              <a:xfrm>
                <a:off x="1571544" y="4651545"/>
                <a:ext cx="17134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i="1">
                          <a:latin typeface="Cambria Math" panose="02040503050406030204" pitchFamily="18" charset="0"/>
                          <a:ea typeface="メイリオ" panose="020B0604030504040204" pitchFamily="50" charset="-128"/>
                        </a:rPr>
                        <m:t> </m:t>
                      </m:r>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4</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EE400643-F14C-A3E9-5F2E-987C1CC210A4}"/>
                  </a:ext>
                </a:extLst>
              </p:cNvPr>
              <p:cNvSpPr txBox="1">
                <a:spLocks noRot="1" noChangeAspect="1" noMove="1" noResize="1" noEditPoints="1" noAdjustHandles="1" noChangeArrowheads="1" noChangeShapeType="1" noTextEdit="1"/>
              </p:cNvSpPr>
              <p:nvPr/>
            </p:nvSpPr>
            <p:spPr>
              <a:xfrm>
                <a:off x="1571544" y="4651545"/>
                <a:ext cx="1713418" cy="369332"/>
              </a:xfrm>
              <a:prstGeom prst="rect">
                <a:avLst/>
              </a:prstGeom>
              <a:blipFill>
                <a:blip r:embed="rId6"/>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8A29574-DC17-7077-629C-8BCD7A144894}"/>
                  </a:ext>
                </a:extLst>
              </p:cNvPr>
              <p:cNvSpPr txBox="1"/>
              <p:nvPr/>
            </p:nvSpPr>
            <p:spPr>
              <a:xfrm>
                <a:off x="3630168" y="4566532"/>
                <a:ext cx="1719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5</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08A29574-DC17-7077-629C-8BCD7A144894}"/>
                  </a:ext>
                </a:extLst>
              </p:cNvPr>
              <p:cNvSpPr txBox="1">
                <a:spLocks noRot="1" noChangeAspect="1" noMove="1" noResize="1" noEditPoints="1" noAdjustHandles="1" noChangeArrowheads="1" noChangeShapeType="1" noTextEdit="1"/>
              </p:cNvSpPr>
              <p:nvPr/>
            </p:nvSpPr>
            <p:spPr>
              <a:xfrm>
                <a:off x="3630168" y="4566532"/>
                <a:ext cx="1719830" cy="369332"/>
              </a:xfrm>
              <a:prstGeom prst="rect">
                <a:avLst/>
              </a:prstGeom>
              <a:blipFill>
                <a:blip r:embed="rId7"/>
                <a:stretch>
                  <a:fillRect b="-3279"/>
                </a:stretch>
              </a:blipFill>
            </p:spPr>
            <p:txBody>
              <a:bodyPr/>
              <a:lstStyle/>
              <a:p>
                <a:r>
                  <a:rPr lang="ja-JP" altLang="en-US">
                    <a:noFill/>
                  </a:rPr>
                  <a:t> </a:t>
                </a:r>
              </a:p>
            </p:txBody>
          </p:sp>
        </mc:Fallback>
      </mc:AlternateContent>
      <p:pic>
        <p:nvPicPr>
          <p:cNvPr id="61" name="図 60">
            <a:extLst>
              <a:ext uri="{FF2B5EF4-FFF2-40B4-BE49-F238E27FC236}">
                <a16:creationId xmlns:a16="http://schemas.microsoft.com/office/drawing/2014/main" id="{2B2F726A-0895-7374-15E9-9ABF6394FE25}"/>
              </a:ext>
            </a:extLst>
          </p:cNvPr>
          <p:cNvPicPr>
            <a:picLocks noChangeAspect="1"/>
          </p:cNvPicPr>
          <p:nvPr/>
        </p:nvPicPr>
        <p:blipFill>
          <a:blip r:embed="rId2"/>
          <a:stretch>
            <a:fillRect/>
          </a:stretch>
        </p:blipFill>
        <p:spPr>
          <a:xfrm>
            <a:off x="6096000" y="2003688"/>
            <a:ext cx="5067459" cy="3862226"/>
          </a:xfrm>
          <a:prstGeom prst="rect">
            <a:avLst/>
          </a:prstGeom>
        </p:spPr>
      </p:pic>
      <p:cxnSp>
        <p:nvCxnSpPr>
          <p:cNvPr id="87" name="直線コネクタ 86">
            <a:extLst>
              <a:ext uri="{FF2B5EF4-FFF2-40B4-BE49-F238E27FC236}">
                <a16:creationId xmlns:a16="http://schemas.microsoft.com/office/drawing/2014/main" id="{0FB84EBC-7252-5278-9962-1F57F87CE322}"/>
              </a:ext>
            </a:extLst>
          </p:cNvPr>
          <p:cNvCxnSpPr/>
          <p:nvPr/>
        </p:nvCxnSpPr>
        <p:spPr>
          <a:xfrm flipV="1">
            <a:off x="6363478" y="2109674"/>
            <a:ext cx="1754155" cy="1098432"/>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4FF6A749-7C1E-571D-2B70-BE018C0A1585}"/>
              </a:ext>
            </a:extLst>
          </p:cNvPr>
          <p:cNvSpPr txBox="1"/>
          <p:nvPr/>
        </p:nvSpPr>
        <p:spPr>
          <a:xfrm>
            <a:off x="7262051" y="3547213"/>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cxnSp>
        <p:nvCxnSpPr>
          <p:cNvPr id="90" name="直線コネクタ 89">
            <a:extLst>
              <a:ext uri="{FF2B5EF4-FFF2-40B4-BE49-F238E27FC236}">
                <a16:creationId xmlns:a16="http://schemas.microsoft.com/office/drawing/2014/main" id="{F0AFC345-3957-BBED-7699-B97F9405CB28}"/>
              </a:ext>
            </a:extLst>
          </p:cNvPr>
          <p:cNvCxnSpPr/>
          <p:nvPr/>
        </p:nvCxnSpPr>
        <p:spPr>
          <a:xfrm>
            <a:off x="6951306" y="2838264"/>
            <a:ext cx="1054359" cy="2764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9B76357B-B12C-7145-AF2D-9AF6F9086764}"/>
              </a:ext>
            </a:extLst>
          </p:cNvPr>
          <p:cNvCxnSpPr>
            <a:cxnSpLocks/>
          </p:cNvCxnSpPr>
          <p:nvPr/>
        </p:nvCxnSpPr>
        <p:spPr>
          <a:xfrm flipV="1">
            <a:off x="7478485" y="2702411"/>
            <a:ext cx="3639243" cy="1464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2568AEA-4FD2-98B1-D19F-02CB6BE6853B}"/>
              </a:ext>
            </a:extLst>
          </p:cNvPr>
          <p:cNvCxnSpPr/>
          <p:nvPr/>
        </p:nvCxnSpPr>
        <p:spPr>
          <a:xfrm>
            <a:off x="9134669" y="3540510"/>
            <a:ext cx="334754" cy="1992672"/>
          </a:xfrm>
          <a:prstGeom prst="line">
            <a:avLst/>
          </a:prstGeom>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E0996F83-4E29-6F98-3D20-8EF62054A2CA}"/>
              </a:ext>
            </a:extLst>
          </p:cNvPr>
          <p:cNvSpPr txBox="1"/>
          <p:nvPr/>
        </p:nvSpPr>
        <p:spPr>
          <a:xfrm>
            <a:off x="6214188" y="1485097"/>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クラスタの境界は交わらない</a:t>
            </a:r>
          </a:p>
        </p:txBody>
      </p:sp>
      <p:sp>
        <p:nvSpPr>
          <p:cNvPr id="97" name="テキスト ボックス 96">
            <a:extLst>
              <a:ext uri="{FF2B5EF4-FFF2-40B4-BE49-F238E27FC236}">
                <a16:creationId xmlns:a16="http://schemas.microsoft.com/office/drawing/2014/main" id="{AB02A68C-D266-ECB4-6A60-A83E65FBF312}"/>
              </a:ext>
            </a:extLst>
          </p:cNvPr>
          <p:cNvSpPr txBox="1"/>
          <p:nvPr/>
        </p:nvSpPr>
        <p:spPr>
          <a:xfrm>
            <a:off x="538864" y="1457532"/>
            <a:ext cx="46325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クラスタの境界は確率分布の裾野だから交わる</a:t>
            </a:r>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E6077616-44A8-D1ED-8BB4-DED810E091D9}"/>
                  </a:ext>
                </a:extLst>
              </p:cNvPr>
              <p:cNvSpPr txBox="1"/>
              <p:nvPr/>
            </p:nvSpPr>
            <p:spPr>
              <a:xfrm>
                <a:off x="6353847" y="2451524"/>
                <a:ext cx="5910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9" name="テキスト ボックス 98">
                <a:extLst>
                  <a:ext uri="{FF2B5EF4-FFF2-40B4-BE49-F238E27FC236}">
                    <a16:creationId xmlns:a16="http://schemas.microsoft.com/office/drawing/2014/main" id="{E6077616-44A8-D1ED-8BB4-DED810E091D9}"/>
                  </a:ext>
                </a:extLst>
              </p:cNvPr>
              <p:cNvSpPr txBox="1">
                <a:spLocks noRot="1" noChangeAspect="1" noMove="1" noResize="1" noEditPoints="1" noAdjustHandles="1" noChangeArrowheads="1" noChangeShapeType="1" noTextEdit="1"/>
              </p:cNvSpPr>
              <p:nvPr/>
            </p:nvSpPr>
            <p:spPr>
              <a:xfrm>
                <a:off x="6353847" y="2451524"/>
                <a:ext cx="591059" cy="461665"/>
              </a:xfrm>
              <a:prstGeom prst="rect">
                <a:avLst/>
              </a:prstGeom>
              <a:blipFill>
                <a:blip r:embed="rId8"/>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BDEDCB52-A692-A3B4-6E9B-0F18A0809BA0}"/>
                  </a:ext>
                </a:extLst>
              </p:cNvPr>
              <p:cNvSpPr txBox="1"/>
              <p:nvPr/>
            </p:nvSpPr>
            <p:spPr>
              <a:xfrm>
                <a:off x="6649376" y="4039394"/>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2" name="テキスト ボックス 101">
                <a:extLst>
                  <a:ext uri="{FF2B5EF4-FFF2-40B4-BE49-F238E27FC236}">
                    <a16:creationId xmlns:a16="http://schemas.microsoft.com/office/drawing/2014/main" id="{BDEDCB52-A692-A3B4-6E9B-0F18A0809BA0}"/>
                  </a:ext>
                </a:extLst>
              </p:cNvPr>
              <p:cNvSpPr txBox="1">
                <a:spLocks noRot="1" noChangeAspect="1" noMove="1" noResize="1" noEditPoints="1" noAdjustHandles="1" noChangeArrowheads="1" noChangeShapeType="1" noTextEdit="1"/>
              </p:cNvSpPr>
              <p:nvPr/>
            </p:nvSpPr>
            <p:spPr>
              <a:xfrm>
                <a:off x="6649376" y="4039394"/>
                <a:ext cx="599780" cy="461665"/>
              </a:xfrm>
              <a:prstGeom prst="rect">
                <a:avLst/>
              </a:prstGeom>
              <a:blipFill>
                <a:blip r:embed="rId9"/>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392C89A7-C31E-B1B0-0290-FB930ED1A50C}"/>
                  </a:ext>
                </a:extLst>
              </p:cNvPr>
              <p:cNvSpPr txBox="1"/>
              <p:nvPr/>
            </p:nvSpPr>
            <p:spPr>
              <a:xfrm>
                <a:off x="8117633" y="2890128"/>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3" name="テキスト ボックス 102">
                <a:extLst>
                  <a:ext uri="{FF2B5EF4-FFF2-40B4-BE49-F238E27FC236}">
                    <a16:creationId xmlns:a16="http://schemas.microsoft.com/office/drawing/2014/main" id="{392C89A7-C31E-B1B0-0290-FB930ED1A50C}"/>
                  </a:ext>
                </a:extLst>
              </p:cNvPr>
              <p:cNvSpPr txBox="1">
                <a:spLocks noRot="1" noChangeAspect="1" noMove="1" noResize="1" noEditPoints="1" noAdjustHandles="1" noChangeArrowheads="1" noChangeShapeType="1" noTextEdit="1"/>
              </p:cNvSpPr>
              <p:nvPr/>
            </p:nvSpPr>
            <p:spPr>
              <a:xfrm>
                <a:off x="8117633" y="2890128"/>
                <a:ext cx="599780" cy="461665"/>
              </a:xfrm>
              <a:prstGeom prst="rect">
                <a:avLst/>
              </a:prstGeom>
              <a:blipFill>
                <a:blip r:embed="rId10"/>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01853B75-FC34-390A-C0B8-9DEFB811E3E7}"/>
                  </a:ext>
                </a:extLst>
              </p:cNvPr>
              <p:cNvSpPr txBox="1"/>
              <p:nvPr/>
            </p:nvSpPr>
            <p:spPr>
              <a:xfrm>
                <a:off x="8334067" y="4619409"/>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4" name="テキスト ボックス 103">
                <a:extLst>
                  <a:ext uri="{FF2B5EF4-FFF2-40B4-BE49-F238E27FC236}">
                    <a16:creationId xmlns:a16="http://schemas.microsoft.com/office/drawing/2014/main" id="{01853B75-FC34-390A-C0B8-9DEFB811E3E7}"/>
                  </a:ext>
                </a:extLst>
              </p:cNvPr>
              <p:cNvSpPr txBox="1">
                <a:spLocks noRot="1" noChangeAspect="1" noMove="1" noResize="1" noEditPoints="1" noAdjustHandles="1" noChangeArrowheads="1" noChangeShapeType="1" noTextEdit="1"/>
              </p:cNvSpPr>
              <p:nvPr/>
            </p:nvSpPr>
            <p:spPr>
              <a:xfrm>
                <a:off x="8334067" y="4619409"/>
                <a:ext cx="599780" cy="461665"/>
              </a:xfrm>
              <a:prstGeom prst="rect">
                <a:avLst/>
              </a:prstGeom>
              <a:blipFill>
                <a:blip r:embed="rId11"/>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3B1FDCCE-4BC6-61FB-EE6B-73D4B242C31E}"/>
                  </a:ext>
                </a:extLst>
              </p:cNvPr>
              <p:cNvSpPr txBox="1"/>
              <p:nvPr/>
            </p:nvSpPr>
            <p:spPr>
              <a:xfrm>
                <a:off x="9750490" y="3886456"/>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5" name="テキスト ボックス 104">
                <a:extLst>
                  <a:ext uri="{FF2B5EF4-FFF2-40B4-BE49-F238E27FC236}">
                    <a16:creationId xmlns:a16="http://schemas.microsoft.com/office/drawing/2014/main" id="{3B1FDCCE-4BC6-61FB-EE6B-73D4B242C31E}"/>
                  </a:ext>
                </a:extLst>
              </p:cNvPr>
              <p:cNvSpPr txBox="1">
                <a:spLocks noRot="1" noChangeAspect="1" noMove="1" noResize="1" noEditPoints="1" noAdjustHandles="1" noChangeArrowheads="1" noChangeShapeType="1" noTextEdit="1"/>
              </p:cNvSpPr>
              <p:nvPr/>
            </p:nvSpPr>
            <p:spPr>
              <a:xfrm>
                <a:off x="9750490" y="3886456"/>
                <a:ext cx="599780" cy="461665"/>
              </a:xfrm>
              <a:prstGeom prst="rect">
                <a:avLst/>
              </a:prstGeom>
              <a:blipFill>
                <a:blip r:embed="rId12"/>
                <a:stretch>
                  <a:fillRect b="-5333"/>
                </a:stretch>
              </a:blipFill>
            </p:spPr>
            <p:txBody>
              <a:bodyPr/>
              <a:lstStyle/>
              <a:p>
                <a:r>
                  <a:rPr lang="ja-JP" altLang="en-US">
                    <a:noFill/>
                  </a:rPr>
                  <a:t> </a:t>
                </a:r>
              </a:p>
            </p:txBody>
          </p:sp>
        </mc:Fallback>
      </mc:AlternateContent>
      <p:sp>
        <p:nvSpPr>
          <p:cNvPr id="106" name="テキスト ボックス 105">
            <a:extLst>
              <a:ext uri="{FF2B5EF4-FFF2-40B4-BE49-F238E27FC236}">
                <a16:creationId xmlns:a16="http://schemas.microsoft.com/office/drawing/2014/main" id="{20B17AEA-A79C-56F3-6CA1-27AA6A5432A6}"/>
              </a:ext>
            </a:extLst>
          </p:cNvPr>
          <p:cNvSpPr txBox="1"/>
          <p:nvPr/>
        </p:nvSpPr>
        <p:spPr>
          <a:xfrm>
            <a:off x="548520" y="1103183"/>
            <a:ext cx="981359"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GMM</a:t>
            </a:r>
            <a:endParaRPr kumimoji="1" lang="ja-JP" altLang="en-US" sz="2400" b="1" dirty="0">
              <a:latin typeface="メイリオ" panose="020B0604030504040204" pitchFamily="50" charset="-128"/>
              <a:ea typeface="メイリオ" panose="020B0604030504040204" pitchFamily="50" charset="-128"/>
            </a:endParaRPr>
          </a:p>
        </p:txBody>
      </p:sp>
      <p:sp>
        <p:nvSpPr>
          <p:cNvPr id="107" name="テキスト ボックス 106">
            <a:extLst>
              <a:ext uri="{FF2B5EF4-FFF2-40B4-BE49-F238E27FC236}">
                <a16:creationId xmlns:a16="http://schemas.microsoft.com/office/drawing/2014/main" id="{34B5D9A3-23D3-C292-3E61-378C7CEA5683}"/>
              </a:ext>
            </a:extLst>
          </p:cNvPr>
          <p:cNvSpPr txBox="1"/>
          <p:nvPr/>
        </p:nvSpPr>
        <p:spPr>
          <a:xfrm>
            <a:off x="6264276" y="1095841"/>
            <a:ext cx="1638590"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K-means</a:t>
            </a:r>
            <a:endParaRPr kumimoji="1" lang="ja-JP" altLang="en-US" sz="24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6955EB7B-9A8E-5859-B098-EDF7B8A61D6E}"/>
                  </a:ext>
                </a:extLst>
              </p:cNvPr>
              <p:cNvSpPr txBox="1"/>
              <p:nvPr/>
            </p:nvSpPr>
            <p:spPr>
              <a:xfrm>
                <a:off x="6363478" y="5865914"/>
                <a:ext cx="543302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クラスタの領域は、中心</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だけで規定</a:t>
                </a:r>
              </a:p>
            </p:txBody>
          </p:sp>
        </mc:Choice>
        <mc:Fallback xmlns="">
          <p:sp>
            <p:nvSpPr>
              <p:cNvPr id="108" name="テキスト ボックス 107">
                <a:extLst>
                  <a:ext uri="{FF2B5EF4-FFF2-40B4-BE49-F238E27FC236}">
                    <a16:creationId xmlns:a16="http://schemas.microsoft.com/office/drawing/2014/main" id="{6955EB7B-9A8E-5859-B098-EDF7B8A61D6E}"/>
                  </a:ext>
                </a:extLst>
              </p:cNvPr>
              <p:cNvSpPr txBox="1">
                <a:spLocks noRot="1" noChangeAspect="1" noMove="1" noResize="1" noEditPoints="1" noAdjustHandles="1" noChangeArrowheads="1" noChangeShapeType="1" noTextEdit="1"/>
              </p:cNvSpPr>
              <p:nvPr/>
            </p:nvSpPr>
            <p:spPr>
              <a:xfrm>
                <a:off x="6363478" y="5865914"/>
                <a:ext cx="5433026" cy="461665"/>
              </a:xfrm>
              <a:prstGeom prst="rect">
                <a:avLst/>
              </a:prstGeom>
              <a:blipFill>
                <a:blip r:embed="rId13"/>
                <a:stretch>
                  <a:fillRect l="-1796" t="-7895" r="-786"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B7126DD4-8E6B-7A09-5D85-4DCCEDE0DA4F}"/>
                  </a:ext>
                </a:extLst>
              </p:cNvPr>
              <p:cNvSpPr txBox="1"/>
              <p:nvPr/>
            </p:nvSpPr>
            <p:spPr>
              <a:xfrm>
                <a:off x="293538" y="5936115"/>
                <a:ext cx="5534985"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クラスタの領域は、中心</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裾野の広がり</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ja-JP" altLang="en-US" sz="2400" dirty="0">
                    <a:latin typeface="メイリオ" panose="020B0604030504040204" pitchFamily="50" charset="-128"/>
                    <a:ea typeface="メイリオ" panose="020B0604030504040204" pitchFamily="50" charset="-128"/>
                  </a:rPr>
                  <a:t>大きさ</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で規定</a:t>
                </a:r>
              </a:p>
            </p:txBody>
          </p:sp>
        </mc:Choice>
        <mc:Fallback xmlns="">
          <p:sp>
            <p:nvSpPr>
              <p:cNvPr id="109" name="テキスト ボックス 108">
                <a:extLst>
                  <a:ext uri="{FF2B5EF4-FFF2-40B4-BE49-F238E27FC236}">
                    <a16:creationId xmlns:a16="http://schemas.microsoft.com/office/drawing/2014/main" id="{B7126DD4-8E6B-7A09-5D85-4DCCEDE0DA4F}"/>
                  </a:ext>
                </a:extLst>
              </p:cNvPr>
              <p:cNvSpPr txBox="1">
                <a:spLocks noRot="1" noChangeAspect="1" noMove="1" noResize="1" noEditPoints="1" noAdjustHandles="1" noChangeArrowheads="1" noChangeShapeType="1" noTextEdit="1"/>
              </p:cNvSpPr>
              <p:nvPr/>
            </p:nvSpPr>
            <p:spPr>
              <a:xfrm>
                <a:off x="293538" y="5936115"/>
                <a:ext cx="5534985" cy="830997"/>
              </a:xfrm>
              <a:prstGeom prst="rect">
                <a:avLst/>
              </a:prstGeom>
              <a:blipFill>
                <a:blip r:embed="rId14"/>
                <a:stretch>
                  <a:fillRect l="-1652" t="-4412" r="-881" b="-176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85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3991CEF-B3D3-C493-0D60-8368770766A2}"/>
              </a:ext>
            </a:extLst>
          </p:cNvPr>
          <p:cNvSpPr txBox="1"/>
          <p:nvPr/>
        </p:nvSpPr>
        <p:spPr>
          <a:xfrm>
            <a:off x="186612" y="466530"/>
            <a:ext cx="691086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の学習（教師なし学習）の数理</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CFE9A0B-1D4E-C5BC-173B-A69376612660}"/>
                  </a:ext>
                </a:extLst>
              </p:cNvPr>
              <p:cNvSpPr txBox="1"/>
              <p:nvPr/>
            </p:nvSpPr>
            <p:spPr>
              <a:xfrm>
                <a:off x="1017037" y="2129391"/>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CFE9A0B-1D4E-C5BC-173B-A69376612660}"/>
                  </a:ext>
                </a:extLst>
              </p:cNvPr>
              <p:cNvSpPr txBox="1">
                <a:spLocks noRot="1" noChangeAspect="1" noMove="1" noResize="1" noEditPoints="1" noAdjustHandles="1" noChangeArrowheads="1" noChangeShapeType="1" noTextEdit="1"/>
              </p:cNvSpPr>
              <p:nvPr/>
            </p:nvSpPr>
            <p:spPr>
              <a:xfrm>
                <a:off x="1017037" y="2129391"/>
                <a:ext cx="3645742"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660FB31-9115-AE52-1E93-BC47E6EC9B22}"/>
                  </a:ext>
                </a:extLst>
              </p:cNvPr>
              <p:cNvSpPr txBox="1"/>
              <p:nvPr/>
            </p:nvSpPr>
            <p:spPr>
              <a:xfrm>
                <a:off x="326571" y="1159941"/>
                <a:ext cx="10254343" cy="830997"/>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では、</a:t>
                </a:r>
                <a:r>
                  <a:rPr kumimoji="1" lang="ja-JP" altLang="en-US" sz="2400" b="1" dirty="0">
                    <a:latin typeface="メイリオ" panose="020B0604030504040204" pitchFamily="50" charset="-128"/>
                    <a:ea typeface="メイリオ" panose="020B0604030504040204" pitchFamily="50" charset="-128"/>
                  </a:rPr>
                  <a:t>損失関数</a:t>
                </a:r>
                <a:r>
                  <a:rPr kumimoji="1" lang="en-US" altLang="ja-JP" sz="2400" b="1" dirty="0">
                    <a:latin typeface="メイリオ" panose="020B0604030504040204" pitchFamily="50" charset="-128"/>
                    <a:ea typeface="メイリオ" panose="020B0604030504040204" pitchFamily="50" charset="-128"/>
                  </a:rPr>
                  <a:t>J</a:t>
                </a:r>
                <a:r>
                  <a:rPr kumimoji="1" lang="ja-JP" altLang="en-US" sz="2400" b="1" dirty="0">
                    <a:latin typeface="メイリオ" panose="020B0604030504040204" pitchFamily="50" charset="-128"/>
                    <a:ea typeface="メイリオ" panose="020B0604030504040204" pitchFamily="50" charset="-128"/>
                  </a:rPr>
                  <a:t>を最小化</a:t>
                </a:r>
                <a:r>
                  <a:rPr kumimoji="1" lang="ja-JP" altLang="en-US" sz="2400" dirty="0">
                    <a:latin typeface="メイリオ" panose="020B0604030504040204" pitchFamily="50" charset="-128"/>
                    <a:ea typeface="メイリオ" panose="020B0604030504040204" pitchFamily="50" charset="-128"/>
                  </a:rPr>
                  <a:t>するパラメータ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とクラスタラベル</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を推定</a:t>
                </a:r>
              </a:p>
            </p:txBody>
          </p:sp>
        </mc:Choice>
        <mc:Fallback xmlns="">
          <p:sp>
            <p:nvSpPr>
              <p:cNvPr id="8" name="テキスト ボックス 7">
                <a:extLst>
                  <a:ext uri="{FF2B5EF4-FFF2-40B4-BE49-F238E27FC236}">
                    <a16:creationId xmlns:a16="http://schemas.microsoft.com/office/drawing/2014/main" id="{0660FB31-9115-AE52-1E93-BC47E6EC9B22}"/>
                  </a:ext>
                </a:extLst>
              </p:cNvPr>
              <p:cNvSpPr txBox="1">
                <a:spLocks noRot="1" noChangeAspect="1" noMove="1" noResize="1" noEditPoints="1" noAdjustHandles="1" noChangeArrowheads="1" noChangeShapeType="1" noTextEdit="1"/>
              </p:cNvSpPr>
              <p:nvPr/>
            </p:nvSpPr>
            <p:spPr>
              <a:xfrm>
                <a:off x="326571" y="1159941"/>
                <a:ext cx="10254343" cy="830997"/>
              </a:xfrm>
              <a:prstGeom prst="rect">
                <a:avLst/>
              </a:prstGeom>
              <a:blipFill>
                <a:blip r:embed="rId3"/>
                <a:stretch>
                  <a:fillRect l="-951" t="-4380" b="-167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4AA5F4-60C0-5BAE-C375-CED162D89B3E}"/>
                  </a:ext>
                </a:extLst>
              </p:cNvPr>
              <p:cNvSpPr txBox="1"/>
              <p:nvPr/>
            </p:nvSpPr>
            <p:spPr>
              <a:xfrm>
                <a:off x="326571" y="3529895"/>
                <a:ext cx="11599073"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では、</a:t>
                </a:r>
                <a:r>
                  <a:rPr kumimoji="1" lang="ja-JP" altLang="en-US" sz="2400" b="1" dirty="0">
                    <a:latin typeface="メイリオ" panose="020B0604030504040204" pitchFamily="50" charset="-128"/>
                    <a:ea typeface="メイリオ" panose="020B0604030504040204" pitchFamily="50" charset="-128"/>
                  </a:rPr>
                  <a:t>尤度関数</a:t>
                </a:r>
                <a:r>
                  <a:rPr kumimoji="1" lang="en-US" altLang="ja-JP" sz="2400" b="1" dirty="0">
                    <a:latin typeface="メイリオ" panose="020B0604030504040204" pitchFamily="50" charset="-128"/>
                    <a:ea typeface="メイリオ" panose="020B0604030504040204" pitchFamily="50" charset="-128"/>
                  </a:rPr>
                  <a:t>L</a:t>
                </a:r>
                <a:r>
                  <a:rPr kumimoji="1" lang="ja-JP" altLang="en-US" sz="2400" b="1" dirty="0">
                    <a:latin typeface="メイリオ" panose="020B0604030504040204" pitchFamily="50" charset="-128"/>
                    <a:ea typeface="メイリオ" panose="020B0604030504040204" pitchFamily="50" charset="-128"/>
                  </a:rPr>
                  <a:t>を最大化</a:t>
                </a:r>
                <a:r>
                  <a:rPr kumimoji="1" lang="ja-JP" altLang="en-US" sz="2400" dirty="0">
                    <a:latin typeface="メイリオ" panose="020B0604030504040204" pitchFamily="50" charset="-128"/>
                    <a:ea typeface="メイリオ" panose="020B0604030504040204" pitchFamily="50" charset="-128"/>
                  </a:rPr>
                  <a:t>するパラメータ</a:t>
                </a:r>
                <a14:m>
                  <m:oMath xmlns:m="http://schemas.openxmlformats.org/officeDocument/2006/math">
                    <m:sSub>
                      <m:sSubPr>
                        <m:ctrlPr>
                          <a:rPr kumimoji="1" lang="en-US" altLang="ja-JP" sz="2400" b="0" i="1" smtClean="0">
                            <a:solidFill>
                              <a:srgbClr val="FF0000"/>
                            </a:solidFill>
                            <a:latin typeface="Cambria Math" panose="02040503050406030204" pitchFamily="18" charset="0"/>
                            <a:ea typeface="メイリオ" panose="020B0604030504040204" pitchFamily="50" charset="-128"/>
                          </a:rPr>
                        </m:ctrlPr>
                      </m:sSubPr>
                      <m:e>
                        <m:r>
                          <a:rPr kumimoji="1" lang="ja-JP" altLang="en-US" sz="2400" b="0" i="1" smtClean="0">
                            <a:solidFill>
                              <a:srgbClr val="FF0000"/>
                            </a:solidFill>
                            <a:latin typeface="Cambria Math" panose="02040503050406030204" pitchFamily="18" charset="0"/>
                            <a:ea typeface="メイリオ" panose="020B0604030504040204" pitchFamily="50" charset="-128"/>
                          </a:rPr>
                          <m:t>𝜇</m:t>
                        </m:r>
                      </m:e>
                      <m:sub>
                        <m:r>
                          <a:rPr kumimoji="1" lang="en-US" altLang="ja-JP" sz="2400" b="0" i="1" smtClean="0">
                            <a:solidFill>
                              <a:srgbClr val="FF0000"/>
                            </a:solidFill>
                            <a:latin typeface="Cambria Math" panose="02040503050406030204" pitchFamily="18" charset="0"/>
                            <a:ea typeface="メイリオ" panose="020B0604030504040204" pitchFamily="50" charset="-128"/>
                          </a:rPr>
                          <m:t>𝑘</m:t>
                        </m:r>
                      </m:sub>
                    </m:sSub>
                  </m:oMath>
                </a14:m>
                <a:r>
                  <a:rPr kumimoji="1" lang="en-US" altLang="ja-JP" sz="2400" dirty="0">
                    <a:solidFill>
                      <a:srgbClr val="FF0000"/>
                    </a:solidFill>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a:solidFill>
                              <a:srgbClr val="FF0000"/>
                            </a:solidFill>
                            <a:latin typeface="Cambria Math" panose="02040503050406030204" pitchFamily="18" charset="0"/>
                            <a:ea typeface="メイリオ" panose="020B0604030504040204" pitchFamily="50" charset="-128"/>
                          </a:rPr>
                        </m:ctrlPr>
                      </m:sSubPr>
                      <m:e>
                        <m:r>
                          <m:rPr>
                            <m:sty m:val="p"/>
                          </m:rPr>
                          <a:rPr kumimoji="1" lang="el-GR" altLang="ja-JP" sz="2400" i="1">
                            <a:solidFill>
                              <a:srgbClr val="FF0000"/>
                            </a:solidFill>
                            <a:latin typeface="Cambria Math" panose="02040503050406030204" pitchFamily="18" charset="0"/>
                            <a:ea typeface="Cambria Math" panose="02040503050406030204" pitchFamily="18" charset="0"/>
                          </a:rPr>
                          <m:t>Σ</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𝑘</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 </m:t>
                    </m:r>
                    <m:sSub>
                      <m:sSubPr>
                        <m:ctrlPr>
                          <a:rPr kumimoji="1" lang="en-US" altLang="ja-JP" sz="2400" i="1">
                            <a:solidFill>
                              <a:srgbClr val="FF0000"/>
                            </a:solidFill>
                            <a:latin typeface="Cambria Math" panose="02040503050406030204" pitchFamily="18" charset="0"/>
                            <a:ea typeface="メイリオ" panose="020B0604030504040204" pitchFamily="50" charset="-128"/>
                          </a:rPr>
                        </m:ctrlPr>
                      </m:sSubPr>
                      <m:e>
                        <m:r>
                          <a:rPr kumimoji="1" lang="ja-JP" altLang="en-US" sz="2400" i="1">
                            <a:solidFill>
                              <a:srgbClr val="FF0000"/>
                            </a:solidFill>
                            <a:latin typeface="Cambria Math" panose="02040503050406030204" pitchFamily="18" charset="0"/>
                            <a:ea typeface="メイリオ" panose="020B0604030504040204" pitchFamily="50" charset="-128"/>
                          </a:rPr>
                          <m:t>𝜋</m:t>
                        </m:r>
                      </m:e>
                      <m:sub>
                        <m:r>
                          <a:rPr kumimoji="1" lang="en-US" altLang="ja-JP" sz="2400" b="0" i="1" smtClean="0">
                            <a:solidFill>
                              <a:srgbClr val="FF0000"/>
                            </a:solidFill>
                            <a:latin typeface="Cambria Math" panose="02040503050406030204" pitchFamily="18" charset="0"/>
                            <a:ea typeface="メイリオ" panose="020B0604030504040204" pitchFamily="50" charset="-128"/>
                          </a:rPr>
                          <m:t>𝑘</m:t>
                        </m:r>
                      </m:sub>
                    </m:sSub>
                    <m:r>
                      <a:rPr kumimoji="1" lang="ja-JP" altLang="en-US" sz="2400" i="1">
                        <a:latin typeface="Cambria Math" panose="02040503050406030204" pitchFamily="18" charset="0"/>
                        <a:ea typeface="メイリオ" panose="020B0604030504040204" pitchFamily="50" charset="-128"/>
                      </a:rPr>
                      <m:t>と</m:t>
                    </m:r>
                  </m:oMath>
                </a14:m>
                <a:r>
                  <a:rPr kumimoji="1" lang="ja-JP" altLang="en-US" sz="2400" dirty="0">
                    <a:latin typeface="メイリオ" panose="020B0604030504040204" pitchFamily="50" charset="-128"/>
                    <a:ea typeface="メイリオ" panose="020B0604030504040204" pitchFamily="50" charset="-128"/>
                  </a:rPr>
                  <a:t>クラスタラベル</a:t>
                </a:r>
                <a14:m>
                  <m:oMath xmlns:m="http://schemas.openxmlformats.org/officeDocument/2006/math">
                    <m:sSub>
                      <m:sSubPr>
                        <m:ctrlPr>
                          <a:rPr kumimoji="1" lang="en-US" altLang="ja-JP" sz="2400" i="1" smtClean="0">
                            <a:solidFill>
                              <a:srgbClr val="FF0000"/>
                            </a:solidFill>
                            <a:latin typeface="Cambria Math" panose="02040503050406030204" pitchFamily="18" charset="0"/>
                            <a:ea typeface="メイリオ" panose="020B0604030504040204" pitchFamily="50" charset="-128"/>
                          </a:rPr>
                        </m:ctrlPr>
                      </m:sSubPr>
                      <m:e>
                        <m:r>
                          <a:rPr kumimoji="1" lang="en-US" altLang="ja-JP" sz="2400" i="1">
                            <a:solidFill>
                              <a:srgbClr val="FF0000"/>
                            </a:solidFill>
                            <a:latin typeface="Cambria Math" panose="02040503050406030204" pitchFamily="18" charset="0"/>
                            <a:ea typeface="メイリオ" panose="020B0604030504040204" pitchFamily="50" charset="-128"/>
                          </a:rPr>
                          <m:t>𝑧</m:t>
                        </m:r>
                      </m:e>
                      <m:sub>
                        <m:r>
                          <a:rPr kumimoji="1" lang="en-US" altLang="ja-JP" sz="2400" i="1">
                            <a:solidFill>
                              <a:srgbClr val="FF0000"/>
                            </a:solidFill>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を推定</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（パラメータの数が多い！）</a:t>
                </a:r>
              </a:p>
            </p:txBody>
          </p:sp>
        </mc:Choice>
        <mc:Fallback xmlns="">
          <p:sp>
            <p:nvSpPr>
              <p:cNvPr id="9" name="テキスト ボックス 8">
                <a:extLst>
                  <a:ext uri="{FF2B5EF4-FFF2-40B4-BE49-F238E27FC236}">
                    <a16:creationId xmlns:a16="http://schemas.microsoft.com/office/drawing/2014/main" id="{474AA5F4-60C0-5BAE-C375-CED162D89B3E}"/>
                  </a:ext>
                </a:extLst>
              </p:cNvPr>
              <p:cNvSpPr txBox="1">
                <a:spLocks noRot="1" noChangeAspect="1" noMove="1" noResize="1" noEditPoints="1" noAdjustHandles="1" noChangeArrowheads="1" noChangeShapeType="1" noTextEdit="1"/>
              </p:cNvSpPr>
              <p:nvPr/>
            </p:nvSpPr>
            <p:spPr>
              <a:xfrm>
                <a:off x="326571" y="3529895"/>
                <a:ext cx="11599073" cy="830997"/>
              </a:xfrm>
              <a:prstGeom prst="rect">
                <a:avLst/>
              </a:prstGeom>
              <a:blipFill>
                <a:blip r:embed="rId4"/>
                <a:stretch>
                  <a:fillRect l="-841" t="-4412"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330DD4E-3FA4-5B7F-73AA-606F309089A2}"/>
                  </a:ext>
                </a:extLst>
              </p:cNvPr>
              <p:cNvSpPr txBox="1"/>
              <p:nvPr/>
            </p:nvSpPr>
            <p:spPr>
              <a:xfrm>
                <a:off x="800583" y="4422421"/>
                <a:ext cx="6675417" cy="108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e>
                        <m:e>
                          <m:r>
                            <a:rPr kumimoji="1" lang="en-US" altLang="ja-JP" sz="2400" i="1">
                              <a:latin typeface="Cambria Math" panose="02040503050406030204" pitchFamily="18" charset="0"/>
                              <a:ea typeface="メイリオ" panose="020B0604030504040204" pitchFamily="50" charset="-128"/>
                            </a:rPr>
                            <m:t>𝑋</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supHide m:val="on"/>
                              <m:ctrlPr>
                                <a:rPr kumimoji="1" lang="en-US" altLang="ja-JP" sz="2400" i="1">
                                  <a:latin typeface="Cambria Math" panose="02040503050406030204" pitchFamily="18" charset="0"/>
                                  <a:ea typeface="メイリオ" panose="020B0604030504040204" pitchFamily="50" charset="-128"/>
                                </a:rPr>
                              </m:ctrlPr>
                            </m:naryPr>
                            <m:sub>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sub>
                              </m:sSub>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sup>
                                  </m:s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330DD4E-3FA4-5B7F-73AA-606F309089A2}"/>
                  </a:ext>
                </a:extLst>
              </p:cNvPr>
              <p:cNvSpPr txBox="1">
                <a:spLocks noRot="1" noChangeAspect="1" noMove="1" noResize="1" noEditPoints="1" noAdjustHandles="1" noChangeArrowheads="1" noChangeShapeType="1" noTextEdit="1"/>
              </p:cNvSpPr>
              <p:nvPr/>
            </p:nvSpPr>
            <p:spPr>
              <a:xfrm>
                <a:off x="800583" y="4422421"/>
                <a:ext cx="6675417" cy="10837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15F13EF-5E54-30CB-CAA5-2DE56765164F}"/>
                  </a:ext>
                </a:extLst>
              </p:cNvPr>
              <p:cNvSpPr txBox="1"/>
              <p:nvPr/>
            </p:nvSpPr>
            <p:spPr>
              <a:xfrm>
                <a:off x="4662779" y="5844867"/>
                <a:ext cx="2233688" cy="9578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000" i="1" smtClean="0">
                              <a:latin typeface="Cambria Math" panose="02040503050406030204" pitchFamily="18" charset="0"/>
                              <a:ea typeface="メイリオ" panose="020B0604030504040204" pitchFamily="50" charset="-128"/>
                            </a:rPr>
                          </m:ctrlPr>
                        </m:naryPr>
                        <m:sub>
                          <m:r>
                            <a:rPr kumimoji="1" lang="en-US" altLang="ja-JP" sz="2000" b="0" i="1" smtClean="0">
                              <a:latin typeface="Cambria Math" panose="02040503050406030204" pitchFamily="18" charset="0"/>
                              <a:ea typeface="メイリオ" panose="020B0604030504040204" pitchFamily="50" charset="-128"/>
                            </a:rPr>
                            <m:t>𝑘</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b="0" i="1">
                                  <a:latin typeface="Cambria Math" panose="02040503050406030204" pitchFamily="18" charset="0"/>
                                  <a:ea typeface="メイリオ" panose="020B0604030504040204" pitchFamily="50" charset="-128"/>
                                </a:rPr>
                                <m:t>𝜋</m:t>
                              </m:r>
                            </m:e>
                            <m:sub>
                              <m:r>
                                <a:rPr kumimoji="1" lang="en-US" altLang="ja-JP" sz="2000" b="0" i="1">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e>
                      </m:nary>
                      <m:sSub>
                        <m:sSubPr>
                          <m:ctrlPr>
                            <a:rPr kumimoji="1" lang="en-US" altLang="ja-JP" sz="2000" i="1">
                              <a:latin typeface="Cambria Math" panose="02040503050406030204" pitchFamily="18" charset="0"/>
                              <a:ea typeface="メイリオ" panose="020B0604030504040204" pitchFamily="50" charset="-128"/>
                            </a:rPr>
                          </m:ctrlPr>
                        </m:sSubPr>
                        <m:e>
                          <m:r>
                            <a:rPr kumimoji="1" lang="el-GR" altLang="ja-JP" sz="2000" b="0" i="1">
                              <a:latin typeface="Cambria Math" panose="02040503050406030204" pitchFamily="18" charset="0"/>
                              <a:ea typeface="Cambria Math" panose="02040503050406030204" pitchFamily="18" charset="0"/>
                            </a:rPr>
                            <m:t>𝛴</m:t>
                          </m:r>
                        </m:e>
                        <m:sub>
                          <m:r>
                            <a:rPr kumimoji="1" lang="en-US" altLang="ja-JP" sz="2000" b="0" i="1">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015F13EF-5E54-30CB-CAA5-2DE56765164F}"/>
                  </a:ext>
                </a:extLst>
              </p:cNvPr>
              <p:cNvSpPr txBox="1">
                <a:spLocks noRot="1" noChangeAspect="1" noMove="1" noResize="1" noEditPoints="1" noAdjustHandles="1" noChangeArrowheads="1" noChangeShapeType="1" noTextEdit="1"/>
              </p:cNvSpPr>
              <p:nvPr/>
            </p:nvSpPr>
            <p:spPr>
              <a:xfrm>
                <a:off x="4662779" y="5844867"/>
                <a:ext cx="2233688" cy="957826"/>
              </a:xfrm>
              <a:prstGeom prst="rect">
                <a:avLst/>
              </a:prstGeom>
              <a:blipFill>
                <a:blip r:embed="rId6"/>
                <a:stretch>
                  <a:fillRect/>
                </a:stretch>
              </a:blipFill>
            </p:spPr>
            <p:txBody>
              <a:bodyPr/>
              <a:lstStyle/>
              <a:p>
                <a:r>
                  <a:rPr lang="ja-JP" altLang="en-US">
                    <a:noFill/>
                  </a:rPr>
                  <a:t> </a:t>
                </a:r>
              </a:p>
            </p:txBody>
          </p:sp>
        </mc:Fallback>
      </mc:AlternateContent>
      <p:sp>
        <p:nvSpPr>
          <p:cNvPr id="12" name="左中かっこ 11">
            <a:extLst>
              <a:ext uri="{FF2B5EF4-FFF2-40B4-BE49-F238E27FC236}">
                <a16:creationId xmlns:a16="http://schemas.microsoft.com/office/drawing/2014/main" id="{CDF0175D-5AD9-9A72-5842-20F461547FFC}"/>
              </a:ext>
            </a:extLst>
          </p:cNvPr>
          <p:cNvSpPr/>
          <p:nvPr/>
        </p:nvSpPr>
        <p:spPr>
          <a:xfrm rot="16200000">
            <a:off x="5461831" y="4094134"/>
            <a:ext cx="315061" cy="3186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7FB97BA-9697-DACE-3F7A-D41F3EB3CF87}"/>
              </a:ext>
            </a:extLst>
          </p:cNvPr>
          <p:cNvSpPr txBox="1"/>
          <p:nvPr/>
        </p:nvSpPr>
        <p:spPr>
          <a:xfrm>
            <a:off x="6896467" y="6055730"/>
            <a:ext cx="4934749"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と等価（証明略）なので、上式は</a:t>
            </a:r>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尤度関数</a:t>
            </a:r>
          </a:p>
        </p:txBody>
      </p:sp>
    </p:spTree>
    <p:extLst>
      <p:ext uri="{BB962C8B-B14F-4D97-AF65-F5344CB8AC3E}">
        <p14:creationId xmlns:p14="http://schemas.microsoft.com/office/powerpoint/2010/main" val="21117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502E68-4B56-B68E-3994-9EC5F738026C}"/>
              </a:ext>
            </a:extLst>
          </p:cNvPr>
          <p:cNvSpPr txBox="1"/>
          <p:nvPr/>
        </p:nvSpPr>
        <p:spPr>
          <a:xfrm>
            <a:off x="662473" y="625151"/>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尤度関数の最大化と言えば最尤法！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42DD90-EE84-11AC-C250-F5F37F07D4DC}"/>
                  </a:ext>
                </a:extLst>
              </p:cNvPr>
              <p:cNvSpPr txBox="1"/>
              <p:nvPr/>
            </p:nvSpPr>
            <p:spPr>
              <a:xfrm>
                <a:off x="624987" y="1209926"/>
                <a:ext cx="11567013" cy="830997"/>
              </a:xfrm>
              <a:prstGeom prst="rect">
                <a:avLst/>
              </a:prstGeom>
              <a:noFill/>
            </p:spPr>
            <p:txBody>
              <a:bodyPr wrap="none" rtlCol="0">
                <a:spAutoFit/>
              </a:bodyPr>
              <a:lstStyle/>
              <a:p>
                <a:pPr marL="457200" indent="-457200" algn="l">
                  <a:buFont typeface="+mj-lt"/>
                  <a:buAutoNum type="arabicPeriod"/>
                </a:pPr>
                <a:r>
                  <a:rPr kumimoji="1" lang="en-US" altLang="ja-JP" sz="2400" b="0" dirty="0">
                    <a:ea typeface="メイリオ" panose="020B0604030504040204" pitchFamily="50" charset="-128"/>
                  </a:rPr>
                  <a:t>GMM</a:t>
                </a:r>
                <a:r>
                  <a:rPr kumimoji="1" lang="ja-JP" altLang="en-US" sz="2400" b="0" dirty="0">
                    <a:ea typeface="メイリオ" panose="020B0604030504040204" pitchFamily="50" charset="-128"/>
                  </a:rPr>
                  <a:t>未知パラメータ</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Cambria Math" panose="02040503050406030204" pitchFamily="18" charset="0"/>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ja-JP" altLang="en-US" sz="2400" i="1">
                        <a:latin typeface="Cambria Math" panose="02040503050406030204" pitchFamily="18" charset="0"/>
                        <a:ea typeface="メイリオ" panose="020B0604030504040204" pitchFamily="50" charset="-128"/>
                      </a:rPr>
                      <m:t>と</m:t>
                    </m:r>
                  </m:oMath>
                </a14:m>
                <a:r>
                  <a:rPr kumimoji="1" lang="ja-JP" altLang="en-US" sz="2400" dirty="0">
                    <a:latin typeface="メイリオ" panose="020B0604030504040204" pitchFamily="50" charset="-128"/>
                    <a:ea typeface="メイリオ" panose="020B0604030504040204" pitchFamily="50" charset="-128"/>
                  </a:rPr>
                  <a:t>クラスタラベル</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は普通の最尤法で求まらない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アルゴリズムと言う最尤法を用いる</a:t>
                </a:r>
              </a:p>
            </p:txBody>
          </p:sp>
        </mc:Choice>
        <mc:Fallback xmlns="">
          <p:sp>
            <p:nvSpPr>
              <p:cNvPr id="3" name="テキスト ボックス 2">
                <a:extLst>
                  <a:ext uri="{FF2B5EF4-FFF2-40B4-BE49-F238E27FC236}">
                    <a16:creationId xmlns:a16="http://schemas.microsoft.com/office/drawing/2014/main" id="{8D42DD90-EE84-11AC-C250-F5F37F07D4DC}"/>
                  </a:ext>
                </a:extLst>
              </p:cNvPr>
              <p:cNvSpPr txBox="1">
                <a:spLocks noRot="1" noChangeAspect="1" noMove="1" noResize="1" noEditPoints="1" noAdjustHandles="1" noChangeArrowheads="1" noChangeShapeType="1" noTextEdit="1"/>
              </p:cNvSpPr>
              <p:nvPr/>
            </p:nvSpPr>
            <p:spPr>
              <a:xfrm>
                <a:off x="624987" y="1209926"/>
                <a:ext cx="11567013" cy="830997"/>
              </a:xfrm>
              <a:prstGeom prst="rect">
                <a:avLst/>
              </a:prstGeom>
              <a:blipFill>
                <a:blip r:embed="rId2"/>
                <a:stretch>
                  <a:fillRect l="-1212" t="-8759" b="-240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FF3B967-E26A-BD57-282C-6E632796F50F}"/>
                  </a:ext>
                </a:extLst>
              </p:cNvPr>
              <p:cNvSpPr txBox="1"/>
              <p:nvPr/>
            </p:nvSpPr>
            <p:spPr>
              <a:xfrm>
                <a:off x="1091683" y="2601086"/>
                <a:ext cx="10831235" cy="3046988"/>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アルゴリズムは統計的機械学習の超重要アルゴリズムだが、複雑。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以降では、証明は記述せず、</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b="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b="0" dirty="0">
                    <a:ea typeface="メイリオ" panose="020B0604030504040204" pitchFamily="50" charset="-128"/>
                  </a:rPr>
                  <a:t>  </a:t>
                </a:r>
                <a:r>
                  <a:rPr kumimoji="1" lang="ja-JP" altLang="en-US" sz="2400" b="0" dirty="0">
                    <a:ea typeface="メイリオ" panose="020B0604030504040204" pitchFamily="50" charset="-128"/>
                  </a:rPr>
                  <a:t>①</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Cambria Math" panose="02040503050406030204" pitchFamily="18" charset="0"/>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ja-JP" altLang="en-US" sz="2400" i="1">
                        <a:latin typeface="Cambria Math" panose="02040503050406030204" pitchFamily="18" charset="0"/>
                        <a:ea typeface="メイリオ" panose="020B0604030504040204" pitchFamily="50" charset="-128"/>
                      </a:rPr>
                      <m:t>と</m:t>
                    </m:r>
                  </m:oMath>
                </a14:m>
                <a:r>
                  <a:rPr kumimoji="1" lang="ja-JP" altLang="en-US" sz="2400" dirty="0">
                    <a:latin typeface="メイリオ" panose="020B0604030504040204" pitchFamily="50" charset="-128"/>
                    <a:ea typeface="メイリオ" panose="020B0604030504040204" pitchFamily="50" charset="-128"/>
                  </a:rPr>
                  <a:t>クラスタラベル</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がどんな式であらわされるか（式の意味）</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②それをどのように実装するか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について説明します</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DFF3B967-E26A-BD57-282C-6E632796F50F}"/>
                  </a:ext>
                </a:extLst>
              </p:cNvPr>
              <p:cNvSpPr txBox="1">
                <a:spLocks noRot="1" noChangeAspect="1" noMove="1" noResize="1" noEditPoints="1" noAdjustHandles="1" noChangeArrowheads="1" noChangeShapeType="1" noTextEdit="1"/>
              </p:cNvSpPr>
              <p:nvPr/>
            </p:nvSpPr>
            <p:spPr>
              <a:xfrm>
                <a:off x="1091683" y="2601086"/>
                <a:ext cx="10831235" cy="3046988"/>
              </a:xfrm>
              <a:prstGeom prst="rect">
                <a:avLst/>
              </a:prstGeom>
              <a:blipFill>
                <a:blip r:embed="rId3"/>
                <a:stretch>
                  <a:fillRect l="-844" t="-16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49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34DF7C-888E-99E0-76BF-EE4E4CB04DA7}"/>
              </a:ext>
            </a:extLst>
          </p:cNvPr>
          <p:cNvSpPr txBox="1"/>
          <p:nvPr/>
        </p:nvSpPr>
        <p:spPr>
          <a:xfrm>
            <a:off x="410547" y="587829"/>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＜余談＞　統計的機械学習と機械学習</a:t>
            </a:r>
          </a:p>
        </p:txBody>
      </p:sp>
      <p:sp>
        <p:nvSpPr>
          <p:cNvPr id="3" name="テキスト ボックス 2">
            <a:extLst>
              <a:ext uri="{FF2B5EF4-FFF2-40B4-BE49-F238E27FC236}">
                <a16:creationId xmlns:a16="http://schemas.microsoft.com/office/drawing/2014/main" id="{3F929137-AFE3-7F60-65EF-B1AC0F774A7F}"/>
              </a:ext>
            </a:extLst>
          </p:cNvPr>
          <p:cNvSpPr txBox="1"/>
          <p:nvPr/>
        </p:nvSpPr>
        <p:spPr>
          <a:xfrm>
            <a:off x="2500603" y="1278294"/>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厳密な分類定義はないが、</a:t>
            </a:r>
          </a:p>
        </p:txBody>
      </p:sp>
      <p:sp>
        <p:nvSpPr>
          <p:cNvPr id="4" name="テキスト ボックス 3">
            <a:extLst>
              <a:ext uri="{FF2B5EF4-FFF2-40B4-BE49-F238E27FC236}">
                <a16:creationId xmlns:a16="http://schemas.microsoft.com/office/drawing/2014/main" id="{D53EF809-99E5-00AA-71C6-BCD8A8FD4EBD}"/>
              </a:ext>
            </a:extLst>
          </p:cNvPr>
          <p:cNvSpPr txBox="1"/>
          <p:nvPr/>
        </p:nvSpPr>
        <p:spPr>
          <a:xfrm>
            <a:off x="961053" y="2388637"/>
            <a:ext cx="11075468"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損失関数の最小化で未知パラメータを推定</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機械学習（</a:t>
            </a:r>
            <a:r>
              <a:rPr kumimoji="1" lang="en-US" altLang="ja-JP" sz="2400" dirty="0">
                <a:latin typeface="メイリオ" panose="020B0604030504040204" pitchFamily="50" charset="-128"/>
                <a:ea typeface="メイリオ" panose="020B0604030504040204" pitchFamily="50" charset="-128"/>
              </a:rPr>
              <a:t>k-means, </a:t>
            </a:r>
            <a:r>
              <a:rPr kumimoji="1" lang="ja-JP" altLang="en-US" sz="2400" dirty="0">
                <a:latin typeface="メイリオ" panose="020B0604030504040204" pitchFamily="50" charset="-128"/>
                <a:ea typeface="メイリオ" panose="020B0604030504040204" pitchFamily="50" charset="-128"/>
              </a:rPr>
              <a:t>ニューラルネットワーク </a:t>
            </a:r>
            <a:r>
              <a:rPr kumimoji="1" lang="en-US" altLang="ja-JP" sz="2400" dirty="0">
                <a:latin typeface="メイリオ" panose="020B0604030504040204" pitchFamily="50" charset="-128"/>
                <a:ea typeface="メイリオ" panose="020B0604030504040204" pitchFamily="50" charset="-128"/>
              </a:rPr>
              <a:t>etc.)</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尤度関数の最大化で未知パラメータを推定</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統計的機械学習（</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など確率的クラスタリング，トピックモデル）</a:t>
            </a:r>
          </a:p>
        </p:txBody>
      </p:sp>
    </p:spTree>
    <p:extLst>
      <p:ext uri="{BB962C8B-B14F-4D97-AF65-F5344CB8AC3E}">
        <p14:creationId xmlns:p14="http://schemas.microsoft.com/office/powerpoint/2010/main" val="205404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866F36E-E040-B941-069B-F8484FFC5E8F}"/>
              </a:ext>
            </a:extLst>
          </p:cNvPr>
          <p:cNvSpPr txBox="1"/>
          <p:nvPr/>
        </p:nvSpPr>
        <p:spPr>
          <a:xfrm>
            <a:off x="2407298" y="3429000"/>
            <a:ext cx="7847044"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話をシンプルにするためここから当分、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次元（単変量）の</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で説明を進めます</a:t>
            </a:r>
          </a:p>
        </p:txBody>
      </p:sp>
      <p:sp>
        <p:nvSpPr>
          <p:cNvPr id="3" name="テキスト ボックス 2">
            <a:extLst>
              <a:ext uri="{FF2B5EF4-FFF2-40B4-BE49-F238E27FC236}">
                <a16:creationId xmlns:a16="http://schemas.microsoft.com/office/drawing/2014/main" id="{24C48A5D-336B-0BB8-7B93-D402CFB5A4D0}"/>
              </a:ext>
            </a:extLst>
          </p:cNvPr>
          <p:cNvSpPr txBox="1"/>
          <p:nvPr/>
        </p:nvSpPr>
        <p:spPr>
          <a:xfrm>
            <a:off x="3340006" y="2597164"/>
            <a:ext cx="485902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の学習アルゴリズム</a:t>
            </a:r>
          </a:p>
        </p:txBody>
      </p:sp>
    </p:spTree>
    <p:extLst>
      <p:ext uri="{BB962C8B-B14F-4D97-AF65-F5344CB8AC3E}">
        <p14:creationId xmlns:p14="http://schemas.microsoft.com/office/powerpoint/2010/main" val="84465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フリーフォーム: 図形 41">
            <a:extLst>
              <a:ext uri="{FF2B5EF4-FFF2-40B4-BE49-F238E27FC236}">
                <a16:creationId xmlns:a16="http://schemas.microsoft.com/office/drawing/2014/main" id="{637E31E8-C5C8-C2D5-DC99-2E3A95D3C8CF}"/>
              </a:ext>
            </a:extLst>
          </p:cNvPr>
          <p:cNvSpPr/>
          <p:nvPr/>
        </p:nvSpPr>
        <p:spPr>
          <a:xfrm>
            <a:off x="550441" y="4644837"/>
            <a:ext cx="6755363" cy="2081806"/>
          </a:xfrm>
          <a:custGeom>
            <a:avLst/>
            <a:gdLst>
              <a:gd name="connsiteX0" fmla="*/ 6755363 w 6755363"/>
              <a:gd name="connsiteY0" fmla="*/ 2009581 h 2081806"/>
              <a:gd name="connsiteX1" fmla="*/ 6438122 w 6755363"/>
              <a:gd name="connsiteY1" fmla="*/ 1776315 h 2081806"/>
              <a:gd name="connsiteX2" fmla="*/ 5999583 w 6755363"/>
              <a:gd name="connsiteY2" fmla="*/ 1421752 h 2081806"/>
              <a:gd name="connsiteX3" fmla="*/ 5635689 w 6755363"/>
              <a:gd name="connsiteY3" fmla="*/ 1104511 h 2081806"/>
              <a:gd name="connsiteX4" fmla="*/ 5141167 w 6755363"/>
              <a:gd name="connsiteY4" fmla="*/ 749948 h 2081806"/>
              <a:gd name="connsiteX5" fmla="*/ 4618653 w 6755363"/>
              <a:gd name="connsiteY5" fmla="*/ 423377 h 2081806"/>
              <a:gd name="connsiteX6" fmla="*/ 4264089 w 6755363"/>
              <a:gd name="connsiteY6" fmla="*/ 376724 h 2081806"/>
              <a:gd name="connsiteX7" fmla="*/ 3946849 w 6755363"/>
              <a:gd name="connsiteY7" fmla="*/ 721956 h 2081806"/>
              <a:gd name="connsiteX8" fmla="*/ 3517641 w 6755363"/>
              <a:gd name="connsiteY8" fmla="*/ 1011205 h 2081806"/>
              <a:gd name="connsiteX9" fmla="*/ 3228392 w 6755363"/>
              <a:gd name="connsiteY9" fmla="*/ 1095181 h 2081806"/>
              <a:gd name="connsiteX10" fmla="*/ 3004457 w 6755363"/>
              <a:gd name="connsiteY10" fmla="*/ 1029866 h 2081806"/>
              <a:gd name="connsiteX11" fmla="*/ 2724538 w 6755363"/>
              <a:gd name="connsiteY11" fmla="*/ 815262 h 2081806"/>
              <a:gd name="connsiteX12" fmla="*/ 2528596 w 6755363"/>
              <a:gd name="connsiteY12" fmla="*/ 563336 h 2081806"/>
              <a:gd name="connsiteX13" fmla="*/ 2360645 w 6755363"/>
              <a:gd name="connsiteY13" fmla="*/ 348732 h 2081806"/>
              <a:gd name="connsiteX14" fmla="*/ 2136710 w 6755363"/>
              <a:gd name="connsiteY14" fmla="*/ 87475 h 2081806"/>
              <a:gd name="connsiteX15" fmla="*/ 2006081 w 6755363"/>
              <a:gd name="connsiteY15" fmla="*/ 3499 h 2081806"/>
              <a:gd name="connsiteX16" fmla="*/ 1791477 w 6755363"/>
              <a:gd name="connsiteY16" fmla="*/ 31491 h 2081806"/>
              <a:gd name="connsiteX17" fmla="*/ 1548881 w 6755363"/>
              <a:gd name="connsiteY17" fmla="*/ 171450 h 2081806"/>
              <a:gd name="connsiteX18" fmla="*/ 1380930 w 6755363"/>
              <a:gd name="connsiteY18" fmla="*/ 451368 h 2081806"/>
              <a:gd name="connsiteX19" fmla="*/ 1194318 w 6755363"/>
              <a:gd name="connsiteY19" fmla="*/ 740617 h 2081806"/>
              <a:gd name="connsiteX20" fmla="*/ 998375 w 6755363"/>
              <a:gd name="connsiteY20" fmla="*/ 1132503 h 2081806"/>
              <a:gd name="connsiteX21" fmla="*/ 811763 w 6755363"/>
              <a:gd name="connsiteY21" fmla="*/ 1477736 h 2081806"/>
              <a:gd name="connsiteX22" fmla="*/ 606489 w 6755363"/>
              <a:gd name="connsiteY22" fmla="*/ 1813638 h 2081806"/>
              <a:gd name="connsiteX23" fmla="*/ 373224 w 6755363"/>
              <a:gd name="connsiteY23" fmla="*/ 1981589 h 2081806"/>
              <a:gd name="connsiteX24" fmla="*/ 111967 w 6755363"/>
              <a:gd name="connsiteY24" fmla="*/ 2074895 h 2081806"/>
              <a:gd name="connsiteX25" fmla="*/ 0 w 6755363"/>
              <a:gd name="connsiteY25" fmla="*/ 2074895 h 2081806"/>
              <a:gd name="connsiteX26" fmla="*/ 0 w 6755363"/>
              <a:gd name="connsiteY26" fmla="*/ 2074895 h 208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55363" h="2081806">
                <a:moveTo>
                  <a:pt x="6755363" y="2009581"/>
                </a:moveTo>
                <a:cubicBezTo>
                  <a:pt x="6659724" y="1941933"/>
                  <a:pt x="6564085" y="1874286"/>
                  <a:pt x="6438122" y="1776315"/>
                </a:cubicBezTo>
                <a:cubicBezTo>
                  <a:pt x="6312159" y="1678344"/>
                  <a:pt x="6133322" y="1533719"/>
                  <a:pt x="5999583" y="1421752"/>
                </a:cubicBezTo>
                <a:cubicBezTo>
                  <a:pt x="5865844" y="1309785"/>
                  <a:pt x="5778758" y="1216478"/>
                  <a:pt x="5635689" y="1104511"/>
                </a:cubicBezTo>
                <a:cubicBezTo>
                  <a:pt x="5492620" y="992544"/>
                  <a:pt x="5310673" y="863470"/>
                  <a:pt x="5141167" y="749948"/>
                </a:cubicBezTo>
                <a:cubicBezTo>
                  <a:pt x="4971661" y="636426"/>
                  <a:pt x="4764833" y="485581"/>
                  <a:pt x="4618653" y="423377"/>
                </a:cubicBezTo>
                <a:cubicBezTo>
                  <a:pt x="4472473" y="361173"/>
                  <a:pt x="4376056" y="326961"/>
                  <a:pt x="4264089" y="376724"/>
                </a:cubicBezTo>
                <a:cubicBezTo>
                  <a:pt x="4152122" y="426487"/>
                  <a:pt x="4071257" y="616209"/>
                  <a:pt x="3946849" y="721956"/>
                </a:cubicBezTo>
                <a:cubicBezTo>
                  <a:pt x="3822441" y="827703"/>
                  <a:pt x="3637384" y="949001"/>
                  <a:pt x="3517641" y="1011205"/>
                </a:cubicBezTo>
                <a:cubicBezTo>
                  <a:pt x="3397898" y="1073409"/>
                  <a:pt x="3313923" y="1092071"/>
                  <a:pt x="3228392" y="1095181"/>
                </a:cubicBezTo>
                <a:cubicBezTo>
                  <a:pt x="3142861" y="1098291"/>
                  <a:pt x="3088433" y="1076519"/>
                  <a:pt x="3004457" y="1029866"/>
                </a:cubicBezTo>
                <a:cubicBezTo>
                  <a:pt x="2920481" y="983213"/>
                  <a:pt x="2803848" y="893017"/>
                  <a:pt x="2724538" y="815262"/>
                </a:cubicBezTo>
                <a:cubicBezTo>
                  <a:pt x="2645228" y="737507"/>
                  <a:pt x="2528596" y="563336"/>
                  <a:pt x="2528596" y="563336"/>
                </a:cubicBezTo>
                <a:cubicBezTo>
                  <a:pt x="2467947" y="485581"/>
                  <a:pt x="2425959" y="428042"/>
                  <a:pt x="2360645" y="348732"/>
                </a:cubicBezTo>
                <a:cubicBezTo>
                  <a:pt x="2295331" y="269422"/>
                  <a:pt x="2195804" y="145014"/>
                  <a:pt x="2136710" y="87475"/>
                </a:cubicBezTo>
                <a:cubicBezTo>
                  <a:pt x="2077616" y="29936"/>
                  <a:pt x="2063620" y="12830"/>
                  <a:pt x="2006081" y="3499"/>
                </a:cubicBezTo>
                <a:cubicBezTo>
                  <a:pt x="1948542" y="-5832"/>
                  <a:pt x="1867677" y="3499"/>
                  <a:pt x="1791477" y="31491"/>
                </a:cubicBezTo>
                <a:cubicBezTo>
                  <a:pt x="1715277" y="59483"/>
                  <a:pt x="1617305" y="101471"/>
                  <a:pt x="1548881" y="171450"/>
                </a:cubicBezTo>
                <a:cubicBezTo>
                  <a:pt x="1480457" y="241429"/>
                  <a:pt x="1440024" y="356507"/>
                  <a:pt x="1380930" y="451368"/>
                </a:cubicBezTo>
                <a:cubicBezTo>
                  <a:pt x="1321836" y="546229"/>
                  <a:pt x="1258077" y="627095"/>
                  <a:pt x="1194318" y="740617"/>
                </a:cubicBezTo>
                <a:cubicBezTo>
                  <a:pt x="1130559" y="854139"/>
                  <a:pt x="1062134" y="1009650"/>
                  <a:pt x="998375" y="1132503"/>
                </a:cubicBezTo>
                <a:cubicBezTo>
                  <a:pt x="934616" y="1255356"/>
                  <a:pt x="877077" y="1364214"/>
                  <a:pt x="811763" y="1477736"/>
                </a:cubicBezTo>
                <a:cubicBezTo>
                  <a:pt x="746449" y="1591258"/>
                  <a:pt x="679579" y="1729662"/>
                  <a:pt x="606489" y="1813638"/>
                </a:cubicBezTo>
                <a:cubicBezTo>
                  <a:pt x="533399" y="1897613"/>
                  <a:pt x="455644" y="1938046"/>
                  <a:pt x="373224" y="1981589"/>
                </a:cubicBezTo>
                <a:cubicBezTo>
                  <a:pt x="290804" y="2025132"/>
                  <a:pt x="174171" y="2059344"/>
                  <a:pt x="111967" y="2074895"/>
                </a:cubicBezTo>
                <a:cubicBezTo>
                  <a:pt x="49763" y="2090446"/>
                  <a:pt x="0" y="2074895"/>
                  <a:pt x="0" y="2074895"/>
                </a:cubicBezTo>
                <a:lnTo>
                  <a:pt x="0" y="2074895"/>
                </a:lnTo>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a:extLst>
              <a:ext uri="{FF2B5EF4-FFF2-40B4-BE49-F238E27FC236}">
                <a16:creationId xmlns:a16="http://schemas.microsoft.com/office/drawing/2014/main" id="{6A62C8AB-93BF-E500-A7AC-212203DE35E3}"/>
              </a:ext>
            </a:extLst>
          </p:cNvPr>
          <p:cNvPicPr>
            <a:picLocks noChangeAspect="1"/>
          </p:cNvPicPr>
          <p:nvPr/>
        </p:nvPicPr>
        <p:blipFill>
          <a:blip r:embed="rId2"/>
          <a:stretch>
            <a:fillRect/>
          </a:stretch>
        </p:blipFill>
        <p:spPr>
          <a:xfrm>
            <a:off x="780989" y="2537039"/>
            <a:ext cx="5125450" cy="1975841"/>
          </a:xfrm>
          <a:prstGeom prst="rect">
            <a:avLst/>
          </a:prstGeom>
        </p:spPr>
      </p:pic>
      <p:sp>
        <p:nvSpPr>
          <p:cNvPr id="2" name="テキスト ボックス 1">
            <a:extLst>
              <a:ext uri="{FF2B5EF4-FFF2-40B4-BE49-F238E27FC236}">
                <a16:creationId xmlns:a16="http://schemas.microsoft.com/office/drawing/2014/main" id="{F65C4226-2BBC-4ADD-A3A7-F55CD1A6492A}"/>
              </a:ext>
            </a:extLst>
          </p:cNvPr>
          <p:cNvSpPr txBox="1"/>
          <p:nvPr/>
        </p:nvSpPr>
        <p:spPr>
          <a:xfrm>
            <a:off x="394893" y="435982"/>
            <a:ext cx="716574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シンプルに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クラスタの</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なら。。</a:t>
            </a:r>
          </a:p>
        </p:txBody>
      </p:sp>
      <p:sp>
        <p:nvSpPr>
          <p:cNvPr id="6" name="テキスト ボックス 5">
            <a:extLst>
              <a:ext uri="{FF2B5EF4-FFF2-40B4-BE49-F238E27FC236}">
                <a16:creationId xmlns:a16="http://schemas.microsoft.com/office/drawing/2014/main" id="{5019490B-4E2B-4706-BB2B-96A3AAFDFE68}"/>
              </a:ext>
            </a:extLst>
          </p:cNvPr>
          <p:cNvSpPr txBox="1"/>
          <p:nvPr/>
        </p:nvSpPr>
        <p:spPr>
          <a:xfrm>
            <a:off x="1798580" y="2121650"/>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クラスタ１</a:t>
            </a:r>
          </a:p>
        </p:txBody>
      </p:sp>
      <p:sp>
        <p:nvSpPr>
          <p:cNvPr id="8" name="テキスト ボックス 7">
            <a:extLst>
              <a:ext uri="{FF2B5EF4-FFF2-40B4-BE49-F238E27FC236}">
                <a16:creationId xmlns:a16="http://schemas.microsoft.com/office/drawing/2014/main" id="{73F25080-DC9D-4C72-946C-FC4D9688145B}"/>
              </a:ext>
            </a:extLst>
          </p:cNvPr>
          <p:cNvSpPr txBox="1"/>
          <p:nvPr/>
        </p:nvSpPr>
        <p:spPr>
          <a:xfrm>
            <a:off x="3797152" y="2417057"/>
            <a:ext cx="1338828" cy="369332"/>
          </a:xfrm>
          <a:prstGeom prst="rect">
            <a:avLst/>
          </a:prstGeom>
          <a:solidFill>
            <a:schemeClr val="bg1"/>
          </a:solid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クラスタ２</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4ADD9A-76B2-E74B-80CE-7DFFE401C898}"/>
                  </a:ext>
                </a:extLst>
              </p:cNvPr>
              <p:cNvSpPr txBox="1"/>
              <p:nvPr/>
            </p:nvSpPr>
            <p:spPr>
              <a:xfrm>
                <a:off x="1631970" y="2731239"/>
                <a:ext cx="59266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14ADD9A-76B2-E74B-80CE-7DFFE401C898}"/>
                  </a:ext>
                </a:extLst>
              </p:cNvPr>
              <p:cNvSpPr txBox="1">
                <a:spLocks noRot="1" noChangeAspect="1" noMove="1" noResize="1" noEditPoints="1" noAdjustHandles="1" noChangeArrowheads="1" noChangeShapeType="1" noTextEdit="1"/>
              </p:cNvSpPr>
              <p:nvPr/>
            </p:nvSpPr>
            <p:spPr>
              <a:xfrm>
                <a:off x="1631970" y="2731239"/>
                <a:ext cx="59266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59C56D9-13B2-2652-1999-AE62124955BF}"/>
                  </a:ext>
                </a:extLst>
              </p:cNvPr>
              <p:cNvSpPr txBox="1"/>
              <p:nvPr/>
            </p:nvSpPr>
            <p:spPr>
              <a:xfrm>
                <a:off x="1996734" y="3446343"/>
                <a:ext cx="6070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59C56D9-13B2-2652-1999-AE62124955BF}"/>
                  </a:ext>
                </a:extLst>
              </p:cNvPr>
              <p:cNvSpPr txBox="1">
                <a:spLocks noRot="1" noChangeAspect="1" noMove="1" noResize="1" noEditPoints="1" noAdjustHandles="1" noChangeArrowheads="1" noChangeShapeType="1" noTextEdit="1"/>
              </p:cNvSpPr>
              <p:nvPr/>
            </p:nvSpPr>
            <p:spPr>
              <a:xfrm>
                <a:off x="1996734" y="3446343"/>
                <a:ext cx="607089" cy="461665"/>
              </a:xfrm>
              <a:prstGeom prst="rect">
                <a:avLst/>
              </a:prstGeom>
              <a:blipFill>
                <a:blip r:embed="rId4"/>
                <a:stretch>
                  <a:fillRect/>
                </a:stretch>
              </a:blipFill>
            </p:spPr>
            <p:txBody>
              <a:bodyPr/>
              <a:lstStyle/>
              <a:p>
                <a:r>
                  <a:rPr lang="ja-JP" altLang="en-US">
                    <a:noFill/>
                  </a:rPr>
                  <a:t> </a:t>
                </a:r>
              </a:p>
            </p:txBody>
          </p:sp>
        </mc:Fallback>
      </mc:AlternateContent>
      <p:cxnSp>
        <p:nvCxnSpPr>
          <p:cNvPr id="26" name="直線矢印コネクタ 25">
            <a:extLst>
              <a:ext uri="{FF2B5EF4-FFF2-40B4-BE49-F238E27FC236}">
                <a16:creationId xmlns:a16="http://schemas.microsoft.com/office/drawing/2014/main" id="{6A7CC616-29E5-E460-33F3-F4FF38F53675}"/>
              </a:ext>
            </a:extLst>
          </p:cNvPr>
          <p:cNvCxnSpPr>
            <a:cxnSpLocks/>
          </p:cNvCxnSpPr>
          <p:nvPr/>
        </p:nvCxnSpPr>
        <p:spPr>
          <a:xfrm>
            <a:off x="2444112" y="2630587"/>
            <a:ext cx="0" cy="16622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5AAFE99-CB80-A4CB-68CC-AEDCA6A6A11A}"/>
                  </a:ext>
                </a:extLst>
              </p:cNvPr>
              <p:cNvSpPr txBox="1"/>
              <p:nvPr/>
            </p:nvSpPr>
            <p:spPr>
              <a:xfrm>
                <a:off x="2181403" y="2231956"/>
                <a:ext cx="6220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05AAFE99-CB80-A4CB-68CC-AEDCA6A6A11A}"/>
                  </a:ext>
                </a:extLst>
              </p:cNvPr>
              <p:cNvSpPr txBox="1">
                <a:spLocks noRot="1" noChangeAspect="1" noMove="1" noResize="1" noEditPoints="1" noAdjustHandles="1" noChangeArrowheads="1" noChangeShapeType="1" noTextEdit="1"/>
              </p:cNvSpPr>
              <p:nvPr/>
            </p:nvSpPr>
            <p:spPr>
              <a:xfrm>
                <a:off x="2181403" y="2231956"/>
                <a:ext cx="622040" cy="461665"/>
              </a:xfrm>
              <a:prstGeom prst="rect">
                <a:avLst/>
              </a:prstGeom>
              <a:blipFill>
                <a:blip r:embed="rId5"/>
                <a:stretch>
                  <a:fillRect b="-3947"/>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0DEFC364-50AA-1037-3378-36EEE04D0050}"/>
              </a:ext>
            </a:extLst>
          </p:cNvPr>
          <p:cNvCxnSpPr/>
          <p:nvPr/>
        </p:nvCxnSpPr>
        <p:spPr>
          <a:xfrm>
            <a:off x="2003060" y="3160855"/>
            <a:ext cx="93691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B59231A-1DAC-D03F-8297-93038E5C9DC2}"/>
                  </a:ext>
                </a:extLst>
              </p:cNvPr>
              <p:cNvSpPr txBox="1"/>
              <p:nvPr/>
            </p:nvSpPr>
            <p:spPr>
              <a:xfrm>
                <a:off x="3435798" y="2786004"/>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B59231A-1DAC-D03F-8297-93038E5C9DC2}"/>
                  </a:ext>
                </a:extLst>
              </p:cNvPr>
              <p:cNvSpPr txBox="1">
                <a:spLocks noRot="1" noChangeAspect="1" noMove="1" noResize="1" noEditPoints="1" noAdjustHandles="1" noChangeArrowheads="1" noChangeShapeType="1" noTextEdit="1"/>
              </p:cNvSpPr>
              <p:nvPr/>
            </p:nvSpPr>
            <p:spPr>
              <a:xfrm>
                <a:off x="3435798" y="2786004"/>
                <a:ext cx="59978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5F7C15-1D4B-9C45-6B02-2BCAB21B1024}"/>
                  </a:ext>
                </a:extLst>
              </p:cNvPr>
              <p:cNvSpPr txBox="1"/>
              <p:nvPr/>
            </p:nvSpPr>
            <p:spPr>
              <a:xfrm>
                <a:off x="3866743" y="3541593"/>
                <a:ext cx="6142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685F7C15-1D4B-9C45-6B02-2BCAB21B1024}"/>
                  </a:ext>
                </a:extLst>
              </p:cNvPr>
              <p:cNvSpPr txBox="1">
                <a:spLocks noRot="1" noChangeAspect="1" noMove="1" noResize="1" noEditPoints="1" noAdjustHandles="1" noChangeArrowheads="1" noChangeShapeType="1" noTextEdit="1"/>
              </p:cNvSpPr>
              <p:nvPr/>
            </p:nvSpPr>
            <p:spPr>
              <a:xfrm>
                <a:off x="3866743" y="3541593"/>
                <a:ext cx="614206" cy="461665"/>
              </a:xfrm>
              <a:prstGeom prst="rect">
                <a:avLst/>
              </a:prstGeom>
              <a:blipFill>
                <a:blip r:embed="rId7"/>
                <a:stretch>
                  <a:fillRect/>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CCCA4D1C-F6D7-16CB-8C6D-24908300E150}"/>
              </a:ext>
            </a:extLst>
          </p:cNvPr>
          <p:cNvCxnSpPr>
            <a:cxnSpLocks/>
          </p:cNvCxnSpPr>
          <p:nvPr/>
        </p:nvCxnSpPr>
        <p:spPr>
          <a:xfrm>
            <a:off x="4314121" y="2963962"/>
            <a:ext cx="0" cy="13860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12811C0-1E52-59B8-52D6-DBFFE94BE3C8}"/>
                  </a:ext>
                </a:extLst>
              </p:cNvPr>
              <p:cNvSpPr txBox="1"/>
              <p:nvPr/>
            </p:nvSpPr>
            <p:spPr>
              <a:xfrm>
                <a:off x="4035578" y="2475954"/>
                <a:ext cx="6220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B12811C0-1E52-59B8-52D6-DBFFE94BE3C8}"/>
                  </a:ext>
                </a:extLst>
              </p:cNvPr>
              <p:cNvSpPr txBox="1">
                <a:spLocks noRot="1" noChangeAspect="1" noMove="1" noResize="1" noEditPoints="1" noAdjustHandles="1" noChangeArrowheads="1" noChangeShapeType="1" noTextEdit="1"/>
              </p:cNvSpPr>
              <p:nvPr/>
            </p:nvSpPr>
            <p:spPr>
              <a:xfrm>
                <a:off x="4035578" y="2475954"/>
                <a:ext cx="622040" cy="461665"/>
              </a:xfrm>
              <a:prstGeom prst="rect">
                <a:avLst/>
              </a:prstGeom>
              <a:blipFill>
                <a:blip r:embed="rId8"/>
                <a:stretch>
                  <a:fillRect b="-3947"/>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E3EB3A46-F8B7-E95F-B47B-3E043E6F9B31}"/>
              </a:ext>
            </a:extLst>
          </p:cNvPr>
          <p:cNvCxnSpPr>
            <a:cxnSpLocks/>
          </p:cNvCxnSpPr>
          <p:nvPr/>
        </p:nvCxnSpPr>
        <p:spPr>
          <a:xfrm flipV="1">
            <a:off x="3783986" y="3264414"/>
            <a:ext cx="1065351" cy="246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6DB089D-5C6C-060F-6F92-B86446120CE9}"/>
                  </a:ext>
                </a:extLst>
              </p:cNvPr>
              <p:cNvSpPr txBox="1"/>
              <p:nvPr/>
            </p:nvSpPr>
            <p:spPr>
              <a:xfrm>
                <a:off x="398131" y="1092237"/>
                <a:ext cx="11013977" cy="830997"/>
              </a:xfrm>
              <a:prstGeom prst="rect">
                <a:avLst/>
              </a:prstGeom>
              <a:noFill/>
            </p:spPr>
            <p:txBody>
              <a:bodyPr wrap="none" rtlCol="0">
                <a:spAutoFit/>
              </a:bodyPr>
              <a:lstStyle/>
              <a:p>
                <a:pPr marL="342900" indent="-342900">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つの正規分布</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が混合比率</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1</m:t>
                        </m:r>
                      </m:sub>
                    </m:sSub>
                  </m:oMath>
                </a14:m>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oMath>
                </a14:m>
                <a:r>
                  <a:rPr kumimoji="1" lang="ja-JP" altLang="en-US" sz="2400" dirty="0">
                    <a:latin typeface="メイリオ" panose="020B0604030504040204" pitchFamily="50" charset="-128"/>
                    <a:ea typeface="メイリオ" panose="020B0604030504040204" pitchFamily="50" charset="-128"/>
                  </a:rPr>
                  <a:t>で混合しているモデル</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=1,2)</m:t>
                    </m:r>
                  </m:oMath>
                </a14:m>
                <a:r>
                  <a:rPr kumimoji="1" lang="ja-JP" altLang="en-US" sz="2400" dirty="0">
                    <a:latin typeface="メイリオ" panose="020B0604030504040204" pitchFamily="50" charset="-128"/>
                    <a:ea typeface="メイリオ" panose="020B0604030504040204" pitchFamily="50" charset="-128"/>
                  </a:rPr>
                  <a:t>は未知パラメータ。観測データ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ja-JP" altLang="en-US" sz="2400" i="1" smtClean="0">
                        <a:latin typeface="Cambria Math" panose="02040503050406030204" pitchFamily="18" charset="0"/>
                        <a:ea typeface="メイリオ" panose="020B0604030504040204" pitchFamily="50" charset="-128"/>
                      </a:rPr>
                      <m:t>から</m:t>
                    </m:r>
                  </m:oMath>
                </a14:m>
                <a:r>
                  <a:rPr kumimoji="1" lang="ja-JP" altLang="en-US" sz="2400" dirty="0">
                    <a:latin typeface="メイリオ" panose="020B0604030504040204" pitchFamily="50" charset="-128"/>
                    <a:ea typeface="メイリオ" panose="020B0604030504040204" pitchFamily="50" charset="-128"/>
                  </a:rPr>
                  <a:t>推定する</a:t>
                </a:r>
              </a:p>
            </p:txBody>
          </p:sp>
        </mc:Choice>
        <mc:Fallback xmlns="">
          <p:sp>
            <p:nvSpPr>
              <p:cNvPr id="15" name="テキスト ボックス 14">
                <a:extLst>
                  <a:ext uri="{FF2B5EF4-FFF2-40B4-BE49-F238E27FC236}">
                    <a16:creationId xmlns:a16="http://schemas.microsoft.com/office/drawing/2014/main" id="{A6DB089D-5C6C-060F-6F92-B86446120CE9}"/>
                  </a:ext>
                </a:extLst>
              </p:cNvPr>
              <p:cNvSpPr txBox="1">
                <a:spLocks noRot="1" noChangeAspect="1" noMove="1" noResize="1" noEditPoints="1" noAdjustHandles="1" noChangeArrowheads="1" noChangeShapeType="1" noTextEdit="1"/>
              </p:cNvSpPr>
              <p:nvPr/>
            </p:nvSpPr>
            <p:spPr>
              <a:xfrm>
                <a:off x="398131" y="1092237"/>
                <a:ext cx="11013977" cy="830997"/>
              </a:xfrm>
              <a:prstGeom prst="rect">
                <a:avLst/>
              </a:prstGeom>
              <a:blipFill>
                <a:blip r:embed="rId9"/>
                <a:stretch>
                  <a:fillRect l="-719" t="-5882" r="-830" b="-17647"/>
                </a:stretch>
              </a:blipFill>
            </p:spPr>
            <p:txBody>
              <a:bodyPr/>
              <a:lstStyle/>
              <a:p>
                <a:r>
                  <a:rPr lang="ja-JP" altLang="en-US">
                    <a:noFill/>
                  </a:rPr>
                  <a:t> </a:t>
                </a:r>
              </a:p>
            </p:txBody>
          </p:sp>
        </mc:Fallback>
      </mc:AlternateContent>
      <p:sp>
        <p:nvSpPr>
          <p:cNvPr id="31" name="フリーフォーム: 図形 30">
            <a:extLst>
              <a:ext uri="{FF2B5EF4-FFF2-40B4-BE49-F238E27FC236}">
                <a16:creationId xmlns:a16="http://schemas.microsoft.com/office/drawing/2014/main" id="{83AB78FF-4F37-36CE-C472-6FF9E973E102}"/>
              </a:ext>
            </a:extLst>
          </p:cNvPr>
          <p:cNvSpPr/>
          <p:nvPr/>
        </p:nvSpPr>
        <p:spPr>
          <a:xfrm>
            <a:off x="243021" y="4610643"/>
            <a:ext cx="7081929" cy="2145281"/>
          </a:xfrm>
          <a:custGeom>
            <a:avLst/>
            <a:gdLst>
              <a:gd name="connsiteX0" fmla="*/ 0 w 4898571"/>
              <a:gd name="connsiteY0" fmla="*/ 826373 h 826373"/>
              <a:gd name="connsiteX1" fmla="*/ 485191 w 4898571"/>
              <a:gd name="connsiteY1" fmla="*/ 770390 h 826373"/>
              <a:gd name="connsiteX2" fmla="*/ 811763 w 4898571"/>
              <a:gd name="connsiteY2" fmla="*/ 546455 h 826373"/>
              <a:gd name="connsiteX3" fmla="*/ 942391 w 4898571"/>
              <a:gd name="connsiteY3" fmla="*/ 397165 h 826373"/>
              <a:gd name="connsiteX4" fmla="*/ 1212979 w 4898571"/>
              <a:gd name="connsiteY4" fmla="*/ 126577 h 826373"/>
              <a:gd name="connsiteX5" fmla="*/ 1380930 w 4898571"/>
              <a:gd name="connsiteY5" fmla="*/ 23941 h 826373"/>
              <a:gd name="connsiteX6" fmla="*/ 1614196 w 4898571"/>
              <a:gd name="connsiteY6" fmla="*/ 5279 h 826373"/>
              <a:gd name="connsiteX7" fmla="*/ 1782147 w 4898571"/>
              <a:gd name="connsiteY7" fmla="*/ 98586 h 826373"/>
              <a:gd name="connsiteX8" fmla="*/ 1987420 w 4898571"/>
              <a:gd name="connsiteY8" fmla="*/ 210553 h 826373"/>
              <a:gd name="connsiteX9" fmla="*/ 2146040 w 4898571"/>
              <a:gd name="connsiteY9" fmla="*/ 359843 h 826373"/>
              <a:gd name="connsiteX10" fmla="*/ 2453951 w 4898571"/>
              <a:gd name="connsiteY10" fmla="*/ 425157 h 826373"/>
              <a:gd name="connsiteX11" fmla="*/ 2631232 w 4898571"/>
              <a:gd name="connsiteY11" fmla="*/ 397165 h 826373"/>
              <a:gd name="connsiteX12" fmla="*/ 2817845 w 4898571"/>
              <a:gd name="connsiteY12" fmla="*/ 322520 h 826373"/>
              <a:gd name="connsiteX13" fmla="*/ 3107094 w 4898571"/>
              <a:gd name="connsiteY13" fmla="*/ 173231 h 826373"/>
              <a:gd name="connsiteX14" fmla="*/ 3331028 w 4898571"/>
              <a:gd name="connsiteY14" fmla="*/ 145239 h 826373"/>
              <a:gd name="connsiteX15" fmla="*/ 3629608 w 4898571"/>
              <a:gd name="connsiteY15" fmla="*/ 219884 h 826373"/>
              <a:gd name="connsiteX16" fmla="*/ 4012163 w 4898571"/>
              <a:gd name="connsiteY16" fmla="*/ 378504 h 826373"/>
              <a:gd name="connsiteX17" fmla="*/ 4348065 w 4898571"/>
              <a:gd name="connsiteY17" fmla="*/ 509133 h 826373"/>
              <a:gd name="connsiteX18" fmla="*/ 4553338 w 4898571"/>
              <a:gd name="connsiteY18" fmla="*/ 630431 h 826373"/>
              <a:gd name="connsiteX19" fmla="*/ 4758612 w 4898571"/>
              <a:gd name="connsiteY19" fmla="*/ 714406 h 826373"/>
              <a:gd name="connsiteX20" fmla="*/ 4898571 w 4898571"/>
              <a:gd name="connsiteY20" fmla="*/ 789051 h 826373"/>
              <a:gd name="connsiteX21" fmla="*/ 4898571 w 4898571"/>
              <a:gd name="connsiteY21" fmla="*/ 789051 h 82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98571" h="826373">
                <a:moveTo>
                  <a:pt x="0" y="826373"/>
                </a:moveTo>
                <a:cubicBezTo>
                  <a:pt x="174948" y="821708"/>
                  <a:pt x="349897" y="817043"/>
                  <a:pt x="485191" y="770390"/>
                </a:cubicBezTo>
                <a:cubicBezTo>
                  <a:pt x="620485" y="723737"/>
                  <a:pt x="735563" y="608659"/>
                  <a:pt x="811763" y="546455"/>
                </a:cubicBezTo>
                <a:cubicBezTo>
                  <a:pt x="887963" y="484251"/>
                  <a:pt x="875522" y="467145"/>
                  <a:pt x="942391" y="397165"/>
                </a:cubicBezTo>
                <a:cubicBezTo>
                  <a:pt x="1009260" y="327185"/>
                  <a:pt x="1139889" y="188781"/>
                  <a:pt x="1212979" y="126577"/>
                </a:cubicBezTo>
                <a:cubicBezTo>
                  <a:pt x="1286069" y="64373"/>
                  <a:pt x="1314061" y="44157"/>
                  <a:pt x="1380930" y="23941"/>
                </a:cubicBezTo>
                <a:cubicBezTo>
                  <a:pt x="1447799" y="3725"/>
                  <a:pt x="1547327" y="-7162"/>
                  <a:pt x="1614196" y="5279"/>
                </a:cubicBezTo>
                <a:cubicBezTo>
                  <a:pt x="1681065" y="17720"/>
                  <a:pt x="1782147" y="98586"/>
                  <a:pt x="1782147" y="98586"/>
                </a:cubicBezTo>
                <a:cubicBezTo>
                  <a:pt x="1844351" y="132798"/>
                  <a:pt x="1926771" y="167010"/>
                  <a:pt x="1987420" y="210553"/>
                </a:cubicBezTo>
                <a:cubicBezTo>
                  <a:pt x="2048069" y="254096"/>
                  <a:pt x="2068285" y="324076"/>
                  <a:pt x="2146040" y="359843"/>
                </a:cubicBezTo>
                <a:cubicBezTo>
                  <a:pt x="2223795" y="395610"/>
                  <a:pt x="2373086" y="418937"/>
                  <a:pt x="2453951" y="425157"/>
                </a:cubicBezTo>
                <a:cubicBezTo>
                  <a:pt x="2534816" y="431377"/>
                  <a:pt x="2570583" y="414271"/>
                  <a:pt x="2631232" y="397165"/>
                </a:cubicBezTo>
                <a:cubicBezTo>
                  <a:pt x="2691881" y="380059"/>
                  <a:pt x="2738535" y="359842"/>
                  <a:pt x="2817845" y="322520"/>
                </a:cubicBezTo>
                <a:cubicBezTo>
                  <a:pt x="2897155" y="285198"/>
                  <a:pt x="3021564" y="202778"/>
                  <a:pt x="3107094" y="173231"/>
                </a:cubicBezTo>
                <a:cubicBezTo>
                  <a:pt x="3192624" y="143684"/>
                  <a:pt x="3243942" y="137464"/>
                  <a:pt x="3331028" y="145239"/>
                </a:cubicBezTo>
                <a:cubicBezTo>
                  <a:pt x="3418114" y="153014"/>
                  <a:pt x="3516086" y="181006"/>
                  <a:pt x="3629608" y="219884"/>
                </a:cubicBezTo>
                <a:cubicBezTo>
                  <a:pt x="3743131" y="258761"/>
                  <a:pt x="4012163" y="378504"/>
                  <a:pt x="4012163" y="378504"/>
                </a:cubicBezTo>
                <a:cubicBezTo>
                  <a:pt x="4131906" y="426712"/>
                  <a:pt x="4257869" y="467145"/>
                  <a:pt x="4348065" y="509133"/>
                </a:cubicBezTo>
                <a:cubicBezTo>
                  <a:pt x="4438261" y="551121"/>
                  <a:pt x="4484914" y="596219"/>
                  <a:pt x="4553338" y="630431"/>
                </a:cubicBezTo>
                <a:cubicBezTo>
                  <a:pt x="4621763" y="664643"/>
                  <a:pt x="4701073" y="687969"/>
                  <a:pt x="4758612" y="714406"/>
                </a:cubicBezTo>
                <a:cubicBezTo>
                  <a:pt x="4816151" y="740843"/>
                  <a:pt x="4898571" y="789051"/>
                  <a:pt x="4898571" y="789051"/>
                </a:cubicBezTo>
                <a:lnTo>
                  <a:pt x="4898571" y="789051"/>
                </a:lnTo>
              </a:path>
            </a:pathLst>
          </a:cu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図形 38">
            <a:extLst>
              <a:ext uri="{FF2B5EF4-FFF2-40B4-BE49-F238E27FC236}">
                <a16:creationId xmlns:a16="http://schemas.microsoft.com/office/drawing/2014/main" id="{C447C2C5-4947-FA4A-1055-5F1CFCB47DE5}"/>
              </a:ext>
            </a:extLst>
          </p:cNvPr>
          <p:cNvSpPr/>
          <p:nvPr/>
        </p:nvSpPr>
        <p:spPr>
          <a:xfrm>
            <a:off x="531295" y="4921683"/>
            <a:ext cx="5131837" cy="1765349"/>
          </a:xfrm>
          <a:custGeom>
            <a:avLst/>
            <a:gdLst>
              <a:gd name="connsiteX0" fmla="*/ 0 w 5131837"/>
              <a:gd name="connsiteY0" fmla="*/ 1756365 h 1765349"/>
              <a:gd name="connsiteX1" fmla="*/ 317241 w 5131837"/>
              <a:gd name="connsiteY1" fmla="*/ 1700381 h 1765349"/>
              <a:gd name="connsiteX2" fmla="*/ 783771 w 5131837"/>
              <a:gd name="connsiteY2" fmla="*/ 1383141 h 1765349"/>
              <a:gd name="connsiteX3" fmla="*/ 979714 w 5131837"/>
              <a:gd name="connsiteY3" fmla="*/ 1065900 h 1765349"/>
              <a:gd name="connsiteX4" fmla="*/ 1287624 w 5131837"/>
              <a:gd name="connsiteY4" fmla="*/ 496733 h 1765349"/>
              <a:gd name="connsiteX5" fmla="*/ 1586204 w 5131837"/>
              <a:gd name="connsiteY5" fmla="*/ 86186 h 1765349"/>
              <a:gd name="connsiteX6" fmla="*/ 1903445 w 5131837"/>
              <a:gd name="connsiteY6" fmla="*/ 2210 h 1765349"/>
              <a:gd name="connsiteX7" fmla="*/ 2183363 w 5131837"/>
              <a:gd name="connsiteY7" fmla="*/ 132839 h 1765349"/>
              <a:gd name="connsiteX8" fmla="*/ 2491273 w 5131837"/>
              <a:gd name="connsiteY8" fmla="*/ 412757 h 1765349"/>
              <a:gd name="connsiteX9" fmla="*/ 2743200 w 5131837"/>
              <a:gd name="connsiteY9" fmla="*/ 757990 h 1765349"/>
              <a:gd name="connsiteX10" fmla="*/ 3153747 w 5131837"/>
              <a:gd name="connsiteY10" fmla="*/ 1140545 h 1765349"/>
              <a:gd name="connsiteX11" fmla="*/ 3769567 w 5131837"/>
              <a:gd name="connsiteY11" fmla="*/ 1429794 h 1765349"/>
              <a:gd name="connsiteX12" fmla="*/ 4348065 w 5131837"/>
              <a:gd name="connsiteY12" fmla="*/ 1635067 h 1765349"/>
              <a:gd name="connsiteX13" fmla="*/ 4917233 w 5131837"/>
              <a:gd name="connsiteY13" fmla="*/ 1756365 h 1765349"/>
              <a:gd name="connsiteX14" fmla="*/ 5131837 w 5131837"/>
              <a:gd name="connsiteY14" fmla="*/ 1756365 h 1765349"/>
              <a:gd name="connsiteX15" fmla="*/ 5131837 w 5131837"/>
              <a:gd name="connsiteY15" fmla="*/ 1756365 h 17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31837" h="1765349">
                <a:moveTo>
                  <a:pt x="0" y="1756365"/>
                </a:moveTo>
                <a:cubicBezTo>
                  <a:pt x="93306" y="1759475"/>
                  <a:pt x="186613" y="1762585"/>
                  <a:pt x="317241" y="1700381"/>
                </a:cubicBezTo>
                <a:cubicBezTo>
                  <a:pt x="447869" y="1638177"/>
                  <a:pt x="673359" y="1488888"/>
                  <a:pt x="783771" y="1383141"/>
                </a:cubicBezTo>
                <a:cubicBezTo>
                  <a:pt x="894183" y="1277394"/>
                  <a:pt x="895739" y="1213635"/>
                  <a:pt x="979714" y="1065900"/>
                </a:cubicBezTo>
                <a:cubicBezTo>
                  <a:pt x="1063689" y="918165"/>
                  <a:pt x="1186542" y="660019"/>
                  <a:pt x="1287624" y="496733"/>
                </a:cubicBezTo>
                <a:cubicBezTo>
                  <a:pt x="1388706" y="333447"/>
                  <a:pt x="1483567" y="168606"/>
                  <a:pt x="1586204" y="86186"/>
                </a:cubicBezTo>
                <a:cubicBezTo>
                  <a:pt x="1688841" y="3765"/>
                  <a:pt x="1803918" y="-5566"/>
                  <a:pt x="1903445" y="2210"/>
                </a:cubicBezTo>
                <a:cubicBezTo>
                  <a:pt x="2002972" y="9986"/>
                  <a:pt x="2085392" y="64414"/>
                  <a:pt x="2183363" y="132839"/>
                </a:cubicBezTo>
                <a:cubicBezTo>
                  <a:pt x="2281334" y="201264"/>
                  <a:pt x="2397967" y="308565"/>
                  <a:pt x="2491273" y="412757"/>
                </a:cubicBezTo>
                <a:cubicBezTo>
                  <a:pt x="2584579" y="516949"/>
                  <a:pt x="2632788" y="636692"/>
                  <a:pt x="2743200" y="757990"/>
                </a:cubicBezTo>
                <a:cubicBezTo>
                  <a:pt x="2853612" y="879288"/>
                  <a:pt x="2982686" y="1028578"/>
                  <a:pt x="3153747" y="1140545"/>
                </a:cubicBezTo>
                <a:cubicBezTo>
                  <a:pt x="3324808" y="1252512"/>
                  <a:pt x="3570514" y="1347374"/>
                  <a:pt x="3769567" y="1429794"/>
                </a:cubicBezTo>
                <a:cubicBezTo>
                  <a:pt x="3968620" y="1512214"/>
                  <a:pt x="4156788" y="1580639"/>
                  <a:pt x="4348065" y="1635067"/>
                </a:cubicBezTo>
                <a:cubicBezTo>
                  <a:pt x="4539342" y="1689495"/>
                  <a:pt x="4786604" y="1736149"/>
                  <a:pt x="4917233" y="1756365"/>
                </a:cubicBezTo>
                <a:cubicBezTo>
                  <a:pt x="5047862" y="1776581"/>
                  <a:pt x="5131837" y="1756365"/>
                  <a:pt x="5131837" y="1756365"/>
                </a:cubicBezTo>
                <a:lnTo>
                  <a:pt x="5131837" y="1756365"/>
                </a:lnTo>
              </a:path>
            </a:pathLst>
          </a:cu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左カーブ 44">
            <a:extLst>
              <a:ext uri="{FF2B5EF4-FFF2-40B4-BE49-F238E27FC236}">
                <a16:creationId xmlns:a16="http://schemas.microsoft.com/office/drawing/2014/main" id="{93A7BEC1-2B61-3404-0186-1895E63FD623}"/>
              </a:ext>
            </a:extLst>
          </p:cNvPr>
          <p:cNvSpPr/>
          <p:nvPr/>
        </p:nvSpPr>
        <p:spPr>
          <a:xfrm>
            <a:off x="6436574" y="3591791"/>
            <a:ext cx="1418511" cy="2230017"/>
          </a:xfrm>
          <a:prstGeom prst="curvedLeftArrow">
            <a:avLst>
              <a:gd name="adj1" fmla="val 23663"/>
              <a:gd name="adj2" fmla="val 28783"/>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F156E52-8A83-F87F-2EE9-0B5A2593A868}"/>
                  </a:ext>
                </a:extLst>
              </p:cNvPr>
              <p:cNvSpPr txBox="1"/>
              <p:nvPr/>
            </p:nvSpPr>
            <p:spPr>
              <a:xfrm>
                <a:off x="6184130" y="4314250"/>
                <a:ext cx="5011749" cy="830997"/>
              </a:xfrm>
              <a:prstGeom prst="rect">
                <a:avLst/>
              </a:prstGeom>
              <a:noFill/>
            </p:spPr>
            <p:txBody>
              <a:bodyPr wrap="square" rtlCol="0">
                <a:spAutoFit/>
              </a:bodyPr>
              <a:lstStyle/>
              <a:p>
                <a:pPr algn="l"/>
                <a14:m>
                  <m:oMath xmlns:m="http://schemas.openxmlformats.org/officeDocument/2006/math">
                    <m:sSub>
                      <m:sSubPr>
                        <m:ctrlPr>
                          <a:rPr kumimoji="1" lang="el-GR" altLang="ja-JP" sz="2400" i="1" smtClean="0">
                            <a:latin typeface="Cambria Math" panose="02040503050406030204" pitchFamily="18" charset="0"/>
                            <a:ea typeface="メイリオ" panose="020B0604030504040204" pitchFamily="50" charset="-128"/>
                          </a:rPr>
                        </m:ctrlPr>
                      </m:sSubPr>
                      <m:e>
                        <m:r>
                          <a:rPr kumimoji="1" lang="ja-JP" altLang="el-GR"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で押しつぶされて緑曲線のなかにクラスタ</a:t>
                </a:r>
                <a:r>
                  <a:rPr kumimoji="1" lang="en-US" altLang="ja-JP" sz="2400" dirty="0">
                    <a:latin typeface="メイリオ" panose="020B0604030504040204" pitchFamily="50" charset="-128"/>
                    <a:ea typeface="メイリオ" panose="020B0604030504040204" pitchFamily="50" charset="-128"/>
                  </a:rPr>
                  <a:t>1,2 </a:t>
                </a:r>
                <a:r>
                  <a:rPr kumimoji="1" lang="ja-JP" altLang="en-US" sz="2400" dirty="0">
                    <a:latin typeface="メイリオ" panose="020B0604030504040204" pitchFamily="50" charset="-128"/>
                    <a:ea typeface="メイリオ" panose="020B0604030504040204" pitchFamily="50" charset="-128"/>
                  </a:rPr>
                  <a:t>が閉じ込められる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F156E52-8A83-F87F-2EE9-0B5A2593A868}"/>
                  </a:ext>
                </a:extLst>
              </p:cNvPr>
              <p:cNvSpPr txBox="1">
                <a:spLocks noRot="1" noChangeAspect="1" noMove="1" noResize="1" noEditPoints="1" noAdjustHandles="1" noChangeArrowheads="1" noChangeShapeType="1" noTextEdit="1"/>
              </p:cNvSpPr>
              <p:nvPr/>
            </p:nvSpPr>
            <p:spPr>
              <a:xfrm>
                <a:off x="6184130" y="4314250"/>
                <a:ext cx="5011749" cy="830997"/>
              </a:xfrm>
              <a:prstGeom prst="rect">
                <a:avLst/>
              </a:prstGeom>
              <a:blipFill>
                <a:blip r:embed="rId10"/>
                <a:stretch>
                  <a:fillRect l="-1823" t="-4412"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EB79BB4-C0F2-3BCB-35FC-DCE7A2B8D793}"/>
                  </a:ext>
                </a:extLst>
              </p:cNvPr>
              <p:cNvSpPr txBox="1"/>
              <p:nvPr/>
            </p:nvSpPr>
            <p:spPr>
              <a:xfrm>
                <a:off x="1422185" y="5821808"/>
                <a:ext cx="2363275" cy="89967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bg1"/>
                              </a:solidFill>
                              <a:latin typeface="Cambria Math" panose="02040503050406030204" pitchFamily="18" charset="0"/>
                              <a:ea typeface="メイリオ" panose="020B0604030504040204" pitchFamily="50" charset="-128"/>
                            </a:rPr>
                          </m:ctrlPr>
                        </m:sSubPr>
                        <m:e>
                          <m:r>
                            <a:rPr kumimoji="1" lang="ja-JP" altLang="en-US" sz="2000" i="1" smtClean="0">
                              <a:solidFill>
                                <a:schemeClr val="bg1"/>
                              </a:solidFill>
                              <a:latin typeface="Cambria Math" panose="02040503050406030204" pitchFamily="18" charset="0"/>
                              <a:ea typeface="メイリオ" panose="020B0604030504040204" pitchFamily="50" charset="-128"/>
                            </a:rPr>
                            <m:t>𝜋</m:t>
                          </m:r>
                        </m:e>
                        <m:sub>
                          <m:r>
                            <a:rPr kumimoji="1" lang="en-US" altLang="ja-JP" sz="2000" b="0" i="1" smtClean="0">
                              <a:solidFill>
                                <a:schemeClr val="bg1"/>
                              </a:solidFill>
                              <a:latin typeface="Cambria Math" panose="02040503050406030204" pitchFamily="18" charset="0"/>
                              <a:ea typeface="メイリオ" panose="020B0604030504040204" pitchFamily="50" charset="-128"/>
                            </a:rPr>
                            <m:t>1</m:t>
                          </m:r>
                        </m:sub>
                      </m:sSub>
                      <m:nary>
                        <m:naryPr>
                          <m:limLoc m:val="undOvr"/>
                          <m:subHide m:val="on"/>
                          <m:supHide m:val="on"/>
                          <m:ctrlPr>
                            <a:rPr kumimoji="1" lang="ja-JP" altLang="en-US" sz="2000" i="1" smtClean="0">
                              <a:solidFill>
                                <a:schemeClr val="bg1"/>
                              </a:solidFill>
                              <a:latin typeface="Cambria Math" panose="02040503050406030204" pitchFamily="18" charset="0"/>
                              <a:ea typeface="メイリオ" panose="020B0604030504040204" pitchFamily="50" charset="-128"/>
                            </a:rPr>
                          </m:ctrlPr>
                        </m:naryPr>
                        <m:sub/>
                        <m:sup/>
                        <m:e>
                          <m:r>
                            <a:rPr kumimoji="1" lang="en-US" altLang="ja-JP" sz="2000" i="1">
                              <a:solidFill>
                                <a:schemeClr val="bg1"/>
                              </a:solidFill>
                              <a:latin typeface="Cambria Math" panose="02040503050406030204" pitchFamily="18" charset="0"/>
                              <a:ea typeface="メイリオ" panose="020B0604030504040204" pitchFamily="50" charset="-128"/>
                            </a:rPr>
                            <m:t>𝑁</m:t>
                          </m:r>
                          <m:d>
                            <m:dPr>
                              <m:ctrlPr>
                                <a:rPr kumimoji="1" lang="en-US" altLang="ja-JP" sz="2000" i="1">
                                  <a:solidFill>
                                    <a:schemeClr val="bg1"/>
                                  </a:solidFill>
                                  <a:latin typeface="Cambria Math" panose="02040503050406030204" pitchFamily="18" charset="0"/>
                                  <a:ea typeface="メイリオ" panose="020B0604030504040204" pitchFamily="50" charset="-128"/>
                                </a:rPr>
                              </m:ctrlPr>
                            </m:dPr>
                            <m:e>
                              <m:r>
                                <a:rPr kumimoji="1" lang="en-US" altLang="ja-JP" sz="2000" b="1" i="1">
                                  <a:solidFill>
                                    <a:schemeClr val="bg1"/>
                                  </a:solidFill>
                                  <a:latin typeface="Cambria Math" panose="02040503050406030204" pitchFamily="18" charset="0"/>
                                  <a:ea typeface="メイリオ" panose="020B0604030504040204" pitchFamily="50" charset="-128"/>
                                </a:rPr>
                                <m:t>𝒙</m:t>
                              </m:r>
                            </m:e>
                            <m:e>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𝜇</m:t>
                                  </m:r>
                                </m:e>
                                <m:sub>
                                  <m:r>
                                    <a:rPr kumimoji="1" lang="en-US" altLang="ja-JP" sz="2000" b="0" i="1" smtClean="0">
                                      <a:solidFill>
                                        <a:schemeClr val="bg1"/>
                                      </a:solidFill>
                                      <a:latin typeface="Cambria Math" panose="02040503050406030204" pitchFamily="18" charset="0"/>
                                      <a:ea typeface="メイリオ" panose="020B0604030504040204" pitchFamily="50" charset="-128"/>
                                    </a:rPr>
                                    <m:t>1</m:t>
                                  </m:r>
                                </m:sub>
                              </m:sSub>
                              <m:r>
                                <a:rPr kumimoji="1" lang="en-US" altLang="ja-JP" sz="2000" i="1">
                                  <a:solidFill>
                                    <a:schemeClr val="bg1"/>
                                  </a:solidFill>
                                  <a:latin typeface="Cambria Math" panose="02040503050406030204" pitchFamily="18" charset="0"/>
                                  <a:ea typeface="メイリオ" panose="020B0604030504040204" pitchFamily="50" charset="-128"/>
                                </a:rPr>
                                <m:t>, </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bg1"/>
                                      </a:solidFill>
                                      <a:latin typeface="Cambria Math" panose="02040503050406030204" pitchFamily="18" charset="0"/>
                                      <a:ea typeface="Cambria Math" panose="02040503050406030204" pitchFamily="18" charset="0"/>
                                    </a:rPr>
                                    <m:t>Σ</m:t>
                                  </m:r>
                                </m:e>
                                <m:sub>
                                  <m:r>
                                    <a:rPr kumimoji="1" lang="en-US" altLang="ja-JP" sz="2000" b="0" i="1" smtClean="0">
                                      <a:solidFill>
                                        <a:schemeClr val="bg1"/>
                                      </a:solidFill>
                                      <a:latin typeface="Cambria Math" panose="02040503050406030204" pitchFamily="18" charset="0"/>
                                      <a:ea typeface="Cambria Math" panose="02040503050406030204" pitchFamily="18" charset="0"/>
                                    </a:rPr>
                                    <m:t>1</m:t>
                                  </m:r>
                                </m:sub>
                              </m:sSub>
                            </m:e>
                          </m:d>
                          <m:r>
                            <a:rPr kumimoji="1" lang="en-US" altLang="ja-JP" sz="2000" b="0" i="1" smtClean="0">
                              <a:solidFill>
                                <a:schemeClr val="bg1"/>
                              </a:solidFill>
                              <a:latin typeface="Cambria Math" panose="02040503050406030204" pitchFamily="18" charset="0"/>
                              <a:ea typeface="Cambria Math" panose="02040503050406030204" pitchFamily="18" charset="0"/>
                            </a:rPr>
                            <m:t>𝑑𝑥</m:t>
                          </m:r>
                        </m:e>
                      </m:nary>
                    </m:oMath>
                  </m:oMathPara>
                </a14:m>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4EB79BB4-C0F2-3BCB-35FC-DCE7A2B8D793}"/>
                  </a:ext>
                </a:extLst>
              </p:cNvPr>
              <p:cNvSpPr txBox="1">
                <a:spLocks noRot="1" noChangeAspect="1" noMove="1" noResize="1" noEditPoints="1" noAdjustHandles="1" noChangeArrowheads="1" noChangeShapeType="1" noTextEdit="1"/>
              </p:cNvSpPr>
              <p:nvPr/>
            </p:nvSpPr>
            <p:spPr>
              <a:xfrm>
                <a:off x="1422185" y="5821808"/>
                <a:ext cx="2363275" cy="89967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6E8B01B-2C41-AA46-6D3E-82A184197B9C}"/>
                  </a:ext>
                </a:extLst>
              </p:cNvPr>
              <p:cNvSpPr txBox="1"/>
              <p:nvPr/>
            </p:nvSpPr>
            <p:spPr>
              <a:xfrm>
                <a:off x="4023620" y="5486110"/>
                <a:ext cx="2381165" cy="89967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bg1"/>
                              </a:solidFill>
                              <a:latin typeface="Cambria Math" panose="02040503050406030204" pitchFamily="18" charset="0"/>
                              <a:ea typeface="メイリオ" panose="020B0604030504040204" pitchFamily="50" charset="-128"/>
                            </a:rPr>
                          </m:ctrlPr>
                        </m:sSubPr>
                        <m:e>
                          <m:r>
                            <a:rPr kumimoji="1" lang="ja-JP" altLang="en-US" sz="2000" i="1" smtClean="0">
                              <a:solidFill>
                                <a:schemeClr val="bg1"/>
                              </a:solidFill>
                              <a:latin typeface="Cambria Math" panose="02040503050406030204" pitchFamily="18" charset="0"/>
                              <a:ea typeface="メイリオ" panose="020B0604030504040204" pitchFamily="50" charset="-128"/>
                            </a:rPr>
                            <m:t>𝜋</m:t>
                          </m:r>
                        </m:e>
                        <m:sub>
                          <m:r>
                            <a:rPr kumimoji="1" lang="en-US" altLang="ja-JP" sz="2000" b="0" i="1" smtClean="0">
                              <a:solidFill>
                                <a:schemeClr val="bg1"/>
                              </a:solidFill>
                              <a:latin typeface="Cambria Math" panose="02040503050406030204" pitchFamily="18" charset="0"/>
                              <a:ea typeface="メイリオ" panose="020B0604030504040204" pitchFamily="50" charset="-128"/>
                            </a:rPr>
                            <m:t>2</m:t>
                          </m:r>
                        </m:sub>
                      </m:sSub>
                      <m:nary>
                        <m:naryPr>
                          <m:limLoc m:val="undOvr"/>
                          <m:subHide m:val="on"/>
                          <m:supHide m:val="on"/>
                          <m:ctrlPr>
                            <a:rPr kumimoji="1" lang="ja-JP" altLang="en-US" sz="2000" i="1" smtClean="0">
                              <a:solidFill>
                                <a:schemeClr val="bg1"/>
                              </a:solidFill>
                              <a:latin typeface="Cambria Math" panose="02040503050406030204" pitchFamily="18" charset="0"/>
                              <a:ea typeface="メイリオ" panose="020B0604030504040204" pitchFamily="50" charset="-128"/>
                            </a:rPr>
                          </m:ctrlPr>
                        </m:naryPr>
                        <m:sub/>
                        <m:sup/>
                        <m:e>
                          <m:r>
                            <a:rPr kumimoji="1" lang="en-US" altLang="ja-JP" sz="2000" i="1">
                              <a:solidFill>
                                <a:schemeClr val="bg1"/>
                              </a:solidFill>
                              <a:latin typeface="Cambria Math" panose="02040503050406030204" pitchFamily="18" charset="0"/>
                              <a:ea typeface="メイリオ" panose="020B0604030504040204" pitchFamily="50" charset="-128"/>
                            </a:rPr>
                            <m:t>𝑁</m:t>
                          </m:r>
                          <m:d>
                            <m:dPr>
                              <m:ctrlPr>
                                <a:rPr kumimoji="1" lang="en-US" altLang="ja-JP" sz="2000" i="1">
                                  <a:solidFill>
                                    <a:schemeClr val="bg1"/>
                                  </a:solidFill>
                                  <a:latin typeface="Cambria Math" panose="02040503050406030204" pitchFamily="18" charset="0"/>
                                  <a:ea typeface="メイリオ" panose="020B0604030504040204" pitchFamily="50" charset="-128"/>
                                </a:rPr>
                              </m:ctrlPr>
                            </m:dPr>
                            <m:e>
                              <m:r>
                                <a:rPr kumimoji="1" lang="en-US" altLang="ja-JP" sz="2000" b="1" i="1">
                                  <a:solidFill>
                                    <a:schemeClr val="bg1"/>
                                  </a:solidFill>
                                  <a:latin typeface="Cambria Math" panose="02040503050406030204" pitchFamily="18" charset="0"/>
                                  <a:ea typeface="メイリオ" panose="020B0604030504040204" pitchFamily="50" charset="-128"/>
                                </a:rPr>
                                <m:t>𝒙</m:t>
                              </m:r>
                            </m:e>
                            <m:e>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𝜇</m:t>
                                  </m:r>
                                </m:e>
                                <m:sub>
                                  <m:r>
                                    <a:rPr kumimoji="1" lang="en-US" altLang="ja-JP" sz="2000" b="0" i="1" smtClean="0">
                                      <a:solidFill>
                                        <a:schemeClr val="bg1"/>
                                      </a:solidFill>
                                      <a:latin typeface="Cambria Math" panose="02040503050406030204" pitchFamily="18" charset="0"/>
                                      <a:ea typeface="メイリオ" panose="020B0604030504040204" pitchFamily="50" charset="-128"/>
                                    </a:rPr>
                                    <m:t>2</m:t>
                                  </m:r>
                                </m:sub>
                              </m:sSub>
                              <m:r>
                                <a:rPr kumimoji="1" lang="en-US" altLang="ja-JP" sz="2000" i="1">
                                  <a:solidFill>
                                    <a:schemeClr val="bg1"/>
                                  </a:solidFill>
                                  <a:latin typeface="Cambria Math" panose="02040503050406030204" pitchFamily="18" charset="0"/>
                                  <a:ea typeface="メイリオ" panose="020B0604030504040204" pitchFamily="50" charset="-128"/>
                                </a:rPr>
                                <m:t>, </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bg1"/>
                                      </a:solidFill>
                                      <a:latin typeface="Cambria Math" panose="02040503050406030204" pitchFamily="18" charset="0"/>
                                      <a:ea typeface="Cambria Math" panose="02040503050406030204" pitchFamily="18" charset="0"/>
                                    </a:rPr>
                                    <m:t>Σ</m:t>
                                  </m:r>
                                </m:e>
                                <m:sub>
                                  <m:r>
                                    <a:rPr kumimoji="1" lang="en-US" altLang="ja-JP" sz="2000" b="0" i="1" smtClean="0">
                                      <a:solidFill>
                                        <a:schemeClr val="bg1"/>
                                      </a:solidFill>
                                      <a:latin typeface="Cambria Math" panose="02040503050406030204" pitchFamily="18" charset="0"/>
                                      <a:ea typeface="Cambria Math" panose="02040503050406030204" pitchFamily="18" charset="0"/>
                                    </a:rPr>
                                    <m:t>2</m:t>
                                  </m:r>
                                </m:sub>
                              </m:sSub>
                            </m:e>
                          </m:d>
                          <m:r>
                            <a:rPr kumimoji="1" lang="en-US" altLang="ja-JP" sz="2000" b="0" i="1" smtClean="0">
                              <a:solidFill>
                                <a:schemeClr val="bg1"/>
                              </a:solidFill>
                              <a:latin typeface="Cambria Math" panose="02040503050406030204" pitchFamily="18" charset="0"/>
                              <a:ea typeface="Cambria Math" panose="02040503050406030204" pitchFamily="18" charset="0"/>
                            </a:rPr>
                            <m:t>𝑑𝑥</m:t>
                          </m:r>
                        </m:e>
                      </m:nary>
                    </m:oMath>
                  </m:oMathPara>
                </a14:m>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86E8B01B-2C41-AA46-6D3E-82A184197B9C}"/>
                  </a:ext>
                </a:extLst>
              </p:cNvPr>
              <p:cNvSpPr txBox="1">
                <a:spLocks noRot="1" noChangeAspect="1" noMove="1" noResize="1" noEditPoints="1" noAdjustHandles="1" noChangeArrowheads="1" noChangeShapeType="1" noTextEdit="1"/>
              </p:cNvSpPr>
              <p:nvPr/>
            </p:nvSpPr>
            <p:spPr>
              <a:xfrm>
                <a:off x="4023620" y="5486110"/>
                <a:ext cx="2381165" cy="89967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52CBF5D-D372-441B-E986-16340DEA4B0A}"/>
                  </a:ext>
                </a:extLst>
              </p:cNvPr>
              <p:cNvSpPr txBox="1"/>
              <p:nvPr/>
            </p:nvSpPr>
            <p:spPr>
              <a:xfrm>
                <a:off x="6934920" y="5522348"/>
                <a:ext cx="5257080"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ea typeface="メイリオ" panose="020B0604030504040204" pitchFamily="50" charset="-128"/>
                            </a:rPr>
                          </m:ctrlPr>
                        </m:sSubPr>
                        <m:e>
                          <m:r>
                            <a:rPr kumimoji="1" lang="ja-JP" altLang="en-US" sz="2000" i="1" smtClean="0">
                              <a:solidFill>
                                <a:schemeClr val="tx1"/>
                              </a:solidFill>
                              <a:latin typeface="Cambria Math" panose="02040503050406030204" pitchFamily="18" charset="0"/>
                              <a:ea typeface="メイリオ" panose="020B0604030504040204" pitchFamily="50" charset="-128"/>
                            </a:rPr>
                            <m:t>𝜋</m:t>
                          </m:r>
                        </m:e>
                        <m:sub>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nary>
                        <m:naryPr>
                          <m:limLoc m:val="undOvr"/>
                          <m:subHide m:val="on"/>
                          <m:supHide m:val="on"/>
                          <m:ctrlPr>
                            <a:rPr kumimoji="1" lang="ja-JP" altLang="en-US" sz="2000" i="1" smtClean="0">
                              <a:solidFill>
                                <a:schemeClr val="tx1"/>
                              </a:solidFill>
                              <a:latin typeface="Cambria Math" panose="02040503050406030204" pitchFamily="18" charset="0"/>
                              <a:ea typeface="メイリオ" panose="020B0604030504040204" pitchFamily="50" charset="-128"/>
                            </a:rPr>
                          </m:ctrlPr>
                        </m:naryPr>
                        <m:sub/>
                        <m:sup/>
                        <m:e>
                          <m:r>
                            <a:rPr kumimoji="1" lang="en-US" altLang="ja-JP" sz="2000" i="1">
                              <a:solidFill>
                                <a:schemeClr val="tx1"/>
                              </a:solidFill>
                              <a:latin typeface="Cambria Math" panose="02040503050406030204" pitchFamily="18" charset="0"/>
                              <a:ea typeface="メイリオ" panose="020B0604030504040204" pitchFamily="50" charset="-128"/>
                            </a:rPr>
                            <m:t>𝑁</m:t>
                          </m:r>
                          <m:d>
                            <m:dPr>
                              <m:ctrlPr>
                                <a:rPr kumimoji="1" lang="en-US" altLang="ja-JP" sz="2000" i="1">
                                  <a:solidFill>
                                    <a:schemeClr val="tx1"/>
                                  </a:solidFill>
                                  <a:latin typeface="Cambria Math" panose="02040503050406030204" pitchFamily="18" charset="0"/>
                                  <a:ea typeface="メイリオ" panose="020B0604030504040204" pitchFamily="50" charset="-128"/>
                                </a:rPr>
                              </m:ctrlPr>
                            </m:dPr>
                            <m:e>
                              <m:r>
                                <a:rPr kumimoji="1" lang="en-US" altLang="ja-JP" sz="2000" b="1" i="1">
                                  <a:solidFill>
                                    <a:schemeClr val="tx1"/>
                                  </a:solidFill>
                                  <a:latin typeface="Cambria Math" panose="02040503050406030204" pitchFamily="18" charset="0"/>
                                  <a:ea typeface="メイリオ" panose="020B0604030504040204" pitchFamily="50" charset="-128"/>
                                </a:rPr>
                                <m:t>𝒙</m:t>
                              </m:r>
                            </m:e>
                            <m:e>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ja-JP" altLang="en-US" sz="2000" i="1">
                                      <a:solidFill>
                                        <a:schemeClr val="tx1"/>
                                      </a:solidFill>
                                      <a:latin typeface="Cambria Math" panose="02040503050406030204" pitchFamily="18" charset="0"/>
                                      <a:ea typeface="メイリオ" panose="020B0604030504040204" pitchFamily="50" charset="-128"/>
                                    </a:rPr>
                                    <m:t>𝜇</m:t>
                                  </m:r>
                                </m:e>
                                <m:sub>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r>
                                <a:rPr kumimoji="1" lang="en-US" altLang="ja-JP" sz="2000" i="1">
                                  <a:solidFill>
                                    <a:schemeClr val="tx1"/>
                                  </a:solidFill>
                                  <a:latin typeface="Cambria Math" panose="02040503050406030204" pitchFamily="18" charset="0"/>
                                  <a:ea typeface="メイリオ" panose="020B0604030504040204" pitchFamily="50" charset="-128"/>
                                </a:rPr>
                                <m:t>, </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tx1"/>
                                      </a:solidFill>
                                      <a:latin typeface="Cambria Math" panose="02040503050406030204" pitchFamily="18" charset="0"/>
                                      <a:ea typeface="Cambria Math" panose="02040503050406030204" pitchFamily="18" charset="0"/>
                                    </a:rPr>
                                    <m:t>Σ</m:t>
                                  </m:r>
                                </m:e>
                                <m:sub>
                                  <m:r>
                                    <a:rPr kumimoji="1" lang="en-US" altLang="ja-JP" sz="2000" b="0" i="1" smtClean="0">
                                      <a:solidFill>
                                        <a:schemeClr val="tx1"/>
                                      </a:solidFill>
                                      <a:latin typeface="Cambria Math" panose="02040503050406030204" pitchFamily="18" charset="0"/>
                                      <a:ea typeface="Cambria Math" panose="02040503050406030204" pitchFamily="18" charset="0"/>
                                    </a:rPr>
                                    <m:t>1</m:t>
                                  </m:r>
                                </m:sub>
                              </m:sSub>
                            </m:e>
                          </m:d>
                          <m:r>
                            <a:rPr kumimoji="1" lang="en-US" altLang="ja-JP" sz="2000" b="0" i="1" smtClean="0">
                              <a:solidFill>
                                <a:schemeClr val="tx1"/>
                              </a:solidFill>
                              <a:latin typeface="Cambria Math" panose="02040503050406030204" pitchFamily="18" charset="0"/>
                              <a:ea typeface="Cambria Math" panose="02040503050406030204" pitchFamily="18" charset="0"/>
                            </a:rPr>
                            <m:t>𝑑𝑥</m:t>
                          </m:r>
                          <m:r>
                            <a:rPr kumimoji="1" lang="en-US" altLang="ja-JP" sz="20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2</m:t>
                              </m:r>
                            </m:sub>
                          </m:sSub>
                          <m:nary>
                            <m:naryPr>
                              <m:limLoc m:val="undOvr"/>
                              <m:subHide m:val="on"/>
                              <m:supHide m:val="on"/>
                              <m:ctrlPr>
                                <a:rPr kumimoji="1" lang="ja-JP" altLang="en-US" sz="2000" i="1">
                                  <a:latin typeface="Cambria Math" panose="02040503050406030204" pitchFamily="18" charset="0"/>
                                  <a:ea typeface="メイリオ" panose="020B0604030504040204" pitchFamily="50" charset="-128"/>
                                </a:rPr>
                              </m:ctrlPr>
                            </m:naryPr>
                            <m:sub/>
                            <m:sup/>
                            <m:e>
                              <m:r>
                                <a:rPr kumimoji="1" lang="en-US" altLang="ja-JP" sz="2000" i="1">
                                  <a:latin typeface="Cambria Math" panose="02040503050406030204" pitchFamily="18" charset="0"/>
                                  <a:ea typeface="メイリオ" panose="020B0604030504040204" pitchFamily="50" charset="-128"/>
                                </a:rPr>
                                <m:t>𝑁</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b="1" i="1">
                                      <a:latin typeface="Cambria Math" panose="02040503050406030204" pitchFamily="18" charset="0"/>
                                      <a:ea typeface="メイリオ" panose="020B0604030504040204" pitchFamily="50" charset="-128"/>
                                    </a:rPr>
                                    <m:t>𝒙</m:t>
                                  </m:r>
                                </m:e>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Cambria Math" panose="02040503050406030204" pitchFamily="18" charset="0"/>
                                        </a:rPr>
                                        <m:t>2</m:t>
                                      </m:r>
                                    </m:sub>
                                  </m:sSub>
                                </m:e>
                              </m:d>
                              <m:r>
                                <a:rPr kumimoji="1" lang="en-US" altLang="ja-JP" sz="2000" i="1">
                                  <a:latin typeface="Cambria Math" panose="02040503050406030204" pitchFamily="18" charset="0"/>
                                  <a:ea typeface="Cambria Math" panose="02040503050406030204" pitchFamily="18" charset="0"/>
                                </a:rPr>
                                <m:t>𝑑𝑥</m:t>
                              </m:r>
                            </m:e>
                          </m:nary>
                          <m:r>
                            <a:rPr kumimoji="1" lang="en-US" altLang="ja-JP" sz="2000" b="0" i="1" smtClean="0">
                              <a:latin typeface="Cambria Math" panose="02040503050406030204" pitchFamily="18" charset="0"/>
                              <a:ea typeface="Cambria Math" panose="02040503050406030204" pitchFamily="18" charset="0"/>
                            </a:rPr>
                            <m:t>=1</m:t>
                          </m:r>
                        </m:e>
                      </m:nary>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B52CBF5D-D372-441B-E986-16340DEA4B0A}"/>
                  </a:ext>
                </a:extLst>
              </p:cNvPr>
              <p:cNvSpPr txBox="1">
                <a:spLocks noRot="1" noChangeAspect="1" noMove="1" noResize="1" noEditPoints="1" noAdjustHandles="1" noChangeArrowheads="1" noChangeShapeType="1" noTextEdit="1"/>
              </p:cNvSpPr>
              <p:nvPr/>
            </p:nvSpPr>
            <p:spPr>
              <a:xfrm>
                <a:off x="6934920" y="5522348"/>
                <a:ext cx="5257080" cy="89967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7E68B71-E53E-7A43-74FE-00E0C2981FB5}"/>
                  </a:ext>
                </a:extLst>
              </p:cNvPr>
              <p:cNvSpPr txBox="1"/>
              <p:nvPr/>
            </p:nvSpPr>
            <p:spPr>
              <a:xfrm>
                <a:off x="6489019" y="2033779"/>
                <a:ext cx="2723245"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2</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7E68B71-E53E-7A43-74FE-00E0C2981FB5}"/>
                  </a:ext>
                </a:extLst>
              </p:cNvPr>
              <p:cNvSpPr txBox="1">
                <a:spLocks noRot="1" noChangeAspect="1" noMove="1" noResize="1" noEditPoints="1" noAdjustHandles="1" noChangeArrowheads="1" noChangeShapeType="1" noTextEdit="1"/>
              </p:cNvSpPr>
              <p:nvPr/>
            </p:nvSpPr>
            <p:spPr>
              <a:xfrm>
                <a:off x="6489019" y="2033779"/>
                <a:ext cx="2723245" cy="1135888"/>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947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EEEB3578-629A-12B8-5A01-7D5A96931D52}"/>
              </a:ext>
            </a:extLst>
          </p:cNvPr>
          <p:cNvSpPr txBox="1"/>
          <p:nvPr/>
        </p:nvSpPr>
        <p:spPr>
          <a:xfrm>
            <a:off x="653143" y="466531"/>
            <a:ext cx="567976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の確率的クラスタラベル</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49DCF50-43F8-884A-082D-FF3B23657CEC}"/>
                  </a:ext>
                </a:extLst>
              </p:cNvPr>
              <p:cNvSpPr txBox="1"/>
              <p:nvPr/>
            </p:nvSpPr>
            <p:spPr>
              <a:xfrm>
                <a:off x="770683" y="1111989"/>
                <a:ext cx="10649985" cy="1569660"/>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のクラスタラベル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は確率的に定まる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確率的</a:t>
                </a:r>
                <a14:m>
                  <m:oMath xmlns:m="http://schemas.openxmlformats.org/officeDocument/2006/math">
                    <m:r>
                      <a:rPr kumimoji="1" lang="ja-JP" altLang="en-US" sz="2400" i="1" dirty="0" smtClean="0">
                        <a:latin typeface="Cambria Math" panose="02040503050406030204" pitchFamily="18" charset="0"/>
                        <a:ea typeface="メイリオ" panose="020B0604030504040204" pitchFamily="50" charset="-128"/>
                      </a:rPr>
                      <m:t>クラスタラベル</m:t>
                    </m:r>
                    <m:r>
                      <a:rPr kumimoji="1" lang="ja-JP" altLang="en-US" sz="2400" i="1" dirty="0">
                        <a:latin typeface="Cambria Math" panose="02040503050406030204" pitchFamily="18" charset="0"/>
                        <a:ea typeface="メイリオ" panose="020B0604030504040204" pitchFamily="50" charset="-128"/>
                      </a:rPr>
                      <m:t>を</m:t>
                    </m:r>
                    <m:r>
                      <a:rPr kumimoji="1" lang="ja-JP" altLang="en-US" sz="240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で表すと、</a:t>
                </a:r>
                <a:r>
                  <a:rPr kumimoji="1" lang="ja-JP" altLang="en-US" sz="2400" dirty="0">
                    <a:solidFill>
                      <a:srgbClr val="00B050"/>
                    </a:solidFill>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m:t>
                        </m:r>
                        <m:r>
                          <a:rPr kumimoji="1" lang="en-US" altLang="ja-JP" sz="2400" b="0" i="1" smtClean="0">
                            <a:solidFill>
                              <a:schemeClr val="tx1"/>
                            </a:solidFill>
                            <a:latin typeface="Cambria Math" panose="02040503050406030204" pitchFamily="18" charset="0"/>
                            <a:ea typeface="メイリオ" panose="020B0604030504040204" pitchFamily="50" charset="-128"/>
                          </a:rPr>
                          <m:t>𝑥</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𝑖</m:t>
                        </m:r>
                      </m:sub>
                    </m:sSub>
                    <m:r>
                      <a:rPr kumimoji="1" lang="en-US" altLang="ja-JP" sz="2400" b="0" i="1" smtClean="0">
                        <a:solidFill>
                          <a:schemeClr val="tx1"/>
                        </a:solidFill>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のクラスタラベルは以下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のようになる</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E49DCF50-43F8-884A-082D-FF3B23657CEC}"/>
                  </a:ext>
                </a:extLst>
              </p:cNvPr>
              <p:cNvSpPr txBox="1">
                <a:spLocks noRot="1" noChangeAspect="1" noMove="1" noResize="1" noEditPoints="1" noAdjustHandles="1" noChangeArrowheads="1" noChangeShapeType="1" noTextEdit="1"/>
              </p:cNvSpPr>
              <p:nvPr/>
            </p:nvSpPr>
            <p:spPr>
              <a:xfrm>
                <a:off x="770683" y="1111989"/>
                <a:ext cx="10649985" cy="1569660"/>
              </a:xfrm>
              <a:prstGeom prst="rect">
                <a:avLst/>
              </a:prstGeom>
              <a:blipFill>
                <a:blip r:embed="rId2"/>
                <a:stretch>
                  <a:fillRect l="-859" t="-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530070E-B2EC-DA8A-D9D4-541CCFE87FA2}"/>
                  </a:ext>
                </a:extLst>
              </p:cNvPr>
              <p:cNvSpPr txBox="1"/>
              <p:nvPr/>
            </p:nvSpPr>
            <p:spPr>
              <a:xfrm>
                <a:off x="6464593" y="3158557"/>
                <a:ext cx="2476768" cy="461665"/>
              </a:xfrm>
              <a:prstGeom prst="rect">
                <a:avLst/>
              </a:prstGeom>
              <a:noFill/>
            </p:spPr>
            <p:txBody>
              <a:bodyPr wrap="none" rtlCol="0">
                <a:spAutoFit/>
              </a:bodyPr>
              <a:lstStyle/>
              <a:p>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&gt;</m:t>
                    </m:r>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1" name="テキスト ボックス 20">
                <a:extLst>
                  <a:ext uri="{FF2B5EF4-FFF2-40B4-BE49-F238E27FC236}">
                    <a16:creationId xmlns:a16="http://schemas.microsoft.com/office/drawing/2014/main" id="{2530070E-B2EC-DA8A-D9D4-541CCFE87FA2}"/>
                  </a:ext>
                </a:extLst>
              </p:cNvPr>
              <p:cNvSpPr txBox="1">
                <a:spLocks noRot="1" noChangeAspect="1" noMove="1" noResize="1" noEditPoints="1" noAdjustHandles="1" noChangeArrowheads="1" noChangeShapeType="1" noTextEdit="1"/>
              </p:cNvSpPr>
              <p:nvPr/>
            </p:nvSpPr>
            <p:spPr>
              <a:xfrm>
                <a:off x="6464593" y="3158557"/>
                <a:ext cx="2476768" cy="461665"/>
              </a:xfrm>
              <a:prstGeom prst="rect">
                <a:avLst/>
              </a:prstGeom>
              <a:blipFill>
                <a:blip r:embed="rId3"/>
                <a:stretch>
                  <a:fillRect l="-491"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CE73D01-61B2-2B35-8D9E-C9FF056C8960}"/>
                  </a:ext>
                </a:extLst>
              </p:cNvPr>
              <p:cNvSpPr txBox="1"/>
              <p:nvPr/>
            </p:nvSpPr>
            <p:spPr>
              <a:xfrm>
                <a:off x="7643042" y="3737981"/>
                <a:ext cx="3620863" cy="830997"/>
              </a:xfrm>
              <a:prstGeom prst="rect">
                <a:avLst/>
              </a:prstGeom>
              <a:noFill/>
            </p:spPr>
            <p:txBody>
              <a:bodyPr wrap="none" rtlCol="0">
                <a:spAutoFit/>
              </a:bodyPr>
              <a:lstStyle/>
              <a:p>
                <a:r>
                  <a:rPr kumimoji="1" lang="ja-JP" altLang="en-US" sz="2400" dirty="0">
                    <a:ea typeface="メイリオ" panose="020B0604030504040204" pitchFamily="50" charset="-128"/>
                  </a:rPr>
                  <a:t>なお、</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e>
                    </m:d>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9CE73D01-61B2-2B35-8D9E-C9FF056C8960}"/>
                  </a:ext>
                </a:extLst>
              </p:cNvPr>
              <p:cNvSpPr txBox="1">
                <a:spLocks noRot="1" noChangeAspect="1" noMove="1" noResize="1" noEditPoints="1" noAdjustHandles="1" noChangeArrowheads="1" noChangeShapeType="1" noTextEdit="1"/>
              </p:cNvSpPr>
              <p:nvPr/>
            </p:nvSpPr>
            <p:spPr>
              <a:xfrm>
                <a:off x="7643042" y="3737981"/>
                <a:ext cx="3620863" cy="830997"/>
              </a:xfrm>
              <a:prstGeom prst="rect">
                <a:avLst/>
              </a:prstGeom>
              <a:blipFill>
                <a:blip r:embed="rId4"/>
                <a:stretch>
                  <a:fillRect l="-2694" t="-4380"/>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DCC8DAF6-24A8-7D6F-FBCC-B6A3D2023372}"/>
              </a:ext>
            </a:extLst>
          </p:cNvPr>
          <p:cNvSpPr/>
          <p:nvPr/>
        </p:nvSpPr>
        <p:spPr>
          <a:xfrm>
            <a:off x="2621902" y="4145353"/>
            <a:ext cx="6755363" cy="2081806"/>
          </a:xfrm>
          <a:custGeom>
            <a:avLst/>
            <a:gdLst>
              <a:gd name="connsiteX0" fmla="*/ 6755363 w 6755363"/>
              <a:gd name="connsiteY0" fmla="*/ 2009581 h 2081806"/>
              <a:gd name="connsiteX1" fmla="*/ 6438122 w 6755363"/>
              <a:gd name="connsiteY1" fmla="*/ 1776315 h 2081806"/>
              <a:gd name="connsiteX2" fmla="*/ 5999583 w 6755363"/>
              <a:gd name="connsiteY2" fmla="*/ 1421752 h 2081806"/>
              <a:gd name="connsiteX3" fmla="*/ 5635689 w 6755363"/>
              <a:gd name="connsiteY3" fmla="*/ 1104511 h 2081806"/>
              <a:gd name="connsiteX4" fmla="*/ 5141167 w 6755363"/>
              <a:gd name="connsiteY4" fmla="*/ 749948 h 2081806"/>
              <a:gd name="connsiteX5" fmla="*/ 4618653 w 6755363"/>
              <a:gd name="connsiteY5" fmla="*/ 423377 h 2081806"/>
              <a:gd name="connsiteX6" fmla="*/ 4264089 w 6755363"/>
              <a:gd name="connsiteY6" fmla="*/ 376724 h 2081806"/>
              <a:gd name="connsiteX7" fmla="*/ 3946849 w 6755363"/>
              <a:gd name="connsiteY7" fmla="*/ 721956 h 2081806"/>
              <a:gd name="connsiteX8" fmla="*/ 3517641 w 6755363"/>
              <a:gd name="connsiteY8" fmla="*/ 1011205 h 2081806"/>
              <a:gd name="connsiteX9" fmla="*/ 3228392 w 6755363"/>
              <a:gd name="connsiteY9" fmla="*/ 1095181 h 2081806"/>
              <a:gd name="connsiteX10" fmla="*/ 3004457 w 6755363"/>
              <a:gd name="connsiteY10" fmla="*/ 1029866 h 2081806"/>
              <a:gd name="connsiteX11" fmla="*/ 2724538 w 6755363"/>
              <a:gd name="connsiteY11" fmla="*/ 815262 h 2081806"/>
              <a:gd name="connsiteX12" fmla="*/ 2528596 w 6755363"/>
              <a:gd name="connsiteY12" fmla="*/ 563336 h 2081806"/>
              <a:gd name="connsiteX13" fmla="*/ 2360645 w 6755363"/>
              <a:gd name="connsiteY13" fmla="*/ 348732 h 2081806"/>
              <a:gd name="connsiteX14" fmla="*/ 2136710 w 6755363"/>
              <a:gd name="connsiteY14" fmla="*/ 87475 h 2081806"/>
              <a:gd name="connsiteX15" fmla="*/ 2006081 w 6755363"/>
              <a:gd name="connsiteY15" fmla="*/ 3499 h 2081806"/>
              <a:gd name="connsiteX16" fmla="*/ 1791477 w 6755363"/>
              <a:gd name="connsiteY16" fmla="*/ 31491 h 2081806"/>
              <a:gd name="connsiteX17" fmla="*/ 1548881 w 6755363"/>
              <a:gd name="connsiteY17" fmla="*/ 171450 h 2081806"/>
              <a:gd name="connsiteX18" fmla="*/ 1380930 w 6755363"/>
              <a:gd name="connsiteY18" fmla="*/ 451368 h 2081806"/>
              <a:gd name="connsiteX19" fmla="*/ 1194318 w 6755363"/>
              <a:gd name="connsiteY19" fmla="*/ 740617 h 2081806"/>
              <a:gd name="connsiteX20" fmla="*/ 998375 w 6755363"/>
              <a:gd name="connsiteY20" fmla="*/ 1132503 h 2081806"/>
              <a:gd name="connsiteX21" fmla="*/ 811763 w 6755363"/>
              <a:gd name="connsiteY21" fmla="*/ 1477736 h 2081806"/>
              <a:gd name="connsiteX22" fmla="*/ 606489 w 6755363"/>
              <a:gd name="connsiteY22" fmla="*/ 1813638 h 2081806"/>
              <a:gd name="connsiteX23" fmla="*/ 373224 w 6755363"/>
              <a:gd name="connsiteY23" fmla="*/ 1981589 h 2081806"/>
              <a:gd name="connsiteX24" fmla="*/ 111967 w 6755363"/>
              <a:gd name="connsiteY24" fmla="*/ 2074895 h 2081806"/>
              <a:gd name="connsiteX25" fmla="*/ 0 w 6755363"/>
              <a:gd name="connsiteY25" fmla="*/ 2074895 h 2081806"/>
              <a:gd name="connsiteX26" fmla="*/ 0 w 6755363"/>
              <a:gd name="connsiteY26" fmla="*/ 2074895 h 208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55363" h="2081806">
                <a:moveTo>
                  <a:pt x="6755363" y="2009581"/>
                </a:moveTo>
                <a:cubicBezTo>
                  <a:pt x="6659724" y="1941933"/>
                  <a:pt x="6564085" y="1874286"/>
                  <a:pt x="6438122" y="1776315"/>
                </a:cubicBezTo>
                <a:cubicBezTo>
                  <a:pt x="6312159" y="1678344"/>
                  <a:pt x="6133322" y="1533719"/>
                  <a:pt x="5999583" y="1421752"/>
                </a:cubicBezTo>
                <a:cubicBezTo>
                  <a:pt x="5865844" y="1309785"/>
                  <a:pt x="5778758" y="1216478"/>
                  <a:pt x="5635689" y="1104511"/>
                </a:cubicBezTo>
                <a:cubicBezTo>
                  <a:pt x="5492620" y="992544"/>
                  <a:pt x="5310673" y="863470"/>
                  <a:pt x="5141167" y="749948"/>
                </a:cubicBezTo>
                <a:cubicBezTo>
                  <a:pt x="4971661" y="636426"/>
                  <a:pt x="4764833" y="485581"/>
                  <a:pt x="4618653" y="423377"/>
                </a:cubicBezTo>
                <a:cubicBezTo>
                  <a:pt x="4472473" y="361173"/>
                  <a:pt x="4376056" y="326961"/>
                  <a:pt x="4264089" y="376724"/>
                </a:cubicBezTo>
                <a:cubicBezTo>
                  <a:pt x="4152122" y="426487"/>
                  <a:pt x="4071257" y="616209"/>
                  <a:pt x="3946849" y="721956"/>
                </a:cubicBezTo>
                <a:cubicBezTo>
                  <a:pt x="3822441" y="827703"/>
                  <a:pt x="3637384" y="949001"/>
                  <a:pt x="3517641" y="1011205"/>
                </a:cubicBezTo>
                <a:cubicBezTo>
                  <a:pt x="3397898" y="1073409"/>
                  <a:pt x="3313923" y="1092071"/>
                  <a:pt x="3228392" y="1095181"/>
                </a:cubicBezTo>
                <a:cubicBezTo>
                  <a:pt x="3142861" y="1098291"/>
                  <a:pt x="3088433" y="1076519"/>
                  <a:pt x="3004457" y="1029866"/>
                </a:cubicBezTo>
                <a:cubicBezTo>
                  <a:pt x="2920481" y="983213"/>
                  <a:pt x="2803848" y="893017"/>
                  <a:pt x="2724538" y="815262"/>
                </a:cubicBezTo>
                <a:cubicBezTo>
                  <a:pt x="2645228" y="737507"/>
                  <a:pt x="2528596" y="563336"/>
                  <a:pt x="2528596" y="563336"/>
                </a:cubicBezTo>
                <a:cubicBezTo>
                  <a:pt x="2467947" y="485581"/>
                  <a:pt x="2425959" y="428042"/>
                  <a:pt x="2360645" y="348732"/>
                </a:cubicBezTo>
                <a:cubicBezTo>
                  <a:pt x="2295331" y="269422"/>
                  <a:pt x="2195804" y="145014"/>
                  <a:pt x="2136710" y="87475"/>
                </a:cubicBezTo>
                <a:cubicBezTo>
                  <a:pt x="2077616" y="29936"/>
                  <a:pt x="2063620" y="12830"/>
                  <a:pt x="2006081" y="3499"/>
                </a:cubicBezTo>
                <a:cubicBezTo>
                  <a:pt x="1948542" y="-5832"/>
                  <a:pt x="1867677" y="3499"/>
                  <a:pt x="1791477" y="31491"/>
                </a:cubicBezTo>
                <a:cubicBezTo>
                  <a:pt x="1715277" y="59483"/>
                  <a:pt x="1617305" y="101471"/>
                  <a:pt x="1548881" y="171450"/>
                </a:cubicBezTo>
                <a:cubicBezTo>
                  <a:pt x="1480457" y="241429"/>
                  <a:pt x="1440024" y="356507"/>
                  <a:pt x="1380930" y="451368"/>
                </a:cubicBezTo>
                <a:cubicBezTo>
                  <a:pt x="1321836" y="546229"/>
                  <a:pt x="1258077" y="627095"/>
                  <a:pt x="1194318" y="740617"/>
                </a:cubicBezTo>
                <a:cubicBezTo>
                  <a:pt x="1130559" y="854139"/>
                  <a:pt x="1062134" y="1009650"/>
                  <a:pt x="998375" y="1132503"/>
                </a:cubicBezTo>
                <a:cubicBezTo>
                  <a:pt x="934616" y="1255356"/>
                  <a:pt x="877077" y="1364214"/>
                  <a:pt x="811763" y="1477736"/>
                </a:cubicBezTo>
                <a:cubicBezTo>
                  <a:pt x="746449" y="1591258"/>
                  <a:pt x="679579" y="1729662"/>
                  <a:pt x="606489" y="1813638"/>
                </a:cubicBezTo>
                <a:cubicBezTo>
                  <a:pt x="533399" y="1897613"/>
                  <a:pt x="455644" y="1938046"/>
                  <a:pt x="373224" y="1981589"/>
                </a:cubicBezTo>
                <a:cubicBezTo>
                  <a:pt x="290804" y="2025132"/>
                  <a:pt x="174171" y="2059344"/>
                  <a:pt x="111967" y="2074895"/>
                </a:cubicBezTo>
                <a:cubicBezTo>
                  <a:pt x="49763" y="2090446"/>
                  <a:pt x="0" y="2074895"/>
                  <a:pt x="0" y="2074895"/>
                </a:cubicBezTo>
                <a:lnTo>
                  <a:pt x="0" y="2074895"/>
                </a:lnTo>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3C4029-B33C-87CA-1803-4FB07104A552}"/>
              </a:ext>
            </a:extLst>
          </p:cNvPr>
          <p:cNvSpPr/>
          <p:nvPr/>
        </p:nvSpPr>
        <p:spPr>
          <a:xfrm>
            <a:off x="2314482" y="4111159"/>
            <a:ext cx="7081929" cy="2145281"/>
          </a:xfrm>
          <a:custGeom>
            <a:avLst/>
            <a:gdLst>
              <a:gd name="connsiteX0" fmla="*/ 0 w 4898571"/>
              <a:gd name="connsiteY0" fmla="*/ 826373 h 826373"/>
              <a:gd name="connsiteX1" fmla="*/ 485191 w 4898571"/>
              <a:gd name="connsiteY1" fmla="*/ 770390 h 826373"/>
              <a:gd name="connsiteX2" fmla="*/ 811763 w 4898571"/>
              <a:gd name="connsiteY2" fmla="*/ 546455 h 826373"/>
              <a:gd name="connsiteX3" fmla="*/ 942391 w 4898571"/>
              <a:gd name="connsiteY3" fmla="*/ 397165 h 826373"/>
              <a:gd name="connsiteX4" fmla="*/ 1212979 w 4898571"/>
              <a:gd name="connsiteY4" fmla="*/ 126577 h 826373"/>
              <a:gd name="connsiteX5" fmla="*/ 1380930 w 4898571"/>
              <a:gd name="connsiteY5" fmla="*/ 23941 h 826373"/>
              <a:gd name="connsiteX6" fmla="*/ 1614196 w 4898571"/>
              <a:gd name="connsiteY6" fmla="*/ 5279 h 826373"/>
              <a:gd name="connsiteX7" fmla="*/ 1782147 w 4898571"/>
              <a:gd name="connsiteY7" fmla="*/ 98586 h 826373"/>
              <a:gd name="connsiteX8" fmla="*/ 1987420 w 4898571"/>
              <a:gd name="connsiteY8" fmla="*/ 210553 h 826373"/>
              <a:gd name="connsiteX9" fmla="*/ 2146040 w 4898571"/>
              <a:gd name="connsiteY9" fmla="*/ 359843 h 826373"/>
              <a:gd name="connsiteX10" fmla="*/ 2453951 w 4898571"/>
              <a:gd name="connsiteY10" fmla="*/ 425157 h 826373"/>
              <a:gd name="connsiteX11" fmla="*/ 2631232 w 4898571"/>
              <a:gd name="connsiteY11" fmla="*/ 397165 h 826373"/>
              <a:gd name="connsiteX12" fmla="*/ 2817845 w 4898571"/>
              <a:gd name="connsiteY12" fmla="*/ 322520 h 826373"/>
              <a:gd name="connsiteX13" fmla="*/ 3107094 w 4898571"/>
              <a:gd name="connsiteY13" fmla="*/ 173231 h 826373"/>
              <a:gd name="connsiteX14" fmla="*/ 3331028 w 4898571"/>
              <a:gd name="connsiteY14" fmla="*/ 145239 h 826373"/>
              <a:gd name="connsiteX15" fmla="*/ 3629608 w 4898571"/>
              <a:gd name="connsiteY15" fmla="*/ 219884 h 826373"/>
              <a:gd name="connsiteX16" fmla="*/ 4012163 w 4898571"/>
              <a:gd name="connsiteY16" fmla="*/ 378504 h 826373"/>
              <a:gd name="connsiteX17" fmla="*/ 4348065 w 4898571"/>
              <a:gd name="connsiteY17" fmla="*/ 509133 h 826373"/>
              <a:gd name="connsiteX18" fmla="*/ 4553338 w 4898571"/>
              <a:gd name="connsiteY18" fmla="*/ 630431 h 826373"/>
              <a:gd name="connsiteX19" fmla="*/ 4758612 w 4898571"/>
              <a:gd name="connsiteY19" fmla="*/ 714406 h 826373"/>
              <a:gd name="connsiteX20" fmla="*/ 4898571 w 4898571"/>
              <a:gd name="connsiteY20" fmla="*/ 789051 h 826373"/>
              <a:gd name="connsiteX21" fmla="*/ 4898571 w 4898571"/>
              <a:gd name="connsiteY21" fmla="*/ 789051 h 82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98571" h="826373">
                <a:moveTo>
                  <a:pt x="0" y="826373"/>
                </a:moveTo>
                <a:cubicBezTo>
                  <a:pt x="174948" y="821708"/>
                  <a:pt x="349897" y="817043"/>
                  <a:pt x="485191" y="770390"/>
                </a:cubicBezTo>
                <a:cubicBezTo>
                  <a:pt x="620485" y="723737"/>
                  <a:pt x="735563" y="608659"/>
                  <a:pt x="811763" y="546455"/>
                </a:cubicBezTo>
                <a:cubicBezTo>
                  <a:pt x="887963" y="484251"/>
                  <a:pt x="875522" y="467145"/>
                  <a:pt x="942391" y="397165"/>
                </a:cubicBezTo>
                <a:cubicBezTo>
                  <a:pt x="1009260" y="327185"/>
                  <a:pt x="1139889" y="188781"/>
                  <a:pt x="1212979" y="126577"/>
                </a:cubicBezTo>
                <a:cubicBezTo>
                  <a:pt x="1286069" y="64373"/>
                  <a:pt x="1314061" y="44157"/>
                  <a:pt x="1380930" y="23941"/>
                </a:cubicBezTo>
                <a:cubicBezTo>
                  <a:pt x="1447799" y="3725"/>
                  <a:pt x="1547327" y="-7162"/>
                  <a:pt x="1614196" y="5279"/>
                </a:cubicBezTo>
                <a:cubicBezTo>
                  <a:pt x="1681065" y="17720"/>
                  <a:pt x="1782147" y="98586"/>
                  <a:pt x="1782147" y="98586"/>
                </a:cubicBezTo>
                <a:cubicBezTo>
                  <a:pt x="1844351" y="132798"/>
                  <a:pt x="1926771" y="167010"/>
                  <a:pt x="1987420" y="210553"/>
                </a:cubicBezTo>
                <a:cubicBezTo>
                  <a:pt x="2048069" y="254096"/>
                  <a:pt x="2068285" y="324076"/>
                  <a:pt x="2146040" y="359843"/>
                </a:cubicBezTo>
                <a:cubicBezTo>
                  <a:pt x="2223795" y="395610"/>
                  <a:pt x="2373086" y="418937"/>
                  <a:pt x="2453951" y="425157"/>
                </a:cubicBezTo>
                <a:cubicBezTo>
                  <a:pt x="2534816" y="431377"/>
                  <a:pt x="2570583" y="414271"/>
                  <a:pt x="2631232" y="397165"/>
                </a:cubicBezTo>
                <a:cubicBezTo>
                  <a:pt x="2691881" y="380059"/>
                  <a:pt x="2738535" y="359842"/>
                  <a:pt x="2817845" y="322520"/>
                </a:cubicBezTo>
                <a:cubicBezTo>
                  <a:pt x="2897155" y="285198"/>
                  <a:pt x="3021564" y="202778"/>
                  <a:pt x="3107094" y="173231"/>
                </a:cubicBezTo>
                <a:cubicBezTo>
                  <a:pt x="3192624" y="143684"/>
                  <a:pt x="3243942" y="137464"/>
                  <a:pt x="3331028" y="145239"/>
                </a:cubicBezTo>
                <a:cubicBezTo>
                  <a:pt x="3418114" y="153014"/>
                  <a:pt x="3516086" y="181006"/>
                  <a:pt x="3629608" y="219884"/>
                </a:cubicBezTo>
                <a:cubicBezTo>
                  <a:pt x="3743131" y="258761"/>
                  <a:pt x="4012163" y="378504"/>
                  <a:pt x="4012163" y="378504"/>
                </a:cubicBezTo>
                <a:cubicBezTo>
                  <a:pt x="4131906" y="426712"/>
                  <a:pt x="4257869" y="467145"/>
                  <a:pt x="4348065" y="509133"/>
                </a:cubicBezTo>
                <a:cubicBezTo>
                  <a:pt x="4438261" y="551121"/>
                  <a:pt x="4484914" y="596219"/>
                  <a:pt x="4553338" y="630431"/>
                </a:cubicBezTo>
                <a:cubicBezTo>
                  <a:pt x="4621763" y="664643"/>
                  <a:pt x="4701073" y="687969"/>
                  <a:pt x="4758612" y="714406"/>
                </a:cubicBezTo>
                <a:cubicBezTo>
                  <a:pt x="4816151" y="740843"/>
                  <a:pt x="4898571" y="789051"/>
                  <a:pt x="4898571" y="789051"/>
                </a:cubicBezTo>
                <a:lnTo>
                  <a:pt x="4898571" y="789051"/>
                </a:lnTo>
              </a:path>
            </a:pathLst>
          </a:cu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図形 24">
            <a:extLst>
              <a:ext uri="{FF2B5EF4-FFF2-40B4-BE49-F238E27FC236}">
                <a16:creationId xmlns:a16="http://schemas.microsoft.com/office/drawing/2014/main" id="{7CF5CF44-B59C-01CD-101D-53C28C6E3FEB}"/>
              </a:ext>
            </a:extLst>
          </p:cNvPr>
          <p:cNvSpPr/>
          <p:nvPr/>
        </p:nvSpPr>
        <p:spPr>
          <a:xfrm>
            <a:off x="2602756" y="4422199"/>
            <a:ext cx="5131837" cy="1765349"/>
          </a:xfrm>
          <a:custGeom>
            <a:avLst/>
            <a:gdLst>
              <a:gd name="connsiteX0" fmla="*/ 0 w 5131837"/>
              <a:gd name="connsiteY0" fmla="*/ 1756365 h 1765349"/>
              <a:gd name="connsiteX1" fmla="*/ 317241 w 5131837"/>
              <a:gd name="connsiteY1" fmla="*/ 1700381 h 1765349"/>
              <a:gd name="connsiteX2" fmla="*/ 783771 w 5131837"/>
              <a:gd name="connsiteY2" fmla="*/ 1383141 h 1765349"/>
              <a:gd name="connsiteX3" fmla="*/ 979714 w 5131837"/>
              <a:gd name="connsiteY3" fmla="*/ 1065900 h 1765349"/>
              <a:gd name="connsiteX4" fmla="*/ 1287624 w 5131837"/>
              <a:gd name="connsiteY4" fmla="*/ 496733 h 1765349"/>
              <a:gd name="connsiteX5" fmla="*/ 1586204 w 5131837"/>
              <a:gd name="connsiteY5" fmla="*/ 86186 h 1765349"/>
              <a:gd name="connsiteX6" fmla="*/ 1903445 w 5131837"/>
              <a:gd name="connsiteY6" fmla="*/ 2210 h 1765349"/>
              <a:gd name="connsiteX7" fmla="*/ 2183363 w 5131837"/>
              <a:gd name="connsiteY7" fmla="*/ 132839 h 1765349"/>
              <a:gd name="connsiteX8" fmla="*/ 2491273 w 5131837"/>
              <a:gd name="connsiteY8" fmla="*/ 412757 h 1765349"/>
              <a:gd name="connsiteX9" fmla="*/ 2743200 w 5131837"/>
              <a:gd name="connsiteY9" fmla="*/ 757990 h 1765349"/>
              <a:gd name="connsiteX10" fmla="*/ 3153747 w 5131837"/>
              <a:gd name="connsiteY10" fmla="*/ 1140545 h 1765349"/>
              <a:gd name="connsiteX11" fmla="*/ 3769567 w 5131837"/>
              <a:gd name="connsiteY11" fmla="*/ 1429794 h 1765349"/>
              <a:gd name="connsiteX12" fmla="*/ 4348065 w 5131837"/>
              <a:gd name="connsiteY12" fmla="*/ 1635067 h 1765349"/>
              <a:gd name="connsiteX13" fmla="*/ 4917233 w 5131837"/>
              <a:gd name="connsiteY13" fmla="*/ 1756365 h 1765349"/>
              <a:gd name="connsiteX14" fmla="*/ 5131837 w 5131837"/>
              <a:gd name="connsiteY14" fmla="*/ 1756365 h 1765349"/>
              <a:gd name="connsiteX15" fmla="*/ 5131837 w 5131837"/>
              <a:gd name="connsiteY15" fmla="*/ 1756365 h 17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31837" h="1765349">
                <a:moveTo>
                  <a:pt x="0" y="1756365"/>
                </a:moveTo>
                <a:cubicBezTo>
                  <a:pt x="93306" y="1759475"/>
                  <a:pt x="186613" y="1762585"/>
                  <a:pt x="317241" y="1700381"/>
                </a:cubicBezTo>
                <a:cubicBezTo>
                  <a:pt x="447869" y="1638177"/>
                  <a:pt x="673359" y="1488888"/>
                  <a:pt x="783771" y="1383141"/>
                </a:cubicBezTo>
                <a:cubicBezTo>
                  <a:pt x="894183" y="1277394"/>
                  <a:pt x="895739" y="1213635"/>
                  <a:pt x="979714" y="1065900"/>
                </a:cubicBezTo>
                <a:cubicBezTo>
                  <a:pt x="1063689" y="918165"/>
                  <a:pt x="1186542" y="660019"/>
                  <a:pt x="1287624" y="496733"/>
                </a:cubicBezTo>
                <a:cubicBezTo>
                  <a:pt x="1388706" y="333447"/>
                  <a:pt x="1483567" y="168606"/>
                  <a:pt x="1586204" y="86186"/>
                </a:cubicBezTo>
                <a:cubicBezTo>
                  <a:pt x="1688841" y="3765"/>
                  <a:pt x="1803918" y="-5566"/>
                  <a:pt x="1903445" y="2210"/>
                </a:cubicBezTo>
                <a:cubicBezTo>
                  <a:pt x="2002972" y="9986"/>
                  <a:pt x="2085392" y="64414"/>
                  <a:pt x="2183363" y="132839"/>
                </a:cubicBezTo>
                <a:cubicBezTo>
                  <a:pt x="2281334" y="201264"/>
                  <a:pt x="2397967" y="308565"/>
                  <a:pt x="2491273" y="412757"/>
                </a:cubicBezTo>
                <a:cubicBezTo>
                  <a:pt x="2584579" y="516949"/>
                  <a:pt x="2632788" y="636692"/>
                  <a:pt x="2743200" y="757990"/>
                </a:cubicBezTo>
                <a:cubicBezTo>
                  <a:pt x="2853612" y="879288"/>
                  <a:pt x="2982686" y="1028578"/>
                  <a:pt x="3153747" y="1140545"/>
                </a:cubicBezTo>
                <a:cubicBezTo>
                  <a:pt x="3324808" y="1252512"/>
                  <a:pt x="3570514" y="1347374"/>
                  <a:pt x="3769567" y="1429794"/>
                </a:cubicBezTo>
                <a:cubicBezTo>
                  <a:pt x="3968620" y="1512214"/>
                  <a:pt x="4156788" y="1580639"/>
                  <a:pt x="4348065" y="1635067"/>
                </a:cubicBezTo>
                <a:cubicBezTo>
                  <a:pt x="4539342" y="1689495"/>
                  <a:pt x="4786604" y="1736149"/>
                  <a:pt x="4917233" y="1756365"/>
                </a:cubicBezTo>
                <a:cubicBezTo>
                  <a:pt x="5047862" y="1776581"/>
                  <a:pt x="5131837" y="1756365"/>
                  <a:pt x="5131837" y="1756365"/>
                </a:cubicBezTo>
                <a:lnTo>
                  <a:pt x="5131837" y="1756365"/>
                </a:lnTo>
              </a:path>
            </a:pathLst>
          </a:cu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BC29A5B-2C2D-ED43-8E53-4F802FC85D4A}"/>
              </a:ext>
            </a:extLst>
          </p:cNvPr>
          <p:cNvSpPr txBox="1"/>
          <p:nvPr/>
        </p:nvSpPr>
        <p:spPr>
          <a:xfrm>
            <a:off x="5879849" y="6220128"/>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5A36771E-854E-0C09-D49E-97F1264BE559}"/>
              </a:ext>
            </a:extLst>
          </p:cNvPr>
          <p:cNvSpPr txBox="1"/>
          <p:nvPr/>
        </p:nvSpPr>
        <p:spPr>
          <a:xfrm>
            <a:off x="3079103" y="2893377"/>
            <a:ext cx="3005124" cy="1015663"/>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この高さに占める青と赤の割合が確率的クラスタラベル</a:t>
            </a:r>
          </a:p>
        </p:txBody>
      </p:sp>
      <p:cxnSp>
        <p:nvCxnSpPr>
          <p:cNvPr id="36" name="直線コネクタ 35">
            <a:extLst>
              <a:ext uri="{FF2B5EF4-FFF2-40B4-BE49-F238E27FC236}">
                <a16:creationId xmlns:a16="http://schemas.microsoft.com/office/drawing/2014/main" id="{45BC453A-DE8E-CE86-ACA8-6065DF1233C5}"/>
              </a:ext>
            </a:extLst>
          </p:cNvPr>
          <p:cNvCxnSpPr>
            <a:cxnSpLocks/>
            <a:endCxn id="24" idx="11"/>
          </p:cNvCxnSpPr>
          <p:nvPr/>
        </p:nvCxnSpPr>
        <p:spPr>
          <a:xfrm flipH="1" flipV="1">
            <a:off x="6118489" y="5142207"/>
            <a:ext cx="7582" cy="107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右中かっこ 39">
            <a:extLst>
              <a:ext uri="{FF2B5EF4-FFF2-40B4-BE49-F238E27FC236}">
                <a16:creationId xmlns:a16="http://schemas.microsoft.com/office/drawing/2014/main" id="{C3E8FAAB-042F-EE84-C02A-F954308AAE81}"/>
              </a:ext>
            </a:extLst>
          </p:cNvPr>
          <p:cNvSpPr/>
          <p:nvPr/>
        </p:nvSpPr>
        <p:spPr>
          <a:xfrm>
            <a:off x="6159059" y="5121344"/>
            <a:ext cx="305534" cy="619706"/>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右中かっこ 40">
            <a:extLst>
              <a:ext uri="{FF2B5EF4-FFF2-40B4-BE49-F238E27FC236}">
                <a16:creationId xmlns:a16="http://schemas.microsoft.com/office/drawing/2014/main" id="{470F62DB-54BF-D663-83B2-6B322398C9E4}"/>
              </a:ext>
            </a:extLst>
          </p:cNvPr>
          <p:cNvSpPr/>
          <p:nvPr/>
        </p:nvSpPr>
        <p:spPr>
          <a:xfrm>
            <a:off x="6136061" y="5785683"/>
            <a:ext cx="305534" cy="401865"/>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吹き出し: 角を丸めた四角形 43">
            <a:extLst>
              <a:ext uri="{FF2B5EF4-FFF2-40B4-BE49-F238E27FC236}">
                <a16:creationId xmlns:a16="http://schemas.microsoft.com/office/drawing/2014/main" id="{2DE4A869-746C-DA56-8F6A-CF29E0982F7F}"/>
              </a:ext>
            </a:extLst>
          </p:cNvPr>
          <p:cNvSpPr/>
          <p:nvPr/>
        </p:nvSpPr>
        <p:spPr>
          <a:xfrm>
            <a:off x="2901820" y="2824638"/>
            <a:ext cx="3097763" cy="1075070"/>
          </a:xfrm>
          <a:prstGeom prst="wedgeRoundRectCallout">
            <a:avLst>
              <a:gd name="adj1" fmla="val 51192"/>
              <a:gd name="adj2" fmla="val 154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FEE60DB-DFE8-E2BE-89E9-CB48EB1E1D5A}"/>
                  </a:ext>
                </a:extLst>
              </p:cNvPr>
              <p:cNvSpPr txBox="1"/>
              <p:nvPr/>
            </p:nvSpPr>
            <p:spPr>
              <a:xfrm>
                <a:off x="6159059" y="6220128"/>
                <a:ext cx="80483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m:t>
                          </m:r>
                          <m:r>
                            <a:rPr kumimoji="1" lang="en-US" altLang="ja-JP" sz="2400" b="0" i="1" smtClean="0">
                              <a:solidFill>
                                <a:schemeClr val="tx1"/>
                              </a:solidFill>
                              <a:latin typeface="Cambria Math" panose="02040503050406030204" pitchFamily="18" charset="0"/>
                              <a:ea typeface="メイリオ" panose="020B0604030504040204" pitchFamily="50" charset="-128"/>
                            </a:rPr>
                            <m:t>𝑥</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𝑖</m:t>
                          </m:r>
                        </m:sub>
                      </m:sSub>
                      <m:r>
                        <a:rPr kumimoji="1" lang="en-US" altLang="ja-JP" sz="2400" b="0" i="1" smtClean="0">
                          <a:solidFill>
                            <a:schemeClr val="tx1"/>
                          </a:solidFill>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DFEE60DB-DFE8-E2BE-89E9-CB48EB1E1D5A}"/>
                  </a:ext>
                </a:extLst>
              </p:cNvPr>
              <p:cNvSpPr txBox="1">
                <a:spLocks noRot="1" noChangeAspect="1" noMove="1" noResize="1" noEditPoints="1" noAdjustHandles="1" noChangeArrowheads="1" noChangeShapeType="1" noTextEdit="1"/>
              </p:cNvSpPr>
              <p:nvPr/>
            </p:nvSpPr>
            <p:spPr>
              <a:xfrm>
                <a:off x="6159059" y="6220128"/>
                <a:ext cx="804836" cy="461665"/>
              </a:xfrm>
              <a:prstGeom prst="rect">
                <a:avLst/>
              </a:prstGeom>
              <a:blipFill>
                <a:blip r:embed="rId5"/>
                <a:stretch>
                  <a:fillRect r="-758" b="-131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2519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C2FDC74-75B9-5085-CDF0-0D3D5AC9F0DF}"/>
                  </a:ext>
                </a:extLst>
              </p:cNvPr>
              <p:cNvSpPr txBox="1"/>
              <p:nvPr/>
            </p:nvSpPr>
            <p:spPr>
              <a:xfrm>
                <a:off x="709127" y="550506"/>
                <a:ext cx="7416389"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確率的クラスタラベル</a:t>
                </a:r>
                <a14:m>
                  <m:oMath xmlns:m="http://schemas.openxmlformats.org/officeDocument/2006/math">
                    <m:r>
                      <a:rPr kumimoji="1" lang="ja-JP" altLang="en-US" sz="3200" i="1" smtClean="0">
                        <a:latin typeface="Cambria Math" panose="02040503050406030204" pitchFamily="18" charset="0"/>
                        <a:ea typeface="メイリオ" panose="020B0604030504040204" pitchFamily="50" charset="-128"/>
                      </a:rPr>
                      <m:t>𝛾</m:t>
                    </m:r>
                    <m:r>
                      <a:rPr kumimoji="1" lang="en-US" altLang="ja-JP" sz="320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1</m:t>
                        </m:r>
                      </m:sub>
                    </m:sSub>
                    <m:r>
                      <a:rPr kumimoji="1" lang="en-US" altLang="ja-JP" sz="320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 を式で表す</a:t>
                </a:r>
              </a:p>
            </p:txBody>
          </p:sp>
        </mc:Choice>
        <mc:Fallback xmlns="">
          <p:sp>
            <p:nvSpPr>
              <p:cNvPr id="2" name="テキスト ボックス 1">
                <a:extLst>
                  <a:ext uri="{FF2B5EF4-FFF2-40B4-BE49-F238E27FC236}">
                    <a16:creationId xmlns:a16="http://schemas.microsoft.com/office/drawing/2014/main" id="{9C2FDC74-75B9-5085-CDF0-0D3D5AC9F0DF}"/>
                  </a:ext>
                </a:extLst>
              </p:cNvPr>
              <p:cNvSpPr txBox="1">
                <a:spLocks noRot="1" noChangeAspect="1" noMove="1" noResize="1" noEditPoints="1" noAdjustHandles="1" noChangeArrowheads="1" noChangeShapeType="1" noTextEdit="1"/>
              </p:cNvSpPr>
              <p:nvPr/>
            </p:nvSpPr>
            <p:spPr>
              <a:xfrm>
                <a:off x="709127" y="550506"/>
                <a:ext cx="7416389" cy="584775"/>
              </a:xfrm>
              <a:prstGeom prst="rect">
                <a:avLst/>
              </a:prstGeom>
              <a:blipFill>
                <a:blip r:embed="rId2"/>
                <a:stretch>
                  <a:fillRect l="-2054" t="-12500" r="-1233" b="-34375"/>
                </a:stretch>
              </a:blipFill>
            </p:spPr>
            <p:txBody>
              <a:bodyPr/>
              <a:lstStyle/>
              <a:p>
                <a:r>
                  <a:rPr lang="ja-JP" altLang="en-US">
                    <a:noFill/>
                  </a:rPr>
                  <a:t> </a:t>
                </a:r>
              </a:p>
            </p:txBody>
          </p:sp>
        </mc:Fallback>
      </mc:AlternateContent>
      <p:sp>
        <p:nvSpPr>
          <p:cNvPr id="3" name="フリーフォーム: 図形 2">
            <a:extLst>
              <a:ext uri="{FF2B5EF4-FFF2-40B4-BE49-F238E27FC236}">
                <a16:creationId xmlns:a16="http://schemas.microsoft.com/office/drawing/2014/main" id="{5C9C04C6-55C0-A76B-CCA0-8497DC0356C4}"/>
              </a:ext>
            </a:extLst>
          </p:cNvPr>
          <p:cNvSpPr/>
          <p:nvPr/>
        </p:nvSpPr>
        <p:spPr>
          <a:xfrm>
            <a:off x="832940" y="4081807"/>
            <a:ext cx="6755363" cy="2081806"/>
          </a:xfrm>
          <a:custGeom>
            <a:avLst/>
            <a:gdLst>
              <a:gd name="connsiteX0" fmla="*/ 6755363 w 6755363"/>
              <a:gd name="connsiteY0" fmla="*/ 2009581 h 2081806"/>
              <a:gd name="connsiteX1" fmla="*/ 6438122 w 6755363"/>
              <a:gd name="connsiteY1" fmla="*/ 1776315 h 2081806"/>
              <a:gd name="connsiteX2" fmla="*/ 5999583 w 6755363"/>
              <a:gd name="connsiteY2" fmla="*/ 1421752 h 2081806"/>
              <a:gd name="connsiteX3" fmla="*/ 5635689 w 6755363"/>
              <a:gd name="connsiteY3" fmla="*/ 1104511 h 2081806"/>
              <a:gd name="connsiteX4" fmla="*/ 5141167 w 6755363"/>
              <a:gd name="connsiteY4" fmla="*/ 749948 h 2081806"/>
              <a:gd name="connsiteX5" fmla="*/ 4618653 w 6755363"/>
              <a:gd name="connsiteY5" fmla="*/ 423377 h 2081806"/>
              <a:gd name="connsiteX6" fmla="*/ 4264089 w 6755363"/>
              <a:gd name="connsiteY6" fmla="*/ 376724 h 2081806"/>
              <a:gd name="connsiteX7" fmla="*/ 3946849 w 6755363"/>
              <a:gd name="connsiteY7" fmla="*/ 721956 h 2081806"/>
              <a:gd name="connsiteX8" fmla="*/ 3517641 w 6755363"/>
              <a:gd name="connsiteY8" fmla="*/ 1011205 h 2081806"/>
              <a:gd name="connsiteX9" fmla="*/ 3228392 w 6755363"/>
              <a:gd name="connsiteY9" fmla="*/ 1095181 h 2081806"/>
              <a:gd name="connsiteX10" fmla="*/ 3004457 w 6755363"/>
              <a:gd name="connsiteY10" fmla="*/ 1029866 h 2081806"/>
              <a:gd name="connsiteX11" fmla="*/ 2724538 w 6755363"/>
              <a:gd name="connsiteY11" fmla="*/ 815262 h 2081806"/>
              <a:gd name="connsiteX12" fmla="*/ 2528596 w 6755363"/>
              <a:gd name="connsiteY12" fmla="*/ 563336 h 2081806"/>
              <a:gd name="connsiteX13" fmla="*/ 2360645 w 6755363"/>
              <a:gd name="connsiteY13" fmla="*/ 348732 h 2081806"/>
              <a:gd name="connsiteX14" fmla="*/ 2136710 w 6755363"/>
              <a:gd name="connsiteY14" fmla="*/ 87475 h 2081806"/>
              <a:gd name="connsiteX15" fmla="*/ 2006081 w 6755363"/>
              <a:gd name="connsiteY15" fmla="*/ 3499 h 2081806"/>
              <a:gd name="connsiteX16" fmla="*/ 1791477 w 6755363"/>
              <a:gd name="connsiteY16" fmla="*/ 31491 h 2081806"/>
              <a:gd name="connsiteX17" fmla="*/ 1548881 w 6755363"/>
              <a:gd name="connsiteY17" fmla="*/ 171450 h 2081806"/>
              <a:gd name="connsiteX18" fmla="*/ 1380930 w 6755363"/>
              <a:gd name="connsiteY18" fmla="*/ 451368 h 2081806"/>
              <a:gd name="connsiteX19" fmla="*/ 1194318 w 6755363"/>
              <a:gd name="connsiteY19" fmla="*/ 740617 h 2081806"/>
              <a:gd name="connsiteX20" fmla="*/ 998375 w 6755363"/>
              <a:gd name="connsiteY20" fmla="*/ 1132503 h 2081806"/>
              <a:gd name="connsiteX21" fmla="*/ 811763 w 6755363"/>
              <a:gd name="connsiteY21" fmla="*/ 1477736 h 2081806"/>
              <a:gd name="connsiteX22" fmla="*/ 606489 w 6755363"/>
              <a:gd name="connsiteY22" fmla="*/ 1813638 h 2081806"/>
              <a:gd name="connsiteX23" fmla="*/ 373224 w 6755363"/>
              <a:gd name="connsiteY23" fmla="*/ 1981589 h 2081806"/>
              <a:gd name="connsiteX24" fmla="*/ 111967 w 6755363"/>
              <a:gd name="connsiteY24" fmla="*/ 2074895 h 2081806"/>
              <a:gd name="connsiteX25" fmla="*/ 0 w 6755363"/>
              <a:gd name="connsiteY25" fmla="*/ 2074895 h 2081806"/>
              <a:gd name="connsiteX26" fmla="*/ 0 w 6755363"/>
              <a:gd name="connsiteY26" fmla="*/ 2074895 h 208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55363" h="2081806">
                <a:moveTo>
                  <a:pt x="6755363" y="2009581"/>
                </a:moveTo>
                <a:cubicBezTo>
                  <a:pt x="6659724" y="1941933"/>
                  <a:pt x="6564085" y="1874286"/>
                  <a:pt x="6438122" y="1776315"/>
                </a:cubicBezTo>
                <a:cubicBezTo>
                  <a:pt x="6312159" y="1678344"/>
                  <a:pt x="6133322" y="1533719"/>
                  <a:pt x="5999583" y="1421752"/>
                </a:cubicBezTo>
                <a:cubicBezTo>
                  <a:pt x="5865844" y="1309785"/>
                  <a:pt x="5778758" y="1216478"/>
                  <a:pt x="5635689" y="1104511"/>
                </a:cubicBezTo>
                <a:cubicBezTo>
                  <a:pt x="5492620" y="992544"/>
                  <a:pt x="5310673" y="863470"/>
                  <a:pt x="5141167" y="749948"/>
                </a:cubicBezTo>
                <a:cubicBezTo>
                  <a:pt x="4971661" y="636426"/>
                  <a:pt x="4764833" y="485581"/>
                  <a:pt x="4618653" y="423377"/>
                </a:cubicBezTo>
                <a:cubicBezTo>
                  <a:pt x="4472473" y="361173"/>
                  <a:pt x="4376056" y="326961"/>
                  <a:pt x="4264089" y="376724"/>
                </a:cubicBezTo>
                <a:cubicBezTo>
                  <a:pt x="4152122" y="426487"/>
                  <a:pt x="4071257" y="616209"/>
                  <a:pt x="3946849" y="721956"/>
                </a:cubicBezTo>
                <a:cubicBezTo>
                  <a:pt x="3822441" y="827703"/>
                  <a:pt x="3637384" y="949001"/>
                  <a:pt x="3517641" y="1011205"/>
                </a:cubicBezTo>
                <a:cubicBezTo>
                  <a:pt x="3397898" y="1073409"/>
                  <a:pt x="3313923" y="1092071"/>
                  <a:pt x="3228392" y="1095181"/>
                </a:cubicBezTo>
                <a:cubicBezTo>
                  <a:pt x="3142861" y="1098291"/>
                  <a:pt x="3088433" y="1076519"/>
                  <a:pt x="3004457" y="1029866"/>
                </a:cubicBezTo>
                <a:cubicBezTo>
                  <a:pt x="2920481" y="983213"/>
                  <a:pt x="2803848" y="893017"/>
                  <a:pt x="2724538" y="815262"/>
                </a:cubicBezTo>
                <a:cubicBezTo>
                  <a:pt x="2645228" y="737507"/>
                  <a:pt x="2528596" y="563336"/>
                  <a:pt x="2528596" y="563336"/>
                </a:cubicBezTo>
                <a:cubicBezTo>
                  <a:pt x="2467947" y="485581"/>
                  <a:pt x="2425959" y="428042"/>
                  <a:pt x="2360645" y="348732"/>
                </a:cubicBezTo>
                <a:cubicBezTo>
                  <a:pt x="2295331" y="269422"/>
                  <a:pt x="2195804" y="145014"/>
                  <a:pt x="2136710" y="87475"/>
                </a:cubicBezTo>
                <a:cubicBezTo>
                  <a:pt x="2077616" y="29936"/>
                  <a:pt x="2063620" y="12830"/>
                  <a:pt x="2006081" y="3499"/>
                </a:cubicBezTo>
                <a:cubicBezTo>
                  <a:pt x="1948542" y="-5832"/>
                  <a:pt x="1867677" y="3499"/>
                  <a:pt x="1791477" y="31491"/>
                </a:cubicBezTo>
                <a:cubicBezTo>
                  <a:pt x="1715277" y="59483"/>
                  <a:pt x="1617305" y="101471"/>
                  <a:pt x="1548881" y="171450"/>
                </a:cubicBezTo>
                <a:cubicBezTo>
                  <a:pt x="1480457" y="241429"/>
                  <a:pt x="1440024" y="356507"/>
                  <a:pt x="1380930" y="451368"/>
                </a:cubicBezTo>
                <a:cubicBezTo>
                  <a:pt x="1321836" y="546229"/>
                  <a:pt x="1258077" y="627095"/>
                  <a:pt x="1194318" y="740617"/>
                </a:cubicBezTo>
                <a:cubicBezTo>
                  <a:pt x="1130559" y="854139"/>
                  <a:pt x="1062134" y="1009650"/>
                  <a:pt x="998375" y="1132503"/>
                </a:cubicBezTo>
                <a:cubicBezTo>
                  <a:pt x="934616" y="1255356"/>
                  <a:pt x="877077" y="1364214"/>
                  <a:pt x="811763" y="1477736"/>
                </a:cubicBezTo>
                <a:cubicBezTo>
                  <a:pt x="746449" y="1591258"/>
                  <a:pt x="679579" y="1729662"/>
                  <a:pt x="606489" y="1813638"/>
                </a:cubicBezTo>
                <a:cubicBezTo>
                  <a:pt x="533399" y="1897613"/>
                  <a:pt x="455644" y="1938046"/>
                  <a:pt x="373224" y="1981589"/>
                </a:cubicBezTo>
                <a:cubicBezTo>
                  <a:pt x="290804" y="2025132"/>
                  <a:pt x="174171" y="2059344"/>
                  <a:pt x="111967" y="2074895"/>
                </a:cubicBezTo>
                <a:cubicBezTo>
                  <a:pt x="49763" y="2090446"/>
                  <a:pt x="0" y="2074895"/>
                  <a:pt x="0" y="2074895"/>
                </a:cubicBezTo>
                <a:lnTo>
                  <a:pt x="0" y="2074895"/>
                </a:lnTo>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191E75AB-666B-3B54-41CB-8A9D04E87A0B}"/>
              </a:ext>
            </a:extLst>
          </p:cNvPr>
          <p:cNvSpPr/>
          <p:nvPr/>
        </p:nvSpPr>
        <p:spPr>
          <a:xfrm>
            <a:off x="525520" y="4047613"/>
            <a:ext cx="7081929" cy="2145281"/>
          </a:xfrm>
          <a:custGeom>
            <a:avLst/>
            <a:gdLst>
              <a:gd name="connsiteX0" fmla="*/ 0 w 4898571"/>
              <a:gd name="connsiteY0" fmla="*/ 826373 h 826373"/>
              <a:gd name="connsiteX1" fmla="*/ 485191 w 4898571"/>
              <a:gd name="connsiteY1" fmla="*/ 770390 h 826373"/>
              <a:gd name="connsiteX2" fmla="*/ 811763 w 4898571"/>
              <a:gd name="connsiteY2" fmla="*/ 546455 h 826373"/>
              <a:gd name="connsiteX3" fmla="*/ 942391 w 4898571"/>
              <a:gd name="connsiteY3" fmla="*/ 397165 h 826373"/>
              <a:gd name="connsiteX4" fmla="*/ 1212979 w 4898571"/>
              <a:gd name="connsiteY4" fmla="*/ 126577 h 826373"/>
              <a:gd name="connsiteX5" fmla="*/ 1380930 w 4898571"/>
              <a:gd name="connsiteY5" fmla="*/ 23941 h 826373"/>
              <a:gd name="connsiteX6" fmla="*/ 1614196 w 4898571"/>
              <a:gd name="connsiteY6" fmla="*/ 5279 h 826373"/>
              <a:gd name="connsiteX7" fmla="*/ 1782147 w 4898571"/>
              <a:gd name="connsiteY7" fmla="*/ 98586 h 826373"/>
              <a:gd name="connsiteX8" fmla="*/ 1987420 w 4898571"/>
              <a:gd name="connsiteY8" fmla="*/ 210553 h 826373"/>
              <a:gd name="connsiteX9" fmla="*/ 2146040 w 4898571"/>
              <a:gd name="connsiteY9" fmla="*/ 359843 h 826373"/>
              <a:gd name="connsiteX10" fmla="*/ 2453951 w 4898571"/>
              <a:gd name="connsiteY10" fmla="*/ 425157 h 826373"/>
              <a:gd name="connsiteX11" fmla="*/ 2631232 w 4898571"/>
              <a:gd name="connsiteY11" fmla="*/ 397165 h 826373"/>
              <a:gd name="connsiteX12" fmla="*/ 2817845 w 4898571"/>
              <a:gd name="connsiteY12" fmla="*/ 322520 h 826373"/>
              <a:gd name="connsiteX13" fmla="*/ 3107094 w 4898571"/>
              <a:gd name="connsiteY13" fmla="*/ 173231 h 826373"/>
              <a:gd name="connsiteX14" fmla="*/ 3331028 w 4898571"/>
              <a:gd name="connsiteY14" fmla="*/ 145239 h 826373"/>
              <a:gd name="connsiteX15" fmla="*/ 3629608 w 4898571"/>
              <a:gd name="connsiteY15" fmla="*/ 219884 h 826373"/>
              <a:gd name="connsiteX16" fmla="*/ 4012163 w 4898571"/>
              <a:gd name="connsiteY16" fmla="*/ 378504 h 826373"/>
              <a:gd name="connsiteX17" fmla="*/ 4348065 w 4898571"/>
              <a:gd name="connsiteY17" fmla="*/ 509133 h 826373"/>
              <a:gd name="connsiteX18" fmla="*/ 4553338 w 4898571"/>
              <a:gd name="connsiteY18" fmla="*/ 630431 h 826373"/>
              <a:gd name="connsiteX19" fmla="*/ 4758612 w 4898571"/>
              <a:gd name="connsiteY19" fmla="*/ 714406 h 826373"/>
              <a:gd name="connsiteX20" fmla="*/ 4898571 w 4898571"/>
              <a:gd name="connsiteY20" fmla="*/ 789051 h 826373"/>
              <a:gd name="connsiteX21" fmla="*/ 4898571 w 4898571"/>
              <a:gd name="connsiteY21" fmla="*/ 789051 h 82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98571" h="826373">
                <a:moveTo>
                  <a:pt x="0" y="826373"/>
                </a:moveTo>
                <a:cubicBezTo>
                  <a:pt x="174948" y="821708"/>
                  <a:pt x="349897" y="817043"/>
                  <a:pt x="485191" y="770390"/>
                </a:cubicBezTo>
                <a:cubicBezTo>
                  <a:pt x="620485" y="723737"/>
                  <a:pt x="735563" y="608659"/>
                  <a:pt x="811763" y="546455"/>
                </a:cubicBezTo>
                <a:cubicBezTo>
                  <a:pt x="887963" y="484251"/>
                  <a:pt x="875522" y="467145"/>
                  <a:pt x="942391" y="397165"/>
                </a:cubicBezTo>
                <a:cubicBezTo>
                  <a:pt x="1009260" y="327185"/>
                  <a:pt x="1139889" y="188781"/>
                  <a:pt x="1212979" y="126577"/>
                </a:cubicBezTo>
                <a:cubicBezTo>
                  <a:pt x="1286069" y="64373"/>
                  <a:pt x="1314061" y="44157"/>
                  <a:pt x="1380930" y="23941"/>
                </a:cubicBezTo>
                <a:cubicBezTo>
                  <a:pt x="1447799" y="3725"/>
                  <a:pt x="1547327" y="-7162"/>
                  <a:pt x="1614196" y="5279"/>
                </a:cubicBezTo>
                <a:cubicBezTo>
                  <a:pt x="1681065" y="17720"/>
                  <a:pt x="1782147" y="98586"/>
                  <a:pt x="1782147" y="98586"/>
                </a:cubicBezTo>
                <a:cubicBezTo>
                  <a:pt x="1844351" y="132798"/>
                  <a:pt x="1926771" y="167010"/>
                  <a:pt x="1987420" y="210553"/>
                </a:cubicBezTo>
                <a:cubicBezTo>
                  <a:pt x="2048069" y="254096"/>
                  <a:pt x="2068285" y="324076"/>
                  <a:pt x="2146040" y="359843"/>
                </a:cubicBezTo>
                <a:cubicBezTo>
                  <a:pt x="2223795" y="395610"/>
                  <a:pt x="2373086" y="418937"/>
                  <a:pt x="2453951" y="425157"/>
                </a:cubicBezTo>
                <a:cubicBezTo>
                  <a:pt x="2534816" y="431377"/>
                  <a:pt x="2570583" y="414271"/>
                  <a:pt x="2631232" y="397165"/>
                </a:cubicBezTo>
                <a:cubicBezTo>
                  <a:pt x="2691881" y="380059"/>
                  <a:pt x="2738535" y="359842"/>
                  <a:pt x="2817845" y="322520"/>
                </a:cubicBezTo>
                <a:cubicBezTo>
                  <a:pt x="2897155" y="285198"/>
                  <a:pt x="3021564" y="202778"/>
                  <a:pt x="3107094" y="173231"/>
                </a:cubicBezTo>
                <a:cubicBezTo>
                  <a:pt x="3192624" y="143684"/>
                  <a:pt x="3243942" y="137464"/>
                  <a:pt x="3331028" y="145239"/>
                </a:cubicBezTo>
                <a:cubicBezTo>
                  <a:pt x="3418114" y="153014"/>
                  <a:pt x="3516086" y="181006"/>
                  <a:pt x="3629608" y="219884"/>
                </a:cubicBezTo>
                <a:cubicBezTo>
                  <a:pt x="3743131" y="258761"/>
                  <a:pt x="4012163" y="378504"/>
                  <a:pt x="4012163" y="378504"/>
                </a:cubicBezTo>
                <a:cubicBezTo>
                  <a:pt x="4131906" y="426712"/>
                  <a:pt x="4257869" y="467145"/>
                  <a:pt x="4348065" y="509133"/>
                </a:cubicBezTo>
                <a:cubicBezTo>
                  <a:pt x="4438261" y="551121"/>
                  <a:pt x="4484914" y="596219"/>
                  <a:pt x="4553338" y="630431"/>
                </a:cubicBezTo>
                <a:cubicBezTo>
                  <a:pt x="4621763" y="664643"/>
                  <a:pt x="4701073" y="687969"/>
                  <a:pt x="4758612" y="714406"/>
                </a:cubicBezTo>
                <a:cubicBezTo>
                  <a:pt x="4816151" y="740843"/>
                  <a:pt x="4898571" y="789051"/>
                  <a:pt x="4898571" y="789051"/>
                </a:cubicBezTo>
                <a:lnTo>
                  <a:pt x="4898571" y="789051"/>
                </a:lnTo>
              </a:path>
            </a:pathLst>
          </a:cu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C3F2E890-B6C7-9DB0-126B-8792674EC05D}"/>
              </a:ext>
            </a:extLst>
          </p:cNvPr>
          <p:cNvSpPr/>
          <p:nvPr/>
        </p:nvSpPr>
        <p:spPr>
          <a:xfrm>
            <a:off x="813794" y="4358653"/>
            <a:ext cx="5131837" cy="1765349"/>
          </a:xfrm>
          <a:custGeom>
            <a:avLst/>
            <a:gdLst>
              <a:gd name="connsiteX0" fmla="*/ 0 w 5131837"/>
              <a:gd name="connsiteY0" fmla="*/ 1756365 h 1765349"/>
              <a:gd name="connsiteX1" fmla="*/ 317241 w 5131837"/>
              <a:gd name="connsiteY1" fmla="*/ 1700381 h 1765349"/>
              <a:gd name="connsiteX2" fmla="*/ 783771 w 5131837"/>
              <a:gd name="connsiteY2" fmla="*/ 1383141 h 1765349"/>
              <a:gd name="connsiteX3" fmla="*/ 979714 w 5131837"/>
              <a:gd name="connsiteY3" fmla="*/ 1065900 h 1765349"/>
              <a:gd name="connsiteX4" fmla="*/ 1287624 w 5131837"/>
              <a:gd name="connsiteY4" fmla="*/ 496733 h 1765349"/>
              <a:gd name="connsiteX5" fmla="*/ 1586204 w 5131837"/>
              <a:gd name="connsiteY5" fmla="*/ 86186 h 1765349"/>
              <a:gd name="connsiteX6" fmla="*/ 1903445 w 5131837"/>
              <a:gd name="connsiteY6" fmla="*/ 2210 h 1765349"/>
              <a:gd name="connsiteX7" fmla="*/ 2183363 w 5131837"/>
              <a:gd name="connsiteY7" fmla="*/ 132839 h 1765349"/>
              <a:gd name="connsiteX8" fmla="*/ 2491273 w 5131837"/>
              <a:gd name="connsiteY8" fmla="*/ 412757 h 1765349"/>
              <a:gd name="connsiteX9" fmla="*/ 2743200 w 5131837"/>
              <a:gd name="connsiteY9" fmla="*/ 757990 h 1765349"/>
              <a:gd name="connsiteX10" fmla="*/ 3153747 w 5131837"/>
              <a:gd name="connsiteY10" fmla="*/ 1140545 h 1765349"/>
              <a:gd name="connsiteX11" fmla="*/ 3769567 w 5131837"/>
              <a:gd name="connsiteY11" fmla="*/ 1429794 h 1765349"/>
              <a:gd name="connsiteX12" fmla="*/ 4348065 w 5131837"/>
              <a:gd name="connsiteY12" fmla="*/ 1635067 h 1765349"/>
              <a:gd name="connsiteX13" fmla="*/ 4917233 w 5131837"/>
              <a:gd name="connsiteY13" fmla="*/ 1756365 h 1765349"/>
              <a:gd name="connsiteX14" fmla="*/ 5131837 w 5131837"/>
              <a:gd name="connsiteY14" fmla="*/ 1756365 h 1765349"/>
              <a:gd name="connsiteX15" fmla="*/ 5131837 w 5131837"/>
              <a:gd name="connsiteY15" fmla="*/ 1756365 h 17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31837" h="1765349">
                <a:moveTo>
                  <a:pt x="0" y="1756365"/>
                </a:moveTo>
                <a:cubicBezTo>
                  <a:pt x="93306" y="1759475"/>
                  <a:pt x="186613" y="1762585"/>
                  <a:pt x="317241" y="1700381"/>
                </a:cubicBezTo>
                <a:cubicBezTo>
                  <a:pt x="447869" y="1638177"/>
                  <a:pt x="673359" y="1488888"/>
                  <a:pt x="783771" y="1383141"/>
                </a:cubicBezTo>
                <a:cubicBezTo>
                  <a:pt x="894183" y="1277394"/>
                  <a:pt x="895739" y="1213635"/>
                  <a:pt x="979714" y="1065900"/>
                </a:cubicBezTo>
                <a:cubicBezTo>
                  <a:pt x="1063689" y="918165"/>
                  <a:pt x="1186542" y="660019"/>
                  <a:pt x="1287624" y="496733"/>
                </a:cubicBezTo>
                <a:cubicBezTo>
                  <a:pt x="1388706" y="333447"/>
                  <a:pt x="1483567" y="168606"/>
                  <a:pt x="1586204" y="86186"/>
                </a:cubicBezTo>
                <a:cubicBezTo>
                  <a:pt x="1688841" y="3765"/>
                  <a:pt x="1803918" y="-5566"/>
                  <a:pt x="1903445" y="2210"/>
                </a:cubicBezTo>
                <a:cubicBezTo>
                  <a:pt x="2002972" y="9986"/>
                  <a:pt x="2085392" y="64414"/>
                  <a:pt x="2183363" y="132839"/>
                </a:cubicBezTo>
                <a:cubicBezTo>
                  <a:pt x="2281334" y="201264"/>
                  <a:pt x="2397967" y="308565"/>
                  <a:pt x="2491273" y="412757"/>
                </a:cubicBezTo>
                <a:cubicBezTo>
                  <a:pt x="2584579" y="516949"/>
                  <a:pt x="2632788" y="636692"/>
                  <a:pt x="2743200" y="757990"/>
                </a:cubicBezTo>
                <a:cubicBezTo>
                  <a:pt x="2853612" y="879288"/>
                  <a:pt x="2982686" y="1028578"/>
                  <a:pt x="3153747" y="1140545"/>
                </a:cubicBezTo>
                <a:cubicBezTo>
                  <a:pt x="3324808" y="1252512"/>
                  <a:pt x="3570514" y="1347374"/>
                  <a:pt x="3769567" y="1429794"/>
                </a:cubicBezTo>
                <a:cubicBezTo>
                  <a:pt x="3968620" y="1512214"/>
                  <a:pt x="4156788" y="1580639"/>
                  <a:pt x="4348065" y="1635067"/>
                </a:cubicBezTo>
                <a:cubicBezTo>
                  <a:pt x="4539342" y="1689495"/>
                  <a:pt x="4786604" y="1736149"/>
                  <a:pt x="4917233" y="1756365"/>
                </a:cubicBezTo>
                <a:cubicBezTo>
                  <a:pt x="5047862" y="1776581"/>
                  <a:pt x="5131837" y="1756365"/>
                  <a:pt x="5131837" y="1756365"/>
                </a:cubicBezTo>
                <a:lnTo>
                  <a:pt x="5131837" y="1756365"/>
                </a:lnTo>
              </a:path>
            </a:pathLst>
          </a:cu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342EC8-594E-0E57-50BC-FA16CFACC2A2}"/>
              </a:ext>
            </a:extLst>
          </p:cNvPr>
          <p:cNvSpPr txBox="1"/>
          <p:nvPr/>
        </p:nvSpPr>
        <p:spPr>
          <a:xfrm>
            <a:off x="4090887" y="6156582"/>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cxnSp>
        <p:nvCxnSpPr>
          <p:cNvPr id="7" name="直線コネクタ 6">
            <a:extLst>
              <a:ext uri="{FF2B5EF4-FFF2-40B4-BE49-F238E27FC236}">
                <a16:creationId xmlns:a16="http://schemas.microsoft.com/office/drawing/2014/main" id="{8078EDE0-322C-0225-DA84-D156BE8F3442}"/>
              </a:ext>
            </a:extLst>
          </p:cNvPr>
          <p:cNvCxnSpPr>
            <a:cxnSpLocks/>
            <a:endCxn id="4" idx="11"/>
          </p:cNvCxnSpPr>
          <p:nvPr/>
        </p:nvCxnSpPr>
        <p:spPr>
          <a:xfrm flipH="1" flipV="1">
            <a:off x="4329527" y="5078661"/>
            <a:ext cx="7582" cy="107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右中かっこ 7">
            <a:extLst>
              <a:ext uri="{FF2B5EF4-FFF2-40B4-BE49-F238E27FC236}">
                <a16:creationId xmlns:a16="http://schemas.microsoft.com/office/drawing/2014/main" id="{EF9FA09F-087B-C2D1-9DC3-627950319143}"/>
              </a:ext>
            </a:extLst>
          </p:cNvPr>
          <p:cNvSpPr/>
          <p:nvPr/>
        </p:nvSpPr>
        <p:spPr>
          <a:xfrm>
            <a:off x="4370097" y="5057798"/>
            <a:ext cx="305534" cy="619706"/>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solidFill>
            </a:endParaRPr>
          </a:p>
        </p:txBody>
      </p:sp>
      <p:sp>
        <p:nvSpPr>
          <p:cNvPr id="9" name="右中かっこ 8">
            <a:extLst>
              <a:ext uri="{FF2B5EF4-FFF2-40B4-BE49-F238E27FC236}">
                <a16:creationId xmlns:a16="http://schemas.microsoft.com/office/drawing/2014/main" id="{2494A4B2-AC3B-BEA6-294B-994DAE4244FA}"/>
              </a:ext>
            </a:extLst>
          </p:cNvPr>
          <p:cNvSpPr/>
          <p:nvPr/>
        </p:nvSpPr>
        <p:spPr>
          <a:xfrm>
            <a:off x="4347099" y="5722137"/>
            <a:ext cx="305534" cy="401865"/>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90AFBFE-F4A5-4FFB-B62B-F756D71F8F30}"/>
                  </a:ext>
                </a:extLst>
              </p:cNvPr>
              <p:cNvSpPr txBox="1"/>
              <p:nvPr/>
            </p:nvSpPr>
            <p:spPr>
              <a:xfrm>
                <a:off x="4564385" y="5674935"/>
                <a:ext cx="18460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𝜋</m:t>
                          </m:r>
                        </m:e>
                        <m:sub>
                          <m:r>
                            <a:rPr kumimoji="1" lang="en-US" altLang="ja-JP" sz="2000" i="1">
                              <a:solidFill>
                                <a:schemeClr val="bg1"/>
                              </a:solidFill>
                              <a:latin typeface="Cambria Math" panose="02040503050406030204" pitchFamily="18" charset="0"/>
                              <a:ea typeface="メイリオ" panose="020B0604030504040204" pitchFamily="50" charset="-128"/>
                            </a:rPr>
                            <m:t>1</m:t>
                          </m:r>
                        </m:sub>
                      </m:sSub>
                      <m:r>
                        <a:rPr kumimoji="1" lang="en-US" altLang="ja-JP" sz="2000" i="1">
                          <a:solidFill>
                            <a:schemeClr val="bg1"/>
                          </a:solidFill>
                          <a:latin typeface="Cambria Math" panose="02040503050406030204" pitchFamily="18" charset="0"/>
                          <a:ea typeface="メイリオ" panose="020B0604030504040204" pitchFamily="50" charset="-128"/>
                        </a:rPr>
                        <m:t>𝑁</m:t>
                      </m:r>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en-US" altLang="ja-JP" sz="2000" i="1">
                              <a:solidFill>
                                <a:schemeClr val="bg1"/>
                              </a:solidFill>
                              <a:latin typeface="Cambria Math" panose="02040503050406030204" pitchFamily="18" charset="0"/>
                              <a:ea typeface="メイリオ" panose="020B0604030504040204" pitchFamily="50" charset="-128"/>
                            </a:rPr>
                            <m:t>𝑥</m:t>
                          </m:r>
                        </m:e>
                        <m:sub>
                          <m:r>
                            <a:rPr kumimoji="1" lang="en-US" altLang="ja-JP" sz="2000" i="1">
                              <a:solidFill>
                                <a:schemeClr val="bg1"/>
                              </a:solidFill>
                              <a:latin typeface="Cambria Math" panose="02040503050406030204" pitchFamily="18" charset="0"/>
                              <a:ea typeface="メイリオ" panose="020B0604030504040204" pitchFamily="50" charset="-128"/>
                            </a:rPr>
                            <m:t>𝑖</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𝜇</m:t>
                          </m:r>
                        </m:e>
                        <m:sub>
                          <m:r>
                            <a:rPr kumimoji="1" lang="en-US" altLang="ja-JP" sz="2000" i="1">
                              <a:solidFill>
                                <a:schemeClr val="bg1"/>
                              </a:solidFill>
                              <a:latin typeface="Cambria Math" panose="02040503050406030204" pitchFamily="18" charset="0"/>
                              <a:ea typeface="メイリオ" panose="020B0604030504040204" pitchFamily="50" charset="-128"/>
                            </a:rPr>
                            <m:t>1</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bg1"/>
                              </a:solidFill>
                              <a:latin typeface="Cambria Math" panose="02040503050406030204" pitchFamily="18" charset="0"/>
                              <a:ea typeface="Cambria Math" panose="02040503050406030204" pitchFamily="18" charset="0"/>
                            </a:rPr>
                            <m:t>Σ</m:t>
                          </m:r>
                        </m:e>
                        <m:sub>
                          <m:r>
                            <a:rPr kumimoji="1" lang="en-US" altLang="ja-JP" sz="2000" i="1">
                              <a:solidFill>
                                <a:schemeClr val="bg1"/>
                              </a:solidFill>
                              <a:latin typeface="Cambria Math" panose="02040503050406030204" pitchFamily="18" charset="0"/>
                              <a:ea typeface="Cambria Math" panose="02040503050406030204" pitchFamily="18" charset="0"/>
                            </a:rPr>
                            <m:t>1</m:t>
                          </m:r>
                        </m:sub>
                      </m:sSub>
                      <m:r>
                        <a:rPr kumimoji="1" lang="en-US" altLang="ja-JP" sz="2000" i="1">
                          <a:solidFill>
                            <a:schemeClr val="bg1"/>
                          </a:solidFill>
                          <a:latin typeface="Cambria Math" panose="02040503050406030204" pitchFamily="18" charset="0"/>
                          <a:ea typeface="メイリオ" panose="020B0604030504040204" pitchFamily="50" charset="-128"/>
                        </a:rPr>
                        <m:t>)</m:t>
                      </m:r>
                    </m:oMath>
                  </m:oMathPara>
                </a14:m>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90AFBFE-F4A5-4FFB-B62B-F756D71F8F30}"/>
                  </a:ext>
                </a:extLst>
              </p:cNvPr>
              <p:cNvSpPr txBox="1">
                <a:spLocks noRot="1" noChangeAspect="1" noMove="1" noResize="1" noEditPoints="1" noAdjustHandles="1" noChangeArrowheads="1" noChangeShapeType="1" noTextEdit="1"/>
              </p:cNvSpPr>
              <p:nvPr/>
            </p:nvSpPr>
            <p:spPr>
              <a:xfrm>
                <a:off x="4564385" y="5674935"/>
                <a:ext cx="1846082" cy="400110"/>
              </a:xfrm>
              <a:prstGeom prst="rect">
                <a:avLst/>
              </a:prstGeom>
              <a:blipFill>
                <a:blip r:embed="rId3"/>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F1EE7C6-563F-A283-8339-4D2AF72FECBB}"/>
                  </a:ext>
                </a:extLst>
              </p:cNvPr>
              <p:cNvSpPr txBox="1"/>
              <p:nvPr/>
            </p:nvSpPr>
            <p:spPr>
              <a:xfrm>
                <a:off x="4585038" y="5144378"/>
                <a:ext cx="186397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𝜋</m:t>
                          </m:r>
                        </m:e>
                        <m:sub>
                          <m:r>
                            <a:rPr kumimoji="1" lang="en-US" altLang="ja-JP" sz="2000" b="0" i="1" smtClean="0">
                              <a:solidFill>
                                <a:schemeClr val="bg1"/>
                              </a:solidFill>
                              <a:latin typeface="Cambria Math" panose="02040503050406030204" pitchFamily="18" charset="0"/>
                              <a:ea typeface="メイリオ" panose="020B0604030504040204" pitchFamily="50" charset="-128"/>
                            </a:rPr>
                            <m:t>2</m:t>
                          </m:r>
                        </m:sub>
                      </m:sSub>
                      <m:r>
                        <a:rPr kumimoji="1" lang="en-US" altLang="ja-JP" sz="2000" i="1">
                          <a:solidFill>
                            <a:schemeClr val="bg1"/>
                          </a:solidFill>
                          <a:latin typeface="Cambria Math" panose="02040503050406030204" pitchFamily="18" charset="0"/>
                          <a:ea typeface="メイリオ" panose="020B0604030504040204" pitchFamily="50" charset="-128"/>
                        </a:rPr>
                        <m:t>𝑁</m:t>
                      </m:r>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en-US" altLang="ja-JP" sz="2000" i="1">
                              <a:solidFill>
                                <a:schemeClr val="bg1"/>
                              </a:solidFill>
                              <a:latin typeface="Cambria Math" panose="02040503050406030204" pitchFamily="18" charset="0"/>
                              <a:ea typeface="メイリオ" panose="020B0604030504040204" pitchFamily="50" charset="-128"/>
                            </a:rPr>
                            <m:t>𝑥</m:t>
                          </m:r>
                        </m:e>
                        <m:sub>
                          <m:r>
                            <a:rPr kumimoji="1" lang="en-US" altLang="ja-JP" sz="2000" i="1">
                              <a:solidFill>
                                <a:schemeClr val="bg1"/>
                              </a:solidFill>
                              <a:latin typeface="Cambria Math" panose="02040503050406030204" pitchFamily="18" charset="0"/>
                              <a:ea typeface="メイリオ" panose="020B0604030504040204" pitchFamily="50" charset="-128"/>
                            </a:rPr>
                            <m:t>𝑖</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𝜇</m:t>
                          </m:r>
                        </m:e>
                        <m:sub>
                          <m:r>
                            <a:rPr kumimoji="1" lang="en-US" altLang="ja-JP" sz="2000" b="0" i="1" smtClean="0">
                              <a:solidFill>
                                <a:schemeClr val="bg1"/>
                              </a:solidFill>
                              <a:latin typeface="Cambria Math" panose="02040503050406030204" pitchFamily="18" charset="0"/>
                              <a:ea typeface="メイリオ" panose="020B0604030504040204" pitchFamily="50" charset="-128"/>
                            </a:rPr>
                            <m:t>2</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bg1"/>
                              </a:solidFill>
                              <a:latin typeface="Cambria Math" panose="02040503050406030204" pitchFamily="18" charset="0"/>
                              <a:ea typeface="Cambria Math" panose="02040503050406030204" pitchFamily="18" charset="0"/>
                            </a:rPr>
                            <m:t>Σ</m:t>
                          </m:r>
                        </m:e>
                        <m:sub>
                          <m:r>
                            <a:rPr kumimoji="1" lang="en-US" altLang="ja-JP" sz="2000" b="0" i="1" smtClean="0">
                              <a:solidFill>
                                <a:schemeClr val="bg1"/>
                              </a:solidFill>
                              <a:latin typeface="Cambria Math" panose="02040503050406030204" pitchFamily="18" charset="0"/>
                              <a:ea typeface="Cambria Math" panose="02040503050406030204" pitchFamily="18" charset="0"/>
                            </a:rPr>
                            <m:t>2</m:t>
                          </m:r>
                        </m:sub>
                      </m:sSub>
                      <m:r>
                        <a:rPr kumimoji="1" lang="en-US" altLang="ja-JP" sz="2000" i="1">
                          <a:solidFill>
                            <a:schemeClr val="bg1"/>
                          </a:solidFill>
                          <a:latin typeface="Cambria Math" panose="02040503050406030204" pitchFamily="18" charset="0"/>
                          <a:ea typeface="メイリオ" panose="020B0604030504040204" pitchFamily="50" charset="-128"/>
                        </a:rPr>
                        <m:t>)</m:t>
                      </m:r>
                    </m:oMath>
                  </m:oMathPara>
                </a14:m>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F1EE7C6-563F-A283-8339-4D2AF72FECBB}"/>
                  </a:ext>
                </a:extLst>
              </p:cNvPr>
              <p:cNvSpPr txBox="1">
                <a:spLocks noRot="1" noChangeAspect="1" noMove="1" noResize="1" noEditPoints="1" noAdjustHandles="1" noChangeArrowheads="1" noChangeShapeType="1" noTextEdit="1"/>
              </p:cNvSpPr>
              <p:nvPr/>
            </p:nvSpPr>
            <p:spPr>
              <a:xfrm>
                <a:off x="4585038" y="5144378"/>
                <a:ext cx="1863972" cy="400110"/>
              </a:xfrm>
              <a:prstGeom prst="rect">
                <a:avLst/>
              </a:prstGeom>
              <a:blipFill>
                <a:blip r:embed="rId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D4D48B4-4CBF-5C4E-67F6-84F1D64EA1DF}"/>
                  </a:ext>
                </a:extLst>
              </p:cNvPr>
              <p:cNvSpPr txBox="1"/>
              <p:nvPr/>
            </p:nvSpPr>
            <p:spPr>
              <a:xfrm>
                <a:off x="978942" y="1331052"/>
                <a:ext cx="6036909" cy="84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=1</m:t>
                          </m:r>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400" b="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2</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D4D48B4-4CBF-5C4E-67F6-84F1D64EA1DF}"/>
                  </a:ext>
                </a:extLst>
              </p:cNvPr>
              <p:cNvSpPr txBox="1">
                <a:spLocks noRot="1" noChangeAspect="1" noMove="1" noResize="1" noEditPoints="1" noAdjustHandles="1" noChangeArrowheads="1" noChangeShapeType="1" noTextEdit="1"/>
              </p:cNvSpPr>
              <p:nvPr/>
            </p:nvSpPr>
            <p:spPr>
              <a:xfrm>
                <a:off x="978942" y="1331052"/>
                <a:ext cx="6036909" cy="8427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AFF4340-8100-C3DB-6D66-D70C23745EE4}"/>
                  </a:ext>
                </a:extLst>
              </p:cNvPr>
              <p:cNvSpPr txBox="1"/>
              <p:nvPr/>
            </p:nvSpPr>
            <p:spPr>
              <a:xfrm>
                <a:off x="1705050" y="5199265"/>
                <a:ext cx="2614904" cy="690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ctrlPr>
                            <a:rPr kumimoji="1" lang="en-US" altLang="ja-JP" sz="1800" b="0" i="1" smtClean="0">
                              <a:solidFill>
                                <a:schemeClr val="bg1"/>
                              </a:solidFill>
                              <a:latin typeface="Cambria Math" panose="02040503050406030204" pitchFamily="18" charset="0"/>
                              <a:ea typeface="メイリオ" panose="020B0604030504040204" pitchFamily="50" charset="-128"/>
                            </a:rPr>
                          </m:ctrlPr>
                        </m:naryPr>
                        <m:sub>
                          <m:r>
                            <m:rPr>
                              <m:brk m:alnAt="25"/>
                            </m:rPr>
                            <a:rPr kumimoji="1" lang="en-US" altLang="ja-JP" sz="1800" b="0" i="1" smtClean="0">
                              <a:solidFill>
                                <a:schemeClr val="bg1"/>
                              </a:solidFill>
                              <a:latin typeface="Cambria Math" panose="02040503050406030204" pitchFamily="18" charset="0"/>
                              <a:ea typeface="メイリオ" panose="020B0604030504040204" pitchFamily="50" charset="-128"/>
                            </a:rPr>
                            <m:t>𝑗</m:t>
                          </m:r>
                          <m:r>
                            <a:rPr kumimoji="1" lang="en-US" altLang="ja-JP" sz="1800" b="0" i="1" smtClean="0">
                              <a:solidFill>
                                <a:schemeClr val="bg1"/>
                              </a:solidFill>
                              <a:latin typeface="Cambria Math" panose="02040503050406030204" pitchFamily="18" charset="0"/>
                              <a:ea typeface="メイリオ" panose="020B0604030504040204" pitchFamily="50" charset="-128"/>
                            </a:rPr>
                            <m:t>=1</m:t>
                          </m:r>
                        </m:sub>
                        <m:sup>
                          <m:r>
                            <a:rPr kumimoji="1" lang="en-US" altLang="ja-JP" sz="1800" b="0" i="1" smtClean="0">
                              <a:solidFill>
                                <a:schemeClr val="bg1"/>
                              </a:solidFill>
                              <a:latin typeface="Cambria Math" panose="02040503050406030204" pitchFamily="18" charset="0"/>
                              <a:ea typeface="メイリオ" panose="020B0604030504040204" pitchFamily="50" charset="-128"/>
                            </a:rPr>
                            <m:t>2</m:t>
                          </m:r>
                        </m:sup>
                        <m:e>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a:rPr kumimoji="1" lang="ja-JP" altLang="en-US" sz="1800" b="0" i="1" smtClean="0">
                                  <a:solidFill>
                                    <a:schemeClr val="bg1"/>
                                  </a:solidFill>
                                  <a:latin typeface="Cambria Math" panose="02040503050406030204" pitchFamily="18" charset="0"/>
                                  <a:ea typeface="メイリオ" panose="020B0604030504040204" pitchFamily="50" charset="-128"/>
                                </a:rPr>
                                <m:t>𝜋</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𝑗</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𝑁</m:t>
                          </m:r>
                          <m:r>
                            <a:rPr kumimoji="1" lang="en-US" altLang="ja-JP" sz="1800"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a:rPr kumimoji="1" lang="en-US" altLang="ja-JP" sz="1800" b="0" i="1" smtClean="0">
                                  <a:solidFill>
                                    <a:schemeClr val="bg1"/>
                                  </a:solidFill>
                                  <a:latin typeface="Cambria Math" panose="02040503050406030204" pitchFamily="18" charset="0"/>
                                  <a:ea typeface="メイリオ" panose="020B0604030504040204" pitchFamily="50" charset="-128"/>
                                </a:rPr>
                                <m:t>𝑥</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𝑖</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a:rPr kumimoji="1" lang="ja-JP" altLang="en-US" sz="1800" b="0" i="1" smtClean="0">
                                  <a:solidFill>
                                    <a:schemeClr val="bg1"/>
                                  </a:solidFill>
                                  <a:latin typeface="Cambria Math" panose="02040503050406030204" pitchFamily="18" charset="0"/>
                                  <a:ea typeface="メイリオ" panose="020B0604030504040204" pitchFamily="50" charset="-128"/>
                                </a:rPr>
                                <m:t>𝜇</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𝑗</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1800" b="0" i="1" smtClean="0">
                                  <a:solidFill>
                                    <a:schemeClr val="bg1"/>
                                  </a:solidFill>
                                  <a:latin typeface="Cambria Math" panose="02040503050406030204" pitchFamily="18" charset="0"/>
                                  <a:ea typeface="Cambria Math" panose="02040503050406030204" pitchFamily="18" charset="0"/>
                                </a:rPr>
                                <m:t>Σ</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𝑗</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m:t>
                          </m:r>
                        </m:e>
                      </m:nary>
                    </m:oMath>
                  </m:oMathPara>
                </a14:m>
                <a:endParaRPr lang="ja-JP" altLang="en-US" dirty="0">
                  <a:solidFill>
                    <a:schemeClr val="bg1"/>
                  </a:solidFill>
                </a:endParaRPr>
              </a:p>
            </p:txBody>
          </p:sp>
        </mc:Choice>
        <mc:Fallback xmlns="">
          <p:sp>
            <p:nvSpPr>
              <p:cNvPr id="15" name="テキスト ボックス 14">
                <a:extLst>
                  <a:ext uri="{FF2B5EF4-FFF2-40B4-BE49-F238E27FC236}">
                    <a16:creationId xmlns:a16="http://schemas.microsoft.com/office/drawing/2014/main" id="{5AFF4340-8100-C3DB-6D66-D70C23745EE4}"/>
                  </a:ext>
                </a:extLst>
              </p:cNvPr>
              <p:cNvSpPr txBox="1">
                <a:spLocks noRot="1" noChangeAspect="1" noMove="1" noResize="1" noEditPoints="1" noAdjustHandles="1" noChangeArrowheads="1" noChangeShapeType="1" noTextEdit="1"/>
              </p:cNvSpPr>
              <p:nvPr/>
            </p:nvSpPr>
            <p:spPr>
              <a:xfrm>
                <a:off x="1705050" y="5199265"/>
                <a:ext cx="2614904" cy="690445"/>
              </a:xfrm>
              <a:prstGeom prst="rect">
                <a:avLst/>
              </a:prstGeom>
              <a:blipFill>
                <a:blip r:embed="rId6"/>
                <a:stretch>
                  <a:fillRect/>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3D001E40-6886-EAFA-2E62-36390093AC92}"/>
              </a:ext>
            </a:extLst>
          </p:cNvPr>
          <p:cNvSpPr/>
          <p:nvPr/>
        </p:nvSpPr>
        <p:spPr>
          <a:xfrm flipH="1">
            <a:off x="4009316" y="5126219"/>
            <a:ext cx="305534" cy="948826"/>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F42E086-6358-191F-1CF8-0738C77C15EE}"/>
                  </a:ext>
                </a:extLst>
              </p:cNvPr>
              <p:cNvSpPr txBox="1"/>
              <p:nvPr/>
            </p:nvSpPr>
            <p:spPr>
              <a:xfrm>
                <a:off x="978942" y="2498765"/>
                <a:ext cx="6023892" cy="8425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=1</m:t>
                          </m:r>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2</m:t>
                              </m:r>
                            </m:sub>
                          </m:sSub>
                          <m:r>
                            <a:rPr kumimoji="1" lang="en-US" altLang="ja-JP" sz="24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400" b="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2</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F42E086-6358-191F-1CF8-0738C77C15EE}"/>
                  </a:ext>
                </a:extLst>
              </p:cNvPr>
              <p:cNvSpPr txBox="1">
                <a:spLocks noRot="1" noChangeAspect="1" noMove="1" noResize="1" noEditPoints="1" noAdjustHandles="1" noChangeArrowheads="1" noChangeShapeType="1" noTextEdit="1"/>
              </p:cNvSpPr>
              <p:nvPr/>
            </p:nvSpPr>
            <p:spPr>
              <a:xfrm>
                <a:off x="978942" y="2498765"/>
                <a:ext cx="6023892" cy="84253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6AA641A-DF55-5350-12B0-5F3A4081A319}"/>
                  </a:ext>
                </a:extLst>
              </p:cNvPr>
              <p:cNvSpPr txBox="1"/>
              <p:nvPr/>
            </p:nvSpPr>
            <p:spPr>
              <a:xfrm>
                <a:off x="7931021" y="2867383"/>
                <a:ext cx="3890865" cy="713978"/>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では、クラスタラベルはインデックス変数</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𝛾</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ja-JP" altLang="en-US" sz="2000" i="1">
                        <a:latin typeface="Cambria Math" panose="02040503050406030204" pitchFamily="18" charset="0"/>
                        <a:ea typeface="メイリオ" panose="020B0604030504040204" pitchFamily="50" charset="-128"/>
                      </a:rPr>
                      <m:t>だった</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96AA641A-DF55-5350-12B0-5F3A4081A319}"/>
                  </a:ext>
                </a:extLst>
              </p:cNvPr>
              <p:cNvSpPr txBox="1">
                <a:spLocks noRot="1" noChangeAspect="1" noMove="1" noResize="1" noEditPoints="1" noAdjustHandles="1" noChangeArrowheads="1" noChangeShapeType="1" noTextEdit="1"/>
              </p:cNvSpPr>
              <p:nvPr/>
            </p:nvSpPr>
            <p:spPr>
              <a:xfrm>
                <a:off x="7931021" y="2867383"/>
                <a:ext cx="3890865" cy="713978"/>
              </a:xfrm>
              <a:prstGeom prst="rect">
                <a:avLst/>
              </a:prstGeom>
              <a:blipFill>
                <a:blip r:embed="rId8"/>
                <a:stretch>
                  <a:fillRect l="-1567" t="-5128" r="-470"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22026AD-F78E-81C9-6D78-7A27B15BC64B}"/>
                  </a:ext>
                </a:extLst>
              </p:cNvPr>
              <p:cNvSpPr txBox="1"/>
              <p:nvPr/>
            </p:nvSpPr>
            <p:spPr>
              <a:xfrm>
                <a:off x="8125516" y="3684278"/>
                <a:ext cx="31195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e>
                      </m:d>
                      <m:r>
                        <a:rPr kumimoji="1" lang="en-US" altLang="ja-JP" sz="2400" b="0" i="1" smtClean="0">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522026AD-F78E-81C9-6D78-7A27B15BC64B}"/>
                  </a:ext>
                </a:extLst>
              </p:cNvPr>
              <p:cNvSpPr txBox="1">
                <a:spLocks noRot="1" noChangeAspect="1" noMove="1" noResize="1" noEditPoints="1" noAdjustHandles="1" noChangeArrowheads="1" noChangeShapeType="1" noTextEdit="1"/>
              </p:cNvSpPr>
              <p:nvPr/>
            </p:nvSpPr>
            <p:spPr>
              <a:xfrm>
                <a:off x="8125516" y="3684278"/>
                <a:ext cx="3119572" cy="461665"/>
              </a:xfrm>
              <a:prstGeom prst="rect">
                <a:avLst/>
              </a:prstGeom>
              <a:blipFill>
                <a:blip r:embed="rId9"/>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57A1C01-4FAC-B3CE-D5A3-78842A461E1C}"/>
                  </a:ext>
                </a:extLst>
              </p:cNvPr>
              <p:cNvSpPr txBox="1"/>
              <p:nvPr/>
            </p:nvSpPr>
            <p:spPr>
              <a:xfrm>
                <a:off x="8125516" y="4127787"/>
                <a:ext cx="31195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Sub>
                        </m:e>
                      </m:d>
                      <m:r>
                        <a:rPr kumimoji="1" lang="en-US" altLang="ja-JP" sz="2400" b="0" i="1" smtClean="0">
                          <a:latin typeface="Cambria Math" panose="02040503050406030204" pitchFamily="18" charset="0"/>
                          <a:ea typeface="メイリオ" panose="020B0604030504040204" pitchFamily="50" charset="-128"/>
                        </a:rPr>
                        <m:t>=0,</m:t>
                      </m:r>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157A1C01-4FAC-B3CE-D5A3-78842A461E1C}"/>
                  </a:ext>
                </a:extLst>
              </p:cNvPr>
              <p:cNvSpPr txBox="1">
                <a:spLocks noRot="1" noChangeAspect="1" noMove="1" noResize="1" noEditPoints="1" noAdjustHandles="1" noChangeArrowheads="1" noChangeShapeType="1" noTextEdit="1"/>
              </p:cNvSpPr>
              <p:nvPr/>
            </p:nvSpPr>
            <p:spPr>
              <a:xfrm>
                <a:off x="8125516" y="4127787"/>
                <a:ext cx="3119572" cy="461665"/>
              </a:xfrm>
              <a:prstGeom prst="rect">
                <a:avLst/>
              </a:prstGeom>
              <a:blipFill>
                <a:blip r:embed="rId10"/>
                <a:stretch>
                  <a:fillRect b="-3947"/>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78B0269A-8968-F32B-2B50-83F4C09C0D4A}"/>
              </a:ext>
            </a:extLst>
          </p:cNvPr>
          <p:cNvSpPr txBox="1"/>
          <p:nvPr/>
        </p:nvSpPr>
        <p:spPr>
          <a:xfrm>
            <a:off x="7931021" y="4720144"/>
            <a:ext cx="34211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通りならば負担率と同じ</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85CBEFA-695F-4800-C9A8-9A3305EAA00E}"/>
                  </a:ext>
                </a:extLst>
              </p:cNvPr>
              <p:cNvSpPr txBox="1"/>
              <p:nvPr/>
            </p:nvSpPr>
            <p:spPr>
              <a:xfrm>
                <a:off x="4378455" y="6131551"/>
                <a:ext cx="54835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C85CBEFA-695F-4800-C9A8-9A3305EAA00E}"/>
                  </a:ext>
                </a:extLst>
              </p:cNvPr>
              <p:cNvSpPr txBox="1">
                <a:spLocks noRot="1" noChangeAspect="1" noMove="1" noResize="1" noEditPoints="1" noAdjustHandles="1" noChangeArrowheads="1" noChangeShapeType="1" noTextEdit="1"/>
              </p:cNvSpPr>
              <p:nvPr/>
            </p:nvSpPr>
            <p:spPr>
              <a:xfrm>
                <a:off x="4378455" y="6131551"/>
                <a:ext cx="548355" cy="461665"/>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703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543C49F-4991-47D2-A622-DC4A54104CF4}"/>
              </a:ext>
            </a:extLst>
          </p:cNvPr>
          <p:cNvSpPr txBox="1"/>
          <p:nvPr/>
        </p:nvSpPr>
        <p:spPr>
          <a:xfrm>
            <a:off x="288982" y="98740"/>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アルゴリズムによるクラスタリングの違い</a:t>
            </a:r>
          </a:p>
        </p:txBody>
      </p:sp>
      <p:sp>
        <p:nvSpPr>
          <p:cNvPr id="10" name="テキスト ボックス 9">
            <a:extLst>
              <a:ext uri="{FF2B5EF4-FFF2-40B4-BE49-F238E27FC236}">
                <a16:creationId xmlns:a16="http://schemas.microsoft.com/office/drawing/2014/main" id="{ED9B61AD-1EFF-4D4A-A90B-6CCC62B573DF}"/>
              </a:ext>
            </a:extLst>
          </p:cNvPr>
          <p:cNvSpPr txBox="1"/>
          <p:nvPr/>
        </p:nvSpPr>
        <p:spPr>
          <a:xfrm>
            <a:off x="473713" y="756814"/>
            <a:ext cx="11903018"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K-means                     </a:t>
            </a:r>
            <a:r>
              <a:rPr kumimoji="1" lang="ja-JP" altLang="en-US" sz="2000" dirty="0">
                <a:latin typeface="メイリオ" panose="020B0604030504040204" pitchFamily="50" charset="-128"/>
                <a:ea typeface="メイリオ" panose="020B0604030504040204" pitchFamily="50" charset="-128"/>
              </a:rPr>
              <a:t>：データが重心の周りに等方に広がっているようなクラスタリング</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混合正規分布（</a:t>
            </a:r>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）：データが多変量正規分布の楕円状（ラグビーボールののように）広がっ</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ているようなクラスタリング</a:t>
            </a:r>
          </a:p>
        </p:txBody>
      </p:sp>
      <p:sp>
        <p:nvSpPr>
          <p:cNvPr id="11" name="テキスト ボックス 10">
            <a:extLst>
              <a:ext uri="{FF2B5EF4-FFF2-40B4-BE49-F238E27FC236}">
                <a16:creationId xmlns:a16="http://schemas.microsoft.com/office/drawing/2014/main" id="{C498BFDD-32F4-4456-B657-16F25D87EC2E}"/>
              </a:ext>
            </a:extLst>
          </p:cNvPr>
          <p:cNvSpPr txBox="1"/>
          <p:nvPr/>
        </p:nvSpPr>
        <p:spPr>
          <a:xfrm>
            <a:off x="6096000" y="6450568"/>
            <a:ext cx="4546437" cy="369332"/>
          </a:xfrm>
          <a:prstGeom prst="rect">
            <a:avLst/>
          </a:prstGeom>
          <a:noFill/>
        </p:spPr>
        <p:txBody>
          <a:bodyPr wrap="none" rtlCol="0">
            <a:spAutoFit/>
          </a:bodyPr>
          <a:lstStyle/>
          <a:p>
            <a:pPr algn="l"/>
            <a:r>
              <a:rPr lang="en-US" altLang="ja-JP" dirty="0">
                <a:hlinkClick r:id="rId2"/>
              </a:rPr>
              <a:t>https://www.thelearningmachine.ai/clustering</a:t>
            </a:r>
            <a:endParaRPr kumimoji="1" lang="ja-JP" altLang="en-US"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6BAF384F-6882-94D9-B8A3-6F28B48F5A94}"/>
              </a:ext>
            </a:extLst>
          </p:cNvPr>
          <p:cNvPicPr>
            <a:picLocks noChangeAspect="1"/>
          </p:cNvPicPr>
          <p:nvPr/>
        </p:nvPicPr>
        <p:blipFill>
          <a:blip r:embed="rId3"/>
          <a:stretch>
            <a:fillRect/>
          </a:stretch>
        </p:blipFill>
        <p:spPr>
          <a:xfrm>
            <a:off x="5545397" y="2353595"/>
            <a:ext cx="1979403" cy="3672134"/>
          </a:xfrm>
          <a:prstGeom prst="rect">
            <a:avLst/>
          </a:prstGeom>
        </p:spPr>
      </p:pic>
      <p:pic>
        <p:nvPicPr>
          <p:cNvPr id="9" name="図 8">
            <a:extLst>
              <a:ext uri="{FF2B5EF4-FFF2-40B4-BE49-F238E27FC236}">
                <a16:creationId xmlns:a16="http://schemas.microsoft.com/office/drawing/2014/main" id="{1E66D9A9-A368-C9E7-8EC1-13D7E7EF636E}"/>
              </a:ext>
            </a:extLst>
          </p:cNvPr>
          <p:cNvPicPr>
            <a:picLocks noChangeAspect="1"/>
          </p:cNvPicPr>
          <p:nvPr/>
        </p:nvPicPr>
        <p:blipFill>
          <a:blip r:embed="rId4"/>
          <a:stretch>
            <a:fillRect/>
          </a:stretch>
        </p:blipFill>
        <p:spPr>
          <a:xfrm>
            <a:off x="8377336" y="2353595"/>
            <a:ext cx="1957874" cy="3711803"/>
          </a:xfrm>
          <a:prstGeom prst="rect">
            <a:avLst/>
          </a:prstGeom>
        </p:spPr>
      </p:pic>
      <p:sp>
        <p:nvSpPr>
          <p:cNvPr id="12" name="テキスト ボックス 11">
            <a:extLst>
              <a:ext uri="{FF2B5EF4-FFF2-40B4-BE49-F238E27FC236}">
                <a16:creationId xmlns:a16="http://schemas.microsoft.com/office/drawing/2014/main" id="{0335AC98-78DD-D0A4-792B-1A3C266FC1E7}"/>
              </a:ext>
            </a:extLst>
          </p:cNvPr>
          <p:cNvSpPr txBox="1"/>
          <p:nvPr/>
        </p:nvSpPr>
        <p:spPr>
          <a:xfrm>
            <a:off x="5673522" y="1904042"/>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EC9A5BE9-10BF-097D-6A6F-680AFABFD5F2}"/>
              </a:ext>
            </a:extLst>
          </p:cNvPr>
          <p:cNvSpPr txBox="1"/>
          <p:nvPr/>
        </p:nvSpPr>
        <p:spPr>
          <a:xfrm>
            <a:off x="1567543" y="4713853"/>
            <a:ext cx="34616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Cosine </a:t>
            </a:r>
            <a:r>
              <a:rPr kumimoji="1" lang="ja-JP" altLang="en-US" sz="2400" dirty="0">
                <a:latin typeface="メイリオ" panose="020B0604030504040204" pitchFamily="50" charset="-128"/>
                <a:ea typeface="メイリオ" panose="020B0604030504040204" pitchFamily="50" charset="-128"/>
              </a:rPr>
              <a:t>類似度を使ってもうまくいかない</a:t>
            </a:r>
          </a:p>
        </p:txBody>
      </p:sp>
      <p:sp>
        <p:nvSpPr>
          <p:cNvPr id="14" name="テキスト ボックス 13">
            <a:extLst>
              <a:ext uri="{FF2B5EF4-FFF2-40B4-BE49-F238E27FC236}">
                <a16:creationId xmlns:a16="http://schemas.microsoft.com/office/drawing/2014/main" id="{0718491E-CA88-AB9B-5400-FCCE0D27DB5A}"/>
              </a:ext>
            </a:extLst>
          </p:cNvPr>
          <p:cNvSpPr txBox="1"/>
          <p:nvPr/>
        </p:nvSpPr>
        <p:spPr>
          <a:xfrm>
            <a:off x="8733453" y="1911196"/>
            <a:ext cx="9188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endParaRPr kumimoji="1" lang="ja-JP" altLang="en-US" sz="2400" dirty="0">
              <a:latin typeface="メイリオ" panose="020B0604030504040204" pitchFamily="50" charset="-128"/>
              <a:ea typeface="メイリオ" panose="020B0604030504040204" pitchFamily="50" charset="-128"/>
            </a:endParaRPr>
          </a:p>
        </p:txBody>
      </p:sp>
      <p:sp>
        <p:nvSpPr>
          <p:cNvPr id="15" name="矢印: 五方向 14">
            <a:extLst>
              <a:ext uri="{FF2B5EF4-FFF2-40B4-BE49-F238E27FC236}">
                <a16:creationId xmlns:a16="http://schemas.microsoft.com/office/drawing/2014/main" id="{E12F05ED-146E-62D3-7DC6-421454DD5DFE}"/>
              </a:ext>
            </a:extLst>
          </p:cNvPr>
          <p:cNvSpPr/>
          <p:nvPr/>
        </p:nvSpPr>
        <p:spPr>
          <a:xfrm>
            <a:off x="1418253" y="4506686"/>
            <a:ext cx="4058816" cy="1156996"/>
          </a:xfrm>
          <a:prstGeom prst="homePlat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3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9C18520-5F01-4A63-A8F1-6E88F57B1E13}"/>
                  </a:ext>
                </a:extLst>
              </p:cNvPr>
              <p:cNvSpPr txBox="1"/>
              <p:nvPr/>
            </p:nvSpPr>
            <p:spPr>
              <a:xfrm>
                <a:off x="389394" y="458189"/>
                <a:ext cx="9731767" cy="584904"/>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a:t>
                </a:r>
                <a14:m>
                  <m:oMath xmlns:m="http://schemas.openxmlformats.org/officeDocument/2006/math">
                    <m:r>
                      <a:rPr kumimoji="1" lang="ja-JP" altLang="en-US" sz="3200" b="0" i="1">
                        <a:latin typeface="Cambria Math" panose="02040503050406030204" pitchFamily="18" charset="0"/>
                        <a:ea typeface="メイリオ" panose="020B0604030504040204" pitchFamily="50" charset="-128"/>
                      </a:rPr>
                      <m:t>クラスタラベル</m:t>
                    </m:r>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r>
                      <a:rPr kumimoji="1" lang="ja-JP" altLang="en-US" sz="3200" i="1">
                        <a:latin typeface="Cambria Math" panose="02040503050406030204" pitchFamily="18" charset="0"/>
                        <a:ea typeface="メイリオ" panose="020B0604030504040204" pitchFamily="50" charset="-128"/>
                      </a:rPr>
                      <m:t>をクラスタ数</m:t>
                    </m:r>
                  </m:oMath>
                </a14:m>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に一般化</a:t>
                </a:r>
              </a:p>
            </p:txBody>
          </p:sp>
        </mc:Choice>
        <mc:Fallback xmlns="">
          <p:sp>
            <p:nvSpPr>
              <p:cNvPr id="2" name="テキスト ボックス 1">
                <a:extLst>
                  <a:ext uri="{FF2B5EF4-FFF2-40B4-BE49-F238E27FC236}">
                    <a16:creationId xmlns:a16="http://schemas.microsoft.com/office/drawing/2014/main" id="{59C18520-5F01-4A63-A8F1-6E88F57B1E13}"/>
                  </a:ext>
                </a:extLst>
              </p:cNvPr>
              <p:cNvSpPr txBox="1">
                <a:spLocks noRot="1" noChangeAspect="1" noMove="1" noResize="1" noEditPoints="1" noAdjustHandles="1" noChangeArrowheads="1" noChangeShapeType="1" noTextEdit="1"/>
              </p:cNvSpPr>
              <p:nvPr/>
            </p:nvSpPr>
            <p:spPr>
              <a:xfrm>
                <a:off x="389394" y="458189"/>
                <a:ext cx="9731767" cy="584904"/>
              </a:xfrm>
              <a:prstGeom prst="rect">
                <a:avLst/>
              </a:prstGeom>
              <a:blipFill>
                <a:blip r:embed="rId2"/>
                <a:stretch>
                  <a:fillRect l="-1629" t="-11458" r="-752"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EEA6B89-FBD7-498C-B56B-8743589DA706}"/>
                  </a:ext>
                </a:extLst>
              </p:cNvPr>
              <p:cNvSpPr txBox="1"/>
              <p:nvPr/>
            </p:nvSpPr>
            <p:spPr>
              <a:xfrm>
                <a:off x="526708" y="1043093"/>
                <a:ext cx="9457141" cy="838115"/>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クラスタ</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𝑘</m:t>
                    </m:r>
                  </m:oMath>
                </a14:m>
                <a:r>
                  <a:rPr kumimoji="1" lang="ja-JP" altLang="en-US" sz="2400" dirty="0">
                    <a:latin typeface="メイリオ" panose="020B0604030504040204" pitchFamily="50" charset="-128"/>
                    <a:ea typeface="メイリオ" panose="020B0604030504040204" pitchFamily="50" charset="-128"/>
                  </a:rPr>
                  <a:t>に所属する確率</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各クラスタ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を</a:t>
                </a:r>
                <a:r>
                  <a:rPr kumimoji="1" lang="ja-JP" altLang="en-US" sz="2400" dirty="0">
                    <a:solidFill>
                      <a:srgbClr val="FF0000"/>
                    </a:solidFill>
                    <a:latin typeface="メイリオ" panose="020B0604030504040204" pitchFamily="50" charset="-128"/>
                    <a:ea typeface="メイリオ" panose="020B0604030504040204" pitchFamily="50" charset="-128"/>
                  </a:rPr>
                  <a:t>負担する確率</a:t>
                </a:r>
                <a:r>
                  <a:rPr kumimoji="1" lang="ja-JP" altLang="en-US" sz="2400" dirty="0">
                    <a:latin typeface="メイリオ" panose="020B0604030504040204" pitchFamily="50" charset="-128"/>
                    <a:ea typeface="メイリオ" panose="020B0604030504040204" pitchFamily="50" charset="-128"/>
                  </a:rPr>
                  <a:t>だから</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は負担率と呼ばれる</a:t>
                </a:r>
              </a:p>
            </p:txBody>
          </p:sp>
        </mc:Choice>
        <mc:Fallback xmlns="">
          <p:sp>
            <p:nvSpPr>
              <p:cNvPr id="8" name="テキスト ボックス 7">
                <a:extLst>
                  <a:ext uri="{FF2B5EF4-FFF2-40B4-BE49-F238E27FC236}">
                    <a16:creationId xmlns:a16="http://schemas.microsoft.com/office/drawing/2014/main" id="{AEEA6B89-FBD7-498C-B56B-8743589DA706}"/>
                  </a:ext>
                </a:extLst>
              </p:cNvPr>
              <p:cNvSpPr txBox="1">
                <a:spLocks noRot="1" noChangeAspect="1" noMove="1" noResize="1" noEditPoints="1" noAdjustHandles="1" noChangeArrowheads="1" noChangeShapeType="1" noTextEdit="1"/>
              </p:cNvSpPr>
              <p:nvPr/>
            </p:nvSpPr>
            <p:spPr>
              <a:xfrm>
                <a:off x="526708" y="1043093"/>
                <a:ext cx="9457141" cy="838115"/>
              </a:xfrm>
              <a:prstGeom prst="rect">
                <a:avLst/>
              </a:prstGeom>
              <a:blipFill>
                <a:blip r:embed="rId3"/>
                <a:stretch>
                  <a:fillRect l="-838" t="-5072"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F05A41-9A0A-7270-F752-553CCAB0EA5A}"/>
                  </a:ext>
                </a:extLst>
              </p:cNvPr>
              <p:cNvSpPr txBox="1"/>
              <p:nvPr/>
            </p:nvSpPr>
            <p:spPr>
              <a:xfrm>
                <a:off x="1423380" y="2932989"/>
                <a:ext cx="5841536" cy="84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=1</m:t>
                          </m:r>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400" b="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9F05A41-9A0A-7270-F752-553CCAB0EA5A}"/>
                  </a:ext>
                </a:extLst>
              </p:cNvPr>
              <p:cNvSpPr txBox="1">
                <a:spLocks noRot="1" noChangeAspect="1" noMove="1" noResize="1" noEditPoints="1" noAdjustHandles="1" noChangeArrowheads="1" noChangeShapeType="1" noTextEdit="1"/>
              </p:cNvSpPr>
              <p:nvPr/>
            </p:nvSpPr>
            <p:spPr>
              <a:xfrm>
                <a:off x="1423380" y="2932989"/>
                <a:ext cx="5841536" cy="842731"/>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D037873-9C4C-86EA-9A3A-1F4D1514A200}"/>
              </a:ext>
            </a:extLst>
          </p:cNvPr>
          <p:cNvSpPr txBox="1"/>
          <p:nvPr/>
        </p:nvSpPr>
        <p:spPr>
          <a:xfrm>
            <a:off x="1576873" y="4907902"/>
            <a:ext cx="64780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この式の証明は</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アルゴリズムによる（略）</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035D053-1E67-6F41-FF70-44753EDA3A8A}"/>
                  </a:ext>
                </a:extLst>
              </p:cNvPr>
              <p:cNvSpPr txBox="1"/>
              <p:nvPr/>
            </p:nvSpPr>
            <p:spPr>
              <a:xfrm>
                <a:off x="1348736" y="2324902"/>
                <a:ext cx="5387309" cy="46307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負担率</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r>
                      <a:rPr kumimoji="1" lang="en-US" altLang="ja-JP" sz="2400" b="0" i="0"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確率的</m:t>
                    </m:r>
                  </m:oMath>
                </a14:m>
                <a:r>
                  <a:rPr kumimoji="1" lang="ja-JP" altLang="en-US" sz="2400" dirty="0">
                    <a:latin typeface="メイリオ" panose="020B0604030504040204" pitchFamily="50" charset="-128"/>
                    <a:ea typeface="メイリオ" panose="020B0604030504040204" pitchFamily="50" charset="-128"/>
                  </a:rPr>
                  <a:t>クラスタラベル</a:t>
                </a:r>
              </a:p>
            </p:txBody>
          </p:sp>
        </mc:Choice>
        <mc:Fallback xmlns="">
          <p:sp>
            <p:nvSpPr>
              <p:cNvPr id="10" name="テキスト ボックス 9">
                <a:extLst>
                  <a:ext uri="{FF2B5EF4-FFF2-40B4-BE49-F238E27FC236}">
                    <a16:creationId xmlns:a16="http://schemas.microsoft.com/office/drawing/2014/main" id="{A035D053-1E67-6F41-FF70-44753EDA3A8A}"/>
                  </a:ext>
                </a:extLst>
              </p:cNvPr>
              <p:cNvSpPr txBox="1">
                <a:spLocks noRot="1" noChangeAspect="1" noMove="1" noResize="1" noEditPoints="1" noAdjustHandles="1" noChangeArrowheads="1" noChangeShapeType="1" noTextEdit="1"/>
              </p:cNvSpPr>
              <p:nvPr/>
            </p:nvSpPr>
            <p:spPr>
              <a:xfrm>
                <a:off x="1348736" y="2324902"/>
                <a:ext cx="5387309" cy="463075"/>
              </a:xfrm>
              <a:prstGeom prst="rect">
                <a:avLst/>
              </a:prstGeom>
              <a:blipFill>
                <a:blip r:embed="rId5"/>
                <a:stretch>
                  <a:fillRect l="-1697" t="-7895" r="-792"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50776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6B106FE-1CA2-2CCC-8E36-CC3DCFAA7495}"/>
                  </a:ext>
                </a:extLst>
              </p:cNvPr>
              <p:cNvSpPr txBox="1"/>
              <p:nvPr/>
            </p:nvSpPr>
            <p:spPr>
              <a:xfrm>
                <a:off x="1824597" y="2112028"/>
                <a:ext cx="6815071" cy="983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800" i="1" smtClean="0">
                          <a:latin typeface="Cambria Math" panose="02040503050406030204" pitchFamily="18" charset="0"/>
                          <a:ea typeface="メイリオ" panose="020B0604030504040204" pitchFamily="50" charset="-128"/>
                        </a:rPr>
                        <m:t>𝛾</m:t>
                      </m:r>
                      <m:d>
                        <m:dPr>
                          <m:ctrlPr>
                            <a:rPr kumimoji="1" lang="en-US" altLang="ja-JP" sz="2800" b="0" i="1" smtClean="0">
                              <a:latin typeface="Cambria Math" panose="02040503050406030204" pitchFamily="18" charset="0"/>
                              <a:ea typeface="メイリオ" panose="020B0604030504040204" pitchFamily="50" charset="-128"/>
                            </a:rPr>
                          </m:ctrlPr>
                        </m:dPr>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𝑖𝑘</m:t>
                              </m:r>
                            </m:sub>
                          </m:sSub>
                        </m:e>
                      </m:d>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𝑘</m:t>
                              </m:r>
                            </m:sub>
                          </m:sSub>
                          <m:r>
                            <a:rPr kumimoji="1" lang="en-US" altLang="ja-JP" sz="2800" b="0" i="1" smtClean="0">
                              <a:latin typeface="Cambria Math" panose="02040503050406030204" pitchFamily="18" charset="0"/>
                              <a:ea typeface="メイリオ" panose="020B0604030504040204" pitchFamily="50" charset="-128"/>
                            </a:rPr>
                            <m:t>=1</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𝑥</m:t>
                              </m:r>
                            </m:e>
                            <m:sub>
                              <m:r>
                                <a:rPr kumimoji="1" lang="en-US" altLang="ja-JP" sz="2800" b="0" i="1" smtClean="0">
                                  <a:latin typeface="Cambria Math" panose="02040503050406030204" pitchFamily="18" charset="0"/>
                                  <a:ea typeface="メイリオ" panose="020B0604030504040204" pitchFamily="50" charset="-128"/>
                                </a:rPr>
                                <m:t>𝑖</m:t>
                              </m:r>
                            </m:sub>
                          </m:sSub>
                        </m:e>
                      </m:d>
                      <m:r>
                        <a:rPr kumimoji="1" lang="en-US" altLang="ja-JP" sz="2800" b="0" i="1" smtClean="0">
                          <a:latin typeface="Cambria Math" panose="02040503050406030204" pitchFamily="18" charset="0"/>
                          <a:ea typeface="メイリオ" panose="020B0604030504040204" pitchFamily="50" charset="-128"/>
                        </a:rPr>
                        <m:t>=</m:t>
                      </m:r>
                      <m:f>
                        <m:fPr>
                          <m:ctrlPr>
                            <a:rPr kumimoji="1" lang="en-US" altLang="ja-JP" sz="2800" b="0" i="1" smtClean="0">
                              <a:latin typeface="Cambria Math" panose="02040503050406030204" pitchFamily="18" charset="0"/>
                              <a:ea typeface="メイリオ" panose="020B0604030504040204" pitchFamily="50" charset="-128"/>
                            </a:rPr>
                          </m:ctrlPr>
                        </m:fPr>
                        <m:num>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𝑘</m:t>
                              </m:r>
                            </m:sub>
                          </m:sSub>
                          <m:r>
                            <a:rPr kumimoji="1" lang="en-US" altLang="ja-JP" sz="2800" b="0" i="1" smtClean="0">
                              <a:latin typeface="Cambria Math" panose="02040503050406030204" pitchFamily="18" charset="0"/>
                              <a:ea typeface="メイリオ" panose="020B0604030504040204" pitchFamily="50" charset="-128"/>
                            </a:rPr>
                            <m:t>𝑁</m:t>
                          </m:r>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𝑥</m:t>
                              </m:r>
                            </m:e>
                            <m:sub>
                              <m:r>
                                <a:rPr kumimoji="1" lang="en-US" altLang="ja-JP" sz="2800" b="0" i="1" smtClean="0">
                                  <a:latin typeface="Cambria Math" panose="02040503050406030204" pitchFamily="18" charset="0"/>
                                  <a:ea typeface="メイリオ" panose="020B0604030504040204" pitchFamily="50" charset="-128"/>
                                </a:rPr>
                                <m:t>𝑖</m:t>
                              </m:r>
                            </m:sub>
                          </m:sSub>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𝜇</m:t>
                              </m:r>
                            </m:e>
                            <m:sub>
                              <m:r>
                                <a:rPr kumimoji="1" lang="en-US" altLang="ja-JP" sz="2800" b="0" i="1" smtClean="0">
                                  <a:latin typeface="Cambria Math" panose="02040503050406030204" pitchFamily="18" charset="0"/>
                                  <a:ea typeface="メイリオ" panose="020B0604030504040204" pitchFamily="50" charset="-128"/>
                                </a:rPr>
                                <m:t>𝑘</m:t>
                              </m:r>
                            </m:sub>
                          </m:sSub>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m:rPr>
                                  <m:sty m:val="p"/>
                                </m:rPr>
                                <a:rPr kumimoji="1" lang="el-GR" altLang="ja-JP" sz="2800" i="1">
                                  <a:latin typeface="Cambria Math" panose="02040503050406030204" pitchFamily="18" charset="0"/>
                                  <a:ea typeface="Cambria Math" panose="02040503050406030204" pitchFamily="18" charset="0"/>
                                </a:rPr>
                                <m:t>Σ</m:t>
                              </m:r>
                            </m:e>
                            <m:sub>
                              <m:r>
                                <a:rPr kumimoji="1" lang="en-US" altLang="ja-JP" sz="2800" b="0" i="1" smtClean="0">
                                  <a:latin typeface="Cambria Math" panose="02040503050406030204" pitchFamily="18" charset="0"/>
                                  <a:ea typeface="Cambria Math" panose="02040503050406030204" pitchFamily="18" charset="0"/>
                                </a:rPr>
                                <m:t>𝑘</m:t>
                              </m:r>
                            </m:sub>
                          </m:sSub>
                          <m:r>
                            <a:rPr kumimoji="1" lang="en-US" altLang="ja-JP" sz="28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800" b="0" i="1" smtClean="0">
                                  <a:latin typeface="Cambria Math" panose="02040503050406030204" pitchFamily="18" charset="0"/>
                                  <a:ea typeface="メイリオ" panose="020B0604030504040204" pitchFamily="50" charset="-128"/>
                                </a:rPr>
                              </m:ctrlPr>
                            </m:naryPr>
                            <m:sub>
                              <m:r>
                                <m:rPr>
                                  <m:brk m:alnAt="25"/>
                                </m:rPr>
                                <a:rPr kumimoji="1" lang="en-US" altLang="ja-JP" sz="2800" b="0" i="1" smtClean="0">
                                  <a:latin typeface="Cambria Math" panose="02040503050406030204" pitchFamily="18" charset="0"/>
                                  <a:ea typeface="メイリオ" panose="020B0604030504040204" pitchFamily="50" charset="-128"/>
                                </a:rPr>
                                <m:t>𝑗</m:t>
                              </m:r>
                              <m:r>
                                <a:rPr kumimoji="1" lang="en-US" altLang="ja-JP" sz="2800" b="0" i="1" smtClean="0">
                                  <a:latin typeface="Cambria Math" panose="02040503050406030204" pitchFamily="18" charset="0"/>
                                  <a:ea typeface="メイリオ" panose="020B0604030504040204" pitchFamily="50" charset="-128"/>
                                </a:rPr>
                                <m:t>=1</m:t>
                              </m:r>
                            </m:sub>
                            <m:sup>
                              <m:r>
                                <a:rPr kumimoji="1" lang="en-US" altLang="ja-JP" sz="2800" b="0" i="1" smtClean="0">
                                  <a:latin typeface="Cambria Math" panose="02040503050406030204" pitchFamily="18" charset="0"/>
                                  <a:ea typeface="メイリオ" panose="020B0604030504040204" pitchFamily="50" charset="-128"/>
                                </a:rPr>
                                <m:t>𝐾</m:t>
                              </m:r>
                            </m:sup>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𝑗</m:t>
                                  </m:r>
                                </m:sub>
                              </m:sSub>
                              <m:r>
                                <a:rPr kumimoji="1" lang="en-US" altLang="ja-JP" sz="2800" b="0" i="1" smtClean="0">
                                  <a:latin typeface="Cambria Math" panose="02040503050406030204" pitchFamily="18" charset="0"/>
                                  <a:ea typeface="メイリオ" panose="020B0604030504040204" pitchFamily="50" charset="-128"/>
                                </a:rPr>
                                <m:t>𝑁</m:t>
                              </m:r>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en-US" altLang="ja-JP" sz="2800" b="0" i="1" smtClean="0">
                                      <a:latin typeface="Cambria Math" panose="02040503050406030204" pitchFamily="18" charset="0"/>
                                      <a:ea typeface="メイリオ" panose="020B0604030504040204" pitchFamily="50" charset="-128"/>
                                    </a:rPr>
                                    <m:t>𝑥</m:t>
                                  </m:r>
                                </m:e>
                                <m:sub>
                                  <m:r>
                                    <a:rPr kumimoji="1" lang="en-US" altLang="ja-JP" sz="2800" b="0" i="1" smtClean="0">
                                      <a:latin typeface="Cambria Math" panose="02040503050406030204" pitchFamily="18" charset="0"/>
                                      <a:ea typeface="メイリオ" panose="020B0604030504040204" pitchFamily="50" charset="-128"/>
                                    </a:rPr>
                                    <m:t>𝑖</m:t>
                                  </m:r>
                                </m:sub>
                              </m:sSub>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𝜇</m:t>
                                  </m:r>
                                </m:e>
                                <m:sub>
                                  <m:r>
                                    <a:rPr kumimoji="1" lang="en-US" altLang="ja-JP" sz="2800" b="0" i="1" smtClean="0">
                                      <a:latin typeface="Cambria Math" panose="02040503050406030204" pitchFamily="18" charset="0"/>
                                      <a:ea typeface="メイリオ" panose="020B0604030504040204" pitchFamily="50" charset="-128"/>
                                    </a:rPr>
                                    <m:t>𝑗</m:t>
                                  </m:r>
                                </m:sub>
                              </m:sSub>
                              <m:r>
                                <a:rPr kumimoji="1" lang="en-US" altLang="ja-JP" sz="2800" b="0" i="1" smtClean="0">
                                  <a:latin typeface="Cambria Math" panose="02040503050406030204" pitchFamily="18" charset="0"/>
                                  <a:ea typeface="メイリオ" panose="020B0604030504040204" pitchFamily="50" charset="-128"/>
                                </a:rPr>
                                <m:t>,</m:t>
                              </m:r>
                              <m:sSub>
                                <m:sSubPr>
                                  <m:ctrlPr>
                                    <a:rPr kumimoji="1" lang="en-US" altLang="ja-JP" sz="2800" b="0" i="1" smtClean="0">
                                      <a:latin typeface="Cambria Math" panose="02040503050406030204" pitchFamily="18" charset="0"/>
                                      <a:ea typeface="メイリオ" panose="020B0604030504040204" pitchFamily="50" charset="-128"/>
                                    </a:rPr>
                                  </m:ctrlPr>
                                </m:sSubPr>
                                <m:e>
                                  <m:r>
                                    <m:rPr>
                                      <m:sty m:val="p"/>
                                    </m:rPr>
                                    <a:rPr kumimoji="1" lang="el-GR" altLang="ja-JP" sz="2800" b="0" i="1" smtClean="0">
                                      <a:latin typeface="Cambria Math" panose="02040503050406030204" pitchFamily="18" charset="0"/>
                                      <a:ea typeface="Cambria Math" panose="02040503050406030204" pitchFamily="18" charset="0"/>
                                    </a:rPr>
                                    <m:t>Σ</m:t>
                                  </m:r>
                                </m:e>
                                <m:sub>
                                  <m:r>
                                    <a:rPr kumimoji="1" lang="en-US" altLang="ja-JP" sz="2800" b="0" i="1" smtClean="0">
                                      <a:latin typeface="Cambria Math" panose="02040503050406030204" pitchFamily="18" charset="0"/>
                                      <a:ea typeface="メイリオ" panose="020B0604030504040204" pitchFamily="50" charset="-128"/>
                                    </a:rPr>
                                    <m:t>𝑗</m:t>
                                  </m:r>
                                </m:sub>
                              </m:sSub>
                              <m:r>
                                <a:rPr kumimoji="1" lang="en-US" altLang="ja-JP" sz="2800" b="0" i="1" smtClean="0">
                                  <a:latin typeface="Cambria Math" panose="02040503050406030204" pitchFamily="18" charset="0"/>
                                  <a:ea typeface="メイリオ" panose="020B0604030504040204" pitchFamily="50" charset="-128"/>
                                </a:rPr>
                                <m:t>)</m:t>
                              </m:r>
                            </m:e>
                          </m:nary>
                        </m:den>
                      </m:f>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D6B106FE-1CA2-2CCC-8E36-CC3DCFAA7495}"/>
                  </a:ext>
                </a:extLst>
              </p:cNvPr>
              <p:cNvSpPr txBox="1">
                <a:spLocks noRot="1" noChangeAspect="1" noMove="1" noResize="1" noEditPoints="1" noAdjustHandles="1" noChangeArrowheads="1" noChangeShapeType="1" noTextEdit="1"/>
              </p:cNvSpPr>
              <p:nvPr/>
            </p:nvSpPr>
            <p:spPr>
              <a:xfrm>
                <a:off x="1824597" y="2112028"/>
                <a:ext cx="6815071" cy="98309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2F27E5-5BA7-45CC-3C0F-B0709071E467}"/>
                  </a:ext>
                </a:extLst>
              </p:cNvPr>
              <p:cNvSpPr txBox="1"/>
              <p:nvPr/>
            </p:nvSpPr>
            <p:spPr>
              <a:xfrm>
                <a:off x="494522" y="569168"/>
                <a:ext cx="11512703" cy="590739"/>
              </a:xfrm>
              <a:prstGeom prst="rect">
                <a:avLst/>
              </a:prstGeom>
              <a:noFill/>
            </p:spPr>
            <p:txBody>
              <a:bodyPr wrap="none" rtlCol="0">
                <a:spAutoFit/>
              </a:bodyPr>
              <a:lstStyle/>
              <a:p>
                <a:pPr algn="l"/>
                <a:r>
                  <a:rPr kumimoji="1" lang="ja-JP" altLang="en-US" sz="3200" dirty="0">
                    <a:ea typeface="メイリオ" panose="020B0604030504040204" pitchFamily="50" charset="-128"/>
                  </a:rPr>
                  <a:t>確率的</a:t>
                </a:r>
                <a14:m>
                  <m:oMath xmlns:m="http://schemas.openxmlformats.org/officeDocument/2006/math">
                    <m:r>
                      <a:rPr kumimoji="1" lang="ja-JP" altLang="en-US" sz="3200" b="0" i="1">
                        <a:latin typeface="Cambria Math" panose="02040503050406030204" pitchFamily="18" charset="0"/>
                        <a:ea typeface="メイリオ" panose="020B0604030504040204" pitchFamily="50" charset="-128"/>
                      </a:rPr>
                      <m:t>クラスタラベル</m:t>
                    </m:r>
                    <m:r>
                      <a:rPr kumimoji="1" lang="ja-JP" altLang="en-US" sz="3200" b="0" i="1" smtClean="0">
                        <a:latin typeface="Cambria Math" panose="02040503050406030204" pitchFamily="18" charset="0"/>
                        <a:ea typeface="メイリオ" panose="020B0604030504040204" pitchFamily="50" charset="-128"/>
                      </a:rPr>
                      <m:t>（</m:t>
                    </m:r>
                    <m:r>
                      <a:rPr kumimoji="1" lang="ja-JP" altLang="en-US" sz="3200" b="0" i="1">
                        <a:latin typeface="Cambria Math" panose="02040503050406030204" pitchFamily="18" charset="0"/>
                        <a:ea typeface="メイリオ" panose="020B0604030504040204" pitchFamily="50" charset="-128"/>
                      </a:rPr>
                      <m:t>負担率</m:t>
                    </m:r>
                    <m:r>
                      <a:rPr kumimoji="1" lang="ja-JP" altLang="en-US" sz="3200" b="0" i="1" smtClean="0">
                        <a:latin typeface="Cambria Math" panose="02040503050406030204" pitchFamily="18" charset="0"/>
                        <a:ea typeface="メイリオ" panose="020B0604030504040204" pitchFamily="50" charset="-128"/>
                      </a:rPr>
                      <m:t>）</m:t>
                    </m:r>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の式をよーく見ると</a:t>
                </a:r>
              </a:p>
            </p:txBody>
          </p:sp>
        </mc:Choice>
        <mc:Fallback xmlns="">
          <p:sp>
            <p:nvSpPr>
              <p:cNvPr id="3" name="テキスト ボックス 2">
                <a:extLst>
                  <a:ext uri="{FF2B5EF4-FFF2-40B4-BE49-F238E27FC236}">
                    <a16:creationId xmlns:a16="http://schemas.microsoft.com/office/drawing/2014/main" id="{3A2F27E5-5BA7-45CC-3C0F-B0709071E467}"/>
                  </a:ext>
                </a:extLst>
              </p:cNvPr>
              <p:cNvSpPr txBox="1">
                <a:spLocks noRot="1" noChangeAspect="1" noMove="1" noResize="1" noEditPoints="1" noAdjustHandles="1" noChangeArrowheads="1" noChangeShapeType="1" noTextEdit="1"/>
              </p:cNvSpPr>
              <p:nvPr/>
            </p:nvSpPr>
            <p:spPr>
              <a:xfrm>
                <a:off x="494522" y="569168"/>
                <a:ext cx="11512703" cy="590739"/>
              </a:xfrm>
              <a:prstGeom prst="rect">
                <a:avLst/>
              </a:prstGeom>
              <a:blipFill>
                <a:blip r:embed="rId3"/>
                <a:stretch>
                  <a:fillRect l="-1323" t="-10309" b="-350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794EA0-40E9-CFA8-35E7-B32F7D621E12}"/>
                  </a:ext>
                </a:extLst>
              </p:cNvPr>
              <p:cNvSpPr txBox="1"/>
              <p:nvPr/>
            </p:nvSpPr>
            <p:spPr>
              <a:xfrm>
                <a:off x="1392340" y="3532050"/>
                <a:ext cx="8791766" cy="461665"/>
              </a:xfrm>
              <a:prstGeom prst="rect">
                <a:avLst/>
              </a:prstGeom>
              <a:noFill/>
            </p:spPr>
            <p:txBody>
              <a:bodyPr wrap="none" rtlCol="0">
                <a:spAutoFit/>
              </a:bodyPr>
              <a:lstStyle/>
              <a:p>
                <a:pPr algn="l"/>
                <a:r>
                  <a:rPr kumimoji="1" lang="ja-JP" altLang="en-US" sz="2400" dirty="0">
                    <a:ea typeface="メイリオ" panose="020B0604030504040204" pitchFamily="50" charset="-128"/>
                  </a:rPr>
                  <a:t>右辺はパラメータ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が定まっている前提になっている！</a:t>
                </a:r>
              </a:p>
            </p:txBody>
          </p:sp>
        </mc:Choice>
        <mc:Fallback xmlns="">
          <p:sp>
            <p:nvSpPr>
              <p:cNvPr id="4" name="テキスト ボックス 3">
                <a:extLst>
                  <a:ext uri="{FF2B5EF4-FFF2-40B4-BE49-F238E27FC236}">
                    <a16:creationId xmlns:a16="http://schemas.microsoft.com/office/drawing/2014/main" id="{FB794EA0-40E9-CFA8-35E7-B32F7D621E12}"/>
                  </a:ext>
                </a:extLst>
              </p:cNvPr>
              <p:cNvSpPr txBox="1">
                <a:spLocks noRot="1" noChangeAspect="1" noMove="1" noResize="1" noEditPoints="1" noAdjustHandles="1" noChangeArrowheads="1" noChangeShapeType="1" noTextEdit="1"/>
              </p:cNvSpPr>
              <p:nvPr/>
            </p:nvSpPr>
            <p:spPr>
              <a:xfrm>
                <a:off x="1392340" y="3532050"/>
                <a:ext cx="8791766" cy="461665"/>
              </a:xfrm>
              <a:prstGeom prst="rect">
                <a:avLst/>
              </a:prstGeom>
              <a:blipFill>
                <a:blip r:embed="rId4"/>
                <a:stretch>
                  <a:fillRect l="-1040" t="-7895" r="-69" b="-31579"/>
                </a:stretch>
              </a:blipFill>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4356C557-0D67-E6AC-49A3-9FABA75F506A}"/>
              </a:ext>
            </a:extLst>
          </p:cNvPr>
          <p:cNvSpPr/>
          <p:nvPr/>
        </p:nvSpPr>
        <p:spPr>
          <a:xfrm>
            <a:off x="4889240" y="4156587"/>
            <a:ext cx="1048139" cy="340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867CE98-E76A-4510-3B0F-DDB8E4B5D665}"/>
              </a:ext>
            </a:extLst>
          </p:cNvPr>
          <p:cNvSpPr txBox="1"/>
          <p:nvPr/>
        </p:nvSpPr>
        <p:spPr>
          <a:xfrm>
            <a:off x="3782093" y="4756391"/>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実際は未知パラメータ</a:t>
            </a:r>
          </a:p>
        </p:txBody>
      </p:sp>
    </p:spTree>
    <p:extLst>
      <p:ext uri="{BB962C8B-B14F-4D97-AF65-F5344CB8AC3E}">
        <p14:creationId xmlns:p14="http://schemas.microsoft.com/office/powerpoint/2010/main" val="48553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59E3B05-71A7-623E-A712-90D59570C828}"/>
                  </a:ext>
                </a:extLst>
              </p:cNvPr>
              <p:cNvSpPr txBox="1"/>
              <p:nvPr/>
            </p:nvSpPr>
            <p:spPr>
              <a:xfrm>
                <a:off x="544512" y="127408"/>
                <a:ext cx="5505418" cy="584775"/>
              </a:xfrm>
              <a:prstGeom prst="rect">
                <a:avLst/>
              </a:prstGeom>
              <a:noFill/>
            </p:spPr>
            <p:txBody>
              <a:bodyPr wrap="none" rtlCol="0">
                <a:spAutoFit/>
              </a:bodyPr>
              <a:lstStyle/>
              <a:p>
                <a:pPr algn="l"/>
                <a:r>
                  <a:rPr kumimoji="1" lang="ja-JP" altLang="en-US" sz="3200" dirty="0">
                    <a:ea typeface="メイリオ" panose="020B0604030504040204" pitchFamily="50" charset="-128"/>
                  </a:rPr>
                  <a:t>パラメータ</a:t>
                </a:r>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b="0" i="1">
                            <a:latin typeface="Cambria Math" panose="02040503050406030204" pitchFamily="18" charset="0"/>
                            <a:ea typeface="メイリオ" panose="020B0604030504040204" pitchFamily="50" charset="-128"/>
                          </a:rPr>
                          <m:t>𝜇</m:t>
                        </m:r>
                      </m:e>
                      <m:sub>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 </m:t>
                    </m:r>
                    <m:sSub>
                      <m:sSubPr>
                        <m:ctrlPr>
                          <a:rPr kumimoji="1" lang="en-US" altLang="ja-JP" sz="3200" i="1">
                            <a:latin typeface="Cambria Math" panose="02040503050406030204" pitchFamily="18" charset="0"/>
                            <a:ea typeface="メイリオ" panose="020B0604030504040204" pitchFamily="50" charset="-128"/>
                          </a:rPr>
                        </m:ctrlPr>
                      </m:sSubPr>
                      <m:e>
                        <m:r>
                          <a:rPr kumimoji="1" lang="el-GR" altLang="ja-JP" sz="3200" b="0" i="1">
                            <a:latin typeface="Cambria Math" panose="02040503050406030204" pitchFamily="18" charset="0"/>
                            <a:ea typeface="Cambria Math" panose="02040503050406030204" pitchFamily="18" charset="0"/>
                          </a:rPr>
                          <m:t>𝛴</m:t>
                        </m:r>
                      </m:e>
                      <m:sub>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ja-JP" altLang="en-US" sz="3200" b="0" i="1">
                            <a:latin typeface="Cambria Math" panose="02040503050406030204" pitchFamily="18" charset="0"/>
                            <a:ea typeface="メイリオ" panose="020B0604030504040204" pitchFamily="50" charset="-128"/>
                          </a:rPr>
                          <m:t>𝜋</m:t>
                        </m:r>
                      </m:e>
                      <m:sub>
                        <m:r>
                          <a:rPr kumimoji="1" lang="en-US" altLang="ja-JP" sz="3200" b="0" i="1">
                            <a:latin typeface="Cambria Math" panose="02040503050406030204" pitchFamily="18" charset="0"/>
                            <a:ea typeface="メイリオ" panose="020B0604030504040204" pitchFamily="50" charset="-128"/>
                          </a:rPr>
                          <m:t>𝑘</m:t>
                        </m:r>
                      </m:sub>
                    </m:sSub>
                  </m:oMath>
                </a14:m>
                <a:r>
                  <a:rPr kumimoji="1" lang="ja-JP" altLang="en-US" sz="3200" dirty="0">
                    <a:latin typeface="メイリオ" panose="020B0604030504040204" pitchFamily="50" charset="-128"/>
                    <a:ea typeface="メイリオ" panose="020B0604030504040204" pitchFamily="50" charset="-128"/>
                  </a:rPr>
                  <a:t>の推定式</a:t>
                </a:r>
              </a:p>
            </p:txBody>
          </p:sp>
        </mc:Choice>
        <mc:Fallback xmlns="">
          <p:sp>
            <p:nvSpPr>
              <p:cNvPr id="2" name="テキスト ボックス 1">
                <a:extLst>
                  <a:ext uri="{FF2B5EF4-FFF2-40B4-BE49-F238E27FC236}">
                    <a16:creationId xmlns:a16="http://schemas.microsoft.com/office/drawing/2014/main" id="{759E3B05-71A7-623E-A712-90D59570C828}"/>
                  </a:ext>
                </a:extLst>
              </p:cNvPr>
              <p:cNvSpPr txBox="1">
                <a:spLocks noRot="1" noChangeAspect="1" noMove="1" noResize="1" noEditPoints="1" noAdjustHandles="1" noChangeArrowheads="1" noChangeShapeType="1" noTextEdit="1"/>
              </p:cNvSpPr>
              <p:nvPr/>
            </p:nvSpPr>
            <p:spPr>
              <a:xfrm>
                <a:off x="544512" y="127408"/>
                <a:ext cx="5505418" cy="584775"/>
              </a:xfrm>
              <a:prstGeom prst="rect">
                <a:avLst/>
              </a:prstGeom>
              <a:blipFill>
                <a:blip r:embed="rId2"/>
                <a:stretch>
                  <a:fillRect l="-2769" t="-12500" r="-2215"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2280943-5C44-F62A-A296-DF40DF57A2A3}"/>
                  </a:ext>
                </a:extLst>
              </p:cNvPr>
              <p:cNvSpPr txBox="1"/>
              <p:nvPr/>
            </p:nvSpPr>
            <p:spPr>
              <a:xfrm>
                <a:off x="1317486" y="3838403"/>
                <a:ext cx="479208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𝑘</m:t>
                              </m:r>
                            </m:sub>
                          </m:sSub>
                        </m:den>
                      </m:f>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2280943-5C44-F62A-A296-DF40DF57A2A3}"/>
                  </a:ext>
                </a:extLst>
              </p:cNvPr>
              <p:cNvSpPr txBox="1">
                <a:spLocks noRot="1" noChangeAspect="1" noMove="1" noResize="1" noEditPoints="1" noAdjustHandles="1" noChangeArrowheads="1" noChangeShapeType="1" noTextEdit="1"/>
              </p:cNvSpPr>
              <p:nvPr/>
            </p:nvSpPr>
            <p:spPr>
              <a:xfrm>
                <a:off x="1317486" y="3838403"/>
                <a:ext cx="4792081"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6B1CE5-C561-BD6F-E511-D8907CBBB84F}"/>
                  </a:ext>
                </a:extLst>
              </p:cNvPr>
              <p:cNvSpPr txBox="1"/>
              <p:nvPr/>
            </p:nvSpPr>
            <p:spPr>
              <a:xfrm>
                <a:off x="1317486" y="5067952"/>
                <a:ext cx="1198854" cy="68903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smtClean="0">
                              <a:latin typeface="Cambria Math" panose="02040503050406030204" pitchFamily="18" charset="0"/>
                              <a:ea typeface="メイリオ" panose="020B0604030504040204" pitchFamily="50" charset="-128"/>
                            </a:rPr>
                          </m:ctrlPr>
                        </m:fPr>
                        <m:num>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𝑘</m:t>
                              </m:r>
                            </m:sub>
                          </m:sSub>
                        </m:num>
                        <m:den>
                          <m:r>
                            <a:rPr kumimoji="1" lang="en-US" altLang="ja-JP" sz="2400" b="0" i="1" smtClean="0">
                              <a:latin typeface="Cambria Math" panose="02040503050406030204" pitchFamily="18" charset="0"/>
                              <a:ea typeface="メイリオ" panose="020B0604030504040204" pitchFamily="50" charset="-128"/>
                            </a:rPr>
                            <m:t>𝑁</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6B1CE5-C561-BD6F-E511-D8907CBBB84F}"/>
                  </a:ext>
                </a:extLst>
              </p:cNvPr>
              <p:cNvSpPr txBox="1">
                <a:spLocks noRot="1" noChangeAspect="1" noMove="1" noResize="1" noEditPoints="1" noAdjustHandles="1" noChangeArrowheads="1" noChangeShapeType="1" noTextEdit="1"/>
              </p:cNvSpPr>
              <p:nvPr/>
            </p:nvSpPr>
            <p:spPr>
              <a:xfrm>
                <a:off x="1317486" y="5067952"/>
                <a:ext cx="1198854" cy="6890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D122055-5FD8-949B-A060-B812F2F944EA}"/>
                  </a:ext>
                </a:extLst>
              </p:cNvPr>
              <p:cNvSpPr txBox="1"/>
              <p:nvPr/>
            </p:nvSpPr>
            <p:spPr>
              <a:xfrm>
                <a:off x="2516340" y="5756987"/>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D122055-5FD8-949B-A060-B812F2F944EA}"/>
                  </a:ext>
                </a:extLst>
              </p:cNvPr>
              <p:cNvSpPr txBox="1">
                <a:spLocks noRot="1" noChangeAspect="1" noMove="1" noResize="1" noEditPoints="1" noAdjustHandles="1" noChangeArrowheads="1" noChangeShapeType="1" noTextEdit="1"/>
              </p:cNvSpPr>
              <p:nvPr/>
            </p:nvSpPr>
            <p:spPr>
              <a:xfrm>
                <a:off x="2516340" y="5756987"/>
                <a:ext cx="1809150" cy="8654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71E3AD6-E6CA-54B5-6463-742A146CF4E8}"/>
                  </a:ext>
                </a:extLst>
              </p:cNvPr>
              <p:cNvSpPr txBox="1"/>
              <p:nvPr/>
            </p:nvSpPr>
            <p:spPr>
              <a:xfrm>
                <a:off x="1317486" y="2648497"/>
                <a:ext cx="2756909"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71E3AD6-E6CA-54B5-6463-742A146CF4E8}"/>
                  </a:ext>
                </a:extLst>
              </p:cNvPr>
              <p:cNvSpPr txBox="1">
                <a:spLocks noRot="1" noChangeAspect="1" noMove="1" noResize="1" noEditPoints="1" noAdjustHandles="1" noChangeArrowheads="1" noChangeShapeType="1" noTextEdit="1"/>
              </p:cNvSpPr>
              <p:nvPr/>
            </p:nvSpPr>
            <p:spPr>
              <a:xfrm>
                <a:off x="1317486" y="2648497"/>
                <a:ext cx="2756909" cy="103848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8CB3F4-E53E-F2D3-5CE5-11A6B9528C4D}"/>
                  </a:ext>
                </a:extLst>
              </p:cNvPr>
              <p:cNvSpPr txBox="1"/>
              <p:nvPr/>
            </p:nvSpPr>
            <p:spPr>
              <a:xfrm>
                <a:off x="4575893" y="5764170"/>
                <a:ext cx="2072619"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ja-JP" altLang="en-US" sz="200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nary>
                            <m:naryPr>
                              <m:chr m:val="∑"/>
                              <m:ctrlPr>
                                <a:rPr kumimoji="1" lang="en-US" altLang="ja-JP" sz="200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𝑘</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e>
                          </m:nary>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318CB3F4-E53E-F2D3-5CE5-11A6B9528C4D}"/>
                  </a:ext>
                </a:extLst>
              </p:cNvPr>
              <p:cNvSpPr txBox="1">
                <a:spLocks noRot="1" noChangeAspect="1" noMove="1" noResize="1" noEditPoints="1" noAdjustHandles="1" noChangeArrowheads="1" noChangeShapeType="1" noTextEdit="1"/>
              </p:cNvSpPr>
              <p:nvPr/>
            </p:nvSpPr>
            <p:spPr>
              <a:xfrm>
                <a:off x="4575893" y="5764170"/>
                <a:ext cx="2072619"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DC33D45-2C88-9902-2B87-BED847E62EDA}"/>
                  </a:ext>
                </a:extLst>
              </p:cNvPr>
              <p:cNvSpPr txBox="1"/>
              <p:nvPr/>
            </p:nvSpPr>
            <p:spPr>
              <a:xfrm>
                <a:off x="6785253" y="5909401"/>
                <a:ext cx="2641879" cy="720262"/>
              </a:xfrm>
              <a:prstGeom prst="rect">
                <a:avLst/>
              </a:prstGeom>
              <a:noFill/>
            </p:spPr>
            <p:txBody>
              <a:bodyPr wrap="square">
                <a:spAutoFit/>
              </a:bodyPr>
              <a:lstStyle/>
              <a:p>
                <a14:m>
                  <m:oMath xmlns:m="http://schemas.openxmlformats.org/officeDocument/2006/math">
                    <m:nary>
                      <m:naryPr>
                        <m:chr m:val="∑"/>
                        <m:ctrlPr>
                          <a:rPr kumimoji="1" lang="en-US" altLang="ja-JP" sz="200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𝑘</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=1 </m:t>
                        </m:r>
                      </m:e>
                    </m:nary>
                  </m:oMath>
                </a14:m>
                <a:r>
                  <a:rPr lang="ja-JP" altLang="en-US" sz="2000" dirty="0">
                    <a:latin typeface="メイリオ" panose="020B0604030504040204" pitchFamily="50" charset="-128"/>
                    <a:ea typeface="メイリオ" panose="020B0604030504040204" pitchFamily="50" charset="-128"/>
                  </a:rPr>
                  <a:t>なので</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はデータの総数</a:t>
                </a:r>
              </a:p>
            </p:txBody>
          </p:sp>
        </mc:Choice>
        <mc:Fallback xmlns="">
          <p:sp>
            <p:nvSpPr>
              <p:cNvPr id="10" name="テキスト ボックス 9">
                <a:extLst>
                  <a:ext uri="{FF2B5EF4-FFF2-40B4-BE49-F238E27FC236}">
                    <a16:creationId xmlns:a16="http://schemas.microsoft.com/office/drawing/2014/main" id="{7DC33D45-2C88-9902-2B87-BED847E62EDA}"/>
                  </a:ext>
                </a:extLst>
              </p:cNvPr>
              <p:cNvSpPr txBox="1">
                <a:spLocks noRot="1" noChangeAspect="1" noMove="1" noResize="1" noEditPoints="1" noAdjustHandles="1" noChangeArrowheads="1" noChangeShapeType="1" noTextEdit="1"/>
              </p:cNvSpPr>
              <p:nvPr/>
            </p:nvSpPr>
            <p:spPr>
              <a:xfrm>
                <a:off x="6785253" y="5909401"/>
                <a:ext cx="2641879" cy="720262"/>
              </a:xfrm>
              <a:prstGeom prst="rect">
                <a:avLst/>
              </a:prstGeom>
              <a:blipFill>
                <a:blip r:embed="rId8"/>
                <a:stretch>
                  <a:fillRect l="-14088" t="-68067" b="-563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57377B9-D887-5718-24C4-AEFA1606586B}"/>
                  </a:ext>
                </a:extLst>
              </p:cNvPr>
              <p:cNvSpPr txBox="1"/>
              <p:nvPr/>
            </p:nvSpPr>
            <p:spPr>
              <a:xfrm>
                <a:off x="523097" y="1100100"/>
                <a:ext cx="11102976" cy="1569660"/>
              </a:xfrm>
              <a:prstGeom prst="rect">
                <a:avLst/>
              </a:prstGeom>
              <a:noFill/>
            </p:spPr>
            <p:txBody>
              <a:bodyPr wrap="none" rtlCol="0">
                <a:spAutoFit/>
              </a:bodyPr>
              <a:lstStyle/>
              <a:p>
                <a:pPr algn="l"/>
                <a:r>
                  <a:rPr kumimoji="1" lang="ja-JP" altLang="en-US" sz="2400" dirty="0">
                    <a:ea typeface="メイリオ" panose="020B0604030504040204" pitchFamily="50" charset="-128"/>
                  </a:rPr>
                  <a:t>１．</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は，普通の正規分布の最尤推定式（サンプル平均とサンプル分散）に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確率的クラスタ</a:t>
                </a:r>
                <a14:m>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を掛けた式になっていて非常にシンプル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のクラスタ重心は、</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で</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をなくした式になっていた</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ea typeface="メイリオ" panose="020B0604030504040204" pitchFamily="50" charset="-128"/>
                  </a:rPr>
                  <a:t>２．</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は、データ総数</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に対するクラスタｋに所属するデータの確率的な割合</a:t>
                </a:r>
              </a:p>
            </p:txBody>
          </p:sp>
        </mc:Choice>
        <mc:Fallback xmlns="">
          <p:sp>
            <p:nvSpPr>
              <p:cNvPr id="12" name="テキスト ボックス 11">
                <a:extLst>
                  <a:ext uri="{FF2B5EF4-FFF2-40B4-BE49-F238E27FC236}">
                    <a16:creationId xmlns:a16="http://schemas.microsoft.com/office/drawing/2014/main" id="{B57377B9-D887-5718-24C4-AEFA1606586B}"/>
                  </a:ext>
                </a:extLst>
              </p:cNvPr>
              <p:cNvSpPr txBox="1">
                <a:spLocks noRot="1" noChangeAspect="1" noMove="1" noResize="1" noEditPoints="1" noAdjustHandles="1" noChangeArrowheads="1" noChangeShapeType="1" noTextEdit="1"/>
              </p:cNvSpPr>
              <p:nvPr/>
            </p:nvSpPr>
            <p:spPr>
              <a:xfrm>
                <a:off x="523097" y="1100100"/>
                <a:ext cx="11102976" cy="1569660"/>
              </a:xfrm>
              <a:prstGeom prst="rect">
                <a:avLst/>
              </a:prstGeom>
              <a:blipFill>
                <a:blip r:embed="rId9"/>
                <a:stretch>
                  <a:fillRect l="-879" t="-2326" b="-852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01F5DA29-40E9-2EA4-A7EE-EC48A8BEF7E6}"/>
              </a:ext>
            </a:extLst>
          </p:cNvPr>
          <p:cNvSpPr txBox="1"/>
          <p:nvPr/>
        </p:nvSpPr>
        <p:spPr>
          <a:xfrm>
            <a:off x="544512" y="682225"/>
            <a:ext cx="572464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一見複雑だが、意味を考えるとシンプル</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0A9B5D2-F3E5-0B38-79B7-8BA4B0FA1393}"/>
                  </a:ext>
                </a:extLst>
              </p:cNvPr>
              <p:cNvSpPr txBox="1"/>
              <p:nvPr/>
            </p:nvSpPr>
            <p:spPr>
              <a:xfrm>
                <a:off x="4327853" y="3019597"/>
                <a:ext cx="616296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の平均はサンプル</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個</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10A9B5D2-F3E5-0B38-79B7-8BA4B0FA1393}"/>
                  </a:ext>
                </a:extLst>
              </p:cNvPr>
              <p:cNvSpPr txBox="1">
                <a:spLocks noRot="1" noChangeAspect="1" noMove="1" noResize="1" noEditPoints="1" noAdjustHandles="1" noChangeArrowheads="1" noChangeShapeType="1" noTextEdit="1"/>
              </p:cNvSpPr>
              <p:nvPr/>
            </p:nvSpPr>
            <p:spPr>
              <a:xfrm>
                <a:off x="4327853" y="3019597"/>
                <a:ext cx="6162969" cy="461665"/>
              </a:xfrm>
              <a:prstGeom prst="rect">
                <a:avLst/>
              </a:prstGeom>
              <a:blipFill>
                <a:blip r:embed="rId10"/>
                <a:stretch>
                  <a:fillRect l="-1583" t="-7895" b="-3157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69B3BC16-6219-34BE-1EFA-86DA6AC0C192}"/>
              </a:ext>
            </a:extLst>
          </p:cNvPr>
          <p:cNvSpPr txBox="1"/>
          <p:nvPr/>
        </p:nvSpPr>
        <p:spPr>
          <a:xfrm>
            <a:off x="6109567" y="418815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：分散も平均と同様な式</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54CE3FF-9CE5-8AE1-CA4D-9588F0328131}"/>
                  </a:ext>
                </a:extLst>
              </p:cNvPr>
              <p:cNvSpPr txBox="1"/>
              <p:nvPr/>
            </p:nvSpPr>
            <p:spPr>
              <a:xfrm>
                <a:off x="2642235" y="5234033"/>
                <a:ext cx="953126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に所属するサンプル</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の確率的な個数</a:t>
                </a:r>
                <a:r>
                  <a:rPr kumimoji="1" lang="en-US" altLang="ja-JP" sz="2400" dirty="0">
                    <a:latin typeface="メイリオ" panose="020B0604030504040204" pitchFamily="50" charset="-128"/>
                    <a:ea typeface="メイリオ" panose="020B0604030504040204" pitchFamily="50" charset="-128"/>
                  </a:rPr>
                  <a:t>( 0.7 + 0.3 etc.)</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54CE3FF-9CE5-8AE1-CA4D-9588F0328131}"/>
                  </a:ext>
                </a:extLst>
              </p:cNvPr>
              <p:cNvSpPr txBox="1">
                <a:spLocks noRot="1" noChangeAspect="1" noMove="1" noResize="1" noEditPoints="1" noAdjustHandles="1" noChangeArrowheads="1" noChangeShapeType="1" noTextEdit="1"/>
              </p:cNvSpPr>
              <p:nvPr/>
            </p:nvSpPr>
            <p:spPr>
              <a:xfrm>
                <a:off x="2642235" y="5234033"/>
                <a:ext cx="9531264" cy="461665"/>
              </a:xfrm>
              <a:prstGeom prst="rect">
                <a:avLst/>
              </a:prstGeom>
              <a:blipFill>
                <a:blip r:embed="rId11"/>
                <a:stretch>
                  <a:fillRect l="-959" t="-8000"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5800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771D96A-A7AC-A10D-CAC6-AA2748A2A54C}"/>
                  </a:ext>
                </a:extLst>
              </p:cNvPr>
              <p:cNvSpPr txBox="1"/>
              <p:nvPr/>
            </p:nvSpPr>
            <p:spPr>
              <a:xfrm>
                <a:off x="569167" y="242595"/>
                <a:ext cx="10186250" cy="959237"/>
              </a:xfrm>
              <a:prstGeom prst="rect">
                <a:avLst/>
              </a:prstGeom>
              <a:noFill/>
            </p:spPr>
            <p:txBody>
              <a:bodyPr wrap="none" rtlCol="0">
                <a:spAutoFit/>
              </a:bodyPr>
              <a:lstStyle/>
              <a:p>
                <a:pPr marL="457200" indent="-457200">
                  <a:buFont typeface="Wingdings" panose="05000000000000000000" pitchFamily="2" charset="2"/>
                  <a:buChar char="l"/>
                </a:pPr>
                <a:r>
                  <a:rPr kumimoji="1" lang="en-US" altLang="ja-JP" sz="2800" dirty="0">
                    <a:ea typeface="メイリオ" panose="020B0604030504040204" pitchFamily="50" charset="-128"/>
                  </a:rPr>
                  <a:t>GMM</a:t>
                </a:r>
                <a:r>
                  <a:rPr kumimoji="1" lang="ja-JP" altLang="en-US" sz="2800" dirty="0">
                    <a:ea typeface="メイリオ" panose="020B0604030504040204" pitchFamily="50" charset="-128"/>
                  </a:rPr>
                  <a:t>パラメータ</a:t>
                </a:r>
                <a14:m>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ja-JP" altLang="en-US" sz="2800" b="0" i="1">
                            <a:latin typeface="Cambria Math" panose="02040503050406030204" pitchFamily="18" charset="0"/>
                            <a:ea typeface="メイリオ" panose="020B0604030504040204" pitchFamily="50" charset="-128"/>
                          </a:rPr>
                          <m:t>𝜇</m:t>
                        </m:r>
                      </m:e>
                      <m:sub>
                        <m:r>
                          <a:rPr kumimoji="1" lang="en-US" altLang="ja-JP" sz="2800" b="0" i="1">
                            <a:latin typeface="Cambria Math" panose="02040503050406030204" pitchFamily="18" charset="0"/>
                            <a:ea typeface="メイリオ" panose="020B0604030504040204" pitchFamily="50" charset="-128"/>
                          </a:rPr>
                          <m:t>𝑘</m:t>
                        </m:r>
                      </m:sub>
                    </m:sSub>
                    <m:r>
                      <a:rPr kumimoji="1" lang="en-US" altLang="ja-JP" sz="2800" b="0" i="1">
                        <a:latin typeface="Cambria Math" panose="02040503050406030204" pitchFamily="18" charset="0"/>
                        <a:ea typeface="メイリオ" panose="020B0604030504040204" pitchFamily="50" charset="-128"/>
                      </a:rPr>
                      <m:t>, </m:t>
                    </m:r>
                    <m:sSub>
                      <m:sSubPr>
                        <m:ctrlPr>
                          <a:rPr kumimoji="1" lang="en-US" altLang="ja-JP" sz="2800" i="1">
                            <a:latin typeface="Cambria Math" panose="02040503050406030204" pitchFamily="18" charset="0"/>
                            <a:ea typeface="メイリオ" panose="020B0604030504040204" pitchFamily="50" charset="-128"/>
                          </a:rPr>
                        </m:ctrlPr>
                      </m:sSubPr>
                      <m:e>
                        <m:r>
                          <a:rPr kumimoji="1" lang="el-GR" altLang="ja-JP" sz="2800" b="0" i="1">
                            <a:latin typeface="Cambria Math" panose="02040503050406030204" pitchFamily="18" charset="0"/>
                            <a:ea typeface="Cambria Math" panose="02040503050406030204" pitchFamily="18" charset="0"/>
                          </a:rPr>
                          <m:t>𝛴</m:t>
                        </m:r>
                      </m:e>
                      <m:sub>
                        <m:r>
                          <a:rPr kumimoji="1" lang="en-US" altLang="ja-JP" sz="2800" b="0" i="1">
                            <a:latin typeface="Cambria Math" panose="02040503050406030204" pitchFamily="18" charset="0"/>
                            <a:ea typeface="メイリオ" panose="020B0604030504040204" pitchFamily="50" charset="-128"/>
                          </a:rPr>
                          <m:t>𝑘</m:t>
                        </m:r>
                      </m:sub>
                    </m:sSub>
                    <m:r>
                      <a:rPr kumimoji="1" lang="en-US" altLang="ja-JP" sz="2800" b="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b="0" i="1">
                            <a:latin typeface="Cambria Math" panose="02040503050406030204" pitchFamily="18" charset="0"/>
                            <a:ea typeface="メイリオ" panose="020B0604030504040204" pitchFamily="50" charset="-128"/>
                          </a:rPr>
                          <m:t>𝜋</m:t>
                        </m:r>
                      </m:e>
                      <m:sub>
                        <m:r>
                          <a:rPr kumimoji="1" lang="en-US" altLang="ja-JP" sz="2800" b="0" i="1">
                            <a:latin typeface="Cambria Math" panose="02040503050406030204" pitchFamily="18" charset="0"/>
                            <a:ea typeface="メイリオ" panose="020B0604030504040204" pitchFamily="50" charset="-128"/>
                          </a:rPr>
                          <m:t>𝑘</m:t>
                        </m:r>
                      </m:sub>
                    </m:sSub>
                  </m:oMath>
                </a14:m>
                <a:r>
                  <a:rPr kumimoji="1" lang="ja-JP" altLang="en-US" sz="2800" dirty="0">
                    <a:latin typeface="メイリオ" panose="020B0604030504040204" pitchFamily="50" charset="-128"/>
                    <a:ea typeface="メイリオ" panose="020B0604030504040204" pitchFamily="50" charset="-128"/>
                  </a:rPr>
                  <a:t>の推定式は</a:t>
                </a:r>
                <a14:m>
                  <m:oMath xmlns:m="http://schemas.openxmlformats.org/officeDocument/2006/math">
                    <m:r>
                      <a:rPr kumimoji="1" lang="ja-JP" altLang="en-US" sz="2800" i="1">
                        <a:latin typeface="Cambria Math" panose="02040503050406030204" pitchFamily="18" charset="0"/>
                        <a:ea typeface="メイリオ" panose="020B0604030504040204" pitchFamily="50" charset="-128"/>
                      </a:rPr>
                      <m:t>𝛾</m:t>
                    </m:r>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𝑧</m:t>
                        </m:r>
                      </m:e>
                      <m:sub>
                        <m:r>
                          <a:rPr kumimoji="1" lang="en-US" altLang="ja-JP" sz="2800" i="1">
                            <a:latin typeface="Cambria Math" panose="02040503050406030204" pitchFamily="18" charset="0"/>
                            <a:ea typeface="メイリオ" panose="020B0604030504040204" pitchFamily="50" charset="-128"/>
                          </a:rPr>
                          <m:t>𝑖𝑘</m:t>
                        </m:r>
                      </m:sub>
                    </m:sSub>
                    <m:r>
                      <a:rPr kumimoji="1" lang="en-US" altLang="ja-JP" sz="2800" i="1">
                        <a:latin typeface="Cambria Math" panose="02040503050406030204" pitchFamily="18" charset="0"/>
                        <a:ea typeface="メイリオ" panose="020B0604030504040204" pitchFamily="50" charset="-128"/>
                      </a:rPr>
                      <m:t>)</m:t>
                    </m:r>
                  </m:oMath>
                </a14:m>
                <a:r>
                  <a:rPr kumimoji="1" lang="ja-JP" altLang="en-US" sz="2800" dirty="0">
                    <a:latin typeface="メイリオ" panose="020B0604030504040204" pitchFamily="50" charset="-128"/>
                    <a:ea typeface="メイリオ" panose="020B0604030504040204" pitchFamily="50" charset="-128"/>
                  </a:rPr>
                  <a:t>に依存している</a:t>
                </a:r>
                <a:endParaRPr kumimoji="1" lang="en-US" altLang="ja-JP" sz="2800" dirty="0">
                  <a:latin typeface="メイリオ" panose="020B0604030504040204" pitchFamily="50" charset="-128"/>
                  <a:ea typeface="メイリオ" panose="020B0604030504040204" pitchFamily="50" charset="-128"/>
                </a:endParaRPr>
              </a:p>
              <a:p>
                <a:pPr marL="457200" indent="-457200">
                  <a:buFont typeface="Wingdings" panose="05000000000000000000" pitchFamily="2" charset="2"/>
                  <a:buChar char="l"/>
                </a:pPr>
                <a14:m>
                  <m:oMath xmlns:m="http://schemas.openxmlformats.org/officeDocument/2006/math">
                    <m:r>
                      <a:rPr kumimoji="1" lang="ja-JP" altLang="en-US" sz="2800" i="1" dirty="0">
                        <a:latin typeface="Cambria Math" panose="02040503050406030204" pitchFamily="18" charset="0"/>
                        <a:ea typeface="メイリオ" panose="020B0604030504040204" pitchFamily="50" charset="-128"/>
                      </a:rPr>
                      <m:t>負担率</m:t>
                    </m:r>
                    <m:r>
                      <a:rPr kumimoji="1" lang="ja-JP" altLang="en-US" sz="2800" i="1">
                        <a:latin typeface="Cambria Math" panose="02040503050406030204" pitchFamily="18" charset="0"/>
                        <a:ea typeface="メイリオ" panose="020B0604030504040204" pitchFamily="50" charset="-128"/>
                      </a:rPr>
                      <m:t>𝛾</m:t>
                    </m:r>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𝑧</m:t>
                        </m:r>
                      </m:e>
                      <m:sub>
                        <m:r>
                          <a:rPr kumimoji="1" lang="en-US" altLang="ja-JP" sz="2800" i="1">
                            <a:latin typeface="Cambria Math" panose="02040503050406030204" pitchFamily="18" charset="0"/>
                            <a:ea typeface="メイリオ" panose="020B0604030504040204" pitchFamily="50" charset="-128"/>
                          </a:rPr>
                          <m:t>𝑖𝑘</m:t>
                        </m:r>
                      </m:sub>
                    </m:sSub>
                    <m:r>
                      <a:rPr kumimoji="1" lang="en-US" altLang="ja-JP" sz="2800" i="1">
                        <a:latin typeface="Cambria Math" panose="02040503050406030204" pitchFamily="18" charset="0"/>
                        <a:ea typeface="メイリオ" panose="020B0604030504040204" pitchFamily="50" charset="-128"/>
                      </a:rPr>
                      <m:t>)</m:t>
                    </m:r>
                  </m:oMath>
                </a14:m>
                <a:r>
                  <a:rPr kumimoji="1" lang="ja-JP" altLang="en-US" sz="2800" dirty="0">
                    <a:ea typeface="メイリオ" panose="020B0604030504040204" pitchFamily="50" charset="-128"/>
                  </a:rPr>
                  <a:t>の推定式はパラメータ</a:t>
                </a:r>
                <a14:m>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ja-JP" altLang="en-US" sz="2800" b="0" i="1">
                            <a:latin typeface="Cambria Math" panose="02040503050406030204" pitchFamily="18" charset="0"/>
                            <a:ea typeface="メイリオ" panose="020B0604030504040204" pitchFamily="50" charset="-128"/>
                          </a:rPr>
                          <m:t>𝜇</m:t>
                        </m:r>
                      </m:e>
                      <m:sub>
                        <m:r>
                          <a:rPr kumimoji="1" lang="en-US" altLang="ja-JP" sz="2800" b="0" i="1">
                            <a:latin typeface="Cambria Math" panose="02040503050406030204" pitchFamily="18" charset="0"/>
                            <a:ea typeface="メイリオ" panose="020B0604030504040204" pitchFamily="50" charset="-128"/>
                          </a:rPr>
                          <m:t>𝑘</m:t>
                        </m:r>
                      </m:sub>
                    </m:sSub>
                    <m:r>
                      <a:rPr kumimoji="1" lang="en-US" altLang="ja-JP" sz="2800" b="0" i="1">
                        <a:latin typeface="Cambria Math" panose="02040503050406030204" pitchFamily="18" charset="0"/>
                        <a:ea typeface="メイリオ" panose="020B0604030504040204" pitchFamily="50" charset="-128"/>
                      </a:rPr>
                      <m:t>, </m:t>
                    </m:r>
                    <m:sSub>
                      <m:sSubPr>
                        <m:ctrlPr>
                          <a:rPr kumimoji="1" lang="en-US" altLang="ja-JP" sz="2800" i="1">
                            <a:latin typeface="Cambria Math" panose="02040503050406030204" pitchFamily="18" charset="0"/>
                            <a:ea typeface="メイリオ" panose="020B0604030504040204" pitchFamily="50" charset="-128"/>
                          </a:rPr>
                        </m:ctrlPr>
                      </m:sSubPr>
                      <m:e>
                        <m:r>
                          <a:rPr kumimoji="1" lang="el-GR" altLang="ja-JP" sz="2800" b="0" i="1">
                            <a:latin typeface="Cambria Math" panose="02040503050406030204" pitchFamily="18" charset="0"/>
                            <a:ea typeface="Cambria Math" panose="02040503050406030204" pitchFamily="18" charset="0"/>
                          </a:rPr>
                          <m:t>𝛴</m:t>
                        </m:r>
                      </m:e>
                      <m:sub>
                        <m:r>
                          <a:rPr kumimoji="1" lang="en-US" altLang="ja-JP" sz="2800" b="0" i="1">
                            <a:latin typeface="Cambria Math" panose="02040503050406030204" pitchFamily="18" charset="0"/>
                            <a:ea typeface="メイリオ" panose="020B0604030504040204" pitchFamily="50" charset="-128"/>
                          </a:rPr>
                          <m:t>𝑘</m:t>
                        </m:r>
                      </m:sub>
                    </m:sSub>
                    <m:r>
                      <a:rPr kumimoji="1" lang="en-US" altLang="ja-JP" sz="2800" b="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b="0" i="1">
                            <a:latin typeface="Cambria Math" panose="02040503050406030204" pitchFamily="18" charset="0"/>
                            <a:ea typeface="メイリオ" panose="020B0604030504040204" pitchFamily="50" charset="-128"/>
                          </a:rPr>
                          <m:t>𝜋</m:t>
                        </m:r>
                      </m:e>
                      <m:sub>
                        <m:r>
                          <a:rPr kumimoji="1" lang="en-US" altLang="ja-JP" sz="2800" b="0" i="1">
                            <a:latin typeface="Cambria Math" panose="02040503050406030204" pitchFamily="18" charset="0"/>
                            <a:ea typeface="メイリオ" panose="020B0604030504040204" pitchFamily="50" charset="-128"/>
                          </a:rPr>
                          <m:t>𝑘</m:t>
                        </m:r>
                      </m:sub>
                    </m:sSub>
                  </m:oMath>
                </a14:m>
                <a:r>
                  <a:rPr kumimoji="1" lang="ja-JP" altLang="en-US" sz="2800" dirty="0">
                    <a:latin typeface="メイリオ" panose="020B0604030504040204" pitchFamily="50" charset="-128"/>
                    <a:ea typeface="メイリオ" panose="020B0604030504040204" pitchFamily="50" charset="-128"/>
                  </a:rPr>
                  <a:t>に依存している</a:t>
                </a:r>
                <a:endParaRPr kumimoji="1" lang="en-US" altLang="ja-JP" sz="28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F771D96A-A7AC-A10D-CAC6-AA2748A2A54C}"/>
                  </a:ext>
                </a:extLst>
              </p:cNvPr>
              <p:cNvSpPr txBox="1">
                <a:spLocks noRot="1" noChangeAspect="1" noMove="1" noResize="1" noEditPoints="1" noAdjustHandles="1" noChangeArrowheads="1" noChangeShapeType="1" noTextEdit="1"/>
              </p:cNvSpPr>
              <p:nvPr/>
            </p:nvSpPr>
            <p:spPr>
              <a:xfrm>
                <a:off x="569167" y="242595"/>
                <a:ext cx="10186250" cy="959237"/>
              </a:xfrm>
              <a:prstGeom prst="rect">
                <a:avLst/>
              </a:prstGeom>
              <a:blipFill>
                <a:blip r:embed="rId2"/>
                <a:stretch>
                  <a:fillRect l="-1017" t="-8917" b="-184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8BA0AE-45FD-CE34-80FA-FE7FBAD35B03}"/>
                  </a:ext>
                </a:extLst>
              </p:cNvPr>
              <p:cNvSpPr txBox="1"/>
              <p:nvPr/>
            </p:nvSpPr>
            <p:spPr>
              <a:xfrm>
                <a:off x="1303919" y="2390511"/>
                <a:ext cx="479208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m:rPr>
                              <m:sty m:val="p"/>
                            </m:rPr>
                            <a:rPr kumimoji="1" lang="el-GR" altLang="ja-JP" sz="240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𝑘</m:t>
                              </m:r>
                            </m:sub>
                          </m:sSub>
                        </m:den>
                      </m:f>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ja-JP" altLang="en-US" sz="2400" i="1">
                              <a:latin typeface="Cambria Math" panose="02040503050406030204" pitchFamily="18" charset="0"/>
                              <a:ea typeface="メイリオ" panose="020B0604030504040204" pitchFamily="50" charset="-128"/>
                            </a:rPr>
                            <m:t>𝛾</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e>
                          </m:d>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88BA0AE-45FD-CE34-80FA-FE7FBAD35B03}"/>
                  </a:ext>
                </a:extLst>
              </p:cNvPr>
              <p:cNvSpPr txBox="1">
                <a:spLocks noRot="1" noChangeAspect="1" noMove="1" noResize="1" noEditPoints="1" noAdjustHandles="1" noChangeArrowheads="1" noChangeShapeType="1" noTextEdit="1"/>
              </p:cNvSpPr>
              <p:nvPr/>
            </p:nvSpPr>
            <p:spPr>
              <a:xfrm>
                <a:off x="1303919" y="2390511"/>
                <a:ext cx="4792081"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A9B692D-D6FF-DCC4-8109-A280C613327A}"/>
                  </a:ext>
                </a:extLst>
              </p:cNvPr>
              <p:cNvSpPr txBox="1"/>
              <p:nvPr/>
            </p:nvSpPr>
            <p:spPr>
              <a:xfrm>
                <a:off x="1303919" y="3620060"/>
                <a:ext cx="1198854" cy="68903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smtClean="0">
                              <a:latin typeface="Cambria Math" panose="02040503050406030204" pitchFamily="18" charset="0"/>
                              <a:ea typeface="メイリオ" panose="020B0604030504040204" pitchFamily="50" charset="-128"/>
                            </a:rPr>
                          </m:ctrlPr>
                        </m:fPr>
                        <m:num>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𝑘</m:t>
                              </m:r>
                            </m:sub>
                          </m:sSub>
                        </m:num>
                        <m:den>
                          <m:r>
                            <a:rPr kumimoji="1" lang="en-US" altLang="ja-JP" sz="2400" b="0" i="1" smtClean="0">
                              <a:latin typeface="Cambria Math" panose="02040503050406030204" pitchFamily="18" charset="0"/>
                              <a:ea typeface="メイリオ" panose="020B0604030504040204" pitchFamily="50" charset="-128"/>
                            </a:rPr>
                            <m:t>𝑁</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9A9B692D-D6FF-DCC4-8109-A280C613327A}"/>
                  </a:ext>
                </a:extLst>
              </p:cNvPr>
              <p:cNvSpPr txBox="1">
                <a:spLocks noRot="1" noChangeAspect="1" noMove="1" noResize="1" noEditPoints="1" noAdjustHandles="1" noChangeArrowheads="1" noChangeShapeType="1" noTextEdit="1"/>
              </p:cNvSpPr>
              <p:nvPr/>
            </p:nvSpPr>
            <p:spPr>
              <a:xfrm>
                <a:off x="1303919" y="3620060"/>
                <a:ext cx="1198854" cy="6890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2F9FE32-4154-A834-FBC0-2701C4FCE392}"/>
                  </a:ext>
                </a:extLst>
              </p:cNvPr>
              <p:cNvSpPr txBox="1"/>
              <p:nvPr/>
            </p:nvSpPr>
            <p:spPr>
              <a:xfrm>
                <a:off x="2502773" y="4309095"/>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02F9FE32-4154-A834-FBC0-2701C4FCE392}"/>
                  </a:ext>
                </a:extLst>
              </p:cNvPr>
              <p:cNvSpPr txBox="1">
                <a:spLocks noRot="1" noChangeAspect="1" noMove="1" noResize="1" noEditPoints="1" noAdjustHandles="1" noChangeArrowheads="1" noChangeShapeType="1" noTextEdit="1"/>
              </p:cNvSpPr>
              <p:nvPr/>
            </p:nvSpPr>
            <p:spPr>
              <a:xfrm>
                <a:off x="2502773" y="4309095"/>
                <a:ext cx="1809150" cy="8654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3FA6180-2B0E-B19E-B7FD-FAC89B41CC68}"/>
                  </a:ext>
                </a:extLst>
              </p:cNvPr>
              <p:cNvSpPr txBox="1"/>
              <p:nvPr/>
            </p:nvSpPr>
            <p:spPr>
              <a:xfrm>
                <a:off x="1303919" y="1200605"/>
                <a:ext cx="2756909"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93FA6180-2B0E-B19E-B7FD-FAC89B41CC68}"/>
                  </a:ext>
                </a:extLst>
              </p:cNvPr>
              <p:cNvSpPr txBox="1">
                <a:spLocks noRot="1" noChangeAspect="1" noMove="1" noResize="1" noEditPoints="1" noAdjustHandles="1" noChangeArrowheads="1" noChangeShapeType="1" noTextEdit="1"/>
              </p:cNvSpPr>
              <p:nvPr/>
            </p:nvSpPr>
            <p:spPr>
              <a:xfrm>
                <a:off x="1303919" y="1200605"/>
                <a:ext cx="2756909" cy="103848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1FEDCC0-6051-DF1B-82FC-820CD2CD60B9}"/>
                  </a:ext>
                </a:extLst>
              </p:cNvPr>
              <p:cNvSpPr txBox="1"/>
              <p:nvPr/>
            </p:nvSpPr>
            <p:spPr>
              <a:xfrm>
                <a:off x="4562326" y="4316278"/>
                <a:ext cx="2072619"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ja-JP" altLang="en-US" sz="200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nary>
                            <m:naryPr>
                              <m:chr m:val="∑"/>
                              <m:ctrlPr>
                                <a:rPr kumimoji="1" lang="en-US" altLang="ja-JP" sz="200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𝑘</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e>
                          </m:nary>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51FEDCC0-6051-DF1B-82FC-820CD2CD60B9}"/>
                  </a:ext>
                </a:extLst>
              </p:cNvPr>
              <p:cNvSpPr txBox="1">
                <a:spLocks noRot="1" noChangeAspect="1" noMove="1" noResize="1" noEditPoints="1" noAdjustHandles="1" noChangeArrowheads="1" noChangeShapeType="1" noTextEdit="1"/>
              </p:cNvSpPr>
              <p:nvPr/>
            </p:nvSpPr>
            <p:spPr>
              <a:xfrm>
                <a:off x="4562326" y="4316278"/>
                <a:ext cx="2072619"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DC4AA6B-BC46-46E0-D32B-387F6C5E5346}"/>
                  </a:ext>
                </a:extLst>
              </p:cNvPr>
              <p:cNvSpPr txBox="1"/>
              <p:nvPr/>
            </p:nvSpPr>
            <p:spPr>
              <a:xfrm>
                <a:off x="1140060" y="5707779"/>
                <a:ext cx="5841535" cy="84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=1</m:t>
                          </m:r>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400" b="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3DC4AA6B-BC46-46E0-D32B-387F6C5E5346}"/>
                  </a:ext>
                </a:extLst>
              </p:cNvPr>
              <p:cNvSpPr txBox="1">
                <a:spLocks noRot="1" noChangeAspect="1" noMove="1" noResize="1" noEditPoints="1" noAdjustHandles="1" noChangeArrowheads="1" noChangeShapeType="1" noTextEdit="1"/>
              </p:cNvSpPr>
              <p:nvPr/>
            </p:nvSpPr>
            <p:spPr>
              <a:xfrm>
                <a:off x="1140060" y="5707779"/>
                <a:ext cx="5841535" cy="842731"/>
              </a:xfrm>
              <a:prstGeom prst="rect">
                <a:avLst/>
              </a:prstGeom>
              <a:blipFill>
                <a:blip r:embed="rId8"/>
                <a:stretch>
                  <a:fillRect/>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6DDF4253-6E7F-68C5-D96E-283CB243A6CA}"/>
              </a:ext>
            </a:extLst>
          </p:cNvPr>
          <p:cNvSpPr/>
          <p:nvPr/>
        </p:nvSpPr>
        <p:spPr>
          <a:xfrm>
            <a:off x="6962102" y="1546780"/>
            <a:ext cx="391885" cy="3461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E17C6A-80F7-877C-1107-2538FBE9AE8E}"/>
                  </a:ext>
                </a:extLst>
              </p:cNvPr>
              <p:cNvSpPr txBox="1"/>
              <p:nvPr/>
            </p:nvSpPr>
            <p:spPr>
              <a:xfrm>
                <a:off x="7595118" y="3046775"/>
                <a:ext cx="1910395" cy="461665"/>
              </a:xfrm>
              <a:prstGeom prst="rect">
                <a:avLst/>
              </a:prstGeom>
              <a:noFill/>
            </p:spPr>
            <p:txBody>
              <a:bodyPr wrap="none" rtlCol="0">
                <a:spAutoFit/>
              </a:bodyPr>
              <a:lstStyle/>
              <a:p>
                <a:pPr algn="l"/>
                <a14:m>
                  <m:oMath xmlns:m="http://schemas.openxmlformats.org/officeDocument/2006/math">
                    <m:r>
                      <a:rPr kumimoji="1" lang="ja-JP" altLang="en-US" sz="2400" b="0" i="1" smtClean="0">
                        <a:latin typeface="Cambria Math" panose="02040503050406030204" pitchFamily="18" charset="0"/>
                        <a:ea typeface="メイリオ" panose="020B0604030504040204" pitchFamily="50" charset="-128"/>
                      </a:rPr>
                      <m:t>𝛾</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に依存</a:t>
                </a:r>
              </a:p>
            </p:txBody>
          </p:sp>
        </mc:Choice>
        <mc:Fallback xmlns="">
          <p:sp>
            <p:nvSpPr>
              <p:cNvPr id="17" name="テキスト ボックス 16">
                <a:extLst>
                  <a:ext uri="{FF2B5EF4-FFF2-40B4-BE49-F238E27FC236}">
                    <a16:creationId xmlns:a16="http://schemas.microsoft.com/office/drawing/2014/main" id="{D4E17C6A-80F7-877C-1107-2538FBE9AE8E}"/>
                  </a:ext>
                </a:extLst>
              </p:cNvPr>
              <p:cNvSpPr txBox="1">
                <a:spLocks noRot="1" noChangeAspect="1" noMove="1" noResize="1" noEditPoints="1" noAdjustHandles="1" noChangeArrowheads="1" noChangeShapeType="1" noTextEdit="1"/>
              </p:cNvSpPr>
              <p:nvPr/>
            </p:nvSpPr>
            <p:spPr>
              <a:xfrm>
                <a:off x="7595118" y="3046775"/>
                <a:ext cx="1910395" cy="461665"/>
              </a:xfrm>
              <a:prstGeom prst="rect">
                <a:avLst/>
              </a:prstGeom>
              <a:blipFill>
                <a:blip r:embed="rId9"/>
                <a:stretch>
                  <a:fillRect l="-958" t="-7895" r="-383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CA5D3FD-7896-595A-8A8D-C72653A7D955}"/>
                  </a:ext>
                </a:extLst>
              </p:cNvPr>
              <p:cNvSpPr txBox="1"/>
              <p:nvPr/>
            </p:nvSpPr>
            <p:spPr>
              <a:xfrm>
                <a:off x="7349741" y="5898311"/>
                <a:ext cx="2328458"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に依存</a:t>
                </a:r>
              </a:p>
            </p:txBody>
          </p:sp>
        </mc:Choice>
        <mc:Fallback xmlns="">
          <p:sp>
            <p:nvSpPr>
              <p:cNvPr id="18" name="テキスト ボックス 17">
                <a:extLst>
                  <a:ext uri="{FF2B5EF4-FFF2-40B4-BE49-F238E27FC236}">
                    <a16:creationId xmlns:a16="http://schemas.microsoft.com/office/drawing/2014/main" id="{2CA5D3FD-7896-595A-8A8D-C72653A7D955}"/>
                  </a:ext>
                </a:extLst>
              </p:cNvPr>
              <p:cNvSpPr txBox="1">
                <a:spLocks noRot="1" noChangeAspect="1" noMove="1" noResize="1" noEditPoints="1" noAdjustHandles="1" noChangeArrowheads="1" noChangeShapeType="1" noTextEdit="1"/>
              </p:cNvSpPr>
              <p:nvPr/>
            </p:nvSpPr>
            <p:spPr>
              <a:xfrm>
                <a:off x="7349741" y="5898311"/>
                <a:ext cx="2328458" cy="461665"/>
              </a:xfrm>
              <a:prstGeom prst="rect">
                <a:avLst/>
              </a:prstGeom>
              <a:blipFill>
                <a:blip r:embed="rId10"/>
                <a:stretch>
                  <a:fillRect l="-785" t="-8000" r="-2880"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769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694022-DCD5-D0D5-4E06-0CA48442277E}"/>
              </a:ext>
            </a:extLst>
          </p:cNvPr>
          <p:cNvSpPr txBox="1"/>
          <p:nvPr/>
        </p:nvSpPr>
        <p:spPr>
          <a:xfrm>
            <a:off x="587829" y="485192"/>
            <a:ext cx="730039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K-means</a:t>
            </a:r>
            <a:r>
              <a:rPr kumimoji="1" lang="ja-JP" altLang="en-US" sz="3200" dirty="0">
                <a:latin typeface="メイリオ" panose="020B0604030504040204" pitchFamily="50" charset="-128"/>
                <a:ea typeface="メイリオ" panose="020B0604030504040204" pitchFamily="50" charset="-128"/>
              </a:rPr>
              <a:t>の交互的最適化を思い出すと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DC06DF-7519-5244-3990-15BD928DB00D}"/>
                  </a:ext>
                </a:extLst>
              </p:cNvPr>
              <p:cNvSpPr txBox="1"/>
              <p:nvPr/>
            </p:nvSpPr>
            <p:spPr>
              <a:xfrm>
                <a:off x="4174730" y="5712616"/>
                <a:ext cx="3116687"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3" name="テキスト ボックス 2">
                <a:extLst>
                  <a:ext uri="{FF2B5EF4-FFF2-40B4-BE49-F238E27FC236}">
                    <a16:creationId xmlns:a16="http://schemas.microsoft.com/office/drawing/2014/main" id="{90DC06DF-7519-5244-3990-15BD928DB00D}"/>
                  </a:ext>
                </a:extLst>
              </p:cNvPr>
              <p:cNvSpPr txBox="1">
                <a:spLocks noRot="1" noChangeAspect="1" noMove="1" noResize="1" noEditPoints="1" noAdjustHandles="1" noChangeArrowheads="1" noChangeShapeType="1" noTextEdit="1"/>
              </p:cNvSpPr>
              <p:nvPr/>
            </p:nvSpPr>
            <p:spPr>
              <a:xfrm>
                <a:off x="4174730" y="5712616"/>
                <a:ext cx="3116687" cy="461665"/>
              </a:xfrm>
              <a:prstGeom prst="rect">
                <a:avLst/>
              </a:prstGeom>
              <a:blipFill>
                <a:blip r:embed="rId2"/>
                <a:stretch>
                  <a:fillRect l="-3131" t="-14474" r="-2153"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072C7BB-4249-460E-0385-5DAAC25B1023}"/>
                  </a:ext>
                </a:extLst>
              </p:cNvPr>
              <p:cNvSpPr txBox="1"/>
              <p:nvPr/>
            </p:nvSpPr>
            <p:spPr>
              <a:xfrm>
                <a:off x="4155559" y="3617694"/>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4" name="テキスト ボックス 3">
                <a:extLst>
                  <a:ext uri="{FF2B5EF4-FFF2-40B4-BE49-F238E27FC236}">
                    <a16:creationId xmlns:a16="http://schemas.microsoft.com/office/drawing/2014/main" id="{8072C7BB-4249-460E-0385-5DAAC25B1023}"/>
                  </a:ext>
                </a:extLst>
              </p:cNvPr>
              <p:cNvSpPr txBox="1">
                <a:spLocks noRot="1" noChangeAspect="1" noMove="1" noResize="1" noEditPoints="1" noAdjustHandles="1" noChangeArrowheads="1" noChangeShapeType="1" noTextEdit="1"/>
              </p:cNvSpPr>
              <p:nvPr/>
            </p:nvSpPr>
            <p:spPr>
              <a:xfrm>
                <a:off x="4155559" y="3617694"/>
                <a:ext cx="3155031" cy="461665"/>
              </a:xfrm>
              <a:prstGeom prst="rect">
                <a:avLst/>
              </a:prstGeom>
              <a:blipFill>
                <a:blip r:embed="rId3"/>
                <a:stretch>
                  <a:fillRect l="-3095" t="-7895" r="-1934" b="-31579"/>
                </a:stretch>
              </a:blipFill>
            </p:spPr>
            <p:txBody>
              <a:bodyPr/>
              <a:lstStyle/>
              <a:p>
                <a:r>
                  <a:rPr lang="ja-JP" altLang="en-US">
                    <a:noFill/>
                  </a:rPr>
                  <a:t> </a:t>
                </a:r>
              </a:p>
            </p:txBody>
          </p:sp>
        </mc:Fallback>
      </mc:AlternateContent>
      <p:sp>
        <p:nvSpPr>
          <p:cNvPr id="5" name="矢印: 右カーブ 4">
            <a:extLst>
              <a:ext uri="{FF2B5EF4-FFF2-40B4-BE49-F238E27FC236}">
                <a16:creationId xmlns:a16="http://schemas.microsoft.com/office/drawing/2014/main" id="{451A1A4D-4CC1-2F68-65E8-65924F601D86}"/>
              </a:ext>
            </a:extLst>
          </p:cNvPr>
          <p:cNvSpPr/>
          <p:nvPr/>
        </p:nvSpPr>
        <p:spPr>
          <a:xfrm>
            <a:off x="3184655" y="3848526"/>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矢印: 左カーブ 5">
            <a:extLst>
              <a:ext uri="{FF2B5EF4-FFF2-40B4-BE49-F238E27FC236}">
                <a16:creationId xmlns:a16="http://schemas.microsoft.com/office/drawing/2014/main" id="{45038A1C-EA80-AB80-6F3A-05CD16D4A671}"/>
              </a:ext>
            </a:extLst>
          </p:cNvPr>
          <p:cNvSpPr/>
          <p:nvPr/>
        </p:nvSpPr>
        <p:spPr>
          <a:xfrm flipV="1">
            <a:off x="7402286" y="3688555"/>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9A2CE6E-B8DE-D0AC-7C2E-81234D7BA48C}"/>
                  </a:ext>
                </a:extLst>
              </p:cNvPr>
              <p:cNvSpPr txBox="1"/>
              <p:nvPr/>
            </p:nvSpPr>
            <p:spPr>
              <a:xfrm>
                <a:off x="3567210" y="2317469"/>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9A2CE6E-B8DE-D0AC-7C2E-81234D7BA48C}"/>
                  </a:ext>
                </a:extLst>
              </p:cNvPr>
              <p:cNvSpPr txBox="1">
                <a:spLocks noRot="1" noChangeAspect="1" noMove="1" noResize="1" noEditPoints="1" noAdjustHandles="1" noChangeArrowheads="1" noChangeShapeType="1" noTextEdit="1"/>
              </p:cNvSpPr>
              <p:nvPr/>
            </p:nvSpPr>
            <p:spPr>
              <a:xfrm>
                <a:off x="3567210" y="2317469"/>
                <a:ext cx="3645742" cy="103848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AF86B5-421A-52CB-6F8B-515DE24242D3}"/>
                  </a:ext>
                </a:extLst>
              </p:cNvPr>
              <p:cNvSpPr txBox="1"/>
              <p:nvPr/>
            </p:nvSpPr>
            <p:spPr>
              <a:xfrm>
                <a:off x="587829" y="1217483"/>
                <a:ext cx="11404146"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損失関数</a:t>
                </a:r>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を最小化するために、</a:t>
                </a:r>
                <a:r>
                  <a:rPr kumimoji="1" lang="en-US" altLang="ja-JP" sz="2400" b="0" dirty="0">
                    <a:ea typeface="メイリオ" panose="020B0604030504040204" pitchFamily="50" charset="-128"/>
                  </a:rPr>
                  <a:t>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の一方固定、もう一方を変数にして交互的に最小値に漸近する方法を使った</a:t>
                </a:r>
              </a:p>
            </p:txBody>
          </p:sp>
        </mc:Choice>
        <mc:Fallback xmlns="">
          <p:sp>
            <p:nvSpPr>
              <p:cNvPr id="8" name="テキスト ボックス 7">
                <a:extLst>
                  <a:ext uri="{FF2B5EF4-FFF2-40B4-BE49-F238E27FC236}">
                    <a16:creationId xmlns:a16="http://schemas.microsoft.com/office/drawing/2014/main" id="{2CAF86B5-421A-52CB-6F8B-515DE24242D3}"/>
                  </a:ext>
                </a:extLst>
              </p:cNvPr>
              <p:cNvSpPr txBox="1">
                <a:spLocks noRot="1" noChangeAspect="1" noMove="1" noResize="1" noEditPoints="1" noAdjustHandles="1" noChangeArrowheads="1" noChangeShapeType="1" noTextEdit="1"/>
              </p:cNvSpPr>
              <p:nvPr/>
            </p:nvSpPr>
            <p:spPr>
              <a:xfrm>
                <a:off x="587829" y="1217483"/>
                <a:ext cx="11404146" cy="830997"/>
              </a:xfrm>
              <a:prstGeom prst="rect">
                <a:avLst/>
              </a:prstGeom>
              <a:blipFill>
                <a:blip r:embed="rId5"/>
                <a:stretch>
                  <a:fillRect l="-802" t="-4412"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13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C7A0B08-E6E7-4458-722B-8CD7BD007246}"/>
              </a:ext>
            </a:extLst>
          </p:cNvPr>
          <p:cNvSpPr txBox="1"/>
          <p:nvPr/>
        </p:nvSpPr>
        <p:spPr>
          <a:xfrm>
            <a:off x="685800" y="299898"/>
            <a:ext cx="60901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尤度関数も同じように解く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56D23B0-38B3-B5AC-6A4C-488923CB2109}"/>
                  </a:ext>
                </a:extLst>
              </p:cNvPr>
              <p:cNvSpPr txBox="1"/>
              <p:nvPr/>
            </p:nvSpPr>
            <p:spPr>
              <a:xfrm>
                <a:off x="685800" y="1012525"/>
                <a:ext cx="103155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ただし、損失関数</a:t>
                </a:r>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の最小化問題でなくて尤度関数</a:t>
                </a:r>
                <a:r>
                  <a:rPr kumimoji="1" lang="en-US" altLang="ja-JP" sz="2400" dirty="0">
                    <a:latin typeface="メイリオ" panose="020B0604030504040204" pitchFamily="50" charset="-128"/>
                    <a:ea typeface="メイリオ" panose="020B0604030504040204" pitchFamily="50" charset="-128"/>
                  </a:rPr>
                  <a:t>L</a:t>
                </a:r>
                <a:r>
                  <a:rPr kumimoji="1" lang="ja-JP" altLang="en-US" sz="2400" dirty="0">
                    <a:latin typeface="メイリオ" panose="020B0604030504040204" pitchFamily="50" charset="-128"/>
                    <a:ea typeface="メイリオ" panose="020B0604030504040204" pitchFamily="50" charset="-128"/>
                  </a:rPr>
                  <a:t>の最大化問題を解いてパラメータ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を最適化する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B56D23B0-38B3-B5AC-6A4C-488923CB2109}"/>
                  </a:ext>
                </a:extLst>
              </p:cNvPr>
              <p:cNvSpPr txBox="1">
                <a:spLocks noRot="1" noChangeAspect="1" noMove="1" noResize="1" noEditPoints="1" noAdjustHandles="1" noChangeArrowheads="1" noChangeShapeType="1" noTextEdit="1"/>
              </p:cNvSpPr>
              <p:nvPr/>
            </p:nvSpPr>
            <p:spPr>
              <a:xfrm>
                <a:off x="685800" y="1012525"/>
                <a:ext cx="10315575" cy="830997"/>
              </a:xfrm>
              <a:prstGeom prst="rect">
                <a:avLst/>
              </a:prstGeom>
              <a:blipFill>
                <a:blip r:embed="rId2"/>
                <a:stretch>
                  <a:fillRect l="-946" t="-5882" r="-177"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438DD2-59D9-BE13-A618-E26356A4BA4D}"/>
                  </a:ext>
                </a:extLst>
              </p:cNvPr>
              <p:cNvSpPr txBox="1"/>
              <p:nvPr/>
            </p:nvSpPr>
            <p:spPr>
              <a:xfrm>
                <a:off x="1207595" y="5656579"/>
                <a:ext cx="3116687"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5" name="テキスト ボックス 4">
                <a:extLst>
                  <a:ext uri="{FF2B5EF4-FFF2-40B4-BE49-F238E27FC236}">
                    <a16:creationId xmlns:a16="http://schemas.microsoft.com/office/drawing/2014/main" id="{69438DD2-59D9-BE13-A618-E26356A4BA4D}"/>
                  </a:ext>
                </a:extLst>
              </p:cNvPr>
              <p:cNvSpPr txBox="1">
                <a:spLocks noRot="1" noChangeAspect="1" noMove="1" noResize="1" noEditPoints="1" noAdjustHandles="1" noChangeArrowheads="1" noChangeShapeType="1" noTextEdit="1"/>
              </p:cNvSpPr>
              <p:nvPr/>
            </p:nvSpPr>
            <p:spPr>
              <a:xfrm>
                <a:off x="1207595" y="5656579"/>
                <a:ext cx="3116687" cy="461665"/>
              </a:xfrm>
              <a:prstGeom prst="rect">
                <a:avLst/>
              </a:prstGeom>
              <a:blipFill>
                <a:blip r:embed="rId4"/>
                <a:stretch>
                  <a:fillRect l="-2935" t="-14474" r="-2348"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D41B905-D927-5653-FA11-A9013AB73278}"/>
                  </a:ext>
                </a:extLst>
              </p:cNvPr>
              <p:cNvSpPr txBox="1"/>
              <p:nvPr/>
            </p:nvSpPr>
            <p:spPr>
              <a:xfrm>
                <a:off x="1188424" y="3561657"/>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6" name="テキスト ボックス 5">
                <a:extLst>
                  <a:ext uri="{FF2B5EF4-FFF2-40B4-BE49-F238E27FC236}">
                    <a16:creationId xmlns:a16="http://schemas.microsoft.com/office/drawing/2014/main" id="{0D41B905-D927-5653-FA11-A9013AB73278}"/>
                  </a:ext>
                </a:extLst>
              </p:cNvPr>
              <p:cNvSpPr txBox="1">
                <a:spLocks noRot="1" noChangeAspect="1" noMove="1" noResize="1" noEditPoints="1" noAdjustHandles="1" noChangeArrowheads="1" noChangeShapeType="1" noTextEdit="1"/>
              </p:cNvSpPr>
              <p:nvPr/>
            </p:nvSpPr>
            <p:spPr>
              <a:xfrm>
                <a:off x="1188424" y="3561657"/>
                <a:ext cx="3155031" cy="461665"/>
              </a:xfrm>
              <a:prstGeom prst="rect">
                <a:avLst/>
              </a:prstGeom>
              <a:blipFill>
                <a:blip r:embed="rId5"/>
                <a:stretch>
                  <a:fillRect l="-3089" t="-7895" r="-1737" b="-31579"/>
                </a:stretch>
              </a:blipFill>
            </p:spPr>
            <p:txBody>
              <a:bodyPr/>
              <a:lstStyle/>
              <a:p>
                <a:r>
                  <a:rPr lang="ja-JP" altLang="en-US">
                    <a:noFill/>
                  </a:rPr>
                  <a:t> </a:t>
                </a:r>
              </a:p>
            </p:txBody>
          </p:sp>
        </mc:Fallback>
      </mc:AlternateContent>
      <p:sp>
        <p:nvSpPr>
          <p:cNvPr id="7" name="矢印: 右カーブ 6">
            <a:extLst>
              <a:ext uri="{FF2B5EF4-FFF2-40B4-BE49-F238E27FC236}">
                <a16:creationId xmlns:a16="http://schemas.microsoft.com/office/drawing/2014/main" id="{5116FF1B-5D19-12B2-3418-D96E792F506B}"/>
              </a:ext>
            </a:extLst>
          </p:cNvPr>
          <p:cNvSpPr/>
          <p:nvPr/>
        </p:nvSpPr>
        <p:spPr>
          <a:xfrm>
            <a:off x="217520" y="3792489"/>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左カーブ 7">
            <a:extLst>
              <a:ext uri="{FF2B5EF4-FFF2-40B4-BE49-F238E27FC236}">
                <a16:creationId xmlns:a16="http://schemas.microsoft.com/office/drawing/2014/main" id="{B81347C9-0C63-63E5-056F-D6959FAB19AC}"/>
              </a:ext>
            </a:extLst>
          </p:cNvPr>
          <p:cNvSpPr/>
          <p:nvPr/>
        </p:nvSpPr>
        <p:spPr>
          <a:xfrm flipV="1">
            <a:off x="4435151" y="3632518"/>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ED470E6-87C1-5EA4-A84F-3DF1997C0ACB}"/>
                  </a:ext>
                </a:extLst>
              </p:cNvPr>
              <p:cNvSpPr txBox="1"/>
              <p:nvPr/>
            </p:nvSpPr>
            <p:spPr>
              <a:xfrm>
                <a:off x="7339050" y="5471912"/>
                <a:ext cx="3348000" cy="830997"/>
              </a:xfrm>
              <a:prstGeom prst="rect">
                <a:avLst/>
              </a:prstGeom>
              <a:noFill/>
            </p:spPr>
            <p:txBody>
              <a:bodyPr wrap="squar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9" name="テキスト ボックス 8">
                <a:extLst>
                  <a:ext uri="{FF2B5EF4-FFF2-40B4-BE49-F238E27FC236}">
                    <a16:creationId xmlns:a16="http://schemas.microsoft.com/office/drawing/2014/main" id="{6ED470E6-87C1-5EA4-A84F-3DF1997C0ACB}"/>
                  </a:ext>
                </a:extLst>
              </p:cNvPr>
              <p:cNvSpPr txBox="1">
                <a:spLocks noRot="1" noChangeAspect="1" noMove="1" noResize="1" noEditPoints="1" noAdjustHandles="1" noChangeArrowheads="1" noChangeShapeType="1" noTextEdit="1"/>
              </p:cNvSpPr>
              <p:nvPr/>
            </p:nvSpPr>
            <p:spPr>
              <a:xfrm>
                <a:off x="7339050" y="5471912"/>
                <a:ext cx="3348000" cy="830997"/>
              </a:xfrm>
              <a:prstGeom prst="rect">
                <a:avLst/>
              </a:prstGeom>
              <a:blipFill>
                <a:blip r:embed="rId6"/>
                <a:stretch>
                  <a:fillRect l="-2914"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FD01BF-EB3F-26B5-359D-CAECE99FF38F}"/>
                  </a:ext>
                </a:extLst>
              </p:cNvPr>
              <p:cNvSpPr txBox="1"/>
              <p:nvPr/>
            </p:nvSpPr>
            <p:spPr>
              <a:xfrm>
                <a:off x="7144565" y="3593499"/>
                <a:ext cx="343863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oMath>
                </a14:m>
                <a:r>
                  <a:rPr kumimoji="1" lang="ja-JP" altLang="en-US" sz="2400" dirty="0">
                    <a:latin typeface="メイリオ" panose="020B0604030504040204" pitchFamily="50" charset="-128"/>
                    <a:ea typeface="メイリオ" panose="020B0604030504040204" pitchFamily="50" charset="-128"/>
                  </a:rPr>
                  <a:t>について最適化</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91FD01BF-EB3F-26B5-359D-CAECE99FF38F}"/>
                  </a:ext>
                </a:extLst>
              </p:cNvPr>
              <p:cNvSpPr txBox="1">
                <a:spLocks noRot="1" noChangeAspect="1" noMove="1" noResize="1" noEditPoints="1" noAdjustHandles="1" noChangeArrowheads="1" noChangeShapeType="1" noTextEdit="1"/>
              </p:cNvSpPr>
              <p:nvPr/>
            </p:nvSpPr>
            <p:spPr>
              <a:xfrm>
                <a:off x="7144565" y="3593499"/>
                <a:ext cx="3438634" cy="830997"/>
              </a:xfrm>
              <a:prstGeom prst="rect">
                <a:avLst/>
              </a:prstGeom>
              <a:blipFill>
                <a:blip r:embed="rId7"/>
                <a:stretch>
                  <a:fillRect l="-2660" t="-4380" r="-1773"/>
                </a:stretch>
              </a:blipFill>
            </p:spPr>
            <p:txBody>
              <a:bodyPr/>
              <a:lstStyle/>
              <a:p>
                <a:r>
                  <a:rPr lang="ja-JP" altLang="en-US">
                    <a:noFill/>
                  </a:rPr>
                  <a:t> </a:t>
                </a:r>
              </a:p>
            </p:txBody>
          </p:sp>
        </mc:Fallback>
      </mc:AlternateContent>
      <p:sp>
        <p:nvSpPr>
          <p:cNvPr id="11" name="矢印: 右カーブ 10">
            <a:extLst>
              <a:ext uri="{FF2B5EF4-FFF2-40B4-BE49-F238E27FC236}">
                <a16:creationId xmlns:a16="http://schemas.microsoft.com/office/drawing/2014/main" id="{2EC8DA1E-560A-F1B7-07E2-E4B040407461}"/>
              </a:ext>
            </a:extLst>
          </p:cNvPr>
          <p:cNvSpPr/>
          <p:nvPr/>
        </p:nvSpPr>
        <p:spPr>
          <a:xfrm>
            <a:off x="6315464" y="3744500"/>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左カーブ 11">
            <a:extLst>
              <a:ext uri="{FF2B5EF4-FFF2-40B4-BE49-F238E27FC236}">
                <a16:creationId xmlns:a16="http://schemas.microsoft.com/office/drawing/2014/main" id="{1C12339D-0030-C411-3010-676A501331D8}"/>
              </a:ext>
            </a:extLst>
          </p:cNvPr>
          <p:cNvSpPr/>
          <p:nvPr/>
        </p:nvSpPr>
        <p:spPr>
          <a:xfrm flipV="1">
            <a:off x="10533095" y="3584529"/>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6AB87CE8-4391-51D4-F536-6D6A4A7FA25A}"/>
              </a:ext>
            </a:extLst>
          </p:cNvPr>
          <p:cNvSpPr txBox="1"/>
          <p:nvPr/>
        </p:nvSpPr>
        <p:spPr>
          <a:xfrm>
            <a:off x="809312" y="3047619"/>
            <a:ext cx="42210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 </a:t>
            </a:r>
            <a:r>
              <a:rPr kumimoji="1" lang="ja-JP" altLang="en-US" sz="2400" dirty="0">
                <a:latin typeface="メイリオ" panose="020B0604030504040204" pitchFamily="50" charset="-128"/>
                <a:ea typeface="メイリオ" panose="020B0604030504040204" pitchFamily="50" charset="-128"/>
              </a:rPr>
              <a:t>：損失関数</a:t>
            </a:r>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最小化</a:t>
            </a:r>
          </a:p>
        </p:txBody>
      </p:sp>
      <p:sp>
        <p:nvSpPr>
          <p:cNvPr id="15" name="テキスト ボックス 14">
            <a:extLst>
              <a:ext uri="{FF2B5EF4-FFF2-40B4-BE49-F238E27FC236}">
                <a16:creationId xmlns:a16="http://schemas.microsoft.com/office/drawing/2014/main" id="{8C8770E0-4180-EFBB-8D9C-C4A156355B48}"/>
              </a:ext>
            </a:extLst>
          </p:cNvPr>
          <p:cNvSpPr txBox="1"/>
          <p:nvPr/>
        </p:nvSpPr>
        <p:spPr>
          <a:xfrm>
            <a:off x="6959890" y="3047618"/>
            <a:ext cx="33810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：尤度関数最大化</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F5AA6AD-08BB-8C90-28D9-DB9B66EF0DD9}"/>
                  </a:ext>
                </a:extLst>
              </p:cNvPr>
              <p:cNvSpPr txBox="1"/>
              <p:nvPr/>
            </p:nvSpPr>
            <p:spPr>
              <a:xfrm>
                <a:off x="1601131" y="6118243"/>
                <a:ext cx="342920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クラスタのパラメータは重心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AF5AA6AD-08BB-8C90-28D9-DB9B66EF0DD9}"/>
                  </a:ext>
                </a:extLst>
              </p:cNvPr>
              <p:cNvSpPr txBox="1">
                <a:spLocks noRot="1" noChangeAspect="1" noMove="1" noResize="1" noEditPoints="1" noAdjustHandles="1" noChangeArrowheads="1" noChangeShapeType="1" noTextEdit="1"/>
              </p:cNvSpPr>
              <p:nvPr/>
            </p:nvSpPr>
            <p:spPr>
              <a:xfrm>
                <a:off x="1601131" y="6118243"/>
                <a:ext cx="3429208" cy="369332"/>
              </a:xfrm>
              <a:prstGeom prst="rect">
                <a:avLst/>
              </a:prstGeom>
              <a:blipFill>
                <a:blip r:embed="rId8"/>
                <a:stretch>
                  <a:fillRect l="-1601"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845DE3-B2B4-99F6-079B-DD2F53C91044}"/>
                  </a:ext>
                </a:extLst>
              </p:cNvPr>
              <p:cNvSpPr txBox="1"/>
              <p:nvPr/>
            </p:nvSpPr>
            <p:spPr>
              <a:xfrm>
                <a:off x="7339050" y="6211669"/>
                <a:ext cx="4219783"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クラスタのパラメータ：重心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oMath>
                </a14:m>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クラスタの混合比率：</a:t>
                </a:r>
                <a:r>
                  <a:rPr kumimoji="1" lang="en-US" altLang="ja-JP" sz="1800" dirty="0">
                    <a:ea typeface="メイリオ" panose="020B0604030504040204" pitchFamily="50" charset="-128"/>
                  </a:rPr>
                  <a:t> </a:t>
                </a:r>
                <a14:m>
                  <m:oMath xmlns:m="http://schemas.openxmlformats.org/officeDocument/2006/math">
                    <m:sSub>
                      <m:sSubPr>
                        <m:ctrlPr>
                          <a:rPr kumimoji="1" lang="en-US" altLang="ja-JP" sz="1800" i="1">
                            <a:latin typeface="Cambria Math" panose="02040503050406030204" pitchFamily="18" charset="0"/>
                            <a:ea typeface="メイリオ" panose="020B0604030504040204" pitchFamily="50" charset="-128"/>
                          </a:rPr>
                        </m:ctrlPr>
                      </m:sSubPr>
                      <m:e>
                        <m:r>
                          <a:rPr kumimoji="1" lang="ja-JP" altLang="en-US" sz="1800" i="1">
                            <a:latin typeface="Cambria Math" panose="02040503050406030204" pitchFamily="18" charset="0"/>
                            <a:ea typeface="メイリオ" panose="020B0604030504040204" pitchFamily="50" charset="-128"/>
                          </a:rPr>
                          <m:t>𝜋</m:t>
                        </m:r>
                      </m:e>
                      <m:sub>
                        <m:r>
                          <a:rPr kumimoji="1" lang="en-US" altLang="ja-JP" sz="1800" i="1">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845DE3-B2B4-99F6-079B-DD2F53C91044}"/>
                  </a:ext>
                </a:extLst>
              </p:cNvPr>
              <p:cNvSpPr txBox="1">
                <a:spLocks noRot="1" noChangeAspect="1" noMove="1" noResize="1" noEditPoints="1" noAdjustHandles="1" noChangeArrowheads="1" noChangeShapeType="1" noTextEdit="1"/>
              </p:cNvSpPr>
              <p:nvPr/>
            </p:nvSpPr>
            <p:spPr>
              <a:xfrm>
                <a:off x="7339050" y="6211669"/>
                <a:ext cx="4219783" cy="646331"/>
              </a:xfrm>
              <a:prstGeom prst="rect">
                <a:avLst/>
              </a:prstGeom>
              <a:blipFill>
                <a:blip r:embed="rId9"/>
                <a:stretch>
                  <a:fillRect l="-1301" t="-377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ECCDF83-065A-6248-231F-EBB4DCE2A269}"/>
                  </a:ext>
                </a:extLst>
              </p:cNvPr>
              <p:cNvSpPr txBox="1"/>
              <p:nvPr/>
            </p:nvSpPr>
            <p:spPr>
              <a:xfrm>
                <a:off x="6096000" y="1951753"/>
                <a:ext cx="5571333" cy="9032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𝐿</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𝒛</m:t>
                              </m:r>
                            </m:e>
                            <m:sub>
                              <m:r>
                                <a:rPr kumimoji="1" lang="en-US" altLang="ja-JP" sz="2000" b="1" i="1">
                                  <a:latin typeface="Cambria Math" panose="02040503050406030204" pitchFamily="18" charset="0"/>
                                  <a:ea typeface="メイリオ" panose="020B0604030504040204" pitchFamily="50" charset="-128"/>
                                </a:rPr>
                                <m:t>𝒊</m:t>
                              </m:r>
                            </m:sub>
                          </m:sSub>
                        </m:e>
                        <m:e>
                          <m:r>
                            <a:rPr kumimoji="1" lang="en-US" altLang="ja-JP" sz="2000" i="1">
                              <a:latin typeface="Cambria Math" panose="02040503050406030204" pitchFamily="18" charset="0"/>
                              <a:ea typeface="メイリオ" panose="020B0604030504040204" pitchFamily="50" charset="-128"/>
                            </a:rPr>
                            <m:t>𝑋</m:t>
                          </m:r>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nary>
                            <m:naryPr>
                              <m:chr m:val="∑"/>
                              <m:supHide m:val="on"/>
                              <m:ctrlPr>
                                <a:rPr kumimoji="1" lang="en-US" altLang="ja-JP" sz="2000" i="1">
                                  <a:latin typeface="Cambria Math" panose="02040503050406030204" pitchFamily="18" charset="0"/>
                                  <a:ea typeface="メイリオ" panose="020B0604030504040204" pitchFamily="50" charset="-128"/>
                                </a:rPr>
                              </m:ctrlPr>
                            </m:naryPr>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𝒛</m:t>
                                  </m:r>
                                </m:e>
                                <m:sub>
                                  <m:r>
                                    <a:rPr kumimoji="1" lang="en-US" altLang="ja-JP" sz="2000" b="1" i="1" smtClean="0">
                                      <a:latin typeface="Cambria Math" panose="02040503050406030204" pitchFamily="18" charset="0"/>
                                      <a:ea typeface="メイリオ" panose="020B0604030504040204" pitchFamily="50" charset="-128"/>
                                    </a:rPr>
                                    <m:t>𝒊</m:t>
                                  </m:r>
                                </m:sub>
                              </m:sSub>
                            </m:sub>
                            <m:sup/>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𝑘</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𝐾</m:t>
                                  </m:r>
                                </m:sup>
                                <m:e>
                                  <m:sSubSup>
                                    <m:sSubSupPr>
                                      <m:ctrlPr>
                                        <a:rPr kumimoji="1" lang="en-US" altLang="ja-JP" sz="2000" i="1">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sup>
                                  </m:sSub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𝑘</m:t>
                                          </m:r>
                                        </m:sub>
                                      </m:sSub>
                                    </m:sup>
                                  </m:sSup>
                                </m:e>
                              </m:nary>
                            </m:e>
                          </m:nary>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2ECCDF83-065A-6248-231F-EBB4DCE2A269}"/>
                  </a:ext>
                </a:extLst>
              </p:cNvPr>
              <p:cNvSpPr txBox="1">
                <a:spLocks noRot="1" noChangeAspect="1" noMove="1" noResize="1" noEditPoints="1" noAdjustHandles="1" noChangeArrowheads="1" noChangeShapeType="1" noTextEdit="1"/>
              </p:cNvSpPr>
              <p:nvPr/>
            </p:nvSpPr>
            <p:spPr>
              <a:xfrm>
                <a:off x="6096000" y="1951753"/>
                <a:ext cx="5571333" cy="90326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C65CC7-C559-66DB-90B7-C6994192F8BE}"/>
                  </a:ext>
                </a:extLst>
              </p:cNvPr>
              <p:cNvSpPr txBox="1"/>
              <p:nvPr/>
            </p:nvSpPr>
            <p:spPr>
              <a:xfrm>
                <a:off x="1486483" y="1953482"/>
                <a:ext cx="301448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𝑱</m:t>
                      </m:r>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𝑘</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𝑟</m:t>
                                  </m:r>
                                </m:e>
                                <m:sub>
                                  <m:r>
                                    <a:rPr kumimoji="1" lang="en-US" altLang="ja-JP" sz="2000" b="0" i="1" smtClean="0">
                                      <a:latin typeface="Cambria Math" panose="02040503050406030204" pitchFamily="18" charset="0"/>
                                      <a:ea typeface="メイリオ" panose="020B0604030504040204" pitchFamily="50" charset="-128"/>
                                    </a:rPr>
                                    <m:t>𝑛𝑘</m:t>
                                  </m:r>
                                </m:sub>
                              </m:sSub>
                              <m:r>
                                <a:rPr kumimoji="1" lang="en-US" altLang="ja-JP" sz="2000" b="0" i="1" smtClean="0">
                                  <a:latin typeface="Cambria Math" panose="02040503050406030204" pitchFamily="18" charset="0"/>
                                  <a:ea typeface="メイリオ" panose="020B0604030504040204" pitchFamily="50" charset="-128"/>
                                </a:rPr>
                                <m:t>|</m:t>
                              </m:r>
                              <m:d>
                                <m:dPr>
                                  <m:begChr m:val="|"/>
                                  <m:endChr m:val="|"/>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𝒏</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𝒌</m:t>
                                      </m:r>
                                    </m:sub>
                                  </m:sSub>
                                </m:e>
                              </m:d>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45C65CC7-C559-66DB-90B7-C6994192F8BE}"/>
                  </a:ext>
                </a:extLst>
              </p:cNvPr>
              <p:cNvSpPr txBox="1">
                <a:spLocks noRot="1" noChangeAspect="1" noMove="1" noResize="1" noEditPoints="1" noAdjustHandles="1" noChangeArrowheads="1" noChangeShapeType="1" noTextEdit="1"/>
              </p:cNvSpPr>
              <p:nvPr/>
            </p:nvSpPr>
            <p:spPr>
              <a:xfrm>
                <a:off x="1486483" y="1953482"/>
                <a:ext cx="3014480" cy="865493"/>
              </a:xfrm>
              <a:prstGeom prst="rect">
                <a:avLst/>
              </a:prstGeom>
              <a:blipFill>
                <a:blip r:embed="rId11"/>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204C1962-82AA-1D28-CAC1-8E1729B97260}"/>
              </a:ext>
            </a:extLst>
          </p:cNvPr>
          <p:cNvSpPr txBox="1"/>
          <p:nvPr/>
        </p:nvSpPr>
        <p:spPr>
          <a:xfrm>
            <a:off x="10898095" y="269942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前掲</a:t>
            </a:r>
          </a:p>
        </p:txBody>
      </p:sp>
    </p:spTree>
    <p:extLst>
      <p:ext uri="{BB962C8B-B14F-4D97-AF65-F5344CB8AC3E}">
        <p14:creationId xmlns:p14="http://schemas.microsoft.com/office/powerpoint/2010/main" val="3048974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648081C-936D-5A51-FF2C-79F88493E474}"/>
                  </a:ext>
                </a:extLst>
              </p:cNvPr>
              <p:cNvSpPr txBox="1"/>
              <p:nvPr/>
            </p:nvSpPr>
            <p:spPr>
              <a:xfrm>
                <a:off x="5326597" y="1163684"/>
                <a:ext cx="48726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648081C-936D-5A51-FF2C-79F88493E474}"/>
                  </a:ext>
                </a:extLst>
              </p:cNvPr>
              <p:cNvSpPr txBox="1">
                <a:spLocks noRot="1" noChangeAspect="1" noMove="1" noResize="1" noEditPoints="1" noAdjustHandles="1" noChangeArrowheads="1" noChangeShapeType="1" noTextEdit="1"/>
              </p:cNvSpPr>
              <p:nvPr/>
            </p:nvSpPr>
            <p:spPr>
              <a:xfrm>
                <a:off x="5326597" y="1163684"/>
                <a:ext cx="4872616" cy="702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B930E4-0332-51D7-8850-AD02B12D00B0}"/>
                  </a:ext>
                </a:extLst>
              </p:cNvPr>
              <p:cNvSpPr txBox="1"/>
              <p:nvPr/>
            </p:nvSpPr>
            <p:spPr>
              <a:xfrm>
                <a:off x="1428103" y="3279644"/>
                <a:ext cx="3348000" cy="830997"/>
              </a:xfrm>
              <a:prstGeom prst="rect">
                <a:avLst/>
              </a:prstGeom>
              <a:noFill/>
            </p:spPr>
            <p:txBody>
              <a:bodyPr wrap="squar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solidFill>
                      <a:srgbClr val="FF0000"/>
                    </a:solidFill>
                    <a:latin typeface="メイリオ" panose="020B0604030504040204" pitchFamily="50" charset="-128"/>
                    <a:ea typeface="メイリオ" panose="020B0604030504040204" pitchFamily="50" charset="-128"/>
                  </a:rPr>
                  <a:t>M step</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AAB930E4-0332-51D7-8850-AD02B12D00B0}"/>
                  </a:ext>
                </a:extLst>
              </p:cNvPr>
              <p:cNvSpPr txBox="1">
                <a:spLocks noRot="1" noChangeAspect="1" noMove="1" noResize="1" noEditPoints="1" noAdjustHandles="1" noChangeArrowheads="1" noChangeShapeType="1" noTextEdit="1"/>
              </p:cNvSpPr>
              <p:nvPr/>
            </p:nvSpPr>
            <p:spPr>
              <a:xfrm>
                <a:off x="1428103" y="3279644"/>
                <a:ext cx="3348000" cy="830997"/>
              </a:xfrm>
              <a:prstGeom prst="rect">
                <a:avLst/>
              </a:prstGeom>
              <a:blipFill>
                <a:blip r:embed="rId3"/>
                <a:stretch>
                  <a:fillRect l="-2732"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C3CBA7D-CB2F-D2CF-A534-DEA6C5DFF827}"/>
                  </a:ext>
                </a:extLst>
              </p:cNvPr>
              <p:cNvSpPr txBox="1"/>
              <p:nvPr/>
            </p:nvSpPr>
            <p:spPr>
              <a:xfrm>
                <a:off x="1233618" y="1401231"/>
                <a:ext cx="343863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oMath>
                </a14:m>
                <a:r>
                  <a:rPr kumimoji="1" lang="ja-JP" altLang="en-US" sz="2400" dirty="0">
                    <a:latin typeface="メイリオ" panose="020B0604030504040204" pitchFamily="50" charset="-128"/>
                    <a:ea typeface="メイリオ" panose="020B0604030504040204" pitchFamily="50" charset="-128"/>
                  </a:rPr>
                  <a:t>について最適化</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solidFill>
                      <a:srgbClr val="FF0000"/>
                    </a:solidFill>
                    <a:latin typeface="メイリオ" panose="020B0604030504040204" pitchFamily="50" charset="-128"/>
                    <a:ea typeface="メイリオ" panose="020B0604030504040204" pitchFamily="50" charset="-128"/>
                  </a:rPr>
                  <a:t>E step</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C3CBA7D-CB2F-D2CF-A534-DEA6C5DFF827}"/>
                  </a:ext>
                </a:extLst>
              </p:cNvPr>
              <p:cNvSpPr txBox="1">
                <a:spLocks noRot="1" noChangeAspect="1" noMove="1" noResize="1" noEditPoints="1" noAdjustHandles="1" noChangeArrowheads="1" noChangeShapeType="1" noTextEdit="1"/>
              </p:cNvSpPr>
              <p:nvPr/>
            </p:nvSpPr>
            <p:spPr>
              <a:xfrm>
                <a:off x="1233618" y="1401231"/>
                <a:ext cx="3438634" cy="830997"/>
              </a:xfrm>
              <a:prstGeom prst="rect">
                <a:avLst/>
              </a:prstGeom>
              <a:blipFill>
                <a:blip r:embed="rId4"/>
                <a:stretch>
                  <a:fillRect l="-2660" t="-4412" r="-1773" b="-16176"/>
                </a:stretch>
              </a:blipFill>
            </p:spPr>
            <p:txBody>
              <a:bodyPr/>
              <a:lstStyle/>
              <a:p>
                <a:r>
                  <a:rPr lang="ja-JP" altLang="en-US">
                    <a:noFill/>
                  </a:rPr>
                  <a:t> </a:t>
                </a:r>
              </a:p>
            </p:txBody>
          </p:sp>
        </mc:Fallback>
      </mc:AlternateContent>
      <p:sp>
        <p:nvSpPr>
          <p:cNvPr id="11" name="矢印: 右カーブ 10">
            <a:extLst>
              <a:ext uri="{FF2B5EF4-FFF2-40B4-BE49-F238E27FC236}">
                <a16:creationId xmlns:a16="http://schemas.microsoft.com/office/drawing/2014/main" id="{E6AE85EB-5B13-DF28-99AD-E57A119F4DC2}"/>
              </a:ext>
            </a:extLst>
          </p:cNvPr>
          <p:cNvSpPr/>
          <p:nvPr/>
        </p:nvSpPr>
        <p:spPr>
          <a:xfrm>
            <a:off x="404517" y="1552232"/>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左カーブ 11">
            <a:extLst>
              <a:ext uri="{FF2B5EF4-FFF2-40B4-BE49-F238E27FC236}">
                <a16:creationId xmlns:a16="http://schemas.microsoft.com/office/drawing/2014/main" id="{967C4E4A-C97D-4DB4-7961-CB2C2B21605A}"/>
              </a:ext>
            </a:extLst>
          </p:cNvPr>
          <p:cNvSpPr/>
          <p:nvPr/>
        </p:nvSpPr>
        <p:spPr>
          <a:xfrm flipV="1">
            <a:off x="4622148" y="1392261"/>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3814BD9-B67A-139E-CA21-ACBD14F83E22}"/>
                  </a:ext>
                </a:extLst>
              </p:cNvPr>
              <p:cNvSpPr txBox="1"/>
              <p:nvPr/>
            </p:nvSpPr>
            <p:spPr>
              <a:xfrm>
                <a:off x="1099260" y="4069381"/>
                <a:ext cx="4219783" cy="646331"/>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クラスタのパラメータ：重心</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oMath>
                </a14:m>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oMath>
                </a14:m>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クラスタの混合比率：</a:t>
                </a:r>
                <a:r>
                  <a:rPr kumimoji="1" lang="en-US" altLang="ja-JP" sz="1800" dirty="0">
                    <a:ea typeface="メイリオ" panose="020B0604030504040204" pitchFamily="50" charset="-128"/>
                  </a:rPr>
                  <a:t> </a:t>
                </a:r>
                <a14:m>
                  <m:oMath xmlns:m="http://schemas.openxmlformats.org/officeDocument/2006/math">
                    <m:sSub>
                      <m:sSubPr>
                        <m:ctrlPr>
                          <a:rPr kumimoji="1" lang="en-US" altLang="ja-JP" sz="1800" i="1">
                            <a:latin typeface="Cambria Math" panose="02040503050406030204" pitchFamily="18" charset="0"/>
                            <a:ea typeface="メイリオ" panose="020B0604030504040204" pitchFamily="50" charset="-128"/>
                          </a:rPr>
                        </m:ctrlPr>
                      </m:sSubPr>
                      <m:e>
                        <m:r>
                          <a:rPr kumimoji="1" lang="ja-JP" altLang="en-US" sz="1800" i="1">
                            <a:latin typeface="Cambria Math" panose="02040503050406030204" pitchFamily="18" charset="0"/>
                            <a:ea typeface="メイリオ" panose="020B0604030504040204" pitchFamily="50" charset="-128"/>
                          </a:rPr>
                          <m:t>𝜋</m:t>
                        </m:r>
                      </m:e>
                      <m:sub>
                        <m:r>
                          <a:rPr kumimoji="1" lang="en-US" altLang="ja-JP" sz="1800" i="1">
                            <a:latin typeface="Cambria Math" panose="02040503050406030204" pitchFamily="18" charset="0"/>
                            <a:ea typeface="メイリオ" panose="020B0604030504040204" pitchFamily="50" charset="-128"/>
                          </a:rPr>
                          <m:t>𝑘</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3814BD9-B67A-139E-CA21-ACBD14F83E22}"/>
                  </a:ext>
                </a:extLst>
              </p:cNvPr>
              <p:cNvSpPr txBox="1">
                <a:spLocks noRot="1" noChangeAspect="1" noMove="1" noResize="1" noEditPoints="1" noAdjustHandles="1" noChangeArrowheads="1" noChangeShapeType="1" noTextEdit="1"/>
              </p:cNvSpPr>
              <p:nvPr/>
            </p:nvSpPr>
            <p:spPr>
              <a:xfrm>
                <a:off x="1099260" y="4069381"/>
                <a:ext cx="4219783" cy="646331"/>
              </a:xfrm>
              <a:prstGeom prst="rect">
                <a:avLst/>
              </a:prstGeom>
              <a:blipFill>
                <a:blip r:embed="rId5"/>
                <a:stretch>
                  <a:fillRect l="-1154" t="-377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0146AC8-FE89-0D60-3E3F-9B55DB754C30}"/>
                  </a:ext>
                </a:extLst>
              </p:cNvPr>
              <p:cNvSpPr txBox="1"/>
              <p:nvPr/>
            </p:nvSpPr>
            <p:spPr>
              <a:xfrm>
                <a:off x="9701930" y="3802864"/>
                <a:ext cx="2376313" cy="307777"/>
              </a:xfrm>
              <a:prstGeom prst="rect">
                <a:avLst/>
              </a:prstGeom>
              <a:noFill/>
            </p:spPr>
            <p:txBody>
              <a:bodyPr wrap="square" lIns="0" tIns="0" rIns="0" bIns="0" rtlCol="0">
                <a:spAutoFit/>
              </a:bodyPr>
              <a:lstStyle/>
              <a:p>
                <a:pPr algn="l"/>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に</m:t>
                    </m:r>
                  </m:oMath>
                </a14:m>
                <a:r>
                  <a:rPr kumimoji="1" lang="ja-JP" altLang="en-US" sz="2000" dirty="0">
                    <a:latin typeface="メイリオ" panose="020B0604030504040204" pitchFamily="50" charset="-128"/>
                    <a:ea typeface="メイリオ" panose="020B0604030504040204" pitchFamily="50" charset="-128"/>
                  </a:rPr>
                  <a:t>依存した式</a:t>
                </a:r>
              </a:p>
            </p:txBody>
          </p:sp>
        </mc:Choice>
        <mc:Fallback xmlns="">
          <p:sp>
            <p:nvSpPr>
              <p:cNvPr id="15" name="テキスト ボックス 14">
                <a:extLst>
                  <a:ext uri="{FF2B5EF4-FFF2-40B4-BE49-F238E27FC236}">
                    <a16:creationId xmlns:a16="http://schemas.microsoft.com/office/drawing/2014/main" id="{D0146AC8-FE89-0D60-3E3F-9B55DB754C30}"/>
                  </a:ext>
                </a:extLst>
              </p:cNvPr>
              <p:cNvSpPr txBox="1">
                <a:spLocks noRot="1" noChangeAspect="1" noMove="1" noResize="1" noEditPoints="1" noAdjustHandles="1" noChangeArrowheads="1" noChangeShapeType="1" noTextEdit="1"/>
              </p:cNvSpPr>
              <p:nvPr/>
            </p:nvSpPr>
            <p:spPr>
              <a:xfrm>
                <a:off x="9701930" y="3802864"/>
                <a:ext cx="2376313" cy="307777"/>
              </a:xfrm>
              <a:prstGeom prst="rect">
                <a:avLst/>
              </a:prstGeom>
              <a:blipFill>
                <a:blip r:embed="rId6"/>
                <a:stretch>
                  <a:fillRect l="-3856" t="-26000" b="-50000"/>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5276FFDB-5B52-69D4-8AED-03D9A0E0BAC6}"/>
              </a:ext>
            </a:extLst>
          </p:cNvPr>
          <p:cNvSpPr/>
          <p:nvPr/>
        </p:nvSpPr>
        <p:spPr>
          <a:xfrm>
            <a:off x="9185184" y="2826587"/>
            <a:ext cx="387592" cy="2238375"/>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8A7A19B-7246-AAFE-1A71-88042BEDEFC8}"/>
                  </a:ext>
                </a:extLst>
              </p:cNvPr>
              <p:cNvSpPr txBox="1"/>
              <p:nvPr/>
            </p:nvSpPr>
            <p:spPr>
              <a:xfrm>
                <a:off x="5331996" y="3606069"/>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C8A7A19B-7246-AAFE-1A71-88042BEDEFC8}"/>
                  </a:ext>
                </a:extLst>
              </p:cNvPr>
              <p:cNvSpPr txBox="1">
                <a:spLocks noRot="1" noChangeAspect="1" noMove="1" noResize="1" noEditPoints="1" noAdjustHandles="1" noChangeArrowheads="1" noChangeShapeType="1" noTextEdit="1"/>
              </p:cNvSpPr>
              <p:nvPr/>
            </p:nvSpPr>
            <p:spPr>
              <a:xfrm>
                <a:off x="5331996" y="3606069"/>
                <a:ext cx="3996222"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70C161C-F3B7-3F6E-FBBB-1876D258760A}"/>
                  </a:ext>
                </a:extLst>
              </p:cNvPr>
              <p:cNvSpPr txBox="1"/>
              <p:nvPr/>
            </p:nvSpPr>
            <p:spPr>
              <a:xfrm>
                <a:off x="5394985" y="4541705"/>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E70C161C-F3B7-3F6E-FBBB-1876D258760A}"/>
                  </a:ext>
                </a:extLst>
              </p:cNvPr>
              <p:cNvSpPr txBox="1">
                <a:spLocks noRot="1" noChangeAspect="1" noMove="1" noResize="1" noEditPoints="1" noAdjustHandles="1" noChangeArrowheads="1" noChangeShapeType="1" noTextEdit="1"/>
              </p:cNvSpPr>
              <p:nvPr/>
            </p:nvSpPr>
            <p:spPr>
              <a:xfrm>
                <a:off x="5394985" y="4541705"/>
                <a:ext cx="999889" cy="57419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DEB5936-FC72-A8C4-1305-AE8D72A47AD0}"/>
                  </a:ext>
                </a:extLst>
              </p:cNvPr>
              <p:cNvSpPr txBox="1"/>
              <p:nvPr/>
            </p:nvSpPr>
            <p:spPr>
              <a:xfrm>
                <a:off x="7960941" y="1876587"/>
                <a:ext cx="2739211" cy="400110"/>
              </a:xfrm>
              <a:prstGeom prst="rect">
                <a:avLst/>
              </a:prstGeom>
              <a:noFill/>
            </p:spPr>
            <p:txBody>
              <a:bodyPr wrap="none" rtlCol="0">
                <a:spAutoFit/>
              </a:bodyPr>
              <a:lstStyle/>
              <a:p>
                <a:pPr algn="l"/>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に依存した式</a:t>
                </a:r>
              </a:p>
            </p:txBody>
          </p:sp>
        </mc:Choice>
        <mc:Fallback xmlns="">
          <p:sp>
            <p:nvSpPr>
              <p:cNvPr id="22" name="テキスト ボックス 21">
                <a:extLst>
                  <a:ext uri="{FF2B5EF4-FFF2-40B4-BE49-F238E27FC236}">
                    <a16:creationId xmlns:a16="http://schemas.microsoft.com/office/drawing/2014/main" id="{4DEB5936-FC72-A8C4-1305-AE8D72A47AD0}"/>
                  </a:ext>
                </a:extLst>
              </p:cNvPr>
              <p:cNvSpPr txBox="1">
                <a:spLocks noRot="1" noChangeAspect="1" noMove="1" noResize="1" noEditPoints="1" noAdjustHandles="1" noChangeArrowheads="1" noChangeShapeType="1" noTextEdit="1"/>
              </p:cNvSpPr>
              <p:nvPr/>
            </p:nvSpPr>
            <p:spPr>
              <a:xfrm>
                <a:off x="7960941" y="1876587"/>
                <a:ext cx="2739211" cy="400110"/>
              </a:xfrm>
              <a:prstGeom prst="rect">
                <a:avLst/>
              </a:prstGeom>
              <a:blipFill>
                <a:blip r:embed="rId10"/>
                <a:stretch>
                  <a:fillRect t="-9231" r="-1782" b="-27692"/>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BA0D42BB-27BA-3BEC-B5CC-396B620A7856}"/>
              </a:ext>
            </a:extLst>
          </p:cNvPr>
          <p:cNvSpPr txBox="1"/>
          <p:nvPr/>
        </p:nvSpPr>
        <p:spPr>
          <a:xfrm>
            <a:off x="199244" y="338541"/>
            <a:ext cx="763061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アルゴリズムによる</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の最尤推定</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5265453-8543-8387-FE7C-035FA432AF3D}"/>
                  </a:ext>
                </a:extLst>
              </p:cNvPr>
              <p:cNvSpPr txBox="1"/>
              <p:nvPr/>
            </p:nvSpPr>
            <p:spPr>
              <a:xfrm>
                <a:off x="356298" y="995795"/>
                <a:ext cx="3550844"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GMM</a:t>
                </a:r>
                <a:r>
                  <a:rPr kumimoji="1" lang="ja-JP" altLang="en-US" sz="2400" u="sng" dirty="0">
                    <a:latin typeface="メイリオ" panose="020B0604030504040204" pitchFamily="50" charset="-128"/>
                    <a:ea typeface="メイリオ" panose="020B0604030504040204" pitchFamily="50" charset="-128"/>
                  </a:rPr>
                  <a:t>尤度関数</a:t>
                </a:r>
                <a14:m>
                  <m:oMath xmlns:m="http://schemas.openxmlformats.org/officeDocument/2006/math">
                    <m:r>
                      <a:rPr kumimoji="1" lang="en-US" altLang="ja-JP" sz="2400" b="0" i="1" u="sng">
                        <a:latin typeface="Cambria Math" panose="02040503050406030204" pitchFamily="18" charset="0"/>
                        <a:ea typeface="メイリオ" panose="020B0604030504040204" pitchFamily="50" charset="-128"/>
                      </a:rPr>
                      <m:t>𝐿</m:t>
                    </m:r>
                  </m:oMath>
                </a14:m>
                <a:r>
                  <a:rPr kumimoji="1" lang="ja-JP" altLang="en-US" sz="2400" u="sng" dirty="0">
                    <a:latin typeface="メイリオ" panose="020B0604030504040204" pitchFamily="50" charset="-128"/>
                    <a:ea typeface="メイリオ" panose="020B0604030504040204" pitchFamily="50" charset="-128"/>
                  </a:rPr>
                  <a:t>の最大化</a:t>
                </a:r>
              </a:p>
            </p:txBody>
          </p:sp>
        </mc:Choice>
        <mc:Fallback xmlns="">
          <p:sp>
            <p:nvSpPr>
              <p:cNvPr id="24" name="テキスト ボックス 23">
                <a:extLst>
                  <a:ext uri="{FF2B5EF4-FFF2-40B4-BE49-F238E27FC236}">
                    <a16:creationId xmlns:a16="http://schemas.microsoft.com/office/drawing/2014/main" id="{C5265453-8543-8387-FE7C-035FA432AF3D}"/>
                  </a:ext>
                </a:extLst>
              </p:cNvPr>
              <p:cNvSpPr txBox="1">
                <a:spLocks noRot="1" noChangeAspect="1" noMove="1" noResize="1" noEditPoints="1" noAdjustHandles="1" noChangeArrowheads="1" noChangeShapeType="1" noTextEdit="1"/>
              </p:cNvSpPr>
              <p:nvPr/>
            </p:nvSpPr>
            <p:spPr>
              <a:xfrm>
                <a:off x="356298" y="995795"/>
                <a:ext cx="3550844" cy="461665"/>
              </a:xfrm>
              <a:prstGeom prst="rect">
                <a:avLst/>
              </a:prstGeom>
              <a:blipFill>
                <a:blip r:embed="rId11"/>
                <a:stretch>
                  <a:fillRect l="-2573" t="-7895" r="-188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FF3853-8285-8B05-B7FA-21D85F84CBC8}"/>
                  </a:ext>
                </a:extLst>
              </p:cNvPr>
              <p:cNvSpPr txBox="1"/>
              <p:nvPr/>
            </p:nvSpPr>
            <p:spPr>
              <a:xfrm>
                <a:off x="1428103" y="2165431"/>
                <a:ext cx="3804375" cy="369332"/>
              </a:xfrm>
              <a:prstGeom prst="rect">
                <a:avLst/>
              </a:prstGeom>
              <a:noFill/>
            </p:spPr>
            <p:txBody>
              <a:bodyPr wrap="none" rtlCol="0">
                <a:spAutoFit/>
              </a:bodyPr>
              <a:lstStyle/>
              <a:p>
                <a14:m>
                  <m:oMath xmlns:m="http://schemas.openxmlformats.org/officeDocument/2006/math">
                    <m:r>
                      <a:rPr kumimoji="1" lang="ja-JP" altLang="en-US" i="1">
                        <a:latin typeface="Cambria Math" panose="02040503050406030204" pitchFamily="18" charset="0"/>
                        <a:ea typeface="メイリオ" panose="020B0604030504040204" pitchFamily="50" charset="-128"/>
                      </a:rPr>
                      <m:t>𝛾</m:t>
                    </m:r>
                    <m:d>
                      <m:dPr>
                        <m:ctrlPr>
                          <a:rPr kumimoji="1" lang="en-US" altLang="ja-JP" i="1">
                            <a:latin typeface="Cambria Math" panose="02040503050406030204" pitchFamily="18" charset="0"/>
                            <a:ea typeface="メイリオ" panose="020B0604030504040204" pitchFamily="50" charset="-128"/>
                          </a:rPr>
                        </m:ctrlPr>
                      </m:d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𝑖𝑘</m:t>
                            </m:r>
                          </m:sub>
                        </m:sSub>
                      </m:e>
                    </m:d>
                    <m:r>
                      <a:rPr kumimoji="1" lang="en-US" altLang="ja-JP" i="1">
                        <a:latin typeface="Cambria Math" panose="02040503050406030204" pitchFamily="18" charset="0"/>
                        <a:ea typeface="メイリオ" panose="020B0604030504040204" pitchFamily="50" charset="-128"/>
                      </a:rPr>
                      <m:t> </m:t>
                    </m:r>
                    <m:r>
                      <a:rPr kumimoji="1" lang="ja-JP" altLang="en-US" i="1" smtClean="0">
                        <a:latin typeface="Cambria Math" panose="02040503050406030204" pitchFamily="18" charset="0"/>
                        <a:ea typeface="メイリオ" panose="020B0604030504040204" pitchFamily="50" charset="-128"/>
                      </a:rPr>
                      <m:t>：</m:t>
                    </m:r>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oMath>
                </a14:m>
                <a:r>
                  <a:rPr kumimoji="1" lang="ja-JP" altLang="en-US" dirty="0">
                    <a:latin typeface="メイリオ" panose="020B0604030504040204" pitchFamily="50" charset="-128"/>
                    <a:ea typeface="メイリオ" panose="020B0604030504040204" pitchFamily="50" charset="-128"/>
                  </a:rPr>
                  <a:t>の確率的クラスタラベル</a:t>
                </a:r>
              </a:p>
            </p:txBody>
          </p:sp>
        </mc:Choice>
        <mc:Fallback xmlns="">
          <p:sp>
            <p:nvSpPr>
              <p:cNvPr id="26" name="テキスト ボックス 25">
                <a:extLst>
                  <a:ext uri="{FF2B5EF4-FFF2-40B4-BE49-F238E27FC236}">
                    <a16:creationId xmlns:a16="http://schemas.microsoft.com/office/drawing/2014/main" id="{74FF3853-8285-8B05-B7FA-21D85F84CBC8}"/>
                  </a:ext>
                </a:extLst>
              </p:cNvPr>
              <p:cNvSpPr txBox="1">
                <a:spLocks noRot="1" noChangeAspect="1" noMove="1" noResize="1" noEditPoints="1" noAdjustHandles="1" noChangeArrowheads="1" noChangeShapeType="1" noTextEdit="1"/>
              </p:cNvSpPr>
              <p:nvPr/>
            </p:nvSpPr>
            <p:spPr>
              <a:xfrm>
                <a:off x="1428103" y="2165431"/>
                <a:ext cx="3804375" cy="369332"/>
              </a:xfrm>
              <a:prstGeom prst="rect">
                <a:avLst/>
              </a:prstGeom>
              <a:blipFill>
                <a:blip r:embed="rId12"/>
                <a:stretch>
                  <a:fillRect t="-4918" r="-96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E4F9BCE-9D44-BB9D-10D1-1B5D066E5113}"/>
                  </a:ext>
                </a:extLst>
              </p:cNvPr>
              <p:cNvSpPr txBox="1"/>
              <p:nvPr/>
            </p:nvSpPr>
            <p:spPr>
              <a:xfrm>
                <a:off x="5326597" y="2668279"/>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4E4F9BCE-9D44-BB9D-10D1-1B5D066E5113}"/>
                  </a:ext>
                </a:extLst>
              </p:cNvPr>
              <p:cNvSpPr txBox="1">
                <a:spLocks noRot="1" noChangeAspect="1" noMove="1" noResize="1" noEditPoints="1" noAdjustHandles="1" noChangeArrowheads="1" noChangeShapeType="1" noTextEdit="1"/>
              </p:cNvSpPr>
              <p:nvPr/>
            </p:nvSpPr>
            <p:spPr>
              <a:xfrm>
                <a:off x="5326597" y="2668279"/>
                <a:ext cx="2296718" cy="865493"/>
              </a:xfrm>
              <a:prstGeom prst="rect">
                <a:avLst/>
              </a:prstGeom>
              <a:blipFill>
                <a:blip r:embed="rId13"/>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D212B7C8-4BC4-5A3F-A808-8B21F6C6ED34}"/>
              </a:ext>
            </a:extLst>
          </p:cNvPr>
          <p:cNvSpPr txBox="1"/>
          <p:nvPr/>
        </p:nvSpPr>
        <p:spPr>
          <a:xfrm>
            <a:off x="8064529" y="5965397"/>
            <a:ext cx="364715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証明（相当大変：以下参考まで）</a:t>
            </a:r>
          </a:p>
        </p:txBody>
      </p:sp>
      <p:sp>
        <p:nvSpPr>
          <p:cNvPr id="4" name="テキスト ボックス 3">
            <a:extLst>
              <a:ext uri="{FF2B5EF4-FFF2-40B4-BE49-F238E27FC236}">
                <a16:creationId xmlns:a16="http://schemas.microsoft.com/office/drawing/2014/main" id="{4138D1CE-BED4-7962-EFB7-FEC1125FCEEF}"/>
              </a:ext>
            </a:extLst>
          </p:cNvPr>
          <p:cNvSpPr txBox="1"/>
          <p:nvPr/>
        </p:nvSpPr>
        <p:spPr>
          <a:xfrm>
            <a:off x="8091098" y="6334729"/>
            <a:ext cx="381181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14"/>
              </a:rPr>
              <a:t>https://academ-aid.com/ml/em</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A04EE4E-729C-807A-96AE-78CCBA177699}"/>
              </a:ext>
            </a:extLst>
          </p:cNvPr>
          <p:cNvSpPr txBox="1"/>
          <p:nvPr/>
        </p:nvSpPr>
        <p:spPr>
          <a:xfrm>
            <a:off x="901417" y="5331431"/>
            <a:ext cx="7441461" cy="954107"/>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実装を想像してみてください。</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（例えば、クラスタ数</a:t>
            </a:r>
            <a:r>
              <a:rPr kumimoji="1" lang="en-US" altLang="ja-JP" sz="2800" dirty="0">
                <a:latin typeface="メイリオ" panose="020B0604030504040204" pitchFamily="50" charset="-128"/>
                <a:ea typeface="メイリオ" panose="020B0604030504040204" pitchFamily="50" charset="-128"/>
              </a:rPr>
              <a:t>K=5 </a:t>
            </a:r>
            <a:r>
              <a:rPr kumimoji="1" lang="ja-JP" altLang="en-US" sz="2800" dirty="0">
                <a:latin typeface="メイリオ" panose="020B0604030504040204" pitchFamily="50" charset="-128"/>
                <a:ea typeface="メイリオ" panose="020B0604030504040204" pitchFamily="50" charset="-128"/>
              </a:rPr>
              <a:t>データ数</a:t>
            </a:r>
            <a:r>
              <a:rPr kumimoji="1" lang="en-US" altLang="ja-JP" sz="2800" dirty="0">
                <a:latin typeface="メイリオ" panose="020B0604030504040204" pitchFamily="50" charset="-128"/>
                <a:ea typeface="メイリオ" panose="020B0604030504040204" pitchFamily="50" charset="-128"/>
              </a:rPr>
              <a:t>N=10</a:t>
            </a:r>
            <a:r>
              <a:rPr kumimoji="1" lang="ja-JP" altLang="en-US" sz="28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467731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FCA225-A50E-6EF1-68C6-670647F93F27}"/>
              </a:ext>
            </a:extLst>
          </p:cNvPr>
          <p:cNvSpPr txBox="1"/>
          <p:nvPr/>
        </p:nvSpPr>
        <p:spPr>
          <a:xfrm>
            <a:off x="340390" y="25057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4FC20AF-675A-516B-CA20-028740737452}"/>
                  </a:ext>
                </a:extLst>
              </p:cNvPr>
              <p:cNvSpPr txBox="1"/>
              <p:nvPr/>
            </p:nvSpPr>
            <p:spPr>
              <a:xfrm>
                <a:off x="1373045" y="368229"/>
                <a:ext cx="10240288"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以下のパラメータ</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および潜在変数</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はプログラムの変数で表すと何次元配列か</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=100, </m:t>
                    </m:r>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=5</m:t>
                    </m:r>
                    <m:r>
                      <a:rPr kumimoji="1" lang="ja-JP" altLang="en-US" sz="2400" i="1">
                        <a:latin typeface="Cambria Math" panose="02040503050406030204" pitchFamily="18" charset="0"/>
                        <a:ea typeface="メイリオ" panose="020B0604030504040204" pitchFamily="50" charset="-128"/>
                      </a:rPr>
                      <m:t>かつ</m:t>
                    </m:r>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Cambria Math" panose="02040503050406030204" pitchFamily="18" charset="0"/>
                          </a:rPr>
                          <m:t>𝑘</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変量正規分布とすると、</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はそれぞれ何行何列か？</a:t>
                </a:r>
                <a:endParaRPr kumimoji="1" lang="en-US" altLang="ja-JP" sz="24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C4FC20AF-675A-516B-CA20-028740737452}"/>
                  </a:ext>
                </a:extLst>
              </p:cNvPr>
              <p:cNvSpPr txBox="1">
                <a:spLocks noRot="1" noChangeAspect="1" noMove="1" noResize="1" noEditPoints="1" noAdjustHandles="1" noChangeArrowheads="1" noChangeShapeType="1" noTextEdit="1"/>
              </p:cNvSpPr>
              <p:nvPr/>
            </p:nvSpPr>
            <p:spPr>
              <a:xfrm>
                <a:off x="1373045" y="368229"/>
                <a:ext cx="10240288" cy="1569660"/>
              </a:xfrm>
              <a:prstGeom prst="rect">
                <a:avLst/>
              </a:prstGeom>
              <a:blipFill>
                <a:blip r:embed="rId2"/>
                <a:stretch>
                  <a:fillRect l="-1369" t="-7752" b="-7752"/>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4485BFA-D3F2-F7F7-C39C-AA2E8E9C7AB0}"/>
              </a:ext>
            </a:extLst>
          </p:cNvPr>
          <p:cNvSpPr txBox="1"/>
          <p:nvPr/>
        </p:nvSpPr>
        <p:spPr>
          <a:xfrm>
            <a:off x="1165457" y="2007149"/>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A31E6DA-ECCF-9798-73CF-EF8974E493D8}"/>
              </a:ext>
            </a:extLst>
          </p:cNvPr>
          <p:cNvSpPr txBox="1"/>
          <p:nvPr/>
        </p:nvSpPr>
        <p:spPr>
          <a:xfrm>
            <a:off x="1140609" y="4214341"/>
            <a:ext cx="1180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11" name="矢印: 右カーブ 10">
            <a:extLst>
              <a:ext uri="{FF2B5EF4-FFF2-40B4-BE49-F238E27FC236}">
                <a16:creationId xmlns:a16="http://schemas.microsoft.com/office/drawing/2014/main" id="{AA31F6ED-C837-9BB5-C645-AFEADA60DF65}"/>
              </a:ext>
            </a:extLst>
          </p:cNvPr>
          <p:cNvSpPr/>
          <p:nvPr/>
        </p:nvSpPr>
        <p:spPr>
          <a:xfrm>
            <a:off x="503853" y="2335609"/>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右カーブ 11">
            <a:extLst>
              <a:ext uri="{FF2B5EF4-FFF2-40B4-BE49-F238E27FC236}">
                <a16:creationId xmlns:a16="http://schemas.microsoft.com/office/drawing/2014/main" id="{2B51532D-8D29-1495-E842-D15C93185555}"/>
              </a:ext>
            </a:extLst>
          </p:cNvPr>
          <p:cNvSpPr/>
          <p:nvPr/>
        </p:nvSpPr>
        <p:spPr>
          <a:xfrm flipH="1" flipV="1">
            <a:off x="7861351" y="2237981"/>
            <a:ext cx="558166" cy="2262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28B293D-26BF-B615-594D-129C758D74E9}"/>
                  </a:ext>
                </a:extLst>
              </p:cNvPr>
              <p:cNvSpPr txBox="1"/>
              <p:nvPr/>
            </p:nvSpPr>
            <p:spPr>
              <a:xfrm>
                <a:off x="2318419" y="180398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928B293D-26BF-B615-594D-129C758D74E9}"/>
                  </a:ext>
                </a:extLst>
              </p:cNvPr>
              <p:cNvSpPr txBox="1">
                <a:spLocks noRot="1" noChangeAspect="1" noMove="1" noResize="1" noEditPoints="1" noAdjustHandles="1" noChangeArrowheads="1" noChangeShapeType="1" noTextEdit="1"/>
              </p:cNvSpPr>
              <p:nvPr/>
            </p:nvSpPr>
            <p:spPr>
              <a:xfrm>
                <a:off x="2318419" y="1803980"/>
                <a:ext cx="4925516" cy="70218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DEF4B1D-A791-F612-26A2-6DBF23E615D3}"/>
                  </a:ext>
                </a:extLst>
              </p:cNvPr>
              <p:cNvSpPr txBox="1"/>
              <p:nvPr/>
            </p:nvSpPr>
            <p:spPr>
              <a:xfrm>
                <a:off x="2943555" y="4876795"/>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1DEF4B1D-A791-F612-26A2-6DBF23E615D3}"/>
                  </a:ext>
                </a:extLst>
              </p:cNvPr>
              <p:cNvSpPr txBox="1">
                <a:spLocks noRot="1" noChangeAspect="1" noMove="1" noResize="1" noEditPoints="1" noAdjustHandles="1" noChangeArrowheads="1" noChangeShapeType="1" noTextEdit="1"/>
              </p:cNvSpPr>
              <p:nvPr/>
            </p:nvSpPr>
            <p:spPr>
              <a:xfrm>
                <a:off x="2943555" y="4876795"/>
                <a:ext cx="3996222"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2C89FB5-08B0-9B63-A6E4-1F8723386F9B}"/>
                  </a:ext>
                </a:extLst>
              </p:cNvPr>
              <p:cNvSpPr txBox="1"/>
              <p:nvPr/>
            </p:nvSpPr>
            <p:spPr>
              <a:xfrm>
                <a:off x="2940747" y="5783335"/>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D2C89FB5-08B0-9B63-A6E4-1F8723386F9B}"/>
                  </a:ext>
                </a:extLst>
              </p:cNvPr>
              <p:cNvSpPr txBox="1">
                <a:spLocks noRot="1" noChangeAspect="1" noMove="1" noResize="1" noEditPoints="1" noAdjustHandles="1" noChangeArrowheads="1" noChangeShapeType="1" noTextEdit="1"/>
              </p:cNvSpPr>
              <p:nvPr/>
            </p:nvSpPr>
            <p:spPr>
              <a:xfrm>
                <a:off x="2940747" y="5783335"/>
                <a:ext cx="999889" cy="57419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3BFF2DA9-313B-4802-3F4E-7829A09D4C10}"/>
                  </a:ext>
                </a:extLst>
              </p:cNvPr>
              <p:cNvSpPr txBox="1"/>
              <p:nvPr/>
            </p:nvSpPr>
            <p:spPr>
              <a:xfrm>
                <a:off x="4524068" y="5764726"/>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3BFF2DA9-313B-4802-3F4E-7829A09D4C10}"/>
                  </a:ext>
                </a:extLst>
              </p:cNvPr>
              <p:cNvSpPr txBox="1">
                <a:spLocks noRot="1" noChangeAspect="1" noMove="1" noResize="1" noEditPoints="1" noAdjustHandles="1" noChangeArrowheads="1" noChangeShapeType="1" noTextEdit="1"/>
              </p:cNvSpPr>
              <p:nvPr/>
            </p:nvSpPr>
            <p:spPr>
              <a:xfrm>
                <a:off x="4524068" y="5764726"/>
                <a:ext cx="1809150" cy="86549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F0DFE93-B3A2-F983-C9F1-53A54B0B996A}"/>
                  </a:ext>
                </a:extLst>
              </p:cNvPr>
              <p:cNvSpPr txBox="1"/>
              <p:nvPr/>
            </p:nvSpPr>
            <p:spPr>
              <a:xfrm>
                <a:off x="2938156" y="3939005"/>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5F0DFE93-B3A2-F983-C9F1-53A54B0B996A}"/>
                  </a:ext>
                </a:extLst>
              </p:cNvPr>
              <p:cNvSpPr txBox="1">
                <a:spLocks noRot="1" noChangeAspect="1" noMove="1" noResize="1" noEditPoints="1" noAdjustHandles="1" noChangeArrowheads="1" noChangeShapeType="1" noTextEdit="1"/>
              </p:cNvSpPr>
              <p:nvPr/>
            </p:nvSpPr>
            <p:spPr>
              <a:xfrm>
                <a:off x="2938156" y="3939005"/>
                <a:ext cx="2296718" cy="865493"/>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556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83CD809-40AD-CF79-5D36-CEBE1FB4E74F}"/>
                  </a:ext>
                </a:extLst>
              </p:cNvPr>
              <p:cNvSpPr txBox="1"/>
              <p:nvPr/>
            </p:nvSpPr>
            <p:spPr>
              <a:xfrm>
                <a:off x="475809" y="826531"/>
                <a:ext cx="9397637" cy="584775"/>
              </a:xfrm>
              <a:prstGeom prst="rect">
                <a:avLst/>
              </a:prstGeom>
              <a:noFill/>
            </p:spPr>
            <p:txBody>
              <a:bodyPr wrap="none" rtlCol="0">
                <a:spAutoFit/>
              </a:bodyPr>
              <a:lstStyle/>
              <a:p>
                <a14:m>
                  <m:oMath xmlns:m="http://schemas.openxmlformats.org/officeDocument/2006/math">
                    <m:r>
                      <a:rPr kumimoji="1" lang="ja-JP" altLang="en-US" sz="3200" b="0" i="1" smtClean="0">
                        <a:latin typeface="Cambria Math" panose="02040503050406030204" pitchFamily="18" charset="0"/>
                        <a:ea typeface="メイリオ" panose="020B0604030504040204" pitchFamily="50" charset="-128"/>
                      </a:rPr>
                      <m:t>𝛾</m:t>
                    </m:r>
                    <m:r>
                      <a:rPr kumimoji="1" lang="en-US" altLang="ja-JP" sz="3200" b="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m:t>
                        </m:r>
                        <m:r>
                          <a:rPr kumimoji="1" lang="en-US" altLang="ja-JP" sz="3200" b="0" i="1">
                            <a:latin typeface="Cambria Math" panose="02040503050406030204" pitchFamily="18" charset="0"/>
                            <a:ea typeface="メイリオ" panose="020B0604030504040204" pitchFamily="50" charset="-128"/>
                          </a:rPr>
                          <m:t>𝑘</m:t>
                        </m:r>
                      </m:sub>
                    </m:sSub>
                    <m:r>
                      <a:rPr kumimoji="1" lang="en-US" altLang="ja-JP" sz="3200" b="0" i="1">
                        <a:latin typeface="Cambria Math" panose="02040503050406030204" pitchFamily="18" charset="0"/>
                        <a:ea typeface="メイリオ" panose="020B0604030504040204" pitchFamily="50" charset="-128"/>
                      </a:rPr>
                      <m:t>)</m:t>
                    </m:r>
                  </m:oMath>
                </a14:m>
                <a:r>
                  <a:rPr kumimoji="1" lang="ja-JP" altLang="en-US" sz="3200" dirty="0">
                    <a:latin typeface="メイリオ" panose="020B0604030504040204" pitchFamily="50" charset="-128"/>
                    <a:ea typeface="メイリオ" panose="020B0604030504040204" pitchFamily="50" charset="-128"/>
                  </a:rPr>
                  <a:t>負担率から</a:t>
                </a:r>
                <a14:m>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b="0" i="1">
                            <a:latin typeface="Cambria Math" panose="02040503050406030204" pitchFamily="18" charset="0"/>
                            <a:ea typeface="メイリオ" panose="020B0604030504040204" pitchFamily="50" charset="-128"/>
                          </a:rPr>
                          <m:t>𝑥</m:t>
                        </m:r>
                      </m:e>
                      <m:sub>
                        <m:r>
                          <a:rPr kumimoji="1" lang="en-US" altLang="ja-JP" sz="3200" b="0" i="1">
                            <a:latin typeface="Cambria Math" panose="02040503050406030204" pitchFamily="18" charset="0"/>
                            <a:ea typeface="メイリオ" panose="020B0604030504040204" pitchFamily="50" charset="-128"/>
                          </a:rPr>
                          <m:t>𝑖</m:t>
                        </m:r>
                      </m:sub>
                    </m:sSub>
                  </m:oMath>
                </a14:m>
                <a:r>
                  <a:rPr kumimoji="1" lang="ja-JP" altLang="en-US" sz="3200" dirty="0">
                    <a:latin typeface="メイリオ" panose="020B0604030504040204" pitchFamily="50" charset="-128"/>
                    <a:ea typeface="メイリオ" panose="020B0604030504040204" pitchFamily="50" charset="-128"/>
                  </a:rPr>
                  <a:t>のクラスタを点推定するには？</a:t>
                </a:r>
              </a:p>
            </p:txBody>
          </p:sp>
        </mc:Choice>
        <mc:Fallback xmlns="">
          <p:sp>
            <p:nvSpPr>
              <p:cNvPr id="2" name="テキスト ボックス 1">
                <a:extLst>
                  <a:ext uri="{FF2B5EF4-FFF2-40B4-BE49-F238E27FC236}">
                    <a16:creationId xmlns:a16="http://schemas.microsoft.com/office/drawing/2014/main" id="{383CD809-40AD-CF79-5D36-CEBE1FB4E74F}"/>
                  </a:ext>
                </a:extLst>
              </p:cNvPr>
              <p:cNvSpPr txBox="1">
                <a:spLocks noRot="1" noChangeAspect="1" noMove="1" noResize="1" noEditPoints="1" noAdjustHandles="1" noChangeArrowheads="1" noChangeShapeType="1" noTextEdit="1"/>
              </p:cNvSpPr>
              <p:nvPr/>
            </p:nvSpPr>
            <p:spPr>
              <a:xfrm>
                <a:off x="475809" y="826531"/>
                <a:ext cx="9397637" cy="584775"/>
              </a:xfrm>
              <a:prstGeom prst="rect">
                <a:avLst/>
              </a:prstGeom>
              <a:blipFill>
                <a:blip r:embed="rId2"/>
                <a:stretch>
                  <a:fillRect t="-12500" r="-908"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0187127-13C8-BAB8-149A-723B94271799}"/>
                  </a:ext>
                </a:extLst>
              </p:cNvPr>
              <p:cNvSpPr txBox="1"/>
              <p:nvPr/>
            </p:nvSpPr>
            <p:spPr>
              <a:xfrm>
                <a:off x="691141" y="1974105"/>
                <a:ext cx="2659574" cy="708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ea typeface="メイリオ" panose="020B0604030504040204" pitchFamily="50" charset="-128"/>
                        </a:rPr>
                        <m:t>arg</m:t>
                      </m:r>
                      <m:func>
                        <m:funcPr>
                          <m:ctrlPr>
                            <a:rPr kumimoji="1" lang="en-US" altLang="ja-JP" sz="3200" i="1" smtClean="0">
                              <a:latin typeface="Cambria Math" panose="02040503050406030204" pitchFamily="18" charset="0"/>
                              <a:ea typeface="メイリオ" panose="020B0604030504040204" pitchFamily="50" charset="-128"/>
                            </a:rPr>
                          </m:ctrlPr>
                        </m:funcPr>
                        <m:fName>
                          <m:limLow>
                            <m:limLowPr>
                              <m:ctrlPr>
                                <a:rPr kumimoji="1" lang="en-US" altLang="ja-JP" sz="3200" i="1" smtClean="0">
                                  <a:latin typeface="Cambria Math" panose="02040503050406030204" pitchFamily="18" charset="0"/>
                                  <a:ea typeface="メイリオ" panose="020B0604030504040204" pitchFamily="50" charset="-128"/>
                                </a:rPr>
                              </m:ctrlPr>
                            </m:limLowPr>
                            <m:e>
                              <m:r>
                                <m:rPr>
                                  <m:sty m:val="p"/>
                                </m:rPr>
                                <a:rPr kumimoji="1" lang="en-US" altLang="ja-JP" sz="3200" i="0" smtClean="0">
                                  <a:latin typeface="Cambria Math" panose="02040503050406030204" pitchFamily="18" charset="0"/>
                                  <a:ea typeface="メイリオ" panose="020B0604030504040204" pitchFamily="50" charset="-128"/>
                                </a:rPr>
                                <m:t>max</m:t>
                              </m:r>
                            </m:e>
                            <m:lim>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𝑖𝑘</m:t>
                                  </m:r>
                                </m:sub>
                              </m:sSub>
                            </m:lim>
                          </m:limLow>
                        </m:fName>
                        <m:e>
                          <m:r>
                            <a:rPr kumimoji="1" lang="ja-JP" altLang="en-US" sz="3200" i="1">
                              <a:latin typeface="Cambria Math" panose="02040503050406030204" pitchFamily="18" charset="0"/>
                              <a:ea typeface="メイリオ" panose="020B0604030504040204" pitchFamily="50" charset="-128"/>
                            </a:rPr>
                            <m:t>𝛾</m:t>
                          </m:r>
                          <m:r>
                            <a:rPr kumimoji="1" lang="en-US" altLang="ja-JP" sz="3200" i="1">
                              <a:latin typeface="Cambria Math" panose="02040503050406030204" pitchFamily="18" charset="0"/>
                              <a:ea typeface="メイリオ" panose="020B0604030504040204" pitchFamily="50" charset="-128"/>
                            </a:rPr>
                            <m:t>(</m:t>
                          </m:r>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𝑧</m:t>
                              </m:r>
                            </m:e>
                            <m:sub>
                              <m:r>
                                <a:rPr kumimoji="1" lang="en-US" altLang="ja-JP" sz="3200" i="1">
                                  <a:latin typeface="Cambria Math" panose="02040503050406030204" pitchFamily="18" charset="0"/>
                                  <a:ea typeface="メイリオ" panose="020B0604030504040204" pitchFamily="50" charset="-128"/>
                                </a:rPr>
                                <m:t>𝑖𝑘</m:t>
                              </m:r>
                            </m:sub>
                          </m:sSub>
                          <m:r>
                            <a:rPr kumimoji="1" lang="en-US" altLang="ja-JP" sz="3200" i="1">
                              <a:latin typeface="Cambria Math" panose="02040503050406030204" pitchFamily="18" charset="0"/>
                              <a:ea typeface="メイリオ" panose="020B0604030504040204" pitchFamily="50" charset="-128"/>
                            </a:rPr>
                            <m:t>)</m:t>
                          </m:r>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20187127-13C8-BAB8-149A-723B94271799}"/>
                  </a:ext>
                </a:extLst>
              </p:cNvPr>
              <p:cNvSpPr txBox="1">
                <a:spLocks noRot="1" noChangeAspect="1" noMove="1" noResize="1" noEditPoints="1" noAdjustHandles="1" noChangeArrowheads="1" noChangeShapeType="1" noTextEdit="1"/>
              </p:cNvSpPr>
              <p:nvPr/>
            </p:nvSpPr>
            <p:spPr>
              <a:xfrm>
                <a:off x="691141" y="1974105"/>
                <a:ext cx="2659574" cy="708271"/>
              </a:xfrm>
              <a:prstGeom prst="rect">
                <a:avLst/>
              </a:prstGeom>
              <a:blipFill>
                <a:blip r:embed="rId3"/>
                <a:stretch>
                  <a:fillRect/>
                </a:stretch>
              </a:blipFill>
            </p:spPr>
            <p:txBody>
              <a:bodyPr/>
              <a:lstStyle/>
              <a:p>
                <a:r>
                  <a:rPr lang="ja-JP" altLang="en-US">
                    <a:noFill/>
                  </a:rPr>
                  <a:t> </a:t>
                </a:r>
              </a:p>
            </p:txBody>
          </p:sp>
        </mc:Fallback>
      </mc:AlternateContent>
      <p:sp>
        <p:nvSpPr>
          <p:cNvPr id="4" name="フリーフォーム: 図形 3">
            <a:extLst>
              <a:ext uri="{FF2B5EF4-FFF2-40B4-BE49-F238E27FC236}">
                <a16:creationId xmlns:a16="http://schemas.microsoft.com/office/drawing/2014/main" id="{CF71CB1E-CA60-4722-62A0-E3664F708AF8}"/>
              </a:ext>
            </a:extLst>
          </p:cNvPr>
          <p:cNvSpPr/>
          <p:nvPr/>
        </p:nvSpPr>
        <p:spPr>
          <a:xfrm>
            <a:off x="2120564" y="4223566"/>
            <a:ext cx="6755363" cy="2081806"/>
          </a:xfrm>
          <a:custGeom>
            <a:avLst/>
            <a:gdLst>
              <a:gd name="connsiteX0" fmla="*/ 6755363 w 6755363"/>
              <a:gd name="connsiteY0" fmla="*/ 2009581 h 2081806"/>
              <a:gd name="connsiteX1" fmla="*/ 6438122 w 6755363"/>
              <a:gd name="connsiteY1" fmla="*/ 1776315 h 2081806"/>
              <a:gd name="connsiteX2" fmla="*/ 5999583 w 6755363"/>
              <a:gd name="connsiteY2" fmla="*/ 1421752 h 2081806"/>
              <a:gd name="connsiteX3" fmla="*/ 5635689 w 6755363"/>
              <a:gd name="connsiteY3" fmla="*/ 1104511 h 2081806"/>
              <a:gd name="connsiteX4" fmla="*/ 5141167 w 6755363"/>
              <a:gd name="connsiteY4" fmla="*/ 749948 h 2081806"/>
              <a:gd name="connsiteX5" fmla="*/ 4618653 w 6755363"/>
              <a:gd name="connsiteY5" fmla="*/ 423377 h 2081806"/>
              <a:gd name="connsiteX6" fmla="*/ 4264089 w 6755363"/>
              <a:gd name="connsiteY6" fmla="*/ 376724 h 2081806"/>
              <a:gd name="connsiteX7" fmla="*/ 3946849 w 6755363"/>
              <a:gd name="connsiteY7" fmla="*/ 721956 h 2081806"/>
              <a:gd name="connsiteX8" fmla="*/ 3517641 w 6755363"/>
              <a:gd name="connsiteY8" fmla="*/ 1011205 h 2081806"/>
              <a:gd name="connsiteX9" fmla="*/ 3228392 w 6755363"/>
              <a:gd name="connsiteY9" fmla="*/ 1095181 h 2081806"/>
              <a:gd name="connsiteX10" fmla="*/ 3004457 w 6755363"/>
              <a:gd name="connsiteY10" fmla="*/ 1029866 h 2081806"/>
              <a:gd name="connsiteX11" fmla="*/ 2724538 w 6755363"/>
              <a:gd name="connsiteY11" fmla="*/ 815262 h 2081806"/>
              <a:gd name="connsiteX12" fmla="*/ 2528596 w 6755363"/>
              <a:gd name="connsiteY12" fmla="*/ 563336 h 2081806"/>
              <a:gd name="connsiteX13" fmla="*/ 2360645 w 6755363"/>
              <a:gd name="connsiteY13" fmla="*/ 348732 h 2081806"/>
              <a:gd name="connsiteX14" fmla="*/ 2136710 w 6755363"/>
              <a:gd name="connsiteY14" fmla="*/ 87475 h 2081806"/>
              <a:gd name="connsiteX15" fmla="*/ 2006081 w 6755363"/>
              <a:gd name="connsiteY15" fmla="*/ 3499 h 2081806"/>
              <a:gd name="connsiteX16" fmla="*/ 1791477 w 6755363"/>
              <a:gd name="connsiteY16" fmla="*/ 31491 h 2081806"/>
              <a:gd name="connsiteX17" fmla="*/ 1548881 w 6755363"/>
              <a:gd name="connsiteY17" fmla="*/ 171450 h 2081806"/>
              <a:gd name="connsiteX18" fmla="*/ 1380930 w 6755363"/>
              <a:gd name="connsiteY18" fmla="*/ 451368 h 2081806"/>
              <a:gd name="connsiteX19" fmla="*/ 1194318 w 6755363"/>
              <a:gd name="connsiteY19" fmla="*/ 740617 h 2081806"/>
              <a:gd name="connsiteX20" fmla="*/ 998375 w 6755363"/>
              <a:gd name="connsiteY20" fmla="*/ 1132503 h 2081806"/>
              <a:gd name="connsiteX21" fmla="*/ 811763 w 6755363"/>
              <a:gd name="connsiteY21" fmla="*/ 1477736 h 2081806"/>
              <a:gd name="connsiteX22" fmla="*/ 606489 w 6755363"/>
              <a:gd name="connsiteY22" fmla="*/ 1813638 h 2081806"/>
              <a:gd name="connsiteX23" fmla="*/ 373224 w 6755363"/>
              <a:gd name="connsiteY23" fmla="*/ 1981589 h 2081806"/>
              <a:gd name="connsiteX24" fmla="*/ 111967 w 6755363"/>
              <a:gd name="connsiteY24" fmla="*/ 2074895 h 2081806"/>
              <a:gd name="connsiteX25" fmla="*/ 0 w 6755363"/>
              <a:gd name="connsiteY25" fmla="*/ 2074895 h 2081806"/>
              <a:gd name="connsiteX26" fmla="*/ 0 w 6755363"/>
              <a:gd name="connsiteY26" fmla="*/ 2074895 h 208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55363" h="2081806">
                <a:moveTo>
                  <a:pt x="6755363" y="2009581"/>
                </a:moveTo>
                <a:cubicBezTo>
                  <a:pt x="6659724" y="1941933"/>
                  <a:pt x="6564085" y="1874286"/>
                  <a:pt x="6438122" y="1776315"/>
                </a:cubicBezTo>
                <a:cubicBezTo>
                  <a:pt x="6312159" y="1678344"/>
                  <a:pt x="6133322" y="1533719"/>
                  <a:pt x="5999583" y="1421752"/>
                </a:cubicBezTo>
                <a:cubicBezTo>
                  <a:pt x="5865844" y="1309785"/>
                  <a:pt x="5778758" y="1216478"/>
                  <a:pt x="5635689" y="1104511"/>
                </a:cubicBezTo>
                <a:cubicBezTo>
                  <a:pt x="5492620" y="992544"/>
                  <a:pt x="5310673" y="863470"/>
                  <a:pt x="5141167" y="749948"/>
                </a:cubicBezTo>
                <a:cubicBezTo>
                  <a:pt x="4971661" y="636426"/>
                  <a:pt x="4764833" y="485581"/>
                  <a:pt x="4618653" y="423377"/>
                </a:cubicBezTo>
                <a:cubicBezTo>
                  <a:pt x="4472473" y="361173"/>
                  <a:pt x="4376056" y="326961"/>
                  <a:pt x="4264089" y="376724"/>
                </a:cubicBezTo>
                <a:cubicBezTo>
                  <a:pt x="4152122" y="426487"/>
                  <a:pt x="4071257" y="616209"/>
                  <a:pt x="3946849" y="721956"/>
                </a:cubicBezTo>
                <a:cubicBezTo>
                  <a:pt x="3822441" y="827703"/>
                  <a:pt x="3637384" y="949001"/>
                  <a:pt x="3517641" y="1011205"/>
                </a:cubicBezTo>
                <a:cubicBezTo>
                  <a:pt x="3397898" y="1073409"/>
                  <a:pt x="3313923" y="1092071"/>
                  <a:pt x="3228392" y="1095181"/>
                </a:cubicBezTo>
                <a:cubicBezTo>
                  <a:pt x="3142861" y="1098291"/>
                  <a:pt x="3088433" y="1076519"/>
                  <a:pt x="3004457" y="1029866"/>
                </a:cubicBezTo>
                <a:cubicBezTo>
                  <a:pt x="2920481" y="983213"/>
                  <a:pt x="2803848" y="893017"/>
                  <a:pt x="2724538" y="815262"/>
                </a:cubicBezTo>
                <a:cubicBezTo>
                  <a:pt x="2645228" y="737507"/>
                  <a:pt x="2528596" y="563336"/>
                  <a:pt x="2528596" y="563336"/>
                </a:cubicBezTo>
                <a:cubicBezTo>
                  <a:pt x="2467947" y="485581"/>
                  <a:pt x="2425959" y="428042"/>
                  <a:pt x="2360645" y="348732"/>
                </a:cubicBezTo>
                <a:cubicBezTo>
                  <a:pt x="2295331" y="269422"/>
                  <a:pt x="2195804" y="145014"/>
                  <a:pt x="2136710" y="87475"/>
                </a:cubicBezTo>
                <a:cubicBezTo>
                  <a:pt x="2077616" y="29936"/>
                  <a:pt x="2063620" y="12830"/>
                  <a:pt x="2006081" y="3499"/>
                </a:cubicBezTo>
                <a:cubicBezTo>
                  <a:pt x="1948542" y="-5832"/>
                  <a:pt x="1867677" y="3499"/>
                  <a:pt x="1791477" y="31491"/>
                </a:cubicBezTo>
                <a:cubicBezTo>
                  <a:pt x="1715277" y="59483"/>
                  <a:pt x="1617305" y="101471"/>
                  <a:pt x="1548881" y="171450"/>
                </a:cubicBezTo>
                <a:cubicBezTo>
                  <a:pt x="1480457" y="241429"/>
                  <a:pt x="1440024" y="356507"/>
                  <a:pt x="1380930" y="451368"/>
                </a:cubicBezTo>
                <a:cubicBezTo>
                  <a:pt x="1321836" y="546229"/>
                  <a:pt x="1258077" y="627095"/>
                  <a:pt x="1194318" y="740617"/>
                </a:cubicBezTo>
                <a:cubicBezTo>
                  <a:pt x="1130559" y="854139"/>
                  <a:pt x="1062134" y="1009650"/>
                  <a:pt x="998375" y="1132503"/>
                </a:cubicBezTo>
                <a:cubicBezTo>
                  <a:pt x="934616" y="1255356"/>
                  <a:pt x="877077" y="1364214"/>
                  <a:pt x="811763" y="1477736"/>
                </a:cubicBezTo>
                <a:cubicBezTo>
                  <a:pt x="746449" y="1591258"/>
                  <a:pt x="679579" y="1729662"/>
                  <a:pt x="606489" y="1813638"/>
                </a:cubicBezTo>
                <a:cubicBezTo>
                  <a:pt x="533399" y="1897613"/>
                  <a:pt x="455644" y="1938046"/>
                  <a:pt x="373224" y="1981589"/>
                </a:cubicBezTo>
                <a:cubicBezTo>
                  <a:pt x="290804" y="2025132"/>
                  <a:pt x="174171" y="2059344"/>
                  <a:pt x="111967" y="2074895"/>
                </a:cubicBezTo>
                <a:cubicBezTo>
                  <a:pt x="49763" y="2090446"/>
                  <a:pt x="0" y="2074895"/>
                  <a:pt x="0" y="2074895"/>
                </a:cubicBezTo>
                <a:lnTo>
                  <a:pt x="0" y="2074895"/>
                </a:lnTo>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CE6E1A48-0D09-C49E-3AF9-DDFA11C177B7}"/>
              </a:ext>
            </a:extLst>
          </p:cNvPr>
          <p:cNvSpPr/>
          <p:nvPr/>
        </p:nvSpPr>
        <p:spPr>
          <a:xfrm>
            <a:off x="1813144" y="4189372"/>
            <a:ext cx="7081929" cy="2145281"/>
          </a:xfrm>
          <a:custGeom>
            <a:avLst/>
            <a:gdLst>
              <a:gd name="connsiteX0" fmla="*/ 0 w 4898571"/>
              <a:gd name="connsiteY0" fmla="*/ 826373 h 826373"/>
              <a:gd name="connsiteX1" fmla="*/ 485191 w 4898571"/>
              <a:gd name="connsiteY1" fmla="*/ 770390 h 826373"/>
              <a:gd name="connsiteX2" fmla="*/ 811763 w 4898571"/>
              <a:gd name="connsiteY2" fmla="*/ 546455 h 826373"/>
              <a:gd name="connsiteX3" fmla="*/ 942391 w 4898571"/>
              <a:gd name="connsiteY3" fmla="*/ 397165 h 826373"/>
              <a:gd name="connsiteX4" fmla="*/ 1212979 w 4898571"/>
              <a:gd name="connsiteY4" fmla="*/ 126577 h 826373"/>
              <a:gd name="connsiteX5" fmla="*/ 1380930 w 4898571"/>
              <a:gd name="connsiteY5" fmla="*/ 23941 h 826373"/>
              <a:gd name="connsiteX6" fmla="*/ 1614196 w 4898571"/>
              <a:gd name="connsiteY6" fmla="*/ 5279 h 826373"/>
              <a:gd name="connsiteX7" fmla="*/ 1782147 w 4898571"/>
              <a:gd name="connsiteY7" fmla="*/ 98586 h 826373"/>
              <a:gd name="connsiteX8" fmla="*/ 1987420 w 4898571"/>
              <a:gd name="connsiteY8" fmla="*/ 210553 h 826373"/>
              <a:gd name="connsiteX9" fmla="*/ 2146040 w 4898571"/>
              <a:gd name="connsiteY9" fmla="*/ 359843 h 826373"/>
              <a:gd name="connsiteX10" fmla="*/ 2453951 w 4898571"/>
              <a:gd name="connsiteY10" fmla="*/ 425157 h 826373"/>
              <a:gd name="connsiteX11" fmla="*/ 2631232 w 4898571"/>
              <a:gd name="connsiteY11" fmla="*/ 397165 h 826373"/>
              <a:gd name="connsiteX12" fmla="*/ 2817845 w 4898571"/>
              <a:gd name="connsiteY12" fmla="*/ 322520 h 826373"/>
              <a:gd name="connsiteX13" fmla="*/ 3107094 w 4898571"/>
              <a:gd name="connsiteY13" fmla="*/ 173231 h 826373"/>
              <a:gd name="connsiteX14" fmla="*/ 3331028 w 4898571"/>
              <a:gd name="connsiteY14" fmla="*/ 145239 h 826373"/>
              <a:gd name="connsiteX15" fmla="*/ 3629608 w 4898571"/>
              <a:gd name="connsiteY15" fmla="*/ 219884 h 826373"/>
              <a:gd name="connsiteX16" fmla="*/ 4012163 w 4898571"/>
              <a:gd name="connsiteY16" fmla="*/ 378504 h 826373"/>
              <a:gd name="connsiteX17" fmla="*/ 4348065 w 4898571"/>
              <a:gd name="connsiteY17" fmla="*/ 509133 h 826373"/>
              <a:gd name="connsiteX18" fmla="*/ 4553338 w 4898571"/>
              <a:gd name="connsiteY18" fmla="*/ 630431 h 826373"/>
              <a:gd name="connsiteX19" fmla="*/ 4758612 w 4898571"/>
              <a:gd name="connsiteY19" fmla="*/ 714406 h 826373"/>
              <a:gd name="connsiteX20" fmla="*/ 4898571 w 4898571"/>
              <a:gd name="connsiteY20" fmla="*/ 789051 h 826373"/>
              <a:gd name="connsiteX21" fmla="*/ 4898571 w 4898571"/>
              <a:gd name="connsiteY21" fmla="*/ 789051 h 82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98571" h="826373">
                <a:moveTo>
                  <a:pt x="0" y="826373"/>
                </a:moveTo>
                <a:cubicBezTo>
                  <a:pt x="174948" y="821708"/>
                  <a:pt x="349897" y="817043"/>
                  <a:pt x="485191" y="770390"/>
                </a:cubicBezTo>
                <a:cubicBezTo>
                  <a:pt x="620485" y="723737"/>
                  <a:pt x="735563" y="608659"/>
                  <a:pt x="811763" y="546455"/>
                </a:cubicBezTo>
                <a:cubicBezTo>
                  <a:pt x="887963" y="484251"/>
                  <a:pt x="875522" y="467145"/>
                  <a:pt x="942391" y="397165"/>
                </a:cubicBezTo>
                <a:cubicBezTo>
                  <a:pt x="1009260" y="327185"/>
                  <a:pt x="1139889" y="188781"/>
                  <a:pt x="1212979" y="126577"/>
                </a:cubicBezTo>
                <a:cubicBezTo>
                  <a:pt x="1286069" y="64373"/>
                  <a:pt x="1314061" y="44157"/>
                  <a:pt x="1380930" y="23941"/>
                </a:cubicBezTo>
                <a:cubicBezTo>
                  <a:pt x="1447799" y="3725"/>
                  <a:pt x="1547327" y="-7162"/>
                  <a:pt x="1614196" y="5279"/>
                </a:cubicBezTo>
                <a:cubicBezTo>
                  <a:pt x="1681065" y="17720"/>
                  <a:pt x="1782147" y="98586"/>
                  <a:pt x="1782147" y="98586"/>
                </a:cubicBezTo>
                <a:cubicBezTo>
                  <a:pt x="1844351" y="132798"/>
                  <a:pt x="1926771" y="167010"/>
                  <a:pt x="1987420" y="210553"/>
                </a:cubicBezTo>
                <a:cubicBezTo>
                  <a:pt x="2048069" y="254096"/>
                  <a:pt x="2068285" y="324076"/>
                  <a:pt x="2146040" y="359843"/>
                </a:cubicBezTo>
                <a:cubicBezTo>
                  <a:pt x="2223795" y="395610"/>
                  <a:pt x="2373086" y="418937"/>
                  <a:pt x="2453951" y="425157"/>
                </a:cubicBezTo>
                <a:cubicBezTo>
                  <a:pt x="2534816" y="431377"/>
                  <a:pt x="2570583" y="414271"/>
                  <a:pt x="2631232" y="397165"/>
                </a:cubicBezTo>
                <a:cubicBezTo>
                  <a:pt x="2691881" y="380059"/>
                  <a:pt x="2738535" y="359842"/>
                  <a:pt x="2817845" y="322520"/>
                </a:cubicBezTo>
                <a:cubicBezTo>
                  <a:pt x="2897155" y="285198"/>
                  <a:pt x="3021564" y="202778"/>
                  <a:pt x="3107094" y="173231"/>
                </a:cubicBezTo>
                <a:cubicBezTo>
                  <a:pt x="3192624" y="143684"/>
                  <a:pt x="3243942" y="137464"/>
                  <a:pt x="3331028" y="145239"/>
                </a:cubicBezTo>
                <a:cubicBezTo>
                  <a:pt x="3418114" y="153014"/>
                  <a:pt x="3516086" y="181006"/>
                  <a:pt x="3629608" y="219884"/>
                </a:cubicBezTo>
                <a:cubicBezTo>
                  <a:pt x="3743131" y="258761"/>
                  <a:pt x="4012163" y="378504"/>
                  <a:pt x="4012163" y="378504"/>
                </a:cubicBezTo>
                <a:cubicBezTo>
                  <a:pt x="4131906" y="426712"/>
                  <a:pt x="4257869" y="467145"/>
                  <a:pt x="4348065" y="509133"/>
                </a:cubicBezTo>
                <a:cubicBezTo>
                  <a:pt x="4438261" y="551121"/>
                  <a:pt x="4484914" y="596219"/>
                  <a:pt x="4553338" y="630431"/>
                </a:cubicBezTo>
                <a:cubicBezTo>
                  <a:pt x="4621763" y="664643"/>
                  <a:pt x="4701073" y="687969"/>
                  <a:pt x="4758612" y="714406"/>
                </a:cubicBezTo>
                <a:cubicBezTo>
                  <a:pt x="4816151" y="740843"/>
                  <a:pt x="4898571" y="789051"/>
                  <a:pt x="4898571" y="789051"/>
                </a:cubicBezTo>
                <a:lnTo>
                  <a:pt x="4898571" y="789051"/>
                </a:lnTo>
              </a:path>
            </a:pathLst>
          </a:cu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AA29B9FE-7435-8323-4E64-E5A7E3D926D9}"/>
              </a:ext>
            </a:extLst>
          </p:cNvPr>
          <p:cNvSpPr/>
          <p:nvPr/>
        </p:nvSpPr>
        <p:spPr>
          <a:xfrm>
            <a:off x="2101418" y="4500412"/>
            <a:ext cx="5131837" cy="1765349"/>
          </a:xfrm>
          <a:custGeom>
            <a:avLst/>
            <a:gdLst>
              <a:gd name="connsiteX0" fmla="*/ 0 w 5131837"/>
              <a:gd name="connsiteY0" fmla="*/ 1756365 h 1765349"/>
              <a:gd name="connsiteX1" fmla="*/ 317241 w 5131837"/>
              <a:gd name="connsiteY1" fmla="*/ 1700381 h 1765349"/>
              <a:gd name="connsiteX2" fmla="*/ 783771 w 5131837"/>
              <a:gd name="connsiteY2" fmla="*/ 1383141 h 1765349"/>
              <a:gd name="connsiteX3" fmla="*/ 979714 w 5131837"/>
              <a:gd name="connsiteY3" fmla="*/ 1065900 h 1765349"/>
              <a:gd name="connsiteX4" fmla="*/ 1287624 w 5131837"/>
              <a:gd name="connsiteY4" fmla="*/ 496733 h 1765349"/>
              <a:gd name="connsiteX5" fmla="*/ 1586204 w 5131837"/>
              <a:gd name="connsiteY5" fmla="*/ 86186 h 1765349"/>
              <a:gd name="connsiteX6" fmla="*/ 1903445 w 5131837"/>
              <a:gd name="connsiteY6" fmla="*/ 2210 h 1765349"/>
              <a:gd name="connsiteX7" fmla="*/ 2183363 w 5131837"/>
              <a:gd name="connsiteY7" fmla="*/ 132839 h 1765349"/>
              <a:gd name="connsiteX8" fmla="*/ 2491273 w 5131837"/>
              <a:gd name="connsiteY8" fmla="*/ 412757 h 1765349"/>
              <a:gd name="connsiteX9" fmla="*/ 2743200 w 5131837"/>
              <a:gd name="connsiteY9" fmla="*/ 757990 h 1765349"/>
              <a:gd name="connsiteX10" fmla="*/ 3153747 w 5131837"/>
              <a:gd name="connsiteY10" fmla="*/ 1140545 h 1765349"/>
              <a:gd name="connsiteX11" fmla="*/ 3769567 w 5131837"/>
              <a:gd name="connsiteY11" fmla="*/ 1429794 h 1765349"/>
              <a:gd name="connsiteX12" fmla="*/ 4348065 w 5131837"/>
              <a:gd name="connsiteY12" fmla="*/ 1635067 h 1765349"/>
              <a:gd name="connsiteX13" fmla="*/ 4917233 w 5131837"/>
              <a:gd name="connsiteY13" fmla="*/ 1756365 h 1765349"/>
              <a:gd name="connsiteX14" fmla="*/ 5131837 w 5131837"/>
              <a:gd name="connsiteY14" fmla="*/ 1756365 h 1765349"/>
              <a:gd name="connsiteX15" fmla="*/ 5131837 w 5131837"/>
              <a:gd name="connsiteY15" fmla="*/ 1756365 h 17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31837" h="1765349">
                <a:moveTo>
                  <a:pt x="0" y="1756365"/>
                </a:moveTo>
                <a:cubicBezTo>
                  <a:pt x="93306" y="1759475"/>
                  <a:pt x="186613" y="1762585"/>
                  <a:pt x="317241" y="1700381"/>
                </a:cubicBezTo>
                <a:cubicBezTo>
                  <a:pt x="447869" y="1638177"/>
                  <a:pt x="673359" y="1488888"/>
                  <a:pt x="783771" y="1383141"/>
                </a:cubicBezTo>
                <a:cubicBezTo>
                  <a:pt x="894183" y="1277394"/>
                  <a:pt x="895739" y="1213635"/>
                  <a:pt x="979714" y="1065900"/>
                </a:cubicBezTo>
                <a:cubicBezTo>
                  <a:pt x="1063689" y="918165"/>
                  <a:pt x="1186542" y="660019"/>
                  <a:pt x="1287624" y="496733"/>
                </a:cubicBezTo>
                <a:cubicBezTo>
                  <a:pt x="1388706" y="333447"/>
                  <a:pt x="1483567" y="168606"/>
                  <a:pt x="1586204" y="86186"/>
                </a:cubicBezTo>
                <a:cubicBezTo>
                  <a:pt x="1688841" y="3765"/>
                  <a:pt x="1803918" y="-5566"/>
                  <a:pt x="1903445" y="2210"/>
                </a:cubicBezTo>
                <a:cubicBezTo>
                  <a:pt x="2002972" y="9986"/>
                  <a:pt x="2085392" y="64414"/>
                  <a:pt x="2183363" y="132839"/>
                </a:cubicBezTo>
                <a:cubicBezTo>
                  <a:pt x="2281334" y="201264"/>
                  <a:pt x="2397967" y="308565"/>
                  <a:pt x="2491273" y="412757"/>
                </a:cubicBezTo>
                <a:cubicBezTo>
                  <a:pt x="2584579" y="516949"/>
                  <a:pt x="2632788" y="636692"/>
                  <a:pt x="2743200" y="757990"/>
                </a:cubicBezTo>
                <a:cubicBezTo>
                  <a:pt x="2853612" y="879288"/>
                  <a:pt x="2982686" y="1028578"/>
                  <a:pt x="3153747" y="1140545"/>
                </a:cubicBezTo>
                <a:cubicBezTo>
                  <a:pt x="3324808" y="1252512"/>
                  <a:pt x="3570514" y="1347374"/>
                  <a:pt x="3769567" y="1429794"/>
                </a:cubicBezTo>
                <a:cubicBezTo>
                  <a:pt x="3968620" y="1512214"/>
                  <a:pt x="4156788" y="1580639"/>
                  <a:pt x="4348065" y="1635067"/>
                </a:cubicBezTo>
                <a:cubicBezTo>
                  <a:pt x="4539342" y="1689495"/>
                  <a:pt x="4786604" y="1736149"/>
                  <a:pt x="4917233" y="1756365"/>
                </a:cubicBezTo>
                <a:cubicBezTo>
                  <a:pt x="5047862" y="1776581"/>
                  <a:pt x="5131837" y="1756365"/>
                  <a:pt x="5131837" y="1756365"/>
                </a:cubicBezTo>
                <a:lnTo>
                  <a:pt x="5131837" y="1756365"/>
                </a:lnTo>
              </a:path>
            </a:pathLst>
          </a:cu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30B7BD2-D1FC-EC36-EAE9-9498645A3623}"/>
              </a:ext>
            </a:extLst>
          </p:cNvPr>
          <p:cNvSpPr txBox="1"/>
          <p:nvPr/>
        </p:nvSpPr>
        <p:spPr>
          <a:xfrm>
            <a:off x="5378511" y="6298341"/>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cxnSp>
        <p:nvCxnSpPr>
          <p:cNvPr id="8" name="直線コネクタ 7">
            <a:extLst>
              <a:ext uri="{FF2B5EF4-FFF2-40B4-BE49-F238E27FC236}">
                <a16:creationId xmlns:a16="http://schemas.microsoft.com/office/drawing/2014/main" id="{12B08CED-FCE4-8848-CCE7-1EC0CC68AB4F}"/>
              </a:ext>
            </a:extLst>
          </p:cNvPr>
          <p:cNvCxnSpPr>
            <a:cxnSpLocks/>
            <a:endCxn id="5" idx="11"/>
          </p:cNvCxnSpPr>
          <p:nvPr/>
        </p:nvCxnSpPr>
        <p:spPr>
          <a:xfrm flipH="1" flipV="1">
            <a:off x="5617151" y="5220420"/>
            <a:ext cx="7582" cy="10795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右中かっこ 8">
            <a:extLst>
              <a:ext uri="{FF2B5EF4-FFF2-40B4-BE49-F238E27FC236}">
                <a16:creationId xmlns:a16="http://schemas.microsoft.com/office/drawing/2014/main" id="{4B5989AD-5426-4216-76AA-68DFDA2C4A8D}"/>
              </a:ext>
            </a:extLst>
          </p:cNvPr>
          <p:cNvSpPr/>
          <p:nvPr/>
        </p:nvSpPr>
        <p:spPr>
          <a:xfrm>
            <a:off x="5657721" y="5199557"/>
            <a:ext cx="305534" cy="619706"/>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solidFill>
            </a:endParaRPr>
          </a:p>
        </p:txBody>
      </p:sp>
      <p:sp>
        <p:nvSpPr>
          <p:cNvPr id="10" name="右中かっこ 9">
            <a:extLst>
              <a:ext uri="{FF2B5EF4-FFF2-40B4-BE49-F238E27FC236}">
                <a16:creationId xmlns:a16="http://schemas.microsoft.com/office/drawing/2014/main" id="{B6AEEB7D-8BA0-7E62-9196-233CDD49510C}"/>
              </a:ext>
            </a:extLst>
          </p:cNvPr>
          <p:cNvSpPr/>
          <p:nvPr/>
        </p:nvSpPr>
        <p:spPr>
          <a:xfrm>
            <a:off x="5634723" y="5863896"/>
            <a:ext cx="305534" cy="401865"/>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A4A5849-4B14-891E-996B-DEC0B248A49D}"/>
                  </a:ext>
                </a:extLst>
              </p:cNvPr>
              <p:cNvSpPr txBox="1"/>
              <p:nvPr/>
            </p:nvSpPr>
            <p:spPr>
              <a:xfrm>
                <a:off x="5852009" y="5816694"/>
                <a:ext cx="18460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𝜋</m:t>
                          </m:r>
                        </m:e>
                        <m:sub>
                          <m:r>
                            <a:rPr kumimoji="1" lang="en-US" altLang="ja-JP" sz="2000" i="1">
                              <a:solidFill>
                                <a:schemeClr val="bg1"/>
                              </a:solidFill>
                              <a:latin typeface="Cambria Math" panose="02040503050406030204" pitchFamily="18" charset="0"/>
                              <a:ea typeface="メイリオ" panose="020B0604030504040204" pitchFamily="50" charset="-128"/>
                            </a:rPr>
                            <m:t>1</m:t>
                          </m:r>
                        </m:sub>
                      </m:sSub>
                      <m:r>
                        <a:rPr kumimoji="1" lang="en-US" altLang="ja-JP" sz="2000" i="1">
                          <a:solidFill>
                            <a:schemeClr val="bg1"/>
                          </a:solidFill>
                          <a:latin typeface="Cambria Math" panose="02040503050406030204" pitchFamily="18" charset="0"/>
                          <a:ea typeface="メイリオ" panose="020B0604030504040204" pitchFamily="50" charset="-128"/>
                        </a:rPr>
                        <m:t>𝑁</m:t>
                      </m:r>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en-US" altLang="ja-JP" sz="2000" i="1">
                              <a:solidFill>
                                <a:schemeClr val="bg1"/>
                              </a:solidFill>
                              <a:latin typeface="Cambria Math" panose="02040503050406030204" pitchFamily="18" charset="0"/>
                              <a:ea typeface="メイリオ" panose="020B0604030504040204" pitchFamily="50" charset="-128"/>
                            </a:rPr>
                            <m:t>𝑥</m:t>
                          </m:r>
                        </m:e>
                        <m:sub>
                          <m:r>
                            <a:rPr kumimoji="1" lang="en-US" altLang="ja-JP" sz="2000" i="1">
                              <a:solidFill>
                                <a:schemeClr val="bg1"/>
                              </a:solidFill>
                              <a:latin typeface="Cambria Math" panose="02040503050406030204" pitchFamily="18" charset="0"/>
                              <a:ea typeface="メイリオ" panose="020B0604030504040204" pitchFamily="50" charset="-128"/>
                            </a:rPr>
                            <m:t>𝑖</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𝜇</m:t>
                          </m:r>
                        </m:e>
                        <m:sub>
                          <m:r>
                            <a:rPr kumimoji="1" lang="en-US" altLang="ja-JP" sz="2000" i="1">
                              <a:solidFill>
                                <a:schemeClr val="bg1"/>
                              </a:solidFill>
                              <a:latin typeface="Cambria Math" panose="02040503050406030204" pitchFamily="18" charset="0"/>
                              <a:ea typeface="メイリオ" panose="020B0604030504040204" pitchFamily="50" charset="-128"/>
                            </a:rPr>
                            <m:t>1</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bg1"/>
                              </a:solidFill>
                              <a:latin typeface="Cambria Math" panose="02040503050406030204" pitchFamily="18" charset="0"/>
                              <a:ea typeface="Cambria Math" panose="02040503050406030204" pitchFamily="18" charset="0"/>
                            </a:rPr>
                            <m:t>Σ</m:t>
                          </m:r>
                        </m:e>
                        <m:sub>
                          <m:r>
                            <a:rPr kumimoji="1" lang="en-US" altLang="ja-JP" sz="2000" i="1">
                              <a:solidFill>
                                <a:schemeClr val="bg1"/>
                              </a:solidFill>
                              <a:latin typeface="Cambria Math" panose="02040503050406030204" pitchFamily="18" charset="0"/>
                              <a:ea typeface="Cambria Math" panose="02040503050406030204" pitchFamily="18" charset="0"/>
                            </a:rPr>
                            <m:t>1</m:t>
                          </m:r>
                        </m:sub>
                      </m:sSub>
                      <m:r>
                        <a:rPr kumimoji="1" lang="en-US" altLang="ja-JP" sz="2000" i="1">
                          <a:solidFill>
                            <a:schemeClr val="bg1"/>
                          </a:solidFill>
                          <a:latin typeface="Cambria Math" panose="02040503050406030204" pitchFamily="18" charset="0"/>
                          <a:ea typeface="メイリオ" panose="020B0604030504040204" pitchFamily="50" charset="-128"/>
                        </a:rPr>
                        <m:t>)</m:t>
                      </m:r>
                    </m:oMath>
                  </m:oMathPara>
                </a14:m>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2A4A5849-4B14-891E-996B-DEC0B248A49D}"/>
                  </a:ext>
                </a:extLst>
              </p:cNvPr>
              <p:cNvSpPr txBox="1">
                <a:spLocks noRot="1" noChangeAspect="1" noMove="1" noResize="1" noEditPoints="1" noAdjustHandles="1" noChangeArrowheads="1" noChangeShapeType="1" noTextEdit="1"/>
              </p:cNvSpPr>
              <p:nvPr/>
            </p:nvSpPr>
            <p:spPr>
              <a:xfrm>
                <a:off x="5852009" y="5816694"/>
                <a:ext cx="1846082" cy="400110"/>
              </a:xfrm>
              <a:prstGeom prst="rect">
                <a:avLst/>
              </a:prstGeom>
              <a:blipFill>
                <a:blip r:embed="rId4"/>
                <a:stretch>
                  <a:fillRect b="-106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F52F064-5C8D-7BCF-A118-68560D853BBA}"/>
                  </a:ext>
                </a:extLst>
              </p:cNvPr>
              <p:cNvSpPr txBox="1"/>
              <p:nvPr/>
            </p:nvSpPr>
            <p:spPr>
              <a:xfrm>
                <a:off x="5872662" y="5286137"/>
                <a:ext cx="186397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𝜋</m:t>
                          </m:r>
                        </m:e>
                        <m:sub>
                          <m:r>
                            <a:rPr kumimoji="1" lang="en-US" altLang="ja-JP" sz="2000" b="0" i="1" smtClean="0">
                              <a:solidFill>
                                <a:schemeClr val="bg1"/>
                              </a:solidFill>
                              <a:latin typeface="Cambria Math" panose="02040503050406030204" pitchFamily="18" charset="0"/>
                              <a:ea typeface="メイリオ" panose="020B0604030504040204" pitchFamily="50" charset="-128"/>
                            </a:rPr>
                            <m:t>2</m:t>
                          </m:r>
                        </m:sub>
                      </m:sSub>
                      <m:r>
                        <a:rPr kumimoji="1" lang="en-US" altLang="ja-JP" sz="2000" i="1">
                          <a:solidFill>
                            <a:schemeClr val="bg1"/>
                          </a:solidFill>
                          <a:latin typeface="Cambria Math" panose="02040503050406030204" pitchFamily="18" charset="0"/>
                          <a:ea typeface="メイリオ" panose="020B0604030504040204" pitchFamily="50" charset="-128"/>
                        </a:rPr>
                        <m:t>𝑁</m:t>
                      </m:r>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en-US" altLang="ja-JP" sz="2000" i="1">
                              <a:solidFill>
                                <a:schemeClr val="bg1"/>
                              </a:solidFill>
                              <a:latin typeface="Cambria Math" panose="02040503050406030204" pitchFamily="18" charset="0"/>
                              <a:ea typeface="メイリオ" panose="020B0604030504040204" pitchFamily="50" charset="-128"/>
                            </a:rPr>
                            <m:t>𝑥</m:t>
                          </m:r>
                        </m:e>
                        <m:sub>
                          <m:r>
                            <a:rPr kumimoji="1" lang="en-US" altLang="ja-JP" sz="2000" i="1">
                              <a:solidFill>
                                <a:schemeClr val="bg1"/>
                              </a:solidFill>
                              <a:latin typeface="Cambria Math" panose="02040503050406030204" pitchFamily="18" charset="0"/>
                              <a:ea typeface="メイリオ" panose="020B0604030504040204" pitchFamily="50" charset="-128"/>
                            </a:rPr>
                            <m:t>𝑖</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a:rPr kumimoji="1" lang="ja-JP" altLang="en-US" sz="2000" i="1">
                              <a:solidFill>
                                <a:schemeClr val="bg1"/>
                              </a:solidFill>
                              <a:latin typeface="Cambria Math" panose="02040503050406030204" pitchFamily="18" charset="0"/>
                              <a:ea typeface="メイリオ" panose="020B0604030504040204" pitchFamily="50" charset="-128"/>
                            </a:rPr>
                            <m:t>𝜇</m:t>
                          </m:r>
                        </m:e>
                        <m:sub>
                          <m:r>
                            <a:rPr kumimoji="1" lang="en-US" altLang="ja-JP" sz="2000" b="0" i="1" smtClean="0">
                              <a:solidFill>
                                <a:schemeClr val="bg1"/>
                              </a:solidFill>
                              <a:latin typeface="Cambria Math" panose="02040503050406030204" pitchFamily="18" charset="0"/>
                              <a:ea typeface="メイリオ" panose="020B0604030504040204" pitchFamily="50" charset="-128"/>
                            </a:rPr>
                            <m:t>2</m:t>
                          </m:r>
                        </m:sub>
                      </m:sSub>
                      <m:r>
                        <a:rPr kumimoji="1" lang="en-US" altLang="ja-JP" sz="2000" i="1">
                          <a:solidFill>
                            <a:schemeClr val="bg1"/>
                          </a:solidFill>
                          <a:latin typeface="Cambria Math" panose="02040503050406030204" pitchFamily="18" charset="0"/>
                          <a:ea typeface="メイリオ" panose="020B0604030504040204" pitchFamily="50" charset="-128"/>
                        </a:rPr>
                        <m:t>,</m:t>
                      </m:r>
                      <m:sSub>
                        <m:sSubPr>
                          <m:ctrlPr>
                            <a:rPr kumimoji="1" lang="en-US" altLang="ja-JP" sz="2000" i="1">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2000" i="1">
                              <a:solidFill>
                                <a:schemeClr val="bg1"/>
                              </a:solidFill>
                              <a:latin typeface="Cambria Math" panose="02040503050406030204" pitchFamily="18" charset="0"/>
                              <a:ea typeface="Cambria Math" panose="02040503050406030204" pitchFamily="18" charset="0"/>
                            </a:rPr>
                            <m:t>Σ</m:t>
                          </m:r>
                        </m:e>
                        <m:sub>
                          <m:r>
                            <a:rPr kumimoji="1" lang="en-US" altLang="ja-JP" sz="2000" b="0" i="1" smtClean="0">
                              <a:solidFill>
                                <a:schemeClr val="bg1"/>
                              </a:solidFill>
                              <a:latin typeface="Cambria Math" panose="02040503050406030204" pitchFamily="18" charset="0"/>
                              <a:ea typeface="Cambria Math" panose="02040503050406030204" pitchFamily="18" charset="0"/>
                            </a:rPr>
                            <m:t>2</m:t>
                          </m:r>
                        </m:sub>
                      </m:sSub>
                      <m:r>
                        <a:rPr kumimoji="1" lang="en-US" altLang="ja-JP" sz="2000" i="1">
                          <a:solidFill>
                            <a:schemeClr val="bg1"/>
                          </a:solidFill>
                          <a:latin typeface="Cambria Math" panose="02040503050406030204" pitchFamily="18" charset="0"/>
                          <a:ea typeface="メイリオ" panose="020B0604030504040204" pitchFamily="50" charset="-128"/>
                        </a:rPr>
                        <m:t>)</m:t>
                      </m:r>
                    </m:oMath>
                  </m:oMathPara>
                </a14:m>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7F52F064-5C8D-7BCF-A118-68560D853BBA}"/>
                  </a:ext>
                </a:extLst>
              </p:cNvPr>
              <p:cNvSpPr txBox="1">
                <a:spLocks noRot="1" noChangeAspect="1" noMove="1" noResize="1" noEditPoints="1" noAdjustHandles="1" noChangeArrowheads="1" noChangeShapeType="1" noTextEdit="1"/>
              </p:cNvSpPr>
              <p:nvPr/>
            </p:nvSpPr>
            <p:spPr>
              <a:xfrm>
                <a:off x="5872662" y="5286137"/>
                <a:ext cx="1863972" cy="400110"/>
              </a:xfrm>
              <a:prstGeom prst="rect">
                <a:avLst/>
              </a:prstGeom>
              <a:blipFill>
                <a:blip r:embed="rId5"/>
                <a:stretch>
                  <a:fillRect b="-106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93B723F-24EE-8E5A-901D-AA1C875508E7}"/>
                  </a:ext>
                </a:extLst>
              </p:cNvPr>
              <p:cNvSpPr txBox="1"/>
              <p:nvPr/>
            </p:nvSpPr>
            <p:spPr>
              <a:xfrm>
                <a:off x="2992674" y="5341024"/>
                <a:ext cx="2614904" cy="690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ctrlPr>
                            <a:rPr kumimoji="1" lang="en-US" altLang="ja-JP" sz="1800" b="0" i="1" smtClean="0">
                              <a:solidFill>
                                <a:schemeClr val="bg1"/>
                              </a:solidFill>
                              <a:latin typeface="Cambria Math" panose="02040503050406030204" pitchFamily="18" charset="0"/>
                              <a:ea typeface="メイリオ" panose="020B0604030504040204" pitchFamily="50" charset="-128"/>
                            </a:rPr>
                          </m:ctrlPr>
                        </m:naryPr>
                        <m:sub>
                          <m:r>
                            <m:rPr>
                              <m:brk m:alnAt="25"/>
                            </m:rPr>
                            <a:rPr kumimoji="1" lang="en-US" altLang="ja-JP" sz="1800" b="0" i="1" smtClean="0">
                              <a:solidFill>
                                <a:schemeClr val="bg1"/>
                              </a:solidFill>
                              <a:latin typeface="Cambria Math" panose="02040503050406030204" pitchFamily="18" charset="0"/>
                              <a:ea typeface="メイリオ" panose="020B0604030504040204" pitchFamily="50" charset="-128"/>
                            </a:rPr>
                            <m:t>𝑗</m:t>
                          </m:r>
                          <m:r>
                            <a:rPr kumimoji="1" lang="en-US" altLang="ja-JP" sz="1800" b="0" i="1" smtClean="0">
                              <a:solidFill>
                                <a:schemeClr val="bg1"/>
                              </a:solidFill>
                              <a:latin typeface="Cambria Math" panose="02040503050406030204" pitchFamily="18" charset="0"/>
                              <a:ea typeface="メイリオ" panose="020B0604030504040204" pitchFamily="50" charset="-128"/>
                            </a:rPr>
                            <m:t>=1</m:t>
                          </m:r>
                        </m:sub>
                        <m:sup>
                          <m:r>
                            <a:rPr kumimoji="1" lang="en-US" altLang="ja-JP" sz="1800" b="0" i="1" smtClean="0">
                              <a:solidFill>
                                <a:schemeClr val="bg1"/>
                              </a:solidFill>
                              <a:latin typeface="Cambria Math" panose="02040503050406030204" pitchFamily="18" charset="0"/>
                              <a:ea typeface="メイリオ" panose="020B0604030504040204" pitchFamily="50" charset="-128"/>
                            </a:rPr>
                            <m:t>2</m:t>
                          </m:r>
                        </m:sup>
                        <m:e>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a:rPr kumimoji="1" lang="ja-JP" altLang="en-US" sz="1800" b="0" i="1" smtClean="0">
                                  <a:solidFill>
                                    <a:schemeClr val="bg1"/>
                                  </a:solidFill>
                                  <a:latin typeface="Cambria Math" panose="02040503050406030204" pitchFamily="18" charset="0"/>
                                  <a:ea typeface="メイリオ" panose="020B0604030504040204" pitchFamily="50" charset="-128"/>
                                </a:rPr>
                                <m:t>𝜋</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𝑗</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𝑁</m:t>
                          </m:r>
                          <m:r>
                            <a:rPr kumimoji="1" lang="en-US" altLang="ja-JP" sz="1800"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a:rPr kumimoji="1" lang="en-US" altLang="ja-JP" sz="1800" b="0" i="1" smtClean="0">
                                  <a:solidFill>
                                    <a:schemeClr val="bg1"/>
                                  </a:solidFill>
                                  <a:latin typeface="Cambria Math" panose="02040503050406030204" pitchFamily="18" charset="0"/>
                                  <a:ea typeface="メイリオ" panose="020B0604030504040204" pitchFamily="50" charset="-128"/>
                                </a:rPr>
                                <m:t>𝑥</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𝑖</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a:rPr kumimoji="1" lang="ja-JP" altLang="en-US" sz="1800" b="0" i="1" smtClean="0">
                                  <a:solidFill>
                                    <a:schemeClr val="bg1"/>
                                  </a:solidFill>
                                  <a:latin typeface="Cambria Math" panose="02040503050406030204" pitchFamily="18" charset="0"/>
                                  <a:ea typeface="メイリオ" panose="020B0604030504040204" pitchFamily="50" charset="-128"/>
                                </a:rPr>
                                <m:t>𝜇</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𝑗</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sz="1800" b="0" i="1" smtClean="0">
                                  <a:solidFill>
                                    <a:schemeClr val="bg1"/>
                                  </a:solidFill>
                                  <a:latin typeface="Cambria Math" panose="02040503050406030204" pitchFamily="18" charset="0"/>
                                  <a:ea typeface="メイリオ" panose="020B0604030504040204" pitchFamily="50" charset="-128"/>
                                </a:rPr>
                              </m:ctrlPr>
                            </m:sSubPr>
                            <m:e>
                              <m:r>
                                <m:rPr>
                                  <m:sty m:val="p"/>
                                </m:rPr>
                                <a:rPr kumimoji="1" lang="el-GR" altLang="ja-JP" sz="1800" b="0" i="1" smtClean="0">
                                  <a:solidFill>
                                    <a:schemeClr val="bg1"/>
                                  </a:solidFill>
                                  <a:latin typeface="Cambria Math" panose="02040503050406030204" pitchFamily="18" charset="0"/>
                                  <a:ea typeface="Cambria Math" panose="02040503050406030204" pitchFamily="18" charset="0"/>
                                </a:rPr>
                                <m:t>Σ</m:t>
                              </m:r>
                            </m:e>
                            <m:sub>
                              <m:r>
                                <a:rPr kumimoji="1" lang="en-US" altLang="ja-JP" sz="1800" b="0" i="1" smtClean="0">
                                  <a:solidFill>
                                    <a:schemeClr val="bg1"/>
                                  </a:solidFill>
                                  <a:latin typeface="Cambria Math" panose="02040503050406030204" pitchFamily="18" charset="0"/>
                                  <a:ea typeface="メイリオ" panose="020B0604030504040204" pitchFamily="50" charset="-128"/>
                                </a:rPr>
                                <m:t>𝑗</m:t>
                              </m:r>
                            </m:sub>
                          </m:sSub>
                          <m:r>
                            <a:rPr kumimoji="1" lang="en-US" altLang="ja-JP" sz="1800" b="0" i="1" smtClean="0">
                              <a:solidFill>
                                <a:schemeClr val="bg1"/>
                              </a:solidFill>
                              <a:latin typeface="Cambria Math" panose="02040503050406030204" pitchFamily="18" charset="0"/>
                              <a:ea typeface="メイリオ" panose="020B0604030504040204" pitchFamily="50" charset="-128"/>
                            </a:rPr>
                            <m:t>)</m:t>
                          </m:r>
                        </m:e>
                      </m:nary>
                    </m:oMath>
                  </m:oMathPara>
                </a14:m>
                <a:endParaRPr lang="ja-JP" altLang="en-US" dirty="0">
                  <a:solidFill>
                    <a:schemeClr val="bg1"/>
                  </a:solidFill>
                </a:endParaRPr>
              </a:p>
            </p:txBody>
          </p:sp>
        </mc:Choice>
        <mc:Fallback xmlns="">
          <p:sp>
            <p:nvSpPr>
              <p:cNvPr id="13" name="テキスト ボックス 12">
                <a:extLst>
                  <a:ext uri="{FF2B5EF4-FFF2-40B4-BE49-F238E27FC236}">
                    <a16:creationId xmlns:a16="http://schemas.microsoft.com/office/drawing/2014/main" id="{693B723F-24EE-8E5A-901D-AA1C875508E7}"/>
                  </a:ext>
                </a:extLst>
              </p:cNvPr>
              <p:cNvSpPr txBox="1">
                <a:spLocks noRot="1" noChangeAspect="1" noMove="1" noResize="1" noEditPoints="1" noAdjustHandles="1" noChangeArrowheads="1" noChangeShapeType="1" noTextEdit="1"/>
              </p:cNvSpPr>
              <p:nvPr/>
            </p:nvSpPr>
            <p:spPr>
              <a:xfrm>
                <a:off x="2992674" y="5341024"/>
                <a:ext cx="2614904" cy="690445"/>
              </a:xfrm>
              <a:prstGeom prst="rect">
                <a:avLst/>
              </a:prstGeom>
              <a:blipFill>
                <a:blip r:embed="rId6"/>
                <a:stretch>
                  <a:fillRect/>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26F2AD61-B9C7-B462-C772-41408427A4FD}"/>
              </a:ext>
            </a:extLst>
          </p:cNvPr>
          <p:cNvSpPr/>
          <p:nvPr/>
        </p:nvSpPr>
        <p:spPr>
          <a:xfrm flipH="1">
            <a:off x="5296940" y="5267978"/>
            <a:ext cx="305534" cy="948826"/>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AB4A16E-6857-023E-F5B1-2825C20AC285}"/>
                  </a:ext>
                </a:extLst>
              </p:cNvPr>
              <p:cNvSpPr txBox="1"/>
              <p:nvPr/>
            </p:nvSpPr>
            <p:spPr>
              <a:xfrm>
                <a:off x="2577477" y="3020831"/>
                <a:ext cx="5841536" cy="84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=1</m:t>
                          </m:r>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Cambria Math" panose="02040503050406030204" pitchFamily="18" charset="0"/>
                                </a:rPr>
                                <m:t>𝑘</m:t>
                              </m:r>
                            </m:sub>
                          </m:sSub>
                          <m:r>
                            <a:rPr kumimoji="1" lang="en-US" altLang="ja-JP" sz="24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400" b="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𝑗</m:t>
                                  </m:r>
                                </m:sub>
                              </m:sSub>
                              <m:r>
                                <a:rPr kumimoji="1" lang="en-US" altLang="ja-JP" sz="2400" b="0" i="1" smtClean="0">
                                  <a:latin typeface="Cambria Math" panose="02040503050406030204" pitchFamily="18" charset="0"/>
                                  <a:ea typeface="メイリオ" panose="020B0604030504040204" pitchFamily="50" charset="-128"/>
                                </a:rPr>
                                <m:t>)</m:t>
                              </m:r>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AB4A16E-6857-023E-F5B1-2825C20AC285}"/>
                  </a:ext>
                </a:extLst>
              </p:cNvPr>
              <p:cNvSpPr txBox="1">
                <a:spLocks noRot="1" noChangeAspect="1" noMove="1" noResize="1" noEditPoints="1" noAdjustHandles="1" noChangeArrowheads="1" noChangeShapeType="1" noTextEdit="1"/>
              </p:cNvSpPr>
              <p:nvPr/>
            </p:nvSpPr>
            <p:spPr>
              <a:xfrm>
                <a:off x="2577477" y="3020831"/>
                <a:ext cx="5841536" cy="84273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5039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D1C543-1A33-3B81-F7EB-F83316FF48DA}"/>
              </a:ext>
            </a:extLst>
          </p:cNvPr>
          <p:cNvSpPr txBox="1"/>
          <p:nvPr/>
        </p:nvSpPr>
        <p:spPr>
          <a:xfrm>
            <a:off x="3881535" y="2920482"/>
            <a:ext cx="347242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の実装</a:t>
            </a:r>
          </a:p>
        </p:txBody>
      </p:sp>
    </p:spTree>
    <p:extLst>
      <p:ext uri="{BB962C8B-B14F-4D97-AF65-F5344CB8AC3E}">
        <p14:creationId xmlns:p14="http://schemas.microsoft.com/office/powerpoint/2010/main" val="325341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95BAC56-CDF8-D0DE-4841-389CF50D28BA}"/>
              </a:ext>
            </a:extLst>
          </p:cNvPr>
          <p:cNvPicPr>
            <a:picLocks noChangeAspect="1"/>
          </p:cNvPicPr>
          <p:nvPr/>
        </p:nvPicPr>
        <p:blipFill>
          <a:blip r:embed="rId2"/>
          <a:stretch>
            <a:fillRect/>
          </a:stretch>
        </p:blipFill>
        <p:spPr>
          <a:xfrm>
            <a:off x="6096000" y="2451558"/>
            <a:ext cx="5067459" cy="3862226"/>
          </a:xfrm>
          <a:prstGeom prst="rect">
            <a:avLst/>
          </a:prstGeom>
        </p:spPr>
      </p:pic>
      <p:sp>
        <p:nvSpPr>
          <p:cNvPr id="2" name="テキスト ボックス 1">
            <a:extLst>
              <a:ext uri="{FF2B5EF4-FFF2-40B4-BE49-F238E27FC236}">
                <a16:creationId xmlns:a16="http://schemas.microsoft.com/office/drawing/2014/main" id="{0E13705C-7030-69F8-1D68-88E80778AF52}"/>
              </a:ext>
            </a:extLst>
          </p:cNvPr>
          <p:cNvSpPr txBox="1"/>
          <p:nvPr/>
        </p:nvSpPr>
        <p:spPr>
          <a:xfrm>
            <a:off x="410548" y="270587"/>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正規分布をクラスタリングに使うとはどういうことか？</a:t>
            </a:r>
          </a:p>
        </p:txBody>
      </p:sp>
      <p:pic>
        <p:nvPicPr>
          <p:cNvPr id="10" name="図 9">
            <a:extLst>
              <a:ext uri="{FF2B5EF4-FFF2-40B4-BE49-F238E27FC236}">
                <a16:creationId xmlns:a16="http://schemas.microsoft.com/office/drawing/2014/main" id="{999BB63A-9A92-27D3-5E69-BAF19EA75C82}"/>
              </a:ext>
            </a:extLst>
          </p:cNvPr>
          <p:cNvPicPr>
            <a:picLocks noChangeAspect="1"/>
          </p:cNvPicPr>
          <p:nvPr/>
        </p:nvPicPr>
        <p:blipFill>
          <a:blip r:embed="rId3"/>
          <a:stretch>
            <a:fillRect/>
          </a:stretch>
        </p:blipFill>
        <p:spPr>
          <a:xfrm>
            <a:off x="522514" y="2449679"/>
            <a:ext cx="4971044" cy="3864105"/>
          </a:xfrm>
          <a:prstGeom prst="rect">
            <a:avLst/>
          </a:prstGeom>
        </p:spPr>
      </p:pic>
      <p:sp>
        <p:nvSpPr>
          <p:cNvPr id="15" name="テキスト ボックス 14">
            <a:extLst>
              <a:ext uri="{FF2B5EF4-FFF2-40B4-BE49-F238E27FC236}">
                <a16:creationId xmlns:a16="http://schemas.microsoft.com/office/drawing/2014/main" id="{52EB6521-8E61-3DF5-45BA-48C58A907C56}"/>
              </a:ext>
            </a:extLst>
          </p:cNvPr>
          <p:cNvSpPr txBox="1"/>
          <p:nvPr/>
        </p:nvSpPr>
        <p:spPr>
          <a:xfrm>
            <a:off x="1757255" y="2050392"/>
            <a:ext cx="25298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次元平面上の点</a:t>
            </a:r>
          </a:p>
        </p:txBody>
      </p:sp>
      <p:grpSp>
        <p:nvGrpSpPr>
          <p:cNvPr id="19" name="グループ化 18">
            <a:extLst>
              <a:ext uri="{FF2B5EF4-FFF2-40B4-BE49-F238E27FC236}">
                <a16:creationId xmlns:a16="http://schemas.microsoft.com/office/drawing/2014/main" id="{B4D6DFE0-0497-5C3D-2941-3DC0BFF1CCA4}"/>
              </a:ext>
            </a:extLst>
          </p:cNvPr>
          <p:cNvGrpSpPr/>
          <p:nvPr/>
        </p:nvGrpSpPr>
        <p:grpSpPr>
          <a:xfrm rot="17682631">
            <a:off x="6500036" y="2587638"/>
            <a:ext cx="735397" cy="633242"/>
            <a:chOff x="6170648" y="1391812"/>
            <a:chExt cx="482082" cy="325017"/>
          </a:xfrm>
        </p:grpSpPr>
        <p:sp>
          <p:nvSpPr>
            <p:cNvPr id="16" name="楕円 15">
              <a:extLst>
                <a:ext uri="{FF2B5EF4-FFF2-40B4-BE49-F238E27FC236}">
                  <a16:creationId xmlns:a16="http://schemas.microsoft.com/office/drawing/2014/main" id="{1330DA2F-6813-C75A-DE44-CEB8063390A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E2349F2-E7A5-7041-7AD9-453751F542B9}"/>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A761CF2-5648-A6A4-235E-07ABE241015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C8BA05B5-B06F-82B9-68BE-027AFCF360F0}"/>
              </a:ext>
            </a:extLst>
          </p:cNvPr>
          <p:cNvGrpSpPr/>
          <p:nvPr/>
        </p:nvGrpSpPr>
        <p:grpSpPr>
          <a:xfrm>
            <a:off x="7241945" y="3536303"/>
            <a:ext cx="735397" cy="708886"/>
            <a:chOff x="6170648" y="1391812"/>
            <a:chExt cx="482082" cy="325017"/>
          </a:xfrm>
        </p:grpSpPr>
        <p:sp>
          <p:nvSpPr>
            <p:cNvPr id="21" name="楕円 20">
              <a:extLst>
                <a:ext uri="{FF2B5EF4-FFF2-40B4-BE49-F238E27FC236}">
                  <a16:creationId xmlns:a16="http://schemas.microsoft.com/office/drawing/2014/main" id="{DF6C421B-F161-8E83-9F5F-C8B0FCBB1F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62E6867-7B01-DDCA-C6E8-4E94BDCBD68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C62EF49-5B79-1B58-0CAF-07FC7D31D22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C0FEBA3-EEC9-C101-D880-94A373522C9C}"/>
              </a:ext>
            </a:extLst>
          </p:cNvPr>
          <p:cNvGrpSpPr/>
          <p:nvPr/>
        </p:nvGrpSpPr>
        <p:grpSpPr>
          <a:xfrm rot="1736743">
            <a:off x="6437188" y="4022018"/>
            <a:ext cx="939611" cy="423723"/>
            <a:chOff x="6170648" y="1391812"/>
            <a:chExt cx="482082" cy="325017"/>
          </a:xfrm>
        </p:grpSpPr>
        <p:sp>
          <p:nvSpPr>
            <p:cNvPr id="25" name="楕円 24">
              <a:extLst>
                <a:ext uri="{FF2B5EF4-FFF2-40B4-BE49-F238E27FC236}">
                  <a16:creationId xmlns:a16="http://schemas.microsoft.com/office/drawing/2014/main" id="{2A3A8D6E-95E0-7BF3-C320-4FE1247F1F9B}"/>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159F8A1-8C80-8E12-4AA2-E88FFC8CE3C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271F897-B71E-DEDB-77F2-4A217B20C55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CD7A1042-6AE7-1CBF-238C-8FB2685F5DCF}"/>
              </a:ext>
            </a:extLst>
          </p:cNvPr>
          <p:cNvGrpSpPr/>
          <p:nvPr/>
        </p:nvGrpSpPr>
        <p:grpSpPr>
          <a:xfrm rot="19732160">
            <a:off x="7609644" y="4449344"/>
            <a:ext cx="735397" cy="524763"/>
            <a:chOff x="6170648" y="1391812"/>
            <a:chExt cx="482082" cy="325017"/>
          </a:xfrm>
        </p:grpSpPr>
        <p:sp>
          <p:nvSpPr>
            <p:cNvPr id="29" name="楕円 28">
              <a:extLst>
                <a:ext uri="{FF2B5EF4-FFF2-40B4-BE49-F238E27FC236}">
                  <a16:creationId xmlns:a16="http://schemas.microsoft.com/office/drawing/2014/main" id="{D716BC22-91A5-9389-C79D-4F9AC523CE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556745B-2910-980B-E74B-9077A3A9E19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45652E7-2D0B-564F-7288-736C36EF26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49835658-A668-AE9A-1DF8-6670CF7B10E0}"/>
              </a:ext>
            </a:extLst>
          </p:cNvPr>
          <p:cNvGrpSpPr/>
          <p:nvPr/>
        </p:nvGrpSpPr>
        <p:grpSpPr>
          <a:xfrm rot="19682685">
            <a:off x="10092614" y="5355770"/>
            <a:ext cx="735397" cy="581369"/>
            <a:chOff x="6170648" y="1391812"/>
            <a:chExt cx="482082" cy="325017"/>
          </a:xfrm>
        </p:grpSpPr>
        <p:sp>
          <p:nvSpPr>
            <p:cNvPr id="33" name="楕円 32">
              <a:extLst>
                <a:ext uri="{FF2B5EF4-FFF2-40B4-BE49-F238E27FC236}">
                  <a16:creationId xmlns:a16="http://schemas.microsoft.com/office/drawing/2014/main" id="{CF930DCF-9AF2-5108-DF3C-7C9861B12C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9D33AC3-9615-9B26-F912-9C1221FE8A6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9EF9039-DA19-0CFA-CF6A-D2902D0FCF1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05A76B1B-6CB4-E422-7A00-4C0B762671A8}"/>
              </a:ext>
            </a:extLst>
          </p:cNvPr>
          <p:cNvSpPr txBox="1"/>
          <p:nvPr/>
        </p:nvSpPr>
        <p:spPr>
          <a:xfrm>
            <a:off x="1977598" y="2631061"/>
            <a:ext cx="32773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点群が島宇宙のように散らばっている</a:t>
            </a:r>
          </a:p>
        </p:txBody>
      </p:sp>
      <p:sp>
        <p:nvSpPr>
          <p:cNvPr id="37" name="テキスト ボックス 36">
            <a:extLst>
              <a:ext uri="{FF2B5EF4-FFF2-40B4-BE49-F238E27FC236}">
                <a16:creationId xmlns:a16="http://schemas.microsoft.com/office/drawing/2014/main" id="{7B10C77E-294B-4AE7-BE36-C8FA921714EA}"/>
              </a:ext>
            </a:extLst>
          </p:cNvPr>
          <p:cNvSpPr txBox="1"/>
          <p:nvPr/>
        </p:nvSpPr>
        <p:spPr>
          <a:xfrm>
            <a:off x="6393339" y="1633127"/>
            <a:ext cx="483351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島宇宙はそれぞれ異なる正規分布からのサンプルのようにも見える</a:t>
            </a:r>
          </a:p>
        </p:txBody>
      </p:sp>
      <p:sp>
        <p:nvSpPr>
          <p:cNvPr id="38" name="テキスト ボックス 37">
            <a:extLst>
              <a:ext uri="{FF2B5EF4-FFF2-40B4-BE49-F238E27FC236}">
                <a16:creationId xmlns:a16="http://schemas.microsoft.com/office/drawing/2014/main" id="{609009D7-C3AA-63FC-E448-AD069F5AE924}"/>
              </a:ext>
            </a:extLst>
          </p:cNvPr>
          <p:cNvSpPr txBox="1"/>
          <p:nvPr/>
        </p:nvSpPr>
        <p:spPr>
          <a:xfrm>
            <a:off x="8168142" y="2735286"/>
            <a:ext cx="40238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異なる色数分の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変量正規分布</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それぞれ異なる平均と共分散</a:t>
            </a:r>
          </a:p>
        </p:txBody>
      </p:sp>
      <p:sp>
        <p:nvSpPr>
          <p:cNvPr id="39" name="テキスト ボックス 38">
            <a:extLst>
              <a:ext uri="{FF2B5EF4-FFF2-40B4-BE49-F238E27FC236}">
                <a16:creationId xmlns:a16="http://schemas.microsoft.com/office/drawing/2014/main" id="{FD24A26F-E8B1-0A4E-5D2C-D8B8339D66F1}"/>
              </a:ext>
            </a:extLst>
          </p:cNvPr>
          <p:cNvSpPr txBox="1"/>
          <p:nvPr/>
        </p:nvSpPr>
        <p:spPr>
          <a:xfrm>
            <a:off x="410548" y="847335"/>
            <a:ext cx="10453503"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観測データが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変量正規分布に従って得られているものと仮定する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下の例では、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変量正規分布から観測データが得られているとする</a:t>
            </a:r>
          </a:p>
        </p:txBody>
      </p:sp>
      <p:sp>
        <p:nvSpPr>
          <p:cNvPr id="40" name="テキスト ボックス 39">
            <a:extLst>
              <a:ext uri="{FF2B5EF4-FFF2-40B4-BE49-F238E27FC236}">
                <a16:creationId xmlns:a16="http://schemas.microsoft.com/office/drawing/2014/main" id="{3743DF3F-AE05-C139-40A2-DC37C6175CF1}"/>
              </a:ext>
            </a:extLst>
          </p:cNvPr>
          <p:cNvSpPr txBox="1"/>
          <p:nvPr/>
        </p:nvSpPr>
        <p:spPr>
          <a:xfrm>
            <a:off x="10056002" y="614051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41" name="テキスト ボックス 40">
            <a:extLst>
              <a:ext uri="{FF2B5EF4-FFF2-40B4-BE49-F238E27FC236}">
                <a16:creationId xmlns:a16="http://schemas.microsoft.com/office/drawing/2014/main" id="{CD6FB9F8-8B87-C56B-83E0-BAFDAC336B62}"/>
              </a:ext>
            </a:extLst>
          </p:cNvPr>
          <p:cNvSpPr txBox="1"/>
          <p:nvPr/>
        </p:nvSpPr>
        <p:spPr>
          <a:xfrm rot="16200000">
            <a:off x="5233629" y="2514377"/>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42" name="テキスト ボックス 41">
            <a:extLst>
              <a:ext uri="{FF2B5EF4-FFF2-40B4-BE49-F238E27FC236}">
                <a16:creationId xmlns:a16="http://schemas.microsoft.com/office/drawing/2014/main" id="{CA261ADF-8A58-7C70-4965-BDAB5161A791}"/>
              </a:ext>
            </a:extLst>
          </p:cNvPr>
          <p:cNvSpPr txBox="1"/>
          <p:nvPr/>
        </p:nvSpPr>
        <p:spPr>
          <a:xfrm>
            <a:off x="9816328" y="4845478"/>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43" name="テキスト ボックス 42">
            <a:extLst>
              <a:ext uri="{FF2B5EF4-FFF2-40B4-BE49-F238E27FC236}">
                <a16:creationId xmlns:a16="http://schemas.microsoft.com/office/drawing/2014/main" id="{CB3F9DC1-0808-8328-2922-49CC7E5406E2}"/>
              </a:ext>
            </a:extLst>
          </p:cNvPr>
          <p:cNvSpPr txBox="1"/>
          <p:nvPr/>
        </p:nvSpPr>
        <p:spPr>
          <a:xfrm>
            <a:off x="7174571" y="2552322"/>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44" name="テキスト ボックス 43">
            <a:extLst>
              <a:ext uri="{FF2B5EF4-FFF2-40B4-BE49-F238E27FC236}">
                <a16:creationId xmlns:a16="http://schemas.microsoft.com/office/drawing/2014/main" id="{B2D15317-9145-729A-B513-F9C400CCED91}"/>
              </a:ext>
            </a:extLst>
          </p:cNvPr>
          <p:cNvSpPr txBox="1"/>
          <p:nvPr/>
        </p:nvSpPr>
        <p:spPr>
          <a:xfrm>
            <a:off x="7871322" y="3505359"/>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Tree>
    <p:extLst>
      <p:ext uri="{BB962C8B-B14F-4D97-AF65-F5344CB8AC3E}">
        <p14:creationId xmlns:p14="http://schemas.microsoft.com/office/powerpoint/2010/main" val="2299722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5413DC-7B66-78D2-19B2-4FA1D1EAC910}"/>
              </a:ext>
            </a:extLst>
          </p:cNvPr>
          <p:cNvSpPr txBox="1"/>
          <p:nvPr/>
        </p:nvSpPr>
        <p:spPr>
          <a:xfrm>
            <a:off x="546415" y="308341"/>
            <a:ext cx="955742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アルゴリズムによる</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パラメータ推定の実装</a:t>
            </a:r>
          </a:p>
        </p:txBody>
      </p:sp>
      <p:sp>
        <p:nvSpPr>
          <p:cNvPr id="3" name="テキスト ボックス 2">
            <a:extLst>
              <a:ext uri="{FF2B5EF4-FFF2-40B4-BE49-F238E27FC236}">
                <a16:creationId xmlns:a16="http://schemas.microsoft.com/office/drawing/2014/main" id="{C9CAA871-6F69-180D-1406-74672C7FEF8C}"/>
              </a:ext>
            </a:extLst>
          </p:cNvPr>
          <p:cNvSpPr txBox="1"/>
          <p:nvPr/>
        </p:nvSpPr>
        <p:spPr>
          <a:xfrm>
            <a:off x="546415" y="978841"/>
            <a:ext cx="11144250"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観測データは５つの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変量正規分布からランダムに生成されたもの。</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つの真の分布は不明</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アルゴリズムを使って、観測データから</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つのクラスタの分布パラメータを推定する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73B2D59E-01C4-158E-497B-39CDE46E5101}"/>
              </a:ext>
            </a:extLst>
          </p:cNvPr>
          <p:cNvPicPr>
            <a:picLocks noChangeAspect="1"/>
          </p:cNvPicPr>
          <p:nvPr/>
        </p:nvPicPr>
        <p:blipFill>
          <a:blip r:embed="rId2"/>
          <a:stretch>
            <a:fillRect/>
          </a:stretch>
        </p:blipFill>
        <p:spPr>
          <a:xfrm>
            <a:off x="2709985" y="2321575"/>
            <a:ext cx="5907845" cy="4469750"/>
          </a:xfrm>
          <a:prstGeom prst="rect">
            <a:avLst/>
          </a:prstGeom>
        </p:spPr>
      </p:pic>
    </p:spTree>
    <p:extLst>
      <p:ext uri="{BB962C8B-B14F-4D97-AF65-F5344CB8AC3E}">
        <p14:creationId xmlns:p14="http://schemas.microsoft.com/office/powerpoint/2010/main" val="3829190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1C6EA2A-C0AD-833E-B24D-00D4AB77D646}"/>
              </a:ext>
            </a:extLst>
          </p:cNvPr>
          <p:cNvSpPr txBox="1"/>
          <p:nvPr/>
        </p:nvSpPr>
        <p:spPr>
          <a:xfrm>
            <a:off x="476938" y="749008"/>
            <a:ext cx="11715062" cy="1323439"/>
          </a:xfrm>
          <a:prstGeom prst="rect">
            <a:avLst/>
          </a:prstGeom>
          <a:noFill/>
        </p:spPr>
        <p:txBody>
          <a:bodyPr wrap="square">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２変量ガウス分布による混合ガウス分布クラスタリングの実装</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スライドの変数名とソースコードの変数名とは一致させているので、対比しながら</a:t>
            </a:r>
            <a:r>
              <a:rPr kumimoji="1" lang="en-US" altLang="ja-JP" sz="2000" dirty="0">
                <a:latin typeface="メイリオ" panose="020B0604030504040204" pitchFamily="50" charset="-128"/>
                <a:ea typeface="メイリオ" panose="020B0604030504040204" pitchFamily="50" charset="-128"/>
              </a:rPr>
              <a:t>EM</a:t>
            </a:r>
            <a:r>
              <a:rPr kumimoji="1" lang="ja-JP" altLang="en-US" sz="2000" dirty="0">
                <a:latin typeface="メイリオ" panose="020B0604030504040204" pitchFamily="50" charset="-128"/>
                <a:ea typeface="メイリオ" panose="020B0604030504040204" pitchFamily="50" charset="-128"/>
              </a:rPr>
              <a:t>アルゴリズムの数学がどのように実装されているかコードレビューする（対応する数式をコメントした）</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000" dirty="0" err="1">
                <a:latin typeface="メイリオ" panose="020B0604030504040204" pitchFamily="50" charset="-128"/>
                <a:ea typeface="メイリオ" panose="020B0604030504040204" pitchFamily="50" charset="-128"/>
              </a:rPr>
              <a:t>Jupyter</a:t>
            </a:r>
            <a:r>
              <a:rPr kumimoji="1" lang="ja-JP" altLang="en-US" sz="2000" dirty="0">
                <a:latin typeface="メイリオ" panose="020B0604030504040204" pitchFamily="50" charset="-128"/>
                <a:ea typeface="メイリオ" panose="020B0604030504040204" pitchFamily="50" charset="-128"/>
              </a:rPr>
              <a:t>だとアニメーションをうまく描画できないので、以下</a:t>
            </a:r>
            <a:r>
              <a:rPr kumimoji="1" lang="en-US" altLang="ja-JP" sz="2000" dirty="0">
                <a:latin typeface="メイリオ" panose="020B0604030504040204" pitchFamily="50" charset="-128"/>
                <a:ea typeface="メイリオ" panose="020B0604030504040204" pitchFamily="50" charset="-128"/>
              </a:rPr>
              <a:t>vs code</a:t>
            </a:r>
            <a:r>
              <a:rPr kumimoji="1" lang="ja-JP" altLang="en-US" sz="2000" dirty="0">
                <a:latin typeface="メイリオ" panose="020B0604030504040204" pitchFamily="50" charset="-128"/>
                <a:ea typeface="メイリオ" panose="020B0604030504040204" pitchFamily="50" charset="-128"/>
              </a:rPr>
              <a:t>から実行する</a:t>
            </a:r>
            <a:endParaRPr kumimoji="1" lang="en-US" altLang="ja-JP"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2FDBA66-7FE1-8E21-7D19-29D2797FA702}"/>
              </a:ext>
            </a:extLst>
          </p:cNvPr>
          <p:cNvSpPr txBox="1"/>
          <p:nvPr/>
        </p:nvSpPr>
        <p:spPr>
          <a:xfrm>
            <a:off x="3781344" y="2076082"/>
            <a:ext cx="389183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normal_sample_GMM.py</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36A1C9DF-82E0-C3D1-AB96-C917B69D725C}"/>
              </a:ext>
            </a:extLst>
          </p:cNvPr>
          <p:cNvSpPr txBox="1"/>
          <p:nvPr/>
        </p:nvSpPr>
        <p:spPr>
          <a:xfrm>
            <a:off x="485775" y="224436"/>
            <a:ext cx="9397124" cy="1077218"/>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アルゴリズムの典型的なコーディング（重要）</a:t>
            </a:r>
          </a:p>
          <a:p>
            <a:pPr algn="l"/>
            <a:endParaRPr kumimoji="1" lang="ja-JP" altLang="en-US" sz="32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755477B4-3AD2-5118-6824-C776526914F7}"/>
              </a:ext>
            </a:extLst>
          </p:cNvPr>
          <p:cNvPicPr>
            <a:picLocks noChangeAspect="1"/>
          </p:cNvPicPr>
          <p:nvPr/>
        </p:nvPicPr>
        <p:blipFill>
          <a:blip r:embed="rId2"/>
          <a:stretch>
            <a:fillRect/>
          </a:stretch>
        </p:blipFill>
        <p:spPr>
          <a:xfrm>
            <a:off x="1104900" y="3593301"/>
            <a:ext cx="4285561" cy="3150824"/>
          </a:xfrm>
          <a:prstGeom prst="rect">
            <a:avLst/>
          </a:prstGeom>
        </p:spPr>
      </p:pic>
      <p:pic>
        <p:nvPicPr>
          <p:cNvPr id="14" name="図 13">
            <a:extLst>
              <a:ext uri="{FF2B5EF4-FFF2-40B4-BE49-F238E27FC236}">
                <a16:creationId xmlns:a16="http://schemas.microsoft.com/office/drawing/2014/main" id="{73B35FCC-E010-27F4-8068-18C97A9DEB91}"/>
              </a:ext>
            </a:extLst>
          </p:cNvPr>
          <p:cNvPicPr>
            <a:picLocks noChangeAspect="1"/>
          </p:cNvPicPr>
          <p:nvPr/>
        </p:nvPicPr>
        <p:blipFill>
          <a:blip r:embed="rId3"/>
          <a:stretch>
            <a:fillRect/>
          </a:stretch>
        </p:blipFill>
        <p:spPr>
          <a:xfrm>
            <a:off x="6801541" y="3651007"/>
            <a:ext cx="4235986" cy="3134299"/>
          </a:xfrm>
          <a:prstGeom prst="rect">
            <a:avLst/>
          </a:prstGeom>
        </p:spPr>
      </p:pic>
      <p:sp>
        <p:nvSpPr>
          <p:cNvPr id="15" name="テキスト ボックス 14">
            <a:extLst>
              <a:ext uri="{FF2B5EF4-FFF2-40B4-BE49-F238E27FC236}">
                <a16:creationId xmlns:a16="http://schemas.microsoft.com/office/drawing/2014/main" id="{7E845ABB-6E2A-EE7F-C4B3-C8257750CF91}"/>
              </a:ext>
            </a:extLst>
          </p:cNvPr>
          <p:cNvSpPr txBox="1"/>
          <p:nvPr/>
        </p:nvSpPr>
        <p:spPr>
          <a:xfrm>
            <a:off x="1370255" y="2645746"/>
            <a:ext cx="10821745" cy="1015663"/>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各観測データをクラスタリングした結果を色分け（負担率最大のクラスタ）</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★は推定したクラスタ重心（正規分布の平均）</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E-step, M-step</a:t>
            </a:r>
            <a:r>
              <a:rPr kumimoji="1" lang="ja-JP" altLang="en-US" sz="2000" dirty="0">
                <a:latin typeface="メイリオ" panose="020B0604030504040204" pitchFamily="50" charset="-128"/>
                <a:ea typeface="メイリオ" panose="020B0604030504040204" pitchFamily="50" charset="-128"/>
              </a:rPr>
              <a:t>を何度も繰り返すと、徐々に真の正規分布クラスタを近似するようになる</a:t>
            </a:r>
          </a:p>
        </p:txBody>
      </p:sp>
      <p:sp>
        <p:nvSpPr>
          <p:cNvPr id="16" name="矢印: 右 15">
            <a:extLst>
              <a:ext uri="{FF2B5EF4-FFF2-40B4-BE49-F238E27FC236}">
                <a16:creationId xmlns:a16="http://schemas.microsoft.com/office/drawing/2014/main" id="{74B018C7-F3BE-1073-2C06-22B1DC81A1C9}"/>
              </a:ext>
            </a:extLst>
          </p:cNvPr>
          <p:cNvSpPr/>
          <p:nvPr/>
        </p:nvSpPr>
        <p:spPr>
          <a:xfrm>
            <a:off x="5715689" y="4629150"/>
            <a:ext cx="714375" cy="9239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DA2FC34-0C1B-76F6-68E4-8F99942AB5F6}"/>
              </a:ext>
            </a:extLst>
          </p:cNvPr>
          <p:cNvSpPr txBox="1"/>
          <p:nvPr/>
        </p:nvSpPr>
        <p:spPr>
          <a:xfrm>
            <a:off x="2688787" y="3836342"/>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初期状態</a:t>
            </a:r>
          </a:p>
        </p:txBody>
      </p:sp>
      <p:sp>
        <p:nvSpPr>
          <p:cNvPr id="18" name="テキスト ボックス 17">
            <a:extLst>
              <a:ext uri="{FF2B5EF4-FFF2-40B4-BE49-F238E27FC236}">
                <a16:creationId xmlns:a16="http://schemas.microsoft.com/office/drawing/2014/main" id="{A33E240F-2336-5D2A-7477-4245B1AA8F6E}"/>
              </a:ext>
            </a:extLst>
          </p:cNvPr>
          <p:cNvSpPr txBox="1"/>
          <p:nvPr/>
        </p:nvSpPr>
        <p:spPr>
          <a:xfrm>
            <a:off x="8467127" y="39144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収束状態</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FE6B6D4-4529-9019-DA41-46393A58DB75}"/>
                  </a:ext>
                </a:extLst>
              </p:cNvPr>
              <p:cNvSpPr txBox="1"/>
              <p:nvPr/>
            </p:nvSpPr>
            <p:spPr>
              <a:xfrm>
                <a:off x="2688787" y="4186624"/>
                <a:ext cx="2495550"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r>
                          <a:rPr kumimoji="1" lang="ja-JP" altLang="en-US" i="1">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𝑘</m:t>
                        </m:r>
                      </m:sub>
                    </m:sSub>
                  </m:oMath>
                </a14:m>
                <a:r>
                  <a:rPr kumimoji="1" lang="ja-JP" altLang="en-US" dirty="0">
                    <a:latin typeface="メイリオ" panose="020B0604030504040204" pitchFamily="50" charset="-128"/>
                    <a:ea typeface="メイリオ" panose="020B0604030504040204" pitchFamily="50" charset="-128"/>
                  </a:rPr>
                  <a:t>に適当に初期値を与える</a:t>
                </a:r>
              </a:p>
            </p:txBody>
          </p:sp>
        </mc:Choice>
        <mc:Fallback xmlns="">
          <p:sp>
            <p:nvSpPr>
              <p:cNvPr id="19" name="テキスト ボックス 18">
                <a:extLst>
                  <a:ext uri="{FF2B5EF4-FFF2-40B4-BE49-F238E27FC236}">
                    <a16:creationId xmlns:a16="http://schemas.microsoft.com/office/drawing/2014/main" id="{4FE6B6D4-4529-9019-DA41-46393A58DB75}"/>
                  </a:ext>
                </a:extLst>
              </p:cNvPr>
              <p:cNvSpPr txBox="1">
                <a:spLocks noRot="1" noChangeAspect="1" noMove="1" noResize="1" noEditPoints="1" noAdjustHandles="1" noChangeArrowheads="1" noChangeShapeType="1" noTextEdit="1"/>
              </p:cNvSpPr>
              <p:nvPr/>
            </p:nvSpPr>
            <p:spPr>
              <a:xfrm>
                <a:off x="2688787" y="4186624"/>
                <a:ext cx="2495550" cy="646331"/>
              </a:xfrm>
              <a:prstGeom prst="rect">
                <a:avLst/>
              </a:prstGeom>
              <a:blipFill>
                <a:blip r:embed="rId4"/>
                <a:stretch>
                  <a:fillRect l="-1956" t="-3774" r="-146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4705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2088FA-B9FD-9A5D-584B-8795C098AB3D}"/>
              </a:ext>
            </a:extLst>
          </p:cNvPr>
          <p:cNvSpPr txBox="1"/>
          <p:nvPr/>
        </p:nvSpPr>
        <p:spPr>
          <a:xfrm>
            <a:off x="354564" y="279148"/>
            <a:ext cx="816601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アルゴリズムの推定式と実装を対比する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6E281BA-FF60-FBA6-2F2F-8595DF4D95AA}"/>
                  </a:ext>
                </a:extLst>
              </p:cNvPr>
              <p:cNvSpPr txBox="1"/>
              <p:nvPr/>
            </p:nvSpPr>
            <p:spPr>
              <a:xfrm>
                <a:off x="508281" y="1419294"/>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6E281BA-FF60-FBA6-2F2F-8595DF4D95AA}"/>
                  </a:ext>
                </a:extLst>
              </p:cNvPr>
              <p:cNvSpPr txBox="1">
                <a:spLocks noRot="1" noChangeAspect="1" noMove="1" noResize="1" noEditPoints="1" noAdjustHandles="1" noChangeArrowheads="1" noChangeShapeType="1" noTextEdit="1"/>
              </p:cNvSpPr>
              <p:nvPr/>
            </p:nvSpPr>
            <p:spPr>
              <a:xfrm>
                <a:off x="508281" y="1419294"/>
                <a:ext cx="4925516" cy="70218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5ACB47D-3B19-A583-2F70-BE93802418E1}"/>
                  </a:ext>
                </a:extLst>
              </p:cNvPr>
              <p:cNvSpPr txBox="1"/>
              <p:nvPr/>
            </p:nvSpPr>
            <p:spPr>
              <a:xfrm>
                <a:off x="705045" y="2676845"/>
                <a:ext cx="10440550" cy="2246769"/>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for n in range(N):#</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は</m:t>
                    </m:r>
                    <m:r>
                      <a:rPr kumimoji="1" lang="ja-JP" altLang="en-US" sz="2000" i="1" smtClean="0">
                        <a:latin typeface="Cambria Math" panose="02040503050406030204" pitchFamily="18" charset="0"/>
                        <a:ea typeface="メイリオ" panose="020B0604030504040204" pitchFamily="50" charset="-128"/>
                      </a:rPr>
                      <m:t>上記</m:t>
                    </m:r>
                    <m:r>
                      <a:rPr kumimoji="1" lang="ja-JP" altLang="en-US" sz="2000" i="1">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𝑖</m:t>
                    </m:r>
                  </m:oMath>
                </a14:m>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denominator = 0.0</a:t>
                </a:r>
              </a:p>
              <a:p>
                <a:pPr algn="l"/>
                <a:r>
                  <a:rPr kumimoji="1" lang="en-US" altLang="ja-JP" sz="2000" dirty="0">
                    <a:latin typeface="メイリオ" panose="020B0604030504040204" pitchFamily="50" charset="-128"/>
                    <a:ea typeface="メイリオ" panose="020B0604030504040204" pitchFamily="50" charset="-128"/>
                  </a:rPr>
                  <a:t>    for j in range(K):</a:t>
                </a:r>
              </a:p>
              <a:p>
                <a:pPr algn="l"/>
                <a:r>
                  <a:rPr kumimoji="1" lang="en-US" altLang="ja-JP" sz="2000" dirty="0">
                    <a:latin typeface="メイリオ" panose="020B0604030504040204" pitchFamily="50" charset="-128"/>
                    <a:ea typeface="メイリオ" panose="020B0604030504040204" pitchFamily="50" charset="-128"/>
                  </a:rPr>
                  <a:t>            denominator += pi[j] * gaussian(X[n], mean[j], </a:t>
                </a:r>
                <a:r>
                  <a:rPr kumimoji="1" lang="en-US" altLang="ja-JP" sz="2000" dirty="0" err="1">
                    <a:latin typeface="メイリオ" panose="020B0604030504040204" pitchFamily="50" charset="-128"/>
                    <a:ea typeface="メイリオ" panose="020B0604030504040204" pitchFamily="50" charset="-128"/>
                  </a:rPr>
                  <a:t>cov</a:t>
                </a:r>
                <a:r>
                  <a:rPr kumimoji="1" lang="en-US" altLang="ja-JP" sz="2000" dirty="0">
                    <a:latin typeface="メイリオ" panose="020B0604030504040204" pitchFamily="50" charset="-128"/>
                    <a:ea typeface="メイリオ" panose="020B0604030504040204" pitchFamily="50" charset="-128"/>
                  </a:rPr>
                  <a:t>[j])</a:t>
                </a:r>
              </a:p>
              <a:p>
                <a:pPr algn="l"/>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各</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について負担率を計算</a:t>
                </a: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for k in range(K):</a:t>
                </a:r>
              </a:p>
              <a:p>
                <a:pPr algn="l"/>
                <a:r>
                  <a:rPr kumimoji="1" lang="en-US" altLang="ja-JP" sz="2000" dirty="0">
                    <a:latin typeface="メイリオ" panose="020B0604030504040204" pitchFamily="50" charset="-128"/>
                    <a:ea typeface="メイリオ" panose="020B0604030504040204" pitchFamily="50" charset="-128"/>
                  </a:rPr>
                  <a:t>            gamma[n][k] = pi[k] * gaussian(X[n], mean[k], </a:t>
                </a:r>
                <a:r>
                  <a:rPr kumimoji="1" lang="en-US" altLang="ja-JP" sz="2000" dirty="0" err="1">
                    <a:latin typeface="メイリオ" panose="020B0604030504040204" pitchFamily="50" charset="-128"/>
                    <a:ea typeface="メイリオ" panose="020B0604030504040204" pitchFamily="50" charset="-128"/>
                  </a:rPr>
                  <a:t>cov</a:t>
                </a:r>
                <a:r>
                  <a:rPr kumimoji="1" lang="en-US" altLang="ja-JP" sz="2000" dirty="0">
                    <a:latin typeface="メイリオ" panose="020B0604030504040204" pitchFamily="50" charset="-128"/>
                    <a:ea typeface="メイリオ" panose="020B0604030504040204" pitchFamily="50" charset="-128"/>
                  </a:rPr>
                  <a:t>[k]) / denominator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5ACB47D-3B19-A583-2F70-BE93802418E1}"/>
                  </a:ext>
                </a:extLst>
              </p:cNvPr>
              <p:cNvSpPr txBox="1">
                <a:spLocks noRot="1" noChangeAspect="1" noMove="1" noResize="1" noEditPoints="1" noAdjustHandles="1" noChangeArrowheads="1" noChangeShapeType="1" noTextEdit="1"/>
              </p:cNvSpPr>
              <p:nvPr/>
            </p:nvSpPr>
            <p:spPr>
              <a:xfrm>
                <a:off x="705045" y="2676845"/>
                <a:ext cx="10440550" cy="2246769"/>
              </a:xfrm>
              <a:prstGeom prst="rect">
                <a:avLst/>
              </a:prstGeom>
              <a:blipFill>
                <a:blip r:embed="rId3"/>
                <a:stretch>
                  <a:fillRect l="-643" t="-1084" b="-352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AEC2429-097B-503B-A729-E4892F39523D}"/>
              </a:ext>
            </a:extLst>
          </p:cNvPr>
          <p:cNvSpPr txBox="1"/>
          <p:nvPr/>
        </p:nvSpPr>
        <p:spPr>
          <a:xfrm>
            <a:off x="508281" y="948298"/>
            <a:ext cx="1183722"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E step</a:t>
            </a:r>
            <a:endParaRPr kumimoji="1" lang="ja-JP" altLang="en-US" sz="24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559C4C1-8C82-60D6-1C07-80788224F322}"/>
              </a:ext>
            </a:extLst>
          </p:cNvPr>
          <p:cNvSpPr txBox="1"/>
          <p:nvPr/>
        </p:nvSpPr>
        <p:spPr>
          <a:xfrm>
            <a:off x="354564" y="5509592"/>
            <a:ext cx="5570756" cy="400110"/>
          </a:xfrm>
          <a:prstGeom prst="rect">
            <a:avLst/>
          </a:prstGeom>
          <a:noFill/>
        </p:spPr>
        <p:txBody>
          <a:bodyPr wrap="none" rtlCol="0">
            <a:spAutoFit/>
          </a:bodyPr>
          <a:lstStyle/>
          <a:p>
            <a:pPr algn="l"/>
            <a:r>
              <a:rPr kumimoji="1" lang="en-US" altLang="ja-JP" sz="2000" b="1" dirty="0">
                <a:latin typeface="メイリオ" panose="020B0604030504040204" pitchFamily="50" charset="-128"/>
                <a:ea typeface="メイリオ" panose="020B0604030504040204" pitchFamily="50" charset="-128"/>
              </a:rPr>
              <a:t>gaussian(X[n], mean[j], </a:t>
            </a:r>
            <a:r>
              <a:rPr kumimoji="1" lang="en-US" altLang="ja-JP" sz="2000" b="1" dirty="0" err="1">
                <a:latin typeface="メイリオ" panose="020B0604030504040204" pitchFamily="50" charset="-128"/>
                <a:ea typeface="メイリオ" panose="020B0604030504040204" pitchFamily="50" charset="-128"/>
              </a:rPr>
              <a:t>cov</a:t>
            </a:r>
            <a:r>
              <a:rPr kumimoji="1" lang="en-US" altLang="ja-JP" sz="2000" b="1" dirty="0">
                <a:latin typeface="メイリオ" panose="020B0604030504040204" pitchFamily="50" charset="-128"/>
                <a:ea typeface="メイリオ" panose="020B0604030504040204" pitchFamily="50" charset="-128"/>
              </a:rPr>
              <a:t>[j])	</a:t>
            </a:r>
            <a:r>
              <a:rPr kumimoji="1" lang="ja-JP" altLang="en-US" sz="2000" b="1" dirty="0">
                <a:latin typeface="メイリオ" panose="020B0604030504040204" pitchFamily="50" charset="-128"/>
                <a:ea typeface="メイリオ" panose="020B0604030504040204" pitchFamily="50" charset="-128"/>
              </a:rPr>
              <a:t>は関数</a:t>
            </a:r>
          </a:p>
        </p:txBody>
      </p:sp>
    </p:spTree>
    <p:extLst>
      <p:ext uri="{BB962C8B-B14F-4D97-AF65-F5344CB8AC3E}">
        <p14:creationId xmlns:p14="http://schemas.microsoft.com/office/powerpoint/2010/main" val="113656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F3A47-9A4C-3C61-5B6C-C484CD06686B}"/>
              </a:ext>
            </a:extLst>
          </p:cNvPr>
          <p:cNvSpPr txBox="1"/>
          <p:nvPr/>
        </p:nvSpPr>
        <p:spPr>
          <a:xfrm>
            <a:off x="354564" y="279148"/>
            <a:ext cx="816601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アルゴリズムの推定式と実装を対比する</a:t>
            </a:r>
          </a:p>
        </p:txBody>
      </p:sp>
      <p:sp>
        <p:nvSpPr>
          <p:cNvPr id="3" name="テキスト ボックス 2">
            <a:extLst>
              <a:ext uri="{FF2B5EF4-FFF2-40B4-BE49-F238E27FC236}">
                <a16:creationId xmlns:a16="http://schemas.microsoft.com/office/drawing/2014/main" id="{39B14249-DB5D-F66E-F3A4-F42ED5969A8F}"/>
              </a:ext>
            </a:extLst>
          </p:cNvPr>
          <p:cNvSpPr txBox="1"/>
          <p:nvPr/>
        </p:nvSpPr>
        <p:spPr>
          <a:xfrm>
            <a:off x="508281" y="948298"/>
            <a:ext cx="1262269"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M step</a:t>
            </a:r>
            <a:endParaRPr kumimoji="1" lang="ja-JP" altLang="en-US" sz="24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644ADB-694A-595B-1367-2CA1BB05BA56}"/>
                  </a:ext>
                </a:extLst>
              </p:cNvPr>
              <p:cNvSpPr txBox="1"/>
              <p:nvPr/>
            </p:nvSpPr>
            <p:spPr>
              <a:xfrm>
                <a:off x="3350871" y="1409963"/>
                <a:ext cx="360425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m:rPr>
                              <m:sty m:val="p"/>
                            </m:rPr>
                            <a:rPr kumimoji="1" lang="el-GR" altLang="ja-JP"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1</m:t>
                          </m:r>
                        </m:num>
                        <m:den>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𝑁</m:t>
                              </m:r>
                            </m:e>
                            <m:sub>
                              <m:r>
                                <a:rPr kumimoji="1" lang="en-US" altLang="ja-JP" i="1">
                                  <a:latin typeface="Cambria Math" panose="02040503050406030204" pitchFamily="18" charset="0"/>
                                  <a:ea typeface="メイリオ" panose="020B0604030504040204" pitchFamily="50" charset="-128"/>
                                </a:rPr>
                                <m:t>𝑘</m:t>
                              </m:r>
                            </m:sub>
                          </m:sSub>
                        </m:den>
                      </m:f>
                      <m:nary>
                        <m:naryPr>
                          <m:chr m:val="∑"/>
                          <m:ctrlPr>
                            <a:rPr kumimoji="1" lang="en-US" altLang="ja-JP" i="1">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𝑖</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𝑁</m:t>
                          </m:r>
                        </m:sup>
                        <m:e>
                          <m:r>
                            <a:rPr kumimoji="1" lang="ja-JP" altLang="en-US" i="1">
                              <a:latin typeface="Cambria Math" panose="02040503050406030204" pitchFamily="18" charset="0"/>
                              <a:ea typeface="メイリオ" panose="020B0604030504040204" pitchFamily="50" charset="-128"/>
                            </a:rPr>
                            <m:t>𝛾</m:t>
                          </m:r>
                          <m:d>
                            <m:dPr>
                              <m:ctrlPr>
                                <a:rPr kumimoji="1" lang="en-US" altLang="ja-JP" i="1">
                                  <a:latin typeface="Cambria Math" panose="02040503050406030204" pitchFamily="18" charset="0"/>
                                  <a:ea typeface="メイリオ" panose="020B0604030504040204" pitchFamily="50" charset="-128"/>
                                </a:rPr>
                              </m:ctrlPr>
                            </m:d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𝑖𝑘</m:t>
                                  </m:r>
                                </m:sub>
                              </m:sSub>
                            </m:e>
                          </m:d>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sSup>
                            <m:sSupPr>
                              <m:ctrlPr>
                                <a:rPr kumimoji="1" lang="en-US" altLang="ja-JP"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87644ADB-694A-595B-1367-2CA1BB05BA56}"/>
                  </a:ext>
                </a:extLst>
              </p:cNvPr>
              <p:cNvSpPr txBox="1">
                <a:spLocks noRot="1" noChangeAspect="1" noMove="1" noResize="1" noEditPoints="1" noAdjustHandles="1" noChangeArrowheads="1" noChangeShapeType="1" noTextEdit="1"/>
              </p:cNvSpPr>
              <p:nvPr/>
            </p:nvSpPr>
            <p:spPr>
              <a:xfrm>
                <a:off x="3350871" y="1409963"/>
                <a:ext cx="3604256" cy="77893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C340816-83F1-DAE2-A4F5-9830F0637F30}"/>
                  </a:ext>
                </a:extLst>
              </p:cNvPr>
              <p:cNvSpPr txBox="1"/>
              <p:nvPr/>
            </p:nvSpPr>
            <p:spPr>
              <a:xfrm>
                <a:off x="7621105" y="1541055"/>
                <a:ext cx="899477" cy="51674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f>
                        <m:fPr>
                          <m:ctrlPr>
                            <a:rPr kumimoji="1" lang="en-US" altLang="ja-JP" i="1" smtClean="0">
                              <a:latin typeface="Cambria Math" panose="02040503050406030204" pitchFamily="18" charset="0"/>
                              <a:ea typeface="メイリオ" panose="020B0604030504040204" pitchFamily="50" charset="-128"/>
                            </a:rPr>
                          </m:ctrlPr>
                        </m:fPr>
                        <m:num>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𝑁</m:t>
                              </m:r>
                            </m:e>
                            <m:sub>
                              <m:r>
                                <a:rPr kumimoji="1" lang="en-US" altLang="ja-JP" b="0" i="1" smtClean="0">
                                  <a:latin typeface="Cambria Math" panose="02040503050406030204" pitchFamily="18" charset="0"/>
                                  <a:ea typeface="メイリオ" panose="020B0604030504040204" pitchFamily="50" charset="-128"/>
                                </a:rPr>
                                <m:t>𝑘</m:t>
                              </m:r>
                            </m:sub>
                          </m:sSub>
                        </m:num>
                        <m:den>
                          <m:r>
                            <a:rPr kumimoji="1" lang="en-US" altLang="ja-JP" b="0" i="1" smtClean="0">
                              <a:latin typeface="Cambria Math" panose="02040503050406030204" pitchFamily="18" charset="0"/>
                              <a:ea typeface="メイリオ" panose="020B0604030504040204" pitchFamily="50" charset="-128"/>
                            </a:rPr>
                            <m:t>𝑁</m:t>
                          </m:r>
                        </m:den>
                      </m:f>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C340816-83F1-DAE2-A4F5-9830F0637F30}"/>
                  </a:ext>
                </a:extLst>
              </p:cNvPr>
              <p:cNvSpPr txBox="1">
                <a:spLocks noRot="1" noChangeAspect="1" noMove="1" noResize="1" noEditPoints="1" noAdjustHandles="1" noChangeArrowheads="1" noChangeShapeType="1" noTextEdit="1"/>
              </p:cNvSpPr>
              <p:nvPr/>
            </p:nvSpPr>
            <p:spPr>
              <a:xfrm>
                <a:off x="7621105" y="1541055"/>
                <a:ext cx="899477" cy="51674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2519E7-A5C3-A6AF-9B3A-8765980BF993}"/>
                  </a:ext>
                </a:extLst>
              </p:cNvPr>
              <p:cNvSpPr txBox="1"/>
              <p:nvPr/>
            </p:nvSpPr>
            <p:spPr>
              <a:xfrm>
                <a:off x="7969937" y="2188894"/>
                <a:ext cx="1632435" cy="7789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𝑁</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nary>
                        <m:naryPr>
                          <m:chr m:val="∑"/>
                          <m:ctrlPr>
                            <a:rPr kumimoji="1" lang="en-US" altLang="ja-JP" b="0" i="1" smtClean="0">
                              <a:latin typeface="Cambria Math" panose="02040503050406030204" pitchFamily="18" charset="0"/>
                              <a:ea typeface="メイリオ" panose="020B0604030504040204" pitchFamily="50" charset="-128"/>
                            </a:rPr>
                          </m:ctrlPr>
                        </m:naryPr>
                        <m:sub>
                          <m:r>
                            <m:rPr>
                              <m:brk m:alnAt="23"/>
                            </m:rPr>
                            <a:rPr kumimoji="1" lang="en-US" altLang="ja-JP" b="0" i="1" smtClean="0">
                              <a:latin typeface="Cambria Math" panose="02040503050406030204" pitchFamily="18" charset="0"/>
                              <a:ea typeface="メイリオ" panose="020B0604030504040204" pitchFamily="50" charset="-128"/>
                            </a:rPr>
                            <m:t>𝑖</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𝑁</m:t>
                          </m:r>
                        </m:sup>
                        <m:e>
                          <m:r>
                            <a:rPr kumimoji="1" lang="ja-JP" altLang="en-US" b="0" i="1" smtClean="0">
                              <a:latin typeface="Cambria Math" panose="02040503050406030204" pitchFamily="18" charset="0"/>
                              <a:ea typeface="メイリオ" panose="020B0604030504040204" pitchFamily="50" charset="-128"/>
                            </a:rPr>
                            <m:t>𝛾</m:t>
                          </m:r>
                        </m:e>
                      </m:nary>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𝑖𝑘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A82519E7-A5C3-A6AF-9B3A-8765980BF993}"/>
                  </a:ext>
                </a:extLst>
              </p:cNvPr>
              <p:cNvSpPr txBox="1">
                <a:spLocks noRot="1" noChangeAspect="1" noMove="1" noResize="1" noEditPoints="1" noAdjustHandles="1" noChangeArrowheads="1" noChangeShapeType="1" noTextEdit="1"/>
              </p:cNvSpPr>
              <p:nvPr/>
            </p:nvSpPr>
            <p:spPr>
              <a:xfrm>
                <a:off x="7969937" y="2188894"/>
                <a:ext cx="1632435" cy="7789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C86C4BD-11C0-2464-4E5D-244EE3312BAD}"/>
                  </a:ext>
                </a:extLst>
              </p:cNvPr>
              <p:cNvSpPr txBox="1"/>
              <p:nvPr/>
            </p:nvSpPr>
            <p:spPr>
              <a:xfrm>
                <a:off x="930696" y="1409963"/>
                <a:ext cx="2071977" cy="77893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𝑁</m:t>
                              </m:r>
                            </m:e>
                            <m:sub>
                              <m:r>
                                <a:rPr kumimoji="1" lang="en-US" altLang="ja-JP" b="0" i="1" smtClean="0">
                                  <a:latin typeface="Cambria Math" panose="02040503050406030204" pitchFamily="18" charset="0"/>
                                  <a:ea typeface="メイリオ" panose="020B0604030504040204" pitchFamily="50" charset="-128"/>
                                </a:rPr>
                                <m:t>𝑘</m:t>
                              </m:r>
                            </m:sub>
                          </m:sSub>
                        </m:den>
                      </m:f>
                      <m:nary>
                        <m:naryPr>
                          <m:chr m:val="∑"/>
                          <m:ctrlPr>
                            <a:rPr kumimoji="1" lang="en-US" altLang="ja-JP" b="0" i="1" smtClean="0">
                              <a:latin typeface="Cambria Math" panose="02040503050406030204" pitchFamily="18" charset="0"/>
                              <a:ea typeface="メイリオ" panose="020B0604030504040204" pitchFamily="50" charset="-128"/>
                            </a:rPr>
                          </m:ctrlPr>
                        </m:naryPr>
                        <m:sub>
                          <m:r>
                            <m:rPr>
                              <m:brk m:alnAt="23"/>
                            </m:rPr>
                            <a:rPr kumimoji="1" lang="en-US" altLang="ja-JP" b="0" i="1" smtClean="0">
                              <a:latin typeface="Cambria Math" panose="02040503050406030204" pitchFamily="18" charset="0"/>
                              <a:ea typeface="メイリオ" panose="020B0604030504040204" pitchFamily="50" charset="-128"/>
                            </a:rPr>
                            <m:t>𝑖</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𝑁</m:t>
                          </m:r>
                        </m:sup>
                        <m:e>
                          <m:r>
                            <a:rPr kumimoji="1" lang="ja-JP" altLang="en-US" b="0" i="1" smtClean="0">
                              <a:latin typeface="Cambria Math" panose="02040503050406030204" pitchFamily="18" charset="0"/>
                              <a:ea typeface="メイリオ" panose="020B0604030504040204" pitchFamily="50" charset="-128"/>
                            </a:rPr>
                            <m:t>𝛾</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𝑖𝑘</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C86C4BD-11C0-2464-4E5D-244EE3312BAD}"/>
                  </a:ext>
                </a:extLst>
              </p:cNvPr>
              <p:cNvSpPr txBox="1">
                <a:spLocks noRot="1" noChangeAspect="1" noMove="1" noResize="1" noEditPoints="1" noAdjustHandles="1" noChangeArrowheads="1" noChangeShapeType="1" noTextEdit="1"/>
              </p:cNvSpPr>
              <p:nvPr/>
            </p:nvSpPr>
            <p:spPr>
              <a:xfrm>
                <a:off x="930696" y="1409963"/>
                <a:ext cx="2071977" cy="7789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6A9CF8-EFD6-FA88-6DB4-AA2C7AE9A2F8}"/>
                  </a:ext>
                </a:extLst>
              </p:cNvPr>
              <p:cNvSpPr txBox="1"/>
              <p:nvPr/>
            </p:nvSpPr>
            <p:spPr>
              <a:xfrm>
                <a:off x="9674928" y="2200404"/>
                <a:ext cx="1866537"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𝑁</m:t>
                      </m:r>
                      <m:r>
                        <a:rPr kumimoji="1" lang="en-US" altLang="ja-JP" b="0" i="1" smtClean="0">
                          <a:latin typeface="Cambria Math" panose="02040503050406030204" pitchFamily="18" charset="0"/>
                          <a:ea typeface="メイリオ" panose="020B0604030504040204" pitchFamily="50" charset="-128"/>
                        </a:rPr>
                        <m:t>=</m:t>
                      </m:r>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b="0" i="1" smtClean="0">
                              <a:latin typeface="Cambria Math" panose="02040503050406030204" pitchFamily="18" charset="0"/>
                              <a:ea typeface="メイリオ" panose="020B0604030504040204" pitchFamily="50" charset="-128"/>
                            </a:rPr>
                            <m:t>𝑖</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𝑁</m:t>
                          </m:r>
                        </m:sup>
                        <m:e>
                          <m:nary>
                            <m:naryPr>
                              <m:chr m:val="∑"/>
                              <m:ctrlPr>
                                <a:rPr kumimoji="1" lang="en-US" altLang="ja-JP" i="1" smtClean="0">
                                  <a:latin typeface="Cambria Math" panose="02040503050406030204" pitchFamily="18" charset="0"/>
                                  <a:ea typeface="メイリオ" panose="020B0604030504040204" pitchFamily="50" charset="-128"/>
                                </a:rPr>
                              </m:ctrlPr>
                            </m:naryPr>
                            <m:sub>
                              <m:r>
                                <m:rPr>
                                  <m:brk m:alnAt="23"/>
                                </m:rP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r>
                                <a:rPr kumimoji="1" lang="ja-JP" altLang="en-US" i="1">
                                  <a:latin typeface="Cambria Math" panose="02040503050406030204" pitchFamily="18" charset="0"/>
                                  <a:ea typeface="メイリオ" panose="020B0604030504040204" pitchFamily="50" charset="-128"/>
                                </a:rPr>
                                <m:t>𝛾</m:t>
                              </m:r>
                              <m:d>
                                <m:dPr>
                                  <m:ctrlPr>
                                    <a:rPr kumimoji="1" lang="en-US" altLang="ja-JP" i="1">
                                      <a:latin typeface="Cambria Math" panose="02040503050406030204" pitchFamily="18" charset="0"/>
                                      <a:ea typeface="メイリオ" panose="020B0604030504040204" pitchFamily="50" charset="-128"/>
                                    </a:rPr>
                                  </m:ctrlPr>
                                </m:d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𝑖𝑘</m:t>
                                      </m:r>
                                    </m:sub>
                                  </m:sSub>
                                </m:e>
                              </m:d>
                            </m:e>
                          </m:nary>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ED6A9CF8-EFD6-FA88-6DB4-AA2C7AE9A2F8}"/>
                  </a:ext>
                </a:extLst>
              </p:cNvPr>
              <p:cNvSpPr txBox="1">
                <a:spLocks noRot="1" noChangeAspect="1" noMove="1" noResize="1" noEditPoints="1" noAdjustHandles="1" noChangeArrowheads="1" noChangeShapeType="1" noTextEdit="1"/>
              </p:cNvSpPr>
              <p:nvPr/>
            </p:nvSpPr>
            <p:spPr>
              <a:xfrm>
                <a:off x="9674928" y="2200404"/>
                <a:ext cx="1866537" cy="778931"/>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CEAB9C5-7604-D831-A67B-BB9BC04035E3}"/>
              </a:ext>
            </a:extLst>
          </p:cNvPr>
          <p:cNvSpPr txBox="1"/>
          <p:nvPr/>
        </p:nvSpPr>
        <p:spPr>
          <a:xfrm>
            <a:off x="650535" y="2550484"/>
            <a:ext cx="10890930" cy="4278094"/>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      for k in range(K):</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Nk</a:t>
            </a:r>
            <a:r>
              <a:rPr kumimoji="1" lang="en-US" altLang="ja-JP" sz="1600" dirty="0">
                <a:latin typeface="メイリオ" panose="020B0604030504040204" pitchFamily="50" charset="-128"/>
                <a:ea typeface="メイリオ" panose="020B0604030504040204" pitchFamily="50" charset="-128"/>
              </a:rPr>
              <a:t> = 0.0</a:t>
            </a:r>
          </a:p>
          <a:p>
            <a:pPr algn="l"/>
            <a:r>
              <a:rPr kumimoji="1" lang="en-US" altLang="ja-JP" sz="1600" dirty="0">
                <a:latin typeface="メイリオ" panose="020B0604030504040204" pitchFamily="50" charset="-128"/>
                <a:ea typeface="メイリオ" panose="020B0604030504040204" pitchFamily="50" charset="-128"/>
              </a:rPr>
              <a:t>            for n in range(N):</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Nk</a:t>
            </a:r>
            <a:r>
              <a:rPr kumimoji="1" lang="en-US" altLang="ja-JP" sz="1600" dirty="0">
                <a:latin typeface="メイリオ" panose="020B0604030504040204" pitchFamily="50" charset="-128"/>
                <a:ea typeface="メイリオ" panose="020B0604030504040204" pitchFamily="50" charset="-128"/>
              </a:rPr>
              <a:t> += gamma[n][k]</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mean[k] = </a:t>
            </a:r>
            <a:r>
              <a:rPr kumimoji="1" lang="en-US" altLang="ja-JP" sz="1600" dirty="0" err="1">
                <a:latin typeface="メイリオ" panose="020B0604030504040204" pitchFamily="50" charset="-128"/>
                <a:ea typeface="メイリオ" panose="020B0604030504040204" pitchFamily="50" charset="-128"/>
              </a:rPr>
              <a:t>np.zeros</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dim_gauss</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for n in range(N):</a:t>
            </a:r>
          </a:p>
          <a:p>
            <a:pPr algn="l"/>
            <a:r>
              <a:rPr kumimoji="1" lang="en-US" altLang="ja-JP" sz="1600" dirty="0">
                <a:latin typeface="メイリオ" panose="020B0604030504040204" pitchFamily="50" charset="-128"/>
                <a:ea typeface="メイリオ" panose="020B0604030504040204" pitchFamily="50" charset="-128"/>
              </a:rPr>
              <a:t>                mean[k] += gamma[n][k] * X[n]</a:t>
            </a:r>
          </a:p>
          <a:p>
            <a:pPr algn="l"/>
            <a:r>
              <a:rPr kumimoji="1" lang="en-US" altLang="ja-JP" sz="1600" dirty="0">
                <a:latin typeface="メイリオ" panose="020B0604030504040204" pitchFamily="50" charset="-128"/>
                <a:ea typeface="メイリオ" panose="020B0604030504040204" pitchFamily="50" charset="-128"/>
              </a:rPr>
              <a:t>            mean[k] /= </a:t>
            </a:r>
            <a:r>
              <a:rPr kumimoji="1" lang="en-US" altLang="ja-JP" sz="1600" dirty="0" err="1">
                <a:latin typeface="メイリオ" panose="020B0604030504040204" pitchFamily="50" charset="-128"/>
                <a:ea typeface="メイリオ" panose="020B0604030504040204" pitchFamily="50" charset="-128"/>
              </a:rPr>
              <a:t>Nk</a:t>
            </a:r>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[k] = </a:t>
            </a:r>
            <a:r>
              <a:rPr kumimoji="1" lang="en-US" altLang="ja-JP" sz="1600" dirty="0" err="1">
                <a:latin typeface="メイリオ" panose="020B0604030504040204" pitchFamily="50" charset="-128"/>
                <a:ea typeface="メイリオ" panose="020B0604030504040204" pitchFamily="50" charset="-128"/>
              </a:rPr>
              <a:t>np.zeros</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dim_gauss,dim_gauss</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for n in range(N):</a:t>
            </a:r>
          </a:p>
          <a:p>
            <a:pPr algn="l"/>
            <a:r>
              <a:rPr kumimoji="1" lang="en-US" altLang="ja-JP" sz="1600" dirty="0">
                <a:latin typeface="メイリオ" panose="020B0604030504040204" pitchFamily="50" charset="-128"/>
                <a:ea typeface="メイリオ" panose="020B0604030504040204" pitchFamily="50" charset="-128"/>
              </a:rPr>
              <a:t>                temp = X[n] - mean[k]</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[k] += gamma[n][k] * </a:t>
            </a:r>
            <a:r>
              <a:rPr kumimoji="1" lang="en-US" altLang="ja-JP" sz="1600" dirty="0" err="1">
                <a:latin typeface="メイリオ" panose="020B0604030504040204" pitchFamily="50" charset="-128"/>
                <a:ea typeface="メイリオ" panose="020B0604030504040204" pitchFamily="50" charset="-128"/>
              </a:rPr>
              <a:t>temp.reshape</a:t>
            </a:r>
            <a:r>
              <a:rPr kumimoji="1" lang="en-US" altLang="ja-JP" sz="1600" dirty="0">
                <a:latin typeface="メイリオ" panose="020B0604030504040204" pitchFamily="50" charset="-128"/>
                <a:ea typeface="メイリオ" panose="020B0604030504040204" pitchFamily="50" charset="-128"/>
              </a:rPr>
              <a:t>(-1, 1) * </a:t>
            </a:r>
            <a:r>
              <a:rPr kumimoji="1" lang="en-US" altLang="ja-JP" sz="1600" dirty="0" err="1">
                <a:latin typeface="メイリオ" panose="020B0604030504040204" pitchFamily="50" charset="-128"/>
                <a:ea typeface="メイリオ" panose="020B0604030504040204" pitchFamily="50" charset="-128"/>
              </a:rPr>
              <a:t>temp.reshape</a:t>
            </a:r>
            <a:r>
              <a:rPr kumimoji="1" lang="en-US" altLang="ja-JP" sz="1600" dirty="0">
                <a:latin typeface="メイリオ" panose="020B0604030504040204" pitchFamily="50" charset="-128"/>
                <a:ea typeface="メイリオ" panose="020B0604030504040204" pitchFamily="50" charset="-128"/>
              </a:rPr>
              <a:t>(1,-1)  # </a:t>
            </a:r>
            <a:r>
              <a:rPr kumimoji="1" lang="ja-JP" altLang="en-US" sz="1600" dirty="0">
                <a:latin typeface="メイリオ" panose="020B0604030504040204" pitchFamily="50" charset="-128"/>
                <a:ea typeface="メイリオ" panose="020B0604030504040204" pitchFamily="50" charset="-128"/>
              </a:rPr>
              <a:t>縦ベクトル</a:t>
            </a:r>
            <a:r>
              <a:rPr kumimoji="1" lang="en-US" altLang="ja-JP" sz="1600" dirty="0">
                <a:latin typeface="メイリオ" panose="020B0604030504040204" pitchFamily="50" charset="-128"/>
                <a:ea typeface="メイリオ" panose="020B0604030504040204" pitchFamily="50" charset="-128"/>
              </a:rPr>
              <a:t>x</a:t>
            </a:r>
            <a:r>
              <a:rPr kumimoji="1" lang="ja-JP" altLang="en-US" sz="1600" dirty="0">
                <a:latin typeface="メイリオ" panose="020B0604030504040204" pitchFamily="50" charset="-128"/>
                <a:ea typeface="メイリオ" panose="020B0604030504040204" pitchFamily="50" charset="-128"/>
              </a:rPr>
              <a:t>横ベクトル</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[k] /= </a:t>
            </a:r>
            <a:r>
              <a:rPr kumimoji="1" lang="en-US" altLang="ja-JP" sz="1600" dirty="0" err="1">
                <a:latin typeface="メイリオ" panose="020B0604030504040204" pitchFamily="50" charset="-128"/>
                <a:ea typeface="メイリオ" panose="020B0604030504040204" pitchFamily="50" charset="-128"/>
              </a:rPr>
              <a:t>Nk</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pi[k] = </a:t>
            </a:r>
            <a:r>
              <a:rPr kumimoji="1" lang="en-US" altLang="ja-JP" sz="1600" dirty="0" err="1">
                <a:latin typeface="メイリオ" panose="020B0604030504040204" pitchFamily="50" charset="-128"/>
                <a:ea typeface="メイリオ" panose="020B0604030504040204" pitchFamily="50" charset="-128"/>
              </a:rPr>
              <a:t>Nk</a:t>
            </a:r>
            <a:r>
              <a:rPr kumimoji="1" lang="en-US" altLang="ja-JP" sz="1600" dirty="0">
                <a:latin typeface="メイリオ" panose="020B0604030504040204" pitchFamily="50" charset="-128"/>
                <a:ea typeface="メイリオ" panose="020B0604030504040204" pitchFamily="50" charset="-128"/>
              </a:rPr>
              <a:t> / N</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90105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623A8A-0B34-FDA8-87A9-F5CB7E16E6AE}"/>
              </a:ext>
            </a:extLst>
          </p:cNvPr>
          <p:cNvSpPr txBox="1"/>
          <p:nvPr/>
        </p:nvSpPr>
        <p:spPr>
          <a:xfrm>
            <a:off x="492190" y="482473"/>
            <a:ext cx="6097554" cy="584775"/>
          </a:xfrm>
          <a:prstGeom prst="rect">
            <a:avLst/>
          </a:prstGeom>
          <a:noFill/>
        </p:spPr>
        <p:txBody>
          <a:bodyPr wrap="square">
            <a:spAutoFit/>
          </a:bodyPr>
          <a:lstStyle/>
          <a:p>
            <a:r>
              <a:rPr kumimoji="1" lang="ja-JP" altLang="en-US" sz="3200" b="1" dirty="0">
                <a:latin typeface="メイリオ" panose="020B0604030504040204" pitchFamily="50" charset="-128"/>
                <a:ea typeface="メイリオ" panose="020B0604030504040204" pitchFamily="50" charset="-128"/>
              </a:rPr>
              <a:t>問題　等高線を引いてみる</a:t>
            </a:r>
            <a:endParaRPr kumimoji="1" lang="en-US" altLang="ja-JP" sz="3200" b="1" dirty="0">
              <a:latin typeface="メイリオ" panose="020B0604030504040204" pitchFamily="50" charset="-128"/>
              <a:ea typeface="メイリオ" panose="020B0604030504040204" pitchFamily="50" charset="-128"/>
            </a:endParaRPr>
          </a:p>
        </p:txBody>
      </p:sp>
      <p:pic>
        <p:nvPicPr>
          <p:cNvPr id="16" name="Picture 2" descr="Project Jupyter - Wikipedia">
            <a:extLst>
              <a:ext uri="{FF2B5EF4-FFF2-40B4-BE49-F238E27FC236}">
                <a16:creationId xmlns:a16="http://schemas.microsoft.com/office/drawing/2014/main" id="{9B6B1829-79BB-5567-FAF9-8FE7B6C17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564" y="479548"/>
            <a:ext cx="875979" cy="1015355"/>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2A382C67-601C-4740-EFC6-3169922CBB9D}"/>
              </a:ext>
            </a:extLst>
          </p:cNvPr>
          <p:cNvSpPr txBox="1"/>
          <p:nvPr/>
        </p:nvSpPr>
        <p:spPr>
          <a:xfrm>
            <a:off x="1510692" y="1577066"/>
            <a:ext cx="9312818" cy="1200329"/>
          </a:xfrm>
          <a:prstGeom prst="rect">
            <a:avLst/>
          </a:prstGeom>
          <a:noFill/>
        </p:spPr>
        <p:txBody>
          <a:bodyPr wrap="square" rtlCol="0">
            <a:spAutoFit/>
          </a:bodyPr>
          <a:lstStyle/>
          <a:p>
            <a:pPr marL="342900" indent="-3429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Contour_plot.ipynb</a:t>
            </a:r>
            <a:r>
              <a:rPr kumimoji="1" lang="ja-JP" altLang="en-US" sz="2400" dirty="0">
                <a:latin typeface="メイリオ" panose="020B0604030504040204" pitchFamily="50" charset="-128"/>
                <a:ea typeface="メイリオ" panose="020B0604030504040204" pitchFamily="50" charset="-128"/>
              </a:rPr>
              <a:t>を開いて等高線の引き方の基礎を習得する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理解できたら以下の個所に等高線を引くコーディングを埋めて、クラスタ毎に等高線が表示されるようにせよ</a:t>
            </a:r>
            <a:endParaRPr kumimoji="1" lang="en-US" altLang="ja-JP"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58DDE3E8-61EC-B575-C2DE-B513063C0305}"/>
              </a:ext>
            </a:extLst>
          </p:cNvPr>
          <p:cNvSpPr txBox="1"/>
          <p:nvPr/>
        </p:nvSpPr>
        <p:spPr>
          <a:xfrm>
            <a:off x="2038145" y="4084521"/>
            <a:ext cx="7264938" cy="255454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def </a:t>
            </a:r>
            <a:r>
              <a:rPr kumimoji="1" lang="en-US" altLang="ja-JP" sz="1600" dirty="0" err="1">
                <a:latin typeface="メイリオ" panose="020B0604030504040204" pitchFamily="50" charset="-128"/>
                <a:ea typeface="メイリオ" panose="020B0604030504040204" pitchFamily="50" charset="-128"/>
              </a:rPr>
              <a:t>contour_plot</a:t>
            </a:r>
            <a:r>
              <a:rPr kumimoji="1" lang="en-US" altLang="ja-JP" sz="1600" dirty="0">
                <a:latin typeface="メイリオ" panose="020B0604030504040204" pitchFamily="50" charset="-128"/>
                <a:ea typeface="メイリオ" panose="020B0604030504040204" pitchFamily="50" charset="-128"/>
              </a:rPr>
              <a:t>(mean, var):</a:t>
            </a:r>
          </a:p>
          <a:p>
            <a:pPr algn="l"/>
            <a:r>
              <a:rPr kumimoji="1" lang="en-US" altLang="ja-JP" sz="1600" dirty="0">
                <a:latin typeface="メイリオ" panose="020B0604030504040204" pitchFamily="50" charset="-128"/>
                <a:ea typeface="メイリオ" panose="020B0604030504040204" pitchFamily="50" charset="-128"/>
              </a:rPr>
              <a:t>    x = </a:t>
            </a:r>
            <a:r>
              <a:rPr kumimoji="1" lang="en-US" altLang="ja-JP" sz="1600" dirty="0" err="1">
                <a:latin typeface="メイリオ" panose="020B0604030504040204" pitchFamily="50" charset="-128"/>
                <a:ea typeface="メイリオ" panose="020B0604030504040204" pitchFamily="50" charset="-128"/>
              </a:rPr>
              <a:t>np.linspace</a:t>
            </a:r>
            <a:r>
              <a:rPr kumimoji="1" lang="en-US" altLang="ja-JP" sz="1600" dirty="0">
                <a:latin typeface="メイリオ" panose="020B0604030504040204" pitchFamily="50" charset="-128"/>
                <a:ea typeface="メイリオ" panose="020B0604030504040204" pitchFamily="50" charset="-128"/>
              </a:rPr>
              <a:t>(-2, 3, 20) #</a:t>
            </a:r>
            <a:r>
              <a:rPr kumimoji="1" lang="ja-JP" altLang="en-US" sz="1600" dirty="0">
                <a:latin typeface="メイリオ" panose="020B0604030504040204" pitchFamily="50" charset="-128"/>
                <a:ea typeface="メイリオ" panose="020B0604030504040204" pitchFamily="50" charset="-128"/>
              </a:rPr>
              <a:t>等間隔でデータを０から２０まで</a:t>
            </a:r>
            <a:r>
              <a:rPr kumimoji="1" lang="en-US" altLang="ja-JP" sz="1600" dirty="0">
                <a:latin typeface="メイリオ" panose="020B0604030504040204" pitchFamily="50" charset="-128"/>
                <a:ea typeface="メイリオ" panose="020B0604030504040204" pitchFamily="50" charset="-128"/>
              </a:rPr>
              <a:t>20</a:t>
            </a:r>
            <a:r>
              <a:rPr kumimoji="1" lang="ja-JP" altLang="en-US" sz="1600" dirty="0">
                <a:latin typeface="メイリオ" panose="020B0604030504040204" pitchFamily="50" charset="-128"/>
                <a:ea typeface="メイリオ" panose="020B0604030504040204" pitchFamily="50" charset="-128"/>
              </a:rPr>
              <a:t>個作成</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y = </a:t>
            </a:r>
            <a:r>
              <a:rPr kumimoji="1" lang="en-US" altLang="ja-JP" sz="1600" dirty="0" err="1">
                <a:latin typeface="メイリオ" panose="020B0604030504040204" pitchFamily="50" charset="-128"/>
                <a:ea typeface="メイリオ" panose="020B0604030504040204" pitchFamily="50" charset="-128"/>
              </a:rPr>
              <a:t>np.linspace</a:t>
            </a:r>
            <a:r>
              <a:rPr kumimoji="1" lang="en-US" altLang="ja-JP" sz="1600" dirty="0">
                <a:latin typeface="メイリオ" panose="020B0604030504040204" pitchFamily="50" charset="-128"/>
                <a:ea typeface="メイリオ" panose="020B0604030504040204" pitchFamily="50" charset="-128"/>
              </a:rPr>
              <a:t>(-2, 3, 20) #</a:t>
            </a:r>
            <a:r>
              <a:rPr kumimoji="1" lang="ja-JP" altLang="en-US" sz="1600" dirty="0">
                <a:latin typeface="メイリオ" panose="020B0604030504040204" pitchFamily="50" charset="-128"/>
                <a:ea typeface="メイリオ" panose="020B0604030504040204" pitchFamily="50" charset="-128"/>
              </a:rPr>
              <a:t>等間隔でデータを０から２０まで</a:t>
            </a:r>
            <a:r>
              <a:rPr kumimoji="1" lang="en-US" altLang="ja-JP" sz="1600" dirty="0">
                <a:latin typeface="メイリオ" panose="020B0604030504040204" pitchFamily="50" charset="-128"/>
                <a:ea typeface="メイリオ" panose="020B0604030504040204" pitchFamily="50" charset="-128"/>
              </a:rPr>
              <a:t>20</a:t>
            </a:r>
            <a:r>
              <a:rPr kumimoji="1" lang="ja-JP" altLang="en-US" sz="1600" dirty="0">
                <a:latin typeface="メイリオ" panose="020B0604030504040204" pitchFamily="50" charset="-128"/>
                <a:ea typeface="メイリオ" panose="020B0604030504040204" pitchFamily="50" charset="-128"/>
              </a:rPr>
              <a:t>個作成</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　　ここに適切なプログラムを書きこむ</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return </a:t>
            </a:r>
            <a:r>
              <a:rPr kumimoji="1" lang="en-US" altLang="ja-JP" sz="1600" dirty="0" err="1">
                <a:latin typeface="メイリオ" panose="020B0604030504040204" pitchFamily="50" charset="-128"/>
                <a:ea typeface="メイリオ" panose="020B0604030504040204" pitchFamily="50" charset="-128"/>
              </a:rPr>
              <a:t>x,y,z</a:t>
            </a:r>
            <a:endParaRPr kumimoji="1" lang="ja-JP" altLang="en-US" sz="16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6D201AE3-A035-FE0A-0674-A016F9DE26EF}"/>
              </a:ext>
            </a:extLst>
          </p:cNvPr>
          <p:cNvSpPr txBox="1"/>
          <p:nvPr/>
        </p:nvSpPr>
        <p:spPr>
          <a:xfrm>
            <a:off x="2038145" y="3521893"/>
            <a:ext cx="51853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normal_sample_GMM_contour.py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332183A3-BECA-BA0E-4C65-889D80DB08D4}"/>
              </a:ext>
            </a:extLst>
          </p:cNvPr>
          <p:cNvSpPr txBox="1"/>
          <p:nvPr/>
        </p:nvSpPr>
        <p:spPr>
          <a:xfrm>
            <a:off x="1856974" y="2795859"/>
            <a:ext cx="9465540" cy="400110"/>
          </a:xfrm>
          <a:prstGeom prst="rect">
            <a:avLst/>
          </a:prstGeom>
          <a:noFill/>
        </p:spPr>
        <p:txBody>
          <a:bodyPr wrap="none" rtlCol="0">
            <a:spAutoFit/>
          </a:bodyPr>
          <a:lstStyle/>
          <a:p>
            <a:pPr algn="l"/>
            <a:r>
              <a:rPr kumimoji="1" lang="en-US" altLang="ja-JP" sz="2000" u="sng" dirty="0" err="1">
                <a:latin typeface="メイリオ" panose="020B0604030504040204" pitchFamily="50" charset="-128"/>
                <a:ea typeface="メイリオ" panose="020B0604030504040204" pitchFamily="50" charset="-128"/>
              </a:rPr>
              <a:t>contour_plot.ipynb</a:t>
            </a:r>
            <a:r>
              <a:rPr kumimoji="1" lang="ja-JP" altLang="en-US" sz="2000" u="sng" dirty="0">
                <a:latin typeface="メイリオ" panose="020B0604030504040204" pitchFamily="50" charset="-128"/>
                <a:ea typeface="メイリオ" panose="020B0604030504040204" pitchFamily="50" charset="-128"/>
              </a:rPr>
              <a:t>のコーディングから適切なコード数行コピーする程度です。</a:t>
            </a:r>
          </a:p>
        </p:txBody>
      </p:sp>
    </p:spTree>
    <p:extLst>
      <p:ext uri="{BB962C8B-B14F-4D97-AF65-F5344CB8AC3E}">
        <p14:creationId xmlns:p14="http://schemas.microsoft.com/office/powerpoint/2010/main" val="2410686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54D5B7-9129-32E9-7268-DA717300C2C7}"/>
              </a:ext>
            </a:extLst>
          </p:cNvPr>
          <p:cNvSpPr txBox="1"/>
          <p:nvPr/>
        </p:nvSpPr>
        <p:spPr>
          <a:xfrm>
            <a:off x="643812" y="347312"/>
            <a:ext cx="87338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a:latin typeface="メイリオ" panose="020B0604030504040204" pitchFamily="50" charset="-128"/>
                <a:ea typeface="メイリオ" panose="020B0604030504040204" pitchFamily="50" charset="-128"/>
              </a:rPr>
              <a:t>fortravel </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でクラスタリングする</a:t>
            </a:r>
          </a:p>
        </p:txBody>
      </p:sp>
      <p:sp>
        <p:nvSpPr>
          <p:cNvPr id="3" name="テキスト ボックス 2">
            <a:extLst>
              <a:ext uri="{FF2B5EF4-FFF2-40B4-BE49-F238E27FC236}">
                <a16:creationId xmlns:a16="http://schemas.microsoft.com/office/drawing/2014/main" id="{2283BF4F-C1ED-7A6E-1C45-E4328440D1DD}"/>
              </a:ext>
            </a:extLst>
          </p:cNvPr>
          <p:cNvSpPr txBox="1"/>
          <p:nvPr/>
        </p:nvSpPr>
        <p:spPr>
          <a:xfrm>
            <a:off x="709127" y="1037777"/>
            <a:ext cx="8988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小さい次元の</a:t>
            </a:r>
            <a:r>
              <a:rPr kumimoji="1" lang="en-US" altLang="ja-JP" sz="2400" dirty="0">
                <a:latin typeface="メイリオ" panose="020B0604030504040204" pitchFamily="50" charset="-128"/>
                <a:ea typeface="メイリオ" panose="020B0604030504040204" pitchFamily="50" charset="-128"/>
              </a:rPr>
              <a:t>fortravel dataset ‘fortravel_token.csv’ </a:t>
            </a:r>
            <a:r>
              <a:rPr kumimoji="1" lang="ja-JP" altLang="en-US" sz="2400" dirty="0">
                <a:latin typeface="メイリオ" panose="020B0604030504040204" pitchFamily="50" charset="-128"/>
                <a:ea typeface="メイリオ" panose="020B0604030504040204" pitchFamily="50" charset="-128"/>
              </a:rPr>
              <a:t>で試す</a:t>
            </a:r>
          </a:p>
        </p:txBody>
      </p:sp>
      <p:sp>
        <p:nvSpPr>
          <p:cNvPr id="4" name="テキスト ボックス 3">
            <a:extLst>
              <a:ext uri="{FF2B5EF4-FFF2-40B4-BE49-F238E27FC236}">
                <a16:creationId xmlns:a16="http://schemas.microsoft.com/office/drawing/2014/main" id="{26D06A73-ED81-4D3A-1A0A-E2002CEC8189}"/>
              </a:ext>
            </a:extLst>
          </p:cNvPr>
          <p:cNvSpPr txBox="1"/>
          <p:nvPr/>
        </p:nvSpPr>
        <p:spPr>
          <a:xfrm>
            <a:off x="709127" y="1605132"/>
            <a:ext cx="11346023" cy="646331"/>
          </a:xfrm>
          <a:prstGeom prst="rect">
            <a:avLst/>
          </a:prstGeom>
          <a:noFill/>
        </p:spPr>
        <p:txBody>
          <a:bodyPr wrap="square" rtlCol="0">
            <a:spAutoFit/>
          </a:bodyPr>
          <a:lstStyle/>
          <a:p>
            <a:pPr marL="457200" indent="-457200" algn="l">
              <a:buFont typeface="+mj-lt"/>
              <a:buAutoNum type="arabicPeriod"/>
            </a:pP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次元の</a:t>
            </a:r>
            <a:r>
              <a:rPr kumimoji="1" lang="en-US" altLang="ja-JP" dirty="0" err="1">
                <a:latin typeface="メイリオ" panose="020B0604030504040204" pitchFamily="50" charset="-128"/>
                <a:ea typeface="メイリオ" panose="020B0604030504040204" pitchFamily="50" charset="-128"/>
              </a:rPr>
              <a:t>toydata</a:t>
            </a:r>
            <a:r>
              <a:rPr kumimoji="1" lang="ja-JP" altLang="en-US" dirty="0">
                <a:latin typeface="メイリオ" panose="020B0604030504040204" pitchFamily="50" charset="-128"/>
                <a:ea typeface="メイリオ" panose="020B0604030504040204" pitchFamily="50" charset="-128"/>
              </a:rPr>
              <a:t>で実行したが、</a:t>
            </a:r>
            <a:r>
              <a:rPr kumimoji="1" lang="en-US" altLang="ja-JP" dirty="0">
                <a:latin typeface="メイリオ" panose="020B0604030504040204" pitchFamily="50" charset="-128"/>
                <a:ea typeface="メイリオ" panose="020B0604030504040204" pitchFamily="50" charset="-128"/>
              </a:rPr>
              <a:t>fortravel</a:t>
            </a:r>
            <a:r>
              <a:rPr kumimoji="1" lang="ja-JP" altLang="en-US" dirty="0">
                <a:latin typeface="メイリオ" panose="020B0604030504040204" pitchFamily="50" charset="-128"/>
                <a:ea typeface="メイリオ" panose="020B0604030504040204" pitchFamily="50" charset="-128"/>
              </a:rPr>
              <a:t>のデータで</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クラスタリングする</a:t>
            </a:r>
            <a:r>
              <a:rPr kumimoji="1" lang="en-US" altLang="ja-JP" dirty="0">
                <a:latin typeface="メイリオ" panose="020B0604030504040204" pitchFamily="50" charset="-128"/>
                <a:ea typeface="メイリオ" panose="020B0604030504040204" pitchFamily="50" charset="-128"/>
              </a:rPr>
              <a:t>(K=5</a:t>
            </a:r>
            <a:r>
              <a:rPr kumimoji="1" lang="ja-JP" altLang="en-US" dirty="0">
                <a:latin typeface="メイリオ" panose="020B0604030504040204" pitchFamily="50" charset="-128"/>
                <a:ea typeface="メイリオ" panose="020B0604030504040204" pitchFamily="50" charset="-128"/>
              </a:rPr>
              <a:t>クラスタとする）</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dirty="0">
                <a:latin typeface="メイリオ" panose="020B0604030504040204" pitchFamily="50" charset="-128"/>
                <a:ea typeface="メイリオ" panose="020B0604030504040204" pitchFamily="50" charset="-128"/>
              </a:rPr>
              <a:t>fortravel_token.csv</a:t>
            </a:r>
            <a:r>
              <a:rPr kumimoji="1" lang="ja-JP" altLang="en-US" dirty="0">
                <a:latin typeface="メイリオ" panose="020B0604030504040204" pitchFamily="50" charset="-128"/>
                <a:ea typeface="メイリオ" panose="020B0604030504040204" pitchFamily="50" charset="-128"/>
              </a:rPr>
              <a:t>を読み込んで、</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を実行するプログラムで以下を埋めて動かしてみよ</a:t>
            </a:r>
          </a:p>
        </p:txBody>
      </p:sp>
      <p:sp>
        <p:nvSpPr>
          <p:cNvPr id="5" name="テキスト ボックス 4">
            <a:extLst>
              <a:ext uri="{FF2B5EF4-FFF2-40B4-BE49-F238E27FC236}">
                <a16:creationId xmlns:a16="http://schemas.microsoft.com/office/drawing/2014/main" id="{92815566-44BB-F32D-FADD-F075969C05B5}"/>
              </a:ext>
            </a:extLst>
          </p:cNvPr>
          <p:cNvSpPr txBox="1"/>
          <p:nvPr/>
        </p:nvSpPr>
        <p:spPr>
          <a:xfrm>
            <a:off x="774442" y="2447052"/>
            <a:ext cx="2398990" cy="400110"/>
          </a:xfrm>
          <a:prstGeom prst="rect">
            <a:avLst/>
          </a:prstGeom>
          <a:noFill/>
        </p:spPr>
        <p:txBody>
          <a:bodyPr wrap="none" rtlCol="0">
            <a:spAutoFit/>
          </a:bodyPr>
          <a:lstStyle/>
          <a:p>
            <a:pPr algn="l"/>
            <a:r>
              <a:rPr kumimoji="1" lang="en-US" altLang="ja-JP" sz="2000" u="sng" dirty="0">
                <a:latin typeface="メイリオ" panose="020B0604030504040204" pitchFamily="50" charset="-128"/>
                <a:ea typeface="メイリオ" panose="020B0604030504040204" pitchFamily="50" charset="-128"/>
              </a:rPr>
              <a:t>fortravel_GMM.py</a:t>
            </a:r>
            <a:endParaRPr kumimoji="1" lang="ja-JP" altLang="en-US" sz="2000" u="sng"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EC2878F-CA31-4873-FA62-CCD17D0C01AF}"/>
              </a:ext>
            </a:extLst>
          </p:cNvPr>
          <p:cNvSpPr txBox="1"/>
          <p:nvPr/>
        </p:nvSpPr>
        <p:spPr>
          <a:xfrm>
            <a:off x="877079" y="2847162"/>
            <a:ext cx="9422772" cy="3785652"/>
          </a:xfrm>
          <a:prstGeom prst="rect">
            <a:avLst/>
          </a:prstGeom>
          <a:noFill/>
        </p:spPr>
        <p:txBody>
          <a:bodyPr wrap="none" rtlCol="0">
            <a:spAutoFit/>
          </a:bodyPr>
          <a:lstStyle/>
          <a:p>
            <a:pPr algn="l"/>
            <a:r>
              <a:rPr kumimoji="1" lang="en-US" altLang="ja-JP" sz="1600" dirty="0" err="1">
                <a:latin typeface="メイリオ" panose="020B0604030504040204" pitchFamily="50" charset="-128"/>
                <a:ea typeface="メイリオ" panose="020B0604030504040204" pitchFamily="50" charset="-128"/>
              </a:rPr>
              <a:t>csv_input</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pd.read_csv</a:t>
            </a:r>
            <a:r>
              <a:rPr kumimoji="1" lang="en-US" altLang="ja-JP" sz="1600" dirty="0">
                <a:latin typeface="メイリオ" panose="020B0604030504040204" pitchFamily="50" charset="-128"/>
                <a:ea typeface="メイリオ" panose="020B0604030504040204" pitchFamily="50" charset="-128"/>
              </a:rPr>
              <a:t>('fortravel_token.csv', encoding='ms932', </a:t>
            </a:r>
            <a:r>
              <a:rPr kumimoji="1" lang="en-US" altLang="ja-JP" sz="1600" dirty="0" err="1">
                <a:latin typeface="メイリオ" panose="020B0604030504040204" pitchFamily="50" charset="-128"/>
                <a:ea typeface="メイリオ" panose="020B0604030504040204" pitchFamily="50" charset="-128"/>
              </a:rPr>
              <a:t>sep</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skiprows</a:t>
            </a:r>
            <a:r>
              <a:rPr kumimoji="1" lang="en-US" altLang="ja-JP" sz="1600" dirty="0">
                <a:latin typeface="メイリオ" panose="020B0604030504040204" pitchFamily="50" charset="-128"/>
                <a:ea typeface="メイリオ" panose="020B0604030504040204" pitchFamily="50" charset="-128"/>
              </a:rPr>
              <a:t>=0)</a:t>
            </a:r>
          </a:p>
          <a:p>
            <a:pPr algn="l"/>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データセットを用意</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パラメータ（</a:t>
            </a:r>
            <a:r>
              <a:rPr kumimoji="1" lang="en-US" altLang="ja-JP" sz="1600" dirty="0">
                <a:latin typeface="メイリオ" panose="020B0604030504040204" pitchFamily="50" charset="-128"/>
                <a:ea typeface="メイリオ" panose="020B0604030504040204" pitchFamily="50" charset="-128"/>
              </a:rPr>
              <a:t>π</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μ</a:t>
            </a:r>
            <a:r>
              <a:rPr kumimoji="1" lang="ja-JP" altLang="en-US" sz="1600" dirty="0">
                <a:latin typeface="メイリオ" panose="020B0604030504040204" pitchFamily="50" charset="-128"/>
                <a:ea typeface="メイリオ" panose="020B0604030504040204" pitchFamily="50" charset="-128"/>
              </a:rPr>
              <a:t>，∑）の初期化を行う</a:t>
            </a:r>
            <a:r>
              <a:rPr kumimoji="1" lang="en-US" altLang="ja-JP" sz="1600" dirty="0">
                <a:latin typeface="メイリオ" panose="020B0604030504040204" pitchFamily="50" charset="-128"/>
                <a:ea typeface="メイリオ" panose="020B0604030504040204" pitchFamily="50" charset="-128"/>
              </a:rPr>
              <a:t>    </a:t>
            </a: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a:t>
            </a:r>
          </a:p>
          <a:p>
            <a:pPr algn="l"/>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for  in : </a:t>
            </a:r>
            <a:r>
              <a:rPr kumimoji="1" lang="ja-JP" altLang="en-US" sz="1600" dirty="0">
                <a:latin typeface="メイリオ" panose="020B0604030504040204" pitchFamily="50" charset="-128"/>
                <a:ea typeface="メイリオ" panose="020B0604030504040204" pitchFamily="50" charset="-128"/>
              </a:rPr>
              <a:t>各クラスタ毎の重心ベクトルを、要素の値が大きい順に降順ソートするようにコーディング</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dic</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h:m</a:t>
            </a:r>
            <a:r>
              <a:rPr kumimoji="1" lang="en-US" altLang="ja-JP" sz="1600" dirty="0">
                <a:latin typeface="メイリオ" panose="020B0604030504040204" pitchFamily="50" charset="-128"/>
                <a:ea typeface="メイリオ" panose="020B0604030504040204" pitchFamily="50" charset="-128"/>
              </a:rPr>
              <a:t> for </a:t>
            </a:r>
            <a:r>
              <a:rPr kumimoji="1" lang="en-US" altLang="ja-JP" sz="1600" dirty="0" err="1">
                <a:latin typeface="メイリオ" panose="020B0604030504040204" pitchFamily="50" charset="-128"/>
                <a:ea typeface="メイリオ" panose="020B0604030504040204" pitchFamily="50" charset="-128"/>
              </a:rPr>
              <a:t>m,h</a:t>
            </a:r>
            <a:r>
              <a:rPr kumimoji="1" lang="en-US" altLang="ja-JP" sz="1600" dirty="0">
                <a:latin typeface="メイリオ" panose="020B0604030504040204" pitchFamily="50" charset="-128"/>
                <a:ea typeface="メイリオ" panose="020B0604030504040204" pitchFamily="50" charset="-128"/>
              </a:rPr>
              <a:t> in zip(</a:t>
            </a:r>
            <a:r>
              <a:rPr kumimoji="1" lang="en-US" altLang="ja-JP" sz="1600" dirty="0" err="1">
                <a:latin typeface="メイリオ" panose="020B0604030504040204" pitchFamily="50" charset="-128"/>
                <a:ea typeface="メイリオ" panose="020B0604030504040204" pitchFamily="50" charset="-128"/>
              </a:rPr>
              <a:t>mm,headers</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dic_sort</a:t>
            </a:r>
            <a:r>
              <a:rPr kumimoji="1" lang="en-US" altLang="ja-JP" sz="1600" dirty="0">
                <a:latin typeface="メイリオ" panose="020B0604030504040204" pitchFamily="50" charset="-128"/>
                <a:ea typeface="メイリオ" panose="020B0604030504040204" pitchFamily="50" charset="-128"/>
              </a:rPr>
              <a:t>=sorted(</a:t>
            </a:r>
            <a:r>
              <a:rPr kumimoji="1" lang="en-US" altLang="ja-JP" sz="1600" dirty="0" err="1">
                <a:latin typeface="メイリオ" panose="020B0604030504040204" pitchFamily="50" charset="-128"/>
                <a:ea typeface="メイリオ" panose="020B0604030504040204" pitchFamily="50" charset="-128"/>
              </a:rPr>
              <a:t>dic.items</a:t>
            </a:r>
            <a:r>
              <a:rPr kumimoji="1" lang="en-US" altLang="ja-JP" sz="1600" dirty="0">
                <a:latin typeface="メイリオ" panose="020B0604030504040204" pitchFamily="50" charset="-128"/>
                <a:ea typeface="メイリオ" panose="020B0604030504040204" pitchFamily="50" charset="-128"/>
              </a:rPr>
              <a:t>(), key=lambda x: x[1],reverse=True)[:20]</a:t>
            </a:r>
          </a:p>
          <a:p>
            <a:pPr algn="l"/>
            <a:r>
              <a:rPr kumimoji="1" lang="en-US" altLang="ja-JP" sz="1600" dirty="0">
                <a:latin typeface="メイリオ" panose="020B0604030504040204" pitchFamily="50" charset="-128"/>
                <a:ea typeface="メイリオ" panose="020B0604030504040204" pitchFamily="50" charset="-128"/>
              </a:rPr>
              <a:t>	print(</a:t>
            </a:r>
            <a:r>
              <a:rPr kumimoji="1" lang="en-US" altLang="ja-JP" sz="1600" dirty="0" err="1">
                <a:latin typeface="メイリオ" panose="020B0604030504040204" pitchFamily="50" charset="-128"/>
                <a:ea typeface="メイリオ" panose="020B0604030504040204" pitchFamily="50" charset="-128"/>
              </a:rPr>
              <a:t>dic_sort</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p:txBody>
      </p:sp>
      <p:sp>
        <p:nvSpPr>
          <p:cNvPr id="7" name="左中かっこ 6">
            <a:extLst>
              <a:ext uri="{FF2B5EF4-FFF2-40B4-BE49-F238E27FC236}">
                <a16:creationId xmlns:a16="http://schemas.microsoft.com/office/drawing/2014/main" id="{5468D8EB-C8C1-56CA-81D7-7B43C659BFB9}"/>
              </a:ext>
            </a:extLst>
          </p:cNvPr>
          <p:cNvSpPr/>
          <p:nvPr/>
        </p:nvSpPr>
        <p:spPr>
          <a:xfrm>
            <a:off x="643812" y="3042751"/>
            <a:ext cx="233267" cy="1347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63E48C71-C3DC-3E4F-89AB-7C65DD07A35A}"/>
              </a:ext>
            </a:extLst>
          </p:cNvPr>
          <p:cNvSpPr/>
          <p:nvPr/>
        </p:nvSpPr>
        <p:spPr>
          <a:xfrm>
            <a:off x="643811" y="5143526"/>
            <a:ext cx="233267" cy="1347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12186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7A552E-516D-EEA0-D3C9-D97308184095}"/>
              </a:ext>
            </a:extLst>
          </p:cNvPr>
          <p:cNvSpPr txBox="1"/>
          <p:nvPr/>
        </p:nvSpPr>
        <p:spPr>
          <a:xfrm>
            <a:off x="507076" y="1255222"/>
            <a:ext cx="11406003" cy="4708981"/>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追記する部分は</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か所あるので、注意してください。</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ヒント（１つめの穴埋めのみ）：</a:t>
            </a:r>
            <a:r>
              <a:rPr kumimoji="1" lang="en-US" altLang="ja-JP" sz="2000" dirty="0">
                <a:latin typeface="メイリオ" panose="020B0604030504040204" pitchFamily="50" charset="-128"/>
                <a:ea typeface="メイリオ" panose="020B0604030504040204" pitchFamily="50" charset="-128"/>
              </a:rPr>
              <a:t>normal_sample_GMM.py57-88</a:t>
            </a:r>
            <a:r>
              <a:rPr kumimoji="1" lang="ja-JP" altLang="en-US" sz="2000" dirty="0">
                <a:latin typeface="メイリオ" panose="020B0604030504040204" pitchFamily="50" charset="-128"/>
                <a:ea typeface="メイリオ" panose="020B0604030504040204" pitchFamily="50" charset="-128"/>
              </a:rPr>
              <a:t>行目あたりを参照して、以下の変数に適切なデータを格納するようにコーディングする。</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X: </a:t>
            </a:r>
            <a:r>
              <a:rPr kumimoji="1" lang="ja-JP" altLang="en-US" sz="2000" dirty="0">
                <a:latin typeface="メイリオ" panose="020B0604030504040204" pitchFamily="50" charset="-128"/>
                <a:ea typeface="メイリオ" panose="020B0604030504040204" pitchFamily="50" charset="-128"/>
              </a:rPr>
              <a:t>データ</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csv_input</a:t>
            </a:r>
            <a:r>
              <a:rPr kumimoji="1" lang="ja-JP" altLang="en-US" sz="2000" dirty="0">
                <a:latin typeface="メイリオ" panose="020B0604030504040204" pitchFamily="50" charset="-128"/>
                <a:ea typeface="メイリオ" panose="020B0604030504040204" pitchFamily="50" charset="-128"/>
              </a:rPr>
              <a:t>の</a:t>
            </a:r>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列目以降を取り出す）</a:t>
            </a:r>
          </a:p>
          <a:p>
            <a:pPr algn="l"/>
            <a:r>
              <a:rPr kumimoji="1" lang="en-US" altLang="ja-JP" sz="2000" dirty="0" err="1">
                <a:latin typeface="メイリオ" panose="020B0604030504040204" pitchFamily="50" charset="-128"/>
                <a:ea typeface="メイリオ" panose="020B0604030504040204" pitchFamily="50" charset="-128"/>
              </a:rPr>
              <a:t>lN</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len</a:t>
            </a:r>
            <a:r>
              <a:rPr kumimoji="1" lang="en-US" altLang="ja-JP" sz="2000" dirty="0">
                <a:latin typeface="メイリオ" panose="020B0604030504040204" pitchFamily="50" charset="-128"/>
                <a:ea typeface="メイリオ" panose="020B0604030504040204" pitchFamily="50" charset="-128"/>
              </a:rPr>
              <a:t>(X) </a:t>
            </a:r>
            <a:r>
              <a:rPr kumimoji="1" lang="ja-JP" altLang="en-US" sz="2000" dirty="0">
                <a:latin typeface="メイリオ" panose="020B0604030504040204" pitchFamily="50" charset="-128"/>
                <a:ea typeface="メイリオ" panose="020B0604030504040204" pitchFamily="50" charset="-128"/>
              </a:rPr>
              <a:t>： データ数</a:t>
            </a:r>
          </a:p>
          <a:p>
            <a:pPr algn="l"/>
            <a:r>
              <a:rPr kumimoji="1" lang="en-US" altLang="ja-JP" sz="2000" dirty="0" err="1">
                <a:latin typeface="メイリオ" panose="020B0604030504040204" pitchFamily="50" charset="-128"/>
                <a:ea typeface="メイリオ" panose="020B0604030504040204" pitchFamily="50" charset="-128"/>
              </a:rPr>
              <a:t>dim_gauss</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データの次元数    </a:t>
            </a:r>
          </a:p>
          <a:p>
            <a:pPr algn="l"/>
            <a:r>
              <a:rPr kumimoji="1" lang="en-US" altLang="ja-JP" sz="2000" dirty="0">
                <a:latin typeface="メイリオ" panose="020B0604030504040204" pitchFamily="50" charset="-128"/>
                <a:ea typeface="メイリオ" panose="020B0604030504040204" pitchFamily="50" charset="-128"/>
              </a:rPr>
              <a:t>K </a:t>
            </a:r>
            <a:r>
              <a:rPr kumimoji="1" lang="ja-JP" altLang="en-US" sz="2000" dirty="0">
                <a:latin typeface="メイリオ" panose="020B0604030504040204" pitchFamily="50" charset="-128"/>
                <a:ea typeface="メイリオ" panose="020B0604030504040204" pitchFamily="50" charset="-128"/>
              </a:rPr>
              <a:t>： 混合ガウス分布クラスタの数</a:t>
            </a:r>
          </a:p>
          <a:p>
            <a:pPr algn="l"/>
            <a:r>
              <a:rPr kumimoji="1" lang="en-US" altLang="ja-JP" sz="2000" dirty="0">
                <a:latin typeface="メイリオ" panose="020B0604030504040204" pitchFamily="50" charset="-128"/>
                <a:ea typeface="メイリオ" panose="020B0604030504040204" pitchFamily="50" charset="-128"/>
              </a:rPr>
              <a:t>mean </a:t>
            </a:r>
            <a:r>
              <a:rPr kumimoji="1" lang="ja-JP" altLang="en-US" sz="2000" dirty="0">
                <a:latin typeface="メイリオ" panose="020B0604030504040204" pitchFamily="50" charset="-128"/>
                <a:ea typeface="メイリオ" panose="020B0604030504040204" pitchFamily="50" charset="-128"/>
              </a:rPr>
              <a:t>： データの次元数と一致するような多変量ガウス分布の平均ベクトル（一様乱数で初期化）を</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個作成する</a:t>
            </a:r>
          </a:p>
          <a:p>
            <a:pPr algn="l"/>
            <a:r>
              <a:rPr kumimoji="1" lang="en-US" altLang="ja-JP" sz="2000" dirty="0" err="1">
                <a:latin typeface="メイリオ" panose="020B0604030504040204" pitchFamily="50" charset="-128"/>
                <a:ea typeface="メイリオ" panose="020B0604030504040204" pitchFamily="50" charset="-128"/>
              </a:rPr>
              <a:t>cov</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個の単位行列で初期化（単位行列の行列数は多変量ガウス分布の次元数）</a:t>
            </a:r>
          </a:p>
          <a:p>
            <a:pPr algn="l"/>
            <a:r>
              <a:rPr kumimoji="1" lang="en-US" altLang="ja-JP" sz="2000" dirty="0">
                <a:latin typeface="メイリオ" panose="020B0604030504040204" pitchFamily="50" charset="-128"/>
                <a:ea typeface="メイリオ" panose="020B0604030504040204" pitchFamily="50" charset="-128"/>
              </a:rPr>
              <a:t>pi </a:t>
            </a:r>
            <a:r>
              <a:rPr kumimoji="1" lang="ja-JP" altLang="en-US" sz="2000" dirty="0">
                <a:latin typeface="メイリオ" panose="020B0604030504040204" pitchFamily="50" charset="-128"/>
                <a:ea typeface="メイリオ" panose="020B0604030504040204" pitchFamily="50" charset="-128"/>
              </a:rPr>
              <a:t>： 混合比率を一様乱数から生成（</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a:t>
            </a:r>
          </a:p>
          <a:p>
            <a:pPr algn="l"/>
            <a:r>
              <a:rPr kumimoji="1" lang="en-US" altLang="ja-JP" sz="2000" dirty="0">
                <a:latin typeface="メイリオ" panose="020B0604030504040204" pitchFamily="50" charset="-128"/>
                <a:ea typeface="メイリオ" panose="020B0604030504040204" pitchFamily="50" charset="-128"/>
              </a:rPr>
              <a:t>gamma </a:t>
            </a:r>
            <a:r>
              <a:rPr kumimoji="1" lang="ja-JP" altLang="en-US" sz="2000" dirty="0">
                <a:latin typeface="メイリオ" panose="020B0604030504040204" pitchFamily="50" charset="-128"/>
                <a:ea typeface="メイリオ" panose="020B0604030504040204" pitchFamily="50" charset="-128"/>
              </a:rPr>
              <a:t>：負担率の行列（行方向がデータ数、列方向がクラスタ数）をオール０で初期化　</a:t>
            </a:r>
          </a:p>
          <a:p>
            <a:pPr algn="l"/>
            <a:r>
              <a:rPr kumimoji="1" lang="en-US" altLang="ja-JP" sz="2000" dirty="0">
                <a:latin typeface="メイリオ" panose="020B0604030504040204" pitchFamily="50" charset="-128"/>
                <a:ea typeface="メイリオ" panose="020B0604030504040204" pitchFamily="50" charset="-128"/>
              </a:rPr>
              <a:t>like = likelihood(X, mean, </a:t>
            </a:r>
            <a:r>
              <a:rPr kumimoji="1" lang="en-US" altLang="ja-JP" sz="2000" dirty="0" err="1">
                <a:latin typeface="メイリオ" panose="020B0604030504040204" pitchFamily="50" charset="-128"/>
                <a:ea typeface="メイリオ" panose="020B0604030504040204" pitchFamily="50" charset="-128"/>
              </a:rPr>
              <a:t>cov</a:t>
            </a:r>
            <a:r>
              <a:rPr kumimoji="1" lang="en-US" altLang="ja-JP" sz="2000" dirty="0">
                <a:latin typeface="メイリオ" panose="020B0604030504040204" pitchFamily="50" charset="-128"/>
                <a:ea typeface="メイリオ" panose="020B0604030504040204" pitchFamily="50" charset="-128"/>
              </a:rPr>
              <a:t>, pi)</a:t>
            </a:r>
            <a:r>
              <a:rPr kumimoji="1" lang="ja-JP" altLang="en-US" sz="2000" dirty="0">
                <a:latin typeface="メイリオ" panose="020B0604030504040204" pitchFamily="50" charset="-128"/>
                <a:ea typeface="メイリオ" panose="020B0604030504040204" pitchFamily="50" charset="-128"/>
              </a:rPr>
              <a:t>　尤度関数を呼び出す</a:t>
            </a:r>
          </a:p>
        </p:txBody>
      </p:sp>
      <p:sp>
        <p:nvSpPr>
          <p:cNvPr id="3" name="テキスト ボックス 2">
            <a:extLst>
              <a:ext uri="{FF2B5EF4-FFF2-40B4-BE49-F238E27FC236}">
                <a16:creationId xmlns:a16="http://schemas.microsoft.com/office/drawing/2014/main" id="{DA0D8D3F-AE88-BB85-B46F-5F43EA258D95}"/>
              </a:ext>
            </a:extLst>
          </p:cNvPr>
          <p:cNvSpPr txBox="1"/>
          <p:nvPr/>
        </p:nvSpPr>
        <p:spPr>
          <a:xfrm>
            <a:off x="615142" y="43213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ヒント</a:t>
            </a:r>
          </a:p>
        </p:txBody>
      </p:sp>
    </p:spTree>
    <p:extLst>
      <p:ext uri="{BB962C8B-B14F-4D97-AF65-F5344CB8AC3E}">
        <p14:creationId xmlns:p14="http://schemas.microsoft.com/office/powerpoint/2010/main" val="220857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F5F7823-1D75-F384-C385-E62C450A6C58}"/>
              </a:ext>
            </a:extLst>
          </p:cNvPr>
          <p:cNvSpPr txBox="1"/>
          <p:nvPr/>
        </p:nvSpPr>
        <p:spPr>
          <a:xfrm>
            <a:off x="490488" y="241278"/>
            <a:ext cx="943399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GMM</a:t>
            </a:r>
            <a:r>
              <a:rPr kumimoji="1" lang="ja-JP" altLang="en-US" sz="3200" dirty="0">
                <a:latin typeface="メイリオ" panose="020B0604030504040204" pitchFamily="50" charset="-128"/>
                <a:ea typeface="メイリオ" panose="020B0604030504040204" pitchFamily="50" charset="-128"/>
              </a:rPr>
              <a:t>で自然言語</a:t>
            </a:r>
            <a:r>
              <a:rPr kumimoji="1" lang="en-US" altLang="ja-JP"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をクラスタリングするとは</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C71F8E1-AC18-6E41-E29C-10ABED5BD844}"/>
                  </a:ext>
                </a:extLst>
              </p:cNvPr>
              <p:cNvSpPr txBox="1"/>
              <p:nvPr/>
            </p:nvSpPr>
            <p:spPr>
              <a:xfrm>
                <a:off x="7833688" y="5379194"/>
                <a:ext cx="601896"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1</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BC71F8E1-AC18-6E41-E29C-10ABED5BD844}"/>
                  </a:ext>
                </a:extLst>
              </p:cNvPr>
              <p:cNvSpPr txBox="1">
                <a:spLocks noRot="1" noChangeAspect="1" noMove="1" noResize="1" noEditPoints="1" noAdjustHandles="1" noChangeArrowheads="1" noChangeShapeType="1" noTextEdit="1"/>
              </p:cNvSpPr>
              <p:nvPr/>
            </p:nvSpPr>
            <p:spPr>
              <a:xfrm>
                <a:off x="7833688" y="5379194"/>
                <a:ext cx="601896"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1B18FC9-BEAB-DA7E-68FC-DE20B7C98FBF}"/>
                  </a:ext>
                </a:extLst>
              </p:cNvPr>
              <p:cNvSpPr txBox="1"/>
              <p:nvPr/>
            </p:nvSpPr>
            <p:spPr>
              <a:xfrm>
                <a:off x="1755418" y="1561553"/>
                <a:ext cx="612604"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2</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B1B18FC9-BEAB-DA7E-68FC-DE20B7C98FBF}"/>
                  </a:ext>
                </a:extLst>
              </p:cNvPr>
              <p:cNvSpPr txBox="1">
                <a:spLocks noRot="1" noChangeAspect="1" noMove="1" noResize="1" noEditPoints="1" noAdjustHandles="1" noChangeArrowheads="1" noChangeShapeType="1" noTextEdit="1"/>
              </p:cNvSpPr>
              <p:nvPr/>
            </p:nvSpPr>
            <p:spPr>
              <a:xfrm>
                <a:off x="1755418" y="1561553"/>
                <a:ext cx="612604" cy="55399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E1FFAB8-59A1-34A1-5790-271BD7C1F175}"/>
                  </a:ext>
                </a:extLst>
              </p:cNvPr>
              <p:cNvSpPr txBox="1"/>
              <p:nvPr/>
            </p:nvSpPr>
            <p:spPr>
              <a:xfrm>
                <a:off x="6430673" y="4409492"/>
                <a:ext cx="1112036" cy="321178"/>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i="1">
                            <a:latin typeface="Cambria Math" panose="02040503050406030204" pitchFamily="18" charset="0"/>
                            <a:ea typeface="メイリオ" panose="020B0604030504040204" pitchFamily="50" charset="-128"/>
                          </a:rPr>
                          <m:t>,1</m:t>
                        </m:r>
                      </m:sub>
                    </m:sSub>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i="1">
                            <a:latin typeface="Cambria Math" panose="02040503050406030204" pitchFamily="18" charset="0"/>
                            <a:ea typeface="メイリオ" panose="020B0604030504040204" pitchFamily="50" charset="-128"/>
                          </a:rPr>
                          <m:t>,2</m:t>
                        </m:r>
                      </m:sub>
                    </m:sSub>
                    <m:r>
                      <a:rPr kumimoji="1" lang="en-US" altLang="ja-JP" sz="2000" i="1">
                        <a:latin typeface="Cambria Math" panose="02040503050406030204" pitchFamily="18" charset="0"/>
                        <a:ea typeface="メイリオ" panose="020B0604030504040204" pitchFamily="50" charset="-128"/>
                      </a:rPr>
                      <m:t>)</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8E1FFAB8-59A1-34A1-5790-271BD7C1F175}"/>
                  </a:ext>
                </a:extLst>
              </p:cNvPr>
              <p:cNvSpPr txBox="1">
                <a:spLocks noRot="1" noChangeAspect="1" noMove="1" noResize="1" noEditPoints="1" noAdjustHandles="1" noChangeArrowheads="1" noChangeShapeType="1" noTextEdit="1"/>
              </p:cNvSpPr>
              <p:nvPr/>
            </p:nvSpPr>
            <p:spPr>
              <a:xfrm>
                <a:off x="6430673" y="4409492"/>
                <a:ext cx="1112036" cy="321178"/>
              </a:xfrm>
              <a:prstGeom prst="rect">
                <a:avLst/>
              </a:prstGeom>
              <a:blipFill>
                <a:blip r:embed="rId4"/>
                <a:stretch>
                  <a:fillRect l="-10989" t="-3774" r="-10440" b="-26415"/>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C02091D-08F4-5D57-36F8-9AD2B03C79B8}"/>
              </a:ext>
            </a:extLst>
          </p:cNvPr>
          <p:cNvSpPr txBox="1"/>
          <p:nvPr/>
        </p:nvSpPr>
        <p:spPr>
          <a:xfrm>
            <a:off x="2232350" y="1688763"/>
            <a:ext cx="12426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p>
        </p:txBody>
      </p:sp>
      <p:sp>
        <p:nvSpPr>
          <p:cNvPr id="17" name="テキスト ボックス 16">
            <a:extLst>
              <a:ext uri="{FF2B5EF4-FFF2-40B4-BE49-F238E27FC236}">
                <a16:creationId xmlns:a16="http://schemas.microsoft.com/office/drawing/2014/main" id="{7D3E7BE9-8CF6-767D-8235-9A8A842D4FE9}"/>
              </a:ext>
            </a:extLst>
          </p:cNvPr>
          <p:cNvSpPr txBox="1"/>
          <p:nvPr/>
        </p:nvSpPr>
        <p:spPr>
          <a:xfrm>
            <a:off x="8192604" y="553679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a:t>
            </a:r>
          </a:p>
        </p:txBody>
      </p:sp>
      <p:sp>
        <p:nvSpPr>
          <p:cNvPr id="19" name="テキスト ボックス 18">
            <a:extLst>
              <a:ext uri="{FF2B5EF4-FFF2-40B4-BE49-F238E27FC236}">
                <a16:creationId xmlns:a16="http://schemas.microsoft.com/office/drawing/2014/main" id="{41E72A0F-1D0E-8E52-21C3-316ED3677481}"/>
              </a:ext>
            </a:extLst>
          </p:cNvPr>
          <p:cNvSpPr txBox="1"/>
          <p:nvPr/>
        </p:nvSpPr>
        <p:spPr>
          <a:xfrm>
            <a:off x="6430673" y="4348707"/>
            <a:ext cx="1210588" cy="1323439"/>
          </a:xfrm>
          <a:prstGeom prst="rect">
            <a:avLst/>
          </a:prstGeom>
          <a:noFill/>
        </p:spPr>
        <p:txBody>
          <a:bodyPr wrap="none" rtlCol="0">
            <a:spAutoFit/>
          </a:bodyPr>
          <a:lstStyle/>
          <a:p>
            <a:pPr algn="l"/>
            <a:r>
              <a:rPr kumimoji="1" lang="ja-JP" altLang="en-US" sz="80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9D9B384-B87E-F881-C104-A9F302D4D478}"/>
                  </a:ext>
                </a:extLst>
              </p:cNvPr>
              <p:cNvSpPr txBox="1"/>
              <p:nvPr/>
            </p:nvSpPr>
            <p:spPr>
              <a:xfrm>
                <a:off x="3780869" y="2351921"/>
                <a:ext cx="1123962" cy="321178"/>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,1</m:t>
                        </m:r>
                      </m:sub>
                    </m:sSub>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,2</m:t>
                        </m:r>
                      </m:sub>
                    </m:sSub>
                    <m:r>
                      <a:rPr kumimoji="1" lang="en-US" altLang="ja-JP" sz="2000" i="1">
                        <a:latin typeface="Cambria Math" panose="02040503050406030204" pitchFamily="18" charset="0"/>
                        <a:ea typeface="メイリオ" panose="020B0604030504040204" pitchFamily="50" charset="-128"/>
                      </a:rPr>
                      <m:t>)</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E9D9B384-B87E-F881-C104-A9F302D4D478}"/>
                  </a:ext>
                </a:extLst>
              </p:cNvPr>
              <p:cNvSpPr txBox="1">
                <a:spLocks noRot="1" noChangeAspect="1" noMove="1" noResize="1" noEditPoints="1" noAdjustHandles="1" noChangeArrowheads="1" noChangeShapeType="1" noTextEdit="1"/>
              </p:cNvSpPr>
              <p:nvPr/>
            </p:nvSpPr>
            <p:spPr>
              <a:xfrm>
                <a:off x="3780869" y="2351921"/>
                <a:ext cx="1123962" cy="321178"/>
              </a:xfrm>
              <a:prstGeom prst="rect">
                <a:avLst/>
              </a:prstGeom>
              <a:blipFill>
                <a:blip r:embed="rId5"/>
                <a:stretch>
                  <a:fillRect l="-10811" t="-3774" r="-9730" b="-26415"/>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C1BBEA23-2291-006F-E616-F25010650225}"/>
              </a:ext>
            </a:extLst>
          </p:cNvPr>
          <p:cNvSpPr txBox="1"/>
          <p:nvPr/>
        </p:nvSpPr>
        <p:spPr>
          <a:xfrm>
            <a:off x="3694243" y="2419114"/>
            <a:ext cx="1210588" cy="1323439"/>
          </a:xfrm>
          <a:prstGeom prst="rect">
            <a:avLst/>
          </a:prstGeom>
          <a:noFill/>
        </p:spPr>
        <p:txBody>
          <a:bodyPr wrap="none" rtlCol="0">
            <a:spAutoFit/>
          </a:bodyPr>
          <a:lstStyle/>
          <a:p>
            <a:pPr algn="l"/>
            <a:r>
              <a:rPr kumimoji="1" lang="ja-JP" altLang="en-US" sz="8000" dirty="0">
                <a:solidFill>
                  <a:srgbClr val="0070C0"/>
                </a:solidFill>
                <a:latin typeface="メイリオ" panose="020B0604030504040204" pitchFamily="50" charset="-128"/>
                <a:ea typeface="メイリオ" panose="020B0604030504040204" pitchFamily="50" charset="-128"/>
              </a:rPr>
              <a:t>・</a:t>
            </a:r>
          </a:p>
        </p:txBody>
      </p:sp>
      <p:cxnSp>
        <p:nvCxnSpPr>
          <p:cNvPr id="23" name="直線矢印コネクタ 22">
            <a:extLst>
              <a:ext uri="{FF2B5EF4-FFF2-40B4-BE49-F238E27FC236}">
                <a16:creationId xmlns:a16="http://schemas.microsoft.com/office/drawing/2014/main" id="{2FDB111D-5641-DDA2-0374-939B02DDD429}"/>
              </a:ext>
            </a:extLst>
          </p:cNvPr>
          <p:cNvCxnSpPr>
            <a:cxnSpLocks/>
          </p:cNvCxnSpPr>
          <p:nvPr/>
        </p:nvCxnSpPr>
        <p:spPr>
          <a:xfrm flipV="1">
            <a:off x="3233364" y="5425020"/>
            <a:ext cx="5598368" cy="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68B1FE-8264-F67C-87FC-3E1E1BAEA1DE}"/>
              </a:ext>
            </a:extLst>
          </p:cNvPr>
          <p:cNvCxnSpPr/>
          <p:nvPr/>
        </p:nvCxnSpPr>
        <p:spPr>
          <a:xfrm flipV="1">
            <a:off x="3204469" y="1966113"/>
            <a:ext cx="0" cy="352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796EC396-BC3F-EF21-4ACA-173686FF2B56}"/>
              </a:ext>
            </a:extLst>
          </p:cNvPr>
          <p:cNvGrpSpPr/>
          <p:nvPr/>
        </p:nvGrpSpPr>
        <p:grpSpPr>
          <a:xfrm rot="17682631">
            <a:off x="3864651" y="1989602"/>
            <a:ext cx="1719828" cy="2434431"/>
            <a:chOff x="6170648" y="1391812"/>
            <a:chExt cx="482082" cy="325017"/>
          </a:xfrm>
        </p:grpSpPr>
        <p:sp>
          <p:nvSpPr>
            <p:cNvPr id="28" name="楕円 27">
              <a:extLst>
                <a:ext uri="{FF2B5EF4-FFF2-40B4-BE49-F238E27FC236}">
                  <a16:creationId xmlns:a16="http://schemas.microsoft.com/office/drawing/2014/main" id="{B6DA5682-9B8A-6DA1-88EC-59DA872BB19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D28B42-D577-3193-813E-3492C55045E3}"/>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789283E5-0F53-5E27-3BA1-055A2499BDD5}"/>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78B84B2D-81A1-3A5E-B09F-4591D1427308}"/>
              </a:ext>
            </a:extLst>
          </p:cNvPr>
          <p:cNvGrpSpPr/>
          <p:nvPr/>
        </p:nvGrpSpPr>
        <p:grpSpPr>
          <a:xfrm rot="17682631">
            <a:off x="5821115" y="2892233"/>
            <a:ext cx="2093048" cy="2514099"/>
            <a:chOff x="6170648" y="1391812"/>
            <a:chExt cx="482082" cy="325017"/>
          </a:xfrm>
        </p:grpSpPr>
        <p:sp>
          <p:nvSpPr>
            <p:cNvPr id="32" name="楕円 31">
              <a:extLst>
                <a:ext uri="{FF2B5EF4-FFF2-40B4-BE49-F238E27FC236}">
                  <a16:creationId xmlns:a16="http://schemas.microsoft.com/office/drawing/2014/main" id="{D2909592-0834-F3C3-EFCB-E7398B9A15B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9DAF5B2-0461-2214-A673-17ADA501449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7DD6064-BE91-3889-AC0F-C25B12A49AA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D5641427-33D2-5A0E-3B43-88BE5A7A3542}"/>
              </a:ext>
            </a:extLst>
          </p:cNvPr>
          <p:cNvSpPr txBox="1"/>
          <p:nvPr/>
        </p:nvSpPr>
        <p:spPr>
          <a:xfrm>
            <a:off x="2495307" y="5984391"/>
            <a:ext cx="767168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実際には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辞書の次元数）空間上で多変量ガウス分布に従う口コミベクトル</a:t>
            </a:r>
          </a:p>
        </p:txBody>
      </p:sp>
      <p:sp>
        <p:nvSpPr>
          <p:cNvPr id="3" name="テキスト ボックス 2">
            <a:extLst>
              <a:ext uri="{FF2B5EF4-FFF2-40B4-BE49-F238E27FC236}">
                <a16:creationId xmlns:a16="http://schemas.microsoft.com/office/drawing/2014/main" id="{012F71AA-F6D1-321A-4CCE-A18EB017A29A}"/>
              </a:ext>
            </a:extLst>
          </p:cNvPr>
          <p:cNvSpPr txBox="1"/>
          <p:nvPr/>
        </p:nvSpPr>
        <p:spPr>
          <a:xfrm>
            <a:off x="490488" y="812313"/>
            <a:ext cx="8933856"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つの口コミ。座標は、単語の出現頻度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もしくは</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570CCB34-9DC6-3E59-0635-D82B3FEB882D}"/>
              </a:ext>
            </a:extLst>
          </p:cNvPr>
          <p:cNvSpPr txBox="1"/>
          <p:nvPr/>
        </p:nvSpPr>
        <p:spPr>
          <a:xfrm>
            <a:off x="4424135" y="2940351"/>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F11BB974-C56B-C864-D685-240317B03ACB}"/>
              </a:ext>
            </a:extLst>
          </p:cNvPr>
          <p:cNvSpPr txBox="1"/>
          <p:nvPr/>
        </p:nvSpPr>
        <p:spPr>
          <a:xfrm>
            <a:off x="6621417" y="3837705"/>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0425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D94DF8-07DA-FAAF-6098-60D4C35784E1}"/>
              </a:ext>
            </a:extLst>
          </p:cNvPr>
          <p:cNvSpPr txBox="1"/>
          <p:nvPr/>
        </p:nvSpPr>
        <p:spPr>
          <a:xfrm>
            <a:off x="114251" y="1184989"/>
            <a:ext cx="11963497" cy="5447645"/>
          </a:xfrm>
          <a:prstGeom prst="rect">
            <a:avLst/>
          </a:prstGeom>
          <a:noFill/>
        </p:spPr>
        <p:txBody>
          <a:bodyPr wrap="square" rtlCol="0">
            <a:spAutoFit/>
          </a:bodyPr>
          <a:lstStyle/>
          <a:p>
            <a:pPr algn="l"/>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ホテル</a:t>
            </a:r>
            <a:r>
              <a:rPr kumimoji="1" lang="en-US" altLang="ja-JP" sz="1200" dirty="0">
                <a:latin typeface="メイリオ" panose="020B0604030504040204" pitchFamily="50" charset="-128"/>
                <a:ea typeface="メイリオ" panose="020B0604030504040204" pitchFamily="50" charset="-128"/>
              </a:rPr>
              <a:t>', 0.7102649097230584), ('</a:t>
            </a:r>
            <a:r>
              <a:rPr kumimoji="1" lang="ja-JP" altLang="en-US" sz="1200" dirty="0">
                <a:latin typeface="メイリオ" panose="020B0604030504040204" pitchFamily="50" charset="-128"/>
                <a:ea typeface="メイリオ" panose="020B0604030504040204" pitchFamily="50" charset="-128"/>
              </a:rPr>
              <a:t>秋田</a:t>
            </a:r>
            <a:r>
              <a:rPr kumimoji="1" lang="en-US" altLang="ja-JP" sz="1200" dirty="0">
                <a:latin typeface="メイリオ" panose="020B0604030504040204" pitchFamily="50" charset="-128"/>
                <a:ea typeface="メイリオ" panose="020B0604030504040204" pitchFamily="50" charset="-128"/>
              </a:rPr>
              <a:t>', 0.674261454205734), ('</a:t>
            </a:r>
            <a:r>
              <a:rPr kumimoji="1" lang="ja-JP" altLang="en-US" sz="1200" dirty="0">
                <a:latin typeface="メイリオ" panose="020B0604030504040204" pitchFamily="50" charset="-128"/>
                <a:ea typeface="メイリオ" panose="020B0604030504040204" pitchFamily="50" charset="-128"/>
              </a:rPr>
              <a:t>駅</a:t>
            </a:r>
            <a:r>
              <a:rPr kumimoji="1" lang="en-US" altLang="ja-JP" sz="1200" dirty="0">
                <a:latin typeface="メイリオ" panose="020B0604030504040204" pitchFamily="50" charset="-128"/>
                <a:ea typeface="メイリオ" panose="020B0604030504040204" pitchFamily="50" charset="-128"/>
              </a:rPr>
              <a:t>', 0.6035930145951559), ('</a:t>
            </a:r>
            <a:r>
              <a:rPr kumimoji="1" lang="ja-JP" altLang="en-US" sz="1200" dirty="0">
                <a:latin typeface="メイリオ" panose="020B0604030504040204" pitchFamily="50" charset="-128"/>
                <a:ea typeface="メイリオ" panose="020B0604030504040204" pitchFamily="50" charset="-128"/>
              </a:rPr>
              <a:t>部屋</a:t>
            </a:r>
            <a:r>
              <a:rPr kumimoji="1" lang="en-US" altLang="ja-JP" sz="1200" dirty="0">
                <a:latin typeface="メイリオ" panose="020B0604030504040204" pitchFamily="50" charset="-128"/>
                <a:ea typeface="メイリオ" panose="020B0604030504040204" pitchFamily="50" charset="-128"/>
              </a:rPr>
              <a:t>', 0.3334419958111485), ('</a:t>
            </a:r>
            <a:r>
              <a:rPr kumimoji="1" lang="ja-JP" altLang="en-US" sz="1200" dirty="0">
                <a:latin typeface="メイリオ" panose="020B0604030504040204" pitchFamily="50" charset="-128"/>
                <a:ea typeface="メイリオ" panose="020B0604030504040204" pitchFamily="50" charset="-128"/>
              </a:rPr>
              <a:t>利用</a:t>
            </a:r>
            <a:r>
              <a:rPr kumimoji="1" lang="en-US" altLang="ja-JP" sz="1200" dirty="0">
                <a:latin typeface="メイリオ" panose="020B0604030504040204" pitchFamily="50" charset="-128"/>
                <a:ea typeface="メイリオ" panose="020B0604030504040204" pitchFamily="50" charset="-128"/>
              </a:rPr>
              <a:t>', 0.32471677859347114), ('</a:t>
            </a:r>
            <a:r>
              <a:rPr kumimoji="1" lang="ja-JP" altLang="en-US" sz="1200" dirty="0">
                <a:latin typeface="メイリオ" panose="020B0604030504040204" pitchFamily="50" charset="-128"/>
                <a:ea typeface="メイリオ" panose="020B0604030504040204" pitchFamily="50" charset="-128"/>
              </a:rPr>
              <a:t>駐車</a:t>
            </a:r>
            <a:r>
              <a:rPr kumimoji="1" lang="en-US" altLang="ja-JP" sz="1200" dirty="0">
                <a:latin typeface="メイリオ" panose="020B0604030504040204" pitchFamily="50" charset="-128"/>
                <a:ea typeface="メイリオ" panose="020B0604030504040204" pitchFamily="50" charset="-128"/>
              </a:rPr>
              <a:t>', 0.3058414088622824), ('</a:t>
            </a:r>
            <a:r>
              <a:rPr kumimoji="1" lang="ja-JP" altLang="en-US" sz="1200" dirty="0">
                <a:latin typeface="メイリオ" panose="020B0604030504040204" pitchFamily="50" charset="-128"/>
                <a:ea typeface="メイリオ" panose="020B0604030504040204" pitchFamily="50" charset="-128"/>
              </a:rPr>
              <a:t>便利</a:t>
            </a:r>
            <a:r>
              <a:rPr kumimoji="1" lang="en-US" altLang="ja-JP" sz="1200" dirty="0">
                <a:latin typeface="メイリオ" panose="020B0604030504040204" pitchFamily="50" charset="-128"/>
                <a:ea typeface="メイリオ" panose="020B0604030504040204" pitchFamily="50" charset="-128"/>
              </a:rPr>
              <a:t>', 0.25031202738559727), ('</a:t>
            </a:r>
            <a:r>
              <a:rPr kumimoji="1" lang="ja-JP" altLang="en-US" sz="1200" dirty="0">
                <a:latin typeface="メイリオ" panose="020B0604030504040204" pitchFamily="50" charset="-128"/>
                <a:ea typeface="メイリオ" panose="020B0604030504040204" pitchFamily="50" charset="-128"/>
              </a:rPr>
              <a:t>階</a:t>
            </a:r>
            <a:r>
              <a:rPr kumimoji="1" lang="en-US" altLang="ja-JP" sz="1200" dirty="0">
                <a:latin typeface="メイリオ" panose="020B0604030504040204" pitchFamily="50" charset="-128"/>
                <a:ea typeface="メイリオ" panose="020B0604030504040204" pitchFamily="50" charset="-128"/>
              </a:rPr>
              <a:t>', 0.22832899989080457), ('</a:t>
            </a:r>
            <a:r>
              <a:rPr kumimoji="1" lang="ja-JP" altLang="en-US" sz="1200" dirty="0">
                <a:latin typeface="メイリオ" panose="020B0604030504040204" pitchFamily="50" charset="-128"/>
                <a:ea typeface="メイリオ" panose="020B0604030504040204" pitchFamily="50" charset="-128"/>
              </a:rPr>
              <a:t>朝食</a:t>
            </a:r>
            <a:r>
              <a:rPr kumimoji="1" lang="en-US" altLang="ja-JP" sz="1200" dirty="0">
                <a:latin typeface="メイリオ" panose="020B0604030504040204" pitchFamily="50" charset="-128"/>
                <a:ea typeface="メイリオ" panose="020B0604030504040204" pitchFamily="50" charset="-128"/>
              </a:rPr>
              <a:t>', 0.2188223327226547), ('</a:t>
            </a:r>
            <a:r>
              <a:rPr kumimoji="1" lang="ja-JP" altLang="en-US" sz="1200" dirty="0">
                <a:latin typeface="メイリオ" panose="020B0604030504040204" pitchFamily="50" charset="-128"/>
                <a:ea typeface="メイリオ" panose="020B0604030504040204" pitchFamily="50" charset="-128"/>
              </a:rPr>
              <a:t>良い</a:t>
            </a:r>
            <a:r>
              <a:rPr kumimoji="1" lang="en-US" altLang="ja-JP" sz="1200" dirty="0">
                <a:latin typeface="メイリオ" panose="020B0604030504040204" pitchFamily="50" charset="-128"/>
                <a:ea typeface="メイリオ" panose="020B0604030504040204" pitchFamily="50" charset="-128"/>
              </a:rPr>
              <a:t>', 0.2129621104026367), ('</a:t>
            </a:r>
            <a:r>
              <a:rPr kumimoji="1" lang="ja-JP" altLang="en-US" sz="1200" dirty="0">
                <a:latin typeface="メイリオ" panose="020B0604030504040204" pitchFamily="50" charset="-128"/>
                <a:ea typeface="メイリオ" panose="020B0604030504040204" pitchFamily="50" charset="-128"/>
              </a:rPr>
              <a:t>温泉</a:t>
            </a:r>
            <a:r>
              <a:rPr kumimoji="1" lang="en-US" altLang="ja-JP" sz="1200" dirty="0">
                <a:latin typeface="メイリオ" panose="020B0604030504040204" pitchFamily="50" charset="-128"/>
                <a:ea typeface="メイリオ" panose="020B0604030504040204" pitchFamily="50" charset="-128"/>
              </a:rPr>
              <a:t>', 0.18862457948429898), ('</a:t>
            </a:r>
            <a:r>
              <a:rPr kumimoji="1" lang="ja-JP" altLang="en-US" sz="1200" dirty="0">
                <a:latin typeface="メイリオ" panose="020B0604030504040204" pitchFamily="50" charset="-128"/>
                <a:ea typeface="メイリオ" panose="020B0604030504040204" pitchFamily="50" charset="-128"/>
              </a:rPr>
              <a:t>バス</a:t>
            </a:r>
            <a:r>
              <a:rPr kumimoji="1" lang="en-US" altLang="ja-JP" sz="1200" dirty="0">
                <a:latin typeface="メイリオ" panose="020B0604030504040204" pitchFamily="50" charset="-128"/>
                <a:ea typeface="メイリオ" panose="020B0604030504040204" pitchFamily="50" charset="-128"/>
              </a:rPr>
              <a:t>', 0.1860994959258034), ('</a:t>
            </a:r>
            <a:r>
              <a:rPr kumimoji="1" lang="ja-JP" altLang="en-US" sz="1200" dirty="0">
                <a:latin typeface="メイリオ" panose="020B0604030504040204" pitchFamily="50" charset="-128"/>
                <a:ea typeface="メイリオ" panose="020B0604030504040204" pitchFamily="50" charset="-128"/>
              </a:rPr>
              <a:t>観光</a:t>
            </a:r>
            <a:r>
              <a:rPr kumimoji="1" lang="en-US" altLang="ja-JP" sz="1200" dirty="0">
                <a:latin typeface="メイリオ" panose="020B0604030504040204" pitchFamily="50" charset="-128"/>
                <a:ea typeface="メイリオ" panose="020B0604030504040204" pitchFamily="50" charset="-128"/>
              </a:rPr>
              <a:t>', 0.17540807912822923), ('</a:t>
            </a:r>
            <a:r>
              <a:rPr kumimoji="1" lang="ja-JP" altLang="en-US" sz="1200" dirty="0">
                <a:latin typeface="メイリオ" panose="020B0604030504040204" pitchFamily="50" charset="-128"/>
                <a:ea typeface="メイリオ" panose="020B0604030504040204" pitchFamily="50" charset="-128"/>
              </a:rPr>
              <a:t>車</a:t>
            </a:r>
            <a:r>
              <a:rPr kumimoji="1" lang="en-US" altLang="ja-JP" sz="1200" dirty="0">
                <a:latin typeface="メイリオ" panose="020B0604030504040204" pitchFamily="50" charset="-128"/>
                <a:ea typeface="メイリオ" panose="020B0604030504040204" pitchFamily="50" charset="-128"/>
              </a:rPr>
              <a:t>', 0.1677647158876439), ('</a:t>
            </a:r>
            <a:r>
              <a:rPr kumimoji="1" lang="ja-JP" altLang="en-US" sz="1200" dirty="0">
                <a:latin typeface="メイリオ" panose="020B0604030504040204" pitchFamily="50" charset="-128"/>
                <a:ea typeface="メイリオ" panose="020B0604030504040204" pitchFamily="50" charset="-128"/>
              </a:rPr>
              <a:t>宿泊</a:t>
            </a:r>
            <a:r>
              <a:rPr kumimoji="1" lang="en-US" altLang="ja-JP" sz="1200" dirty="0">
                <a:latin typeface="メイリオ" panose="020B0604030504040204" pitchFamily="50" charset="-128"/>
                <a:ea typeface="メイリオ" panose="020B0604030504040204" pitchFamily="50" charset="-128"/>
              </a:rPr>
              <a:t>', 0.16281324828746233), ('</a:t>
            </a:r>
            <a:r>
              <a:rPr kumimoji="1" lang="ja-JP" altLang="en-US" sz="1200" dirty="0">
                <a:latin typeface="メイリオ" panose="020B0604030504040204" pitchFamily="50" charset="-128"/>
                <a:ea typeface="メイリオ" panose="020B0604030504040204" pitchFamily="50" charset="-128"/>
              </a:rPr>
              <a:t>徒歩</a:t>
            </a:r>
            <a:r>
              <a:rPr kumimoji="1" lang="en-US" altLang="ja-JP" sz="1200" dirty="0">
                <a:latin typeface="メイリオ" panose="020B0604030504040204" pitchFamily="50" charset="-128"/>
                <a:ea typeface="メイリオ" panose="020B0604030504040204" pitchFamily="50" charset="-128"/>
              </a:rPr>
              <a:t>', 0.15871981508680494), ('</a:t>
            </a:r>
            <a:r>
              <a:rPr kumimoji="1" lang="ja-JP" altLang="en-US" sz="1200" dirty="0">
                <a:latin typeface="メイリオ" panose="020B0604030504040204" pitchFamily="50" charset="-128"/>
                <a:ea typeface="メイリオ" panose="020B0604030504040204" pitchFamily="50" charset="-128"/>
              </a:rPr>
              <a:t>無料</a:t>
            </a:r>
            <a:r>
              <a:rPr kumimoji="1" lang="en-US" altLang="ja-JP" sz="1200" dirty="0">
                <a:latin typeface="メイリオ" panose="020B0604030504040204" pitchFamily="50" charset="-128"/>
                <a:ea typeface="メイリオ" panose="020B0604030504040204" pitchFamily="50" charset="-128"/>
              </a:rPr>
              <a:t>', 0.1567416822543927), ('</a:t>
            </a:r>
            <a:r>
              <a:rPr kumimoji="1" lang="ja-JP" altLang="en-US" sz="1200" dirty="0">
                <a:latin typeface="メイリオ" panose="020B0604030504040204" pitchFamily="50" charset="-128"/>
                <a:ea typeface="メイリオ" panose="020B0604030504040204" pitchFamily="50" charset="-128"/>
              </a:rPr>
              <a:t>田沢湖</a:t>
            </a:r>
            <a:r>
              <a:rPr kumimoji="1" lang="en-US" altLang="ja-JP" sz="1200" dirty="0">
                <a:latin typeface="メイリオ" panose="020B0604030504040204" pitchFamily="50" charset="-128"/>
                <a:ea typeface="メイリオ" panose="020B0604030504040204" pitchFamily="50" charset="-128"/>
              </a:rPr>
              <a:t>', 0.14839867317508268), ('</a:t>
            </a:r>
            <a:r>
              <a:rPr kumimoji="1" lang="ja-JP" altLang="en-US" sz="1200" dirty="0">
                <a:latin typeface="メイリオ" panose="020B0604030504040204" pitchFamily="50" charset="-128"/>
                <a:ea typeface="メイリオ" panose="020B0604030504040204" pitchFamily="50" charset="-128"/>
              </a:rPr>
              <a:t>街</a:t>
            </a:r>
            <a:r>
              <a:rPr kumimoji="1" lang="en-US" altLang="ja-JP" sz="1200" dirty="0">
                <a:latin typeface="メイリオ" panose="020B0604030504040204" pitchFamily="50" charset="-128"/>
                <a:ea typeface="メイリオ" panose="020B0604030504040204" pitchFamily="50" charset="-128"/>
              </a:rPr>
              <a:t>', 0.13770305821625234), ('</a:t>
            </a:r>
            <a:r>
              <a:rPr kumimoji="1" lang="ja-JP" altLang="en-US" sz="1200" dirty="0">
                <a:latin typeface="メイリオ" panose="020B0604030504040204" pitchFamily="50" charset="-128"/>
                <a:ea typeface="メイリオ" panose="020B0604030504040204" pitchFamily="50" charset="-128"/>
              </a:rPr>
              <a:t>広く</a:t>
            </a:r>
            <a:r>
              <a:rPr kumimoji="1" lang="en-US" altLang="ja-JP" sz="1200" dirty="0">
                <a:latin typeface="メイリオ" panose="020B0604030504040204" pitchFamily="50" charset="-128"/>
                <a:ea typeface="メイリオ" panose="020B0604030504040204" pitchFamily="50" charset="-128"/>
              </a:rPr>
              <a:t>', 0.1248457397122257)]</a:t>
            </a:r>
          </a:p>
          <a:p>
            <a:pPr algn="l"/>
            <a:endParaRPr kumimoji="1" lang="en-US" altLang="ja-JP" sz="1200" dirty="0">
              <a:latin typeface="メイリオ" panose="020B0604030504040204" pitchFamily="50" charset="-128"/>
              <a:ea typeface="メイリオ" panose="020B0604030504040204" pitchFamily="50" charset="-128"/>
            </a:endParaRPr>
          </a:p>
          <a:p>
            <a:pPr algn="l"/>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秋田</a:t>
            </a:r>
            <a:r>
              <a:rPr kumimoji="1" lang="en-US" altLang="ja-JP" sz="1200" dirty="0">
                <a:latin typeface="メイリオ" panose="020B0604030504040204" pitchFamily="50" charset="-128"/>
                <a:ea typeface="メイリオ" panose="020B0604030504040204" pitchFamily="50" charset="-128"/>
              </a:rPr>
              <a:t>', 0.5375448039824796), ('</a:t>
            </a:r>
            <a:r>
              <a:rPr kumimoji="1" lang="ja-JP" altLang="en-US" sz="1200" dirty="0">
                <a:latin typeface="メイリオ" panose="020B0604030504040204" pitchFamily="50" charset="-128"/>
                <a:ea typeface="メイリオ" panose="020B0604030504040204" pitchFamily="50" charset="-128"/>
              </a:rPr>
              <a:t>駅</a:t>
            </a:r>
            <a:r>
              <a:rPr kumimoji="1" lang="en-US" altLang="ja-JP" sz="1200" dirty="0">
                <a:latin typeface="メイリオ" panose="020B0604030504040204" pitchFamily="50" charset="-128"/>
                <a:ea typeface="メイリオ" panose="020B0604030504040204" pitchFamily="50" charset="-128"/>
              </a:rPr>
              <a:t>', 0.45221182484595823), ('</a:t>
            </a:r>
            <a:r>
              <a:rPr kumimoji="1" lang="ja-JP" altLang="en-US" sz="1200" dirty="0">
                <a:latin typeface="メイリオ" panose="020B0604030504040204" pitchFamily="50" charset="-128"/>
                <a:ea typeface="メイリオ" panose="020B0604030504040204" pitchFamily="50" charset="-128"/>
              </a:rPr>
              <a:t>味</a:t>
            </a:r>
            <a:r>
              <a:rPr kumimoji="1" lang="en-US" altLang="ja-JP" sz="1200" dirty="0">
                <a:latin typeface="メイリオ" panose="020B0604030504040204" pitchFamily="50" charset="-128"/>
                <a:ea typeface="メイリオ" panose="020B0604030504040204" pitchFamily="50" charset="-128"/>
              </a:rPr>
              <a:t>', 0.1431039319086135), ('</a:t>
            </a:r>
            <a:r>
              <a:rPr kumimoji="1" lang="ja-JP" altLang="en-US" sz="1200" dirty="0">
                <a:latin typeface="メイリオ" panose="020B0604030504040204" pitchFamily="50" charset="-128"/>
                <a:ea typeface="メイリオ" panose="020B0604030504040204" pitchFamily="50" charset="-128"/>
              </a:rPr>
              <a:t>場所</a:t>
            </a:r>
            <a:r>
              <a:rPr kumimoji="1" lang="en-US" altLang="ja-JP" sz="1200" dirty="0">
                <a:latin typeface="メイリオ" panose="020B0604030504040204" pitchFamily="50" charset="-128"/>
                <a:ea typeface="メイリオ" panose="020B0604030504040204" pitchFamily="50" charset="-128"/>
              </a:rPr>
              <a:t>', 0.09785829051146801), ('</a:t>
            </a:r>
            <a:r>
              <a:rPr kumimoji="1" lang="ja-JP" altLang="en-US" sz="1200" dirty="0">
                <a:latin typeface="メイリオ" panose="020B0604030504040204" pitchFamily="50" charset="-128"/>
                <a:ea typeface="メイリオ" panose="020B0604030504040204" pitchFamily="50" charset="-128"/>
              </a:rPr>
              <a:t>有名</a:t>
            </a:r>
            <a:r>
              <a:rPr kumimoji="1" lang="en-US" altLang="ja-JP" sz="1200" dirty="0">
                <a:latin typeface="メイリオ" panose="020B0604030504040204" pitchFamily="50" charset="-128"/>
                <a:ea typeface="メイリオ" panose="020B0604030504040204" pitchFamily="50" charset="-128"/>
              </a:rPr>
              <a:t>', 0.07705002436967802), ('</a:t>
            </a:r>
            <a:r>
              <a:rPr kumimoji="1" lang="ja-JP" altLang="en-US" sz="1200" dirty="0">
                <a:latin typeface="メイリオ" panose="020B0604030504040204" pitchFamily="50" charset="-128"/>
                <a:ea typeface="メイリオ" panose="020B0604030504040204" pitchFamily="50" charset="-128"/>
              </a:rPr>
              <a:t>駐車</a:t>
            </a:r>
            <a:r>
              <a:rPr kumimoji="1" lang="en-US" altLang="ja-JP" sz="1200" dirty="0">
                <a:latin typeface="メイリオ" panose="020B0604030504040204" pitchFamily="50" charset="-128"/>
                <a:ea typeface="メイリオ" panose="020B0604030504040204" pitchFamily="50" charset="-128"/>
              </a:rPr>
              <a:t>', 0.07124390483162818), ('</a:t>
            </a:r>
            <a:r>
              <a:rPr kumimoji="1" lang="ja-JP" altLang="en-US" sz="1200" dirty="0">
                <a:latin typeface="メイリオ" panose="020B0604030504040204" pitchFamily="50" charset="-128"/>
                <a:ea typeface="メイリオ" panose="020B0604030504040204" pitchFamily="50" charset="-128"/>
              </a:rPr>
              <a:t>観光</a:t>
            </a:r>
            <a:r>
              <a:rPr kumimoji="1" lang="en-US" altLang="ja-JP" sz="1200" dirty="0">
                <a:latin typeface="メイリオ" panose="020B0604030504040204" pitchFamily="50" charset="-128"/>
                <a:ea typeface="メイリオ" panose="020B0604030504040204" pitchFamily="50" charset="-128"/>
              </a:rPr>
              <a:t>', 0.0709525772306984), ('</a:t>
            </a:r>
            <a:r>
              <a:rPr kumimoji="1" lang="ja-JP" altLang="en-US" sz="1200" dirty="0">
                <a:latin typeface="メイリオ" panose="020B0604030504040204" pitchFamily="50" charset="-128"/>
                <a:ea typeface="メイリオ" panose="020B0604030504040204" pitchFamily="50" charset="-128"/>
              </a:rPr>
              <a:t>車</a:t>
            </a:r>
            <a:r>
              <a:rPr kumimoji="1" lang="en-US" altLang="ja-JP" sz="1200" dirty="0">
                <a:latin typeface="メイリオ" panose="020B0604030504040204" pitchFamily="50" charset="-128"/>
                <a:ea typeface="メイリオ" panose="020B0604030504040204" pitchFamily="50" charset="-128"/>
              </a:rPr>
              <a:t>', 0.07037988626369691), ('</a:t>
            </a:r>
            <a:r>
              <a:rPr kumimoji="1" lang="ja-JP" altLang="en-US" sz="1200" dirty="0">
                <a:latin typeface="メイリオ" panose="020B0604030504040204" pitchFamily="50" charset="-128"/>
                <a:ea typeface="メイリオ" panose="020B0604030504040204" pitchFamily="50" charset="-128"/>
              </a:rPr>
              <a:t>雰囲気</a:t>
            </a:r>
            <a:r>
              <a:rPr kumimoji="1" lang="en-US" altLang="ja-JP" sz="1200" dirty="0">
                <a:latin typeface="メイリオ" panose="020B0604030504040204" pitchFamily="50" charset="-128"/>
                <a:ea typeface="メイリオ" panose="020B0604030504040204" pitchFamily="50" charset="-128"/>
              </a:rPr>
              <a:t>', 0.06703137620704228), ('</a:t>
            </a:r>
            <a:r>
              <a:rPr kumimoji="1" lang="ja-JP" altLang="en-US" sz="1200" dirty="0">
                <a:latin typeface="メイリオ" panose="020B0604030504040204" pitchFamily="50" charset="-128"/>
                <a:ea typeface="メイリオ" panose="020B0604030504040204" pitchFamily="50" charset="-128"/>
              </a:rPr>
              <a:t>温泉</a:t>
            </a:r>
            <a:r>
              <a:rPr kumimoji="1" lang="en-US" altLang="ja-JP" sz="1200" dirty="0">
                <a:latin typeface="メイリオ" panose="020B0604030504040204" pitchFamily="50" charset="-128"/>
                <a:ea typeface="メイリオ" panose="020B0604030504040204" pitchFamily="50" charset="-128"/>
              </a:rPr>
              <a:t>', 0.06654623495113758), ('</a:t>
            </a:r>
            <a:r>
              <a:rPr kumimoji="1" lang="ja-JP" altLang="en-US" sz="1200" dirty="0">
                <a:latin typeface="メイリオ" panose="020B0604030504040204" pitchFamily="50" charset="-128"/>
                <a:ea typeface="メイリオ" panose="020B0604030504040204" pitchFamily="50" charset="-128"/>
              </a:rPr>
              <a:t>施設</a:t>
            </a:r>
            <a:r>
              <a:rPr kumimoji="1" lang="en-US" altLang="ja-JP" sz="1200" dirty="0">
                <a:latin typeface="メイリオ" panose="020B0604030504040204" pitchFamily="50" charset="-128"/>
                <a:ea typeface="メイリオ" panose="020B0604030504040204" pitchFamily="50" charset="-128"/>
              </a:rPr>
              <a:t>', 0.06494030603030461), ('</a:t>
            </a:r>
            <a:r>
              <a:rPr kumimoji="1" lang="ja-JP" altLang="en-US" sz="1200" dirty="0">
                <a:latin typeface="メイリオ" panose="020B0604030504040204" pitchFamily="50" charset="-128"/>
                <a:ea typeface="メイリオ" panose="020B0604030504040204" pitchFamily="50" charset="-128"/>
              </a:rPr>
              <a:t>良い</a:t>
            </a:r>
            <a:r>
              <a:rPr kumimoji="1" lang="en-US" altLang="ja-JP" sz="1200" dirty="0">
                <a:latin typeface="メイリオ" panose="020B0604030504040204" pitchFamily="50" charset="-128"/>
                <a:ea typeface="メイリオ" panose="020B0604030504040204" pitchFamily="50" charset="-128"/>
              </a:rPr>
              <a:t>', 0.05909075490974783), ('</a:t>
            </a:r>
            <a:r>
              <a:rPr kumimoji="1" lang="ja-JP" altLang="en-US" sz="1200" dirty="0">
                <a:latin typeface="メイリオ" panose="020B0604030504040204" pitchFamily="50" charset="-128"/>
                <a:ea typeface="メイリオ" panose="020B0604030504040204" pitchFamily="50" charset="-128"/>
              </a:rPr>
              <a:t>田沢湖</a:t>
            </a:r>
            <a:r>
              <a:rPr kumimoji="1" lang="en-US" altLang="ja-JP" sz="1200" dirty="0">
                <a:latin typeface="メイリオ" panose="020B0604030504040204" pitchFamily="50" charset="-128"/>
                <a:ea typeface="メイリオ" panose="020B0604030504040204" pitchFamily="50" charset="-128"/>
              </a:rPr>
              <a:t>', 0.0458591222050082), ('</a:t>
            </a:r>
            <a:r>
              <a:rPr kumimoji="1" lang="ja-JP" altLang="en-US" sz="1200" dirty="0">
                <a:latin typeface="メイリオ" panose="020B0604030504040204" pitchFamily="50" charset="-128"/>
                <a:ea typeface="メイリオ" panose="020B0604030504040204" pitchFamily="50" charset="-128"/>
              </a:rPr>
              <a:t>良かっ</a:t>
            </a:r>
            <a:r>
              <a:rPr kumimoji="1" lang="en-US" altLang="ja-JP" sz="1200" dirty="0">
                <a:latin typeface="メイリオ" panose="020B0604030504040204" pitchFamily="50" charset="-128"/>
                <a:ea typeface="メイリオ" panose="020B0604030504040204" pitchFamily="50" charset="-128"/>
              </a:rPr>
              <a:t>', 0.04216554859117111), ('</a:t>
            </a:r>
            <a:r>
              <a:rPr kumimoji="1" lang="ja-JP" altLang="en-US" sz="1200" dirty="0">
                <a:latin typeface="メイリオ" panose="020B0604030504040204" pitchFamily="50" charset="-128"/>
                <a:ea typeface="メイリオ" panose="020B0604030504040204" pitchFamily="50" charset="-128"/>
              </a:rPr>
              <a:t>沿い</a:t>
            </a:r>
            <a:r>
              <a:rPr kumimoji="1" lang="en-US" altLang="ja-JP" sz="1200" dirty="0">
                <a:latin typeface="メイリオ" panose="020B0604030504040204" pitchFamily="50" charset="-128"/>
                <a:ea typeface="メイリオ" panose="020B0604030504040204" pitchFamily="50" charset="-128"/>
              </a:rPr>
              <a:t>', 0.04092176114884616), ('</a:t>
            </a:r>
            <a:r>
              <a:rPr kumimoji="1" lang="ja-JP" altLang="en-US" sz="1200" dirty="0">
                <a:latin typeface="メイリオ" panose="020B0604030504040204" pitchFamily="50" charset="-128"/>
                <a:ea typeface="メイリオ" panose="020B0604030504040204" pitchFamily="50" charset="-128"/>
              </a:rPr>
              <a:t>利用</a:t>
            </a:r>
            <a:r>
              <a:rPr kumimoji="1" lang="en-US" altLang="ja-JP" sz="1200" dirty="0">
                <a:latin typeface="メイリオ" panose="020B0604030504040204" pitchFamily="50" charset="-128"/>
                <a:ea typeface="メイリオ" panose="020B0604030504040204" pitchFamily="50" charset="-128"/>
              </a:rPr>
              <a:t>', 0.03875316538100993), ('</a:t>
            </a:r>
            <a:r>
              <a:rPr kumimoji="1" lang="ja-JP" altLang="en-US" sz="1200" dirty="0">
                <a:latin typeface="メイリオ" panose="020B0604030504040204" pitchFamily="50" charset="-128"/>
                <a:ea typeface="メイリオ" panose="020B0604030504040204" pitchFamily="50" charset="-128"/>
              </a:rPr>
              <a:t>多い</a:t>
            </a:r>
            <a:r>
              <a:rPr kumimoji="1" lang="en-US" altLang="ja-JP" sz="1200" dirty="0">
                <a:latin typeface="メイリオ" panose="020B0604030504040204" pitchFamily="50" charset="-128"/>
                <a:ea typeface="メイリオ" panose="020B0604030504040204" pitchFamily="50" charset="-128"/>
              </a:rPr>
              <a:t>', 0.03753941042028841), ('</a:t>
            </a:r>
            <a:r>
              <a:rPr kumimoji="1" lang="ja-JP" altLang="en-US" sz="1200" dirty="0">
                <a:latin typeface="メイリオ" panose="020B0604030504040204" pitchFamily="50" charset="-128"/>
                <a:ea typeface="メイリオ" panose="020B0604030504040204" pitchFamily="50" charset="-128"/>
              </a:rPr>
              <a:t>館</a:t>
            </a:r>
            <a:r>
              <a:rPr kumimoji="1" lang="en-US" altLang="ja-JP" sz="1200" dirty="0">
                <a:latin typeface="メイリオ" panose="020B0604030504040204" pitchFamily="50" charset="-128"/>
                <a:ea typeface="メイリオ" panose="020B0604030504040204" pitchFamily="50" charset="-128"/>
              </a:rPr>
              <a:t>', 0.03596365821912274), ('</a:t>
            </a:r>
            <a:r>
              <a:rPr kumimoji="1" lang="ja-JP" altLang="en-US" sz="1200" dirty="0">
                <a:latin typeface="メイリオ" panose="020B0604030504040204" pitchFamily="50" charset="-128"/>
                <a:ea typeface="メイリオ" panose="020B0604030504040204" pitchFamily="50" charset="-128"/>
              </a:rPr>
              <a:t>便利</a:t>
            </a:r>
            <a:r>
              <a:rPr kumimoji="1" lang="en-US" altLang="ja-JP" sz="1200" dirty="0">
                <a:latin typeface="メイリオ" panose="020B0604030504040204" pitchFamily="50" charset="-128"/>
                <a:ea typeface="メイリオ" panose="020B0604030504040204" pitchFamily="50" charset="-128"/>
              </a:rPr>
              <a:t>', 0.032553987677601474), ('</a:t>
            </a:r>
            <a:r>
              <a:rPr kumimoji="1" lang="ja-JP" altLang="en-US" sz="1200" dirty="0">
                <a:latin typeface="メイリオ" panose="020B0604030504040204" pitchFamily="50" charset="-128"/>
                <a:ea typeface="メイリオ" panose="020B0604030504040204" pitchFamily="50" charset="-128"/>
              </a:rPr>
              <a:t>料理</a:t>
            </a:r>
            <a:r>
              <a:rPr kumimoji="1" lang="en-US" altLang="ja-JP" sz="1200" dirty="0">
                <a:latin typeface="メイリオ" panose="020B0604030504040204" pitchFamily="50" charset="-128"/>
                <a:ea typeface="メイリオ" panose="020B0604030504040204" pitchFamily="50" charset="-128"/>
              </a:rPr>
              <a:t>', 0.0324447423549811)]</a:t>
            </a:r>
          </a:p>
          <a:p>
            <a:pPr algn="l"/>
            <a:endParaRPr kumimoji="1" lang="en-US" altLang="ja-JP" sz="1200" dirty="0">
              <a:latin typeface="メイリオ" panose="020B0604030504040204" pitchFamily="50" charset="-128"/>
              <a:ea typeface="メイリオ" panose="020B0604030504040204" pitchFamily="50" charset="-128"/>
            </a:endParaRPr>
          </a:p>
          <a:p>
            <a:pPr algn="l"/>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温泉</a:t>
            </a:r>
            <a:r>
              <a:rPr kumimoji="1" lang="en-US" altLang="ja-JP" sz="1200" dirty="0">
                <a:latin typeface="メイリオ" panose="020B0604030504040204" pitchFamily="50" charset="-128"/>
                <a:ea typeface="メイリオ" panose="020B0604030504040204" pitchFamily="50" charset="-128"/>
              </a:rPr>
              <a:t>', 1.3870841054627459), ('</a:t>
            </a:r>
            <a:r>
              <a:rPr kumimoji="1" lang="ja-JP" altLang="en-US" sz="1200" dirty="0">
                <a:latin typeface="メイリオ" panose="020B0604030504040204" pitchFamily="50" charset="-128"/>
                <a:ea typeface="メイリオ" panose="020B0604030504040204" pitchFamily="50" charset="-128"/>
              </a:rPr>
              <a:t>ホテル</a:t>
            </a:r>
            <a:r>
              <a:rPr kumimoji="1" lang="en-US" altLang="ja-JP" sz="1200" dirty="0">
                <a:latin typeface="メイリオ" panose="020B0604030504040204" pitchFamily="50" charset="-128"/>
                <a:ea typeface="メイリオ" panose="020B0604030504040204" pitchFamily="50" charset="-128"/>
              </a:rPr>
              <a:t>', 0.7866243065559745), ('</a:t>
            </a:r>
            <a:r>
              <a:rPr kumimoji="1" lang="ja-JP" altLang="en-US" sz="1200" dirty="0">
                <a:latin typeface="メイリオ" panose="020B0604030504040204" pitchFamily="50" charset="-128"/>
                <a:ea typeface="メイリオ" panose="020B0604030504040204" pitchFamily="50" charset="-128"/>
              </a:rPr>
              <a:t>湯</a:t>
            </a:r>
            <a:r>
              <a:rPr kumimoji="1" lang="en-US" altLang="ja-JP" sz="1200" dirty="0">
                <a:latin typeface="メイリオ" panose="020B0604030504040204" pitchFamily="50" charset="-128"/>
                <a:ea typeface="メイリオ" panose="020B0604030504040204" pitchFamily="50" charset="-128"/>
              </a:rPr>
              <a:t>', 0.7660226705725758), ('</a:t>
            </a:r>
            <a:r>
              <a:rPr kumimoji="1" lang="ja-JP" altLang="en-US" sz="1200" dirty="0">
                <a:latin typeface="メイリオ" panose="020B0604030504040204" pitchFamily="50" charset="-128"/>
                <a:ea typeface="メイリオ" panose="020B0604030504040204" pitchFamily="50" charset="-128"/>
              </a:rPr>
              <a:t>部屋</a:t>
            </a:r>
            <a:r>
              <a:rPr kumimoji="1" lang="en-US" altLang="ja-JP" sz="1200" dirty="0">
                <a:latin typeface="メイリオ" panose="020B0604030504040204" pitchFamily="50" charset="-128"/>
                <a:ea typeface="メイリオ" panose="020B0604030504040204" pitchFamily="50" charset="-128"/>
              </a:rPr>
              <a:t>', 0.6427208692628623), ('</a:t>
            </a:r>
            <a:r>
              <a:rPr kumimoji="1" lang="ja-JP" altLang="en-US" sz="1200" dirty="0">
                <a:latin typeface="メイリオ" panose="020B0604030504040204" pitchFamily="50" charset="-128"/>
                <a:ea typeface="メイリオ" panose="020B0604030504040204" pitchFamily="50" charset="-128"/>
              </a:rPr>
              <a:t>秋田</a:t>
            </a:r>
            <a:r>
              <a:rPr kumimoji="1" lang="en-US" altLang="ja-JP" sz="1200" dirty="0">
                <a:latin typeface="メイリオ" panose="020B0604030504040204" pitchFamily="50" charset="-128"/>
                <a:ea typeface="メイリオ" panose="020B0604030504040204" pitchFamily="50" charset="-128"/>
              </a:rPr>
              <a:t>', 0.5207713130537726), ('</a:t>
            </a:r>
            <a:r>
              <a:rPr kumimoji="1" lang="ja-JP" altLang="en-US" sz="1200" dirty="0">
                <a:latin typeface="メイリオ" panose="020B0604030504040204" pitchFamily="50" charset="-128"/>
                <a:ea typeface="メイリオ" panose="020B0604030504040204" pitchFamily="50" charset="-128"/>
              </a:rPr>
              <a:t>宿泊</a:t>
            </a:r>
            <a:r>
              <a:rPr kumimoji="1" lang="en-US" altLang="ja-JP" sz="1200" dirty="0">
                <a:latin typeface="メイリオ" panose="020B0604030504040204" pitchFamily="50" charset="-128"/>
                <a:ea typeface="メイリオ" panose="020B0604030504040204" pitchFamily="50" charset="-128"/>
              </a:rPr>
              <a:t>', 0.4996991840052372), ('</a:t>
            </a:r>
            <a:r>
              <a:rPr kumimoji="1" lang="ja-JP" altLang="en-US" sz="1200" dirty="0">
                <a:latin typeface="メイリオ" panose="020B0604030504040204" pitchFamily="50" charset="-128"/>
                <a:ea typeface="メイリオ" panose="020B0604030504040204" pitchFamily="50" charset="-128"/>
              </a:rPr>
              <a:t>駅</a:t>
            </a:r>
            <a:r>
              <a:rPr kumimoji="1" lang="en-US" altLang="ja-JP" sz="1200" dirty="0">
                <a:latin typeface="メイリオ" panose="020B0604030504040204" pitchFamily="50" charset="-128"/>
                <a:ea typeface="メイリオ" panose="020B0604030504040204" pitchFamily="50" charset="-128"/>
              </a:rPr>
              <a:t>', 0.48395546505515114), ('</a:t>
            </a:r>
            <a:r>
              <a:rPr kumimoji="1" lang="ja-JP" altLang="en-US" sz="1200" dirty="0">
                <a:latin typeface="メイリオ" panose="020B0604030504040204" pitchFamily="50" charset="-128"/>
                <a:ea typeface="メイリオ" panose="020B0604030504040204" pitchFamily="50" charset="-128"/>
              </a:rPr>
              <a:t>宿</a:t>
            </a:r>
            <a:r>
              <a:rPr kumimoji="1" lang="en-US" altLang="ja-JP" sz="1200" dirty="0">
                <a:latin typeface="メイリオ" panose="020B0604030504040204" pitchFamily="50" charset="-128"/>
                <a:ea typeface="メイリオ" panose="020B0604030504040204" pitchFamily="50" charset="-128"/>
              </a:rPr>
              <a:t>', 0.4771841615216988), ('</a:t>
            </a:r>
            <a:r>
              <a:rPr kumimoji="1" lang="ja-JP" altLang="en-US" sz="1200" dirty="0">
                <a:latin typeface="メイリオ" panose="020B0604030504040204" pitchFamily="50" charset="-128"/>
                <a:ea typeface="メイリオ" panose="020B0604030504040204" pitchFamily="50" charset="-128"/>
              </a:rPr>
              <a:t>風呂</a:t>
            </a:r>
            <a:r>
              <a:rPr kumimoji="1" lang="en-US" altLang="ja-JP" sz="1200" dirty="0">
                <a:latin typeface="メイリオ" panose="020B0604030504040204" pitchFamily="50" charset="-128"/>
                <a:ea typeface="メイリオ" panose="020B0604030504040204" pitchFamily="50" charset="-128"/>
              </a:rPr>
              <a:t>', 0.4679529759452761), ('</a:t>
            </a:r>
            <a:r>
              <a:rPr kumimoji="1" lang="ja-JP" altLang="en-US" sz="1200" dirty="0">
                <a:latin typeface="メイリオ" panose="020B0604030504040204" pitchFamily="50" charset="-128"/>
                <a:ea typeface="メイリオ" panose="020B0604030504040204" pitchFamily="50" charset="-128"/>
              </a:rPr>
              <a:t>利用</a:t>
            </a:r>
            <a:r>
              <a:rPr kumimoji="1" lang="en-US" altLang="ja-JP" sz="1200" dirty="0">
                <a:latin typeface="メイリオ" panose="020B0604030504040204" pitchFamily="50" charset="-128"/>
                <a:ea typeface="メイリオ" panose="020B0604030504040204" pitchFamily="50" charset="-128"/>
              </a:rPr>
              <a:t>', 0.43069957018624344), ('</a:t>
            </a:r>
            <a:r>
              <a:rPr kumimoji="1" lang="ja-JP" altLang="en-US" sz="1200" dirty="0">
                <a:latin typeface="メイリオ" panose="020B0604030504040204" pitchFamily="50" charset="-128"/>
                <a:ea typeface="メイリオ" panose="020B0604030504040204" pitchFamily="50" charset="-128"/>
              </a:rPr>
              <a:t>食事</a:t>
            </a:r>
            <a:r>
              <a:rPr kumimoji="1" lang="en-US" altLang="ja-JP" sz="1200" dirty="0">
                <a:latin typeface="メイリオ" panose="020B0604030504040204" pitchFamily="50" charset="-128"/>
                <a:ea typeface="メイリオ" panose="020B0604030504040204" pitchFamily="50" charset="-128"/>
              </a:rPr>
              <a:t>', 0.3947901304413601), ('</a:t>
            </a:r>
            <a:r>
              <a:rPr kumimoji="1" lang="ja-JP" altLang="en-US" sz="1200" dirty="0">
                <a:latin typeface="メイリオ" panose="020B0604030504040204" pitchFamily="50" charset="-128"/>
                <a:ea typeface="メイリオ" panose="020B0604030504040204" pitchFamily="50" charset="-128"/>
              </a:rPr>
              <a:t>バス</a:t>
            </a:r>
            <a:r>
              <a:rPr kumimoji="1" lang="en-US" altLang="ja-JP" sz="1200" dirty="0">
                <a:latin typeface="メイリオ" panose="020B0604030504040204" pitchFamily="50" charset="-128"/>
                <a:ea typeface="メイリオ" panose="020B0604030504040204" pitchFamily="50" charset="-128"/>
              </a:rPr>
              <a:t>', 0.3294852505283244), ('</a:t>
            </a:r>
            <a:r>
              <a:rPr kumimoji="1" lang="ja-JP" altLang="en-US" sz="1200" dirty="0">
                <a:latin typeface="メイリオ" panose="020B0604030504040204" pitchFamily="50" charset="-128"/>
                <a:ea typeface="メイリオ" panose="020B0604030504040204" pitchFamily="50" charset="-128"/>
              </a:rPr>
              <a:t>露天風呂</a:t>
            </a:r>
            <a:r>
              <a:rPr kumimoji="1" lang="en-US" altLang="ja-JP" sz="1200" dirty="0">
                <a:latin typeface="メイリオ" panose="020B0604030504040204" pitchFamily="50" charset="-128"/>
                <a:ea typeface="メイリオ" panose="020B0604030504040204" pitchFamily="50" charset="-128"/>
              </a:rPr>
              <a:t>', 0.3282118611374745), ('</a:t>
            </a:r>
            <a:r>
              <a:rPr kumimoji="1" lang="ja-JP" altLang="en-US" sz="1200" dirty="0">
                <a:latin typeface="メイリオ" panose="020B0604030504040204" pitchFamily="50" charset="-128"/>
                <a:ea typeface="メイリオ" panose="020B0604030504040204" pitchFamily="50" charset="-128"/>
              </a:rPr>
              <a:t>料理</a:t>
            </a:r>
            <a:r>
              <a:rPr kumimoji="1" lang="en-US" altLang="ja-JP" sz="1200" dirty="0">
                <a:latin typeface="メイリオ" panose="020B0604030504040204" pitchFamily="50" charset="-128"/>
                <a:ea typeface="メイリオ" panose="020B0604030504040204" pitchFamily="50" charset="-128"/>
              </a:rPr>
              <a:t>', 0.31833578147375685), ('</a:t>
            </a:r>
            <a:r>
              <a:rPr kumimoji="1" lang="ja-JP" altLang="en-US" sz="1200" dirty="0">
                <a:latin typeface="メイリオ" panose="020B0604030504040204" pitchFamily="50" charset="-128"/>
                <a:ea typeface="メイリオ" panose="020B0604030504040204" pitchFamily="50" charset="-128"/>
              </a:rPr>
              <a:t>良い</a:t>
            </a:r>
            <a:r>
              <a:rPr kumimoji="1" lang="en-US" altLang="ja-JP" sz="1200" dirty="0">
                <a:latin typeface="メイリオ" panose="020B0604030504040204" pitchFamily="50" charset="-128"/>
                <a:ea typeface="メイリオ" panose="020B0604030504040204" pitchFamily="50" charset="-128"/>
              </a:rPr>
              <a:t>', 0.31714341419590114), ('</a:t>
            </a:r>
            <a:r>
              <a:rPr kumimoji="1" lang="ja-JP" altLang="en-US" sz="1200" dirty="0">
                <a:latin typeface="メイリオ" panose="020B0604030504040204" pitchFamily="50" charset="-128"/>
                <a:ea typeface="メイリオ" panose="020B0604030504040204" pitchFamily="50" charset="-128"/>
              </a:rPr>
              <a:t>車</a:t>
            </a:r>
            <a:r>
              <a:rPr kumimoji="1" lang="en-US" altLang="ja-JP" sz="1200" dirty="0">
                <a:latin typeface="メイリオ" panose="020B0604030504040204" pitchFamily="50" charset="-128"/>
                <a:ea typeface="メイリオ" panose="020B0604030504040204" pitchFamily="50" charset="-128"/>
              </a:rPr>
              <a:t>', 0.30742333850481307), ('</a:t>
            </a:r>
            <a:r>
              <a:rPr kumimoji="1" lang="ja-JP" altLang="en-US" sz="1200" dirty="0">
                <a:latin typeface="メイリオ" panose="020B0604030504040204" pitchFamily="50" charset="-128"/>
                <a:ea typeface="メイリオ" panose="020B0604030504040204" pitchFamily="50" charset="-128"/>
              </a:rPr>
              <a:t>観光</a:t>
            </a:r>
            <a:r>
              <a:rPr kumimoji="1" lang="en-US" altLang="ja-JP" sz="1200" dirty="0">
                <a:latin typeface="メイリオ" panose="020B0604030504040204" pitchFamily="50" charset="-128"/>
                <a:ea typeface="メイリオ" panose="020B0604030504040204" pitchFamily="50" charset="-128"/>
              </a:rPr>
              <a:t>', 0.3056434284462368), ('</a:t>
            </a:r>
            <a:r>
              <a:rPr kumimoji="1" lang="ja-JP" altLang="en-US" sz="1200" dirty="0">
                <a:latin typeface="メイリオ" panose="020B0604030504040204" pitchFamily="50" charset="-128"/>
                <a:ea typeface="メイリオ" panose="020B0604030504040204" pitchFamily="50" charset="-128"/>
              </a:rPr>
              <a:t>階</a:t>
            </a:r>
            <a:r>
              <a:rPr kumimoji="1" lang="en-US" altLang="ja-JP" sz="1200" dirty="0">
                <a:latin typeface="メイリオ" panose="020B0604030504040204" pitchFamily="50" charset="-128"/>
                <a:ea typeface="メイリオ" panose="020B0604030504040204" pitchFamily="50" charset="-128"/>
              </a:rPr>
              <a:t>', 0.28345346446321606), ('</a:t>
            </a:r>
            <a:r>
              <a:rPr kumimoji="1" lang="ja-JP" altLang="en-US" sz="1200" dirty="0">
                <a:latin typeface="メイリオ" panose="020B0604030504040204" pitchFamily="50" charset="-128"/>
                <a:ea typeface="メイリオ" panose="020B0604030504040204" pitchFamily="50" charset="-128"/>
              </a:rPr>
              <a:t>レストラン</a:t>
            </a:r>
            <a:r>
              <a:rPr kumimoji="1" lang="en-US" altLang="ja-JP" sz="1200" dirty="0">
                <a:latin typeface="メイリオ" panose="020B0604030504040204" pitchFamily="50" charset="-128"/>
                <a:ea typeface="メイリオ" panose="020B0604030504040204" pitchFamily="50" charset="-128"/>
              </a:rPr>
              <a:t>', 0.2468626111922744), ('</a:t>
            </a:r>
            <a:r>
              <a:rPr kumimoji="1" lang="ja-JP" altLang="en-US" sz="1200" dirty="0">
                <a:latin typeface="メイリオ" panose="020B0604030504040204" pitchFamily="50" charset="-128"/>
                <a:ea typeface="メイリオ" panose="020B0604030504040204" pitchFamily="50" charset="-128"/>
              </a:rPr>
              <a:t>駐車</a:t>
            </a:r>
            <a:r>
              <a:rPr kumimoji="1" lang="en-US" altLang="ja-JP" sz="1200" dirty="0">
                <a:latin typeface="メイリオ" panose="020B0604030504040204" pitchFamily="50" charset="-128"/>
                <a:ea typeface="メイリオ" panose="020B0604030504040204" pitchFamily="50" charset="-128"/>
              </a:rPr>
              <a:t>', 0.2437010999873307)]</a:t>
            </a:r>
          </a:p>
          <a:p>
            <a:pPr algn="l"/>
            <a:endParaRPr kumimoji="1" lang="en-US" altLang="ja-JP" sz="1200" dirty="0">
              <a:latin typeface="メイリオ" panose="020B0604030504040204" pitchFamily="50" charset="-128"/>
              <a:ea typeface="メイリオ" panose="020B0604030504040204" pitchFamily="50" charset="-128"/>
            </a:endParaRPr>
          </a:p>
          <a:p>
            <a:pPr algn="l"/>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秋田</a:t>
            </a:r>
            <a:r>
              <a:rPr kumimoji="1" lang="en-US" altLang="ja-JP" sz="1200" dirty="0">
                <a:latin typeface="メイリオ" panose="020B0604030504040204" pitchFamily="50" charset="-128"/>
                <a:ea typeface="メイリオ" panose="020B0604030504040204" pitchFamily="50" charset="-128"/>
              </a:rPr>
              <a:t>', 0.7045181288072224), ('</a:t>
            </a:r>
            <a:r>
              <a:rPr kumimoji="1" lang="ja-JP" altLang="en-US" sz="1200" dirty="0">
                <a:latin typeface="メイリオ" panose="020B0604030504040204" pitchFamily="50" charset="-128"/>
                <a:ea typeface="メイリオ" panose="020B0604030504040204" pitchFamily="50" charset="-128"/>
              </a:rPr>
              <a:t>屋敷</a:t>
            </a:r>
            <a:r>
              <a:rPr kumimoji="1" lang="en-US" altLang="ja-JP" sz="1200" dirty="0">
                <a:latin typeface="メイリオ" panose="020B0604030504040204" pitchFamily="50" charset="-128"/>
                <a:ea typeface="メイリオ" panose="020B0604030504040204" pitchFamily="50" charset="-128"/>
              </a:rPr>
              <a:t>', 0.4780541041084339), ('</a:t>
            </a:r>
            <a:r>
              <a:rPr kumimoji="1" lang="ja-JP" altLang="en-US" sz="1200" dirty="0">
                <a:latin typeface="メイリオ" panose="020B0604030504040204" pitchFamily="50" charset="-128"/>
                <a:ea typeface="メイリオ" panose="020B0604030504040204" pitchFamily="50" charset="-128"/>
              </a:rPr>
              <a:t>駅</a:t>
            </a:r>
            <a:r>
              <a:rPr kumimoji="1" lang="en-US" altLang="ja-JP" sz="1200" dirty="0">
                <a:latin typeface="メイリオ" panose="020B0604030504040204" pitchFamily="50" charset="-128"/>
                <a:ea typeface="メイリオ" panose="020B0604030504040204" pitchFamily="50" charset="-128"/>
              </a:rPr>
              <a:t>', 0.46291547842708713), ('</a:t>
            </a:r>
            <a:r>
              <a:rPr kumimoji="1" lang="ja-JP" altLang="en-US" sz="1200" dirty="0">
                <a:latin typeface="メイリオ" panose="020B0604030504040204" pitchFamily="50" charset="-128"/>
                <a:ea typeface="メイリオ" panose="020B0604030504040204" pitchFamily="50" charset="-128"/>
              </a:rPr>
              <a:t>武家</a:t>
            </a:r>
            <a:r>
              <a:rPr kumimoji="1" lang="en-US" altLang="ja-JP" sz="1200" dirty="0">
                <a:latin typeface="メイリオ" panose="020B0604030504040204" pitchFamily="50" charset="-128"/>
                <a:ea typeface="メイリオ" panose="020B0604030504040204" pitchFamily="50" charset="-128"/>
              </a:rPr>
              <a:t>', 0.4416906974263111), ('</a:t>
            </a:r>
            <a:r>
              <a:rPr kumimoji="1" lang="ja-JP" altLang="en-US" sz="1200" dirty="0">
                <a:latin typeface="メイリオ" panose="020B0604030504040204" pitchFamily="50" charset="-128"/>
                <a:ea typeface="メイリオ" panose="020B0604030504040204" pitchFamily="50" charset="-128"/>
              </a:rPr>
              <a:t>角館</a:t>
            </a:r>
            <a:r>
              <a:rPr kumimoji="1" lang="en-US" altLang="ja-JP" sz="1200" dirty="0">
                <a:latin typeface="メイリオ" panose="020B0604030504040204" pitchFamily="50" charset="-128"/>
                <a:ea typeface="メイリオ" panose="020B0604030504040204" pitchFamily="50" charset="-128"/>
              </a:rPr>
              <a:t>', 0.4198016110570498), ('</a:t>
            </a:r>
            <a:r>
              <a:rPr kumimoji="1" lang="ja-JP" altLang="en-US" sz="1200" dirty="0">
                <a:latin typeface="メイリオ" panose="020B0604030504040204" pitchFamily="50" charset="-128"/>
                <a:ea typeface="メイリオ" panose="020B0604030504040204" pitchFamily="50" charset="-128"/>
              </a:rPr>
              <a:t>観光</a:t>
            </a:r>
            <a:r>
              <a:rPr kumimoji="1" lang="en-US" altLang="ja-JP" sz="1200" dirty="0">
                <a:latin typeface="メイリオ" panose="020B0604030504040204" pitchFamily="50" charset="-128"/>
                <a:ea typeface="メイリオ" panose="020B0604030504040204" pitchFamily="50" charset="-128"/>
              </a:rPr>
              <a:t>', 0.3260072579660923), ('</a:t>
            </a:r>
            <a:r>
              <a:rPr kumimoji="1" lang="ja-JP" altLang="en-US" sz="1200" dirty="0">
                <a:latin typeface="メイリオ" panose="020B0604030504040204" pitchFamily="50" charset="-128"/>
                <a:ea typeface="メイリオ" panose="020B0604030504040204" pitchFamily="50" charset="-128"/>
              </a:rPr>
              <a:t>館</a:t>
            </a:r>
            <a:r>
              <a:rPr kumimoji="1" lang="en-US" altLang="ja-JP" sz="1200" dirty="0">
                <a:latin typeface="メイリオ" panose="020B0604030504040204" pitchFamily="50" charset="-128"/>
                <a:ea typeface="メイリオ" panose="020B0604030504040204" pitchFamily="50" charset="-128"/>
              </a:rPr>
              <a:t>', 0.3202391447116726), ('</a:t>
            </a:r>
            <a:r>
              <a:rPr kumimoji="1" lang="ja-JP" altLang="en-US" sz="1200" dirty="0">
                <a:latin typeface="メイリオ" panose="020B0604030504040204" pitchFamily="50" charset="-128"/>
                <a:ea typeface="メイリオ" panose="020B0604030504040204" pitchFamily="50" charset="-128"/>
              </a:rPr>
              <a:t>通り</a:t>
            </a:r>
            <a:r>
              <a:rPr kumimoji="1" lang="en-US" altLang="ja-JP" sz="1200" dirty="0">
                <a:latin typeface="メイリオ" panose="020B0604030504040204" pitchFamily="50" charset="-128"/>
                <a:ea typeface="メイリオ" panose="020B0604030504040204" pitchFamily="50" charset="-128"/>
              </a:rPr>
              <a:t>', 0.2929304582696073), ('</a:t>
            </a:r>
            <a:r>
              <a:rPr kumimoji="1" lang="ja-JP" altLang="en-US" sz="1200" dirty="0">
                <a:latin typeface="メイリオ" panose="020B0604030504040204" pitchFamily="50" charset="-128"/>
                <a:ea typeface="メイリオ" panose="020B0604030504040204" pitchFamily="50" charset="-128"/>
              </a:rPr>
              <a:t>展示</a:t>
            </a:r>
            <a:r>
              <a:rPr kumimoji="1" lang="en-US" altLang="ja-JP" sz="1200" dirty="0">
                <a:latin typeface="メイリオ" panose="020B0604030504040204" pitchFamily="50" charset="-128"/>
                <a:ea typeface="メイリオ" panose="020B0604030504040204" pitchFamily="50" charset="-128"/>
              </a:rPr>
              <a:t>', 0.2332827485541293), ('</a:t>
            </a:r>
            <a:r>
              <a:rPr kumimoji="1" lang="ja-JP" altLang="en-US" sz="1200" dirty="0">
                <a:latin typeface="メイリオ" panose="020B0604030504040204" pitchFamily="50" charset="-128"/>
                <a:ea typeface="メイリオ" panose="020B0604030504040204" pitchFamily="50" charset="-128"/>
              </a:rPr>
              <a:t>建物</a:t>
            </a:r>
            <a:r>
              <a:rPr kumimoji="1" lang="en-US" altLang="ja-JP" sz="1200" dirty="0">
                <a:latin typeface="メイリオ" panose="020B0604030504040204" pitchFamily="50" charset="-128"/>
                <a:ea typeface="メイリオ" panose="020B0604030504040204" pitchFamily="50" charset="-128"/>
              </a:rPr>
              <a:t>', 0.21366370151085676), ('</a:t>
            </a:r>
            <a:r>
              <a:rPr kumimoji="1" lang="ja-JP" altLang="en-US" sz="1200" dirty="0">
                <a:latin typeface="メイリオ" panose="020B0604030504040204" pitchFamily="50" charset="-128"/>
                <a:ea typeface="メイリオ" panose="020B0604030504040204" pitchFamily="50" charset="-128"/>
              </a:rPr>
              <a:t>利用</a:t>
            </a:r>
            <a:r>
              <a:rPr kumimoji="1" lang="en-US" altLang="ja-JP" sz="1200" dirty="0">
                <a:latin typeface="メイリオ" panose="020B0604030504040204" pitchFamily="50" charset="-128"/>
                <a:ea typeface="メイリオ" panose="020B0604030504040204" pitchFamily="50" charset="-128"/>
              </a:rPr>
              <a:t>', 0.18603390114986923), ('</a:t>
            </a:r>
            <a:r>
              <a:rPr kumimoji="1" lang="ja-JP" altLang="en-US" sz="1200" dirty="0">
                <a:latin typeface="メイリオ" panose="020B0604030504040204" pitchFamily="50" charset="-128"/>
                <a:ea typeface="メイリオ" panose="020B0604030504040204" pitchFamily="50" charset="-128"/>
              </a:rPr>
              <a:t>場所</a:t>
            </a:r>
            <a:r>
              <a:rPr kumimoji="1" lang="en-US" altLang="ja-JP" sz="1200" dirty="0">
                <a:latin typeface="メイリオ" panose="020B0604030504040204" pitchFamily="50" charset="-128"/>
                <a:ea typeface="メイリオ" panose="020B0604030504040204" pitchFamily="50" charset="-128"/>
              </a:rPr>
              <a:t>', 0.1598193232564058), ('</a:t>
            </a:r>
            <a:r>
              <a:rPr kumimoji="1" lang="ja-JP" altLang="en-US" sz="1200" dirty="0">
                <a:latin typeface="メイリオ" panose="020B0604030504040204" pitchFamily="50" charset="-128"/>
                <a:ea typeface="メイリオ" panose="020B0604030504040204" pitchFamily="50" charset="-128"/>
              </a:rPr>
              <a:t>施設</a:t>
            </a:r>
            <a:r>
              <a:rPr kumimoji="1" lang="en-US" altLang="ja-JP" sz="1200" dirty="0">
                <a:latin typeface="メイリオ" panose="020B0604030504040204" pitchFamily="50" charset="-128"/>
                <a:ea typeface="メイリオ" panose="020B0604030504040204" pitchFamily="50" charset="-128"/>
              </a:rPr>
              <a:t>', 0.1424770214320649), ('</a:t>
            </a:r>
            <a:r>
              <a:rPr kumimoji="1" lang="ja-JP" altLang="en-US" sz="1200" dirty="0">
                <a:latin typeface="メイリオ" panose="020B0604030504040204" pitchFamily="50" charset="-128"/>
                <a:ea typeface="メイリオ" panose="020B0604030504040204" pitchFamily="50" charset="-128"/>
              </a:rPr>
              <a:t>料理</a:t>
            </a:r>
            <a:r>
              <a:rPr kumimoji="1" lang="en-US" altLang="ja-JP" sz="1200" dirty="0">
                <a:latin typeface="メイリオ" panose="020B0604030504040204" pitchFamily="50" charset="-128"/>
                <a:ea typeface="メイリオ" panose="020B0604030504040204" pitchFamily="50" charset="-128"/>
              </a:rPr>
              <a:t>', 0.1393048833030742), ('</a:t>
            </a:r>
            <a:r>
              <a:rPr kumimoji="1" lang="ja-JP" altLang="en-US" sz="1200" dirty="0">
                <a:latin typeface="メイリオ" panose="020B0604030504040204" pitchFamily="50" charset="-128"/>
                <a:ea typeface="メイリオ" panose="020B0604030504040204" pitchFamily="50" charset="-128"/>
              </a:rPr>
              <a:t>レストラン</a:t>
            </a:r>
            <a:r>
              <a:rPr kumimoji="1" lang="en-US" altLang="ja-JP" sz="1200" dirty="0">
                <a:latin typeface="メイリオ" panose="020B0604030504040204" pitchFamily="50" charset="-128"/>
                <a:ea typeface="メイリオ" panose="020B0604030504040204" pitchFamily="50" charset="-128"/>
              </a:rPr>
              <a:t>', 0.13839781260737527), ('</a:t>
            </a:r>
            <a:r>
              <a:rPr kumimoji="1" lang="ja-JP" altLang="en-US" sz="1200" dirty="0">
                <a:latin typeface="メイリオ" panose="020B0604030504040204" pitchFamily="50" charset="-128"/>
                <a:ea typeface="メイリオ" panose="020B0604030504040204" pitchFamily="50" charset="-128"/>
              </a:rPr>
              <a:t>土産</a:t>
            </a:r>
            <a:r>
              <a:rPr kumimoji="1" lang="en-US" altLang="ja-JP" sz="1200" dirty="0">
                <a:latin typeface="メイリオ" panose="020B0604030504040204" pitchFamily="50" charset="-128"/>
                <a:ea typeface="メイリオ" panose="020B0604030504040204" pitchFamily="50" charset="-128"/>
              </a:rPr>
              <a:t>', 0.1274030307355596), ('</a:t>
            </a:r>
            <a:r>
              <a:rPr kumimoji="1" lang="ja-JP" altLang="en-US" sz="1200" dirty="0">
                <a:latin typeface="メイリオ" panose="020B0604030504040204" pitchFamily="50" charset="-128"/>
                <a:ea typeface="メイリオ" panose="020B0604030504040204" pitchFamily="50" charset="-128"/>
              </a:rPr>
              <a:t>客</a:t>
            </a:r>
            <a:r>
              <a:rPr kumimoji="1" lang="en-US" altLang="ja-JP" sz="1200" dirty="0">
                <a:latin typeface="メイリオ" panose="020B0604030504040204" pitchFamily="50" charset="-128"/>
                <a:ea typeface="メイリオ" panose="020B0604030504040204" pitchFamily="50" charset="-128"/>
              </a:rPr>
              <a:t>', 0.11808889325279487), ('</a:t>
            </a:r>
            <a:r>
              <a:rPr kumimoji="1" lang="ja-JP" altLang="en-US" sz="1200" dirty="0">
                <a:latin typeface="メイリオ" panose="020B0604030504040204" pitchFamily="50" charset="-128"/>
                <a:ea typeface="メイリオ" panose="020B0604030504040204" pitchFamily="50" charset="-128"/>
              </a:rPr>
              <a:t>無料</a:t>
            </a:r>
            <a:r>
              <a:rPr kumimoji="1" lang="en-US" altLang="ja-JP" sz="1200" dirty="0">
                <a:latin typeface="メイリオ" panose="020B0604030504040204" pitchFamily="50" charset="-128"/>
                <a:ea typeface="メイリオ" panose="020B0604030504040204" pitchFamily="50" charset="-128"/>
              </a:rPr>
              <a:t>', 0.116074389515601), ('</a:t>
            </a:r>
            <a:r>
              <a:rPr kumimoji="1" lang="ja-JP" altLang="en-US" sz="1200" dirty="0">
                <a:latin typeface="メイリオ" panose="020B0604030504040204" pitchFamily="50" charset="-128"/>
                <a:ea typeface="メイリオ" panose="020B0604030504040204" pitchFamily="50" charset="-128"/>
              </a:rPr>
              <a:t>バス</a:t>
            </a:r>
            <a:r>
              <a:rPr kumimoji="1" lang="en-US" altLang="ja-JP" sz="1200" dirty="0">
                <a:latin typeface="メイリオ" panose="020B0604030504040204" pitchFamily="50" charset="-128"/>
                <a:ea typeface="メイリオ" panose="020B0604030504040204" pitchFamily="50" charset="-128"/>
              </a:rPr>
              <a:t>', 0.110278721924021), ('</a:t>
            </a:r>
            <a:r>
              <a:rPr kumimoji="1" lang="ja-JP" altLang="en-US" sz="1200" dirty="0">
                <a:latin typeface="メイリオ" panose="020B0604030504040204" pitchFamily="50" charset="-128"/>
                <a:ea typeface="メイリオ" panose="020B0604030504040204" pitchFamily="50" charset="-128"/>
              </a:rPr>
              <a:t>地元</a:t>
            </a:r>
            <a:r>
              <a:rPr kumimoji="1" lang="en-US" altLang="ja-JP" sz="1200" dirty="0">
                <a:latin typeface="メイリオ" panose="020B0604030504040204" pitchFamily="50" charset="-128"/>
                <a:ea typeface="メイリオ" panose="020B0604030504040204" pitchFamily="50" charset="-128"/>
              </a:rPr>
              <a:t>', 0.10091353548777453)]</a:t>
            </a:r>
          </a:p>
          <a:p>
            <a:pPr algn="l"/>
            <a:endParaRPr kumimoji="1" lang="en-US" altLang="ja-JP" sz="1200" dirty="0">
              <a:latin typeface="メイリオ" panose="020B0604030504040204" pitchFamily="50" charset="-128"/>
              <a:ea typeface="メイリオ" panose="020B0604030504040204" pitchFamily="50" charset="-128"/>
            </a:endParaRPr>
          </a:p>
          <a:p>
            <a:pPr algn="l"/>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温泉</a:t>
            </a:r>
            <a:r>
              <a:rPr kumimoji="1" lang="en-US" altLang="ja-JP" sz="1200" dirty="0">
                <a:latin typeface="メイリオ" panose="020B0604030504040204" pitchFamily="50" charset="-128"/>
                <a:ea typeface="メイリオ" panose="020B0604030504040204" pitchFamily="50" charset="-128"/>
              </a:rPr>
              <a:t>', 1.0210440491892203), ('</a:t>
            </a:r>
            <a:r>
              <a:rPr kumimoji="1" lang="ja-JP" altLang="en-US" sz="1200" dirty="0">
                <a:latin typeface="メイリオ" panose="020B0604030504040204" pitchFamily="50" charset="-128"/>
                <a:ea typeface="メイリオ" panose="020B0604030504040204" pitchFamily="50" charset="-128"/>
              </a:rPr>
              <a:t>湯</a:t>
            </a:r>
            <a:r>
              <a:rPr kumimoji="1" lang="en-US" altLang="ja-JP" sz="1200" dirty="0">
                <a:latin typeface="メイリオ" panose="020B0604030504040204" pitchFamily="50" charset="-128"/>
                <a:ea typeface="メイリオ" panose="020B0604030504040204" pitchFamily="50" charset="-128"/>
              </a:rPr>
              <a:t>', 0.49757176875621995), ('</a:t>
            </a:r>
            <a:r>
              <a:rPr kumimoji="1" lang="ja-JP" altLang="en-US" sz="1200" dirty="0">
                <a:latin typeface="メイリオ" panose="020B0604030504040204" pitchFamily="50" charset="-128"/>
                <a:ea typeface="メイリオ" panose="020B0604030504040204" pitchFamily="50" charset="-128"/>
              </a:rPr>
              <a:t>部屋</a:t>
            </a:r>
            <a:r>
              <a:rPr kumimoji="1" lang="en-US" altLang="ja-JP" sz="1200" dirty="0">
                <a:latin typeface="メイリオ" panose="020B0604030504040204" pitchFamily="50" charset="-128"/>
                <a:ea typeface="メイリオ" panose="020B0604030504040204" pitchFamily="50" charset="-128"/>
              </a:rPr>
              <a:t>', 0.3378112386453349), ('</a:t>
            </a:r>
            <a:r>
              <a:rPr kumimoji="1" lang="ja-JP" altLang="en-US" sz="1200" dirty="0">
                <a:latin typeface="メイリオ" panose="020B0604030504040204" pitchFamily="50" charset="-128"/>
                <a:ea typeface="メイリオ" panose="020B0604030504040204" pitchFamily="50" charset="-128"/>
              </a:rPr>
              <a:t>露天風呂</a:t>
            </a:r>
            <a:r>
              <a:rPr kumimoji="1" lang="en-US" altLang="ja-JP" sz="1200" dirty="0">
                <a:latin typeface="メイリオ" panose="020B0604030504040204" pitchFamily="50" charset="-128"/>
                <a:ea typeface="メイリオ" panose="020B0604030504040204" pitchFamily="50" charset="-128"/>
              </a:rPr>
              <a:t>', 0.29990908642076736), ('</a:t>
            </a:r>
            <a:r>
              <a:rPr kumimoji="1" lang="ja-JP" altLang="en-US" sz="1200" dirty="0">
                <a:latin typeface="メイリオ" panose="020B0604030504040204" pitchFamily="50" charset="-128"/>
                <a:ea typeface="メイリオ" panose="020B0604030504040204" pitchFamily="50" charset="-128"/>
              </a:rPr>
              <a:t>風呂</a:t>
            </a:r>
            <a:r>
              <a:rPr kumimoji="1" lang="en-US" altLang="ja-JP" sz="1200" dirty="0">
                <a:latin typeface="メイリオ" panose="020B0604030504040204" pitchFamily="50" charset="-128"/>
                <a:ea typeface="メイリオ" panose="020B0604030504040204" pitchFamily="50" charset="-128"/>
              </a:rPr>
              <a:t>', 0.2986559986012616), ('</a:t>
            </a:r>
            <a:r>
              <a:rPr kumimoji="1" lang="ja-JP" altLang="en-US" sz="1200" dirty="0">
                <a:latin typeface="メイリオ" panose="020B0604030504040204" pitchFamily="50" charset="-128"/>
                <a:ea typeface="メイリオ" panose="020B0604030504040204" pitchFamily="50" charset="-128"/>
              </a:rPr>
              <a:t>ホテル</a:t>
            </a:r>
            <a:r>
              <a:rPr kumimoji="1" lang="en-US" altLang="ja-JP" sz="1200" dirty="0">
                <a:latin typeface="メイリオ" panose="020B0604030504040204" pitchFamily="50" charset="-128"/>
                <a:ea typeface="メイリオ" panose="020B0604030504040204" pitchFamily="50" charset="-128"/>
              </a:rPr>
              <a:t>', 0.29528765349727953), ('</a:t>
            </a:r>
            <a:r>
              <a:rPr kumimoji="1" lang="ja-JP" altLang="en-US" sz="1200" dirty="0">
                <a:latin typeface="メイリオ" panose="020B0604030504040204" pitchFamily="50" charset="-128"/>
                <a:ea typeface="メイリオ" panose="020B0604030504040204" pitchFamily="50" charset="-128"/>
              </a:rPr>
              <a:t>食事</a:t>
            </a:r>
            <a:r>
              <a:rPr kumimoji="1" lang="en-US" altLang="ja-JP" sz="1200" dirty="0">
                <a:latin typeface="メイリオ" panose="020B0604030504040204" pitchFamily="50" charset="-128"/>
                <a:ea typeface="メイリオ" panose="020B0604030504040204" pitchFamily="50" charset="-128"/>
              </a:rPr>
              <a:t>', 0.2866892683273587), ('</a:t>
            </a:r>
            <a:r>
              <a:rPr kumimoji="1" lang="ja-JP" altLang="en-US" sz="1200" dirty="0">
                <a:latin typeface="メイリオ" panose="020B0604030504040204" pitchFamily="50" charset="-128"/>
                <a:ea typeface="メイリオ" panose="020B0604030504040204" pitchFamily="50" charset="-128"/>
              </a:rPr>
              <a:t>宿泊</a:t>
            </a:r>
            <a:r>
              <a:rPr kumimoji="1" lang="en-US" altLang="ja-JP" sz="1200" dirty="0">
                <a:latin typeface="メイリオ" panose="020B0604030504040204" pitchFamily="50" charset="-128"/>
                <a:ea typeface="メイリオ" panose="020B0604030504040204" pitchFamily="50" charset="-128"/>
              </a:rPr>
              <a:t>', 0.27624493713693543), ('</a:t>
            </a:r>
            <a:r>
              <a:rPr kumimoji="1" lang="ja-JP" altLang="en-US" sz="1200" dirty="0">
                <a:latin typeface="メイリオ" panose="020B0604030504040204" pitchFamily="50" charset="-128"/>
                <a:ea typeface="メイリオ" panose="020B0604030504040204" pitchFamily="50" charset="-128"/>
              </a:rPr>
              <a:t>秋田</a:t>
            </a:r>
            <a:r>
              <a:rPr kumimoji="1" lang="en-US" altLang="ja-JP" sz="1200" dirty="0">
                <a:latin typeface="メイリオ" panose="020B0604030504040204" pitchFamily="50" charset="-128"/>
                <a:ea typeface="メイリオ" panose="020B0604030504040204" pitchFamily="50" charset="-128"/>
              </a:rPr>
              <a:t>', 0.2652142922530596), ('</a:t>
            </a:r>
            <a:r>
              <a:rPr kumimoji="1" lang="ja-JP" altLang="en-US" sz="1200" dirty="0">
                <a:latin typeface="メイリオ" panose="020B0604030504040204" pitchFamily="50" charset="-128"/>
                <a:ea typeface="メイリオ" panose="020B0604030504040204" pitchFamily="50" charset="-128"/>
              </a:rPr>
              <a:t>利用</a:t>
            </a:r>
            <a:r>
              <a:rPr kumimoji="1" lang="en-US" altLang="ja-JP" sz="1200" dirty="0">
                <a:latin typeface="メイリオ" panose="020B0604030504040204" pitchFamily="50" charset="-128"/>
                <a:ea typeface="メイリオ" panose="020B0604030504040204" pitchFamily="50" charset="-128"/>
              </a:rPr>
              <a:t>', 0.2639704307651011), ('</a:t>
            </a:r>
            <a:r>
              <a:rPr kumimoji="1" lang="ja-JP" altLang="en-US" sz="1200" dirty="0">
                <a:latin typeface="メイリオ" panose="020B0604030504040204" pitchFamily="50" charset="-128"/>
                <a:ea typeface="メイリオ" panose="020B0604030504040204" pitchFamily="50" charset="-128"/>
              </a:rPr>
              <a:t>宿</a:t>
            </a:r>
            <a:r>
              <a:rPr kumimoji="1" lang="en-US" altLang="ja-JP" sz="1200" dirty="0">
                <a:latin typeface="メイリオ" panose="020B0604030504040204" pitchFamily="50" charset="-128"/>
                <a:ea typeface="メイリオ" panose="020B0604030504040204" pitchFamily="50" charset="-128"/>
              </a:rPr>
              <a:t>', 0.2592586975751461), ('</a:t>
            </a:r>
            <a:r>
              <a:rPr kumimoji="1" lang="ja-JP" altLang="en-US" sz="1200" dirty="0">
                <a:latin typeface="メイリオ" panose="020B0604030504040204" pitchFamily="50" charset="-128"/>
                <a:ea typeface="メイリオ" panose="020B0604030504040204" pitchFamily="50" charset="-128"/>
              </a:rPr>
              <a:t>料理</a:t>
            </a:r>
            <a:r>
              <a:rPr kumimoji="1" lang="en-US" altLang="ja-JP" sz="1200" dirty="0">
                <a:latin typeface="メイリオ" panose="020B0604030504040204" pitchFamily="50" charset="-128"/>
                <a:ea typeface="メイリオ" panose="020B0604030504040204" pitchFamily="50" charset="-128"/>
              </a:rPr>
              <a:t>', 0.214699935348427), ('</a:t>
            </a:r>
            <a:r>
              <a:rPr kumimoji="1" lang="ja-JP" altLang="en-US" sz="1200" dirty="0">
                <a:latin typeface="メイリオ" panose="020B0604030504040204" pitchFamily="50" charset="-128"/>
                <a:ea typeface="メイリオ" panose="020B0604030504040204" pitchFamily="50" charset="-128"/>
              </a:rPr>
              <a:t>雰囲気</a:t>
            </a:r>
            <a:r>
              <a:rPr kumimoji="1" lang="en-US" altLang="ja-JP" sz="1200" dirty="0">
                <a:latin typeface="メイリオ" panose="020B0604030504040204" pitchFamily="50" charset="-128"/>
                <a:ea typeface="メイリオ" panose="020B0604030504040204" pitchFamily="50" charset="-128"/>
              </a:rPr>
              <a:t>', 0.15603208970048565), ('</a:t>
            </a:r>
            <a:r>
              <a:rPr kumimoji="1" lang="ja-JP" altLang="en-US" sz="1200" dirty="0">
                <a:latin typeface="メイリオ" panose="020B0604030504040204" pitchFamily="50" charset="-128"/>
                <a:ea typeface="メイリオ" panose="020B0604030504040204" pitchFamily="50" charset="-128"/>
              </a:rPr>
              <a:t>田沢湖</a:t>
            </a:r>
            <a:r>
              <a:rPr kumimoji="1" lang="en-US" altLang="ja-JP" sz="1200" dirty="0">
                <a:latin typeface="メイリオ" panose="020B0604030504040204" pitchFamily="50" charset="-128"/>
                <a:ea typeface="メイリオ" panose="020B0604030504040204" pitchFamily="50" charset="-128"/>
              </a:rPr>
              <a:t>', 0.14749444033831483), ('</a:t>
            </a:r>
            <a:r>
              <a:rPr kumimoji="1" lang="ja-JP" altLang="en-US" sz="1200" dirty="0">
                <a:latin typeface="メイリオ" panose="020B0604030504040204" pitchFamily="50" charset="-128"/>
                <a:ea typeface="メイリオ" panose="020B0604030504040204" pitchFamily="50" charset="-128"/>
              </a:rPr>
              <a:t>良い</a:t>
            </a:r>
            <a:r>
              <a:rPr kumimoji="1" lang="en-US" altLang="ja-JP" sz="1200" dirty="0">
                <a:latin typeface="メイリオ" panose="020B0604030504040204" pitchFamily="50" charset="-128"/>
                <a:ea typeface="メイリオ" panose="020B0604030504040204" pitchFamily="50" charset="-128"/>
              </a:rPr>
              <a:t>', 0.14039505026283092), ('</a:t>
            </a:r>
            <a:r>
              <a:rPr kumimoji="1" lang="ja-JP" altLang="en-US" sz="1200" dirty="0">
                <a:latin typeface="メイリオ" panose="020B0604030504040204" pitchFamily="50" charset="-128"/>
                <a:ea typeface="メイリオ" panose="020B0604030504040204" pitchFamily="50" charset="-128"/>
              </a:rPr>
              <a:t>施設</a:t>
            </a:r>
            <a:r>
              <a:rPr kumimoji="1" lang="en-US" altLang="ja-JP" sz="1200" dirty="0">
                <a:latin typeface="メイリオ" panose="020B0604030504040204" pitchFamily="50" charset="-128"/>
                <a:ea typeface="メイリオ" panose="020B0604030504040204" pitchFamily="50" charset="-128"/>
              </a:rPr>
              <a:t>', 0.11085499784604014), ('</a:t>
            </a:r>
            <a:r>
              <a:rPr kumimoji="1" lang="ja-JP" altLang="en-US" sz="1200" dirty="0">
                <a:latin typeface="メイリオ" panose="020B0604030504040204" pitchFamily="50" charset="-128"/>
                <a:ea typeface="メイリオ" panose="020B0604030504040204" pitchFamily="50" charset="-128"/>
              </a:rPr>
              <a:t>良かっ</a:t>
            </a:r>
            <a:r>
              <a:rPr kumimoji="1" lang="en-US" altLang="ja-JP" sz="1200" dirty="0">
                <a:latin typeface="メイリオ" panose="020B0604030504040204" pitchFamily="50" charset="-128"/>
                <a:ea typeface="メイリオ" panose="020B0604030504040204" pitchFamily="50" charset="-128"/>
              </a:rPr>
              <a:t>', 0.10882820095830267), ('</a:t>
            </a:r>
            <a:r>
              <a:rPr kumimoji="1" lang="ja-JP" altLang="en-US" sz="1200" dirty="0">
                <a:latin typeface="メイリオ" panose="020B0604030504040204" pitchFamily="50" charset="-128"/>
                <a:ea typeface="メイリオ" panose="020B0604030504040204" pitchFamily="50" charset="-128"/>
              </a:rPr>
              <a:t>朝食</a:t>
            </a:r>
            <a:r>
              <a:rPr kumimoji="1" lang="en-US" altLang="ja-JP" sz="1200" dirty="0">
                <a:latin typeface="メイリオ" panose="020B0604030504040204" pitchFamily="50" charset="-128"/>
                <a:ea typeface="メイリオ" panose="020B0604030504040204" pitchFamily="50" charset="-128"/>
              </a:rPr>
              <a:t>', 0.10514458419965195), ('</a:t>
            </a:r>
            <a:r>
              <a:rPr kumimoji="1" lang="ja-JP" altLang="en-US" sz="1200" dirty="0">
                <a:latin typeface="メイリオ" panose="020B0604030504040204" pitchFamily="50" charset="-128"/>
                <a:ea typeface="メイリオ" panose="020B0604030504040204" pitchFamily="50" charset="-128"/>
              </a:rPr>
              <a:t>建物</a:t>
            </a:r>
            <a:r>
              <a:rPr kumimoji="1" lang="en-US" altLang="ja-JP" sz="1200" dirty="0">
                <a:latin typeface="メイリオ" panose="020B0604030504040204" pitchFamily="50" charset="-128"/>
                <a:ea typeface="メイリオ" panose="020B0604030504040204" pitchFamily="50" charset="-128"/>
              </a:rPr>
              <a:t>', 0.10023739503061643), ('</a:t>
            </a:r>
            <a:r>
              <a:rPr kumimoji="1" lang="ja-JP" altLang="en-US" sz="1200" dirty="0">
                <a:latin typeface="メイリオ" panose="020B0604030504040204" pitchFamily="50" charset="-128"/>
                <a:ea typeface="メイリオ" panose="020B0604030504040204" pitchFamily="50" charset="-128"/>
              </a:rPr>
              <a:t>駐車</a:t>
            </a:r>
            <a:r>
              <a:rPr kumimoji="1" lang="en-US" altLang="ja-JP" sz="1200" dirty="0">
                <a:latin typeface="メイリオ" panose="020B0604030504040204" pitchFamily="50" charset="-128"/>
                <a:ea typeface="メイリオ" panose="020B0604030504040204" pitchFamily="50" charset="-128"/>
              </a:rPr>
              <a:t>', 0.09148875364433408)]</a:t>
            </a:r>
            <a:endParaRPr kumimoji="1" lang="ja-JP" altLang="en-US" sz="1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AE24340-1C58-AE4B-8B06-5AA7489931AD}"/>
              </a:ext>
            </a:extLst>
          </p:cNvPr>
          <p:cNvSpPr txBox="1"/>
          <p:nvPr/>
        </p:nvSpPr>
        <p:spPr>
          <a:xfrm>
            <a:off x="335902" y="429208"/>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実行結果の例（実行の都度少しづつ変わる）</a:t>
            </a:r>
          </a:p>
        </p:txBody>
      </p:sp>
    </p:spTree>
    <p:extLst>
      <p:ext uri="{BB962C8B-B14F-4D97-AF65-F5344CB8AC3E}">
        <p14:creationId xmlns:p14="http://schemas.microsoft.com/office/powerpoint/2010/main" val="537109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D9FF97A-CF2F-4EF5-A26F-24AD91F6A3E5}"/>
              </a:ext>
            </a:extLst>
          </p:cNvPr>
          <p:cNvSpPr txBox="1"/>
          <p:nvPr/>
        </p:nvSpPr>
        <p:spPr>
          <a:xfrm>
            <a:off x="516092" y="287227"/>
            <a:ext cx="664797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混合ガウス分布クラスタリングの問題点</a:t>
            </a:r>
          </a:p>
        </p:txBody>
      </p:sp>
      <p:sp>
        <p:nvSpPr>
          <p:cNvPr id="3" name="テキスト ボックス 2">
            <a:extLst>
              <a:ext uri="{FF2B5EF4-FFF2-40B4-BE49-F238E27FC236}">
                <a16:creationId xmlns:a16="http://schemas.microsoft.com/office/drawing/2014/main" id="{C1149EF7-12F1-44DD-AC02-30222C6CB395}"/>
              </a:ext>
            </a:extLst>
          </p:cNvPr>
          <p:cNvSpPr txBox="1"/>
          <p:nvPr/>
        </p:nvSpPr>
        <p:spPr>
          <a:xfrm>
            <a:off x="1370396" y="4933072"/>
            <a:ext cx="7968400"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データの共分散行列の行列式</a:t>
            </a:r>
            <a:r>
              <a:rPr kumimoji="1" lang="en-US" altLang="ja-JP" dirty="0">
                <a:latin typeface="メイリオ" panose="020B0604030504040204" pitchFamily="50" charset="-128"/>
                <a:ea typeface="メイリオ" panose="020B0604030504040204" pitchFamily="50" charset="-128"/>
              </a:rPr>
              <a:t>&gt;0(</a:t>
            </a:r>
            <a:r>
              <a:rPr kumimoji="1" lang="ja-JP" altLang="en-US" dirty="0">
                <a:latin typeface="メイリオ" panose="020B0604030504040204" pitchFamily="50" charset="-128"/>
                <a:ea typeface="メイリオ" panose="020B0604030504040204" pitchFamily="50" charset="-128"/>
              </a:rPr>
              <a:t>正定値行列）でないと計算不能</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hlinkClick r:id="rId2"/>
              </a:rPr>
              <a:t>https://shakayami-math.hatenablog.com/entry/2019/12/29/174432</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B263C51-2EA2-4E58-A842-88A01DCE223E}"/>
              </a:ext>
            </a:extLst>
          </p:cNvPr>
          <p:cNvSpPr txBox="1"/>
          <p:nvPr/>
        </p:nvSpPr>
        <p:spPr>
          <a:xfrm>
            <a:off x="1370396" y="5651605"/>
            <a:ext cx="6284093" cy="1477328"/>
          </a:xfrm>
          <a:prstGeom prst="rect">
            <a:avLst/>
          </a:prstGeom>
          <a:noFill/>
        </p:spPr>
        <p:txBody>
          <a:bodyPr wrap="none" rtlCol="0">
            <a:spAutoFit/>
          </a:bodyPr>
          <a:lstStyle/>
          <a:p>
            <a:pPr algn="l"/>
            <a:r>
              <a:rPr kumimoji="1" lang="ja-JP" altLang="en-US" b="1" u="sng" dirty="0">
                <a:latin typeface="メイリオ" panose="020B0604030504040204" pitchFamily="50" charset="-128"/>
                <a:ea typeface="メイリオ" panose="020B0604030504040204" pitchFamily="50" charset="-128"/>
              </a:rPr>
              <a:t>＜参考＞正定値性と同値な条件とは</a:t>
            </a:r>
            <a:endParaRPr kumimoji="1" lang="en-US" altLang="ja-JP" b="1" u="sng"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例えば、すべての固有値が＞０（半正定値だと固有値≥</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3"/>
              </a:rPr>
              <a:t>https://mathtrain.jp/seisokumatrix</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4"/>
              </a:rPr>
              <a:t>https://mathtrain.jp/positivesemi</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A3B50D1-130F-9B35-9C59-428E6BCDDDDB}"/>
                  </a:ext>
                </a:extLst>
              </p:cNvPr>
              <p:cNvSpPr txBox="1"/>
              <p:nvPr/>
            </p:nvSpPr>
            <p:spPr>
              <a:xfrm>
                <a:off x="5081243" y="2125487"/>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9A3B50D1-130F-9B35-9C59-428E6BCDDDDB}"/>
                  </a:ext>
                </a:extLst>
              </p:cNvPr>
              <p:cNvSpPr txBox="1">
                <a:spLocks noRot="1" noChangeAspect="1" noMove="1" noResize="1" noEditPoints="1" noAdjustHandles="1" noChangeArrowheads="1" noChangeShapeType="1" noTextEdit="1"/>
              </p:cNvSpPr>
              <p:nvPr/>
            </p:nvSpPr>
            <p:spPr>
              <a:xfrm>
                <a:off x="5081243" y="2125487"/>
                <a:ext cx="6113020" cy="666464"/>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FDC7995-16DC-9F8C-7906-A5AA85E07357}"/>
              </a:ext>
            </a:extLst>
          </p:cNvPr>
          <p:cNvSpPr txBox="1"/>
          <p:nvPr/>
        </p:nvSpPr>
        <p:spPr>
          <a:xfrm>
            <a:off x="609398" y="794185"/>
            <a:ext cx="112726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妙に計算が遅いと思いませんか！　</a:t>
            </a:r>
            <a:r>
              <a:rPr kumimoji="1" lang="en-US" altLang="ja-JP" sz="2400" dirty="0">
                <a:latin typeface="メイリオ" panose="020B0604030504040204" pitchFamily="50" charset="-128"/>
                <a:ea typeface="メイリオ" panose="020B0604030504040204" pitchFamily="50" charset="-128"/>
              </a:rPr>
              <a:t>E step</a:t>
            </a:r>
            <a:r>
              <a:rPr kumimoji="1" lang="ja-JP" altLang="en-US" sz="2400" dirty="0">
                <a:latin typeface="メイリオ" panose="020B0604030504040204" pitchFamily="50" charset="-128"/>
                <a:ea typeface="メイリオ" panose="020B0604030504040204" pitchFamily="50" charset="-128"/>
              </a:rPr>
              <a:t>は計算量が大きく、桁あふれしやすい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57B7BB8-C154-C908-44EB-362487391E54}"/>
                  </a:ext>
                </a:extLst>
              </p:cNvPr>
              <p:cNvSpPr txBox="1"/>
              <p:nvPr/>
            </p:nvSpPr>
            <p:spPr>
              <a:xfrm>
                <a:off x="2231625" y="1376310"/>
                <a:ext cx="4925516"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𝑝</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=1</m:t>
                          </m:r>
                        </m:e>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957B7BB8-C154-C908-44EB-362487391E54}"/>
                  </a:ext>
                </a:extLst>
              </p:cNvPr>
              <p:cNvSpPr txBox="1">
                <a:spLocks noRot="1" noChangeAspect="1" noMove="1" noResize="1" noEditPoints="1" noAdjustHandles="1" noChangeArrowheads="1" noChangeShapeType="1" noTextEdit="1"/>
              </p:cNvSpPr>
              <p:nvPr/>
            </p:nvSpPr>
            <p:spPr>
              <a:xfrm>
                <a:off x="2231625" y="1376310"/>
                <a:ext cx="4925516" cy="702180"/>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6098B33-B94C-A8AE-487D-69953547F96E}"/>
              </a:ext>
            </a:extLst>
          </p:cNvPr>
          <p:cNvSpPr txBox="1"/>
          <p:nvPr/>
        </p:nvSpPr>
        <p:spPr>
          <a:xfrm>
            <a:off x="797162" y="1459836"/>
            <a:ext cx="1146468"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E-step</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271CB15-3269-981F-394F-4F489D7BE2CC}"/>
                  </a:ext>
                </a:extLst>
              </p:cNvPr>
              <p:cNvSpPr txBox="1"/>
              <p:nvPr/>
            </p:nvSpPr>
            <p:spPr>
              <a:xfrm>
                <a:off x="2547257" y="3202474"/>
                <a:ext cx="8783815"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E-step1</a:t>
                </a:r>
                <a:r>
                  <a:rPr kumimoji="1" lang="ja-JP" altLang="en-US" sz="2800" dirty="0">
                    <a:latin typeface="メイリオ" panose="020B0604030504040204" pitchFamily="50" charset="-128"/>
                    <a:ea typeface="メイリオ" panose="020B0604030504040204" pitchFamily="50" charset="-128"/>
                  </a:rPr>
                  <a:t>回あたり、逆行列</a:t>
                </a:r>
                <a14:m>
                  <m:oMath xmlns:m="http://schemas.openxmlformats.org/officeDocument/2006/math">
                    <m:sSup>
                      <m:sSupPr>
                        <m:ctrlPr>
                          <a:rPr kumimoji="1" lang="en-US" altLang="ja-JP" sz="2800" b="0" i="1" smtClean="0">
                            <a:latin typeface="Cambria Math" panose="02040503050406030204" pitchFamily="18" charset="0"/>
                            <a:ea typeface="メイリオ" panose="020B0604030504040204" pitchFamily="50" charset="-128"/>
                          </a:rPr>
                        </m:ctrlPr>
                      </m:sSupPr>
                      <m:e>
                        <m:r>
                          <m:rPr>
                            <m:sty m:val="p"/>
                          </m:rPr>
                          <a:rPr kumimoji="1" lang="el-GR" altLang="ja-JP" sz="2800" b="0" i="1" smtClean="0">
                            <a:latin typeface="Cambria Math" panose="02040503050406030204" pitchFamily="18" charset="0"/>
                            <a:ea typeface="Cambria Math" panose="02040503050406030204" pitchFamily="18" charset="0"/>
                          </a:rPr>
                          <m:t>Σ</m:t>
                        </m:r>
                      </m:e>
                      <m:sup>
                        <m:r>
                          <a:rPr kumimoji="1" lang="en-US" altLang="ja-JP" sz="2800" b="0" i="1" smtClean="0">
                            <a:latin typeface="Cambria Math" panose="02040503050406030204" pitchFamily="18" charset="0"/>
                            <a:ea typeface="メイリオ" panose="020B0604030504040204" pitchFamily="50" charset="-128"/>
                          </a:rPr>
                          <m:t>−1</m:t>
                        </m:r>
                      </m:sup>
                    </m:sSup>
                  </m:oMath>
                </a14:m>
                <a:r>
                  <a:rPr kumimoji="1" lang="ja-JP" altLang="en-US" sz="2800" dirty="0">
                    <a:latin typeface="メイリオ" panose="020B0604030504040204" pitchFamily="50" charset="-128"/>
                    <a:ea typeface="メイリオ" panose="020B0604030504040204" pitchFamily="50" charset="-128"/>
                  </a:rPr>
                  <a:t>を</a:t>
                </a:r>
                <a:r>
                  <a:rPr kumimoji="1" lang="en-US" altLang="ja-JP" sz="2800" dirty="0">
                    <a:latin typeface="メイリオ" panose="020B0604030504040204" pitchFamily="50" charset="-128"/>
                    <a:ea typeface="メイリオ" panose="020B0604030504040204" pitchFamily="50" charset="-128"/>
                  </a:rPr>
                  <a:t>N x K</a:t>
                </a:r>
                <a:r>
                  <a:rPr kumimoji="1" lang="ja-JP" altLang="en-US" sz="2800" dirty="0">
                    <a:latin typeface="メイリオ" panose="020B0604030504040204" pitchFamily="50" charset="-128"/>
                    <a:ea typeface="メイリオ" panose="020B0604030504040204" pitchFamily="50" charset="-128"/>
                  </a:rPr>
                  <a:t>回計算が必要！</a:t>
                </a:r>
              </a:p>
            </p:txBody>
          </p:sp>
        </mc:Choice>
        <mc:Fallback xmlns="">
          <p:sp>
            <p:nvSpPr>
              <p:cNvPr id="15" name="テキスト ボックス 14">
                <a:extLst>
                  <a:ext uri="{FF2B5EF4-FFF2-40B4-BE49-F238E27FC236}">
                    <a16:creationId xmlns:a16="http://schemas.microsoft.com/office/drawing/2014/main" id="{8271CB15-3269-981F-394F-4F489D7BE2CC}"/>
                  </a:ext>
                </a:extLst>
              </p:cNvPr>
              <p:cNvSpPr txBox="1">
                <a:spLocks noRot="1" noChangeAspect="1" noMove="1" noResize="1" noEditPoints="1" noAdjustHandles="1" noChangeArrowheads="1" noChangeShapeType="1" noTextEdit="1"/>
              </p:cNvSpPr>
              <p:nvPr/>
            </p:nvSpPr>
            <p:spPr>
              <a:xfrm>
                <a:off x="2547257" y="3202474"/>
                <a:ext cx="8783815" cy="523220"/>
              </a:xfrm>
              <a:prstGeom prst="rect">
                <a:avLst/>
              </a:prstGeom>
              <a:blipFill>
                <a:blip r:embed="rId7"/>
                <a:stretch>
                  <a:fillRect l="-1457" t="-9302" r="-208"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840563F-91A2-46C1-96C9-5C41F2BC48BD}"/>
                  </a:ext>
                </a:extLst>
              </p:cNvPr>
              <p:cNvSpPr txBox="1"/>
              <p:nvPr/>
            </p:nvSpPr>
            <p:spPr>
              <a:xfrm>
                <a:off x="2547257" y="3835217"/>
                <a:ext cx="95190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計算途上で、行列式</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（逆行列を計算できない）になりうる！</a:t>
                </a:r>
              </a:p>
            </p:txBody>
          </p:sp>
        </mc:Choice>
        <mc:Fallback xmlns="">
          <p:sp>
            <p:nvSpPr>
              <p:cNvPr id="16" name="テキスト ボックス 15">
                <a:extLst>
                  <a:ext uri="{FF2B5EF4-FFF2-40B4-BE49-F238E27FC236}">
                    <a16:creationId xmlns:a16="http://schemas.microsoft.com/office/drawing/2014/main" id="{2840563F-91A2-46C1-96C9-5C41F2BC48BD}"/>
                  </a:ext>
                </a:extLst>
              </p:cNvPr>
              <p:cNvSpPr txBox="1">
                <a:spLocks noRot="1" noChangeAspect="1" noMove="1" noResize="1" noEditPoints="1" noAdjustHandles="1" noChangeArrowheads="1" noChangeShapeType="1" noTextEdit="1"/>
              </p:cNvSpPr>
              <p:nvPr/>
            </p:nvSpPr>
            <p:spPr>
              <a:xfrm>
                <a:off x="2547257" y="3835217"/>
                <a:ext cx="9519081" cy="461665"/>
              </a:xfrm>
              <a:prstGeom prst="rect">
                <a:avLst/>
              </a:prstGeom>
              <a:blipFill>
                <a:blip r:embed="rId8"/>
                <a:stretch>
                  <a:fillRect l="-1025" t="-7895"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429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95BAC56-CDF8-D0DE-4841-389CF50D28BA}"/>
              </a:ext>
            </a:extLst>
          </p:cNvPr>
          <p:cNvPicPr>
            <a:picLocks noChangeAspect="1"/>
          </p:cNvPicPr>
          <p:nvPr/>
        </p:nvPicPr>
        <p:blipFill>
          <a:blip r:embed="rId2"/>
          <a:stretch>
            <a:fillRect/>
          </a:stretch>
        </p:blipFill>
        <p:spPr>
          <a:xfrm>
            <a:off x="5337980" y="2210820"/>
            <a:ext cx="5067459" cy="3862226"/>
          </a:xfrm>
          <a:prstGeom prst="rect">
            <a:avLst/>
          </a:prstGeom>
        </p:spPr>
      </p:pic>
      <p:sp>
        <p:nvSpPr>
          <p:cNvPr id="2" name="テキスト ボックス 1">
            <a:extLst>
              <a:ext uri="{FF2B5EF4-FFF2-40B4-BE49-F238E27FC236}">
                <a16:creationId xmlns:a16="http://schemas.microsoft.com/office/drawing/2014/main" id="{0E13705C-7030-69F8-1D68-88E80778AF52}"/>
              </a:ext>
            </a:extLst>
          </p:cNvPr>
          <p:cNvSpPr txBox="1"/>
          <p:nvPr/>
        </p:nvSpPr>
        <p:spPr>
          <a:xfrm>
            <a:off x="410548" y="270587"/>
            <a:ext cx="290175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変量正規分布</a:t>
            </a:r>
          </a:p>
        </p:txBody>
      </p:sp>
      <p:grpSp>
        <p:nvGrpSpPr>
          <p:cNvPr id="19" name="グループ化 18">
            <a:extLst>
              <a:ext uri="{FF2B5EF4-FFF2-40B4-BE49-F238E27FC236}">
                <a16:creationId xmlns:a16="http://schemas.microsoft.com/office/drawing/2014/main" id="{B4D6DFE0-0497-5C3D-2941-3DC0BFF1CCA4}"/>
              </a:ext>
            </a:extLst>
          </p:cNvPr>
          <p:cNvGrpSpPr/>
          <p:nvPr/>
        </p:nvGrpSpPr>
        <p:grpSpPr>
          <a:xfrm rot="17682631">
            <a:off x="5742016" y="2346900"/>
            <a:ext cx="735397" cy="633242"/>
            <a:chOff x="6170648" y="1391812"/>
            <a:chExt cx="482082" cy="325017"/>
          </a:xfrm>
        </p:grpSpPr>
        <p:sp>
          <p:nvSpPr>
            <p:cNvPr id="16" name="楕円 15">
              <a:extLst>
                <a:ext uri="{FF2B5EF4-FFF2-40B4-BE49-F238E27FC236}">
                  <a16:creationId xmlns:a16="http://schemas.microsoft.com/office/drawing/2014/main" id="{1330DA2F-6813-C75A-DE44-CEB8063390A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E2349F2-E7A5-7041-7AD9-453751F542B9}"/>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A761CF2-5648-A6A4-235E-07ABE241015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C8BA05B5-B06F-82B9-68BE-027AFCF360F0}"/>
              </a:ext>
            </a:extLst>
          </p:cNvPr>
          <p:cNvGrpSpPr/>
          <p:nvPr/>
        </p:nvGrpSpPr>
        <p:grpSpPr>
          <a:xfrm>
            <a:off x="6483925" y="3295565"/>
            <a:ext cx="735397" cy="708886"/>
            <a:chOff x="6170648" y="1391812"/>
            <a:chExt cx="482082" cy="325017"/>
          </a:xfrm>
        </p:grpSpPr>
        <p:sp>
          <p:nvSpPr>
            <p:cNvPr id="21" name="楕円 20">
              <a:extLst>
                <a:ext uri="{FF2B5EF4-FFF2-40B4-BE49-F238E27FC236}">
                  <a16:creationId xmlns:a16="http://schemas.microsoft.com/office/drawing/2014/main" id="{DF6C421B-F161-8E83-9F5F-C8B0FCBB1F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62E6867-7B01-DDCA-C6E8-4E94BDCBD68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C62EF49-5B79-1B58-0CAF-07FC7D31D22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C0FEBA3-EEC9-C101-D880-94A373522C9C}"/>
              </a:ext>
            </a:extLst>
          </p:cNvPr>
          <p:cNvGrpSpPr/>
          <p:nvPr/>
        </p:nvGrpSpPr>
        <p:grpSpPr>
          <a:xfrm rot="1736743">
            <a:off x="5679168" y="3781280"/>
            <a:ext cx="939611" cy="423723"/>
            <a:chOff x="6170648" y="1391812"/>
            <a:chExt cx="482082" cy="325017"/>
          </a:xfrm>
        </p:grpSpPr>
        <p:sp>
          <p:nvSpPr>
            <p:cNvPr id="25" name="楕円 24">
              <a:extLst>
                <a:ext uri="{FF2B5EF4-FFF2-40B4-BE49-F238E27FC236}">
                  <a16:creationId xmlns:a16="http://schemas.microsoft.com/office/drawing/2014/main" id="{2A3A8D6E-95E0-7BF3-C320-4FE1247F1F9B}"/>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159F8A1-8C80-8E12-4AA2-E88FFC8CE3C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271F897-B71E-DEDB-77F2-4A217B20C55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CD7A1042-6AE7-1CBF-238C-8FB2685F5DCF}"/>
              </a:ext>
            </a:extLst>
          </p:cNvPr>
          <p:cNvGrpSpPr/>
          <p:nvPr/>
        </p:nvGrpSpPr>
        <p:grpSpPr>
          <a:xfrm rot="19732160">
            <a:off x="6851624" y="4208606"/>
            <a:ext cx="735397" cy="524763"/>
            <a:chOff x="6170648" y="1391812"/>
            <a:chExt cx="482082" cy="325017"/>
          </a:xfrm>
        </p:grpSpPr>
        <p:sp>
          <p:nvSpPr>
            <p:cNvPr id="29" name="楕円 28">
              <a:extLst>
                <a:ext uri="{FF2B5EF4-FFF2-40B4-BE49-F238E27FC236}">
                  <a16:creationId xmlns:a16="http://schemas.microsoft.com/office/drawing/2014/main" id="{D716BC22-91A5-9389-C79D-4F9AC523CE9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556745B-2910-980B-E74B-9077A3A9E19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45652E7-2D0B-564F-7288-736C36EF267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49835658-A668-AE9A-1DF8-6670CF7B10E0}"/>
              </a:ext>
            </a:extLst>
          </p:cNvPr>
          <p:cNvGrpSpPr/>
          <p:nvPr/>
        </p:nvGrpSpPr>
        <p:grpSpPr>
          <a:xfrm rot="19682685">
            <a:off x="9334594" y="5115032"/>
            <a:ext cx="735397" cy="581369"/>
            <a:chOff x="6170648" y="1391812"/>
            <a:chExt cx="482082" cy="325017"/>
          </a:xfrm>
        </p:grpSpPr>
        <p:sp>
          <p:nvSpPr>
            <p:cNvPr id="33" name="楕円 32">
              <a:extLst>
                <a:ext uri="{FF2B5EF4-FFF2-40B4-BE49-F238E27FC236}">
                  <a16:creationId xmlns:a16="http://schemas.microsoft.com/office/drawing/2014/main" id="{CF930DCF-9AF2-5108-DF3C-7C9861B12C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9D33AC3-9615-9B26-F912-9C1221FE8A6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9EF9039-DA19-0CFA-CF6A-D2902D0FCF14}"/>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Picture 2" descr="多次元正規分布グラフ">
            <a:extLst>
              <a:ext uri="{FF2B5EF4-FFF2-40B4-BE49-F238E27FC236}">
                <a16:creationId xmlns:a16="http://schemas.microsoft.com/office/drawing/2014/main" id="{B6B3AA28-3D4F-9463-6235-E3379CC7F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48" y="1832749"/>
            <a:ext cx="3980521" cy="2467923"/>
          </a:xfrm>
          <a:prstGeom prst="rect">
            <a:avLst/>
          </a:prstGeom>
          <a:noFill/>
          <a:extLst>
            <a:ext uri="{909E8E84-426E-40DD-AFC4-6F175D3DCCD1}">
              <a14:hiddenFill xmlns:a14="http://schemas.microsoft.com/office/drawing/2010/main">
                <a:solidFill>
                  <a:srgbClr val="FFFFFF"/>
                </a:solidFill>
              </a14:hiddenFill>
            </a:ext>
          </a:extLst>
        </p:spPr>
      </p:pic>
      <p:sp>
        <p:nvSpPr>
          <p:cNvPr id="4" name="楕円 3">
            <a:extLst>
              <a:ext uri="{FF2B5EF4-FFF2-40B4-BE49-F238E27FC236}">
                <a16:creationId xmlns:a16="http://schemas.microsoft.com/office/drawing/2014/main" id="{C4FABF12-B5AE-0816-40DC-9CC79588F349}"/>
              </a:ext>
            </a:extLst>
          </p:cNvPr>
          <p:cNvSpPr/>
          <p:nvPr/>
        </p:nvSpPr>
        <p:spPr>
          <a:xfrm rot="20337228">
            <a:off x="6226506" y="3132191"/>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2E96626-DDB4-1AA1-16A5-BD06B99B89EB}"/>
              </a:ext>
            </a:extLst>
          </p:cNvPr>
          <p:cNvSpPr/>
          <p:nvPr/>
        </p:nvSpPr>
        <p:spPr>
          <a:xfrm rot="1480304">
            <a:off x="5494776" y="3616996"/>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78104FC-C9DD-1D21-1546-A0AE62DAC5BE}"/>
              </a:ext>
            </a:extLst>
          </p:cNvPr>
          <p:cNvSpPr txBox="1"/>
          <p:nvPr/>
        </p:nvSpPr>
        <p:spPr>
          <a:xfrm>
            <a:off x="628848" y="1117148"/>
            <a:ext cx="28376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変量正規分布の形</a:t>
            </a:r>
            <a:endParaRPr kumimoji="1" lang="en-US" altLang="ja-JP" sz="2400" dirty="0">
              <a:latin typeface="メイリオ" panose="020B0604030504040204" pitchFamily="50" charset="-128"/>
              <a:ea typeface="メイリオ" panose="020B0604030504040204" pitchFamily="50" charset="-128"/>
            </a:endParaRPr>
          </a:p>
        </p:txBody>
      </p:sp>
      <p:sp>
        <p:nvSpPr>
          <p:cNvPr id="8" name="矢印: 下カーブ 7">
            <a:extLst>
              <a:ext uri="{FF2B5EF4-FFF2-40B4-BE49-F238E27FC236}">
                <a16:creationId xmlns:a16="http://schemas.microsoft.com/office/drawing/2014/main" id="{07FADF51-06BD-E160-9B5D-EC0F38B85332}"/>
              </a:ext>
            </a:extLst>
          </p:cNvPr>
          <p:cNvSpPr/>
          <p:nvPr/>
        </p:nvSpPr>
        <p:spPr>
          <a:xfrm>
            <a:off x="3242447" y="2266550"/>
            <a:ext cx="4110828" cy="102356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E9A442BB-CFF2-0573-DE8C-F6BA244306FC}"/>
              </a:ext>
            </a:extLst>
          </p:cNvPr>
          <p:cNvSpPr txBox="1"/>
          <p:nvPr/>
        </p:nvSpPr>
        <p:spPr>
          <a:xfrm rot="218950">
            <a:off x="3809338" y="1930624"/>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これを真上から見た図</a:t>
            </a:r>
          </a:p>
        </p:txBody>
      </p:sp>
      <p:sp>
        <p:nvSpPr>
          <p:cNvPr id="11" name="テキスト ボックス 10">
            <a:extLst>
              <a:ext uri="{FF2B5EF4-FFF2-40B4-BE49-F238E27FC236}">
                <a16:creationId xmlns:a16="http://schemas.microsoft.com/office/drawing/2014/main" id="{55FB1E51-DB41-5116-BDD0-E49DC2D7936B}"/>
              </a:ext>
            </a:extLst>
          </p:cNvPr>
          <p:cNvSpPr txBox="1"/>
          <p:nvPr/>
        </p:nvSpPr>
        <p:spPr>
          <a:xfrm>
            <a:off x="270254" y="4643839"/>
            <a:ext cx="448231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真横から見るとおなじみの</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変量正規分布</a:t>
            </a:r>
          </a:p>
        </p:txBody>
      </p:sp>
      <p:pic>
        <p:nvPicPr>
          <p:cNvPr id="1026" name="Picture 2" descr="14-1. 正規分布 | 統計学の時間 | 統計WEB">
            <a:extLst>
              <a:ext uri="{FF2B5EF4-FFF2-40B4-BE49-F238E27FC236}">
                <a16:creationId xmlns:a16="http://schemas.microsoft.com/office/drawing/2014/main" id="{299042D1-D1F9-DAF6-FDB8-C1A9CD2FF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979" y="4977243"/>
            <a:ext cx="2655726" cy="1864284"/>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下 11">
            <a:extLst>
              <a:ext uri="{FF2B5EF4-FFF2-40B4-BE49-F238E27FC236}">
                <a16:creationId xmlns:a16="http://schemas.microsoft.com/office/drawing/2014/main" id="{D5F809FC-D75D-DC5A-3E82-68C7CA976003}"/>
              </a:ext>
            </a:extLst>
          </p:cNvPr>
          <p:cNvSpPr/>
          <p:nvPr/>
        </p:nvSpPr>
        <p:spPr>
          <a:xfrm>
            <a:off x="2094371" y="4300672"/>
            <a:ext cx="962312" cy="2951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3E881E85-8113-00E9-4DB2-1CAAED5A0FB6}"/>
              </a:ext>
            </a:extLst>
          </p:cNvPr>
          <p:cNvSpPr txBox="1"/>
          <p:nvPr/>
        </p:nvSpPr>
        <p:spPr>
          <a:xfrm>
            <a:off x="4752571" y="6165997"/>
            <a:ext cx="6179897"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確率変数が</a:t>
            </a:r>
            <a:r>
              <a:rPr kumimoji="1" lang="en-US" altLang="ja-JP" sz="2400" b="1" dirty="0">
                <a:latin typeface="メイリオ" panose="020B0604030504040204" pitchFamily="50" charset="-128"/>
                <a:ea typeface="メイリオ" panose="020B0604030504040204" pitchFamily="50" charset="-128"/>
              </a:rPr>
              <a:t>N</a:t>
            </a:r>
            <a:r>
              <a:rPr kumimoji="1" lang="ja-JP" altLang="en-US" sz="2400" b="1" dirty="0">
                <a:latin typeface="メイリオ" panose="020B0604030504040204" pitchFamily="50" charset="-128"/>
                <a:ea typeface="メイリオ" panose="020B0604030504040204" pitchFamily="50" charset="-128"/>
              </a:rPr>
              <a:t>次元なら</a:t>
            </a:r>
            <a:r>
              <a:rPr kumimoji="1" lang="en-US" altLang="ja-JP" sz="2400" b="1" dirty="0">
                <a:latin typeface="メイリオ" panose="020B0604030504040204" pitchFamily="50" charset="-128"/>
                <a:ea typeface="メイリオ" panose="020B0604030504040204" pitchFamily="50" charset="-128"/>
              </a:rPr>
              <a:t>N</a:t>
            </a:r>
            <a:r>
              <a:rPr kumimoji="1" lang="ja-JP" altLang="en-US" sz="2400" b="1" dirty="0">
                <a:latin typeface="メイリオ" panose="020B0604030504040204" pitchFamily="50" charset="-128"/>
                <a:ea typeface="メイリオ" panose="020B0604030504040204" pitchFamily="50" charset="-128"/>
              </a:rPr>
              <a:t>変量正規分布になる</a:t>
            </a:r>
          </a:p>
        </p:txBody>
      </p:sp>
    </p:spTree>
    <p:extLst>
      <p:ext uri="{BB962C8B-B14F-4D97-AF65-F5344CB8AC3E}">
        <p14:creationId xmlns:p14="http://schemas.microsoft.com/office/powerpoint/2010/main" val="1950740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13705C-7030-69F8-1D68-88E80778AF52}"/>
              </a:ext>
            </a:extLst>
          </p:cNvPr>
          <p:cNvSpPr txBox="1"/>
          <p:nvPr/>
        </p:nvSpPr>
        <p:spPr>
          <a:xfrm>
            <a:off x="410861" y="539545"/>
            <a:ext cx="8789124"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じゃあなんで、混合正規分布クラスタリングを説明したのか！</a:t>
            </a:r>
          </a:p>
        </p:txBody>
      </p:sp>
      <p:sp>
        <p:nvSpPr>
          <p:cNvPr id="5" name="テキスト ボックス 4">
            <a:extLst>
              <a:ext uri="{FF2B5EF4-FFF2-40B4-BE49-F238E27FC236}">
                <a16:creationId xmlns:a16="http://schemas.microsoft.com/office/drawing/2014/main" id="{AB409A06-ACF3-ADE3-426B-ECFBBF43FE53}"/>
              </a:ext>
            </a:extLst>
          </p:cNvPr>
          <p:cNvSpPr txBox="1"/>
          <p:nvPr/>
        </p:nvSpPr>
        <p:spPr>
          <a:xfrm>
            <a:off x="607785" y="2313992"/>
            <a:ext cx="10439660"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実用上は制約条件が大きいが、確率分布モデルにもとづくクラスタリングの基礎的方法（</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アルゴリズムなど）</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統計的機械学習（教師なし）の基本モデルとしては、データサイエンティストは避けて通れない。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口コミなどの自然言語をうまく表現できる確率分布の混合分布を生成モデルとした場合も、</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アルゴリズムでパラメータ推定できる。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更にベイズ推定への発展の基礎をなす</a:t>
            </a:r>
          </a:p>
        </p:txBody>
      </p:sp>
      <p:pic>
        <p:nvPicPr>
          <p:cNvPr id="2050" name="Picture 2" descr="Amazon.co.jp: スモールプラネット チコちゃんに叱られる! ダイカットステッカー 大 フォトなんで? [341343] :  文房具・オフィス用品">
            <a:extLst>
              <a:ext uri="{FF2B5EF4-FFF2-40B4-BE49-F238E27FC236}">
                <a16:creationId xmlns:a16="http://schemas.microsoft.com/office/drawing/2014/main" id="{10F77DAD-60E9-F84A-7F29-053D15900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0778" y="275538"/>
            <a:ext cx="1848123" cy="172121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ED612D8-DAE8-A842-1D1D-32BDFFB05B6E}"/>
              </a:ext>
            </a:extLst>
          </p:cNvPr>
          <p:cNvSpPr txBox="1"/>
          <p:nvPr/>
        </p:nvSpPr>
        <p:spPr>
          <a:xfrm>
            <a:off x="607785" y="5227212"/>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この章で紹介した方法は様々な混合〇〇分布に応用できる！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BAEAA26-76E9-BE3F-0AED-7385A291A696}"/>
                  </a:ext>
                </a:extLst>
              </p:cNvPr>
              <p:cNvSpPr txBox="1"/>
              <p:nvPr/>
            </p:nvSpPr>
            <p:spPr>
              <a:xfrm>
                <a:off x="6096000" y="5601956"/>
                <a:ext cx="3106941"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一般式</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e>
                      </m:nary>
                      <m:r>
                        <a:rPr kumimoji="1" lang="ja-JP" altLang="en-US" sz="2400" b="0" i="1" smtClean="0">
                          <a:latin typeface="Cambria Math" panose="02040503050406030204" pitchFamily="18" charset="0"/>
                          <a:ea typeface="メイリオ" panose="020B0604030504040204" pitchFamily="50" charset="-128"/>
                        </a:rPr>
                        <m:t>𝜃</m:t>
                      </m:r>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BAEAA26-76E9-BE3F-0AED-7385A291A696}"/>
                  </a:ext>
                </a:extLst>
              </p:cNvPr>
              <p:cNvSpPr txBox="1">
                <a:spLocks noRot="1" noChangeAspect="1" noMove="1" noResize="1" noEditPoints="1" noAdjustHandles="1" noChangeArrowheads="1" noChangeShapeType="1" noTextEdit="1"/>
              </p:cNvSpPr>
              <p:nvPr/>
            </p:nvSpPr>
            <p:spPr>
              <a:xfrm>
                <a:off x="6096000" y="5601956"/>
                <a:ext cx="3106941"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1E4964-4EA2-CB1A-AC77-E0EDECD414DA}"/>
                  </a:ext>
                </a:extLst>
              </p:cNvPr>
              <p:cNvSpPr txBox="1"/>
              <p:nvPr/>
            </p:nvSpPr>
            <p:spPr>
              <a:xfrm>
                <a:off x="1414550" y="5601956"/>
                <a:ext cx="3500702"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𝐺𝑀𝑀</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FD1E4964-4EA2-CB1A-AC77-E0EDECD414DA}"/>
                  </a:ext>
                </a:extLst>
              </p:cNvPr>
              <p:cNvSpPr txBox="1">
                <a:spLocks noRot="1" noChangeAspect="1" noMove="1" noResize="1" noEditPoints="1" noAdjustHandles="1" noChangeArrowheads="1" noChangeShapeType="1" noTextEdit="1"/>
              </p:cNvSpPr>
              <p:nvPr/>
            </p:nvSpPr>
            <p:spPr>
              <a:xfrm>
                <a:off x="1414550" y="5601956"/>
                <a:ext cx="3500702" cy="1130822"/>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F22FD0D0-9FF5-AD28-D8AC-869F416506E6}"/>
              </a:ext>
            </a:extLst>
          </p:cNvPr>
          <p:cNvSpPr/>
          <p:nvPr/>
        </p:nvSpPr>
        <p:spPr>
          <a:xfrm>
            <a:off x="5122506" y="5924441"/>
            <a:ext cx="766240" cy="5505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704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847FD3-3392-C391-F81D-9E9716DFC10C}"/>
              </a:ext>
            </a:extLst>
          </p:cNvPr>
          <p:cNvSpPr txBox="1"/>
          <p:nvPr/>
        </p:nvSpPr>
        <p:spPr>
          <a:xfrm>
            <a:off x="2421294" y="1096147"/>
            <a:ext cx="4805265" cy="1200329"/>
          </a:xfrm>
          <a:prstGeom prst="rect">
            <a:avLst/>
          </a:prstGeom>
          <a:noFill/>
        </p:spPr>
        <p:txBody>
          <a:bodyPr wrap="square" rtlCol="0">
            <a:spAutoFit/>
          </a:bodyPr>
          <a:lstStyle/>
          <a:p>
            <a:r>
              <a:rPr lang="ja-JP" altLang="en-US" sz="2400" i="0" dirty="0">
                <a:solidFill>
                  <a:srgbClr val="0F1111"/>
                </a:solidFill>
                <a:effectLst/>
                <a:latin typeface="Hiragino Kaku Gothic ProN"/>
              </a:rPr>
              <a:t>パターン認識と機械学習 下 </a:t>
            </a:r>
            <a:r>
              <a:rPr lang="en-US" altLang="ja-JP" sz="2400" i="0" dirty="0">
                <a:solidFill>
                  <a:srgbClr val="0F1111"/>
                </a:solidFill>
                <a:effectLst/>
                <a:latin typeface="Hiragino Kaku Gothic ProN"/>
              </a:rPr>
              <a:t>(</a:t>
            </a:r>
            <a:r>
              <a:rPr lang="ja-JP" altLang="en-US" sz="2400" i="0" dirty="0">
                <a:solidFill>
                  <a:srgbClr val="0F1111"/>
                </a:solidFill>
                <a:effectLst/>
                <a:latin typeface="Hiragino Kaku Gothic ProN"/>
              </a:rPr>
              <a:t>ベイズ理論による統計的予測</a:t>
            </a:r>
            <a:r>
              <a:rPr lang="en-US" altLang="ja-JP" sz="2400" i="0" dirty="0">
                <a:solidFill>
                  <a:srgbClr val="0F1111"/>
                </a:solidFill>
                <a:effectLst/>
                <a:latin typeface="Hiragino Kaku Gothic ProN"/>
              </a:rPr>
              <a:t>) </a:t>
            </a:r>
          </a:p>
          <a:p>
            <a:pPr algn="l"/>
            <a:endParaRPr kumimoji="1" lang="ja-JP" altLang="en-US" sz="2400" dirty="0">
              <a:latin typeface="メイリオ" panose="020B0604030504040204" pitchFamily="50" charset="-128"/>
              <a:ea typeface="メイリオ" panose="020B0604030504040204" pitchFamily="50" charset="-128"/>
            </a:endParaRPr>
          </a:p>
        </p:txBody>
      </p:sp>
      <p:pic>
        <p:nvPicPr>
          <p:cNvPr id="1026" name="Picture 2">
            <a:extLst>
              <a:ext uri="{FF2B5EF4-FFF2-40B4-BE49-F238E27FC236}">
                <a16:creationId xmlns:a16="http://schemas.microsoft.com/office/drawing/2014/main" id="{8D708D5F-D64A-262E-6202-12CE32E92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640" y="1096147"/>
            <a:ext cx="2513228" cy="381622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17939A14-E8C9-1BD3-2E00-AC8597F8DF5A}"/>
              </a:ext>
            </a:extLst>
          </p:cNvPr>
          <p:cNvSpPr txBox="1"/>
          <p:nvPr/>
        </p:nvSpPr>
        <p:spPr>
          <a:xfrm>
            <a:off x="746449" y="634482"/>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参考文献</a:t>
            </a:r>
          </a:p>
        </p:txBody>
      </p:sp>
      <p:sp>
        <p:nvSpPr>
          <p:cNvPr id="4" name="テキスト ボックス 3">
            <a:extLst>
              <a:ext uri="{FF2B5EF4-FFF2-40B4-BE49-F238E27FC236}">
                <a16:creationId xmlns:a16="http://schemas.microsoft.com/office/drawing/2014/main" id="{95DE99B1-839F-8E27-0673-6BE78FE721B8}"/>
              </a:ext>
            </a:extLst>
          </p:cNvPr>
          <p:cNvSpPr txBox="1"/>
          <p:nvPr/>
        </p:nvSpPr>
        <p:spPr>
          <a:xfrm>
            <a:off x="1063690" y="4090584"/>
            <a:ext cx="6225550" cy="58477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3"/>
              </a:rPr>
              <a:t>https://qiita.com/kenmatsu4/items/59ea3e5dfa3d4c161efb</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78B5EA3-757D-57D4-5DBD-9C27A9F77F1B}"/>
              </a:ext>
            </a:extLst>
          </p:cNvPr>
          <p:cNvSpPr txBox="1"/>
          <p:nvPr/>
        </p:nvSpPr>
        <p:spPr>
          <a:xfrm>
            <a:off x="974661" y="3429000"/>
            <a:ext cx="5121339"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PRML</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EM</a:t>
            </a:r>
            <a:r>
              <a:rPr kumimoji="1" lang="ja-JP" altLang="en-US" dirty="0">
                <a:latin typeface="メイリオ" panose="020B0604030504040204" pitchFamily="50" charset="-128"/>
                <a:ea typeface="メイリオ" panose="020B0604030504040204" pitchFamily="50" charset="-128"/>
              </a:rPr>
              <a:t>アルゴリズム、</a:t>
            </a:r>
            <a:r>
              <a:rPr kumimoji="1" lang="en-US" altLang="ja-JP" dirty="0">
                <a:latin typeface="メイリオ" panose="020B0604030504040204" pitchFamily="50" charset="-128"/>
                <a:ea typeface="メイリオ" panose="020B0604030504040204" pitchFamily="50" charset="-128"/>
              </a:rPr>
              <a:t>GMM</a:t>
            </a:r>
            <a:r>
              <a:rPr kumimoji="1" lang="ja-JP" altLang="en-US" dirty="0">
                <a:latin typeface="メイリオ" panose="020B0604030504040204" pitchFamily="50" charset="-128"/>
                <a:ea typeface="メイリオ" panose="020B0604030504040204" pitchFamily="50" charset="-128"/>
              </a:rPr>
              <a:t>をアニメーションを使ってわかりやすく解説した記事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4190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46AEB9-A096-0404-55D0-0FA19EE86A1A}"/>
              </a:ext>
            </a:extLst>
          </p:cNvPr>
          <p:cNvSpPr txBox="1"/>
          <p:nvPr/>
        </p:nvSpPr>
        <p:spPr>
          <a:xfrm>
            <a:off x="2743200" y="2967335"/>
            <a:ext cx="707437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　</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のパラメータ推定はなぜ難しいか</a:t>
            </a:r>
          </a:p>
        </p:txBody>
      </p:sp>
    </p:spTree>
    <p:extLst>
      <p:ext uri="{BB962C8B-B14F-4D97-AF65-F5344CB8AC3E}">
        <p14:creationId xmlns:p14="http://schemas.microsoft.com/office/powerpoint/2010/main" val="2273891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4EB92F-EDF2-0694-FEBF-4D354C602D15}"/>
              </a:ext>
            </a:extLst>
          </p:cNvPr>
          <p:cNvSpPr txBox="1"/>
          <p:nvPr/>
        </p:nvSpPr>
        <p:spPr>
          <a:xfrm>
            <a:off x="469171" y="245943"/>
            <a:ext cx="1069876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変量正規分布の最尤推定ならパラメータは簡単に求まる</a:t>
            </a:r>
          </a:p>
        </p:txBody>
      </p:sp>
      <p:sp>
        <p:nvSpPr>
          <p:cNvPr id="8" name="テキスト ボックス 7">
            <a:extLst>
              <a:ext uri="{FF2B5EF4-FFF2-40B4-BE49-F238E27FC236}">
                <a16:creationId xmlns:a16="http://schemas.microsoft.com/office/drawing/2014/main" id="{3D97055F-8C7E-CBF0-90A9-2A51405C7B9F}"/>
              </a:ext>
            </a:extLst>
          </p:cNvPr>
          <p:cNvSpPr txBox="1"/>
          <p:nvPr/>
        </p:nvSpPr>
        <p:spPr>
          <a:xfrm>
            <a:off x="526080" y="930321"/>
            <a:ext cx="11139840" cy="769441"/>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ガウス分布の尤度関数は対数をとると、パラメータは簡単に求まる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（多変量ガウス分布の場合、行列の微分が必要だが結局同じような計算ができる詳しくは↓）</a:t>
            </a:r>
          </a:p>
        </p:txBody>
      </p:sp>
      <p:sp>
        <p:nvSpPr>
          <p:cNvPr id="9" name="矢印: 下 8">
            <a:extLst>
              <a:ext uri="{FF2B5EF4-FFF2-40B4-BE49-F238E27FC236}">
                <a16:creationId xmlns:a16="http://schemas.microsoft.com/office/drawing/2014/main" id="{C1BCBD16-B620-7846-B545-4CCC7CAB7E79}"/>
              </a:ext>
            </a:extLst>
          </p:cNvPr>
          <p:cNvSpPr/>
          <p:nvPr/>
        </p:nvSpPr>
        <p:spPr>
          <a:xfrm>
            <a:off x="4427036" y="3500525"/>
            <a:ext cx="745937" cy="538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03E9F5D-8E50-1BBB-E74F-0B3D95BFE91F}"/>
              </a:ext>
            </a:extLst>
          </p:cNvPr>
          <p:cNvSpPr txBox="1"/>
          <p:nvPr/>
        </p:nvSpPr>
        <p:spPr>
          <a:xfrm>
            <a:off x="6460276" y="3739049"/>
            <a:ext cx="318548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足し算になるので微分が容易</a:t>
            </a:r>
          </a:p>
        </p:txBody>
      </p:sp>
      <p:sp>
        <p:nvSpPr>
          <p:cNvPr id="11" name="テキスト ボックス 10">
            <a:extLst>
              <a:ext uri="{FF2B5EF4-FFF2-40B4-BE49-F238E27FC236}">
                <a16:creationId xmlns:a16="http://schemas.microsoft.com/office/drawing/2014/main" id="{BA81C153-04F3-D0D1-0E90-A98FFE577B3C}"/>
              </a:ext>
            </a:extLst>
          </p:cNvPr>
          <p:cNvSpPr txBox="1"/>
          <p:nvPr/>
        </p:nvSpPr>
        <p:spPr>
          <a:xfrm>
            <a:off x="4803050" y="1694809"/>
            <a:ext cx="6364884" cy="646331"/>
          </a:xfrm>
          <a:prstGeom prst="rect">
            <a:avLst/>
          </a:prstGeom>
          <a:noFill/>
        </p:spPr>
        <p:txBody>
          <a:bodyPr wrap="none" rtlCol="0">
            <a:spAutoFit/>
          </a:bodyPr>
          <a:lstStyle/>
          <a:p>
            <a:r>
              <a:rPr kumimoji="1" lang="en-US" altLang="ja-JP" dirty="0">
                <a:hlinkClick r:id="rId2"/>
              </a:rPr>
              <a:t>https://masamunetogetoge.com/multivariate-normal-distribution</a:t>
            </a:r>
            <a:endParaRPr kumimoji="1" lang="en-US" altLang="ja-JP" dirty="0"/>
          </a:p>
          <a:p>
            <a:endParaRPr kumimoji="1" lang="ja-JP" altLang="en-US" dirty="0"/>
          </a:p>
        </p:txBody>
      </p:sp>
      <p:sp>
        <p:nvSpPr>
          <p:cNvPr id="15" name="テキスト ボックス 14">
            <a:extLst>
              <a:ext uri="{FF2B5EF4-FFF2-40B4-BE49-F238E27FC236}">
                <a16:creationId xmlns:a16="http://schemas.microsoft.com/office/drawing/2014/main" id="{65FAD7B7-8FE5-2A8B-8480-BF7CE9E5B7F0}"/>
              </a:ext>
            </a:extLst>
          </p:cNvPr>
          <p:cNvSpPr txBox="1"/>
          <p:nvPr/>
        </p:nvSpPr>
        <p:spPr>
          <a:xfrm>
            <a:off x="1304835" y="5249952"/>
            <a:ext cx="6955750"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対数尤度にすると、パラメータの２次関数になる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64DD110-620C-F61C-976B-2A44C960DD12}"/>
                  </a:ext>
                </a:extLst>
              </p:cNvPr>
              <p:cNvSpPr txBox="1"/>
              <p:nvPr/>
            </p:nvSpPr>
            <p:spPr>
              <a:xfrm>
                <a:off x="2749128" y="5875622"/>
                <a:ext cx="1464440" cy="7600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𝑙𝑜𝑔𝐿</m:t>
                          </m:r>
                        </m:num>
                        <m:den>
                          <m:r>
                            <a:rPr kumimoji="1" lang="ja-JP" altLang="en-US" sz="240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𝜇</m:t>
                          </m:r>
                        </m:den>
                      </m:f>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64DD110-620C-F61C-976B-2A44C960DD12}"/>
                  </a:ext>
                </a:extLst>
              </p:cNvPr>
              <p:cNvSpPr txBox="1">
                <a:spLocks noRot="1" noChangeAspect="1" noMove="1" noResize="1" noEditPoints="1" noAdjustHandles="1" noChangeArrowheads="1" noChangeShapeType="1" noTextEdit="1"/>
              </p:cNvSpPr>
              <p:nvPr/>
            </p:nvSpPr>
            <p:spPr>
              <a:xfrm>
                <a:off x="2749128" y="5875622"/>
                <a:ext cx="1464440" cy="7600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4D687F9-2051-C2A8-4571-7A37EC9334BE}"/>
                  </a:ext>
                </a:extLst>
              </p:cNvPr>
              <p:cNvSpPr txBox="1"/>
              <p:nvPr/>
            </p:nvSpPr>
            <p:spPr>
              <a:xfrm>
                <a:off x="4558405" y="5875622"/>
                <a:ext cx="1464440"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𝑙𝑜𝑔𝐿</m:t>
                          </m:r>
                        </m:num>
                        <m:den>
                          <m:r>
                            <a:rPr kumimoji="1" lang="ja-JP" altLang="en-US" sz="240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14D687F9-2051-C2A8-4571-7A37EC9334BE}"/>
                  </a:ext>
                </a:extLst>
              </p:cNvPr>
              <p:cNvSpPr txBox="1">
                <a:spLocks noRot="1" noChangeAspect="1" noMove="1" noResize="1" noEditPoints="1" noAdjustHandles="1" noChangeArrowheads="1" noChangeShapeType="1" noTextEdit="1"/>
              </p:cNvSpPr>
              <p:nvPr/>
            </p:nvSpPr>
            <p:spPr>
              <a:xfrm>
                <a:off x="4558405" y="5875622"/>
                <a:ext cx="1464440" cy="70224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6B9B4D2-1CBB-90B3-1E83-FAC920F88D5F}"/>
                  </a:ext>
                </a:extLst>
              </p:cNvPr>
              <p:cNvSpPr txBox="1"/>
              <p:nvPr/>
            </p:nvSpPr>
            <p:spPr>
              <a:xfrm>
                <a:off x="6234849" y="5875622"/>
                <a:ext cx="5957151" cy="83298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対数</a:t>
                </a: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尤度</m:t>
                    </m:r>
                    <m:r>
                      <a:rPr kumimoji="1" lang="ja-JP" altLang="en-US" sz="2400" i="1" dirty="0" smtClean="0">
                        <a:latin typeface="Cambria Math" panose="02040503050406030204" pitchFamily="18" charset="0"/>
                        <a:ea typeface="メイリオ" panose="020B0604030504040204" pitchFamily="50" charset="-128"/>
                      </a:rPr>
                      <m:t>を</m:t>
                    </m:r>
                    <m:r>
                      <a:rPr kumimoji="1" lang="ja-JP" altLang="en-US" sz="2400" i="1" dirty="0">
                        <a:latin typeface="Cambria Math" panose="02040503050406030204" pitchFamily="18" charset="0"/>
                        <a:ea typeface="メイリオ" panose="020B0604030504040204" pitchFamily="50" charset="-128"/>
                      </a:rPr>
                      <m:t>最大化する</m:t>
                    </m:r>
                    <m:r>
                      <a:rPr kumimoji="1" lang="ja-JP" altLang="en-US" sz="2400" i="1">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は、左の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次関数</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を解くだけで求まる</a:t>
                </a:r>
              </a:p>
            </p:txBody>
          </p:sp>
        </mc:Choice>
        <mc:Fallback xmlns="">
          <p:sp>
            <p:nvSpPr>
              <p:cNvPr id="18" name="テキスト ボックス 17">
                <a:extLst>
                  <a:ext uri="{FF2B5EF4-FFF2-40B4-BE49-F238E27FC236}">
                    <a16:creationId xmlns:a16="http://schemas.microsoft.com/office/drawing/2014/main" id="{F6B9B4D2-1CBB-90B3-1E83-FAC920F88D5F}"/>
                  </a:ext>
                </a:extLst>
              </p:cNvPr>
              <p:cNvSpPr txBox="1">
                <a:spLocks noRot="1" noChangeAspect="1" noMove="1" noResize="1" noEditPoints="1" noAdjustHandles="1" noChangeArrowheads="1" noChangeShapeType="1" noTextEdit="1"/>
              </p:cNvSpPr>
              <p:nvPr/>
            </p:nvSpPr>
            <p:spPr>
              <a:xfrm>
                <a:off x="6234849" y="5875622"/>
                <a:ext cx="5957151" cy="832985"/>
              </a:xfrm>
              <a:prstGeom prst="rect">
                <a:avLst/>
              </a:prstGeom>
              <a:blipFill>
                <a:blip r:embed="rId5"/>
                <a:stretch>
                  <a:fillRect l="-1638" t="-4412" r="-102" b="-169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B07677F-444D-43A5-820B-B7A1D9253B86}"/>
                  </a:ext>
                </a:extLst>
              </p:cNvPr>
              <p:cNvSpPr txBox="1"/>
              <p:nvPr/>
            </p:nvSpPr>
            <p:spPr>
              <a:xfrm>
                <a:off x="1628183" y="2318748"/>
                <a:ext cx="5022593"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𝐿</m:t>
                      </m:r>
                      <m:d>
                        <m:dPr>
                          <m:ctrlPr>
                            <a:rPr kumimoji="1" lang="en-US" altLang="ja-JP" sz="2000" b="0" i="1" smtClean="0">
                              <a:latin typeface="Cambria Math" panose="02040503050406030204" pitchFamily="18" charset="0"/>
                              <a:ea typeface="メイリオ" panose="020B0604030504040204" pitchFamily="50" charset="-128"/>
                            </a:rPr>
                          </m:ctrlPr>
                        </m:dPr>
                        <m:e>
                          <m:r>
                            <a:rPr kumimoji="1" lang="ja-JP" altLang="en-US" sz="2000" i="1" smtClean="0">
                              <a:latin typeface="Cambria Math" panose="02040503050406030204" pitchFamily="18" charset="0"/>
                              <a:ea typeface="メイリオ" panose="020B0604030504040204" pitchFamily="50" charset="-128"/>
                            </a:rPr>
                            <m:t>𝜇</m:t>
                          </m:r>
                          <m:r>
                            <a:rPr kumimoji="1" lang="en-US" altLang="ja-JP" sz="2000" b="0" i="1" smtClean="0">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e>
                        <m:e>
                          <m:r>
                            <a:rPr kumimoji="1" lang="en-US" altLang="ja-JP" sz="2000" b="0" i="1" smtClean="0">
                              <a:latin typeface="Cambria Math" panose="02040503050406030204" pitchFamily="18" charset="0"/>
                              <a:ea typeface="メイリオ" panose="020B0604030504040204" pitchFamily="50" charset="-128"/>
                            </a:rPr>
                            <m:t>𝑋</m:t>
                          </m:r>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d>
                            <m:dPr>
                              <m:begChr m:val="{"/>
                              <m:endChr m:val="}"/>
                              <m:ctrlPr>
                                <a:rPr kumimoji="1" lang="en-US" altLang="ja-JP" sz="2000" b="0" i="1" smtClean="0">
                                  <a:latin typeface="Cambria Math" panose="02040503050406030204" pitchFamily="18" charset="0"/>
                                  <a:ea typeface="メイリオ" panose="020B0604030504040204" pitchFamily="50" charset="-128"/>
                                </a:rPr>
                              </m:ctrlPr>
                            </m:dPr>
                            <m:e>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ad>
                                    <m:radPr>
                                      <m:degHide m:val="on"/>
                                      <m:ctrlPr>
                                        <a:rPr kumimoji="1" lang="en-US" altLang="ja-JP" sz="2000" i="1">
                                          <a:latin typeface="Cambria Math" panose="02040503050406030204" pitchFamily="18" charset="0"/>
                                          <a:ea typeface="メイリオ" panose="020B0604030504040204" pitchFamily="50" charset="-128"/>
                                        </a:rPr>
                                      </m:ctrlPr>
                                    </m:radPr>
                                    <m:deg/>
                                    <m:e>
                                      <m:r>
                                        <a:rPr kumimoji="1" lang="en-US" altLang="ja-JP" sz="2000" i="1">
                                          <a:latin typeface="Cambria Math" panose="02040503050406030204" pitchFamily="18" charset="0"/>
                                          <a:ea typeface="メイリオ" panose="020B0604030504040204" pitchFamily="50" charset="-128"/>
                                        </a:rPr>
                                        <m:t>2</m:t>
                                      </m:r>
                                      <m:r>
                                        <a:rPr kumimoji="1" lang="ja-JP" altLang="en-US" sz="2000" i="1">
                                          <a:latin typeface="Cambria Math" panose="02040503050406030204" pitchFamily="18" charset="0"/>
                                          <a:ea typeface="メイリオ" panose="020B0604030504040204" pitchFamily="50" charset="-128"/>
                                        </a:rPr>
                                        <m:t>𝜋</m:t>
                                      </m:r>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e>
                                  </m:rad>
                                </m:den>
                              </m:f>
                              <m:r>
                                <a:rPr kumimoji="1" lang="en-US" altLang="ja-JP" sz="2000" i="1">
                                  <a:latin typeface="Cambria Math" panose="02040503050406030204" pitchFamily="18" charset="0"/>
                                  <a:ea typeface="メイリオ" panose="020B0604030504040204" pitchFamily="50" charset="-128"/>
                                </a:rPr>
                                <m:t>𝑒𝑥𝑝</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b="0" i="1" smtClean="0">
                                          <a:latin typeface="Cambria Math" panose="02040503050406030204" pitchFamily="18" charset="0"/>
                                          <a:ea typeface="メイリオ" panose="020B0604030504040204" pitchFamily="50" charset="-128"/>
                                        </a:rPr>
                                        <m:t>𝜇</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num>
                                    <m:den>
                                      <m:r>
                                        <a:rPr kumimoji="1" lang="en-US" altLang="ja-JP" sz="2000" b="0" i="1" smtClean="0">
                                          <a:latin typeface="Cambria Math" panose="02040503050406030204" pitchFamily="18" charset="0"/>
                                          <a:ea typeface="メイリオ" panose="020B0604030504040204" pitchFamily="50" charset="-128"/>
                                        </a:rPr>
                                        <m:t>2</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ja-JP" altLang="en-US" sz="2000" b="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den>
                                  </m:f>
                                </m:e>
                              </m:d>
                            </m:e>
                          </m:d>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B07677F-444D-43A5-820B-B7A1D9253B86}"/>
                  </a:ext>
                </a:extLst>
              </p:cNvPr>
              <p:cNvSpPr txBox="1">
                <a:spLocks noRot="1" noChangeAspect="1" noMove="1" noResize="1" noEditPoints="1" noAdjustHandles="1" noChangeArrowheads="1" noChangeShapeType="1" noTextEdit="1"/>
              </p:cNvSpPr>
              <p:nvPr/>
            </p:nvSpPr>
            <p:spPr>
              <a:xfrm>
                <a:off x="1628183" y="2318748"/>
                <a:ext cx="5022593"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9CD9DF-A637-E016-BD59-3B0B04F9C7A6}"/>
                  </a:ext>
                </a:extLst>
              </p:cNvPr>
              <p:cNvSpPr txBox="1"/>
              <p:nvPr/>
            </p:nvSpPr>
            <p:spPr>
              <a:xfrm>
                <a:off x="1628183" y="4108381"/>
                <a:ext cx="6996787" cy="616836"/>
              </a:xfrm>
              <a:prstGeom prst="rect">
                <a:avLst/>
              </a:prstGeom>
              <a:noFill/>
            </p:spPr>
            <p:txBody>
              <a:bodyPr wrap="none" rtlCol="0">
                <a:spAutoFit/>
              </a:bodyPr>
              <a:lstStyle/>
              <a:p>
                <a:r>
                  <a:rPr kumimoji="1" lang="en-US" altLang="ja-JP" sz="2400" b="0" dirty="0">
                    <a:ea typeface="メイリオ" panose="020B0604030504040204" pitchFamily="50" charset="-128"/>
                  </a:rPr>
                  <a:t>log</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𝑁</m:t>
                        </m:r>
                      </m:num>
                      <m:den>
                        <m:r>
                          <a:rPr kumimoji="1" lang="en-US" altLang="ja-JP" sz="2400" b="0" i="1" smtClean="0">
                            <a:latin typeface="Cambria Math" panose="02040503050406030204" pitchFamily="18" charset="0"/>
                            <a:ea typeface="メイリオ" panose="020B0604030504040204" pitchFamily="50" charset="-128"/>
                          </a:rPr>
                          <m:t>2</m:t>
                        </m:r>
                      </m:den>
                    </m:f>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log</m:t>
                        </m:r>
                      </m:fName>
                      <m:e>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e>
                        </m:d>
                      </m:e>
                    </m:fun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𝜇</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669CD9DF-A637-E016-BD59-3B0B04F9C7A6}"/>
                  </a:ext>
                </a:extLst>
              </p:cNvPr>
              <p:cNvSpPr txBox="1">
                <a:spLocks noRot="1" noChangeAspect="1" noMove="1" noResize="1" noEditPoints="1" noAdjustHandles="1" noChangeArrowheads="1" noChangeShapeType="1" noTextEdit="1"/>
              </p:cNvSpPr>
              <p:nvPr/>
            </p:nvSpPr>
            <p:spPr>
              <a:xfrm>
                <a:off x="1628183" y="4108381"/>
                <a:ext cx="6996787" cy="616836"/>
              </a:xfrm>
              <a:prstGeom prst="rect">
                <a:avLst/>
              </a:prstGeom>
              <a:blipFill>
                <a:blip r:embed="rId7"/>
                <a:stretch>
                  <a:fillRect l="-1307" b="-99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E9F1BB2-CAA7-8B94-DACC-937D2FD4BC58}"/>
                  </a:ext>
                </a:extLst>
              </p:cNvPr>
              <p:cNvSpPr txBox="1"/>
              <p:nvPr/>
            </p:nvSpPr>
            <p:spPr>
              <a:xfrm>
                <a:off x="6784799" y="2532263"/>
                <a:ext cx="424911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単変量なので、</a:t>
                </a:r>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sSup>
                      <m:sSupPr>
                        <m:ctrlPr>
                          <a:rPr kumimoji="1" lang="el-GR" altLang="ja-JP" sz="240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 → </m:t>
                        </m:r>
                        <m:r>
                          <a:rPr kumimoji="1" lang="ja-JP" altLang="el-GR" sz="2400" i="1" smtClean="0">
                            <a:latin typeface="Cambria Math" panose="02040503050406030204" pitchFamily="18" charset="0"/>
                            <a:ea typeface="Cambria Math" panose="02040503050406030204" pitchFamily="18" charset="0"/>
                          </a:rPr>
                          <m:t>𝜎</m:t>
                        </m:r>
                      </m:e>
                      <m:sup>
                        <m:r>
                          <a:rPr kumimoji="1" lang="en-US" altLang="ja-JP" sz="2400" b="0" i="1" smtClean="0">
                            <a:latin typeface="Cambria Math" panose="02040503050406030204" pitchFamily="18" charset="0"/>
                            <a:ea typeface="Cambria Math" panose="02040503050406030204" pitchFamily="18" charset="0"/>
                          </a:rPr>
                          <m:t>2</m:t>
                        </m:r>
                      </m:sup>
                    </m:sSup>
                  </m:oMath>
                </a14:m>
                <a:r>
                  <a:rPr kumimoji="1" lang="ja-JP" altLang="en-US" sz="2400" dirty="0">
                    <a:latin typeface="メイリオ" panose="020B0604030504040204" pitchFamily="50" charset="-128"/>
                    <a:ea typeface="メイリオ" panose="020B0604030504040204" pitchFamily="50" charset="-128"/>
                  </a:rPr>
                  <a:t>とした</a:t>
                </a:r>
              </a:p>
            </p:txBody>
          </p:sp>
        </mc:Choice>
        <mc:Fallback xmlns="">
          <p:sp>
            <p:nvSpPr>
              <p:cNvPr id="21" name="テキスト ボックス 20">
                <a:extLst>
                  <a:ext uri="{FF2B5EF4-FFF2-40B4-BE49-F238E27FC236}">
                    <a16:creationId xmlns:a16="http://schemas.microsoft.com/office/drawing/2014/main" id="{5E9F1BB2-CAA7-8B94-DACC-937D2FD4BC58}"/>
                  </a:ext>
                </a:extLst>
              </p:cNvPr>
              <p:cNvSpPr txBox="1">
                <a:spLocks noRot="1" noChangeAspect="1" noMove="1" noResize="1" noEditPoints="1" noAdjustHandles="1" noChangeArrowheads="1" noChangeShapeType="1" noTextEdit="1"/>
              </p:cNvSpPr>
              <p:nvPr/>
            </p:nvSpPr>
            <p:spPr>
              <a:xfrm>
                <a:off x="6784799" y="2532263"/>
                <a:ext cx="4249112" cy="461665"/>
              </a:xfrm>
              <a:prstGeom prst="rect">
                <a:avLst/>
              </a:prstGeom>
              <a:blipFill>
                <a:blip r:embed="rId8"/>
                <a:stretch>
                  <a:fillRect l="-2296" t="-7895" r="-1148" b="-3157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A1C732F8-7860-4FAF-DEBF-7BED661D86C0}"/>
              </a:ext>
            </a:extLst>
          </p:cNvPr>
          <p:cNvSpPr txBox="1"/>
          <p:nvPr/>
        </p:nvSpPr>
        <p:spPr>
          <a:xfrm>
            <a:off x="526080" y="3317975"/>
            <a:ext cx="3064309"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観測データは独立同時分布に従うという前提</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i.i.d</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 name="吹き出し: 角を丸めた四角形 3">
            <a:extLst>
              <a:ext uri="{FF2B5EF4-FFF2-40B4-BE49-F238E27FC236}">
                <a16:creationId xmlns:a16="http://schemas.microsoft.com/office/drawing/2014/main" id="{F92DE8DE-8343-D17B-77F3-FA61B5C27177}"/>
              </a:ext>
            </a:extLst>
          </p:cNvPr>
          <p:cNvSpPr/>
          <p:nvPr/>
        </p:nvSpPr>
        <p:spPr>
          <a:xfrm>
            <a:off x="469171" y="3254029"/>
            <a:ext cx="3216421" cy="769441"/>
          </a:xfrm>
          <a:prstGeom prst="wedgeRoundRectCallout">
            <a:avLst>
              <a:gd name="adj1" fmla="val 35445"/>
              <a:gd name="adj2" fmla="val -78167"/>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24935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7F0EAD6-A169-468C-AD60-9952EEF1F987}"/>
              </a:ext>
            </a:extLst>
          </p:cNvPr>
          <p:cNvSpPr txBox="1"/>
          <p:nvPr/>
        </p:nvSpPr>
        <p:spPr>
          <a:xfrm>
            <a:off x="230530" y="299380"/>
            <a:ext cx="11505073"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GMM</a:t>
            </a:r>
            <a:r>
              <a:rPr kumimoji="1" lang="ja-JP" altLang="en-US" sz="3200" b="1" dirty="0">
                <a:latin typeface="メイリオ" panose="020B0604030504040204" pitchFamily="50" charset="-128"/>
                <a:ea typeface="メイリオ" panose="020B0604030504040204" pitchFamily="50" charset="-128"/>
              </a:rPr>
              <a:t>の最尤推定では同じノリでパラメータを求められるか？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97836C5-61F5-47A1-9914-844A96768354}"/>
                  </a:ext>
                </a:extLst>
              </p:cNvPr>
              <p:cNvSpPr txBox="1"/>
              <p:nvPr/>
            </p:nvSpPr>
            <p:spPr>
              <a:xfrm>
                <a:off x="1282826" y="4434216"/>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497836C5-61F5-47A1-9914-844A96768354}"/>
                  </a:ext>
                </a:extLst>
              </p:cNvPr>
              <p:cNvSpPr txBox="1">
                <a:spLocks noRot="1" noChangeAspect="1" noMove="1" noResize="1" noEditPoints="1" noAdjustHandles="1" noChangeArrowheads="1" noChangeShapeType="1" noTextEdit="1"/>
              </p:cNvSpPr>
              <p:nvPr/>
            </p:nvSpPr>
            <p:spPr>
              <a:xfrm>
                <a:off x="1282826" y="4434216"/>
                <a:ext cx="10200421" cy="1038489"/>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7A7AB53-0C27-40FF-9251-0A41AD4014BF}"/>
              </a:ext>
            </a:extLst>
          </p:cNvPr>
          <p:cNvSpPr txBox="1"/>
          <p:nvPr/>
        </p:nvSpPr>
        <p:spPr>
          <a:xfrm>
            <a:off x="771257" y="3854235"/>
            <a:ext cx="418576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対数尤度関数を求めると。。</a:t>
            </a:r>
          </a:p>
        </p:txBody>
      </p:sp>
      <p:sp>
        <p:nvSpPr>
          <p:cNvPr id="16" name="矢印: 上 15">
            <a:extLst>
              <a:ext uri="{FF2B5EF4-FFF2-40B4-BE49-F238E27FC236}">
                <a16:creationId xmlns:a16="http://schemas.microsoft.com/office/drawing/2014/main" id="{82F2A457-6CFD-4502-A267-4E02B7B8FBBC}"/>
              </a:ext>
            </a:extLst>
          </p:cNvPr>
          <p:cNvSpPr/>
          <p:nvPr/>
        </p:nvSpPr>
        <p:spPr>
          <a:xfrm>
            <a:off x="9010186" y="5515476"/>
            <a:ext cx="425819" cy="357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A26CA07-B5A1-4376-A63A-BCD29AE4AFA8}"/>
                  </a:ext>
                </a:extLst>
              </p:cNvPr>
              <p:cNvSpPr txBox="1"/>
              <p:nvPr/>
            </p:nvSpPr>
            <p:spPr>
              <a:xfrm>
                <a:off x="7372951" y="5954514"/>
                <a:ext cx="4362652" cy="646331"/>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対数尤度関数は、∑が邪魔して</a:t>
                </a:r>
                <a14:m>
                  <m:oMath xmlns:m="http://schemas.openxmlformats.org/officeDocument/2006/math">
                    <m:d>
                      <m:dPr>
                        <m:ctrlPr>
                          <a:rPr kumimoji="1" lang="en-US" altLang="ja-JP" b="1" i="1">
                            <a:latin typeface="Cambria Math" panose="02040503050406030204" pitchFamily="18" charset="0"/>
                            <a:ea typeface="メイリオ" panose="020B0604030504040204" pitchFamily="50" charset="-128"/>
                          </a:rPr>
                        </m:ctrlPr>
                      </m:dPr>
                      <m:e>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𝝅</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e>
                    </m:d>
                  </m:oMath>
                </a14:m>
                <a:r>
                  <a:rPr kumimoji="1" lang="ja-JP" altLang="en-US" b="1" dirty="0">
                    <a:latin typeface="メイリオ" panose="020B0604030504040204" pitchFamily="50" charset="-128"/>
                    <a:ea typeface="メイリオ" panose="020B0604030504040204" pitchFamily="50" charset="-128"/>
                  </a:rPr>
                  <a:t>簡単な関数にはならない</a:t>
                </a:r>
              </a:p>
            </p:txBody>
          </p:sp>
        </mc:Choice>
        <mc:Fallback xmlns="">
          <p:sp>
            <p:nvSpPr>
              <p:cNvPr id="17" name="テキスト ボックス 16">
                <a:extLst>
                  <a:ext uri="{FF2B5EF4-FFF2-40B4-BE49-F238E27FC236}">
                    <a16:creationId xmlns:a16="http://schemas.microsoft.com/office/drawing/2014/main" id="{2A26CA07-B5A1-4376-A63A-BCD29AE4AFA8}"/>
                  </a:ext>
                </a:extLst>
              </p:cNvPr>
              <p:cNvSpPr txBox="1">
                <a:spLocks noRot="1" noChangeAspect="1" noMove="1" noResize="1" noEditPoints="1" noAdjustHandles="1" noChangeArrowheads="1" noChangeShapeType="1" noTextEdit="1"/>
              </p:cNvSpPr>
              <p:nvPr/>
            </p:nvSpPr>
            <p:spPr>
              <a:xfrm>
                <a:off x="7372951" y="5954514"/>
                <a:ext cx="4362652" cy="646331"/>
              </a:xfrm>
              <a:prstGeom prst="rect">
                <a:avLst/>
              </a:prstGeom>
              <a:blipFill>
                <a:blip r:embed="rId3"/>
                <a:stretch>
                  <a:fillRect l="-1117"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1741E-1683-78A8-77C3-591914AE73A4}"/>
                  </a:ext>
                </a:extLst>
              </p:cNvPr>
              <p:cNvSpPr txBox="1"/>
              <p:nvPr/>
            </p:nvSpPr>
            <p:spPr>
              <a:xfrm>
                <a:off x="1672402" y="2437111"/>
                <a:ext cx="2173608"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クラスタ重心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7EE1741E-1683-78A8-77C3-591914AE73A4}"/>
                  </a:ext>
                </a:extLst>
              </p:cNvPr>
              <p:cNvSpPr txBox="1">
                <a:spLocks noRot="1" noChangeAspect="1" noMove="1" noResize="1" noEditPoints="1" noAdjustHandles="1" noChangeArrowheads="1" noChangeShapeType="1" noTextEdit="1"/>
              </p:cNvSpPr>
              <p:nvPr/>
            </p:nvSpPr>
            <p:spPr>
              <a:xfrm>
                <a:off x="1672402" y="2437111"/>
                <a:ext cx="2173608" cy="307777"/>
              </a:xfrm>
              <a:prstGeom prst="rect">
                <a:avLst/>
              </a:prstGeom>
              <a:blipFill>
                <a:blip r:embed="rId4"/>
                <a:stretch>
                  <a:fillRect l="-1401" t="-16000" r="-3081" b="-18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7C2EE08-4398-5C3D-8A42-5BF5AE7B37A5}"/>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21452D-3AC0-5164-A31B-9FC3070DA89D}"/>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0E84C05-A1D7-7E45-3360-9354EC4D9D15}"/>
                  </a:ext>
                </a:extLst>
              </p:cNvPr>
              <p:cNvSpPr txBox="1"/>
              <p:nvPr/>
            </p:nvSpPr>
            <p:spPr>
              <a:xfrm>
                <a:off x="1703789" y="2857527"/>
                <a:ext cx="428444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クラスタの</m:t>
                    </m:r>
                  </m:oMath>
                </a14:m>
                <a:r>
                  <a:rPr kumimoji="1" lang="ja-JP" altLang="en-US" sz="2000" dirty="0">
                    <a:latin typeface="メイリオ" panose="020B0604030504040204" pitchFamily="50" charset="-128"/>
                    <a:ea typeface="メイリオ" panose="020B0604030504040204" pitchFamily="50" charset="-128"/>
                  </a:rPr>
                  <a:t>形状（楕円、中心性）</a:t>
                </a:r>
              </a:p>
            </p:txBody>
          </p:sp>
        </mc:Choice>
        <mc:Fallback xmlns="">
          <p:sp>
            <p:nvSpPr>
              <p:cNvPr id="21" name="テキスト ボックス 20">
                <a:extLst>
                  <a:ext uri="{FF2B5EF4-FFF2-40B4-BE49-F238E27FC236}">
                    <a16:creationId xmlns:a16="http://schemas.microsoft.com/office/drawing/2014/main" id="{40E84C05-A1D7-7E45-3360-9354EC4D9D15}"/>
                  </a:ext>
                </a:extLst>
              </p:cNvPr>
              <p:cNvSpPr txBox="1">
                <a:spLocks noRot="1" noChangeAspect="1" noMove="1" noResize="1" noEditPoints="1" noAdjustHandles="1" noChangeArrowheads="1" noChangeShapeType="1" noTextEdit="1"/>
              </p:cNvSpPr>
              <p:nvPr/>
            </p:nvSpPr>
            <p:spPr>
              <a:xfrm>
                <a:off x="1703789" y="2857527"/>
                <a:ext cx="4284443" cy="307777"/>
              </a:xfrm>
              <a:prstGeom prst="rect">
                <a:avLst/>
              </a:prstGeom>
              <a:blipFill>
                <a:blip r:embed="rId5"/>
                <a:stretch>
                  <a:fillRect l="-1991" t="-26000" r="-312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4FD3D9E-A9A4-D741-AB90-ACE90937D837}"/>
                  </a:ext>
                </a:extLst>
              </p:cNvPr>
              <p:cNvSpPr txBox="1"/>
              <p:nvPr/>
            </p:nvSpPr>
            <p:spPr>
              <a:xfrm>
                <a:off x="1703789" y="3196984"/>
                <a:ext cx="5432513" cy="311239"/>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混合する各ガウス分布クラスタの</m:t>
                    </m:r>
                  </m:oMath>
                </a14:m>
                <a:r>
                  <a:rPr kumimoji="1" lang="ja-JP" altLang="en-US" sz="2000" dirty="0">
                    <a:latin typeface="メイリオ" panose="020B0604030504040204" pitchFamily="50" charset="-128"/>
                    <a:ea typeface="メイリオ" panose="020B0604030504040204" pitchFamily="50" charset="-128"/>
                  </a:rPr>
                  <a:t>占有面積</a:t>
                </a:r>
              </a:p>
            </p:txBody>
          </p:sp>
        </mc:Choice>
        <mc:Fallback xmlns="">
          <p:sp>
            <p:nvSpPr>
              <p:cNvPr id="22" name="テキスト ボックス 21">
                <a:extLst>
                  <a:ext uri="{FF2B5EF4-FFF2-40B4-BE49-F238E27FC236}">
                    <a16:creationId xmlns:a16="http://schemas.microsoft.com/office/drawing/2014/main" id="{14FD3D9E-A9A4-D741-AB90-ACE90937D837}"/>
                  </a:ext>
                </a:extLst>
              </p:cNvPr>
              <p:cNvSpPr txBox="1">
                <a:spLocks noRot="1" noChangeAspect="1" noMove="1" noResize="1" noEditPoints="1" noAdjustHandles="1" noChangeArrowheads="1" noChangeShapeType="1" noTextEdit="1"/>
              </p:cNvSpPr>
              <p:nvPr/>
            </p:nvSpPr>
            <p:spPr>
              <a:xfrm>
                <a:off x="1703789" y="3196984"/>
                <a:ext cx="5432513" cy="311239"/>
              </a:xfrm>
              <a:prstGeom prst="rect">
                <a:avLst/>
              </a:prstGeom>
              <a:blipFill>
                <a:blip r:embed="rId6"/>
                <a:stretch>
                  <a:fillRect l="-1121" t="-23529" r="-2018" b="-5098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8E886118-C70F-A158-522D-AA2D71DD70EC}"/>
              </a:ext>
            </a:extLst>
          </p:cNvPr>
          <p:cNvSpPr txBox="1"/>
          <p:nvPr/>
        </p:nvSpPr>
        <p:spPr>
          <a:xfrm>
            <a:off x="1207115" y="199848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推定パラメータ</a:t>
            </a:r>
          </a:p>
        </p:txBody>
      </p:sp>
      <p:sp>
        <p:nvSpPr>
          <p:cNvPr id="32" name="矢印: 左 31">
            <a:extLst>
              <a:ext uri="{FF2B5EF4-FFF2-40B4-BE49-F238E27FC236}">
                <a16:creationId xmlns:a16="http://schemas.microsoft.com/office/drawing/2014/main" id="{B408E656-298A-59A0-95F8-34AFB567E1C2}"/>
              </a:ext>
            </a:extLst>
          </p:cNvPr>
          <p:cNvSpPr/>
          <p:nvPr/>
        </p:nvSpPr>
        <p:spPr>
          <a:xfrm>
            <a:off x="7255811" y="3089587"/>
            <a:ext cx="358948" cy="456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3" name="テキスト ボックス 32">
            <a:extLst>
              <a:ext uri="{FF2B5EF4-FFF2-40B4-BE49-F238E27FC236}">
                <a16:creationId xmlns:a16="http://schemas.microsoft.com/office/drawing/2014/main" id="{1A0F7A29-2F85-8137-4F6E-CB9E5E63D3BF}"/>
              </a:ext>
            </a:extLst>
          </p:cNvPr>
          <p:cNvSpPr txBox="1"/>
          <p:nvPr/>
        </p:nvSpPr>
        <p:spPr>
          <a:xfrm>
            <a:off x="7734268" y="3089587"/>
            <a:ext cx="3577114"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ただの正規分布には出てこない推定パラメータ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56FBB6-3346-43C9-4CEC-F321CB7E0D0C}"/>
                  </a:ext>
                </a:extLst>
              </p:cNvPr>
              <p:cNvSpPr txBox="1"/>
              <p:nvPr/>
            </p:nvSpPr>
            <p:spPr>
              <a:xfrm>
                <a:off x="3127904" y="926894"/>
                <a:ext cx="5632183"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A56FBB6-3346-43C9-4CEC-F321CB7E0D0C}"/>
                  </a:ext>
                </a:extLst>
              </p:cNvPr>
              <p:cNvSpPr txBox="1">
                <a:spLocks noRot="1" noChangeAspect="1" noMove="1" noResize="1" noEditPoints="1" noAdjustHandles="1" noChangeArrowheads="1" noChangeShapeType="1" noTextEdit="1"/>
              </p:cNvSpPr>
              <p:nvPr/>
            </p:nvSpPr>
            <p:spPr>
              <a:xfrm>
                <a:off x="3127904" y="926894"/>
                <a:ext cx="5632183" cy="1130822"/>
              </a:xfrm>
              <a:prstGeom prst="rect">
                <a:avLst/>
              </a:prstGeom>
              <a:blipFill>
                <a:blip r:embed="rId7"/>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D340E9-4C5F-E702-E8A8-68F3C3D45B17}"/>
              </a:ext>
            </a:extLst>
          </p:cNvPr>
          <p:cNvSpPr txBox="1"/>
          <p:nvPr/>
        </p:nvSpPr>
        <p:spPr>
          <a:xfrm>
            <a:off x="532409" y="1320176"/>
            <a:ext cx="24577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の尤度関数</a:t>
            </a:r>
          </a:p>
        </p:txBody>
      </p:sp>
    </p:spTree>
    <p:extLst>
      <p:ext uri="{BB962C8B-B14F-4D97-AF65-F5344CB8AC3E}">
        <p14:creationId xmlns:p14="http://schemas.microsoft.com/office/powerpoint/2010/main" val="2818620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530633-C631-3707-FA7C-BD0F0A042687}"/>
              </a:ext>
            </a:extLst>
          </p:cNvPr>
          <p:cNvSpPr txBox="1"/>
          <p:nvPr/>
        </p:nvSpPr>
        <p:spPr>
          <a:xfrm>
            <a:off x="466725" y="523875"/>
            <a:ext cx="290015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Log-sum </a:t>
            </a:r>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38AED5B0-54D2-C38B-E28F-8750A6D27D6F}"/>
              </a:ext>
            </a:extLst>
          </p:cNvPr>
          <p:cNvSpPr txBox="1"/>
          <p:nvPr/>
        </p:nvSpPr>
        <p:spPr>
          <a:xfrm>
            <a:off x="581916" y="1025964"/>
            <a:ext cx="3169970" cy="646331"/>
          </a:xfrm>
          <a:prstGeom prst="rect">
            <a:avLst/>
          </a:prstGeom>
          <a:noFill/>
        </p:spPr>
        <p:txBody>
          <a:bodyPr wrap="none" rtlCol="0">
            <a:spAutoFit/>
          </a:bodyPr>
          <a:lstStyle/>
          <a:p>
            <a:r>
              <a:rPr kumimoji="1" lang="en-US" altLang="ja-JP" dirty="0">
                <a:hlinkClick r:id="rId2"/>
              </a:rPr>
              <a:t>https://academ-aid.com/ml/em</a:t>
            </a:r>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ABA7E6-9CF1-31CF-A00B-E2DAB69C291C}"/>
                  </a:ext>
                </a:extLst>
              </p:cNvPr>
              <p:cNvSpPr txBox="1"/>
              <p:nvPr/>
            </p:nvSpPr>
            <p:spPr>
              <a:xfrm>
                <a:off x="995789" y="1672295"/>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3ABA7E6-9CF1-31CF-A00B-E2DAB69C291C}"/>
                  </a:ext>
                </a:extLst>
              </p:cNvPr>
              <p:cNvSpPr txBox="1">
                <a:spLocks noRot="1" noChangeAspect="1" noMove="1" noResize="1" noEditPoints="1" noAdjustHandles="1" noChangeArrowheads="1" noChangeShapeType="1" noTextEdit="1"/>
              </p:cNvSpPr>
              <p:nvPr/>
            </p:nvSpPr>
            <p:spPr>
              <a:xfrm>
                <a:off x="995789" y="1672295"/>
                <a:ext cx="10200421"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49B77E0-4E04-A76C-D7C7-874DAF6B9BC5}"/>
                  </a:ext>
                </a:extLst>
              </p:cNvPr>
              <p:cNvSpPr txBox="1"/>
              <p:nvPr/>
            </p:nvSpPr>
            <p:spPr>
              <a:xfrm>
                <a:off x="1118963" y="3274429"/>
                <a:ext cx="10077247" cy="215930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多くの統計モデルのパラメータ推定でぶつかる問題</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log</a:t>
                </a:r>
                <a:r>
                  <a:rPr kumimoji="1" lang="ja-JP" altLang="en-US" sz="2400" dirty="0">
                    <a:latin typeface="メイリオ" panose="020B0604030504040204" pitchFamily="50" charset="-128"/>
                    <a:ea typeface="メイリオ" panose="020B0604030504040204" pitchFamily="50" charset="-128"/>
                  </a:rPr>
                  <a:t>の内側に∑が入っていると、</a:t>
                </a:r>
                <a:r>
                  <a:rPr kumimoji="1" lang="en-US" altLang="ja-JP" sz="2400" dirty="0">
                    <a:latin typeface="メイリオ" panose="020B0604030504040204" pitchFamily="50" charset="-128"/>
                    <a:ea typeface="メイリオ" panose="020B0604030504040204" pitchFamily="50" charset="-128"/>
                  </a:rPr>
                  <a:t>log L</a:t>
                </a:r>
                <a:r>
                  <a:rPr kumimoji="1" lang="ja-JP" altLang="en-US" sz="2400" dirty="0">
                    <a:latin typeface="メイリオ" panose="020B0604030504040204" pitchFamily="50" charset="-128"/>
                    <a:ea typeface="メイリオ" panose="020B0604030504040204" pitchFamily="50" charset="-128"/>
                  </a:rPr>
                  <a:t>はパラメータについて簡単な関数にはならない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ということは、方程式 </a:t>
                </a:r>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0, </m:t>
                    </m:r>
                  </m:oMath>
                </a14:m>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0, </m:t>
                    </m:r>
                  </m:oMath>
                </a14:m>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𝑙𝑜𝑔𝐿</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den>
                    </m:f>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を</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について解くことができない（解析的に解けない）</a:t>
                </a:r>
              </a:p>
            </p:txBody>
          </p:sp>
        </mc:Choice>
        <mc:Fallback xmlns="">
          <p:sp>
            <p:nvSpPr>
              <p:cNvPr id="5" name="テキスト ボックス 4">
                <a:extLst>
                  <a:ext uri="{FF2B5EF4-FFF2-40B4-BE49-F238E27FC236}">
                    <a16:creationId xmlns:a16="http://schemas.microsoft.com/office/drawing/2014/main" id="{149B77E0-4E04-A76C-D7C7-874DAF6B9BC5}"/>
                  </a:ext>
                </a:extLst>
              </p:cNvPr>
              <p:cNvSpPr txBox="1">
                <a:spLocks noRot="1" noChangeAspect="1" noMove="1" noResize="1" noEditPoints="1" noAdjustHandles="1" noChangeArrowheads="1" noChangeShapeType="1" noTextEdit="1"/>
              </p:cNvSpPr>
              <p:nvPr/>
            </p:nvSpPr>
            <p:spPr>
              <a:xfrm>
                <a:off x="1118963" y="3274429"/>
                <a:ext cx="10077247" cy="2159309"/>
              </a:xfrm>
              <a:prstGeom prst="rect">
                <a:avLst/>
              </a:prstGeom>
              <a:blipFill>
                <a:blip r:embed="rId4"/>
                <a:stretch>
                  <a:fillRect l="-1391" t="-6497" r="-181" b="-56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6243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7D6A2CD-AC0D-8355-3D07-A7DA40AD590A}"/>
              </a:ext>
            </a:extLst>
          </p:cNvPr>
          <p:cNvSpPr txBox="1"/>
          <p:nvPr/>
        </p:nvSpPr>
        <p:spPr>
          <a:xfrm>
            <a:off x="5295781" y="2967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3811316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984D51B-93CA-8866-EC9D-333F3B012FC0}"/>
              </a:ext>
            </a:extLst>
          </p:cNvPr>
          <p:cNvSpPr txBox="1"/>
          <p:nvPr/>
        </p:nvSpPr>
        <p:spPr>
          <a:xfrm>
            <a:off x="470558" y="230108"/>
            <a:ext cx="979627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EM</a:t>
            </a:r>
            <a:r>
              <a:rPr kumimoji="1" lang="ja-JP" altLang="en-US" sz="3200" dirty="0">
                <a:latin typeface="メイリオ" panose="020B0604030504040204" pitchFamily="50" charset="-128"/>
                <a:ea typeface="メイリオ" panose="020B0604030504040204" pitchFamily="50" charset="-128"/>
              </a:rPr>
              <a:t>アルゴリズム：</a:t>
            </a:r>
            <a:r>
              <a:rPr kumimoji="1" lang="en-US" altLang="ja-JP" sz="3200" dirty="0">
                <a:latin typeface="メイリオ" panose="020B0604030504040204" pitchFamily="50" charset="-128"/>
                <a:ea typeface="メイリオ" panose="020B0604030504040204" pitchFamily="50" charset="-128"/>
              </a:rPr>
              <a:t>log-sum</a:t>
            </a:r>
            <a:r>
              <a:rPr kumimoji="1" lang="ja-JP" altLang="en-US" sz="3200" dirty="0">
                <a:latin typeface="メイリオ" panose="020B0604030504040204" pitchFamily="50" charset="-128"/>
                <a:ea typeface="メイリオ" panose="020B0604030504040204" pitchFamily="50" charset="-128"/>
              </a:rPr>
              <a:t>式から最尤推定する方法</a:t>
            </a:r>
          </a:p>
        </p:txBody>
      </p:sp>
      <p:sp>
        <p:nvSpPr>
          <p:cNvPr id="4" name="テキスト ボックス 3">
            <a:extLst>
              <a:ext uri="{FF2B5EF4-FFF2-40B4-BE49-F238E27FC236}">
                <a16:creationId xmlns:a16="http://schemas.microsoft.com/office/drawing/2014/main" id="{E98471E7-B17A-8AB9-D1E6-FCF9BC5D30D2}"/>
              </a:ext>
            </a:extLst>
          </p:cNvPr>
          <p:cNvSpPr txBox="1"/>
          <p:nvPr/>
        </p:nvSpPr>
        <p:spPr>
          <a:xfrm>
            <a:off x="470558" y="809515"/>
            <a:ext cx="108574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混合ガウス分布クラスタリング</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EM</a:t>
            </a:r>
            <a:r>
              <a:rPr kumimoji="1" lang="ja-JP" altLang="en-US" sz="2400" dirty="0">
                <a:latin typeface="メイリオ" panose="020B0604030504040204" pitchFamily="50" charset="-128"/>
                <a:ea typeface="メイリオ" panose="020B0604030504040204" pitchFamily="50" charset="-128"/>
              </a:rPr>
              <a:t>アルゴリズムで最尤推定する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003FC28-C666-74EF-C4FC-717AC3A2372B}"/>
                  </a:ext>
                </a:extLst>
              </p:cNvPr>
              <p:cNvSpPr txBox="1"/>
              <p:nvPr/>
            </p:nvSpPr>
            <p:spPr>
              <a:xfrm>
                <a:off x="470558" y="1187204"/>
                <a:ext cx="11077113" cy="1202893"/>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2.EM</a:t>
                </a:r>
                <a:r>
                  <a:rPr kumimoji="1" lang="ja-JP" altLang="en-US" sz="2400" dirty="0">
                    <a:latin typeface="メイリオ" panose="020B0604030504040204" pitchFamily="50" charset="-128"/>
                    <a:ea typeface="メイリオ" panose="020B0604030504040204" pitchFamily="50" charset="-128"/>
                  </a:rPr>
                  <a:t>アルゴリズムでは、</a:t>
                </a:r>
                <a:r>
                  <a:rPr kumimoji="1" lang="ja-JP" altLang="en-US" sz="2400" b="1"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ja-JP" altLang="en-US" sz="2400" b="1" i="1" dirty="0">
                        <a:latin typeface="Cambria Math" panose="02040503050406030204" pitchFamily="18" charset="0"/>
                        <a:ea typeface="メイリオ" panose="020B0604030504040204" pitchFamily="50" charset="-128"/>
                      </a:rPr>
                      <m:t>クラスタラベル</m:t>
                    </m:r>
                    <m:r>
                      <a:rPr kumimoji="1" lang="ja-JP" altLang="en-US" sz="2400" b="1" i="1" dirty="0"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を利用する。</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ただし、</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は期待値を推定する（真の値</a:t>
                </a:r>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はわかからない）</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400" i="1" smtClean="0">
                            <a:solidFill>
                              <a:srgbClr val="FF0000"/>
                            </a:solidFill>
                            <a:latin typeface="Cambria Math" panose="02040503050406030204" pitchFamily="18" charset="0"/>
                            <a:ea typeface="メイリオ" panose="020B0604030504040204" pitchFamily="50" charset="-128"/>
                          </a:rPr>
                        </m:ctrlPr>
                      </m:sSubPr>
                      <m:e>
                        <m:r>
                          <a:rPr kumimoji="1" lang="en-US" altLang="ja-JP" sz="2400" b="1" i="1" smtClean="0">
                            <a:solidFill>
                              <a:srgbClr val="FF0000"/>
                            </a:solidFill>
                            <a:latin typeface="Cambria Math" panose="02040503050406030204" pitchFamily="18" charset="0"/>
                            <a:ea typeface="メイリオ" panose="020B0604030504040204" pitchFamily="50" charset="-128"/>
                          </a:rPr>
                          <m:t>𝒛</m:t>
                        </m:r>
                      </m:e>
                      <m:sub>
                        <m:r>
                          <a:rPr kumimoji="1" lang="en-US" altLang="ja-JP" sz="2400" b="0" i="1" smtClean="0">
                            <a:solidFill>
                              <a:srgbClr val="FF0000"/>
                            </a:solidFill>
                            <a:latin typeface="Cambria Math" panose="02040503050406030204" pitchFamily="18" charset="0"/>
                            <a:ea typeface="メイリオ" panose="020B0604030504040204" pitchFamily="50" charset="-128"/>
                          </a:rPr>
                          <m:t>𝑖</m:t>
                        </m:r>
                      </m:sub>
                    </m:sSub>
                  </m:oMath>
                </a14:m>
                <a:r>
                  <a:rPr kumimoji="1" lang="ja-JP" altLang="en-US" sz="2400" dirty="0">
                    <a:solidFill>
                      <a:srgbClr val="FF0000"/>
                    </a:solidFill>
                    <a:latin typeface="メイリオ" panose="020B0604030504040204" pitchFamily="50" charset="-128"/>
                    <a:ea typeface="メイリオ" panose="020B0604030504040204" pitchFamily="50" charset="-128"/>
                  </a:rPr>
                  <a:t>の期待値がデータ</a:t>
                </a:r>
                <a14:m>
                  <m:oMath xmlns:m="http://schemas.openxmlformats.org/officeDocument/2006/math">
                    <m:sSub>
                      <m:sSubPr>
                        <m:ctrlPr>
                          <a:rPr kumimoji="1" lang="en-US" altLang="ja-JP" sz="2400" i="1" smtClean="0">
                            <a:solidFill>
                              <a:srgbClr val="FF0000"/>
                            </a:solidFill>
                            <a:latin typeface="Cambria Math" panose="02040503050406030204" pitchFamily="18" charset="0"/>
                            <a:ea typeface="メイリオ" panose="020B0604030504040204" pitchFamily="50" charset="-128"/>
                          </a:rPr>
                        </m:ctrlPr>
                      </m:sSubPr>
                      <m:e>
                        <m:r>
                          <a:rPr kumimoji="1" lang="en-US" altLang="ja-JP" sz="2400" b="0" i="1" smtClean="0">
                            <a:solidFill>
                              <a:srgbClr val="FF0000"/>
                            </a:solidFill>
                            <a:latin typeface="Cambria Math" panose="02040503050406030204" pitchFamily="18" charset="0"/>
                            <a:ea typeface="メイリオ" panose="020B0604030504040204" pitchFamily="50" charset="-128"/>
                          </a:rPr>
                          <m:t>𝑥</m:t>
                        </m:r>
                      </m:e>
                      <m:sub>
                        <m:r>
                          <a:rPr kumimoji="1" lang="en-US" altLang="ja-JP" sz="2400" b="0" i="1" smtClean="0">
                            <a:solidFill>
                              <a:srgbClr val="FF0000"/>
                            </a:solidFill>
                            <a:latin typeface="Cambria Math" panose="02040503050406030204" pitchFamily="18" charset="0"/>
                            <a:ea typeface="メイリオ" panose="020B0604030504040204" pitchFamily="50" charset="-128"/>
                          </a:rPr>
                          <m:t>𝑖</m:t>
                        </m:r>
                      </m:sub>
                    </m:sSub>
                    <m:r>
                      <a:rPr kumimoji="1" lang="ja-JP" altLang="en-US" sz="2400" i="1">
                        <a:solidFill>
                          <a:srgbClr val="FF0000"/>
                        </a:solidFill>
                        <a:latin typeface="Cambria Math" panose="02040503050406030204" pitchFamily="18" charset="0"/>
                        <a:ea typeface="メイリオ" panose="020B0604030504040204" pitchFamily="50" charset="-128"/>
                      </a:rPr>
                      <m:t>の</m:t>
                    </m:r>
                  </m:oMath>
                </a14:m>
                <a:r>
                  <a:rPr kumimoji="1" lang="ja-JP" altLang="en-US" sz="2400" dirty="0">
                    <a:solidFill>
                      <a:srgbClr val="FF0000"/>
                    </a:solidFill>
                    <a:latin typeface="メイリオ" panose="020B0604030504040204" pitchFamily="50" charset="-128"/>
                    <a:ea typeface="メイリオ" panose="020B0604030504040204" pitchFamily="50" charset="-128"/>
                  </a:rPr>
                  <a:t>確率的クラスタ</a:t>
                </a:r>
                <a:r>
                  <a:rPr kumimoji="1" lang="en-US" altLang="ja-JP"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負担率</a:t>
                </a:r>
                <a14:m>
                  <m:oMath xmlns:m="http://schemas.openxmlformats.org/officeDocument/2006/math">
                    <m:r>
                      <a:rPr kumimoji="1" lang="ja-JP" altLang="en-US" sz="2400" i="1">
                        <a:solidFill>
                          <a:srgbClr val="FF0000"/>
                        </a:solidFill>
                        <a:latin typeface="Cambria Math" panose="02040503050406030204" pitchFamily="18" charset="0"/>
                        <a:ea typeface="メイリオ" panose="020B0604030504040204" pitchFamily="50" charset="-128"/>
                      </a:rPr>
                      <m:t>𝛾</m:t>
                    </m:r>
                    <m:d>
                      <m:dPr>
                        <m:ctrlPr>
                          <a:rPr kumimoji="1" lang="en-US" altLang="ja-JP" sz="2400" i="1">
                            <a:solidFill>
                              <a:srgbClr val="FF0000"/>
                            </a:solidFill>
                            <a:latin typeface="Cambria Math" panose="02040503050406030204" pitchFamily="18" charset="0"/>
                            <a:ea typeface="メイリオ" panose="020B0604030504040204" pitchFamily="50" charset="-128"/>
                          </a:rPr>
                        </m:ctrlPr>
                      </m:dPr>
                      <m:e>
                        <m:sSub>
                          <m:sSubPr>
                            <m:ctrlPr>
                              <a:rPr kumimoji="1" lang="en-US" altLang="ja-JP" sz="2400" i="1">
                                <a:solidFill>
                                  <a:srgbClr val="FF0000"/>
                                </a:solidFill>
                                <a:latin typeface="Cambria Math" panose="02040503050406030204" pitchFamily="18" charset="0"/>
                                <a:ea typeface="メイリオ" panose="020B0604030504040204" pitchFamily="50" charset="-128"/>
                              </a:rPr>
                            </m:ctrlPr>
                          </m:sSubPr>
                          <m:e>
                            <m:r>
                              <a:rPr kumimoji="1" lang="en-US" altLang="ja-JP" sz="2400" i="1">
                                <a:solidFill>
                                  <a:srgbClr val="FF0000"/>
                                </a:solidFill>
                                <a:latin typeface="Cambria Math" panose="02040503050406030204" pitchFamily="18" charset="0"/>
                                <a:ea typeface="メイリオ" panose="020B0604030504040204" pitchFamily="50" charset="-128"/>
                              </a:rPr>
                              <m:t>𝑧</m:t>
                            </m:r>
                          </m:e>
                          <m:sub>
                            <m:r>
                              <a:rPr kumimoji="1" lang="en-US" altLang="ja-JP" sz="2400" i="1">
                                <a:solidFill>
                                  <a:srgbClr val="FF0000"/>
                                </a:solidFill>
                                <a:latin typeface="Cambria Math" panose="02040503050406030204" pitchFamily="18" charset="0"/>
                                <a:ea typeface="メイリオ" panose="020B0604030504040204" pitchFamily="50" charset="-128"/>
                              </a:rPr>
                              <m:t>𝑖𝑘</m:t>
                            </m:r>
                          </m:sub>
                        </m:sSub>
                      </m:e>
                    </m:d>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0003FC28-C666-74EF-C4FC-717AC3A2372B}"/>
                  </a:ext>
                </a:extLst>
              </p:cNvPr>
              <p:cNvSpPr txBox="1">
                <a:spLocks noRot="1" noChangeAspect="1" noMove="1" noResize="1" noEditPoints="1" noAdjustHandles="1" noChangeArrowheads="1" noChangeShapeType="1" noTextEdit="1"/>
              </p:cNvSpPr>
              <p:nvPr/>
            </p:nvSpPr>
            <p:spPr>
              <a:xfrm>
                <a:off x="470558" y="1187204"/>
                <a:ext cx="11077113" cy="1202893"/>
              </a:xfrm>
              <a:prstGeom prst="rect">
                <a:avLst/>
              </a:prstGeom>
              <a:blipFill>
                <a:blip r:embed="rId2"/>
                <a:stretch>
                  <a:fillRect l="-826" t="-2538" b="-11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5263FAE-0132-D530-6E12-E1927AEEA781}"/>
                  </a:ext>
                </a:extLst>
              </p:cNvPr>
              <p:cNvSpPr txBox="1"/>
              <p:nvPr/>
            </p:nvSpPr>
            <p:spPr>
              <a:xfrm>
                <a:off x="716980" y="2226278"/>
                <a:ext cx="5632183"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i="1">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65263FAE-0132-D530-6E12-E1927AEEA781}"/>
                  </a:ext>
                </a:extLst>
              </p:cNvPr>
              <p:cNvSpPr txBox="1">
                <a:spLocks noRot="1" noChangeAspect="1" noMove="1" noResize="1" noEditPoints="1" noAdjustHandles="1" noChangeArrowheads="1" noChangeShapeType="1" noTextEdit="1"/>
              </p:cNvSpPr>
              <p:nvPr/>
            </p:nvSpPr>
            <p:spPr>
              <a:xfrm>
                <a:off x="716980" y="2226278"/>
                <a:ext cx="5632183"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6B2C767-D33C-4A2B-126C-A68A12895260}"/>
                  </a:ext>
                </a:extLst>
              </p:cNvPr>
              <p:cNvSpPr txBox="1"/>
              <p:nvPr/>
            </p:nvSpPr>
            <p:spPr>
              <a:xfrm>
                <a:off x="464681" y="4733858"/>
                <a:ext cx="6606489" cy="108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m:t>
                              </m:r>
                            </m:sub>
                          </m:sSub>
                        </m:e>
                        <m:e>
                          <m:r>
                            <a:rPr kumimoji="1" lang="en-US" altLang="ja-JP" sz="2400" i="1">
                              <a:latin typeface="Cambria Math" panose="02040503050406030204" pitchFamily="18" charset="0"/>
                              <a:ea typeface="メイリオ" panose="020B0604030504040204" pitchFamily="50" charset="-128"/>
                            </a:rPr>
                            <m:t>𝑋</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supHide m:val="on"/>
                              <m:ctrlPr>
                                <a:rPr kumimoji="1" lang="en-US" altLang="ja-JP" sz="2400" i="1">
                                  <a:latin typeface="Cambria Math" panose="02040503050406030204" pitchFamily="18" charset="0"/>
                                  <a:ea typeface="メイリオ" panose="020B0604030504040204" pitchFamily="50" charset="-128"/>
                                </a:rPr>
                              </m:ctrlPr>
                            </m:naryPr>
                            <m:sub>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𝒛</m:t>
                                  </m:r>
                                </m:e>
                                <m:sub>
                                  <m:r>
                                    <a:rPr kumimoji="1" lang="en-US" altLang="ja-JP" sz="2400" b="1" i="1" smtClean="0">
                                      <a:latin typeface="Cambria Math" panose="02040503050406030204" pitchFamily="18" charset="0"/>
                                      <a:ea typeface="メイリオ" panose="020B0604030504040204" pitchFamily="50" charset="-128"/>
                                    </a:rPr>
                                    <m:t>𝒊</m:t>
                                  </m:r>
                                </m:sub>
                              </m:sSub>
                            </m:sub>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sup>
                                  </m:sSub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𝑘</m:t>
                                          </m:r>
                                        </m:sub>
                                      </m:sSub>
                                    </m:sup>
                                  </m:sSup>
                                </m:e>
                              </m:nary>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6B2C767-D33C-4A2B-126C-A68A12895260}"/>
                  </a:ext>
                </a:extLst>
              </p:cNvPr>
              <p:cNvSpPr txBox="1">
                <a:spLocks noRot="1" noChangeAspect="1" noMove="1" noResize="1" noEditPoints="1" noAdjustHandles="1" noChangeArrowheads="1" noChangeShapeType="1" noTextEdit="1"/>
              </p:cNvSpPr>
              <p:nvPr/>
            </p:nvSpPr>
            <p:spPr>
              <a:xfrm>
                <a:off x="464681" y="4733858"/>
                <a:ext cx="6606489" cy="1083758"/>
              </a:xfrm>
              <a:prstGeom prst="rect">
                <a:avLst/>
              </a:prstGeom>
              <a:blipFill>
                <a:blip r:embed="rId4"/>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B6080B14-DEE7-DD32-8146-AE16EF055EA5}"/>
              </a:ext>
            </a:extLst>
          </p:cNvPr>
          <p:cNvSpPr/>
          <p:nvPr/>
        </p:nvSpPr>
        <p:spPr>
          <a:xfrm rot="16200000">
            <a:off x="4770817" y="2286908"/>
            <a:ext cx="388215" cy="25285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中かっこ 8">
            <a:extLst>
              <a:ext uri="{FF2B5EF4-FFF2-40B4-BE49-F238E27FC236}">
                <a16:creationId xmlns:a16="http://schemas.microsoft.com/office/drawing/2014/main" id="{B3613957-CF4C-8D55-CE80-9E1BAC76A958}"/>
              </a:ext>
            </a:extLst>
          </p:cNvPr>
          <p:cNvSpPr/>
          <p:nvPr/>
        </p:nvSpPr>
        <p:spPr>
          <a:xfrm rot="5400000" flipV="1">
            <a:off x="4994751" y="3071758"/>
            <a:ext cx="388215" cy="29764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747268C-23C1-6C9A-5F20-2881A7DE23A2}"/>
              </a:ext>
            </a:extLst>
          </p:cNvPr>
          <p:cNvSpPr txBox="1"/>
          <p:nvPr/>
        </p:nvSpPr>
        <p:spPr>
          <a:xfrm>
            <a:off x="3381831" y="3780691"/>
            <a:ext cx="4786604"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潜在変数（クラスタラベル）を陽に表す式に表現しなおせる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BB881C9-22C0-DF12-30F7-C03D3D8267F1}"/>
                  </a:ext>
                </a:extLst>
              </p:cNvPr>
              <p:cNvSpPr txBox="1"/>
              <p:nvPr/>
            </p:nvSpPr>
            <p:spPr>
              <a:xfrm>
                <a:off x="7753479" y="4850613"/>
                <a:ext cx="4288455" cy="1017843"/>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EM</a:t>
                </a:r>
                <a:r>
                  <a:rPr kumimoji="1" lang="ja-JP" altLang="en-US" sz="2000" dirty="0">
                    <a:latin typeface="メイリオ" panose="020B0604030504040204" pitchFamily="50" charset="-128"/>
                    <a:ea typeface="メイリオ" panose="020B0604030504040204" pitchFamily="50" charset="-128"/>
                  </a:rPr>
                  <a:t>アルゴリズムは、</a:t>
                </a:r>
                <a:r>
                  <a:rPr kumimoji="1" lang="ja-JP" altLang="en-US" sz="2000" b="1"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ja-JP" altLang="en-US" sz="2000" b="1" i="1" dirty="0">
                        <a:latin typeface="Cambria Math" panose="02040503050406030204" pitchFamily="18" charset="0"/>
                        <a:ea typeface="メイリオ" panose="020B0604030504040204" pitchFamily="50" charset="-128"/>
                      </a:rPr>
                      <m:t>クラスタラベル）</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oMath>
                </a14:m>
                <a:r>
                  <a:rPr kumimoji="1" lang="ja-JP" altLang="en-US" sz="2000" i="1" dirty="0">
                    <a:latin typeface="Cambria Math" panose="02040503050406030204" pitchFamily="18" charset="0"/>
                    <a:ea typeface="メイリオ" panose="020B0604030504040204" pitchFamily="50" charset="-128"/>
                  </a:rPr>
                  <a:t>を陽にした式から</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を推定する</a:t>
                </a:r>
              </a:p>
            </p:txBody>
          </p:sp>
        </mc:Choice>
        <mc:Fallback xmlns="">
          <p:sp>
            <p:nvSpPr>
              <p:cNvPr id="12" name="テキスト ボックス 11">
                <a:extLst>
                  <a:ext uri="{FF2B5EF4-FFF2-40B4-BE49-F238E27FC236}">
                    <a16:creationId xmlns:a16="http://schemas.microsoft.com/office/drawing/2014/main" id="{EBB881C9-22C0-DF12-30F7-C03D3D8267F1}"/>
                  </a:ext>
                </a:extLst>
              </p:cNvPr>
              <p:cNvSpPr txBox="1">
                <a:spLocks noRot="1" noChangeAspect="1" noMove="1" noResize="1" noEditPoints="1" noAdjustHandles="1" noChangeArrowheads="1" noChangeShapeType="1" noTextEdit="1"/>
              </p:cNvSpPr>
              <p:nvPr/>
            </p:nvSpPr>
            <p:spPr>
              <a:xfrm>
                <a:off x="7753479" y="4850613"/>
                <a:ext cx="4288455" cy="1017843"/>
              </a:xfrm>
              <a:prstGeom prst="rect">
                <a:avLst/>
              </a:prstGeom>
              <a:blipFill>
                <a:blip r:embed="rId5"/>
                <a:stretch>
                  <a:fillRect l="-1565" t="-4192" b="-10180"/>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B4A5DE8A-B352-CC99-5C40-4CCD2552E231}"/>
              </a:ext>
            </a:extLst>
          </p:cNvPr>
          <p:cNvSpPr/>
          <p:nvPr/>
        </p:nvSpPr>
        <p:spPr>
          <a:xfrm>
            <a:off x="7167978" y="4944322"/>
            <a:ext cx="391885" cy="8304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6FEB16E-3D57-4C06-269C-2B8453E5BD9F}"/>
                  </a:ext>
                </a:extLst>
              </p:cNvPr>
              <p:cNvSpPr txBox="1"/>
              <p:nvPr/>
            </p:nvSpPr>
            <p:spPr>
              <a:xfrm>
                <a:off x="964352" y="6231776"/>
                <a:ext cx="10665356"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𝒊𝒌</m:t>
                        </m:r>
                      </m:sub>
                    </m:sSub>
                  </m:oMath>
                </a14:m>
                <a:r>
                  <a:rPr kumimoji="1" lang="ja-JP" altLang="en-US" sz="2400" b="1" i="1" dirty="0">
                    <a:latin typeface="Cambria Math" panose="02040503050406030204" pitchFamily="18" charset="0"/>
                    <a:ea typeface="メイリオ" panose="020B0604030504040204" pitchFamily="50" charset="-128"/>
                  </a:rPr>
                  <a:t>を陽にしたので、推定するパラメータは</a:t>
                </a:r>
                <a14:m>
                  <m:oMath xmlns:m="http://schemas.openxmlformats.org/officeDocument/2006/math">
                    <m:r>
                      <a:rPr kumimoji="1" lang="ja-JP" altLang="en-US" sz="2400" b="1" i="1" smtClean="0">
                        <a:latin typeface="Cambria Math" panose="02040503050406030204" pitchFamily="18" charset="0"/>
                        <a:ea typeface="メイリオ" panose="020B0604030504040204" pitchFamily="50" charset="-128"/>
                      </a:rPr>
                      <m:t>𝜸</m:t>
                    </m:r>
                    <m:d>
                      <m:dPr>
                        <m:ctrlPr>
                          <a:rPr kumimoji="1" lang="en-US" altLang="ja-JP" sz="2400" b="1"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𝒛</m:t>
                            </m:r>
                          </m:e>
                          <m:sub>
                            <m:r>
                              <a:rPr kumimoji="1" lang="en-US" altLang="ja-JP" sz="2400" b="1" i="1">
                                <a:latin typeface="Cambria Math" panose="02040503050406030204" pitchFamily="18" charset="0"/>
                                <a:ea typeface="メイリオ" panose="020B0604030504040204" pitchFamily="50" charset="-128"/>
                              </a:rPr>
                              <m:t>𝒊𝒌</m:t>
                            </m:r>
                          </m:sub>
                        </m:sSub>
                      </m:e>
                    </m:d>
                  </m:oMath>
                </a14:m>
                <a:r>
                  <a:rPr kumimoji="1" lang="ja-JP" altLang="en-US" sz="2400" b="1" dirty="0">
                    <a:latin typeface="メイリオ" panose="020B0604030504040204" pitchFamily="50" charset="-128"/>
                    <a:ea typeface="メイリオ" panose="020B0604030504040204" pitchFamily="50" charset="-128"/>
                  </a:rPr>
                  <a:t>，</a:t>
                </a:r>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el-GR" altLang="ja-JP" sz="2400" b="1" i="1">
                            <a:latin typeface="Cambria Math" panose="02040503050406030204" pitchFamily="18" charset="0"/>
                            <a:ea typeface="Cambria Math" panose="02040503050406030204" pitchFamily="18" charset="0"/>
                          </a:rPr>
                          <m:t>𝜮</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𝝅</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b="1" dirty="0">
                    <a:latin typeface="メイリオ" panose="020B0604030504040204" pitchFamily="50" charset="-128"/>
                    <a:ea typeface="メイリオ" panose="020B0604030504040204" pitchFamily="50" charset="-128"/>
                  </a:rPr>
                  <a:t>の</a:t>
                </a:r>
                <a:r>
                  <a:rPr kumimoji="1" lang="en-US" altLang="ja-JP" sz="2400" b="1" dirty="0">
                    <a:latin typeface="メイリオ" panose="020B0604030504040204" pitchFamily="50" charset="-128"/>
                    <a:ea typeface="メイリオ" panose="020B0604030504040204" pitchFamily="50" charset="-128"/>
                  </a:rPr>
                  <a:t>4</a:t>
                </a:r>
                <a:r>
                  <a:rPr kumimoji="1" lang="ja-JP" altLang="en-US" sz="2400" b="1" dirty="0">
                    <a:latin typeface="メイリオ" panose="020B0604030504040204" pitchFamily="50" charset="-128"/>
                    <a:ea typeface="メイリオ" panose="020B0604030504040204" pitchFamily="50" charset="-128"/>
                  </a:rPr>
                  <a:t>つになった</a:t>
                </a:r>
              </a:p>
            </p:txBody>
          </p:sp>
        </mc:Choice>
        <mc:Fallback xmlns="">
          <p:sp>
            <p:nvSpPr>
              <p:cNvPr id="14" name="テキスト ボックス 13">
                <a:extLst>
                  <a:ext uri="{FF2B5EF4-FFF2-40B4-BE49-F238E27FC236}">
                    <a16:creationId xmlns:a16="http://schemas.microsoft.com/office/drawing/2014/main" id="{26FEB16E-3D57-4C06-269C-2B8453E5BD9F}"/>
                  </a:ext>
                </a:extLst>
              </p:cNvPr>
              <p:cNvSpPr txBox="1">
                <a:spLocks noRot="1" noChangeAspect="1" noMove="1" noResize="1" noEditPoints="1" noAdjustHandles="1" noChangeArrowheads="1" noChangeShapeType="1" noTextEdit="1"/>
              </p:cNvSpPr>
              <p:nvPr/>
            </p:nvSpPr>
            <p:spPr>
              <a:xfrm>
                <a:off x="964352" y="6231776"/>
                <a:ext cx="10665356" cy="461665"/>
              </a:xfrm>
              <a:prstGeom prst="rect">
                <a:avLst/>
              </a:prstGeom>
              <a:blipFill>
                <a:blip r:embed="rId6"/>
                <a:stretch>
                  <a:fillRect t="-7895" b="-31579"/>
                </a:stretch>
              </a:blipFill>
            </p:spPr>
            <p:txBody>
              <a:bodyPr/>
              <a:lstStyle/>
              <a:p>
                <a:r>
                  <a:rPr lang="ja-JP" altLang="en-US">
                    <a:noFill/>
                  </a:rPr>
                  <a:t> </a:t>
                </a:r>
              </a:p>
            </p:txBody>
          </p:sp>
        </mc:Fallback>
      </mc:AlternateContent>
      <p:sp>
        <p:nvSpPr>
          <p:cNvPr id="15" name="矢印: 下 14">
            <a:extLst>
              <a:ext uri="{FF2B5EF4-FFF2-40B4-BE49-F238E27FC236}">
                <a16:creationId xmlns:a16="http://schemas.microsoft.com/office/drawing/2014/main" id="{5C167A9A-ED52-89DC-542C-A731A69749C0}"/>
              </a:ext>
            </a:extLst>
          </p:cNvPr>
          <p:cNvSpPr/>
          <p:nvPr/>
        </p:nvSpPr>
        <p:spPr>
          <a:xfrm>
            <a:off x="1104900" y="3676650"/>
            <a:ext cx="1190625" cy="6892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79DFB34-7EA7-D2BE-678D-151D0DA499C5}"/>
              </a:ext>
            </a:extLst>
          </p:cNvPr>
          <p:cNvSpPr txBox="1"/>
          <p:nvPr/>
        </p:nvSpPr>
        <p:spPr>
          <a:xfrm>
            <a:off x="992326" y="451014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等価な式</a:t>
            </a:r>
          </a:p>
        </p:txBody>
      </p:sp>
    </p:spTree>
    <p:extLst>
      <p:ext uri="{BB962C8B-B14F-4D97-AF65-F5344CB8AC3E}">
        <p14:creationId xmlns:p14="http://schemas.microsoft.com/office/powerpoint/2010/main" val="1910059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0E5B314D-3968-638A-D9FA-C6E02B58BE93}"/>
                  </a:ext>
                </a:extLst>
              </p:cNvPr>
              <p:cNvSpPr txBox="1"/>
              <p:nvPr/>
            </p:nvSpPr>
            <p:spPr>
              <a:xfrm>
                <a:off x="699744" y="523347"/>
                <a:ext cx="6086282" cy="523220"/>
              </a:xfrm>
              <a:prstGeom prst="rect">
                <a:avLst/>
              </a:prstGeom>
              <a:noFill/>
            </p:spPr>
            <p:txBody>
              <a:bodyPr wrap="none" rtlCol="0">
                <a:spAutoFit/>
              </a:bodyPr>
              <a:lstStyle/>
              <a:p>
                <a:pPr algn="l"/>
                <a14:m>
                  <m:oMath xmlns:m="http://schemas.openxmlformats.org/officeDocument/2006/math">
                    <m:r>
                      <a:rPr kumimoji="1" lang="ja-JP" altLang="en-US" sz="2800" i="1" smtClean="0">
                        <a:latin typeface="Cambria Math" panose="02040503050406030204" pitchFamily="18" charset="0"/>
                        <a:ea typeface="メイリオ" panose="020B0604030504040204" pitchFamily="50" charset="-128"/>
                      </a:rPr>
                      <m:t>𝛾</m:t>
                    </m:r>
                    <m:r>
                      <a:rPr kumimoji="1" lang="en-US" altLang="ja-JP" sz="2800" i="1">
                        <a:latin typeface="Cambria Math" panose="02040503050406030204" pitchFamily="18" charset="0"/>
                        <a:ea typeface="メイリオ" panose="020B0604030504040204" pitchFamily="50" charset="-128"/>
                      </a:rPr>
                      <m:t>(</m:t>
                    </m:r>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𝑧</m:t>
                        </m:r>
                      </m:e>
                      <m:sub>
                        <m:r>
                          <a:rPr kumimoji="1" lang="en-US" altLang="ja-JP" sz="2800" b="0" i="1" smtClean="0">
                            <a:latin typeface="Cambria Math" panose="02040503050406030204" pitchFamily="18" charset="0"/>
                            <a:ea typeface="メイリオ" panose="020B0604030504040204" pitchFamily="50" charset="-128"/>
                          </a:rPr>
                          <m:t>𝑖</m:t>
                        </m:r>
                        <m:r>
                          <a:rPr kumimoji="1" lang="en-US" altLang="ja-JP" sz="2800" i="1">
                            <a:latin typeface="Cambria Math" panose="02040503050406030204" pitchFamily="18" charset="0"/>
                            <a:ea typeface="メイリオ" panose="020B0604030504040204" pitchFamily="50" charset="-128"/>
                          </a:rPr>
                          <m:t>𝑘</m:t>
                        </m:r>
                      </m:sub>
                    </m:sSub>
                    <m:r>
                      <a:rPr kumimoji="1" lang="en-US" altLang="ja-JP" sz="2800" i="1">
                        <a:latin typeface="Cambria Math" panose="02040503050406030204" pitchFamily="18" charset="0"/>
                        <a:ea typeface="メイリオ" panose="020B0604030504040204" pitchFamily="50" charset="-128"/>
                      </a:rPr>
                      <m:t>)</m:t>
                    </m:r>
                  </m:oMath>
                </a14:m>
                <a:r>
                  <a:rPr kumimoji="1" lang="ja-JP" altLang="en-US" sz="2800" b="1" dirty="0">
                    <a:latin typeface="メイリオ" panose="020B0604030504040204" pitchFamily="50" charset="-128"/>
                    <a:ea typeface="メイリオ" panose="020B0604030504040204" pitchFamily="50" charset="-128"/>
                  </a:rPr>
                  <a:t>負担率</a:t>
                </a:r>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確率的クラスタラベル</a:t>
                </a:r>
              </a:p>
            </p:txBody>
          </p:sp>
        </mc:Choice>
        <mc:Fallback xmlns="">
          <p:sp>
            <p:nvSpPr>
              <p:cNvPr id="2" name="テキスト ボックス 1">
                <a:extLst>
                  <a:ext uri="{FF2B5EF4-FFF2-40B4-BE49-F238E27FC236}">
                    <a16:creationId xmlns:a16="http://schemas.microsoft.com/office/drawing/2014/main" id="{0E5B314D-3968-638A-D9FA-C6E02B58BE93}"/>
                  </a:ext>
                </a:extLst>
              </p:cNvPr>
              <p:cNvSpPr txBox="1">
                <a:spLocks noRot="1" noChangeAspect="1" noMove="1" noResize="1" noEditPoints="1" noAdjustHandles="1" noChangeArrowheads="1" noChangeShapeType="1" noTextEdit="1"/>
              </p:cNvSpPr>
              <p:nvPr/>
            </p:nvSpPr>
            <p:spPr>
              <a:xfrm>
                <a:off x="699744" y="523347"/>
                <a:ext cx="6086282" cy="523220"/>
              </a:xfrm>
              <a:prstGeom prst="rect">
                <a:avLst/>
              </a:prstGeom>
              <a:blipFill>
                <a:blip r:embed="rId2"/>
                <a:stretch>
                  <a:fillRect l="-501" t="-10465" r="-601" b="-3372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BC3BC274-5641-C470-4A50-CBB154A99F25}"/>
              </a:ext>
            </a:extLst>
          </p:cNvPr>
          <p:cNvSpPr txBox="1"/>
          <p:nvPr/>
        </p:nvSpPr>
        <p:spPr>
          <a:xfrm>
            <a:off x="438150" y="20955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FC3EFBE-3E6B-53C1-FE8C-5D54E247B376}"/>
                  </a:ext>
                </a:extLst>
              </p:cNvPr>
              <p:cNvSpPr txBox="1"/>
              <p:nvPr/>
            </p:nvSpPr>
            <p:spPr>
              <a:xfrm>
                <a:off x="623430" y="1170471"/>
                <a:ext cx="11745972"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真のクラスタラベル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は，データ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に対して一意に決まるように定義していた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実際は、真のクラスタラベルはどこまでも不明</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EM </a:t>
                </a:r>
                <a:r>
                  <a:rPr kumimoji="1" lang="ja-JP" altLang="en-US" sz="2400" dirty="0">
                    <a:latin typeface="メイリオ" panose="020B0604030504040204" pitchFamily="50" charset="-128"/>
                    <a:ea typeface="メイリオ" panose="020B0604030504040204" pitchFamily="50" charset="-128"/>
                  </a:rPr>
                  <a:t>アルゴリズムはデータ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oMath>
                </a14:m>
                <a:r>
                  <a:rPr kumimoji="1" lang="ja-JP" altLang="en-US" sz="2400"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𝑖𝑘</m:t>
                        </m:r>
                      </m:sub>
                    </m:sSub>
                  </m:oMath>
                </a14:m>
                <a:r>
                  <a:rPr kumimoji="1" lang="ja-JP" altLang="en-US" sz="2400" dirty="0">
                    <a:latin typeface="メイリオ" panose="020B0604030504040204" pitchFamily="50" charset="-128"/>
                    <a:ea typeface="メイリオ" panose="020B0604030504040204" pitchFamily="50" charset="-128"/>
                  </a:rPr>
                  <a:t>への所属を確率的に推定するもの</a:t>
                </a:r>
              </a:p>
            </p:txBody>
          </p:sp>
        </mc:Choice>
        <mc:Fallback xmlns="">
          <p:sp>
            <p:nvSpPr>
              <p:cNvPr id="31" name="テキスト ボックス 30">
                <a:extLst>
                  <a:ext uri="{FF2B5EF4-FFF2-40B4-BE49-F238E27FC236}">
                    <a16:creationId xmlns:a16="http://schemas.microsoft.com/office/drawing/2014/main" id="{CFC3EFBE-3E6B-53C1-FE8C-5D54E247B376}"/>
                  </a:ext>
                </a:extLst>
              </p:cNvPr>
              <p:cNvSpPr txBox="1">
                <a:spLocks noRot="1" noChangeAspect="1" noMove="1" noResize="1" noEditPoints="1" noAdjustHandles="1" noChangeArrowheads="1" noChangeShapeType="1" noTextEdit="1"/>
              </p:cNvSpPr>
              <p:nvPr/>
            </p:nvSpPr>
            <p:spPr>
              <a:xfrm>
                <a:off x="623430" y="1170471"/>
                <a:ext cx="11745972" cy="1200329"/>
              </a:xfrm>
              <a:prstGeom prst="rect">
                <a:avLst/>
              </a:prstGeom>
              <a:blipFill>
                <a:blip r:embed="rId3"/>
                <a:stretch>
                  <a:fillRect l="-1194" t="-10660" b="-17766"/>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ADC1042F-D3A3-3D84-9A85-C655E0E4C499}"/>
              </a:ext>
            </a:extLst>
          </p:cNvPr>
          <p:cNvSpPr txBox="1"/>
          <p:nvPr/>
        </p:nvSpPr>
        <p:spPr>
          <a:xfrm>
            <a:off x="2887947" y="3764902"/>
            <a:ext cx="572464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だから確率的クラスタリングと呼ばれる</a:t>
            </a:r>
          </a:p>
        </p:txBody>
      </p:sp>
      <p:sp>
        <p:nvSpPr>
          <p:cNvPr id="33" name="矢印: 下 32">
            <a:extLst>
              <a:ext uri="{FF2B5EF4-FFF2-40B4-BE49-F238E27FC236}">
                <a16:creationId xmlns:a16="http://schemas.microsoft.com/office/drawing/2014/main" id="{70A3218E-DA76-5686-CA90-E8E5730C8FFC}"/>
              </a:ext>
            </a:extLst>
          </p:cNvPr>
          <p:cNvSpPr/>
          <p:nvPr/>
        </p:nvSpPr>
        <p:spPr>
          <a:xfrm>
            <a:off x="4734120" y="2642328"/>
            <a:ext cx="1762296" cy="5795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0785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3F25D5-E132-FC9A-4733-5FCA8E00A8C1}"/>
              </a:ext>
            </a:extLst>
          </p:cNvPr>
          <p:cNvSpPr txBox="1"/>
          <p:nvPr/>
        </p:nvSpPr>
        <p:spPr>
          <a:xfrm>
            <a:off x="752475" y="58102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D515EA90-12D4-FAFC-9584-01832D16EC3C}"/>
              </a:ext>
            </a:extLst>
          </p:cNvPr>
          <p:cNvSpPr txBox="1"/>
          <p:nvPr/>
        </p:nvSpPr>
        <p:spPr>
          <a:xfrm>
            <a:off x="581025" y="2238375"/>
            <a:ext cx="11126444" cy="1569660"/>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def likelihood(X, mean,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 pi):</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log_l_sum</a:t>
            </a:r>
            <a:r>
              <a:rPr kumimoji="1" lang="en-US" altLang="ja-JP" sz="1600" dirty="0">
                <a:latin typeface="メイリオ" panose="020B0604030504040204" pitchFamily="50" charset="-128"/>
                <a:ea typeface="メイリオ" panose="020B0604030504040204" pitchFamily="50" charset="-128"/>
              </a:rPr>
              <a:t> = 0.0</a:t>
            </a:r>
          </a:p>
          <a:p>
            <a:pPr algn="l"/>
            <a:r>
              <a:rPr kumimoji="1" lang="en-US" altLang="ja-JP" sz="1600" dirty="0">
                <a:latin typeface="メイリオ" panose="020B0604030504040204" pitchFamily="50" charset="-128"/>
                <a:ea typeface="メイリオ" panose="020B0604030504040204" pitchFamily="50" charset="-128"/>
              </a:rPr>
              <a:t>	for k in range(K):				</a:t>
            </a:r>
          </a:p>
          <a:p>
            <a:pPr algn="l"/>
            <a:r>
              <a:rPr kumimoji="1" lang="en-US" altLang="ja-JP" sz="1600" dirty="0">
                <a:latin typeface="メイリオ" panose="020B0604030504040204" pitchFamily="50" charset="-128"/>
                <a:ea typeface="メイリオ" panose="020B0604030504040204" pitchFamily="50" charset="-128"/>
              </a:rPr>
              <a:t>		for n in range(</a:t>
            </a:r>
            <a:r>
              <a:rPr kumimoji="1" lang="en-US" altLang="ja-JP" sz="1600" dirty="0" err="1">
                <a:latin typeface="メイリオ" panose="020B0604030504040204" pitchFamily="50" charset="-128"/>
                <a:ea typeface="メイリオ" panose="020B0604030504040204" pitchFamily="50" charset="-128"/>
              </a:rPr>
              <a:t>len</a:t>
            </a:r>
            <a:r>
              <a:rPr kumimoji="1" lang="en-US" altLang="ja-JP" sz="1600" dirty="0">
                <a:latin typeface="メイリオ" panose="020B0604030504040204" pitchFamily="50" charset="-128"/>
                <a:ea typeface="メイリオ" panose="020B0604030504040204" pitchFamily="50" charset="-128"/>
              </a:rPr>
              <a:t>(X)):</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log_l_sum</a:t>
            </a:r>
            <a:r>
              <a:rPr kumimoji="1" lang="en-US" altLang="ja-JP" sz="1600" dirty="0">
                <a:latin typeface="メイリオ" panose="020B0604030504040204" pitchFamily="50" charset="-128"/>
                <a:ea typeface="メイリオ" panose="020B0604030504040204" pitchFamily="50" charset="-128"/>
              </a:rPr>
              <a:t> += math.log(pi[k])+</a:t>
            </a:r>
            <a:r>
              <a:rPr kumimoji="1" lang="en-US" altLang="ja-JP" sz="1600" dirty="0" err="1">
                <a:latin typeface="メイリオ" panose="020B0604030504040204" pitchFamily="50" charset="-128"/>
                <a:ea typeface="メイリオ" panose="020B0604030504040204" pitchFamily="50" charset="-128"/>
              </a:rPr>
              <a:t>multivariate_normal.logpdf</a:t>
            </a:r>
            <a:r>
              <a:rPr kumimoji="1" lang="en-US" altLang="ja-JP" sz="1600" dirty="0">
                <a:latin typeface="メイリオ" panose="020B0604030504040204" pitchFamily="50" charset="-128"/>
                <a:ea typeface="メイリオ" panose="020B0604030504040204" pitchFamily="50" charset="-128"/>
              </a:rPr>
              <a:t>(X[n], mean=mean[k], </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cov</a:t>
            </a:r>
            <a:r>
              <a:rPr kumimoji="1" lang="en-US" altLang="ja-JP" sz="1600" dirty="0">
                <a:latin typeface="メイリオ" panose="020B0604030504040204" pitchFamily="50" charset="-128"/>
                <a:ea typeface="メイリオ" panose="020B0604030504040204" pitchFamily="50" charset="-128"/>
              </a:rPr>
              <a:t>[k])</a:t>
            </a:r>
          </a:p>
          <a:p>
            <a:pPr algn="l"/>
            <a:r>
              <a:rPr kumimoji="1" lang="en-US" altLang="ja-JP" sz="1600" dirty="0">
                <a:latin typeface="メイリオ" panose="020B0604030504040204" pitchFamily="50" charset="-128"/>
                <a:ea typeface="メイリオ" panose="020B0604030504040204" pitchFamily="50" charset="-128"/>
              </a:rPr>
              <a:t>	return </a:t>
            </a:r>
            <a:r>
              <a:rPr kumimoji="1" lang="en-US" altLang="ja-JP" sz="1600" dirty="0" err="1">
                <a:latin typeface="メイリオ" panose="020B0604030504040204" pitchFamily="50" charset="-128"/>
                <a:ea typeface="メイリオ" panose="020B0604030504040204" pitchFamily="50" charset="-128"/>
              </a:rPr>
              <a:t>log_l_sum</a:t>
            </a:r>
            <a:endParaRPr kumimoji="1" lang="ja-JP" altLang="en-US" sz="1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E6A07F0-ACE3-8C44-2DE0-A1D6D0609727}"/>
              </a:ext>
            </a:extLst>
          </p:cNvPr>
          <p:cNvSpPr txBox="1"/>
          <p:nvPr/>
        </p:nvSpPr>
        <p:spPr>
          <a:xfrm>
            <a:off x="961710" y="1178867"/>
            <a:ext cx="1026858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normal_sample_GMM.py</a:t>
            </a:r>
            <a:r>
              <a:rPr kumimoji="1" lang="ja-JP" altLang="en-US" sz="2400" dirty="0">
                <a:latin typeface="メイリオ" panose="020B0604030504040204" pitchFamily="50" charset="-128"/>
                <a:ea typeface="メイリオ" panose="020B0604030504040204" pitchFamily="50" charset="-128"/>
              </a:rPr>
              <a:t>の以下のコーディング</a:t>
            </a:r>
            <a:r>
              <a:rPr kumimoji="1" lang="en-US" altLang="ja-JP" sz="2400" dirty="0">
                <a:latin typeface="メイリオ" panose="020B0604030504040204" pitchFamily="50" charset="-128"/>
                <a:ea typeface="メイリオ" panose="020B0604030504040204" pitchFamily="50" charset="-128"/>
              </a:rPr>
              <a:t>(l.40)</a:t>
            </a:r>
            <a:r>
              <a:rPr kumimoji="1" lang="ja-JP" altLang="en-US" sz="2400" dirty="0">
                <a:latin typeface="メイリオ" panose="020B0604030504040204" pitchFamily="50" charset="-128"/>
                <a:ea typeface="メイリオ" panose="020B0604030504040204" pitchFamily="50" charset="-128"/>
              </a:rPr>
              <a:t>を数式に記述せよ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（正規分布は</a:t>
            </a:r>
            <a:r>
              <a:rPr kumimoji="1" lang="en-US" altLang="ja-JP" sz="2400" dirty="0">
                <a:latin typeface="メイリオ" panose="020B0604030504040204" pitchFamily="50" charset="-128"/>
                <a:ea typeface="メイリオ" panose="020B0604030504040204" pitchFamily="50" charset="-128"/>
              </a:rPr>
              <a:t>N(</a:t>
            </a:r>
            <a:r>
              <a:rPr kumimoji="1" lang="en-US" altLang="ja-JP" sz="2400" dirty="0" err="1">
                <a:latin typeface="メイリオ" panose="020B0604030504040204" pitchFamily="50" charset="-128"/>
                <a:ea typeface="メイリオ" panose="020B0604030504040204" pitchFamily="50" charset="-128"/>
              </a:rPr>
              <a:t>x|θ</a:t>
            </a:r>
            <a:r>
              <a:rPr kumimoji="1" lang="ja-JP" altLang="en-US" sz="2400" dirty="0">
                <a:latin typeface="メイリオ" panose="020B0604030504040204" pitchFamily="50" charset="-128"/>
                <a:ea typeface="メイリオ" panose="020B0604030504040204" pitchFamily="50" charset="-128"/>
              </a:rPr>
              <a:t>）のような記述でよい）</a:t>
            </a:r>
          </a:p>
        </p:txBody>
      </p:sp>
    </p:spTree>
    <p:extLst>
      <p:ext uri="{BB962C8B-B14F-4D97-AF65-F5344CB8AC3E}">
        <p14:creationId xmlns:p14="http://schemas.microsoft.com/office/powerpoint/2010/main" val="250691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88386A3-85B9-CB04-7D3F-DBE5D3B71AF8}"/>
              </a:ext>
            </a:extLst>
          </p:cNvPr>
          <p:cNvSpPr txBox="1"/>
          <p:nvPr/>
        </p:nvSpPr>
        <p:spPr>
          <a:xfrm>
            <a:off x="737118" y="597159"/>
            <a:ext cx="60147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多変量正規（ガウス）分布の性質</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5CA7204-9020-406E-C92C-00AE6EAA0E36}"/>
                  </a:ext>
                </a:extLst>
              </p:cNvPr>
              <p:cNvSpPr txBox="1"/>
              <p:nvPr/>
            </p:nvSpPr>
            <p:spPr>
              <a:xfrm>
                <a:off x="1911299" y="1323969"/>
                <a:ext cx="5519203"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1" i="1" smtClean="0">
                              <a:latin typeface="Cambria Math" panose="02040503050406030204" pitchFamily="18" charset="0"/>
                              <a:ea typeface="メイリオ" panose="020B0604030504040204" pitchFamily="50" charset="-128"/>
                            </a:rPr>
                          </m:ctrlPr>
                        </m:dPr>
                        <m:e>
                          <m:r>
                            <a:rPr kumimoji="1" lang="en-US" altLang="ja-JP" b="1" i="1" smtClean="0">
                              <a:latin typeface="Cambria Math" panose="02040503050406030204" pitchFamily="18" charset="0"/>
                              <a:ea typeface="メイリオ" panose="020B0604030504040204" pitchFamily="50" charset="-128"/>
                            </a:rPr>
                            <m:t>𝒙</m:t>
                          </m:r>
                        </m:e>
                        <m:e>
                          <m:r>
                            <a:rPr kumimoji="1" lang="ja-JP" altLang="en-US" b="1" i="1" smtClean="0">
                              <a:latin typeface="Cambria Math" panose="02040503050406030204" pitchFamily="18" charset="0"/>
                              <a:ea typeface="メイリオ" panose="020B0604030504040204" pitchFamily="50" charset="-128"/>
                            </a:rPr>
                            <m:t>𝝁</m:t>
                          </m:r>
                          <m:r>
                            <a:rPr kumimoji="1" lang="en-US" altLang="ja-JP" b="1" i="1" smtClean="0">
                              <a:latin typeface="Cambria Math" panose="02040503050406030204" pitchFamily="18" charset="0"/>
                              <a:ea typeface="メイリオ" panose="020B0604030504040204" pitchFamily="50" charset="-128"/>
                            </a:rPr>
                            <m:t>,</m:t>
                          </m:r>
                          <m:r>
                            <a:rPr kumimoji="1" lang="el-GR" altLang="ja-JP" b="1" i="1" smtClean="0">
                              <a:latin typeface="Cambria Math" panose="02040503050406030204" pitchFamily="18" charset="0"/>
                              <a:ea typeface="Cambria Math" panose="02040503050406030204" pitchFamily="18" charset="0"/>
                            </a:rPr>
                            <m:t>𝜮</m:t>
                          </m:r>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r>
                                <a:rPr kumimoji="1" lang="el-GR" altLang="ja-JP" b="1" i="1" smtClean="0">
                                  <a:latin typeface="Cambria Math" panose="02040503050406030204" pitchFamily="18" charset="0"/>
                                  <a:ea typeface="Cambria Math" panose="02040503050406030204" pitchFamily="18" charset="0"/>
                                </a:rPr>
                                <m:t>𝜮</m:t>
                              </m:r>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m:t>
                          </m:r>
                          <m:r>
                            <a:rPr kumimoji="1" lang="en-US" altLang="ja-JP" b="1" i="1" smtClean="0">
                              <a:latin typeface="Cambria Math" panose="02040503050406030204" pitchFamily="18" charset="0"/>
                              <a:ea typeface="メイリオ" panose="020B0604030504040204" pitchFamily="50" charset="-128"/>
                            </a:rPr>
                            <m:t>−</m:t>
                          </m:r>
                          <m:r>
                            <a:rPr kumimoji="1" lang="ja-JP" altLang="en-US" b="1" i="1" smtClean="0">
                              <a:latin typeface="Cambria Math" panose="02040503050406030204" pitchFamily="18" charset="0"/>
                              <a:ea typeface="メイリオ" panose="020B0604030504040204" pitchFamily="50" charset="-128"/>
                            </a:rPr>
                            <m:t>𝝁</m:t>
                          </m:r>
                          <m:sSup>
                            <m:sSupPr>
                              <m:ctrlPr>
                                <a:rPr kumimoji="1" lang="en-US" altLang="ja-JP" b="1" i="1" smtClean="0">
                                  <a:latin typeface="Cambria Math" panose="02040503050406030204" pitchFamily="18" charset="0"/>
                                  <a:ea typeface="メイリオ" panose="020B0604030504040204" pitchFamily="50" charset="-128"/>
                                </a:rPr>
                              </m:ctrlPr>
                            </m:sSupPr>
                            <m:e>
                              <m:r>
                                <a:rPr kumimoji="1" lang="en-US" altLang="ja-JP" b="1" i="1" smtClean="0">
                                  <a:latin typeface="Cambria Math" panose="02040503050406030204" pitchFamily="18" charset="0"/>
                                  <a:ea typeface="メイリオ" panose="020B0604030504040204" pitchFamily="50" charset="-128"/>
                                </a:rPr>
                                <m:t>)</m:t>
                              </m:r>
                            </m:e>
                            <m:sup>
                              <m:r>
                                <a:rPr kumimoji="1" lang="en-US" altLang="ja-JP" b="1" i="1" smtClean="0">
                                  <a:latin typeface="Cambria Math" panose="02040503050406030204" pitchFamily="18" charset="0"/>
                                  <a:ea typeface="メイリオ" panose="020B0604030504040204" pitchFamily="50" charset="-128"/>
                                </a:rPr>
                                <m:t>𝑻</m:t>
                              </m:r>
                            </m:sup>
                          </m:sSup>
                          <m:sSup>
                            <m:sSupPr>
                              <m:ctrlPr>
                                <a:rPr kumimoji="1" lang="en-US" altLang="ja-JP" b="1" i="1" smtClean="0">
                                  <a:latin typeface="Cambria Math" panose="02040503050406030204" pitchFamily="18" charset="0"/>
                                  <a:ea typeface="メイリオ" panose="020B0604030504040204" pitchFamily="50" charset="-128"/>
                                </a:rPr>
                              </m:ctrlPr>
                            </m:sSupPr>
                            <m:e>
                              <m:r>
                                <a:rPr kumimoji="1" lang="el-GR" altLang="ja-JP" b="1" i="1" smtClean="0">
                                  <a:latin typeface="Cambria Math" panose="02040503050406030204" pitchFamily="18" charset="0"/>
                                  <a:ea typeface="Cambria Math" panose="02040503050406030204" pitchFamily="18" charset="0"/>
                                </a:rPr>
                                <m:t>𝜮</m:t>
                              </m:r>
                            </m:e>
                            <m:sup>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sup>
                          </m:sSup>
                          <m:r>
                            <a:rPr kumimoji="1" lang="en-US" altLang="ja-JP" b="1" i="1">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m:t>
                          </m:r>
                          <m:r>
                            <a:rPr kumimoji="1" lang="en-US" altLang="ja-JP" b="1" i="1">
                              <a:latin typeface="Cambria Math" panose="02040503050406030204" pitchFamily="18" charset="0"/>
                              <a:ea typeface="メイリオ" panose="020B0604030504040204" pitchFamily="50" charset="-128"/>
                            </a:rPr>
                            <m:t>−</m:t>
                          </m:r>
                          <m:r>
                            <a:rPr kumimoji="1" lang="ja-JP" altLang="en-US" b="1" i="1" smtClean="0">
                              <a:latin typeface="Cambria Math" panose="02040503050406030204" pitchFamily="18" charset="0"/>
                              <a:ea typeface="メイリオ" panose="020B0604030504040204" pitchFamily="50" charset="-128"/>
                            </a:rPr>
                            <m:t>𝝁</m:t>
                          </m:r>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5CA7204-9020-406E-C92C-00AE6EAA0E36}"/>
                  </a:ext>
                </a:extLst>
              </p:cNvPr>
              <p:cNvSpPr txBox="1">
                <a:spLocks noRot="1" noChangeAspect="1" noMove="1" noResize="1" noEditPoints="1" noAdjustHandles="1" noChangeArrowheads="1" noChangeShapeType="1" noTextEdit="1"/>
              </p:cNvSpPr>
              <p:nvPr/>
            </p:nvSpPr>
            <p:spPr>
              <a:xfrm>
                <a:off x="1911299" y="1323969"/>
                <a:ext cx="5519203" cy="6664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6C5996E-52D1-933B-63CB-AB43A9767758}"/>
                  </a:ext>
                </a:extLst>
              </p:cNvPr>
              <p:cNvSpPr txBox="1"/>
              <p:nvPr/>
            </p:nvSpPr>
            <p:spPr>
              <a:xfrm>
                <a:off x="1881450" y="5313571"/>
                <a:ext cx="381784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𝑥</m:t>
                          </m:r>
                        </m:e>
                        <m:e>
                          <m:r>
                            <a:rPr kumimoji="1" lang="ja-JP" altLang="en-US" b="0" i="1" smtClean="0">
                              <a:latin typeface="Cambria Math" panose="02040503050406030204" pitchFamily="18" charset="0"/>
                              <a:ea typeface="メイリオ" panose="020B0604030504040204" pitchFamily="50" charset="-128"/>
                            </a:rPr>
                            <m:t>𝜇</m:t>
                          </m:r>
                          <m:r>
                            <a:rPr kumimoji="1" lang="en-US" altLang="ja-JP" b="0" i="1" smtClean="0">
                              <a:latin typeface="Cambria Math" panose="02040503050406030204" pitchFamily="18" charset="0"/>
                              <a:ea typeface="メイリオ" panose="020B0604030504040204" pitchFamily="50" charset="-128"/>
                            </a:rPr>
                            <m:t>,</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ja-JP" altLang="en-US" i="1" smtClean="0">
                                  <a:latin typeface="Cambria Math" panose="02040503050406030204" pitchFamily="18" charset="0"/>
                                  <a:ea typeface="メイリオ" panose="020B0604030504040204" pitchFamily="50" charset="-128"/>
                                </a:rPr>
                                <m:t>𝜇</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b="0" i="1" smtClean="0">
                                  <a:latin typeface="Cambria Math" panose="02040503050406030204" pitchFamily="18" charset="0"/>
                                  <a:ea typeface="メイリオ" panose="020B0604030504040204" pitchFamily="50" charset="-128"/>
                                </a:rPr>
                                <m:t>2</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den>
                          </m:f>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D6C5996E-52D1-933B-63CB-AB43A9767758}"/>
                  </a:ext>
                </a:extLst>
              </p:cNvPr>
              <p:cNvSpPr txBox="1">
                <a:spLocks noRot="1" noChangeAspect="1" noMove="1" noResize="1" noEditPoints="1" noAdjustHandles="1" noChangeArrowheads="1" noChangeShapeType="1" noTextEdit="1"/>
              </p:cNvSpPr>
              <p:nvPr/>
            </p:nvSpPr>
            <p:spPr>
              <a:xfrm>
                <a:off x="1881450" y="5313571"/>
                <a:ext cx="3817840" cy="62799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C5684B-0F8B-82D7-810E-E18D06B753B6}"/>
              </a:ext>
            </a:extLst>
          </p:cNvPr>
          <p:cNvSpPr txBox="1"/>
          <p:nvPr/>
        </p:nvSpPr>
        <p:spPr>
          <a:xfrm>
            <a:off x="1024036" y="4545304"/>
            <a:ext cx="5057795" cy="769441"/>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単変量正規分布と実は同じ式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（ベクトル表現にしている点だけが違う）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DD1F2E-C983-3E77-7600-4A7FEA287CFB}"/>
                  </a:ext>
                </a:extLst>
              </p:cNvPr>
              <p:cNvSpPr txBox="1"/>
              <p:nvPr/>
            </p:nvSpPr>
            <p:spPr>
              <a:xfrm>
                <a:off x="1968759" y="2556158"/>
                <a:ext cx="3536546" cy="403124"/>
              </a:xfrm>
              <a:prstGeom prst="rect">
                <a:avLst/>
              </a:prstGeom>
              <a:noFill/>
            </p:spPr>
            <p:txBody>
              <a:bodyPr wrap="none" rtlCol="0">
                <a:spAutoFit/>
              </a:bodyPr>
              <a:lstStyle/>
              <a:p>
                <a:pPr algn="l"/>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𝒙</m:t>
                    </m:r>
                    <m:r>
                      <a:rPr kumimoji="1" lang="en-US" altLang="ja-JP" b="1"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確率変数</m:t>
                    </m:r>
                    <m:r>
                      <a:rPr kumimoji="1" lang="ja-JP" altLang="en-US"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　</m:t>
                    </m:r>
                    <m:r>
                      <a:rPr kumimoji="1" lang="en-US" altLang="ja-JP" b="1" i="1" smtClean="0">
                        <a:latin typeface="Cambria Math" panose="02040503050406030204" pitchFamily="18" charset="0"/>
                        <a:ea typeface="メイリオ" panose="020B0604030504040204" pitchFamily="50" charset="-128"/>
                      </a:rPr>
                      <m:t> </m:t>
                    </m:r>
                    <m:r>
                      <a:rPr kumimoji="1" lang="ja-JP" altLang="en-US" b="1" i="1" smtClean="0">
                        <a:latin typeface="Cambria Math" panose="02040503050406030204" pitchFamily="18" charset="0"/>
                        <a:ea typeface="メイリオ" panose="020B0604030504040204" pitchFamily="50" charset="-128"/>
                      </a:rPr>
                      <m:t>𝝁</m:t>
                    </m:r>
                    <m:r>
                      <a:rPr kumimoji="1" lang="en-US" altLang="ja-JP"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平均</m:t>
                    </m:r>
                  </m:oMath>
                </a14:m>
                <a:r>
                  <a:rPr kumimoji="1" lang="ja-JP" altLang="en-US" dirty="0">
                    <a:latin typeface="メイリオ" panose="020B0604030504040204" pitchFamily="50" charset="-128"/>
                    <a:ea typeface="メイリオ" panose="020B0604030504040204" pitchFamily="50" charset="-128"/>
                  </a:rPr>
                  <a:t>ベクトル</a:t>
                </a:r>
              </a:p>
            </p:txBody>
          </p:sp>
        </mc:Choice>
        <mc:Fallback xmlns="">
          <p:sp>
            <p:nvSpPr>
              <p:cNvPr id="10" name="テキスト ボックス 9">
                <a:extLst>
                  <a:ext uri="{FF2B5EF4-FFF2-40B4-BE49-F238E27FC236}">
                    <a16:creationId xmlns:a16="http://schemas.microsoft.com/office/drawing/2014/main" id="{6BDD1F2E-C983-3E77-7600-4A7FEA287CFB}"/>
                  </a:ext>
                </a:extLst>
              </p:cNvPr>
              <p:cNvSpPr txBox="1">
                <a:spLocks noRot="1" noChangeAspect="1" noMove="1" noResize="1" noEditPoints="1" noAdjustHandles="1" noChangeArrowheads="1" noChangeShapeType="1" noTextEdit="1"/>
              </p:cNvSpPr>
              <p:nvPr/>
            </p:nvSpPr>
            <p:spPr>
              <a:xfrm>
                <a:off x="1968759" y="2556158"/>
                <a:ext cx="3536546" cy="403124"/>
              </a:xfrm>
              <a:prstGeom prst="rect">
                <a:avLst/>
              </a:prstGeom>
              <a:blipFill>
                <a:blip r:embed="rId4"/>
                <a:stretch>
                  <a:fillRect r="-862"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164B91-8B03-EF0D-599B-E03B323C41E5}"/>
                  </a:ext>
                </a:extLst>
              </p:cNvPr>
              <p:cNvSpPr txBox="1"/>
              <p:nvPr/>
            </p:nvSpPr>
            <p:spPr>
              <a:xfrm>
                <a:off x="5673258" y="2581761"/>
                <a:ext cx="1887055" cy="400110"/>
              </a:xfrm>
              <a:prstGeom prst="rect">
                <a:avLst/>
              </a:prstGeom>
              <a:noFill/>
            </p:spPr>
            <p:txBody>
              <a:bodyPr wrap="none" rtlCol="0">
                <a:spAutoFit/>
              </a:bodyPr>
              <a:lstStyle/>
              <a:p>
                <a:pPr algn="l"/>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oMath>
                </a14:m>
                <a:r>
                  <a:rPr kumimoji="1" lang="ja-JP" altLang="en-US" sz="20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9E164B91-8B03-EF0D-599B-E03B323C41E5}"/>
                  </a:ext>
                </a:extLst>
              </p:cNvPr>
              <p:cNvSpPr txBox="1">
                <a:spLocks noRot="1" noChangeAspect="1" noMove="1" noResize="1" noEditPoints="1" noAdjustHandles="1" noChangeArrowheads="1" noChangeShapeType="1" noTextEdit="1"/>
              </p:cNvSpPr>
              <p:nvPr/>
            </p:nvSpPr>
            <p:spPr>
              <a:xfrm>
                <a:off x="5673258" y="2581761"/>
                <a:ext cx="1887055" cy="400110"/>
              </a:xfrm>
              <a:prstGeom prst="rect">
                <a:avLst/>
              </a:prstGeom>
              <a:blipFill>
                <a:blip r:embed="rId5"/>
                <a:stretch>
                  <a:fillRect t="-9231" r="-3236" b="-27692"/>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B779375-CA85-5434-ECFB-710C9AE49BCD}"/>
              </a:ext>
            </a:extLst>
          </p:cNvPr>
          <p:cNvSpPr txBox="1"/>
          <p:nvPr/>
        </p:nvSpPr>
        <p:spPr>
          <a:xfrm>
            <a:off x="7147249" y="725467"/>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pic>
        <p:nvPicPr>
          <p:cNvPr id="13" name="Picture 2" descr="多次元正規分布グラフ">
            <a:extLst>
              <a:ext uri="{FF2B5EF4-FFF2-40B4-BE49-F238E27FC236}">
                <a16:creationId xmlns:a16="http://schemas.microsoft.com/office/drawing/2014/main" id="{9D9C5CE2-82D6-0BE8-E5E2-2414B7948A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2798" y="1931333"/>
            <a:ext cx="33337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67A31AF9-32D2-F0C8-F9B5-35FAEDB7A979}"/>
              </a:ext>
            </a:extLst>
          </p:cNvPr>
          <p:cNvSpPr txBox="1"/>
          <p:nvPr/>
        </p:nvSpPr>
        <p:spPr>
          <a:xfrm>
            <a:off x="8453805" y="4087447"/>
            <a:ext cx="28777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デモプログラム</a:t>
            </a:r>
          </a:p>
        </p:txBody>
      </p:sp>
      <p:sp>
        <p:nvSpPr>
          <p:cNvPr id="15" name="テキスト ボックス 14">
            <a:extLst>
              <a:ext uri="{FF2B5EF4-FFF2-40B4-BE49-F238E27FC236}">
                <a16:creationId xmlns:a16="http://schemas.microsoft.com/office/drawing/2014/main" id="{AC9D5027-8719-C19F-469C-3BE1124434D6}"/>
              </a:ext>
            </a:extLst>
          </p:cNvPr>
          <p:cNvSpPr txBox="1"/>
          <p:nvPr/>
        </p:nvSpPr>
        <p:spPr>
          <a:xfrm>
            <a:off x="8557199" y="4445112"/>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8AC030-E6F6-467E-A0B3-18E34E1F2B9F}"/>
              </a:ext>
            </a:extLst>
          </p:cNvPr>
          <p:cNvSpPr txBox="1"/>
          <p:nvPr/>
        </p:nvSpPr>
        <p:spPr>
          <a:xfrm>
            <a:off x="8588938" y="4764378"/>
            <a:ext cx="3141470" cy="923330"/>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Jupyter</a:t>
            </a:r>
            <a:r>
              <a:rPr kumimoji="1" lang="ja-JP" altLang="en-US" dirty="0">
                <a:latin typeface="メイリオ" panose="020B0604030504040204" pitchFamily="50" charset="-128"/>
                <a:ea typeface="メイリオ" panose="020B0604030504040204" pitchFamily="50" charset="-128"/>
              </a:rPr>
              <a:t>だとレンダリングに制約があるので、</a:t>
            </a:r>
            <a:r>
              <a:rPr kumimoji="1" lang="en-US" altLang="ja-JP" dirty="0">
                <a:latin typeface="メイリオ" panose="020B0604030504040204" pitchFamily="50" charset="-128"/>
                <a:ea typeface="メイリオ" panose="020B0604030504040204" pitchFamily="50" charset="-128"/>
              </a:rPr>
              <a:t>vs code</a:t>
            </a:r>
            <a:r>
              <a:rPr kumimoji="1" lang="ja-JP" altLang="en-US" dirty="0">
                <a:latin typeface="メイリオ" panose="020B0604030504040204" pitchFamily="50" charset="-128"/>
                <a:ea typeface="メイリオ" panose="020B0604030504040204" pitchFamily="50" charset="-128"/>
              </a:rPr>
              <a:t>で実行する</a:t>
            </a:r>
          </a:p>
        </p:txBody>
      </p:sp>
      <p:sp>
        <p:nvSpPr>
          <p:cNvPr id="17" name="テキスト ボックス 16">
            <a:extLst>
              <a:ext uri="{FF2B5EF4-FFF2-40B4-BE49-F238E27FC236}">
                <a16:creationId xmlns:a16="http://schemas.microsoft.com/office/drawing/2014/main" id="{004CACF7-7D02-8C0E-DD2D-DC6A0B417D1E}"/>
              </a:ext>
            </a:extLst>
          </p:cNvPr>
          <p:cNvSpPr txBox="1"/>
          <p:nvPr/>
        </p:nvSpPr>
        <p:spPr>
          <a:xfrm>
            <a:off x="737118" y="3703747"/>
            <a:ext cx="74542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この例では２変量だが、</a:t>
            </a:r>
            <a:r>
              <a:rPr kumimoji="1" lang="en-US" altLang="ja-JP" sz="2400" u="sng" dirty="0">
                <a:latin typeface="メイリオ" panose="020B0604030504040204" pitchFamily="50" charset="-128"/>
                <a:ea typeface="メイリオ" panose="020B0604030504040204" pitchFamily="50" charset="-128"/>
              </a:rPr>
              <a:t>n</a:t>
            </a:r>
            <a:r>
              <a:rPr kumimoji="1" lang="ja-JP" altLang="en-US" sz="2400" u="sng" dirty="0">
                <a:latin typeface="メイリオ" panose="020B0604030504040204" pitchFamily="50" charset="-128"/>
                <a:ea typeface="メイリオ" panose="020B0604030504040204" pitchFamily="50" charset="-128"/>
              </a:rPr>
              <a:t>変量正規分布まで拡張可能</a:t>
            </a:r>
          </a:p>
        </p:txBody>
      </p:sp>
      <p:sp>
        <p:nvSpPr>
          <p:cNvPr id="18" name="正方形/長方形 17">
            <a:extLst>
              <a:ext uri="{FF2B5EF4-FFF2-40B4-BE49-F238E27FC236}">
                <a16:creationId xmlns:a16="http://schemas.microsoft.com/office/drawing/2014/main" id="{A10073C8-4486-25F4-D19D-F6F559492768}"/>
              </a:ext>
            </a:extLst>
          </p:cNvPr>
          <p:cNvSpPr/>
          <p:nvPr/>
        </p:nvSpPr>
        <p:spPr>
          <a:xfrm>
            <a:off x="942392" y="4410704"/>
            <a:ext cx="5878286" cy="163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EB41915-2BC8-E7B6-C1F0-CF8C0C355D97}"/>
              </a:ext>
            </a:extLst>
          </p:cNvPr>
          <p:cNvSpPr txBox="1"/>
          <p:nvPr/>
        </p:nvSpPr>
        <p:spPr>
          <a:xfrm>
            <a:off x="1881450" y="2913940"/>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5" name="テキスト ボックス 4">
            <a:extLst>
              <a:ext uri="{FF2B5EF4-FFF2-40B4-BE49-F238E27FC236}">
                <a16:creationId xmlns:a16="http://schemas.microsoft.com/office/drawing/2014/main" id="{6DD1B3FF-0288-0B2A-46AD-42E1F8B2CE5C}"/>
              </a:ext>
            </a:extLst>
          </p:cNvPr>
          <p:cNvSpPr txBox="1"/>
          <p:nvPr/>
        </p:nvSpPr>
        <p:spPr>
          <a:xfrm>
            <a:off x="3881535" y="2884302"/>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8" name="テキスト ボックス 7">
            <a:extLst>
              <a:ext uri="{FF2B5EF4-FFF2-40B4-BE49-F238E27FC236}">
                <a16:creationId xmlns:a16="http://schemas.microsoft.com/office/drawing/2014/main" id="{563846FD-0A47-E266-A471-00C879E50667}"/>
              </a:ext>
            </a:extLst>
          </p:cNvPr>
          <p:cNvSpPr txBox="1"/>
          <p:nvPr/>
        </p:nvSpPr>
        <p:spPr>
          <a:xfrm>
            <a:off x="5130949" y="221703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スカラーになる</a:t>
            </a:r>
          </a:p>
        </p:txBody>
      </p:sp>
      <p:sp>
        <p:nvSpPr>
          <p:cNvPr id="9" name="右中かっこ 8">
            <a:extLst>
              <a:ext uri="{FF2B5EF4-FFF2-40B4-BE49-F238E27FC236}">
                <a16:creationId xmlns:a16="http://schemas.microsoft.com/office/drawing/2014/main" id="{BAB96916-2A07-CF98-6A2B-1F2EA67ECBD3}"/>
              </a:ext>
            </a:extLst>
          </p:cNvPr>
          <p:cNvSpPr/>
          <p:nvPr/>
        </p:nvSpPr>
        <p:spPr>
          <a:xfrm rot="5400000">
            <a:off x="5874051" y="943267"/>
            <a:ext cx="292638" cy="22366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41A0E7E-6B8D-81F8-C776-BD78FA5CFB4F}"/>
                  </a:ext>
                </a:extLst>
              </p:cNvPr>
              <p:cNvSpPr txBox="1"/>
              <p:nvPr/>
            </p:nvSpPr>
            <p:spPr>
              <a:xfrm>
                <a:off x="2404081" y="2093355"/>
                <a:ext cx="2463431"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𝑑</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確率ベクトル次元数</a:t>
                </a:r>
              </a:p>
            </p:txBody>
          </p:sp>
        </mc:Choice>
        <mc:Fallback xmlns="">
          <p:sp>
            <p:nvSpPr>
              <p:cNvPr id="19" name="テキスト ボックス 18">
                <a:extLst>
                  <a:ext uri="{FF2B5EF4-FFF2-40B4-BE49-F238E27FC236}">
                    <a16:creationId xmlns:a16="http://schemas.microsoft.com/office/drawing/2014/main" id="{341A0E7E-6B8D-81F8-C776-BD78FA5CFB4F}"/>
                  </a:ext>
                </a:extLst>
              </p:cNvPr>
              <p:cNvSpPr txBox="1">
                <a:spLocks noRot="1" noChangeAspect="1" noMove="1" noResize="1" noEditPoints="1" noAdjustHandles="1" noChangeArrowheads="1" noChangeShapeType="1" noTextEdit="1"/>
              </p:cNvSpPr>
              <p:nvPr/>
            </p:nvSpPr>
            <p:spPr>
              <a:xfrm>
                <a:off x="2404081" y="2093355"/>
                <a:ext cx="2463431" cy="369332"/>
              </a:xfrm>
              <a:prstGeom prst="rect">
                <a:avLst/>
              </a:prstGeom>
              <a:blipFill>
                <a:blip r:embed="rId7"/>
                <a:stretch>
                  <a:fillRect t="-4918" r="-1980"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56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6FDBCA-19D0-AB6D-0911-7B6D8F0B2A62}"/>
              </a:ext>
            </a:extLst>
          </p:cNvPr>
          <p:cNvSpPr txBox="1"/>
          <p:nvPr/>
        </p:nvSpPr>
        <p:spPr>
          <a:xfrm>
            <a:off x="609600" y="390525"/>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306E1860-D74C-C196-55ED-CB1896A37B65}"/>
              </a:ext>
            </a:extLst>
          </p:cNvPr>
          <p:cNvSpPr txBox="1"/>
          <p:nvPr/>
        </p:nvSpPr>
        <p:spPr>
          <a:xfrm>
            <a:off x="1881593" y="422867"/>
            <a:ext cx="7109639"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クラスタ数を４にしたらどうなるかを見てみる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その他気が付いた点は？</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BF9DD8D-E5A5-7322-44C4-9DBDEC4963DB}"/>
              </a:ext>
            </a:extLst>
          </p:cNvPr>
          <p:cNvPicPr>
            <a:picLocks noChangeAspect="1"/>
          </p:cNvPicPr>
          <p:nvPr/>
        </p:nvPicPr>
        <p:blipFill>
          <a:blip r:embed="rId2"/>
          <a:stretch>
            <a:fillRect/>
          </a:stretch>
        </p:blipFill>
        <p:spPr>
          <a:xfrm>
            <a:off x="6296651" y="2423566"/>
            <a:ext cx="5067459" cy="3862226"/>
          </a:xfrm>
          <a:prstGeom prst="rect">
            <a:avLst/>
          </a:prstGeom>
        </p:spPr>
      </p:pic>
      <p:grpSp>
        <p:nvGrpSpPr>
          <p:cNvPr id="6" name="グループ化 5">
            <a:extLst>
              <a:ext uri="{FF2B5EF4-FFF2-40B4-BE49-F238E27FC236}">
                <a16:creationId xmlns:a16="http://schemas.microsoft.com/office/drawing/2014/main" id="{CC24B54B-3B3B-93B6-AD3C-2E10BEDE5B30}"/>
              </a:ext>
            </a:extLst>
          </p:cNvPr>
          <p:cNvGrpSpPr/>
          <p:nvPr/>
        </p:nvGrpSpPr>
        <p:grpSpPr>
          <a:xfrm rot="17682631">
            <a:off x="6700687" y="2559646"/>
            <a:ext cx="735397" cy="633242"/>
            <a:chOff x="6170648" y="1391812"/>
            <a:chExt cx="482082" cy="325017"/>
          </a:xfrm>
        </p:grpSpPr>
        <p:sp>
          <p:nvSpPr>
            <p:cNvPr id="7" name="楕円 6">
              <a:extLst>
                <a:ext uri="{FF2B5EF4-FFF2-40B4-BE49-F238E27FC236}">
                  <a16:creationId xmlns:a16="http://schemas.microsoft.com/office/drawing/2014/main" id="{8D08E35B-BBCE-7619-1377-B3C691CCDBE1}"/>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647AA7A-6719-4934-A428-F742108CDE2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CE10AEF-D1A6-F736-6C10-0A170D50879E}"/>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C722F36-BE85-44F8-818A-3F5295663565}"/>
              </a:ext>
            </a:extLst>
          </p:cNvPr>
          <p:cNvGrpSpPr/>
          <p:nvPr/>
        </p:nvGrpSpPr>
        <p:grpSpPr>
          <a:xfrm>
            <a:off x="7442596" y="3508311"/>
            <a:ext cx="735397" cy="708886"/>
            <a:chOff x="6170648" y="1391812"/>
            <a:chExt cx="482082" cy="325017"/>
          </a:xfrm>
        </p:grpSpPr>
        <p:sp>
          <p:nvSpPr>
            <p:cNvPr id="11" name="楕円 10">
              <a:extLst>
                <a:ext uri="{FF2B5EF4-FFF2-40B4-BE49-F238E27FC236}">
                  <a16:creationId xmlns:a16="http://schemas.microsoft.com/office/drawing/2014/main" id="{509AD6A4-31C0-6963-AFE1-AD668F608540}"/>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B19344C-0D32-747E-BBC7-DC16026730C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AED8D09-7729-6F7B-A25E-1D763B36934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D73737E-AA56-10D7-C617-2C3823725EE7}"/>
              </a:ext>
            </a:extLst>
          </p:cNvPr>
          <p:cNvGrpSpPr/>
          <p:nvPr/>
        </p:nvGrpSpPr>
        <p:grpSpPr>
          <a:xfrm rot="1736743">
            <a:off x="6637839" y="3994026"/>
            <a:ext cx="939611" cy="423723"/>
            <a:chOff x="6170648" y="1391812"/>
            <a:chExt cx="482082" cy="325017"/>
          </a:xfrm>
        </p:grpSpPr>
        <p:sp>
          <p:nvSpPr>
            <p:cNvPr id="15" name="楕円 14">
              <a:extLst>
                <a:ext uri="{FF2B5EF4-FFF2-40B4-BE49-F238E27FC236}">
                  <a16:creationId xmlns:a16="http://schemas.microsoft.com/office/drawing/2014/main" id="{30B089D2-38DB-1821-F885-6A4BF4C88466}"/>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370DE43-0D6F-A61D-B16C-2926CD79B70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94D573D-09CA-0070-C04A-48AC038F06F1}"/>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B49750D9-B821-3C1A-21C6-698569594E0C}"/>
              </a:ext>
            </a:extLst>
          </p:cNvPr>
          <p:cNvGrpSpPr/>
          <p:nvPr/>
        </p:nvGrpSpPr>
        <p:grpSpPr>
          <a:xfrm rot="19732160">
            <a:off x="7810295" y="4421352"/>
            <a:ext cx="735397" cy="524763"/>
            <a:chOff x="6170648" y="1391812"/>
            <a:chExt cx="482082" cy="325017"/>
          </a:xfrm>
        </p:grpSpPr>
        <p:sp>
          <p:nvSpPr>
            <p:cNvPr id="19" name="楕円 18">
              <a:extLst>
                <a:ext uri="{FF2B5EF4-FFF2-40B4-BE49-F238E27FC236}">
                  <a16:creationId xmlns:a16="http://schemas.microsoft.com/office/drawing/2014/main" id="{DC6DCB09-4DC6-789F-B868-72C9E9FFC583}"/>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F882D40-C494-0A35-002B-122F18D2167E}"/>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8823D4A-FB6C-D475-07F7-C7EBC798F39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05254C78-FE06-BAF8-BA55-CEB8CE6784F3}"/>
              </a:ext>
            </a:extLst>
          </p:cNvPr>
          <p:cNvGrpSpPr/>
          <p:nvPr/>
        </p:nvGrpSpPr>
        <p:grpSpPr>
          <a:xfrm rot="19682685">
            <a:off x="10293265" y="5327778"/>
            <a:ext cx="735397" cy="581369"/>
            <a:chOff x="6170648" y="1391812"/>
            <a:chExt cx="482082" cy="325017"/>
          </a:xfrm>
        </p:grpSpPr>
        <p:sp>
          <p:nvSpPr>
            <p:cNvPr id="23" name="楕円 22">
              <a:extLst>
                <a:ext uri="{FF2B5EF4-FFF2-40B4-BE49-F238E27FC236}">
                  <a16:creationId xmlns:a16="http://schemas.microsoft.com/office/drawing/2014/main" id="{0AD92F4F-6D7D-E9EC-BE16-753B86E009D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837532F-7A68-1E20-4810-5C29FE7E53F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8FFAD0-529C-961A-C8EA-43C9F2A44AC5}"/>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B06318C-7C50-C372-D503-26ED61FFB06D}"/>
              </a:ext>
            </a:extLst>
          </p:cNvPr>
          <p:cNvSpPr txBox="1"/>
          <p:nvPr/>
        </p:nvSpPr>
        <p:spPr>
          <a:xfrm>
            <a:off x="10256653" y="6112524"/>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ホテル関連語彙</a:t>
            </a:r>
          </a:p>
        </p:txBody>
      </p:sp>
      <p:sp>
        <p:nvSpPr>
          <p:cNvPr id="28" name="テキスト ボックス 27">
            <a:extLst>
              <a:ext uri="{FF2B5EF4-FFF2-40B4-BE49-F238E27FC236}">
                <a16:creationId xmlns:a16="http://schemas.microsoft.com/office/drawing/2014/main" id="{9DF8D995-A5DC-D5CF-146A-01FE6A3C1ADB}"/>
              </a:ext>
            </a:extLst>
          </p:cNvPr>
          <p:cNvSpPr txBox="1"/>
          <p:nvPr/>
        </p:nvSpPr>
        <p:spPr>
          <a:xfrm rot="16200000">
            <a:off x="5434280" y="2486385"/>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温泉関連語彙</a:t>
            </a:r>
          </a:p>
        </p:txBody>
      </p:sp>
      <p:sp>
        <p:nvSpPr>
          <p:cNvPr id="29" name="テキスト ボックス 28">
            <a:extLst>
              <a:ext uri="{FF2B5EF4-FFF2-40B4-BE49-F238E27FC236}">
                <a16:creationId xmlns:a16="http://schemas.microsoft.com/office/drawing/2014/main" id="{22FA1016-5FE3-0CD6-1BF0-D83B85674BD0}"/>
              </a:ext>
            </a:extLst>
          </p:cNvPr>
          <p:cNvSpPr txBox="1"/>
          <p:nvPr/>
        </p:nvSpPr>
        <p:spPr>
          <a:xfrm>
            <a:off x="10016979" y="4817486"/>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30" name="テキスト ボックス 29">
            <a:extLst>
              <a:ext uri="{FF2B5EF4-FFF2-40B4-BE49-F238E27FC236}">
                <a16:creationId xmlns:a16="http://schemas.microsoft.com/office/drawing/2014/main" id="{B0CB544E-B059-46BA-6947-EBBEA9FAF0A3}"/>
              </a:ext>
            </a:extLst>
          </p:cNvPr>
          <p:cNvSpPr txBox="1"/>
          <p:nvPr/>
        </p:nvSpPr>
        <p:spPr>
          <a:xfrm>
            <a:off x="7375222" y="2524330"/>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31" name="テキスト ボックス 30">
            <a:extLst>
              <a:ext uri="{FF2B5EF4-FFF2-40B4-BE49-F238E27FC236}">
                <a16:creationId xmlns:a16="http://schemas.microsoft.com/office/drawing/2014/main" id="{DF73936E-1EF6-E350-0B4F-9F55049149A6}"/>
              </a:ext>
            </a:extLst>
          </p:cNvPr>
          <p:cNvSpPr txBox="1"/>
          <p:nvPr/>
        </p:nvSpPr>
        <p:spPr>
          <a:xfrm>
            <a:off x="8071973" y="3477367"/>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32" name="テキスト ボックス 31">
            <a:extLst>
              <a:ext uri="{FF2B5EF4-FFF2-40B4-BE49-F238E27FC236}">
                <a16:creationId xmlns:a16="http://schemas.microsoft.com/office/drawing/2014/main" id="{09BACACD-46C5-BBEC-909F-2945734AEC69}"/>
              </a:ext>
            </a:extLst>
          </p:cNvPr>
          <p:cNvSpPr txBox="1"/>
          <p:nvPr/>
        </p:nvSpPr>
        <p:spPr>
          <a:xfrm>
            <a:off x="6540699" y="1755877"/>
            <a:ext cx="462921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が正規分布状に生成されるとすると</a:t>
            </a:r>
          </a:p>
        </p:txBody>
      </p:sp>
    </p:spTree>
    <p:extLst>
      <p:ext uri="{BB962C8B-B14F-4D97-AF65-F5344CB8AC3E}">
        <p14:creationId xmlns:p14="http://schemas.microsoft.com/office/powerpoint/2010/main" val="203248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A02E8E6-97F6-08E2-71FD-547B0F26ED09}"/>
                  </a:ext>
                </a:extLst>
              </p:cNvPr>
              <p:cNvSpPr txBox="1"/>
              <p:nvPr/>
            </p:nvSpPr>
            <p:spPr>
              <a:xfrm>
                <a:off x="-143676" y="843390"/>
                <a:ext cx="10203627" cy="1569660"/>
              </a:xfrm>
              <a:prstGeom prst="rect">
                <a:avLst/>
              </a:prstGeom>
              <a:noFill/>
            </p:spPr>
            <p:txBody>
              <a:bodyPr wrap="none" rtlCol="0">
                <a:spAutoFit/>
              </a:bodyPr>
              <a:lstStyle/>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観測データの背後に複数の正規分布が潜んでいるとする</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正規分布の数がクラスタ数（下図では</a:t>
                </a:r>
                <a:r>
                  <a:rPr kumimoji="1" lang="en-US" altLang="ja-JP" sz="2400" dirty="0">
                    <a:latin typeface="メイリオ" panose="020B0604030504040204" pitchFamily="50" charset="-128"/>
                    <a:ea typeface="メイリオ" panose="020B0604030504040204" pitchFamily="50" charset="-128"/>
                  </a:rPr>
                  <a:t>K=5</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それらの正規分布のパラメータ</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m:rPr>
                        <m:sty m:val="p"/>
                      </m:rPr>
                      <a:rPr kumimoji="1" lang="en-US" altLang="ja-JP" sz="2400" b="0" i="0" dirty="0" smtClean="0">
                        <a:latin typeface="Cambria Math" panose="02040503050406030204" pitchFamily="18" charset="0"/>
                        <a:ea typeface="メイリオ" panose="020B0604030504040204" pitchFamily="50" charset="-128"/>
                      </a:rPr>
                      <m:t>k</m:t>
                    </m:r>
                    <m:r>
                      <a:rPr kumimoji="1" lang="en-US" altLang="ja-JP" sz="2400" b="0" i="0" dirty="0"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1,2,..,</m:t>
                    </m:r>
                    <m:r>
                      <a:rPr kumimoji="1" lang="en-US" altLang="ja-JP" sz="2400" b="0" i="1" dirty="0" smtClean="0">
                        <a:latin typeface="Cambria Math" panose="02040503050406030204" pitchFamily="18" charset="0"/>
                        <a:ea typeface="メイリオ" panose="020B0604030504040204" pitchFamily="50" charset="-128"/>
                      </a:rPr>
                      <m:t>𝐾</m:t>
                    </m:r>
                    <m:r>
                      <a:rPr kumimoji="1" lang="en-US" altLang="ja-JP" sz="2400" b="0" i="1" dirty="0"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は未知</a:t>
                </a:r>
                <a:endParaRPr kumimoji="1" lang="en-US" altLang="ja-JP" sz="2400" dirty="0">
                  <a:latin typeface="メイリオ" panose="020B0604030504040204" pitchFamily="50" charset="-128"/>
                  <a:ea typeface="メイリオ" panose="020B0604030504040204" pitchFamily="50" charset="-128"/>
                </a:endParaRPr>
              </a:p>
              <a:p>
                <a:pPr marL="971550" lvl="1" indent="-514350">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から</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m:rPr>
                            <m:sty m:val="p"/>
                          </m:rPr>
                          <a:rPr kumimoji="1" lang="el-GR" altLang="ja-JP" sz="2400" b="0" i="1" smtClean="0">
                            <a:latin typeface="Cambria Math" panose="02040503050406030204" pitchFamily="18" charset="0"/>
                            <a:ea typeface="Cambria Math" panose="02040503050406030204" pitchFamily="18" charset="0"/>
                          </a:rPr>
                          <m:t>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を推定する　➡　真のクラスタを推定する</a:t>
                </a:r>
              </a:p>
            </p:txBody>
          </p:sp>
        </mc:Choice>
        <mc:Fallback xmlns="">
          <p:sp>
            <p:nvSpPr>
              <p:cNvPr id="2" name="テキスト ボックス 1">
                <a:extLst>
                  <a:ext uri="{FF2B5EF4-FFF2-40B4-BE49-F238E27FC236}">
                    <a16:creationId xmlns:a16="http://schemas.microsoft.com/office/drawing/2014/main" id="{EA02E8E6-97F6-08E2-71FD-547B0F26ED09}"/>
                  </a:ext>
                </a:extLst>
              </p:cNvPr>
              <p:cNvSpPr txBox="1">
                <a:spLocks noRot="1" noChangeAspect="1" noMove="1" noResize="1" noEditPoints="1" noAdjustHandles="1" noChangeArrowheads="1" noChangeShapeType="1" noTextEdit="1"/>
              </p:cNvSpPr>
              <p:nvPr/>
            </p:nvSpPr>
            <p:spPr>
              <a:xfrm>
                <a:off x="-143676" y="843390"/>
                <a:ext cx="10203627" cy="1569660"/>
              </a:xfrm>
              <a:prstGeom prst="rect">
                <a:avLst/>
              </a:prstGeom>
              <a:blipFill>
                <a:blip r:embed="rId2"/>
                <a:stretch>
                  <a:fillRect t="-8527" b="-13178"/>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F983F7A8-F7C4-6B89-5B30-B27FC71362CB}"/>
              </a:ext>
            </a:extLst>
          </p:cNvPr>
          <p:cNvSpPr txBox="1"/>
          <p:nvPr/>
        </p:nvSpPr>
        <p:spPr>
          <a:xfrm>
            <a:off x="257175" y="314325"/>
            <a:ext cx="9878025" cy="584775"/>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変量正規分布によるクラスタリングを式にしてみる</a:t>
            </a:r>
          </a:p>
        </p:txBody>
      </p:sp>
      <p:pic>
        <p:nvPicPr>
          <p:cNvPr id="4" name="図 3">
            <a:extLst>
              <a:ext uri="{FF2B5EF4-FFF2-40B4-BE49-F238E27FC236}">
                <a16:creationId xmlns:a16="http://schemas.microsoft.com/office/drawing/2014/main" id="{B42E1E3C-55C5-F6F9-68BD-68669F1622A5}"/>
              </a:ext>
            </a:extLst>
          </p:cNvPr>
          <p:cNvPicPr>
            <a:picLocks noChangeAspect="1"/>
          </p:cNvPicPr>
          <p:nvPr/>
        </p:nvPicPr>
        <p:blipFill>
          <a:blip r:embed="rId3"/>
          <a:stretch>
            <a:fillRect/>
          </a:stretch>
        </p:blipFill>
        <p:spPr>
          <a:xfrm>
            <a:off x="286447" y="2681449"/>
            <a:ext cx="5067459" cy="3862226"/>
          </a:xfrm>
          <a:prstGeom prst="rect">
            <a:avLst/>
          </a:prstGeom>
        </p:spPr>
      </p:pic>
      <p:grpSp>
        <p:nvGrpSpPr>
          <p:cNvPr id="5" name="グループ化 4">
            <a:extLst>
              <a:ext uri="{FF2B5EF4-FFF2-40B4-BE49-F238E27FC236}">
                <a16:creationId xmlns:a16="http://schemas.microsoft.com/office/drawing/2014/main" id="{418B33B4-4B5F-64F5-1CBF-CDCE888AFF41}"/>
              </a:ext>
            </a:extLst>
          </p:cNvPr>
          <p:cNvGrpSpPr/>
          <p:nvPr/>
        </p:nvGrpSpPr>
        <p:grpSpPr>
          <a:xfrm rot="17682631">
            <a:off x="690483" y="2817529"/>
            <a:ext cx="735397" cy="633242"/>
            <a:chOff x="6170648" y="1391812"/>
            <a:chExt cx="482082" cy="325017"/>
          </a:xfrm>
        </p:grpSpPr>
        <p:sp>
          <p:nvSpPr>
            <p:cNvPr id="6" name="楕円 5">
              <a:extLst>
                <a:ext uri="{FF2B5EF4-FFF2-40B4-BE49-F238E27FC236}">
                  <a16:creationId xmlns:a16="http://schemas.microsoft.com/office/drawing/2014/main" id="{865A8449-F218-6A8D-EC9D-C9FE78D7267D}"/>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1B142F1-2682-178A-C6B8-3981CA554046}"/>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34DA723-D98B-6035-45CC-69B2C4A07C8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D2513AD2-C441-B829-A580-10548FD75D17}"/>
              </a:ext>
            </a:extLst>
          </p:cNvPr>
          <p:cNvGrpSpPr/>
          <p:nvPr/>
        </p:nvGrpSpPr>
        <p:grpSpPr>
          <a:xfrm>
            <a:off x="1432392" y="3766194"/>
            <a:ext cx="735397" cy="708886"/>
            <a:chOff x="6170648" y="1391812"/>
            <a:chExt cx="482082" cy="325017"/>
          </a:xfrm>
        </p:grpSpPr>
        <p:sp>
          <p:nvSpPr>
            <p:cNvPr id="10" name="楕円 9">
              <a:extLst>
                <a:ext uri="{FF2B5EF4-FFF2-40B4-BE49-F238E27FC236}">
                  <a16:creationId xmlns:a16="http://schemas.microsoft.com/office/drawing/2014/main" id="{AEF407A3-7152-5C83-AE1A-3C3C79F39F1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8070D23-945C-AAE6-EB62-99EAC21B53A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207C27E-BEF8-6D0E-B3E3-D5A102E2B16F}"/>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33CCB879-0302-8F6C-9B40-61C3FDB0F8FE}"/>
              </a:ext>
            </a:extLst>
          </p:cNvPr>
          <p:cNvGrpSpPr/>
          <p:nvPr/>
        </p:nvGrpSpPr>
        <p:grpSpPr>
          <a:xfrm rot="1736743">
            <a:off x="627635" y="4251909"/>
            <a:ext cx="939611" cy="423723"/>
            <a:chOff x="6170648" y="1391812"/>
            <a:chExt cx="482082" cy="325017"/>
          </a:xfrm>
        </p:grpSpPr>
        <p:sp>
          <p:nvSpPr>
            <p:cNvPr id="14" name="楕円 13">
              <a:extLst>
                <a:ext uri="{FF2B5EF4-FFF2-40B4-BE49-F238E27FC236}">
                  <a16:creationId xmlns:a16="http://schemas.microsoft.com/office/drawing/2014/main" id="{33E55B1A-D6C9-33D8-6F22-9EE0F17F3AD1}"/>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AA283D7-995E-9C73-4474-20159AA6A5D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1DBC15A-AA9F-4F3D-56F0-2A37252DE07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7ECD5FF3-8AF8-F5CA-C9F1-C7986ADF0B2E}"/>
              </a:ext>
            </a:extLst>
          </p:cNvPr>
          <p:cNvGrpSpPr/>
          <p:nvPr/>
        </p:nvGrpSpPr>
        <p:grpSpPr>
          <a:xfrm rot="19732160">
            <a:off x="1800091" y="4679235"/>
            <a:ext cx="735397" cy="524763"/>
            <a:chOff x="6170648" y="1391812"/>
            <a:chExt cx="482082" cy="325017"/>
          </a:xfrm>
        </p:grpSpPr>
        <p:sp>
          <p:nvSpPr>
            <p:cNvPr id="18" name="楕円 17">
              <a:extLst>
                <a:ext uri="{FF2B5EF4-FFF2-40B4-BE49-F238E27FC236}">
                  <a16:creationId xmlns:a16="http://schemas.microsoft.com/office/drawing/2014/main" id="{EE4D0C35-8592-9193-8DEB-DD8FD85E6D7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642367B-FCBC-758C-0968-AB1855C5AAC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76AF04A-2D96-90E0-AFEF-43FD7AA7381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4777E3E9-C841-5FEB-8490-14BE6CD40C08}"/>
              </a:ext>
            </a:extLst>
          </p:cNvPr>
          <p:cNvGrpSpPr/>
          <p:nvPr/>
        </p:nvGrpSpPr>
        <p:grpSpPr>
          <a:xfrm rot="19682685">
            <a:off x="4283061" y="5585661"/>
            <a:ext cx="735397" cy="581369"/>
            <a:chOff x="6170648" y="1391812"/>
            <a:chExt cx="482082" cy="325017"/>
          </a:xfrm>
        </p:grpSpPr>
        <p:sp>
          <p:nvSpPr>
            <p:cNvPr id="22" name="楕円 21">
              <a:extLst>
                <a:ext uri="{FF2B5EF4-FFF2-40B4-BE49-F238E27FC236}">
                  <a16:creationId xmlns:a16="http://schemas.microsoft.com/office/drawing/2014/main" id="{A48C3FB9-997D-565E-7274-2FE1973DC82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3124719-F589-6191-CF08-8CD18D05B378}"/>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1C46A7CD-DE4B-81B4-B613-7291C1AEE1D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2BC63C67-DE60-C534-533D-C5419BD777E4}"/>
              </a:ext>
            </a:extLst>
          </p:cNvPr>
          <p:cNvSpPr/>
          <p:nvPr/>
        </p:nvSpPr>
        <p:spPr>
          <a:xfrm rot="20337228">
            <a:off x="1174973" y="3602820"/>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4A02834-6FB4-75F6-B181-58CE536CAC6C}"/>
              </a:ext>
            </a:extLst>
          </p:cNvPr>
          <p:cNvSpPr/>
          <p:nvPr/>
        </p:nvSpPr>
        <p:spPr>
          <a:xfrm rot="1480304">
            <a:off x="443243" y="4087625"/>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8C3950B-F223-28B2-ED06-0BE2805413DF}"/>
              </a:ext>
            </a:extLst>
          </p:cNvPr>
          <p:cNvSpPr txBox="1"/>
          <p:nvPr/>
        </p:nvSpPr>
        <p:spPr>
          <a:xfrm>
            <a:off x="1468143" y="4270169"/>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4D2CCD8-F7AC-E21A-A96A-7A892DBE96B7}"/>
                  </a:ext>
                </a:extLst>
              </p:cNvPr>
              <p:cNvSpPr txBox="1"/>
              <p:nvPr/>
            </p:nvSpPr>
            <p:spPr>
              <a:xfrm>
                <a:off x="5684469" y="4189969"/>
                <a:ext cx="6077688" cy="1938992"/>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b="0" dirty="0">
                    <a:ea typeface="メイリオ" panose="020B0604030504040204" pitchFamily="50" charset="-128"/>
                  </a:rPr>
                  <a:t>観測データ</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から</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個の未知パラメータ</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en-US" altLang="ja-JP" sz="2000" dirty="0">
                    <a:ea typeface="メイリオ" panose="020B0604030504040204" pitchFamily="50" charset="-128"/>
                  </a:rPr>
                  <a:t> </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を推定することがクラスタリングを意味する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ea typeface="メイリオ" panose="020B0604030504040204" pitchFamily="50" charset="-128"/>
                  </a:rPr>
                  <a:t>は</a:t>
                </a:r>
                <a:r>
                  <a:rPr kumimoji="1" lang="en-US" altLang="ja-JP" sz="2000" dirty="0">
                    <a:ea typeface="メイリオ" panose="020B0604030504040204" pitchFamily="50" charset="-128"/>
                  </a:rPr>
                  <a:t>k-means</a:t>
                </a:r>
                <a:r>
                  <a:rPr kumimoji="1" lang="ja-JP" altLang="en-US" sz="2000" dirty="0">
                    <a:ea typeface="メイリオ" panose="020B0604030504040204" pitchFamily="50" charset="-128"/>
                  </a:rPr>
                  <a:t>と同様クラスタ重心。</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には該当ない（確率的クラスタリング）</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000" u="sng" dirty="0">
                    <a:latin typeface="メイリオ" panose="020B0604030504040204" pitchFamily="50" charset="-128"/>
                    <a:ea typeface="メイリオ" panose="020B0604030504040204" pitchFamily="50" charset="-128"/>
                  </a:rPr>
                  <a:t>実は、</a:t>
                </a:r>
                <a:r>
                  <a:rPr kumimoji="1" lang="en-US" altLang="ja-JP" sz="2000" u="sng" dirty="0">
                    <a:latin typeface="メイリオ" panose="020B0604030504040204" pitchFamily="50" charset="-128"/>
                    <a:ea typeface="メイリオ" panose="020B0604030504040204" pitchFamily="50" charset="-128"/>
                  </a:rPr>
                  <a:t>1</a:t>
                </a:r>
                <a:r>
                  <a:rPr kumimoji="1" lang="ja-JP" altLang="en-US" sz="2000" u="sng" dirty="0">
                    <a:latin typeface="メイリオ" panose="020B0604030504040204" pitchFamily="50" charset="-128"/>
                    <a:ea typeface="メイリオ" panose="020B0604030504040204" pitchFamily="50" charset="-128"/>
                  </a:rPr>
                  <a:t>個の</a:t>
                </a:r>
                <a:r>
                  <a:rPr kumimoji="1" lang="en-US" altLang="ja-JP" sz="2000" b="1" u="sng" dirty="0">
                    <a:ea typeface="メイリオ" panose="020B0604030504040204" pitchFamily="50" charset="-128"/>
                  </a:rPr>
                  <a:t> </a:t>
                </a:r>
                <a14:m>
                  <m:oMath xmlns:m="http://schemas.openxmlformats.org/officeDocument/2006/math">
                    <m:sSub>
                      <m:sSubPr>
                        <m:ctrlPr>
                          <a:rPr kumimoji="1" lang="en-US" altLang="ja-JP" sz="2000" b="1" i="1" u="sng" smtClean="0">
                            <a:latin typeface="Cambria Math" panose="02040503050406030204" pitchFamily="18" charset="0"/>
                            <a:ea typeface="メイリオ" panose="020B0604030504040204" pitchFamily="50" charset="-128"/>
                          </a:rPr>
                        </m:ctrlPr>
                      </m:sSubPr>
                      <m:e>
                        <m:r>
                          <a:rPr kumimoji="1" lang="en-US" altLang="ja-JP" sz="2000" b="1" i="1" u="sng" smtClean="0">
                            <a:latin typeface="Cambria Math" panose="02040503050406030204" pitchFamily="18" charset="0"/>
                            <a:ea typeface="メイリオ" panose="020B0604030504040204" pitchFamily="50" charset="-128"/>
                          </a:rPr>
                          <m:t>𝒙</m:t>
                        </m:r>
                      </m:e>
                      <m:sub>
                        <m:r>
                          <a:rPr kumimoji="1" lang="en-US" altLang="ja-JP" sz="2000" b="1" i="1" u="sng" smtClean="0">
                            <a:latin typeface="Cambria Math" panose="02040503050406030204" pitchFamily="18" charset="0"/>
                            <a:ea typeface="メイリオ" panose="020B0604030504040204" pitchFamily="50" charset="-128"/>
                          </a:rPr>
                          <m:t>𝒊</m:t>
                        </m:r>
                      </m:sub>
                    </m:sSub>
                  </m:oMath>
                </a14:m>
                <a:r>
                  <a:rPr kumimoji="1" lang="ja-JP" altLang="en-US" sz="2000" u="sng" dirty="0">
                    <a:latin typeface="メイリオ" panose="020B0604030504040204" pitchFamily="50" charset="-128"/>
                    <a:ea typeface="メイリオ" panose="020B0604030504040204" pitchFamily="50" charset="-128"/>
                  </a:rPr>
                  <a:t>は</a:t>
                </a:r>
                <a:r>
                  <a:rPr kumimoji="1" lang="en-US" altLang="ja-JP" sz="2000" u="sng" dirty="0">
                    <a:latin typeface="メイリオ" panose="020B0604030504040204" pitchFamily="50" charset="-128"/>
                    <a:ea typeface="メイリオ" panose="020B0604030504040204" pitchFamily="50" charset="-128"/>
                  </a:rPr>
                  <a:t>K</a:t>
                </a:r>
                <a:r>
                  <a:rPr kumimoji="1" lang="ja-JP" altLang="en-US" sz="2000" u="sng" dirty="0">
                    <a:latin typeface="メイリオ" panose="020B0604030504040204" pitchFamily="50" charset="-128"/>
                    <a:ea typeface="メイリオ" panose="020B0604030504040204" pitchFamily="50" charset="-128"/>
                  </a:rPr>
                  <a:t>個の正規分布のいずれか１つに所属するわけではない</a:t>
                </a:r>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4D2CCD8-F7AC-E21A-A96A-7A892DBE96B7}"/>
                  </a:ext>
                </a:extLst>
              </p:cNvPr>
              <p:cNvSpPr txBox="1">
                <a:spLocks noRot="1" noChangeAspect="1" noMove="1" noResize="1" noEditPoints="1" noAdjustHandles="1" noChangeArrowheads="1" noChangeShapeType="1" noTextEdit="1"/>
              </p:cNvSpPr>
              <p:nvPr/>
            </p:nvSpPr>
            <p:spPr>
              <a:xfrm>
                <a:off x="5684469" y="4189969"/>
                <a:ext cx="6077688" cy="1938992"/>
              </a:xfrm>
              <a:prstGeom prst="rect">
                <a:avLst/>
              </a:prstGeom>
              <a:blipFill>
                <a:blip r:embed="rId4"/>
                <a:stretch>
                  <a:fillRect l="-903" t="-1887" r="-1103" b="-4403"/>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40113C48-233D-3348-BC25-91FB2933855D}"/>
              </a:ext>
            </a:extLst>
          </p:cNvPr>
          <p:cNvSpPr txBox="1"/>
          <p:nvPr/>
        </p:nvSpPr>
        <p:spPr>
          <a:xfrm>
            <a:off x="5530517" y="2519718"/>
            <a:ext cx="5416868"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クラスタ数分の多変量ガウス分布の式</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（添字</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がついていることに注目）</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3C2C329-4127-BA43-09ED-7AA6B8838EA8}"/>
                  </a:ext>
                </a:extLst>
              </p:cNvPr>
              <p:cNvSpPr txBox="1"/>
              <p:nvPr/>
            </p:nvSpPr>
            <p:spPr>
              <a:xfrm>
                <a:off x="5650924" y="3339381"/>
                <a:ext cx="6077689"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53C2C329-4127-BA43-09ED-7AA6B8838EA8}"/>
                  </a:ext>
                </a:extLst>
              </p:cNvPr>
              <p:cNvSpPr txBox="1">
                <a:spLocks noRot="1" noChangeAspect="1" noMove="1" noResize="1" noEditPoints="1" noAdjustHandles="1" noChangeArrowheads="1" noChangeShapeType="1" noTextEdit="1"/>
              </p:cNvSpPr>
              <p:nvPr/>
            </p:nvSpPr>
            <p:spPr>
              <a:xfrm>
                <a:off x="5650924" y="3339381"/>
                <a:ext cx="6077689" cy="6664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5BA234B-85AA-43EA-2CFE-359D3F1D4F8C}"/>
                  </a:ext>
                </a:extLst>
              </p:cNvPr>
              <p:cNvSpPr txBox="1"/>
              <p:nvPr/>
            </p:nvSpPr>
            <p:spPr>
              <a:xfrm>
                <a:off x="1386187" y="2758747"/>
                <a:ext cx="140788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1</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D5BA234B-85AA-43EA-2CFE-359D3F1D4F8C}"/>
                  </a:ext>
                </a:extLst>
              </p:cNvPr>
              <p:cNvSpPr txBox="1">
                <a:spLocks noRot="1" noChangeAspect="1" noMove="1" noResize="1" noEditPoints="1" noAdjustHandles="1" noChangeArrowheads="1" noChangeShapeType="1" noTextEdit="1"/>
              </p:cNvSpPr>
              <p:nvPr/>
            </p:nvSpPr>
            <p:spPr>
              <a:xfrm>
                <a:off x="1386187" y="2758747"/>
                <a:ext cx="1407885" cy="369332"/>
              </a:xfrm>
              <a:prstGeom prst="rect">
                <a:avLst/>
              </a:prstGeom>
              <a:blipFill>
                <a:blip r:embed="rId7"/>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DBD23D8-8C37-AEE7-E02A-071B2689ED7D}"/>
                  </a:ext>
                </a:extLst>
              </p:cNvPr>
              <p:cNvSpPr txBox="1"/>
              <p:nvPr/>
            </p:nvSpPr>
            <p:spPr>
              <a:xfrm>
                <a:off x="109836" y="4648128"/>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2</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7DBD23D8-8C37-AEE7-E02A-071B2689ED7D}"/>
                  </a:ext>
                </a:extLst>
              </p:cNvPr>
              <p:cNvSpPr txBox="1">
                <a:spLocks noRot="1" noChangeAspect="1" noMove="1" noResize="1" noEditPoints="1" noAdjustHandles="1" noChangeArrowheads="1" noChangeShapeType="1" noTextEdit="1"/>
              </p:cNvSpPr>
              <p:nvPr/>
            </p:nvSpPr>
            <p:spPr>
              <a:xfrm>
                <a:off x="109836" y="4648128"/>
                <a:ext cx="1418530" cy="369332"/>
              </a:xfrm>
              <a:prstGeom prst="rect">
                <a:avLst/>
              </a:prstGeom>
              <a:blipFill>
                <a:blip r:embed="rId8"/>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B12414F4-114D-7462-EFEC-40B321E1EA2B}"/>
                  </a:ext>
                </a:extLst>
              </p:cNvPr>
              <p:cNvSpPr txBox="1"/>
              <p:nvPr/>
            </p:nvSpPr>
            <p:spPr>
              <a:xfrm>
                <a:off x="1741756" y="3502284"/>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3</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B12414F4-114D-7462-EFEC-40B321E1EA2B}"/>
                  </a:ext>
                </a:extLst>
              </p:cNvPr>
              <p:cNvSpPr txBox="1">
                <a:spLocks noRot="1" noChangeAspect="1" noMove="1" noResize="1" noEditPoints="1" noAdjustHandles="1" noChangeArrowheads="1" noChangeShapeType="1" noTextEdit="1"/>
              </p:cNvSpPr>
              <p:nvPr/>
            </p:nvSpPr>
            <p:spPr>
              <a:xfrm>
                <a:off x="1741756" y="3502284"/>
                <a:ext cx="1418530" cy="369332"/>
              </a:xfrm>
              <a:prstGeom prst="rect">
                <a:avLst/>
              </a:prstGeom>
              <a:blipFill>
                <a:blip r:embed="rId9"/>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F17E499-0F03-1868-F8AA-E6ACDD0032B5}"/>
                  </a:ext>
                </a:extLst>
              </p:cNvPr>
              <p:cNvSpPr txBox="1"/>
              <p:nvPr/>
            </p:nvSpPr>
            <p:spPr>
              <a:xfrm>
                <a:off x="1536575" y="5209633"/>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4</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AF17E499-0F03-1868-F8AA-E6ACDD0032B5}"/>
                  </a:ext>
                </a:extLst>
              </p:cNvPr>
              <p:cNvSpPr txBox="1">
                <a:spLocks noRot="1" noChangeAspect="1" noMove="1" noResize="1" noEditPoints="1" noAdjustHandles="1" noChangeArrowheads="1" noChangeShapeType="1" noTextEdit="1"/>
              </p:cNvSpPr>
              <p:nvPr/>
            </p:nvSpPr>
            <p:spPr>
              <a:xfrm>
                <a:off x="1536575" y="5209633"/>
                <a:ext cx="1418530" cy="369332"/>
              </a:xfrm>
              <a:prstGeom prst="rect">
                <a:avLst/>
              </a:prstGeom>
              <a:blipFill>
                <a:blip r:embed="rId10"/>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3326075-8FC5-9F7F-CBAC-1FD21BF1F9C1}"/>
                  </a:ext>
                </a:extLst>
              </p:cNvPr>
              <p:cNvSpPr txBox="1"/>
              <p:nvPr/>
            </p:nvSpPr>
            <p:spPr>
              <a:xfrm>
                <a:off x="3015811" y="5721938"/>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5</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53326075-8FC5-9F7F-CBAC-1FD21BF1F9C1}"/>
                  </a:ext>
                </a:extLst>
              </p:cNvPr>
              <p:cNvSpPr txBox="1">
                <a:spLocks noRot="1" noChangeAspect="1" noMove="1" noResize="1" noEditPoints="1" noAdjustHandles="1" noChangeArrowheads="1" noChangeShapeType="1" noTextEdit="1"/>
              </p:cNvSpPr>
              <p:nvPr/>
            </p:nvSpPr>
            <p:spPr>
              <a:xfrm>
                <a:off x="3015811" y="5721938"/>
                <a:ext cx="1418530" cy="369332"/>
              </a:xfrm>
              <a:prstGeom prst="rect">
                <a:avLst/>
              </a:prstGeom>
              <a:blipFill>
                <a:blip r:embed="rId11"/>
                <a:stretch>
                  <a:fillRect b="-3333"/>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E2B9DF0-415B-87A8-34AE-4E5E1CE29006}"/>
              </a:ext>
            </a:extLst>
          </p:cNvPr>
          <p:cNvSpPr txBox="1"/>
          <p:nvPr/>
        </p:nvSpPr>
        <p:spPr>
          <a:xfrm>
            <a:off x="5684469" y="6317588"/>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はいずれの正規分布に所属するか？</a:t>
            </a:r>
          </a:p>
        </p:txBody>
      </p:sp>
    </p:spTree>
    <p:extLst>
      <p:ext uri="{BB962C8B-B14F-4D97-AF65-F5344CB8AC3E}">
        <p14:creationId xmlns:p14="http://schemas.microsoft.com/office/powerpoint/2010/main" val="19537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42E1E3C-55C5-F6F9-68BD-68669F1622A5}"/>
              </a:ext>
            </a:extLst>
          </p:cNvPr>
          <p:cNvPicPr>
            <a:picLocks noChangeAspect="1"/>
          </p:cNvPicPr>
          <p:nvPr/>
        </p:nvPicPr>
        <p:blipFill>
          <a:blip r:embed="rId2"/>
          <a:stretch>
            <a:fillRect/>
          </a:stretch>
        </p:blipFill>
        <p:spPr>
          <a:xfrm>
            <a:off x="1123848" y="2532015"/>
            <a:ext cx="5067459" cy="3862226"/>
          </a:xfrm>
          <a:prstGeom prst="rect">
            <a:avLst/>
          </a:prstGeom>
        </p:spPr>
      </p:pic>
      <p:grpSp>
        <p:nvGrpSpPr>
          <p:cNvPr id="5" name="グループ化 4">
            <a:extLst>
              <a:ext uri="{FF2B5EF4-FFF2-40B4-BE49-F238E27FC236}">
                <a16:creationId xmlns:a16="http://schemas.microsoft.com/office/drawing/2014/main" id="{418B33B4-4B5F-64F5-1CBF-CDCE888AFF41}"/>
              </a:ext>
            </a:extLst>
          </p:cNvPr>
          <p:cNvGrpSpPr/>
          <p:nvPr/>
        </p:nvGrpSpPr>
        <p:grpSpPr>
          <a:xfrm rot="17682631">
            <a:off x="1527884" y="2668095"/>
            <a:ext cx="735397" cy="633242"/>
            <a:chOff x="6170648" y="1391812"/>
            <a:chExt cx="482082" cy="325017"/>
          </a:xfrm>
        </p:grpSpPr>
        <p:sp>
          <p:nvSpPr>
            <p:cNvPr id="6" name="楕円 5">
              <a:extLst>
                <a:ext uri="{FF2B5EF4-FFF2-40B4-BE49-F238E27FC236}">
                  <a16:creationId xmlns:a16="http://schemas.microsoft.com/office/drawing/2014/main" id="{865A8449-F218-6A8D-EC9D-C9FE78D7267D}"/>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1B142F1-2682-178A-C6B8-3981CA554046}"/>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34DA723-D98B-6035-45CC-69B2C4A07C8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D2513AD2-C441-B829-A580-10548FD75D17}"/>
              </a:ext>
            </a:extLst>
          </p:cNvPr>
          <p:cNvGrpSpPr/>
          <p:nvPr/>
        </p:nvGrpSpPr>
        <p:grpSpPr>
          <a:xfrm>
            <a:off x="2269793" y="3616760"/>
            <a:ext cx="735397" cy="708886"/>
            <a:chOff x="6170648" y="1391812"/>
            <a:chExt cx="482082" cy="325017"/>
          </a:xfrm>
        </p:grpSpPr>
        <p:sp>
          <p:nvSpPr>
            <p:cNvPr id="10" name="楕円 9">
              <a:extLst>
                <a:ext uri="{FF2B5EF4-FFF2-40B4-BE49-F238E27FC236}">
                  <a16:creationId xmlns:a16="http://schemas.microsoft.com/office/drawing/2014/main" id="{AEF407A3-7152-5C83-AE1A-3C3C79F39F1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8070D23-945C-AAE6-EB62-99EAC21B53A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207C27E-BEF8-6D0E-B3E3-D5A102E2B16F}"/>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33CCB879-0302-8F6C-9B40-61C3FDB0F8FE}"/>
              </a:ext>
            </a:extLst>
          </p:cNvPr>
          <p:cNvGrpSpPr/>
          <p:nvPr/>
        </p:nvGrpSpPr>
        <p:grpSpPr>
          <a:xfrm rot="1736743">
            <a:off x="1465036" y="4102475"/>
            <a:ext cx="939611" cy="423723"/>
            <a:chOff x="6170648" y="1391812"/>
            <a:chExt cx="482082" cy="325017"/>
          </a:xfrm>
        </p:grpSpPr>
        <p:sp>
          <p:nvSpPr>
            <p:cNvPr id="14" name="楕円 13">
              <a:extLst>
                <a:ext uri="{FF2B5EF4-FFF2-40B4-BE49-F238E27FC236}">
                  <a16:creationId xmlns:a16="http://schemas.microsoft.com/office/drawing/2014/main" id="{33E55B1A-D6C9-33D8-6F22-9EE0F17F3AD1}"/>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AA283D7-995E-9C73-4474-20159AA6A5D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1DBC15A-AA9F-4F3D-56F0-2A37252DE07A}"/>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7ECD5FF3-8AF8-F5CA-C9F1-C7986ADF0B2E}"/>
              </a:ext>
            </a:extLst>
          </p:cNvPr>
          <p:cNvGrpSpPr/>
          <p:nvPr/>
        </p:nvGrpSpPr>
        <p:grpSpPr>
          <a:xfrm rot="19732160">
            <a:off x="2637492" y="4529801"/>
            <a:ext cx="735397" cy="524763"/>
            <a:chOff x="6170648" y="1391812"/>
            <a:chExt cx="482082" cy="325017"/>
          </a:xfrm>
        </p:grpSpPr>
        <p:sp>
          <p:nvSpPr>
            <p:cNvPr id="18" name="楕円 17">
              <a:extLst>
                <a:ext uri="{FF2B5EF4-FFF2-40B4-BE49-F238E27FC236}">
                  <a16:creationId xmlns:a16="http://schemas.microsoft.com/office/drawing/2014/main" id="{EE4D0C35-8592-9193-8DEB-DD8FD85E6D7A}"/>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642367B-FCBC-758C-0968-AB1855C5AAC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76AF04A-2D96-90E0-AFEF-43FD7AA7381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4777E3E9-C841-5FEB-8490-14BE6CD40C08}"/>
              </a:ext>
            </a:extLst>
          </p:cNvPr>
          <p:cNvGrpSpPr/>
          <p:nvPr/>
        </p:nvGrpSpPr>
        <p:grpSpPr>
          <a:xfrm rot="19682685">
            <a:off x="5120462" y="5436227"/>
            <a:ext cx="735397" cy="581369"/>
            <a:chOff x="6170648" y="1391812"/>
            <a:chExt cx="482082" cy="325017"/>
          </a:xfrm>
        </p:grpSpPr>
        <p:sp>
          <p:nvSpPr>
            <p:cNvPr id="22" name="楕円 21">
              <a:extLst>
                <a:ext uri="{FF2B5EF4-FFF2-40B4-BE49-F238E27FC236}">
                  <a16:creationId xmlns:a16="http://schemas.microsoft.com/office/drawing/2014/main" id="{A48C3FB9-997D-565E-7274-2FE1973DC82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3124719-F589-6191-CF08-8CD18D05B378}"/>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1C46A7CD-DE4B-81B4-B613-7291C1AEE1D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2BC63C67-DE60-C534-533D-C5419BD777E4}"/>
              </a:ext>
            </a:extLst>
          </p:cNvPr>
          <p:cNvSpPr/>
          <p:nvPr/>
        </p:nvSpPr>
        <p:spPr>
          <a:xfrm rot="20337228">
            <a:off x="2012374" y="3453386"/>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4A02834-6FB4-75F6-B181-58CE536CAC6C}"/>
              </a:ext>
            </a:extLst>
          </p:cNvPr>
          <p:cNvSpPr/>
          <p:nvPr/>
        </p:nvSpPr>
        <p:spPr>
          <a:xfrm rot="1480304">
            <a:off x="1280644" y="3938191"/>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8C3950B-F223-28B2-ED06-0BE2805413DF}"/>
              </a:ext>
            </a:extLst>
          </p:cNvPr>
          <p:cNvSpPr txBox="1"/>
          <p:nvPr/>
        </p:nvSpPr>
        <p:spPr>
          <a:xfrm>
            <a:off x="2305544" y="4120735"/>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5BA234B-85AA-43EA-2CFE-359D3F1D4F8C}"/>
                  </a:ext>
                </a:extLst>
              </p:cNvPr>
              <p:cNvSpPr txBox="1"/>
              <p:nvPr/>
            </p:nvSpPr>
            <p:spPr>
              <a:xfrm>
                <a:off x="2223588" y="2609313"/>
                <a:ext cx="140788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1</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D5BA234B-85AA-43EA-2CFE-359D3F1D4F8C}"/>
                  </a:ext>
                </a:extLst>
              </p:cNvPr>
              <p:cNvSpPr txBox="1">
                <a:spLocks noRot="1" noChangeAspect="1" noMove="1" noResize="1" noEditPoints="1" noAdjustHandles="1" noChangeArrowheads="1" noChangeShapeType="1" noTextEdit="1"/>
              </p:cNvSpPr>
              <p:nvPr/>
            </p:nvSpPr>
            <p:spPr>
              <a:xfrm>
                <a:off x="2223588" y="2609313"/>
                <a:ext cx="1407885" cy="369332"/>
              </a:xfrm>
              <a:prstGeom prst="rect">
                <a:avLst/>
              </a:prstGeom>
              <a:blipFill>
                <a:blip r:embed="rId3"/>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DBD23D8-8C37-AEE7-E02A-071B2689ED7D}"/>
                  </a:ext>
                </a:extLst>
              </p:cNvPr>
              <p:cNvSpPr txBox="1"/>
              <p:nvPr/>
            </p:nvSpPr>
            <p:spPr>
              <a:xfrm>
                <a:off x="947237" y="4498694"/>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2</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7DBD23D8-8C37-AEE7-E02A-071B2689ED7D}"/>
                  </a:ext>
                </a:extLst>
              </p:cNvPr>
              <p:cNvSpPr txBox="1">
                <a:spLocks noRot="1" noChangeAspect="1" noMove="1" noResize="1" noEditPoints="1" noAdjustHandles="1" noChangeArrowheads="1" noChangeShapeType="1" noTextEdit="1"/>
              </p:cNvSpPr>
              <p:nvPr/>
            </p:nvSpPr>
            <p:spPr>
              <a:xfrm>
                <a:off x="947237" y="4498694"/>
                <a:ext cx="1418530" cy="369332"/>
              </a:xfrm>
              <a:prstGeom prst="rect">
                <a:avLst/>
              </a:prstGeom>
              <a:blipFill>
                <a:blip r:embed="rId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B12414F4-114D-7462-EFEC-40B321E1EA2B}"/>
                  </a:ext>
                </a:extLst>
              </p:cNvPr>
              <p:cNvSpPr txBox="1"/>
              <p:nvPr/>
            </p:nvSpPr>
            <p:spPr>
              <a:xfrm>
                <a:off x="2579157" y="3352850"/>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3</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B12414F4-114D-7462-EFEC-40B321E1EA2B}"/>
                  </a:ext>
                </a:extLst>
              </p:cNvPr>
              <p:cNvSpPr txBox="1">
                <a:spLocks noRot="1" noChangeAspect="1" noMove="1" noResize="1" noEditPoints="1" noAdjustHandles="1" noChangeArrowheads="1" noChangeShapeType="1" noTextEdit="1"/>
              </p:cNvSpPr>
              <p:nvPr/>
            </p:nvSpPr>
            <p:spPr>
              <a:xfrm>
                <a:off x="2579157" y="3352850"/>
                <a:ext cx="1418530" cy="369332"/>
              </a:xfrm>
              <a:prstGeom prst="rect">
                <a:avLst/>
              </a:prstGeom>
              <a:blipFill>
                <a:blip r:embed="rId5"/>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F17E499-0F03-1868-F8AA-E6ACDD0032B5}"/>
                  </a:ext>
                </a:extLst>
              </p:cNvPr>
              <p:cNvSpPr txBox="1"/>
              <p:nvPr/>
            </p:nvSpPr>
            <p:spPr>
              <a:xfrm>
                <a:off x="2373976" y="5060199"/>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4</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AF17E499-0F03-1868-F8AA-E6ACDD0032B5}"/>
                  </a:ext>
                </a:extLst>
              </p:cNvPr>
              <p:cNvSpPr txBox="1">
                <a:spLocks noRot="1" noChangeAspect="1" noMove="1" noResize="1" noEditPoints="1" noAdjustHandles="1" noChangeArrowheads="1" noChangeShapeType="1" noTextEdit="1"/>
              </p:cNvSpPr>
              <p:nvPr/>
            </p:nvSpPr>
            <p:spPr>
              <a:xfrm>
                <a:off x="2373976" y="5060199"/>
                <a:ext cx="1418530" cy="369332"/>
              </a:xfrm>
              <a:prstGeom prst="rect">
                <a:avLst/>
              </a:prstGeom>
              <a:blipFill>
                <a:blip r:embed="rId6"/>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3326075-8FC5-9F7F-CBAC-1FD21BF1F9C1}"/>
                  </a:ext>
                </a:extLst>
              </p:cNvPr>
              <p:cNvSpPr txBox="1"/>
              <p:nvPr/>
            </p:nvSpPr>
            <p:spPr>
              <a:xfrm>
                <a:off x="3853212" y="5572504"/>
                <a:ext cx="1418530"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5</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53326075-8FC5-9F7F-CBAC-1FD21BF1F9C1}"/>
                  </a:ext>
                </a:extLst>
              </p:cNvPr>
              <p:cNvSpPr txBox="1">
                <a:spLocks noRot="1" noChangeAspect="1" noMove="1" noResize="1" noEditPoints="1" noAdjustHandles="1" noChangeArrowheads="1" noChangeShapeType="1" noTextEdit="1"/>
              </p:cNvSpPr>
              <p:nvPr/>
            </p:nvSpPr>
            <p:spPr>
              <a:xfrm>
                <a:off x="3853212" y="5572504"/>
                <a:ext cx="1418530" cy="369332"/>
              </a:xfrm>
              <a:prstGeom prst="rect">
                <a:avLst/>
              </a:prstGeom>
              <a:blipFill>
                <a:blip r:embed="rId7"/>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37852E9-3DAF-3234-055F-50E3C307E4A7}"/>
                  </a:ext>
                </a:extLst>
              </p:cNvPr>
              <p:cNvSpPr txBox="1"/>
              <p:nvPr/>
            </p:nvSpPr>
            <p:spPr>
              <a:xfrm>
                <a:off x="6449886" y="4990672"/>
                <a:ext cx="5416869"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同様に、任意の観測データ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は全てのクラスタ</a:t>
                </a:r>
                <a14:m>
                  <m:oMath xmlns:m="http://schemas.openxmlformats.org/officeDocument/2006/math">
                    <m:r>
                      <m:rPr>
                        <m:sty m:val="p"/>
                      </m:rPr>
                      <a:rPr kumimoji="1" lang="en-US" altLang="ja-JP" sz="2400" dirty="0">
                        <a:latin typeface="Cambria Math" panose="02040503050406030204" pitchFamily="18" charset="0"/>
                        <a:ea typeface="メイリオ" panose="020B0604030504040204" pitchFamily="50" charset="-128"/>
                      </a:rPr>
                      <m:t>k</m:t>
                    </m:r>
                    <m:r>
                      <a:rPr kumimoji="1" lang="en-US" altLang="ja-JP" sz="2400" dirty="0">
                        <a:latin typeface="Cambria Math" panose="02040503050406030204" pitchFamily="18" charset="0"/>
                        <a:ea typeface="メイリオ" panose="020B0604030504040204" pitchFamily="50" charset="-128"/>
                      </a:rPr>
                      <m:t>={</m:t>
                    </m:r>
                    <m:r>
                      <a:rPr kumimoji="1" lang="en-US" altLang="ja-JP" sz="2400" i="1" dirty="0">
                        <a:latin typeface="Cambria Math" panose="02040503050406030204" pitchFamily="18" charset="0"/>
                        <a:ea typeface="メイリオ" panose="020B0604030504040204" pitchFamily="50" charset="-128"/>
                      </a:rPr>
                      <m:t>1,2,..,</m:t>
                    </m:r>
                    <m:r>
                      <a:rPr kumimoji="1" lang="en-US" altLang="ja-JP" sz="2400" i="1" dirty="0">
                        <a:latin typeface="Cambria Math" panose="02040503050406030204" pitchFamily="18" charset="0"/>
                        <a:ea typeface="メイリオ" panose="020B0604030504040204" pitchFamily="50" charset="-128"/>
                      </a:rPr>
                      <m:t>𝐾</m:t>
                    </m:r>
                    <m:r>
                      <a:rPr kumimoji="1" lang="en-US" altLang="ja-JP" sz="2400" i="1" dirty="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に所属する</a:t>
                </a:r>
              </a:p>
            </p:txBody>
          </p:sp>
        </mc:Choice>
        <mc:Fallback xmlns="">
          <p:sp>
            <p:nvSpPr>
              <p:cNvPr id="38" name="テキスト ボックス 37">
                <a:extLst>
                  <a:ext uri="{FF2B5EF4-FFF2-40B4-BE49-F238E27FC236}">
                    <a16:creationId xmlns:a16="http://schemas.microsoft.com/office/drawing/2014/main" id="{A37852E9-3DAF-3234-055F-50E3C307E4A7}"/>
                  </a:ext>
                </a:extLst>
              </p:cNvPr>
              <p:cNvSpPr txBox="1">
                <a:spLocks noRot="1" noChangeAspect="1" noMove="1" noResize="1" noEditPoints="1" noAdjustHandles="1" noChangeArrowheads="1" noChangeShapeType="1" noTextEdit="1"/>
              </p:cNvSpPr>
              <p:nvPr/>
            </p:nvSpPr>
            <p:spPr>
              <a:xfrm>
                <a:off x="6449886" y="4990672"/>
                <a:ext cx="5416869" cy="830997"/>
              </a:xfrm>
              <a:prstGeom prst="rect">
                <a:avLst/>
              </a:prstGeom>
              <a:blipFill>
                <a:blip r:embed="rId8"/>
                <a:stretch>
                  <a:fillRect l="-1687" t="-4412" r="-225" b="-1764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2B95EA0-ACCB-513C-3F36-2ED2014C3C27}"/>
              </a:ext>
            </a:extLst>
          </p:cNvPr>
          <p:cNvSpPr txBox="1"/>
          <p:nvPr/>
        </p:nvSpPr>
        <p:spPr>
          <a:xfrm>
            <a:off x="583786" y="363894"/>
            <a:ext cx="7415813" cy="584775"/>
          </a:xfrm>
          <a:prstGeom prst="rect">
            <a:avLst/>
          </a:prstGeom>
          <a:noFill/>
        </p:spPr>
        <p:txBody>
          <a:bodyPr wrap="none" rtlCol="0">
            <a:spAutoFit/>
          </a:bodyPr>
          <a:lstStyle/>
          <a:p>
            <a:pPr algn="l"/>
            <a:r>
              <a:rPr kumimoji="1" lang="ja-JP" altLang="en-US" sz="3200" dirty="0">
                <a:solidFill>
                  <a:srgbClr val="00B05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5</a:t>
            </a:r>
            <a:r>
              <a:rPr kumimoji="1" lang="ja-JP" altLang="en-US" sz="3200" dirty="0">
                <a:latin typeface="メイリオ" panose="020B0604030504040204" pitchFamily="50" charset="-128"/>
                <a:ea typeface="メイリオ" panose="020B0604030504040204" pitchFamily="50" charset="-128"/>
              </a:rPr>
              <a:t>つのクラスタすべてに所属する</a:t>
            </a:r>
          </a:p>
        </p:txBody>
      </p:sp>
      <p:sp>
        <p:nvSpPr>
          <p:cNvPr id="40" name="テキスト ボックス 39">
            <a:extLst>
              <a:ext uri="{FF2B5EF4-FFF2-40B4-BE49-F238E27FC236}">
                <a16:creationId xmlns:a16="http://schemas.microsoft.com/office/drawing/2014/main" id="{90F88817-5C1D-9E38-B05E-A156ED44EC4C}"/>
              </a:ext>
            </a:extLst>
          </p:cNvPr>
          <p:cNvSpPr txBox="1"/>
          <p:nvPr/>
        </p:nvSpPr>
        <p:spPr>
          <a:xfrm>
            <a:off x="616842" y="948669"/>
            <a:ext cx="1045131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つの正規分布の裾野（等高線）は無限に長いので</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は全ての正規分布クラスタに所属</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k=3</a:t>
            </a:r>
            <a:r>
              <a:rPr kumimoji="1" lang="ja-JP" altLang="en-US" sz="2400" dirty="0">
                <a:latin typeface="メイリオ" panose="020B0604030504040204" pitchFamily="50" charset="-128"/>
                <a:ea typeface="メイリオ" panose="020B0604030504040204" pitchFamily="50" charset="-128"/>
              </a:rPr>
              <a:t>のときの確率密度（確率の値）が最大だから、確率的には</a:t>
            </a:r>
            <a:r>
              <a:rPr kumimoji="1" lang="en-US" altLang="ja-JP" sz="2400" dirty="0">
                <a:latin typeface="メイリオ" panose="020B0604030504040204" pitchFamily="50" charset="-128"/>
                <a:ea typeface="メイリオ" panose="020B0604030504040204" pitchFamily="50" charset="-128"/>
              </a:rPr>
              <a:t>k=3</a:t>
            </a:r>
            <a:r>
              <a:rPr kumimoji="1" lang="ja-JP" altLang="en-US" sz="2400" dirty="0">
                <a:latin typeface="メイリオ" panose="020B0604030504040204" pitchFamily="50" charset="-128"/>
                <a:ea typeface="メイリオ" panose="020B0604030504040204" pitchFamily="50" charset="-128"/>
              </a:rPr>
              <a:t>に所属することが尤もらしい</a:t>
            </a:r>
          </a:p>
        </p:txBody>
      </p:sp>
      <p:sp>
        <p:nvSpPr>
          <p:cNvPr id="41" name="テキスト ボックス 40">
            <a:extLst>
              <a:ext uri="{FF2B5EF4-FFF2-40B4-BE49-F238E27FC236}">
                <a16:creationId xmlns:a16="http://schemas.microsoft.com/office/drawing/2014/main" id="{B1F4A679-958F-5270-950B-18C4B7EFC7EE}"/>
              </a:ext>
            </a:extLst>
          </p:cNvPr>
          <p:cNvSpPr txBox="1"/>
          <p:nvPr/>
        </p:nvSpPr>
        <p:spPr>
          <a:xfrm>
            <a:off x="6336999" y="2890913"/>
            <a:ext cx="5416868"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の所属クラスタは、確率的に決まる</a:t>
            </a:r>
          </a:p>
        </p:txBody>
      </p:sp>
      <p:sp>
        <p:nvSpPr>
          <p:cNvPr id="42" name="矢印: 下 41">
            <a:extLst>
              <a:ext uri="{FF2B5EF4-FFF2-40B4-BE49-F238E27FC236}">
                <a16:creationId xmlns:a16="http://schemas.microsoft.com/office/drawing/2014/main" id="{5A4D1A82-BF20-11A9-C2DB-CFBDB865C011}"/>
              </a:ext>
            </a:extLst>
          </p:cNvPr>
          <p:cNvSpPr/>
          <p:nvPr/>
        </p:nvSpPr>
        <p:spPr>
          <a:xfrm>
            <a:off x="8192278" y="3552600"/>
            <a:ext cx="1007706"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F96BBF7E-2C15-68AB-3AB6-AF448F7F0E79}"/>
              </a:ext>
            </a:extLst>
          </p:cNvPr>
          <p:cNvSpPr txBox="1"/>
          <p:nvPr/>
        </p:nvSpPr>
        <p:spPr>
          <a:xfrm>
            <a:off x="7134876" y="4265444"/>
            <a:ext cx="3262432"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確率的クラスタリング</a:t>
            </a:r>
          </a:p>
        </p:txBody>
      </p:sp>
    </p:spTree>
    <p:extLst>
      <p:ext uri="{BB962C8B-B14F-4D97-AF65-F5344CB8AC3E}">
        <p14:creationId xmlns:p14="http://schemas.microsoft.com/office/powerpoint/2010/main" val="299855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587CA-63AB-B9D6-E77D-F4974C726A89}"/>
              </a:ext>
            </a:extLst>
          </p:cNvPr>
          <p:cNvSpPr txBox="1"/>
          <p:nvPr/>
        </p:nvSpPr>
        <p:spPr>
          <a:xfrm>
            <a:off x="409575" y="304800"/>
            <a:ext cx="894565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生成モデル</a:t>
            </a:r>
            <a:r>
              <a:rPr kumimoji="1" lang="en-US" altLang="ja-JP" sz="3200" dirty="0">
                <a:latin typeface="メイリオ" panose="020B0604030504040204" pitchFamily="50" charset="-128"/>
                <a:ea typeface="メイリオ" panose="020B0604030504040204" pitchFamily="50" charset="-128"/>
              </a:rPr>
              <a:t>(generative model)</a:t>
            </a:r>
            <a:r>
              <a:rPr kumimoji="1" lang="ja-JP" altLang="en-US" sz="3200" dirty="0">
                <a:latin typeface="メイリオ" panose="020B0604030504040204" pitchFamily="50" charset="-128"/>
                <a:ea typeface="メイリオ" panose="020B0604030504040204" pitchFamily="50" charset="-128"/>
              </a:rPr>
              <a:t>とは</a:t>
            </a:r>
          </a:p>
        </p:txBody>
      </p:sp>
      <p:sp>
        <p:nvSpPr>
          <p:cNvPr id="3" name="テキスト ボックス 2">
            <a:extLst>
              <a:ext uri="{FF2B5EF4-FFF2-40B4-BE49-F238E27FC236}">
                <a16:creationId xmlns:a16="http://schemas.microsoft.com/office/drawing/2014/main" id="{A1AD42A6-A812-34F4-BFAA-E302FF1A55C3}"/>
              </a:ext>
            </a:extLst>
          </p:cNvPr>
          <p:cNvSpPr txBox="1"/>
          <p:nvPr/>
        </p:nvSpPr>
        <p:spPr>
          <a:xfrm>
            <a:off x="409575" y="989719"/>
            <a:ext cx="10059372"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観測データに何らかの法則・規則性が潜んでいるとする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その規則性を何らかの確率分布で表すのが生成モデル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u="sng" dirty="0">
                <a:latin typeface="メイリオ" panose="020B0604030504040204" pitchFamily="50" charset="-128"/>
                <a:ea typeface="メイリオ" panose="020B0604030504040204" pitchFamily="50" charset="-128"/>
              </a:rPr>
              <a:t>生成モデルでは何の分布かは予め仮定（モデリング）してパラメータを推定する</a:t>
            </a:r>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70FAC7E-5F5E-631B-23B4-87EB9EF3B0E0}"/>
              </a:ext>
            </a:extLst>
          </p:cNvPr>
          <p:cNvSpPr/>
          <p:nvPr/>
        </p:nvSpPr>
        <p:spPr>
          <a:xfrm>
            <a:off x="4228187" y="2303423"/>
            <a:ext cx="1847850" cy="400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BB8B08FF-9509-410F-0E2F-60DDAE43A221}"/>
              </a:ext>
            </a:extLst>
          </p:cNvPr>
          <p:cNvPicPr>
            <a:picLocks noChangeAspect="1"/>
          </p:cNvPicPr>
          <p:nvPr/>
        </p:nvPicPr>
        <p:blipFill>
          <a:blip r:embed="rId2"/>
          <a:stretch>
            <a:fillRect/>
          </a:stretch>
        </p:blipFill>
        <p:spPr>
          <a:xfrm>
            <a:off x="6308505" y="2940379"/>
            <a:ext cx="4291070" cy="3455147"/>
          </a:xfrm>
          <a:prstGeom prst="rect">
            <a:avLst/>
          </a:prstGeom>
        </p:spPr>
      </p:pic>
      <p:pic>
        <p:nvPicPr>
          <p:cNvPr id="8" name="図 7">
            <a:extLst>
              <a:ext uri="{FF2B5EF4-FFF2-40B4-BE49-F238E27FC236}">
                <a16:creationId xmlns:a16="http://schemas.microsoft.com/office/drawing/2014/main" id="{04D9EEDD-E56F-6042-09F1-07EE2029727E}"/>
              </a:ext>
            </a:extLst>
          </p:cNvPr>
          <p:cNvPicPr>
            <a:picLocks noChangeAspect="1"/>
          </p:cNvPicPr>
          <p:nvPr/>
        </p:nvPicPr>
        <p:blipFill>
          <a:blip r:embed="rId3"/>
          <a:stretch>
            <a:fillRect/>
          </a:stretch>
        </p:blipFill>
        <p:spPr>
          <a:xfrm>
            <a:off x="419702" y="2940379"/>
            <a:ext cx="4508475" cy="3455147"/>
          </a:xfrm>
          <a:prstGeom prst="rect">
            <a:avLst/>
          </a:prstGeom>
        </p:spPr>
      </p:pic>
      <p:grpSp>
        <p:nvGrpSpPr>
          <p:cNvPr id="9" name="グループ化 8">
            <a:extLst>
              <a:ext uri="{FF2B5EF4-FFF2-40B4-BE49-F238E27FC236}">
                <a16:creationId xmlns:a16="http://schemas.microsoft.com/office/drawing/2014/main" id="{74BAF892-4522-8F87-A71A-B1B7497F4B43}"/>
              </a:ext>
            </a:extLst>
          </p:cNvPr>
          <p:cNvGrpSpPr/>
          <p:nvPr/>
        </p:nvGrpSpPr>
        <p:grpSpPr>
          <a:xfrm rot="17682631">
            <a:off x="997599" y="3377808"/>
            <a:ext cx="735397" cy="633242"/>
            <a:chOff x="6170648" y="1391812"/>
            <a:chExt cx="482082" cy="325017"/>
          </a:xfrm>
        </p:grpSpPr>
        <p:sp>
          <p:nvSpPr>
            <p:cNvPr id="10" name="楕円 9">
              <a:extLst>
                <a:ext uri="{FF2B5EF4-FFF2-40B4-BE49-F238E27FC236}">
                  <a16:creationId xmlns:a16="http://schemas.microsoft.com/office/drawing/2014/main" id="{61D74FEF-7608-160E-5554-CAF3805BC7E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53F2A65A-1029-9A9B-7BFB-5BF349D9C0D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FAEFE32-A1C7-8C7B-8CCA-DD09D4955A08}"/>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FE45DC98-B6A7-82EA-B36F-8DC9C6A81124}"/>
              </a:ext>
            </a:extLst>
          </p:cNvPr>
          <p:cNvSpPr txBox="1"/>
          <p:nvPr/>
        </p:nvSpPr>
        <p:spPr>
          <a:xfrm>
            <a:off x="923958" y="4297199"/>
            <a:ext cx="35923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真のクラスタ（パラメータ未知の正規分布）</a:t>
            </a:r>
          </a:p>
        </p:txBody>
      </p:sp>
      <p:sp>
        <p:nvSpPr>
          <p:cNvPr id="14" name="テキスト ボックス 13">
            <a:extLst>
              <a:ext uri="{FF2B5EF4-FFF2-40B4-BE49-F238E27FC236}">
                <a16:creationId xmlns:a16="http://schemas.microsoft.com/office/drawing/2014/main" id="{A3D6E2A6-AB6D-BE3C-4D31-A9D61FD915F0}"/>
              </a:ext>
            </a:extLst>
          </p:cNvPr>
          <p:cNvSpPr txBox="1"/>
          <p:nvPr/>
        </p:nvSpPr>
        <p:spPr>
          <a:xfrm>
            <a:off x="6730491" y="420628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観測データ</a:t>
            </a:r>
          </a:p>
        </p:txBody>
      </p:sp>
      <p:cxnSp>
        <p:nvCxnSpPr>
          <p:cNvPr id="15" name="直線矢印コネクタ 14">
            <a:extLst>
              <a:ext uri="{FF2B5EF4-FFF2-40B4-BE49-F238E27FC236}">
                <a16:creationId xmlns:a16="http://schemas.microsoft.com/office/drawing/2014/main" id="{2829D1FA-5AD9-6EDE-E462-2580AD59C508}"/>
              </a:ext>
            </a:extLst>
          </p:cNvPr>
          <p:cNvCxnSpPr/>
          <p:nvPr/>
        </p:nvCxnSpPr>
        <p:spPr>
          <a:xfrm>
            <a:off x="1820765" y="3504603"/>
            <a:ext cx="472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CB4D81F-D2C1-A7DE-0D0B-F9932855E2C8}"/>
              </a:ext>
            </a:extLst>
          </p:cNvPr>
          <p:cNvSpPr txBox="1"/>
          <p:nvPr/>
        </p:nvSpPr>
        <p:spPr>
          <a:xfrm>
            <a:off x="4818121" y="313738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生成</a:t>
            </a:r>
          </a:p>
        </p:txBody>
      </p:sp>
      <p:cxnSp>
        <p:nvCxnSpPr>
          <p:cNvPr id="17" name="直線矢印コネクタ 16">
            <a:extLst>
              <a:ext uri="{FF2B5EF4-FFF2-40B4-BE49-F238E27FC236}">
                <a16:creationId xmlns:a16="http://schemas.microsoft.com/office/drawing/2014/main" id="{CC9CBF8F-12A8-0662-D6BC-50067FE50FC9}"/>
              </a:ext>
            </a:extLst>
          </p:cNvPr>
          <p:cNvCxnSpPr>
            <a:cxnSpLocks/>
          </p:cNvCxnSpPr>
          <p:nvPr/>
        </p:nvCxnSpPr>
        <p:spPr>
          <a:xfrm flipH="1">
            <a:off x="1806637" y="3850029"/>
            <a:ext cx="472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AE5DA20-72CC-B290-CD78-01CE307D8ABD}"/>
              </a:ext>
            </a:extLst>
          </p:cNvPr>
          <p:cNvSpPr txBox="1"/>
          <p:nvPr/>
        </p:nvSpPr>
        <p:spPr>
          <a:xfrm>
            <a:off x="3516239" y="3885604"/>
            <a:ext cx="30283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推定（最尤推定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76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1359A1-A617-57DD-5C49-66C0C38AD9FD}"/>
              </a:ext>
            </a:extLst>
          </p:cNvPr>
          <p:cNvSpPr txBox="1"/>
          <p:nvPr/>
        </p:nvSpPr>
        <p:spPr>
          <a:xfrm>
            <a:off x="481149" y="842448"/>
            <a:ext cx="1068754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 </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の各クラスタへの所属確率の総和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にする必要がある（確率だから）</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そこで、クラスタ数分の正規分布が混合したものを１つの確率分布にする</a:t>
            </a:r>
          </a:p>
        </p:txBody>
      </p:sp>
      <p:sp>
        <p:nvSpPr>
          <p:cNvPr id="30" name="テキスト ボックス 29">
            <a:extLst>
              <a:ext uri="{FF2B5EF4-FFF2-40B4-BE49-F238E27FC236}">
                <a16:creationId xmlns:a16="http://schemas.microsoft.com/office/drawing/2014/main" id="{915677E4-4571-AD6D-64E2-BB2093D27350}"/>
              </a:ext>
            </a:extLst>
          </p:cNvPr>
          <p:cNvSpPr txBox="1"/>
          <p:nvPr/>
        </p:nvSpPr>
        <p:spPr>
          <a:xfrm>
            <a:off x="3344030" y="2119616"/>
            <a:ext cx="4363695"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混合ガウス分布モデル</a:t>
            </a:r>
            <a:r>
              <a:rPr kumimoji="1" lang="en-US" altLang="ja-JP" sz="2400" b="1" u="sng" dirty="0">
                <a:latin typeface="メイリオ" panose="020B0604030504040204" pitchFamily="50" charset="-128"/>
                <a:ea typeface="メイリオ" panose="020B0604030504040204" pitchFamily="50" charset="-128"/>
              </a:rPr>
              <a:t>(GMM)</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FC5D551-38DE-0C6E-DDED-268A16C9BE32}"/>
                  </a:ext>
                </a:extLst>
              </p:cNvPr>
              <p:cNvSpPr txBox="1"/>
              <p:nvPr/>
            </p:nvSpPr>
            <p:spPr>
              <a:xfrm>
                <a:off x="5499213" y="2698619"/>
                <a:ext cx="5569651"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個の異なる正規分布</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クラスタがウエイト</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で混合しているとするモデル</a:t>
                </a:r>
              </a:p>
            </p:txBody>
          </p:sp>
        </mc:Choice>
        <mc:Fallback xmlns="">
          <p:sp>
            <p:nvSpPr>
              <p:cNvPr id="31" name="テキスト ボックス 30">
                <a:extLst>
                  <a:ext uri="{FF2B5EF4-FFF2-40B4-BE49-F238E27FC236}">
                    <a16:creationId xmlns:a16="http://schemas.microsoft.com/office/drawing/2014/main" id="{CFC5D551-38DE-0C6E-DDED-268A16C9BE32}"/>
                  </a:ext>
                </a:extLst>
              </p:cNvPr>
              <p:cNvSpPr txBox="1">
                <a:spLocks noRot="1" noChangeAspect="1" noMove="1" noResize="1" noEditPoints="1" noAdjustHandles="1" noChangeArrowheads="1" noChangeShapeType="1" noTextEdit="1"/>
              </p:cNvSpPr>
              <p:nvPr/>
            </p:nvSpPr>
            <p:spPr>
              <a:xfrm>
                <a:off x="5499213" y="2698619"/>
                <a:ext cx="5569651" cy="707886"/>
              </a:xfrm>
              <a:prstGeom prst="rect">
                <a:avLst/>
              </a:prstGeom>
              <a:blipFill>
                <a:blip r:embed="rId2"/>
                <a:stretch>
                  <a:fillRect l="-1094" t="-6034" b="-14655"/>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3E0C2A24-A606-B7E7-FAAF-8CDF83011D53}"/>
              </a:ext>
            </a:extLst>
          </p:cNvPr>
          <p:cNvPicPr>
            <a:picLocks noChangeAspect="1"/>
          </p:cNvPicPr>
          <p:nvPr/>
        </p:nvPicPr>
        <p:blipFill>
          <a:blip r:embed="rId3"/>
          <a:stretch>
            <a:fillRect/>
          </a:stretch>
        </p:blipFill>
        <p:spPr>
          <a:xfrm>
            <a:off x="5623460" y="3471441"/>
            <a:ext cx="3762784" cy="1060103"/>
          </a:xfrm>
          <a:prstGeom prst="rect">
            <a:avLst/>
          </a:prstGeom>
        </p:spPr>
      </p:pic>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7C4A10-5BC7-856C-6CA4-86B6C33E9561}"/>
                  </a:ext>
                </a:extLst>
              </p:cNvPr>
              <p:cNvSpPr txBox="1"/>
              <p:nvPr/>
            </p:nvSpPr>
            <p:spPr>
              <a:xfrm>
                <a:off x="5623460" y="5506042"/>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4F7C4A10-5BC7-856C-6CA4-86B6C33E9561}"/>
                  </a:ext>
                </a:extLst>
              </p:cNvPr>
              <p:cNvSpPr txBox="1">
                <a:spLocks noRot="1" noChangeAspect="1" noMove="1" noResize="1" noEditPoints="1" noAdjustHandles="1" noChangeArrowheads="1" noChangeShapeType="1" noTextEdit="1"/>
              </p:cNvSpPr>
              <p:nvPr/>
            </p:nvSpPr>
            <p:spPr>
              <a:xfrm>
                <a:off x="5623460" y="5506042"/>
                <a:ext cx="6113020" cy="666464"/>
              </a:xfrm>
              <a:prstGeom prst="rect">
                <a:avLst/>
              </a:prstGeom>
              <a:blipFill>
                <a:blip r:embed="rId4"/>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EE0A66FC-15A9-6848-8F72-1240F2BC0C31}"/>
              </a:ext>
            </a:extLst>
          </p:cNvPr>
          <p:cNvSpPr txBox="1"/>
          <p:nvPr/>
        </p:nvSpPr>
        <p:spPr>
          <a:xfrm>
            <a:off x="5597184" y="6359009"/>
            <a:ext cx="45784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分布を明確にするため </a:t>
            </a:r>
            <a:r>
              <a:rPr kumimoji="1" lang="en-US" altLang="ja-JP" dirty="0">
                <a:latin typeface="メイリオ" panose="020B0604030504040204" pitchFamily="50" charset="-128"/>
                <a:ea typeface="メイリオ" panose="020B0604030504040204" pitchFamily="50" charset="-128"/>
              </a:rPr>
              <a:t>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N </a:t>
            </a:r>
            <a:r>
              <a:rPr kumimoji="1" lang="ja-JP" altLang="en-US" dirty="0">
                <a:latin typeface="メイリオ" panose="020B0604030504040204" pitchFamily="50" charset="-128"/>
                <a:ea typeface="メイリオ" panose="020B0604030504040204" pitchFamily="50" charset="-128"/>
              </a:rPr>
              <a:t>に書き換えた</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1E6D0E3-0FEE-0B9B-05E8-26C8CF0213E1}"/>
                  </a:ext>
                </a:extLst>
              </p:cNvPr>
              <p:cNvSpPr txBox="1"/>
              <p:nvPr/>
            </p:nvSpPr>
            <p:spPr>
              <a:xfrm>
                <a:off x="7125754" y="4432030"/>
                <a:ext cx="2768450" cy="56688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混合比率</m:t>
                      </m:r>
                      <m:r>
                        <a:rPr kumimoji="1" lang="en-US" altLang="ja-JP" b="1" i="1" smtClean="0">
                          <a:latin typeface="Cambria Math" panose="02040503050406030204" pitchFamily="18" charset="0"/>
                          <a:ea typeface="メイリオ" panose="020B0604030504040204" pitchFamily="50" charset="-128"/>
                        </a:rPr>
                        <m:t> </m:t>
                      </m:r>
                      <m:nary>
                        <m:naryPr>
                          <m:chr m:val="∑"/>
                          <m:limLoc m:val="subSup"/>
                          <m:ctrlPr>
                            <a:rPr kumimoji="1" lang="en-US" altLang="ja-JP" i="1" smtClean="0">
                              <a:latin typeface="Cambria Math" panose="02040503050406030204" pitchFamily="18" charset="0"/>
                              <a:ea typeface="メイリオ" panose="020B0604030504040204" pitchFamily="50" charset="-128"/>
                            </a:rPr>
                          </m:ctrlPr>
                        </m:naryPr>
                        <m:sub>
                          <m:r>
                            <m:rPr>
                              <m:brk m:alnAt="25"/>
                            </m:rP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𝐾</m:t>
                          </m:r>
                        </m:sup>
                        <m:e>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𝑘</m:t>
                              </m:r>
                            </m:sub>
                          </m:sSub>
                        </m:e>
                      </m:nary>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E1E6D0E3-0FEE-0B9B-05E8-26C8CF0213E1}"/>
                  </a:ext>
                </a:extLst>
              </p:cNvPr>
              <p:cNvSpPr txBox="1">
                <a:spLocks noRot="1" noChangeAspect="1" noMove="1" noResize="1" noEditPoints="1" noAdjustHandles="1" noChangeArrowheads="1" noChangeShapeType="1" noTextEdit="1"/>
              </p:cNvSpPr>
              <p:nvPr/>
            </p:nvSpPr>
            <p:spPr>
              <a:xfrm>
                <a:off x="7125754" y="4432030"/>
                <a:ext cx="2768450" cy="566886"/>
              </a:xfrm>
              <a:prstGeom prst="rect">
                <a:avLst/>
              </a:prstGeom>
              <a:blipFill>
                <a:blip r:embed="rId5"/>
                <a:stretch>
                  <a:fillRect/>
                </a:stretch>
              </a:blipFill>
            </p:spPr>
            <p:txBody>
              <a:bodyPr/>
              <a:lstStyle/>
              <a:p>
                <a:r>
                  <a:rPr lang="ja-JP" altLang="en-US">
                    <a:noFill/>
                  </a:rPr>
                  <a:t> </a:t>
                </a:r>
              </a:p>
            </p:txBody>
          </p:sp>
        </mc:Fallback>
      </mc:AlternateContent>
      <p:pic>
        <p:nvPicPr>
          <p:cNvPr id="37" name="図 36">
            <a:extLst>
              <a:ext uri="{FF2B5EF4-FFF2-40B4-BE49-F238E27FC236}">
                <a16:creationId xmlns:a16="http://schemas.microsoft.com/office/drawing/2014/main" id="{B852E68C-792A-9150-8F1F-4EF7435A2880}"/>
              </a:ext>
            </a:extLst>
          </p:cNvPr>
          <p:cNvPicPr>
            <a:picLocks noChangeAspect="1"/>
          </p:cNvPicPr>
          <p:nvPr/>
        </p:nvPicPr>
        <p:blipFill>
          <a:blip r:embed="rId6"/>
          <a:stretch>
            <a:fillRect/>
          </a:stretch>
        </p:blipFill>
        <p:spPr>
          <a:xfrm>
            <a:off x="286447" y="2681449"/>
            <a:ext cx="5067459" cy="3862226"/>
          </a:xfrm>
          <a:prstGeom prst="rect">
            <a:avLst/>
          </a:prstGeom>
        </p:spPr>
      </p:pic>
      <p:grpSp>
        <p:nvGrpSpPr>
          <p:cNvPr id="38" name="グループ化 37">
            <a:extLst>
              <a:ext uri="{FF2B5EF4-FFF2-40B4-BE49-F238E27FC236}">
                <a16:creationId xmlns:a16="http://schemas.microsoft.com/office/drawing/2014/main" id="{4EE9F4CD-DD08-4BE6-4D84-D75F57E4F365}"/>
              </a:ext>
            </a:extLst>
          </p:cNvPr>
          <p:cNvGrpSpPr/>
          <p:nvPr/>
        </p:nvGrpSpPr>
        <p:grpSpPr>
          <a:xfrm rot="17682631">
            <a:off x="690483" y="2817529"/>
            <a:ext cx="735397" cy="633242"/>
            <a:chOff x="6170648" y="1391812"/>
            <a:chExt cx="482082" cy="325017"/>
          </a:xfrm>
        </p:grpSpPr>
        <p:sp>
          <p:nvSpPr>
            <p:cNvPr id="39" name="楕円 38">
              <a:extLst>
                <a:ext uri="{FF2B5EF4-FFF2-40B4-BE49-F238E27FC236}">
                  <a16:creationId xmlns:a16="http://schemas.microsoft.com/office/drawing/2014/main" id="{A72F9058-1424-F584-C9AD-B1C2F352E3A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02272324-E2F5-2042-4FF1-2B24D1B08160}"/>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7B7ECC6-8F33-D16C-8C60-FEE9C94D424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F6729BB7-7FF8-EFBC-46DB-BDAC6670E6EE}"/>
              </a:ext>
            </a:extLst>
          </p:cNvPr>
          <p:cNvGrpSpPr/>
          <p:nvPr/>
        </p:nvGrpSpPr>
        <p:grpSpPr>
          <a:xfrm>
            <a:off x="1432392" y="3766194"/>
            <a:ext cx="735397" cy="708886"/>
            <a:chOff x="6170648" y="1391812"/>
            <a:chExt cx="482082" cy="325017"/>
          </a:xfrm>
        </p:grpSpPr>
        <p:sp>
          <p:nvSpPr>
            <p:cNvPr id="43" name="楕円 42">
              <a:extLst>
                <a:ext uri="{FF2B5EF4-FFF2-40B4-BE49-F238E27FC236}">
                  <a16:creationId xmlns:a16="http://schemas.microsoft.com/office/drawing/2014/main" id="{8A5A6ED1-1F34-2FA3-FC53-1D5493A9278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5F21BA5-6EA5-33F3-451E-621488AF350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001D3BC-3C45-9E79-73C9-E59CE75816E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7417953-2C08-4AE2-DBB7-702A8B1A9768}"/>
              </a:ext>
            </a:extLst>
          </p:cNvPr>
          <p:cNvGrpSpPr/>
          <p:nvPr/>
        </p:nvGrpSpPr>
        <p:grpSpPr>
          <a:xfrm rot="1736743">
            <a:off x="627635" y="4251909"/>
            <a:ext cx="939611" cy="423723"/>
            <a:chOff x="6170648" y="1391812"/>
            <a:chExt cx="482082" cy="325017"/>
          </a:xfrm>
        </p:grpSpPr>
        <p:sp>
          <p:nvSpPr>
            <p:cNvPr id="47" name="楕円 46">
              <a:extLst>
                <a:ext uri="{FF2B5EF4-FFF2-40B4-BE49-F238E27FC236}">
                  <a16:creationId xmlns:a16="http://schemas.microsoft.com/office/drawing/2014/main" id="{A06FF2B6-FAFE-4DDF-FC2F-3DC389C0AA00}"/>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02B1A059-2B14-C127-296D-376D5223F64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FF1C9DCA-95CF-A461-0063-040A4BD08A2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0BEE105F-C6B9-C3B2-2386-A2F1BFE70B9C}"/>
              </a:ext>
            </a:extLst>
          </p:cNvPr>
          <p:cNvGrpSpPr/>
          <p:nvPr/>
        </p:nvGrpSpPr>
        <p:grpSpPr>
          <a:xfrm rot="19732160">
            <a:off x="1800091" y="4679235"/>
            <a:ext cx="735397" cy="524763"/>
            <a:chOff x="6170648" y="1391812"/>
            <a:chExt cx="482082" cy="325017"/>
          </a:xfrm>
        </p:grpSpPr>
        <p:sp>
          <p:nvSpPr>
            <p:cNvPr id="51" name="楕円 50">
              <a:extLst>
                <a:ext uri="{FF2B5EF4-FFF2-40B4-BE49-F238E27FC236}">
                  <a16:creationId xmlns:a16="http://schemas.microsoft.com/office/drawing/2014/main" id="{39F55034-286E-698A-ACBA-2BDDE6671D74}"/>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EAF7C70-023B-927C-52A1-C1ABE87ECBA2}"/>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8CAADE5D-ACA9-92C9-20ED-4BE649CB0F1F}"/>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3FBD2964-0248-89DE-DB80-EFD8E398690D}"/>
              </a:ext>
            </a:extLst>
          </p:cNvPr>
          <p:cNvGrpSpPr/>
          <p:nvPr/>
        </p:nvGrpSpPr>
        <p:grpSpPr>
          <a:xfrm rot="19682685">
            <a:off x="4283061" y="5585661"/>
            <a:ext cx="735397" cy="581369"/>
            <a:chOff x="6170648" y="1391812"/>
            <a:chExt cx="482082" cy="325017"/>
          </a:xfrm>
        </p:grpSpPr>
        <p:sp>
          <p:nvSpPr>
            <p:cNvPr id="55" name="楕円 54">
              <a:extLst>
                <a:ext uri="{FF2B5EF4-FFF2-40B4-BE49-F238E27FC236}">
                  <a16:creationId xmlns:a16="http://schemas.microsoft.com/office/drawing/2014/main" id="{D1814F19-B3D9-7187-A866-8DB796914155}"/>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C633891-66A2-0C42-45D1-7BACA2C635F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BC01042-3AE5-1F94-855C-005B7768D15D}"/>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楕円 57">
            <a:extLst>
              <a:ext uri="{FF2B5EF4-FFF2-40B4-BE49-F238E27FC236}">
                <a16:creationId xmlns:a16="http://schemas.microsoft.com/office/drawing/2014/main" id="{DF92D723-534F-7A45-235A-F7A8CB9C913C}"/>
              </a:ext>
            </a:extLst>
          </p:cNvPr>
          <p:cNvSpPr/>
          <p:nvPr/>
        </p:nvSpPr>
        <p:spPr>
          <a:xfrm rot="20337228">
            <a:off x="1174973" y="3602820"/>
            <a:ext cx="1336309" cy="10037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4D741464-76B3-32DC-B6B5-7BAD8A44646B}"/>
              </a:ext>
            </a:extLst>
          </p:cNvPr>
          <p:cNvSpPr/>
          <p:nvPr/>
        </p:nvSpPr>
        <p:spPr>
          <a:xfrm rot="1480304">
            <a:off x="443243" y="4087625"/>
            <a:ext cx="1336309" cy="7351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09656E16-AFB7-F5B5-CB9B-E9D9D7BF5E98}"/>
              </a:ext>
            </a:extLst>
          </p:cNvPr>
          <p:cNvSpPr txBox="1"/>
          <p:nvPr/>
        </p:nvSpPr>
        <p:spPr>
          <a:xfrm>
            <a:off x="1468143" y="4270169"/>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A6046AD-1AE4-722C-2D68-CD77644AEF2C}"/>
                  </a:ext>
                </a:extLst>
              </p:cNvPr>
              <p:cNvSpPr txBox="1"/>
              <p:nvPr/>
            </p:nvSpPr>
            <p:spPr>
              <a:xfrm>
                <a:off x="1386187" y="2758747"/>
                <a:ext cx="16890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1</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5A6046AD-1AE4-722C-2D68-CD77644AEF2C}"/>
                  </a:ext>
                </a:extLst>
              </p:cNvPr>
              <p:cNvSpPr txBox="1">
                <a:spLocks noRot="1" noChangeAspect="1" noMove="1" noResize="1" noEditPoints="1" noAdjustHandles="1" noChangeArrowheads="1" noChangeShapeType="1" noTextEdit="1"/>
              </p:cNvSpPr>
              <p:nvPr/>
            </p:nvSpPr>
            <p:spPr>
              <a:xfrm>
                <a:off x="1386187" y="2758747"/>
                <a:ext cx="1689052" cy="369332"/>
              </a:xfrm>
              <a:prstGeom prst="rect">
                <a:avLst/>
              </a:prstGeom>
              <a:blipFill>
                <a:blip r:embed="rId9"/>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F0475-5CC0-660F-169E-582A271CD711}"/>
                  </a:ext>
                </a:extLst>
              </p:cNvPr>
              <p:cNvSpPr txBox="1"/>
              <p:nvPr/>
            </p:nvSpPr>
            <p:spPr>
              <a:xfrm>
                <a:off x="43169" y="4759894"/>
                <a:ext cx="170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2</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F0475-5CC0-660F-169E-582A271CD711}"/>
                  </a:ext>
                </a:extLst>
              </p:cNvPr>
              <p:cNvSpPr txBox="1">
                <a:spLocks noRot="1" noChangeAspect="1" noMove="1" noResize="1" noEditPoints="1" noAdjustHandles="1" noChangeArrowheads="1" noChangeShapeType="1" noTextEdit="1"/>
              </p:cNvSpPr>
              <p:nvPr/>
            </p:nvSpPr>
            <p:spPr>
              <a:xfrm>
                <a:off x="43169" y="4759894"/>
                <a:ext cx="1705018"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8898BA0C-8056-BCBB-35C8-BBD8CF6DCA82}"/>
                  </a:ext>
                </a:extLst>
              </p:cNvPr>
              <p:cNvSpPr txBox="1"/>
              <p:nvPr/>
            </p:nvSpPr>
            <p:spPr>
              <a:xfrm>
                <a:off x="1630425" y="3352076"/>
                <a:ext cx="170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3</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8898BA0C-8056-BCBB-35C8-BBD8CF6DCA82}"/>
                  </a:ext>
                </a:extLst>
              </p:cNvPr>
              <p:cNvSpPr txBox="1">
                <a:spLocks noRot="1" noChangeAspect="1" noMove="1" noResize="1" noEditPoints="1" noAdjustHandles="1" noChangeArrowheads="1" noChangeShapeType="1" noTextEdit="1"/>
              </p:cNvSpPr>
              <p:nvPr/>
            </p:nvSpPr>
            <p:spPr>
              <a:xfrm>
                <a:off x="1630425" y="3352076"/>
                <a:ext cx="1705018" cy="369332"/>
              </a:xfrm>
              <a:prstGeom prst="rect">
                <a:avLst/>
              </a:prstGeom>
              <a:blipFill>
                <a:blip r:embed="rId11"/>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F7B4F6B4-7E9C-3A72-73C8-0A303D884F41}"/>
                  </a:ext>
                </a:extLst>
              </p:cNvPr>
              <p:cNvSpPr txBox="1"/>
              <p:nvPr/>
            </p:nvSpPr>
            <p:spPr>
              <a:xfrm>
                <a:off x="1536575" y="5209633"/>
                <a:ext cx="17563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i="1">
                          <a:latin typeface="Cambria Math" panose="02040503050406030204" pitchFamily="18" charset="0"/>
                          <a:ea typeface="メイリオ" panose="020B0604030504040204" pitchFamily="50" charset="-128"/>
                        </a:rPr>
                        <m:t> </m:t>
                      </m:r>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4</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4</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F7B4F6B4-7E9C-3A72-73C8-0A303D884F41}"/>
                  </a:ext>
                </a:extLst>
              </p:cNvPr>
              <p:cNvSpPr txBox="1">
                <a:spLocks noRot="1" noChangeAspect="1" noMove="1" noResize="1" noEditPoints="1" noAdjustHandles="1" noChangeArrowheads="1" noChangeShapeType="1" noTextEdit="1"/>
              </p:cNvSpPr>
              <p:nvPr/>
            </p:nvSpPr>
            <p:spPr>
              <a:xfrm>
                <a:off x="1536575" y="5209633"/>
                <a:ext cx="1756315" cy="369332"/>
              </a:xfrm>
              <a:prstGeom prst="rect">
                <a:avLst/>
              </a:prstGeom>
              <a:blipFill>
                <a:blip r:embed="rId12"/>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8205E09-2029-3697-5CC5-56A01A31D791}"/>
                  </a:ext>
                </a:extLst>
              </p:cNvPr>
              <p:cNvSpPr txBox="1"/>
              <p:nvPr/>
            </p:nvSpPr>
            <p:spPr>
              <a:xfrm>
                <a:off x="3655006" y="5166339"/>
                <a:ext cx="170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𝜋</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𝑁</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5</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Cambria Math" panose="02040503050406030204" pitchFamily="18" charset="0"/>
                                </a:rPr>
                                <m:t>5</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B8205E09-2029-3697-5CC5-56A01A31D791}"/>
                  </a:ext>
                </a:extLst>
              </p:cNvPr>
              <p:cNvSpPr txBox="1">
                <a:spLocks noRot="1" noChangeAspect="1" noMove="1" noResize="1" noEditPoints="1" noAdjustHandles="1" noChangeArrowheads="1" noChangeShapeType="1" noTextEdit="1"/>
              </p:cNvSpPr>
              <p:nvPr/>
            </p:nvSpPr>
            <p:spPr>
              <a:xfrm>
                <a:off x="3655006" y="5166339"/>
                <a:ext cx="1705018" cy="369332"/>
              </a:xfrm>
              <a:prstGeom prst="rect">
                <a:avLst/>
              </a:prstGeom>
              <a:blipFill>
                <a:blip r:embed="rId13"/>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FE95FA0A-8214-5564-7DDA-8F3CDD2181D7}"/>
              </a:ext>
            </a:extLst>
          </p:cNvPr>
          <p:cNvSpPr txBox="1"/>
          <p:nvPr/>
        </p:nvSpPr>
        <p:spPr>
          <a:xfrm>
            <a:off x="362091" y="329963"/>
            <a:ext cx="10033516" cy="584775"/>
          </a:xfrm>
          <a:prstGeom prst="rect">
            <a:avLst/>
          </a:prstGeom>
          <a:noFill/>
        </p:spPr>
        <p:txBody>
          <a:bodyPr wrap="none" rtlCol="0">
            <a:spAutoFit/>
          </a:bodyPr>
          <a:lstStyle/>
          <a:p>
            <a:pPr algn="l"/>
            <a:r>
              <a:rPr kumimoji="1" lang="ja-JP" altLang="en-US" sz="3200" dirty="0">
                <a:solidFill>
                  <a:srgbClr val="00B05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はどの正規分布にどれくらいの確率で所属するか？</a:t>
            </a:r>
          </a:p>
        </p:txBody>
      </p:sp>
      <p:sp>
        <p:nvSpPr>
          <p:cNvPr id="4" name="矢印: 下 3">
            <a:extLst>
              <a:ext uri="{FF2B5EF4-FFF2-40B4-BE49-F238E27FC236}">
                <a16:creationId xmlns:a16="http://schemas.microsoft.com/office/drawing/2014/main" id="{1A910988-9D68-757C-1756-7A22AA9DDC00}"/>
              </a:ext>
            </a:extLst>
          </p:cNvPr>
          <p:cNvSpPr/>
          <p:nvPr/>
        </p:nvSpPr>
        <p:spPr>
          <a:xfrm>
            <a:off x="4808646" y="1643553"/>
            <a:ext cx="1424203"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085988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53804</TotalTime>
  <Words>5029</Words>
  <Application>Microsoft Office PowerPoint</Application>
  <PresentationFormat>ワイド画面</PresentationFormat>
  <Paragraphs>506</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Hiragino Kaku Gothic ProN</vt: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Uhokuto</dc:creator>
  <cp:lastModifiedBy>Hiroshi Uehara</cp:lastModifiedBy>
  <cp:revision>421</cp:revision>
  <dcterms:created xsi:type="dcterms:W3CDTF">2020-09-05T05:58:12Z</dcterms:created>
  <dcterms:modified xsi:type="dcterms:W3CDTF">2024-09-06T13:25:38Z</dcterms:modified>
</cp:coreProperties>
</file>