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492" r:id="rId2"/>
    <p:sldId id="498" r:id="rId3"/>
    <p:sldId id="499" r:id="rId4"/>
    <p:sldId id="51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8891-E178-4CB2-A8FC-7D432DA5B0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98AC-071F-4376-972B-2CD6E12D6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2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8891-E178-4CB2-A8FC-7D432DA5B0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98AC-071F-4376-972B-2CD6E12D6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61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8891-E178-4CB2-A8FC-7D432DA5B0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98AC-071F-4376-972B-2CD6E12D6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29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8891-E178-4CB2-A8FC-7D432DA5B0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98AC-071F-4376-972B-2CD6E12D6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65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8891-E178-4CB2-A8FC-7D432DA5B0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98AC-071F-4376-972B-2CD6E12D6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41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8891-E178-4CB2-A8FC-7D432DA5B0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98AC-071F-4376-972B-2CD6E12D6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5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8891-E178-4CB2-A8FC-7D432DA5B0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98AC-071F-4376-972B-2CD6E12D6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73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8891-E178-4CB2-A8FC-7D432DA5B0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98AC-071F-4376-972B-2CD6E12D6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99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8891-E178-4CB2-A8FC-7D432DA5B0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98AC-071F-4376-972B-2CD6E12D6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47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8891-E178-4CB2-A8FC-7D432DA5B0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98AC-071F-4376-972B-2CD6E12D6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49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8891-E178-4CB2-A8FC-7D432DA5B0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98AC-071F-4376-972B-2CD6E12D6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40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D8891-E178-4CB2-A8FC-7D432DA5B09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B98AC-071F-4376-972B-2CD6E12D68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43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ssii.net/mod/page/view.php?id=318" TargetMode="External"/><Relationship Id="rId5" Type="http://schemas.openxmlformats.org/officeDocument/2006/relationships/image" Target="../media/image610.png"/><Relationship Id="rId4" Type="http://schemas.openxmlformats.org/officeDocument/2006/relationships/image" Target="../media/image60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3" Type="http://schemas.openxmlformats.org/officeDocument/2006/relationships/image" Target="../media/image631.png"/><Relationship Id="rId7" Type="http://schemas.openxmlformats.org/officeDocument/2006/relationships/image" Target="../media/image670.png"/><Relationship Id="rId2" Type="http://schemas.openxmlformats.org/officeDocument/2006/relationships/image" Target="../media/image6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1.png"/><Relationship Id="rId5" Type="http://schemas.openxmlformats.org/officeDocument/2006/relationships/image" Target="../media/image1.png"/><Relationship Id="rId10" Type="http://schemas.openxmlformats.org/officeDocument/2006/relationships/image" Target="../media/image700.png"/><Relationship Id="rId4" Type="http://schemas.openxmlformats.org/officeDocument/2006/relationships/image" Target="../media/image640.png"/><Relationship Id="rId9" Type="http://schemas.openxmlformats.org/officeDocument/2006/relationships/image" Target="../media/image6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3.png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5CC5127-31E6-156B-9376-56063D69C58F}"/>
                  </a:ext>
                </a:extLst>
              </p:cNvPr>
              <p:cNvSpPr txBox="1"/>
              <p:nvPr/>
            </p:nvSpPr>
            <p:spPr>
              <a:xfrm>
                <a:off x="660029" y="1661026"/>
                <a:ext cx="9425144" cy="838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任意の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データ</a:t>
                </a:r>
                <a14:m>
                  <m:oMath xmlns:m="http://schemas.openxmlformats.org/officeDocument/2006/math">
                    <m:r>
                      <a:rPr kumimoji="1" lang="en-US" altLang="ja-JP" sz="2400" b="1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  <m:r>
                      <a:rPr kumimoji="1" lang="ja-JP" altLang="en-US" sz="24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が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所属するクラスタを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one hot vector 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𝒛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で表す。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𝒛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は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dirty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  <m:r>
                      <a:rPr kumimoji="1" lang="en-US" altLang="ja-JP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を要素とする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K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次元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(=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クラスタ数）ベクトル　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5CC5127-31E6-156B-9376-56063D69C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29" y="1661026"/>
                <a:ext cx="9425144" cy="838115"/>
              </a:xfrm>
              <a:prstGeom prst="rect">
                <a:avLst/>
              </a:prstGeom>
              <a:blipFill>
                <a:blip r:embed="rId2"/>
                <a:stretch>
                  <a:fillRect l="-970" t="-7246" r="-65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F051A72-140A-37D0-0B89-E3C62124D130}"/>
                  </a:ext>
                </a:extLst>
              </p:cNvPr>
              <p:cNvSpPr txBox="1"/>
              <p:nvPr/>
            </p:nvSpPr>
            <p:spPr>
              <a:xfrm>
                <a:off x="660029" y="2615935"/>
                <a:ext cx="7689990" cy="523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GMM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とする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 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正確には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𝜃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，</m:t>
                    </m:r>
                    <m:r>
                      <a:rPr kumimoji="1" lang="ja-JP" altLang="en-US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={</m:t>
                    </m:r>
                    <m:r>
                      <a:rPr kumimoji="1" lang="ja-JP" altLang="en-US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𝜋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r>
                      <a:rPr kumimoji="1" lang="ja-JP" altLang="en-US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r>
                      <m:rPr>
                        <m:sty m:val="p"/>
                      </m:rPr>
                      <a:rPr kumimoji="1" lang="el-GR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　）</m:t>
                    </m:r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F051A72-140A-37D0-0B89-E3C62124D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29" y="2615935"/>
                <a:ext cx="7689990" cy="523670"/>
              </a:xfrm>
              <a:prstGeom prst="rect">
                <a:avLst/>
              </a:prstGeom>
              <a:blipFill>
                <a:blip r:embed="rId3"/>
                <a:stretch>
                  <a:fillRect l="-1189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E853E75-EB2B-AE92-6A5A-56FA6AE55C9D}"/>
                  </a:ext>
                </a:extLst>
              </p:cNvPr>
              <p:cNvSpPr txBox="1"/>
              <p:nvPr/>
            </p:nvSpPr>
            <p:spPr>
              <a:xfrm>
                <a:off x="673792" y="3087321"/>
                <a:ext cx="104368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1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𝒛</m:t>
                    </m:r>
                    <m:r>
                      <a:rPr kumimoji="1" lang="ja-JP" altLang="en-US" sz="2400" b="1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が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隠れているとは，</a:t>
                </a:r>
                <a:r>
                  <a:rPr kumimoji="1" lang="en-US" altLang="ja-JP" sz="2400" b="0" dirty="0">
                    <a:ea typeface="メイリオ" panose="020B0604030504040204" pitchFamily="50" charset="-128"/>
                  </a:rPr>
                  <a:t> </a:t>
                </a:r>
                <a:r>
                  <a:rPr kumimoji="1" lang="ja-JP" altLang="en-US" sz="2400" b="0" dirty="0">
                    <a:ea typeface="メイリオ" panose="020B0604030504040204" pitchFamily="50" charset="-128"/>
                  </a:rPr>
                  <a:t>同時確率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𝒛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400" b="1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𝒛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について周辺化した分布だという意味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E853E75-EB2B-AE92-6A5A-56FA6AE55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92" y="3087321"/>
                <a:ext cx="10436821" cy="830997"/>
              </a:xfrm>
              <a:prstGeom prst="rect">
                <a:avLst/>
              </a:prstGeom>
              <a:blipFill>
                <a:blip r:embed="rId4"/>
                <a:stretch>
                  <a:fillRect l="-935" t="-3650" b="-167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3343E2C-42C0-4603-0D40-5E2053CB9B72}"/>
                  </a:ext>
                </a:extLst>
              </p:cNvPr>
              <p:cNvSpPr txBox="1"/>
              <p:nvPr/>
            </p:nvSpPr>
            <p:spPr>
              <a:xfrm>
                <a:off x="2006082" y="4348065"/>
                <a:ext cx="4930645" cy="986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𝒛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𝒛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𝒛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3343E2C-42C0-4603-0D40-5E2053CB9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082" y="4348065"/>
                <a:ext cx="4930645" cy="986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A2F4BA1-4275-4351-9494-821F7F00F452}"/>
              </a:ext>
            </a:extLst>
          </p:cNvPr>
          <p:cNvSpPr txBox="1"/>
          <p:nvPr/>
        </p:nvSpPr>
        <p:spPr>
          <a:xfrm>
            <a:off x="2006082" y="3902359"/>
            <a:ext cx="5075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GMM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z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で周辺化（積分消去）する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A54433E2-B1D2-F5A4-2326-D8D60E62CA0C}"/>
              </a:ext>
            </a:extLst>
          </p:cNvPr>
          <p:cNvSpPr/>
          <p:nvPr/>
        </p:nvSpPr>
        <p:spPr>
          <a:xfrm>
            <a:off x="5597150" y="5094514"/>
            <a:ext cx="962270" cy="2401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1EE868-1807-6FBF-3430-38DC5CB531A4}"/>
              </a:ext>
            </a:extLst>
          </p:cNvPr>
          <p:cNvSpPr txBox="1"/>
          <p:nvPr/>
        </p:nvSpPr>
        <p:spPr>
          <a:xfrm>
            <a:off x="4616187" y="5375829"/>
            <a:ext cx="4930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つの確率を求めるとどういう分布になるかを計算する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94D9881-0007-AB46-0A33-0435244207E4}"/>
              </a:ext>
            </a:extLst>
          </p:cNvPr>
          <p:cNvSpPr txBox="1"/>
          <p:nvPr/>
        </p:nvSpPr>
        <p:spPr>
          <a:xfrm>
            <a:off x="1395673" y="6246981"/>
            <a:ext cx="7496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6"/>
              </a:rPr>
              <a:t>https://qiita.com/c60evaporator/items/93295d3890c9e20e521d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6"/>
              </a:rPr>
              <a:t>https://yossii.net/mod/page/view.php?id=318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D14179-025A-26C2-D47A-A315E2D43A27}"/>
              </a:ext>
            </a:extLst>
          </p:cNvPr>
          <p:cNvSpPr txBox="1"/>
          <p:nvPr/>
        </p:nvSpPr>
        <p:spPr>
          <a:xfrm>
            <a:off x="1395673" y="590532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周辺化はこちら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657068B-6D75-3D06-07FC-AA273BE19674}"/>
              </a:ext>
            </a:extLst>
          </p:cNvPr>
          <p:cNvSpPr txBox="1"/>
          <p:nvPr/>
        </p:nvSpPr>
        <p:spPr>
          <a:xfrm>
            <a:off x="160508" y="752433"/>
            <a:ext cx="6090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GMM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での潜在クラスタラベル</a:t>
            </a:r>
          </a:p>
        </p:txBody>
      </p:sp>
    </p:spTree>
    <p:extLst>
      <p:ext uri="{BB962C8B-B14F-4D97-AF65-F5344CB8AC3E}">
        <p14:creationId xmlns:p14="http://schemas.microsoft.com/office/powerpoint/2010/main" val="14946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E515EA7-681C-C2B6-988B-3726B4A79DDC}"/>
                  </a:ext>
                </a:extLst>
              </p:cNvPr>
              <p:cNvSpPr txBox="1"/>
              <p:nvPr/>
            </p:nvSpPr>
            <p:spPr>
              <a:xfrm>
                <a:off x="4387374" y="3204973"/>
                <a:ext cx="24039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E515EA7-681C-C2B6-988B-3726B4A79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374" y="3204973"/>
                <a:ext cx="2403991" cy="461665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DB4789B-8DF2-CEB8-C560-A34893E506E4}"/>
                  </a:ext>
                </a:extLst>
              </p:cNvPr>
              <p:cNvSpPr txBox="1"/>
              <p:nvPr/>
            </p:nvSpPr>
            <p:spPr>
              <a:xfrm>
                <a:off x="8447798" y="4197289"/>
                <a:ext cx="31824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𝒛</m:t>
                    </m:r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は</m:t>
                    </m:r>
                  </m:oMath>
                </a14:m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one-hot-vector 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なので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k</m:t>
                    </m:r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種類</m:t>
                    </m:r>
                    <m:r>
                      <a:rPr kumimoji="1" lang="ja-JP" altLang="en-US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のうち</a:t>
                </a:r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k=1 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は１つだけ。残りは</a:t>
                </a:r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0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になる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DB4789B-8DF2-CEB8-C560-A34893E50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798" y="4197289"/>
                <a:ext cx="3182493" cy="923330"/>
              </a:xfrm>
              <a:prstGeom prst="rect">
                <a:avLst/>
              </a:prstGeom>
              <a:blipFill>
                <a:blip r:embed="rId3"/>
                <a:stretch>
                  <a:fillRect l="-1724" t="-2649" b="-105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F365D84C-1F25-7417-EA3D-3506EEB1A3FA}"/>
              </a:ext>
            </a:extLst>
          </p:cNvPr>
          <p:cNvSpPr/>
          <p:nvPr/>
        </p:nvSpPr>
        <p:spPr>
          <a:xfrm>
            <a:off x="8940629" y="3114813"/>
            <a:ext cx="618892" cy="674927"/>
          </a:xfrm>
          <a:prstGeom prst="wedgeRectCallout">
            <a:avLst>
              <a:gd name="adj1" fmla="val 48393"/>
              <a:gd name="adj2" fmla="val 1047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030605D-7060-68ED-7DEC-901BC28D24D2}"/>
                  </a:ext>
                </a:extLst>
              </p:cNvPr>
              <p:cNvSpPr txBox="1"/>
              <p:nvPr/>
            </p:nvSpPr>
            <p:spPr>
              <a:xfrm>
                <a:off x="7417524" y="2879849"/>
                <a:ext cx="214199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𝒛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𝑘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𝑖𝑘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030605D-7060-68ED-7DEC-901BC28D2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524" y="2879849"/>
                <a:ext cx="2141997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FA63418D-5F21-C165-3020-C5E301066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458" y="5278780"/>
            <a:ext cx="4400813" cy="74879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7CC9058-CB3D-D271-74D5-F76875627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399" y="5163886"/>
            <a:ext cx="4091080" cy="1147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128B48D-F5B3-B1DA-B337-6CE8035AA96F}"/>
                  </a:ext>
                </a:extLst>
              </p:cNvPr>
              <p:cNvSpPr txBox="1"/>
              <p:nvPr/>
            </p:nvSpPr>
            <p:spPr>
              <a:xfrm>
                <a:off x="1320904" y="1028669"/>
                <a:ext cx="4930645" cy="986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𝒛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𝒛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𝒛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128B48D-F5B3-B1DA-B337-6CE8035AA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904" y="1028669"/>
                <a:ext cx="4930645" cy="986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9621952-E055-9A4F-86BC-5AAC817FF7E5}"/>
              </a:ext>
            </a:extLst>
          </p:cNvPr>
          <p:cNvSpPr txBox="1"/>
          <p:nvPr/>
        </p:nvSpPr>
        <p:spPr>
          <a:xfrm>
            <a:off x="1165199" y="45058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続き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5CA6A2D-C7FE-BB82-87DF-22A02898C982}"/>
                  </a:ext>
                </a:extLst>
              </p:cNvPr>
              <p:cNvSpPr txBox="1"/>
              <p:nvPr/>
            </p:nvSpPr>
            <p:spPr>
              <a:xfrm>
                <a:off x="1407637" y="2399844"/>
                <a:ext cx="11155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𝒛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5CA6A2D-C7FE-BB82-87DF-22A02898C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637" y="2399844"/>
                <a:ext cx="1115562" cy="461665"/>
              </a:xfrm>
              <a:prstGeom prst="rect">
                <a:avLst/>
              </a:prstGeom>
              <a:blipFill>
                <a:blip r:embed="rId8"/>
                <a:stretch>
                  <a:fillRect l="-1639" t="-8000" r="-710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4AF087E-F6E3-DAC7-7D9A-C4D3A854910D}"/>
                  </a:ext>
                </a:extLst>
              </p:cNvPr>
              <p:cNvSpPr txBox="1"/>
              <p:nvPr/>
            </p:nvSpPr>
            <p:spPr>
              <a:xfrm>
                <a:off x="2324957" y="2417260"/>
                <a:ext cx="77140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One hot vector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𝒛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の要素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で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の値をとる要素の確率は混合比率だから</a:t>
                </a: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4AF087E-F6E3-DAC7-7D9A-C4D3A8549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957" y="2417260"/>
                <a:ext cx="7714088" cy="830997"/>
              </a:xfrm>
              <a:prstGeom prst="rect">
                <a:avLst/>
              </a:prstGeom>
              <a:blipFill>
                <a:blip r:embed="rId9"/>
                <a:stretch>
                  <a:fillRect l="-1185" t="-4412" r="-1185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矢印: 右 18">
            <a:extLst>
              <a:ext uri="{FF2B5EF4-FFF2-40B4-BE49-F238E27FC236}">
                <a16:creationId xmlns:a16="http://schemas.microsoft.com/office/drawing/2014/main" id="{27B9739F-BB59-38E4-D0C2-6FB3BD3BC73A}"/>
              </a:ext>
            </a:extLst>
          </p:cNvPr>
          <p:cNvSpPr/>
          <p:nvPr/>
        </p:nvSpPr>
        <p:spPr>
          <a:xfrm>
            <a:off x="6885300" y="3204973"/>
            <a:ext cx="364584" cy="455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6DC237F-DA0C-1F2A-B986-01F211CD8F54}"/>
              </a:ext>
            </a:extLst>
          </p:cNvPr>
          <p:cNvSpPr txBox="1"/>
          <p:nvPr/>
        </p:nvSpPr>
        <p:spPr>
          <a:xfrm>
            <a:off x="9803429" y="318863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とも書ける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F1B8C08-87DA-0408-0D6F-3B50F898F800}"/>
                  </a:ext>
                </a:extLst>
              </p:cNvPr>
              <p:cNvSpPr txBox="1"/>
              <p:nvPr/>
            </p:nvSpPr>
            <p:spPr>
              <a:xfrm>
                <a:off x="1407637" y="4810764"/>
                <a:ext cx="12866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𝒛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F1B8C08-87DA-0408-0D6F-3B50F898F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637" y="4810764"/>
                <a:ext cx="1286699" cy="461665"/>
              </a:xfrm>
              <a:prstGeom prst="rect">
                <a:avLst/>
              </a:prstGeom>
              <a:blipFill>
                <a:blip r:embed="rId10"/>
                <a:stretch>
                  <a:fillRect l="-1422" t="-7895" r="-5687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矢印: 右 21">
            <a:extLst>
              <a:ext uri="{FF2B5EF4-FFF2-40B4-BE49-F238E27FC236}">
                <a16:creationId xmlns:a16="http://schemas.microsoft.com/office/drawing/2014/main" id="{D7256F58-B53B-2699-D009-7405E096D459}"/>
              </a:ext>
            </a:extLst>
          </p:cNvPr>
          <p:cNvSpPr/>
          <p:nvPr/>
        </p:nvSpPr>
        <p:spPr>
          <a:xfrm>
            <a:off x="5891128" y="5521451"/>
            <a:ext cx="364584" cy="455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6BC16B7-A35F-C49C-011B-010994DC9D3F}"/>
              </a:ext>
            </a:extLst>
          </p:cNvPr>
          <p:cNvSpPr txBox="1"/>
          <p:nvPr/>
        </p:nvSpPr>
        <p:spPr>
          <a:xfrm>
            <a:off x="10332581" y="553159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とも書ける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EF97441-391B-0820-FE88-EF3450314397}"/>
              </a:ext>
            </a:extLst>
          </p:cNvPr>
          <p:cNvSpPr txBox="1"/>
          <p:nvPr/>
        </p:nvSpPr>
        <p:spPr>
          <a:xfrm>
            <a:off x="8447798" y="609289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上記と同様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F5197AE-12AD-6601-C1C9-6458B0E84A1B}"/>
                  </a:ext>
                </a:extLst>
              </p:cNvPr>
              <p:cNvSpPr txBox="1"/>
              <p:nvPr/>
            </p:nvSpPr>
            <p:spPr>
              <a:xfrm>
                <a:off x="1852713" y="6071275"/>
                <a:ext cx="42207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クラスタ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k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に所属する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の確率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F5197AE-12AD-6601-C1C9-6458B0E84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713" y="6071275"/>
                <a:ext cx="4220707" cy="461665"/>
              </a:xfrm>
              <a:prstGeom prst="rect">
                <a:avLst/>
              </a:prstGeom>
              <a:blipFill>
                <a:blip r:embed="rId11"/>
                <a:stretch>
                  <a:fillRect l="-2312" t="-7895" r="-1301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08C008-5E66-218C-0CC9-8B573A9A3747}"/>
              </a:ext>
            </a:extLst>
          </p:cNvPr>
          <p:cNvSpPr txBox="1"/>
          <p:nvPr/>
        </p:nvSpPr>
        <p:spPr>
          <a:xfrm>
            <a:off x="4518906" y="3675686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確率変数がスカラー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CD098B-DEC6-062E-F4E1-4D8243973493}"/>
              </a:ext>
            </a:extLst>
          </p:cNvPr>
          <p:cNvSpPr txBox="1"/>
          <p:nvPr/>
        </p:nvSpPr>
        <p:spPr>
          <a:xfrm>
            <a:off x="7273009" y="3652436"/>
            <a:ext cx="123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確率変数がベクトル</a:t>
            </a:r>
          </a:p>
        </p:txBody>
      </p:sp>
    </p:spTree>
    <p:extLst>
      <p:ext uri="{BB962C8B-B14F-4D97-AF65-F5344CB8AC3E}">
        <p14:creationId xmlns:p14="http://schemas.microsoft.com/office/powerpoint/2010/main" val="364398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7134D0-5796-7DF6-A95B-3BC3F1604754}"/>
              </a:ext>
            </a:extLst>
          </p:cNvPr>
          <p:cNvSpPr txBox="1"/>
          <p:nvPr/>
        </p:nvSpPr>
        <p:spPr>
          <a:xfrm>
            <a:off x="653143" y="50385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続き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ED8EC88-FD48-2D89-532F-4EC233C16ED2}"/>
                  </a:ext>
                </a:extLst>
              </p:cNvPr>
              <p:cNvSpPr txBox="1"/>
              <p:nvPr/>
            </p:nvSpPr>
            <p:spPr>
              <a:xfrm>
                <a:off x="795482" y="932504"/>
                <a:ext cx="4930645" cy="986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𝒛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𝒛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𝒛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ED8EC88-FD48-2D89-532F-4EC233C16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82" y="932504"/>
                <a:ext cx="4930645" cy="986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FA56CA7-B24C-EC57-1EC6-52E9B56F4ADF}"/>
                  </a:ext>
                </a:extLst>
              </p:cNvPr>
              <p:cNvSpPr txBox="1"/>
              <p:nvPr/>
            </p:nvSpPr>
            <p:spPr>
              <a:xfrm>
                <a:off x="1491646" y="2034071"/>
                <a:ext cx="4472699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𝒛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𝑁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(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)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nary>
                                <m:naryPr>
                                  <m:chr m:val="∏"/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𝑘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𝐾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ja-JP" altLang="en-US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FA56CA7-B24C-EC57-1EC6-52E9B56F4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646" y="2034071"/>
                <a:ext cx="4472699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0A2740-C5C6-A9F2-BD33-B71CB38372E7}"/>
                  </a:ext>
                </a:extLst>
              </p:cNvPr>
              <p:cNvSpPr txBox="1"/>
              <p:nvPr/>
            </p:nvSpPr>
            <p:spPr>
              <a:xfrm>
                <a:off x="2564037" y="3479277"/>
                <a:ext cx="57140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ea typeface="メイリオ" panose="020B0604030504040204" pitchFamily="50" charset="-128"/>
                  </a:rPr>
                  <a:t>全ての</a:t>
                </a:r>
                <a14:m>
                  <m:oMath xmlns:m="http://schemas.openxmlformats.org/officeDocument/2006/math"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取りうる</m:t>
                    </m:r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にわたって総和をとる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0A2740-C5C6-A9F2-BD33-B71CB3837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037" y="3479277"/>
                <a:ext cx="5714065" cy="461665"/>
              </a:xfrm>
              <a:prstGeom prst="rect">
                <a:avLst/>
              </a:prstGeom>
              <a:blipFill>
                <a:blip r:embed="rId4"/>
                <a:stretch>
                  <a:fillRect l="-1708" t="-8000" r="-640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4D9B5E97-0FC3-A600-931D-9CFB03336149}"/>
              </a:ext>
            </a:extLst>
          </p:cNvPr>
          <p:cNvSpPr/>
          <p:nvPr/>
        </p:nvSpPr>
        <p:spPr>
          <a:xfrm>
            <a:off x="1856793" y="2202022"/>
            <a:ext cx="578498" cy="1045029"/>
          </a:xfrm>
          <a:prstGeom prst="wedgeRectCallout">
            <a:avLst>
              <a:gd name="adj1" fmla="val 67355"/>
              <a:gd name="adj2" fmla="val 7678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3F6C188-30CF-2C47-1861-0CF5A6F4D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31" y="4088361"/>
            <a:ext cx="3638550" cy="121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18A2720-A30A-928F-3392-756911DEA2C6}"/>
                  </a:ext>
                </a:extLst>
              </p:cNvPr>
              <p:cNvSpPr txBox="1"/>
              <p:nvPr/>
            </p:nvSpPr>
            <p:spPr>
              <a:xfrm>
                <a:off x="397741" y="5454980"/>
                <a:ext cx="1139651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結局　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GMM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になる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→つまり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GMM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にはデータ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が所属するクラスタを表す潜在変数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𝒛</m:t>
                    </m:r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(one hot vector)</a:t>
                </a:r>
              </a:p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  が潜んでいると言える　→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  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各データ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について潜在クラスタ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が存在する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18A2720-A30A-928F-3392-756911DEA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41" y="5454980"/>
                <a:ext cx="11396518" cy="1200329"/>
              </a:xfrm>
              <a:prstGeom prst="rect">
                <a:avLst/>
              </a:prstGeom>
              <a:blipFill>
                <a:blip r:embed="rId6"/>
                <a:stretch>
                  <a:fillRect l="-802" t="-4061" b="-116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7E68A0-0C40-6616-9D22-995D93CA3307}"/>
              </a:ext>
            </a:extLst>
          </p:cNvPr>
          <p:cNvSpPr txBox="1"/>
          <p:nvPr/>
        </p:nvSpPr>
        <p:spPr>
          <a:xfrm>
            <a:off x="6588439" y="251775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これが潜在変数を陽に表した式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1C0168B-A191-BFF5-F886-2C84DB24D375}"/>
              </a:ext>
            </a:extLst>
          </p:cNvPr>
          <p:cNvSpPr/>
          <p:nvPr/>
        </p:nvSpPr>
        <p:spPr>
          <a:xfrm>
            <a:off x="5964345" y="2388637"/>
            <a:ext cx="492439" cy="5644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62076EA-1B59-218E-4EE9-82CC4B4BF34F}"/>
                  </a:ext>
                </a:extLst>
              </p:cNvPr>
              <p:cNvSpPr txBox="1"/>
              <p:nvPr/>
            </p:nvSpPr>
            <p:spPr>
              <a:xfrm>
                <a:off x="999134" y="2517919"/>
                <a:ext cx="98951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EM</a:t>
                </a:r>
                <a:r>
                  <a:rPr kumimoji="1"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アルゴリズムは、混合ガウス分布パラメータ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{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𝜋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𝜇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}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に加えて</a:t>
                </a:r>
                <a:r>
                  <a:rPr kumimoji="1"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各データ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の陽に現れない確率的クラスタラベル（負担率）</a:t>
                </a:r>
                <a14:m>
                  <m:oMath xmlns:m="http://schemas.openxmlformats.org/officeDocument/2006/math"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𝛾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を同時に推定する</a:t>
                </a: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62076EA-1B59-218E-4EE9-82CC4B4BF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34" y="2517919"/>
                <a:ext cx="9895154" cy="1200329"/>
              </a:xfrm>
              <a:prstGeom prst="rect">
                <a:avLst/>
              </a:prstGeom>
              <a:blipFill>
                <a:blip r:embed="rId2"/>
                <a:stretch>
                  <a:fillRect l="-986" t="-3046" r="-863" b="-10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AEB5DB-59FD-7010-4360-0F1E7B48E967}"/>
              </a:ext>
            </a:extLst>
          </p:cNvPr>
          <p:cNvSpPr txBox="1"/>
          <p:nvPr/>
        </p:nvSpPr>
        <p:spPr>
          <a:xfrm>
            <a:off x="317242" y="466530"/>
            <a:ext cx="66992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アルゴリズムのご利益　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潜在変数を含めたパラメータ推定</a:t>
            </a:r>
          </a:p>
        </p:txBody>
      </p:sp>
    </p:spTree>
    <p:extLst>
      <p:ext uri="{BB962C8B-B14F-4D97-AF65-F5344CB8AC3E}">
        <p14:creationId xmlns:p14="http://schemas.microsoft.com/office/powerpoint/2010/main" val="262263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41968</TotalTime>
  <Words>352</Words>
  <Application>Microsoft Office PowerPoint</Application>
  <PresentationFormat>ワイド画面</PresentationFormat>
  <Paragraphs>36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メイリオ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Uhokuto</dc:creator>
  <cp:lastModifiedBy>Hiroshi Uehara</cp:lastModifiedBy>
  <cp:revision>375</cp:revision>
  <dcterms:created xsi:type="dcterms:W3CDTF">2020-09-05T05:58:12Z</dcterms:created>
  <dcterms:modified xsi:type="dcterms:W3CDTF">2023-11-09T08:09:47Z</dcterms:modified>
</cp:coreProperties>
</file>