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500" r:id="rId3"/>
    <p:sldId id="534" r:id="rId4"/>
    <p:sldId id="560" r:id="rId5"/>
    <p:sldId id="535" r:id="rId6"/>
    <p:sldId id="536" r:id="rId7"/>
    <p:sldId id="548" r:id="rId8"/>
    <p:sldId id="549" r:id="rId9"/>
    <p:sldId id="537" r:id="rId10"/>
    <p:sldId id="561" r:id="rId11"/>
    <p:sldId id="562" r:id="rId12"/>
    <p:sldId id="538" r:id="rId13"/>
    <p:sldId id="543" r:id="rId14"/>
    <p:sldId id="481" r:id="rId15"/>
    <p:sldId id="544" r:id="rId16"/>
    <p:sldId id="564" r:id="rId17"/>
    <p:sldId id="563" r:id="rId18"/>
    <p:sldId id="541" r:id="rId19"/>
    <p:sldId id="546" r:id="rId20"/>
    <p:sldId id="540" r:id="rId21"/>
    <p:sldId id="550" r:id="rId22"/>
    <p:sldId id="542" r:id="rId23"/>
    <p:sldId id="475" r:id="rId24"/>
    <p:sldId id="477" r:id="rId25"/>
    <p:sldId id="551" r:id="rId26"/>
    <p:sldId id="459" r:id="rId27"/>
    <p:sldId id="410" r:id="rId28"/>
    <p:sldId id="359" r:id="rId29"/>
    <p:sldId id="552" r:id="rId30"/>
    <p:sldId id="566" r:id="rId31"/>
    <p:sldId id="569" r:id="rId32"/>
    <p:sldId id="571" r:id="rId33"/>
    <p:sldId id="574" r:id="rId34"/>
    <p:sldId id="572" r:id="rId35"/>
    <p:sldId id="565" r:id="rId36"/>
    <p:sldId id="553" r:id="rId37"/>
    <p:sldId id="567" r:id="rId38"/>
    <p:sldId id="554" r:id="rId39"/>
    <p:sldId id="556" r:id="rId40"/>
    <p:sldId id="557" r:id="rId41"/>
    <p:sldId id="573" r:id="rId42"/>
    <p:sldId id="559" r:id="rId43"/>
    <p:sldId id="558" r:id="rId44"/>
    <p:sldId id="555" r:id="rId45"/>
    <p:sldId id="568" r:id="rId46"/>
    <p:sldId id="570" r:id="rId47"/>
    <p:sldId id="487" r:id="rId48"/>
    <p:sldId id="488" r:id="rId49"/>
    <p:sldId id="491" r:id="rId50"/>
    <p:sldId id="493" r:id="rId51"/>
    <p:sldId id="492" r:id="rId52"/>
    <p:sldId id="575" r:id="rId5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92" d="100"/>
          <a:sy n="92"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374D2-35AF-41DD-8C8D-1F9ED2F8303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A14A0756-B272-4BE2-A327-DE58A06DFB2C}">
      <dgm:prSet/>
      <dgm:spPr/>
      <dgm:t>
        <a:bodyPr/>
        <a:lstStyle/>
        <a:p>
          <a:r>
            <a:rPr kumimoji="1" lang="en-US"/>
            <a:t>E-step</a:t>
          </a:r>
          <a:r>
            <a:rPr kumimoji="1" lang="ja-JP"/>
            <a:t>（負担率計算）に必要な初期化</a:t>
          </a:r>
          <a:endParaRPr lang="ja-JP"/>
        </a:p>
      </dgm:t>
    </dgm:pt>
    <dgm:pt modelId="{8FAEDF12-82AC-48F7-9CCA-05856B793E4E}" type="parTrans" cxnId="{BD52AA30-16EE-4457-8B32-3C20628FD6B7}">
      <dgm:prSet/>
      <dgm:spPr/>
      <dgm:t>
        <a:bodyPr/>
        <a:lstStyle/>
        <a:p>
          <a:endParaRPr kumimoji="1" lang="ja-JP" altLang="en-US"/>
        </a:p>
      </dgm:t>
    </dgm:pt>
    <dgm:pt modelId="{226F1ED0-173E-4DEB-96FC-87632FD476DF}" type="sibTrans" cxnId="{BD52AA30-16EE-4457-8B32-3C20628FD6B7}">
      <dgm:prSet/>
      <dgm:spPr/>
      <dgm:t>
        <a:bodyPr/>
        <a:lstStyle/>
        <a:p>
          <a:endParaRPr kumimoji="1" lang="ja-JP" altLang="en-US"/>
        </a:p>
      </dgm:t>
    </dgm:pt>
    <dgm:pt modelId="{D6E2FBBB-E449-40F9-A3AA-6E90F7412C2F}">
      <dgm:prSet/>
      <dgm:spPr/>
      <dgm:t>
        <a:bodyPr/>
        <a:lstStyle/>
        <a:p>
          <a:r>
            <a:rPr kumimoji="1" lang="en-US"/>
            <a:t>E-step  </a:t>
          </a:r>
          <a:r>
            <a:rPr kumimoji="1" lang="ja-JP"/>
            <a:t>負担率計算</a:t>
          </a:r>
          <a:endParaRPr lang="ja-JP"/>
        </a:p>
      </dgm:t>
    </dgm:pt>
    <dgm:pt modelId="{C0B36F81-8DDA-4592-ADC6-03E739A400DD}" type="parTrans" cxnId="{88AE73C4-F38D-44BD-9CDD-434673601680}">
      <dgm:prSet/>
      <dgm:spPr/>
      <dgm:t>
        <a:bodyPr/>
        <a:lstStyle/>
        <a:p>
          <a:endParaRPr kumimoji="1" lang="ja-JP" altLang="en-US"/>
        </a:p>
      </dgm:t>
    </dgm:pt>
    <dgm:pt modelId="{A5DBD213-A3FB-4784-A432-DDE97B8200CC}" type="sibTrans" cxnId="{88AE73C4-F38D-44BD-9CDD-434673601680}">
      <dgm:prSet/>
      <dgm:spPr/>
      <dgm:t>
        <a:bodyPr/>
        <a:lstStyle/>
        <a:p>
          <a:endParaRPr kumimoji="1" lang="ja-JP" altLang="en-US"/>
        </a:p>
      </dgm:t>
    </dgm:pt>
    <dgm:pt modelId="{D05DD278-BE8A-409E-9E00-316315AFC2EE}">
      <dgm:prSet/>
      <dgm:spPr/>
      <dgm:t>
        <a:bodyPr/>
        <a:lstStyle/>
        <a:p>
          <a:r>
            <a:rPr kumimoji="1" lang="en-US"/>
            <a:t>M-step </a:t>
          </a:r>
          <a:r>
            <a:rPr kumimoji="1" lang="ja-JP"/>
            <a:t>混合比率，カテゴリカル分布パラメータの計算</a:t>
          </a:r>
          <a:endParaRPr lang="ja-JP"/>
        </a:p>
      </dgm:t>
    </dgm:pt>
    <dgm:pt modelId="{A5E8B64D-9066-4399-87FF-A94B6971F8F6}" type="parTrans" cxnId="{D2C54254-1413-4A13-B0EB-E64A78B19E40}">
      <dgm:prSet/>
      <dgm:spPr/>
      <dgm:t>
        <a:bodyPr/>
        <a:lstStyle/>
        <a:p>
          <a:endParaRPr kumimoji="1" lang="ja-JP" altLang="en-US"/>
        </a:p>
      </dgm:t>
    </dgm:pt>
    <dgm:pt modelId="{AA636357-EB7A-453B-9B11-B8A48193383C}" type="sibTrans" cxnId="{D2C54254-1413-4A13-B0EB-E64A78B19E40}">
      <dgm:prSet/>
      <dgm:spPr/>
      <dgm:t>
        <a:bodyPr/>
        <a:lstStyle/>
        <a:p>
          <a:endParaRPr kumimoji="1" lang="ja-JP" altLang="en-US"/>
        </a:p>
      </dgm:t>
    </dgm:pt>
    <dgm:pt modelId="{5E30622D-5538-4F43-B62C-11B2AB2B584C}" type="pres">
      <dgm:prSet presAssocID="{7DB374D2-35AF-41DD-8C8D-1F9ED2F8303A}" presName="linearFlow" presStyleCnt="0">
        <dgm:presLayoutVars>
          <dgm:resizeHandles val="exact"/>
        </dgm:presLayoutVars>
      </dgm:prSet>
      <dgm:spPr/>
    </dgm:pt>
    <dgm:pt modelId="{62D40803-884E-4B4F-9339-61023B401403}" type="pres">
      <dgm:prSet presAssocID="{A14A0756-B272-4BE2-A327-DE58A06DFB2C}" presName="node" presStyleLbl="node1" presStyleIdx="0" presStyleCnt="3">
        <dgm:presLayoutVars>
          <dgm:bulletEnabled val="1"/>
        </dgm:presLayoutVars>
      </dgm:prSet>
      <dgm:spPr/>
    </dgm:pt>
    <dgm:pt modelId="{A034A414-E72B-4983-A751-D3F37C7E6AF8}" type="pres">
      <dgm:prSet presAssocID="{226F1ED0-173E-4DEB-96FC-87632FD476DF}" presName="sibTrans" presStyleLbl="sibTrans2D1" presStyleIdx="0" presStyleCnt="2"/>
      <dgm:spPr/>
    </dgm:pt>
    <dgm:pt modelId="{DF2F39BA-BE45-4D1A-8C74-0357A4C96B54}" type="pres">
      <dgm:prSet presAssocID="{226F1ED0-173E-4DEB-96FC-87632FD476DF}" presName="connectorText" presStyleLbl="sibTrans2D1" presStyleIdx="0" presStyleCnt="2"/>
      <dgm:spPr/>
    </dgm:pt>
    <dgm:pt modelId="{041B426E-9DC7-4A04-8976-D0C17FCCD9BC}" type="pres">
      <dgm:prSet presAssocID="{D6E2FBBB-E449-40F9-A3AA-6E90F7412C2F}" presName="node" presStyleLbl="node1" presStyleIdx="1" presStyleCnt="3">
        <dgm:presLayoutVars>
          <dgm:bulletEnabled val="1"/>
        </dgm:presLayoutVars>
      </dgm:prSet>
      <dgm:spPr/>
    </dgm:pt>
    <dgm:pt modelId="{6A9E7557-B987-4129-8585-6E08A4A49AC0}" type="pres">
      <dgm:prSet presAssocID="{A5DBD213-A3FB-4784-A432-DDE97B8200CC}" presName="sibTrans" presStyleLbl="sibTrans2D1" presStyleIdx="1" presStyleCnt="2"/>
      <dgm:spPr/>
    </dgm:pt>
    <dgm:pt modelId="{60D3B8D4-3977-4A5C-A960-9D2310F35B86}" type="pres">
      <dgm:prSet presAssocID="{A5DBD213-A3FB-4784-A432-DDE97B8200CC}" presName="connectorText" presStyleLbl="sibTrans2D1" presStyleIdx="1" presStyleCnt="2"/>
      <dgm:spPr/>
    </dgm:pt>
    <dgm:pt modelId="{1A5FBD9C-5D2A-4280-ABE2-675BB355984D}" type="pres">
      <dgm:prSet presAssocID="{D05DD278-BE8A-409E-9E00-316315AFC2EE}" presName="node" presStyleLbl="node1" presStyleIdx="2" presStyleCnt="3">
        <dgm:presLayoutVars>
          <dgm:bulletEnabled val="1"/>
        </dgm:presLayoutVars>
      </dgm:prSet>
      <dgm:spPr/>
    </dgm:pt>
  </dgm:ptLst>
  <dgm:cxnLst>
    <dgm:cxn modelId="{DA7C881A-7A57-4325-86F7-310368F012D4}" type="presOf" srcId="{A5DBD213-A3FB-4784-A432-DDE97B8200CC}" destId="{6A9E7557-B987-4129-8585-6E08A4A49AC0}" srcOrd="0" destOrd="0" presId="urn:microsoft.com/office/officeart/2005/8/layout/process2"/>
    <dgm:cxn modelId="{BFCC8F24-559F-487D-B053-F0816606E37C}" type="presOf" srcId="{D05DD278-BE8A-409E-9E00-316315AFC2EE}" destId="{1A5FBD9C-5D2A-4280-ABE2-675BB355984D}" srcOrd="0" destOrd="0" presId="urn:microsoft.com/office/officeart/2005/8/layout/process2"/>
    <dgm:cxn modelId="{BD52AA30-16EE-4457-8B32-3C20628FD6B7}" srcId="{7DB374D2-35AF-41DD-8C8D-1F9ED2F8303A}" destId="{A14A0756-B272-4BE2-A327-DE58A06DFB2C}" srcOrd="0" destOrd="0" parTransId="{8FAEDF12-82AC-48F7-9CCA-05856B793E4E}" sibTransId="{226F1ED0-173E-4DEB-96FC-87632FD476DF}"/>
    <dgm:cxn modelId="{34BCB849-287C-42AC-84A4-0DE968507FB4}" type="presOf" srcId="{D6E2FBBB-E449-40F9-A3AA-6E90F7412C2F}" destId="{041B426E-9DC7-4A04-8976-D0C17FCCD9BC}" srcOrd="0" destOrd="0" presId="urn:microsoft.com/office/officeart/2005/8/layout/process2"/>
    <dgm:cxn modelId="{97D78C51-E09A-40E0-B862-452029A44D76}" type="presOf" srcId="{A5DBD213-A3FB-4784-A432-DDE97B8200CC}" destId="{60D3B8D4-3977-4A5C-A960-9D2310F35B86}" srcOrd="1" destOrd="0" presId="urn:microsoft.com/office/officeart/2005/8/layout/process2"/>
    <dgm:cxn modelId="{D2C54254-1413-4A13-B0EB-E64A78B19E40}" srcId="{7DB374D2-35AF-41DD-8C8D-1F9ED2F8303A}" destId="{D05DD278-BE8A-409E-9E00-316315AFC2EE}" srcOrd="2" destOrd="0" parTransId="{A5E8B64D-9066-4399-87FF-A94B6971F8F6}" sibTransId="{AA636357-EB7A-453B-9B11-B8A48193383C}"/>
    <dgm:cxn modelId="{24369774-D53B-4BA6-9087-3DCCD1C52828}" type="presOf" srcId="{7DB374D2-35AF-41DD-8C8D-1F9ED2F8303A}" destId="{5E30622D-5538-4F43-B62C-11B2AB2B584C}" srcOrd="0" destOrd="0" presId="urn:microsoft.com/office/officeart/2005/8/layout/process2"/>
    <dgm:cxn modelId="{748182C2-CBEE-403A-B222-F4AA5D5C2E77}" type="presOf" srcId="{226F1ED0-173E-4DEB-96FC-87632FD476DF}" destId="{A034A414-E72B-4983-A751-D3F37C7E6AF8}" srcOrd="0" destOrd="0" presId="urn:microsoft.com/office/officeart/2005/8/layout/process2"/>
    <dgm:cxn modelId="{DD0F1EC3-1647-4299-B358-BF266C2E49D7}" type="presOf" srcId="{A14A0756-B272-4BE2-A327-DE58A06DFB2C}" destId="{62D40803-884E-4B4F-9339-61023B401403}" srcOrd="0" destOrd="0" presId="urn:microsoft.com/office/officeart/2005/8/layout/process2"/>
    <dgm:cxn modelId="{3B8C8FC3-935F-4F1C-A0EC-F8BDF3266497}" type="presOf" srcId="{226F1ED0-173E-4DEB-96FC-87632FD476DF}" destId="{DF2F39BA-BE45-4D1A-8C74-0357A4C96B54}" srcOrd="1" destOrd="0" presId="urn:microsoft.com/office/officeart/2005/8/layout/process2"/>
    <dgm:cxn modelId="{88AE73C4-F38D-44BD-9CDD-434673601680}" srcId="{7DB374D2-35AF-41DD-8C8D-1F9ED2F8303A}" destId="{D6E2FBBB-E449-40F9-A3AA-6E90F7412C2F}" srcOrd="1" destOrd="0" parTransId="{C0B36F81-8DDA-4592-ADC6-03E739A400DD}" sibTransId="{A5DBD213-A3FB-4784-A432-DDE97B8200CC}"/>
    <dgm:cxn modelId="{D9EADD8F-E397-4AC8-9AB9-C88825ECB11C}" type="presParOf" srcId="{5E30622D-5538-4F43-B62C-11B2AB2B584C}" destId="{62D40803-884E-4B4F-9339-61023B401403}" srcOrd="0" destOrd="0" presId="urn:microsoft.com/office/officeart/2005/8/layout/process2"/>
    <dgm:cxn modelId="{95F52273-BB7D-4455-AB42-94DA086E0074}" type="presParOf" srcId="{5E30622D-5538-4F43-B62C-11B2AB2B584C}" destId="{A034A414-E72B-4983-A751-D3F37C7E6AF8}" srcOrd="1" destOrd="0" presId="urn:microsoft.com/office/officeart/2005/8/layout/process2"/>
    <dgm:cxn modelId="{7A567927-9EA1-47B6-A88D-8D7B4B1532C3}" type="presParOf" srcId="{A034A414-E72B-4983-A751-D3F37C7E6AF8}" destId="{DF2F39BA-BE45-4D1A-8C74-0357A4C96B54}" srcOrd="0" destOrd="0" presId="urn:microsoft.com/office/officeart/2005/8/layout/process2"/>
    <dgm:cxn modelId="{C151F397-153B-4745-9174-D1FD985947A6}" type="presParOf" srcId="{5E30622D-5538-4F43-B62C-11B2AB2B584C}" destId="{041B426E-9DC7-4A04-8976-D0C17FCCD9BC}" srcOrd="2" destOrd="0" presId="urn:microsoft.com/office/officeart/2005/8/layout/process2"/>
    <dgm:cxn modelId="{C843B749-F393-479B-AB8D-45EF18721D32}" type="presParOf" srcId="{5E30622D-5538-4F43-B62C-11B2AB2B584C}" destId="{6A9E7557-B987-4129-8585-6E08A4A49AC0}" srcOrd="3" destOrd="0" presId="urn:microsoft.com/office/officeart/2005/8/layout/process2"/>
    <dgm:cxn modelId="{1C39B5E9-F1D6-40CE-B7D2-776C35EF70E1}" type="presParOf" srcId="{6A9E7557-B987-4129-8585-6E08A4A49AC0}" destId="{60D3B8D4-3977-4A5C-A960-9D2310F35B86}" srcOrd="0" destOrd="0" presId="urn:microsoft.com/office/officeart/2005/8/layout/process2"/>
    <dgm:cxn modelId="{5F3AF5DF-8293-4CB2-8A16-866AF42B00D4}" type="presParOf" srcId="{5E30622D-5538-4F43-B62C-11B2AB2B584C}" destId="{1A5FBD9C-5D2A-4280-ABE2-675BB355984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40803-884E-4B4F-9339-61023B401403}">
      <dsp:nvSpPr>
        <dsp:cNvPr id="0" name=""/>
        <dsp:cNvSpPr/>
      </dsp:nvSpPr>
      <dsp:spPr>
        <a:xfrm>
          <a:off x="638268" y="0"/>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E-step</a:t>
          </a:r>
          <a:r>
            <a:rPr kumimoji="1" lang="ja-JP" sz="1800" kern="1200"/>
            <a:t>（負担率計算）に必要な初期化</a:t>
          </a:r>
          <a:endParaRPr lang="ja-JP" sz="1800" kern="1200"/>
        </a:p>
      </dsp:txBody>
      <dsp:txXfrm>
        <a:off x="667491" y="29223"/>
        <a:ext cx="3075092" cy="939297"/>
      </dsp:txXfrm>
    </dsp:sp>
    <dsp:sp modelId="{A034A414-E72B-4983-A751-D3F37C7E6AF8}">
      <dsp:nvSpPr>
        <dsp:cNvPr id="0" name=""/>
        <dsp:cNvSpPr/>
      </dsp:nvSpPr>
      <dsp:spPr>
        <a:xfrm rot="5400000">
          <a:off x="2017960" y="1022687"/>
          <a:ext cx="374153" cy="4489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5400000">
        <a:off x="2070342" y="1060102"/>
        <a:ext cx="269390" cy="261907"/>
      </dsp:txXfrm>
    </dsp:sp>
    <dsp:sp modelId="{041B426E-9DC7-4A04-8976-D0C17FCCD9BC}">
      <dsp:nvSpPr>
        <dsp:cNvPr id="0" name=""/>
        <dsp:cNvSpPr/>
      </dsp:nvSpPr>
      <dsp:spPr>
        <a:xfrm>
          <a:off x="638268" y="1496615"/>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E-step  </a:t>
          </a:r>
          <a:r>
            <a:rPr kumimoji="1" lang="ja-JP" sz="1800" kern="1200"/>
            <a:t>負担率計算</a:t>
          </a:r>
          <a:endParaRPr lang="ja-JP" sz="1800" kern="1200"/>
        </a:p>
      </dsp:txBody>
      <dsp:txXfrm>
        <a:off x="667491" y="1525838"/>
        <a:ext cx="3075092" cy="939297"/>
      </dsp:txXfrm>
    </dsp:sp>
    <dsp:sp modelId="{6A9E7557-B987-4129-8585-6E08A4A49AC0}">
      <dsp:nvSpPr>
        <dsp:cNvPr id="0" name=""/>
        <dsp:cNvSpPr/>
      </dsp:nvSpPr>
      <dsp:spPr>
        <a:xfrm rot="5400000">
          <a:off x="2017960" y="2519302"/>
          <a:ext cx="374153" cy="4489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5400000">
        <a:off x="2070342" y="2556717"/>
        <a:ext cx="269390" cy="261907"/>
      </dsp:txXfrm>
    </dsp:sp>
    <dsp:sp modelId="{1A5FBD9C-5D2A-4280-ABE2-675BB355984D}">
      <dsp:nvSpPr>
        <dsp:cNvPr id="0" name=""/>
        <dsp:cNvSpPr/>
      </dsp:nvSpPr>
      <dsp:spPr>
        <a:xfrm>
          <a:off x="638268" y="2993231"/>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M-step </a:t>
          </a:r>
          <a:r>
            <a:rPr kumimoji="1" lang="ja-JP" sz="1800" kern="1200"/>
            <a:t>混合比率，カテゴリカル分布パラメータの計算</a:t>
          </a:r>
          <a:endParaRPr lang="ja-JP" sz="1800" kern="1200"/>
        </a:p>
      </dsp:txBody>
      <dsp:txXfrm>
        <a:off x="667491" y="3022454"/>
        <a:ext cx="3075092" cy="9392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46D6D-6A7D-438F-A289-0A246A99CC74}" type="datetimeFigureOut">
              <a:rPr kumimoji="1" lang="ja-JP" altLang="en-US" smtClean="0"/>
              <a:t>2024/9/6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34338-2DEA-4A6B-8EE9-53F6508C6A93}" type="slidenum">
              <a:rPr kumimoji="1" lang="ja-JP" altLang="en-US" smtClean="0"/>
              <a:t>‹#›</a:t>
            </a:fld>
            <a:endParaRPr kumimoji="1" lang="ja-JP" altLang="en-US"/>
          </a:p>
        </p:txBody>
      </p:sp>
    </p:spTree>
    <p:extLst>
      <p:ext uri="{BB962C8B-B14F-4D97-AF65-F5344CB8AC3E}">
        <p14:creationId xmlns:p14="http://schemas.microsoft.com/office/powerpoint/2010/main" val="16571549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61F8C-AD13-2EC7-173E-340898582E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B015B23-B830-BDAA-52A1-D18E448B7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7122D9-48DD-D32A-6A81-22FF97751510}"/>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832ED459-86DE-AA78-6C4F-DD7CFC00E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AD427C-61FF-73E0-B0B6-F55D289569D6}"/>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25359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654B0-C8D9-8D3B-C379-43B1F03ADE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AC5E28-C606-E734-6078-41D69CD5D7B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19BEF8-F064-9B35-1E39-6615B1CC7EF5}"/>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9392AA75-5161-BEB5-9C4B-4390F9ED9C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482A67-772C-610C-61EC-0D964B1616B9}"/>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18415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F16E3A-4565-A6A5-196E-12FEC0560D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C83754-52C7-261D-C981-C958B6C4C56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75883-F528-150D-6F61-6897EEF524B0}"/>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79557512-2606-2E72-3FDB-62B82B60F9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6B04A1-0376-CB85-5D06-F3B06A1B142E}"/>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157935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DFE95-9069-F5BF-ECC1-FB5278E342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85CE12-7D6B-DF2F-026F-17FC86C5E6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BAC011-AB15-8EE4-CC4E-3EBF095A3616}"/>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C85E19AD-DE08-EE8F-F3D0-92D8F0E3B8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D6679-339A-C32A-DE7B-B21094337D1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76932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6EC76-6A4E-2033-8BE3-90C1451ACC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7DC8EA-E778-5150-DFF5-48A3C9566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9E66C8-A782-A781-8A8B-155F489C2C86}"/>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29E2415D-2264-F6C2-CCB9-1F46DD8772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4BC7C5-59C7-9A72-A0E6-205425788948}"/>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70756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39749-E1C8-02F5-4F37-B863F6B8FD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D01C5C-9DC1-1E1C-C944-CDE9937061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26ED11-38FF-78B3-F192-D110AC732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947CD4-F235-FA1F-466D-27A62E2E75BB}"/>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6" name="フッター プレースホルダー 5">
            <a:extLst>
              <a:ext uri="{FF2B5EF4-FFF2-40B4-BE49-F238E27FC236}">
                <a16:creationId xmlns:a16="http://schemas.microsoft.com/office/drawing/2014/main" id="{D5FD8A16-4E0F-D2EA-AE0D-2F4765B55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E7BCDA-BEFD-F7B6-84BC-9683144AD658}"/>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27130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5D3D8-2E41-F806-18F2-6260777125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29AABC-63B3-2CD3-FA0D-3F268ADC1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4190EB-CC36-FEAD-C22D-8D7DE76C68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E2AC60-F0C3-BBE8-5F2D-13F750143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D1E976-4E0C-0775-3A65-11716E2852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9E1B6F-E2F1-07ED-3BAC-7D5400B36EE5}"/>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8" name="フッター プレースホルダー 7">
            <a:extLst>
              <a:ext uri="{FF2B5EF4-FFF2-40B4-BE49-F238E27FC236}">
                <a16:creationId xmlns:a16="http://schemas.microsoft.com/office/drawing/2014/main" id="{2641C36D-C4CF-1C03-5302-1209D0B087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651968-2986-5AE8-A2C5-3E1EC82CBDD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99952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E7E154-AA89-C491-0A49-BE832922A3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8D693E-0D2F-A004-298E-5AE1BCCCAEA5}"/>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4" name="フッター プレースホルダー 3">
            <a:extLst>
              <a:ext uri="{FF2B5EF4-FFF2-40B4-BE49-F238E27FC236}">
                <a16:creationId xmlns:a16="http://schemas.microsoft.com/office/drawing/2014/main" id="{CBFF5414-6700-322C-EAF4-EEC57590D3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1BE0B3-B39D-C812-5746-05ADFF65736A}"/>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7761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2DB38F-B044-89C6-BE2E-4319AFA72412}"/>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3" name="フッター プレースホルダー 2">
            <a:extLst>
              <a:ext uri="{FF2B5EF4-FFF2-40B4-BE49-F238E27FC236}">
                <a16:creationId xmlns:a16="http://schemas.microsoft.com/office/drawing/2014/main" id="{817B4EB2-B07B-2878-860F-15C49403AC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A1A1CA-4BC4-67B6-CE81-BB14453726BB}"/>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4065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D3823-1921-7EF7-69AA-D29717D2F4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70E06F-A3BC-9E22-1BE3-94005F3E0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6F6734-FFA5-9484-61C8-290916053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1C5878-0C39-6128-E757-36AFC198B22A}"/>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6" name="フッター プレースホルダー 5">
            <a:extLst>
              <a:ext uri="{FF2B5EF4-FFF2-40B4-BE49-F238E27FC236}">
                <a16:creationId xmlns:a16="http://schemas.microsoft.com/office/drawing/2014/main" id="{AF8536C9-7F23-5532-F25B-B0801D6CF2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9401D2-5231-33EF-C804-2455F023882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58006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DD86C-941B-F41B-0F8A-F9AA264B34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F7C8CED-4B65-DBE4-CB93-7D067D807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B49D1D-75B0-236F-812D-0A34518C8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8040BC-7B20-CDBC-CFA4-9F67349ECB77}"/>
              </a:ext>
            </a:extLst>
          </p:cNvPr>
          <p:cNvSpPr>
            <a:spLocks noGrp="1"/>
          </p:cNvSpPr>
          <p:nvPr>
            <p:ph type="dt" sz="half" idx="10"/>
          </p:nvPr>
        </p:nvSpPr>
        <p:spPr/>
        <p:txBody>
          <a:bodyPr/>
          <a:lstStyle/>
          <a:p>
            <a:fld id="{68FBDEA6-8C67-4D14-A8F8-EBD851D61365}" type="datetimeFigureOut">
              <a:rPr kumimoji="1" lang="ja-JP" altLang="en-US" smtClean="0"/>
              <a:t>2024/9/6</a:t>
            </a:fld>
            <a:endParaRPr kumimoji="1" lang="ja-JP" altLang="en-US"/>
          </a:p>
        </p:txBody>
      </p:sp>
      <p:sp>
        <p:nvSpPr>
          <p:cNvPr id="6" name="フッター プレースホルダー 5">
            <a:extLst>
              <a:ext uri="{FF2B5EF4-FFF2-40B4-BE49-F238E27FC236}">
                <a16:creationId xmlns:a16="http://schemas.microsoft.com/office/drawing/2014/main" id="{76C7AFBD-60A8-A1F8-FA7C-5B3E3B5C62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75D72-585A-808B-9EEF-40D099FDCE3E}"/>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11881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70F93C3-C648-9C9E-CA7F-B57BF8725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0CB8C4-72D8-D0FD-1BB4-4B72CE3BD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637053-6247-D0EB-C74E-21DBEB5E8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BDEA6-8C67-4D14-A8F8-EBD851D61365}" type="datetimeFigureOut">
              <a:rPr kumimoji="1" lang="ja-JP" altLang="en-US" smtClean="0"/>
              <a:t>2024/9/6</a:t>
            </a:fld>
            <a:endParaRPr kumimoji="1" lang="ja-JP" altLang="en-US"/>
          </a:p>
        </p:txBody>
      </p:sp>
      <p:sp>
        <p:nvSpPr>
          <p:cNvPr id="5" name="フッター プレースホルダー 4">
            <a:extLst>
              <a:ext uri="{FF2B5EF4-FFF2-40B4-BE49-F238E27FC236}">
                <a16:creationId xmlns:a16="http://schemas.microsoft.com/office/drawing/2014/main" id="{932785C1-BE65-87F8-DEDB-B02BF5490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AAE7BC-6B0C-065B-01D4-4EEDEAA98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19898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281.png"/><Relationship Id="rId1" Type="http://schemas.openxmlformats.org/officeDocument/2006/relationships/slideLayout" Target="../slideLayouts/slideLayout7.xml"/><Relationship Id="rId5" Type="http://schemas.openxmlformats.org/officeDocument/2006/relationships/image" Target="../media/image312.png"/><Relationship Id="rId4" Type="http://schemas.openxmlformats.org/officeDocument/2006/relationships/image" Target="../media/image30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3.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2.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hyperlink" Target="https://www.anarchive-beta.com/entry/2022/01/25/032456" TargetMode="External"/><Relationship Id="rId2" Type="http://schemas.openxmlformats.org/officeDocument/2006/relationships/hyperlink" Target="https://techblog.nhn-techorus.com/archives/743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49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3.png"/><Relationship Id="rId3" Type="http://schemas.openxmlformats.org/officeDocument/2006/relationships/image" Target="../media/image571.png"/><Relationship Id="rId7" Type="http://schemas.openxmlformats.org/officeDocument/2006/relationships/image" Target="../media/image590.png"/><Relationship Id="rId12" Type="http://schemas.openxmlformats.org/officeDocument/2006/relationships/image" Target="../media/image2.jpeg"/><Relationship Id="rId2" Type="http://schemas.openxmlformats.org/officeDocument/2006/relationships/image" Target="../media/image560.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2.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1.png"/><Relationship Id="rId1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51.png"/><Relationship Id="rId3" Type="http://schemas.openxmlformats.org/officeDocument/2006/relationships/image" Target="../media/image661.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6.png"/></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780.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1.emf"/><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90.png"/><Relationship Id="rId4" Type="http://schemas.openxmlformats.org/officeDocument/2006/relationships/image" Target="../media/image89.png"/></Relationships>
</file>

<file path=ppt/slides/_rels/slide2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86.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0.png"/></Relationships>
</file>

<file path=ppt/slides/_rels/slide27.xml.rels><?xml version="1.0" encoding="UTF-8" standalone="yes"?>
<Relationships xmlns="http://schemas.openxmlformats.org/package/2006/relationships"><Relationship Id="rId8" Type="http://schemas.openxmlformats.org/officeDocument/2006/relationships/image" Target="../media/image760.png"/><Relationship Id="rId3" Type="http://schemas.openxmlformats.org/officeDocument/2006/relationships/image" Target="../media/image710.png"/><Relationship Id="rId7" Type="http://schemas.openxmlformats.org/officeDocument/2006/relationships/image" Target="../media/image750.png"/><Relationship Id="rId1" Type="http://schemas.openxmlformats.org/officeDocument/2006/relationships/slideLayout" Target="../slideLayouts/slideLayout7.xml"/><Relationship Id="rId6" Type="http://schemas.openxmlformats.org/officeDocument/2006/relationships/image" Target="../media/image740.png"/><Relationship Id="rId5" Type="http://schemas.openxmlformats.org/officeDocument/2006/relationships/image" Target="../media/image101.png"/><Relationship Id="rId4" Type="http://schemas.openxmlformats.org/officeDocument/2006/relationships/image" Target="../media/image720.png"/><Relationship Id="rId9" Type="http://schemas.openxmlformats.org/officeDocument/2006/relationships/image" Target="../media/image770.png"/></Relationships>
</file>

<file path=ppt/slides/_rels/slide28.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02.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94.png"/></Relationships>
</file>

<file path=ppt/slides/_rels/slide29.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85.emf"/><Relationship Id="rId4" Type="http://schemas.openxmlformats.org/officeDocument/2006/relationships/image" Target="../media/image109.png"/><Relationship Id="rId9" Type="http://schemas.openxmlformats.org/officeDocument/2006/relationships/image" Target="../media/image1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114.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image" Target="../media/image112.png"/><Relationship Id="rId16" Type="http://schemas.openxmlformats.org/officeDocument/2006/relationships/image" Target="../media/image127.png"/><Relationship Id="rId1" Type="http://schemas.openxmlformats.org/officeDocument/2006/relationships/slideLayout" Target="../slideLayouts/slideLayout7.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04.png"/><Relationship Id="rId15" Type="http://schemas.openxmlformats.org/officeDocument/2006/relationships/image" Target="../media/image12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s>
</file>

<file path=ppt/slides/_rels/slide31.xml.rels><?xml version="1.0" encoding="UTF-8" standalone="yes"?>
<Relationships xmlns="http://schemas.openxmlformats.org/package/2006/relationships"><Relationship Id="rId8" Type="http://schemas.openxmlformats.org/officeDocument/2006/relationships/image" Target="../media/image135.png"/><Relationship Id="rId13" Type="http://schemas.openxmlformats.org/officeDocument/2006/relationships/image" Target="../media/image1381.png"/><Relationship Id="rId18" Type="http://schemas.openxmlformats.org/officeDocument/2006/relationships/image" Target="../media/image143.png"/><Relationship Id="rId26" Type="http://schemas.openxmlformats.org/officeDocument/2006/relationships/image" Target="../media/image151.png"/><Relationship Id="rId3" Type="http://schemas.openxmlformats.org/officeDocument/2006/relationships/image" Target="../media/image130.png"/><Relationship Id="rId21" Type="http://schemas.openxmlformats.org/officeDocument/2006/relationships/image" Target="../media/image146.png"/><Relationship Id="rId7" Type="http://schemas.openxmlformats.org/officeDocument/2006/relationships/image" Target="../media/image134.png"/><Relationship Id="rId12" Type="http://schemas.openxmlformats.org/officeDocument/2006/relationships/image" Target="../media/image138.png"/><Relationship Id="rId17" Type="http://schemas.openxmlformats.org/officeDocument/2006/relationships/image" Target="../media/image142.png"/><Relationship Id="rId25" Type="http://schemas.openxmlformats.org/officeDocument/2006/relationships/image" Target="../media/image150.png"/><Relationship Id="rId2" Type="http://schemas.openxmlformats.org/officeDocument/2006/relationships/image" Target="../media/image129.png"/><Relationship Id="rId16" Type="http://schemas.openxmlformats.org/officeDocument/2006/relationships/image" Target="../media/image141.png"/><Relationship Id="rId20"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33.png"/><Relationship Id="rId11" Type="http://schemas.openxmlformats.org/officeDocument/2006/relationships/image" Target="../media/image137.png"/><Relationship Id="rId24" Type="http://schemas.openxmlformats.org/officeDocument/2006/relationships/image" Target="../media/image149.png"/><Relationship Id="rId5" Type="http://schemas.openxmlformats.org/officeDocument/2006/relationships/image" Target="../media/image132.png"/><Relationship Id="rId15" Type="http://schemas.openxmlformats.org/officeDocument/2006/relationships/image" Target="../media/image140.png"/><Relationship Id="rId23" Type="http://schemas.openxmlformats.org/officeDocument/2006/relationships/image" Target="../media/image148.png"/><Relationship Id="rId10" Type="http://schemas.openxmlformats.org/officeDocument/2006/relationships/image" Target="../media/image116.png"/><Relationship Id="rId19" Type="http://schemas.openxmlformats.org/officeDocument/2006/relationships/image" Target="../media/image144.png"/><Relationship Id="rId4" Type="http://schemas.openxmlformats.org/officeDocument/2006/relationships/image" Target="../media/image131.png"/><Relationship Id="rId9" Type="http://schemas.openxmlformats.org/officeDocument/2006/relationships/image" Target="../media/image136.png"/><Relationship Id="rId14" Type="http://schemas.openxmlformats.org/officeDocument/2006/relationships/image" Target="../media/image139.png"/><Relationship Id="rId22" Type="http://schemas.openxmlformats.org/officeDocument/2006/relationships/image" Target="../media/image147.png"/><Relationship Id="rId27" Type="http://schemas.openxmlformats.org/officeDocument/2006/relationships/image" Target="../media/image152.png"/></Relationships>
</file>

<file path=ppt/slides/_rels/slide32.xml.rels><?xml version="1.0" encoding="UTF-8" standalone="yes"?>
<Relationships xmlns="http://schemas.openxmlformats.org/package/2006/relationships"><Relationship Id="rId8" Type="http://schemas.openxmlformats.org/officeDocument/2006/relationships/image" Target="../media/image157.png"/><Relationship Id="rId13" Type="http://schemas.openxmlformats.org/officeDocument/2006/relationships/image" Target="../media/image162.png"/><Relationship Id="rId18" Type="http://schemas.openxmlformats.org/officeDocument/2006/relationships/image" Target="../media/image167.png"/><Relationship Id="rId26" Type="http://schemas.openxmlformats.org/officeDocument/2006/relationships/image" Target="../media/image175.png"/><Relationship Id="rId3" Type="http://schemas.openxmlformats.org/officeDocument/2006/relationships/image" Target="../media/image1520.png"/><Relationship Id="rId21" Type="http://schemas.openxmlformats.org/officeDocument/2006/relationships/image" Target="../media/image170.png"/><Relationship Id="rId7" Type="http://schemas.openxmlformats.org/officeDocument/2006/relationships/image" Target="../media/image156.png"/><Relationship Id="rId12" Type="http://schemas.openxmlformats.org/officeDocument/2006/relationships/image" Target="../media/image161.png"/><Relationship Id="rId17" Type="http://schemas.openxmlformats.org/officeDocument/2006/relationships/image" Target="../media/image166.png"/><Relationship Id="rId25" Type="http://schemas.openxmlformats.org/officeDocument/2006/relationships/image" Target="../media/image174.png"/><Relationship Id="rId2" Type="http://schemas.openxmlformats.org/officeDocument/2006/relationships/image" Target="../media/image1510.png"/><Relationship Id="rId16" Type="http://schemas.openxmlformats.org/officeDocument/2006/relationships/image" Target="../media/image165.png"/><Relationship Id="rId20" Type="http://schemas.openxmlformats.org/officeDocument/2006/relationships/image" Target="../media/image169.png"/><Relationship Id="rId29"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24" Type="http://schemas.openxmlformats.org/officeDocument/2006/relationships/image" Target="../media/image173.png"/><Relationship Id="rId5" Type="http://schemas.openxmlformats.org/officeDocument/2006/relationships/image" Target="../media/image154.png"/><Relationship Id="rId15" Type="http://schemas.openxmlformats.org/officeDocument/2006/relationships/image" Target="../media/image164.png"/><Relationship Id="rId23" Type="http://schemas.openxmlformats.org/officeDocument/2006/relationships/image" Target="../media/image172.png"/><Relationship Id="rId28" Type="http://schemas.openxmlformats.org/officeDocument/2006/relationships/image" Target="../media/image177.png"/><Relationship Id="rId10" Type="http://schemas.openxmlformats.org/officeDocument/2006/relationships/image" Target="../media/image159.png"/><Relationship Id="rId19" Type="http://schemas.openxmlformats.org/officeDocument/2006/relationships/image" Target="../media/image168.png"/><Relationship Id="rId31" Type="http://schemas.openxmlformats.org/officeDocument/2006/relationships/image" Target="../media/image180.png"/><Relationship Id="rId4" Type="http://schemas.openxmlformats.org/officeDocument/2006/relationships/image" Target="../media/image153.png"/><Relationship Id="rId9" Type="http://schemas.openxmlformats.org/officeDocument/2006/relationships/image" Target="../media/image158.png"/><Relationship Id="rId14" Type="http://schemas.openxmlformats.org/officeDocument/2006/relationships/image" Target="../media/image163.png"/><Relationship Id="rId22" Type="http://schemas.openxmlformats.org/officeDocument/2006/relationships/image" Target="../media/image171.png"/><Relationship Id="rId27" Type="http://schemas.openxmlformats.org/officeDocument/2006/relationships/image" Target="../media/image176.png"/><Relationship Id="rId30" Type="http://schemas.openxmlformats.org/officeDocument/2006/relationships/image" Target="../media/image179.png"/></Relationships>
</file>

<file path=ppt/slides/_rels/slide33.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7.xml"/><Relationship Id="rId6" Type="http://schemas.openxmlformats.org/officeDocument/2006/relationships/image" Target="../media/image185.png"/><Relationship Id="rId5" Type="http://schemas.openxmlformats.org/officeDocument/2006/relationships/image" Target="../media/image184.png"/><Relationship Id="rId4" Type="http://schemas.openxmlformats.org/officeDocument/2006/relationships/image" Target="../media/image183.png"/></Relationships>
</file>

<file path=ppt/slides/_rels/slide34.xml.rels><?xml version="1.0" encoding="UTF-8" standalone="yes"?>
<Relationships xmlns="http://schemas.openxmlformats.org/package/2006/relationships"><Relationship Id="rId8" Type="http://schemas.openxmlformats.org/officeDocument/2006/relationships/image" Target="../media/image1821.png"/><Relationship Id="rId13" Type="http://schemas.openxmlformats.org/officeDocument/2006/relationships/image" Target="../media/image187.png"/><Relationship Id="rId18" Type="http://schemas.openxmlformats.org/officeDocument/2006/relationships/image" Target="../media/image192.png"/><Relationship Id="rId3" Type="http://schemas.openxmlformats.org/officeDocument/2006/relationships/image" Target="../media/image1770.png"/><Relationship Id="rId21" Type="http://schemas.openxmlformats.org/officeDocument/2006/relationships/image" Target="../media/image195.png"/><Relationship Id="rId7" Type="http://schemas.openxmlformats.org/officeDocument/2006/relationships/image" Target="../media/image1811.png"/><Relationship Id="rId12" Type="http://schemas.openxmlformats.org/officeDocument/2006/relationships/image" Target="../media/image186.png"/><Relationship Id="rId17" Type="http://schemas.openxmlformats.org/officeDocument/2006/relationships/image" Target="../media/image191.png"/><Relationship Id="rId2" Type="http://schemas.openxmlformats.org/officeDocument/2006/relationships/image" Target="../media/image1760.png"/><Relationship Id="rId16" Type="http://schemas.openxmlformats.org/officeDocument/2006/relationships/image" Target="../media/image190.png"/><Relationship Id="rId20" Type="http://schemas.openxmlformats.org/officeDocument/2006/relationships/image" Target="../media/image194.png"/><Relationship Id="rId1" Type="http://schemas.openxmlformats.org/officeDocument/2006/relationships/slideLayout" Target="../slideLayouts/slideLayout7.xml"/><Relationship Id="rId6" Type="http://schemas.openxmlformats.org/officeDocument/2006/relationships/image" Target="../media/image1800.png"/><Relationship Id="rId11" Type="http://schemas.openxmlformats.org/officeDocument/2006/relationships/image" Target="../media/image1851.png"/><Relationship Id="rId5" Type="http://schemas.openxmlformats.org/officeDocument/2006/relationships/image" Target="../media/image1790.png"/><Relationship Id="rId15" Type="http://schemas.openxmlformats.org/officeDocument/2006/relationships/image" Target="../media/image189.png"/><Relationship Id="rId10" Type="http://schemas.openxmlformats.org/officeDocument/2006/relationships/image" Target="../media/image1841.png"/><Relationship Id="rId19" Type="http://schemas.openxmlformats.org/officeDocument/2006/relationships/image" Target="../media/image193.png"/><Relationship Id="rId4" Type="http://schemas.openxmlformats.org/officeDocument/2006/relationships/image" Target="../media/image1780.png"/><Relationship Id="rId9" Type="http://schemas.openxmlformats.org/officeDocument/2006/relationships/image" Target="../media/image1831.png"/><Relationship Id="rId14" Type="http://schemas.openxmlformats.org/officeDocument/2006/relationships/image" Target="../media/image188.png"/><Relationship Id="rId22" Type="http://schemas.openxmlformats.org/officeDocument/2006/relationships/image" Target="../media/image196.png"/></Relationships>
</file>

<file path=ppt/slides/_rels/slide35.xml.rels><?xml version="1.0" encoding="UTF-8" standalone="yes"?>
<Relationships xmlns="http://schemas.openxmlformats.org/package/2006/relationships"><Relationship Id="rId8" Type="http://schemas.openxmlformats.org/officeDocument/2006/relationships/image" Target="../media/image1870.png"/><Relationship Id="rId13" Type="http://schemas.openxmlformats.org/officeDocument/2006/relationships/image" Target="../media/image1920.png"/><Relationship Id="rId3" Type="http://schemas.openxmlformats.org/officeDocument/2006/relationships/image" Target="../media/image1820.png"/><Relationship Id="rId7" Type="http://schemas.openxmlformats.org/officeDocument/2006/relationships/image" Target="../media/image1860.png"/><Relationship Id="rId12" Type="http://schemas.openxmlformats.org/officeDocument/2006/relationships/image" Target="../media/image1910.png"/><Relationship Id="rId17" Type="http://schemas.openxmlformats.org/officeDocument/2006/relationships/image" Target="../media/image198.png"/><Relationship Id="rId2" Type="http://schemas.openxmlformats.org/officeDocument/2006/relationships/image" Target="../media/image197.png"/><Relationship Id="rId16" Type="http://schemas.openxmlformats.org/officeDocument/2006/relationships/image" Target="../media/image1950.png"/><Relationship Id="rId1" Type="http://schemas.openxmlformats.org/officeDocument/2006/relationships/slideLayout" Target="../slideLayouts/slideLayout7.xml"/><Relationship Id="rId6" Type="http://schemas.openxmlformats.org/officeDocument/2006/relationships/image" Target="../media/image1850.png"/><Relationship Id="rId11" Type="http://schemas.openxmlformats.org/officeDocument/2006/relationships/image" Target="../media/image1900.png"/><Relationship Id="rId5" Type="http://schemas.openxmlformats.org/officeDocument/2006/relationships/image" Target="../media/image1840.png"/><Relationship Id="rId15" Type="http://schemas.openxmlformats.org/officeDocument/2006/relationships/image" Target="../media/image1940.png"/><Relationship Id="rId10" Type="http://schemas.openxmlformats.org/officeDocument/2006/relationships/image" Target="../media/image1890.png"/><Relationship Id="rId4" Type="http://schemas.openxmlformats.org/officeDocument/2006/relationships/image" Target="../media/image1830.png"/><Relationship Id="rId9" Type="http://schemas.openxmlformats.org/officeDocument/2006/relationships/image" Target="../media/image1880.png"/><Relationship Id="rId14" Type="http://schemas.openxmlformats.org/officeDocument/2006/relationships/image" Target="../media/image1930.png"/></Relationships>
</file>

<file path=ppt/slides/_rels/slide36.xml.rels><?xml version="1.0" encoding="UTF-8" standalone="yes"?>
<Relationships xmlns="http://schemas.openxmlformats.org/package/2006/relationships"><Relationship Id="rId8" Type="http://schemas.openxmlformats.org/officeDocument/2006/relationships/image" Target="../media/image2030.png"/><Relationship Id="rId13" Type="http://schemas.openxmlformats.org/officeDocument/2006/relationships/image" Target="../media/image208.png"/><Relationship Id="rId3" Type="http://schemas.openxmlformats.org/officeDocument/2006/relationships/image" Target="../media/image200.png"/><Relationship Id="rId7" Type="http://schemas.openxmlformats.org/officeDocument/2006/relationships/image" Target="../media/image203.png"/><Relationship Id="rId12" Type="http://schemas.openxmlformats.org/officeDocument/2006/relationships/image" Target="../media/image207.png"/><Relationship Id="rId2" Type="http://schemas.openxmlformats.org/officeDocument/2006/relationships/image" Target="../media/image199.png"/><Relationship Id="rId1" Type="http://schemas.openxmlformats.org/officeDocument/2006/relationships/slideLayout" Target="../slideLayouts/slideLayout7.xml"/><Relationship Id="rId6" Type="http://schemas.openxmlformats.org/officeDocument/2006/relationships/image" Target="../media/image202.png"/><Relationship Id="rId11" Type="http://schemas.openxmlformats.org/officeDocument/2006/relationships/image" Target="../media/image206.png"/><Relationship Id="rId5" Type="http://schemas.openxmlformats.org/officeDocument/2006/relationships/image" Target="../media/image201.png"/><Relationship Id="rId10" Type="http://schemas.openxmlformats.org/officeDocument/2006/relationships/image" Target="../media/image205.png"/><Relationship Id="rId4" Type="http://schemas.openxmlformats.org/officeDocument/2006/relationships/image" Target="../media/image1990.png"/><Relationship Id="rId9" Type="http://schemas.openxmlformats.org/officeDocument/2006/relationships/image" Target="../media/image204.png"/></Relationships>
</file>

<file path=ppt/slides/_rels/slide37.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51.png"/><Relationship Id="rId3" Type="http://schemas.openxmlformats.org/officeDocument/2006/relationships/image" Target="../media/image661.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2080.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6.png"/></Relationships>
</file>

<file path=ppt/slides/_rels/slide38.xml.rels><?xml version="1.0" encoding="UTF-8" standalone="yes"?>
<Relationships xmlns="http://schemas.openxmlformats.org/package/2006/relationships"><Relationship Id="rId8" Type="http://schemas.openxmlformats.org/officeDocument/2006/relationships/image" Target="../media/image212.png"/><Relationship Id="rId7" Type="http://schemas.openxmlformats.org/officeDocument/2006/relationships/image" Target="../media/image211.png"/><Relationship Id="rId2" Type="http://schemas.openxmlformats.org/officeDocument/2006/relationships/image" Target="../media/image1281.png"/><Relationship Id="rId1" Type="http://schemas.openxmlformats.org/officeDocument/2006/relationships/slideLayout" Target="../slideLayouts/slideLayout7.xml"/><Relationship Id="rId6" Type="http://schemas.openxmlformats.org/officeDocument/2006/relationships/image" Target="../media/image210.png"/><Relationship Id="rId5" Type="http://schemas.openxmlformats.org/officeDocument/2006/relationships/image" Target="../media/image209.png"/><Relationship Id="rId4" Type="http://schemas.openxmlformats.org/officeDocument/2006/relationships/image" Target="../media/image1301.png"/><Relationship Id="rId9" Type="http://schemas.openxmlformats.org/officeDocument/2006/relationships/image" Target="../media/image2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8" Type="http://schemas.openxmlformats.org/officeDocument/2006/relationships/image" Target="../media/image215.png"/><Relationship Id="rId3" Type="http://schemas.openxmlformats.org/officeDocument/2006/relationships/diagramLayout" Target="../diagrams/layout1.xml"/><Relationship Id="rId7" Type="http://schemas.openxmlformats.org/officeDocument/2006/relationships/image" Target="../media/image21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218.png"/><Relationship Id="rId5" Type="http://schemas.openxmlformats.org/officeDocument/2006/relationships/diagramColors" Target="../diagrams/colors1.xml"/><Relationship Id="rId10" Type="http://schemas.openxmlformats.org/officeDocument/2006/relationships/image" Target="../media/image217.png"/><Relationship Id="rId4" Type="http://schemas.openxmlformats.org/officeDocument/2006/relationships/diagramQuickStyle" Target="../diagrams/quickStyle1.xml"/><Relationship Id="rId9" Type="http://schemas.openxmlformats.org/officeDocument/2006/relationships/image" Target="../media/image216.png"/></Relationships>
</file>

<file path=ppt/slides/_rels/slide41.xml.rels><?xml version="1.0" encoding="UTF-8" standalone="yes"?>
<Relationships xmlns="http://schemas.openxmlformats.org/package/2006/relationships"><Relationship Id="rId8" Type="http://schemas.openxmlformats.org/officeDocument/2006/relationships/image" Target="../media/image225.png"/><Relationship Id="rId13" Type="http://schemas.openxmlformats.org/officeDocument/2006/relationships/image" Target="../media/image228.png"/><Relationship Id="rId18" Type="http://schemas.openxmlformats.org/officeDocument/2006/relationships/image" Target="../media/image233.png"/><Relationship Id="rId26" Type="http://schemas.openxmlformats.org/officeDocument/2006/relationships/image" Target="../media/image239.png"/><Relationship Id="rId3" Type="http://schemas.openxmlformats.org/officeDocument/2006/relationships/image" Target="../media/image220.png"/><Relationship Id="rId21" Type="http://schemas.openxmlformats.org/officeDocument/2006/relationships/image" Target="../media/image236.png"/><Relationship Id="rId7" Type="http://schemas.openxmlformats.org/officeDocument/2006/relationships/image" Target="../media/image224.png"/><Relationship Id="rId12" Type="http://schemas.openxmlformats.org/officeDocument/2006/relationships/image" Target="../media/image227.png"/><Relationship Id="rId17" Type="http://schemas.openxmlformats.org/officeDocument/2006/relationships/image" Target="../media/image232.png"/><Relationship Id="rId25" Type="http://schemas.openxmlformats.org/officeDocument/2006/relationships/image" Target="../media/image152.png"/><Relationship Id="rId2" Type="http://schemas.openxmlformats.org/officeDocument/2006/relationships/image" Target="../media/image219.png"/><Relationship Id="rId16" Type="http://schemas.openxmlformats.org/officeDocument/2006/relationships/image" Target="../media/image231.png"/><Relationship Id="rId20" Type="http://schemas.openxmlformats.org/officeDocument/2006/relationships/image" Target="../media/image235.png"/><Relationship Id="rId1" Type="http://schemas.openxmlformats.org/officeDocument/2006/relationships/slideLayout" Target="../slideLayouts/slideLayout7.xml"/><Relationship Id="rId6" Type="http://schemas.openxmlformats.org/officeDocument/2006/relationships/image" Target="../media/image223.png"/><Relationship Id="rId11" Type="http://schemas.openxmlformats.org/officeDocument/2006/relationships/image" Target="../media/image137.png"/><Relationship Id="rId24" Type="http://schemas.openxmlformats.org/officeDocument/2006/relationships/image" Target="../media/image151.png"/><Relationship Id="rId5" Type="http://schemas.openxmlformats.org/officeDocument/2006/relationships/image" Target="../media/image222.png"/><Relationship Id="rId15" Type="http://schemas.openxmlformats.org/officeDocument/2006/relationships/image" Target="../media/image230.png"/><Relationship Id="rId23" Type="http://schemas.openxmlformats.org/officeDocument/2006/relationships/image" Target="../media/image238.png"/><Relationship Id="rId10" Type="http://schemas.openxmlformats.org/officeDocument/2006/relationships/image" Target="../media/image116.png"/><Relationship Id="rId19" Type="http://schemas.openxmlformats.org/officeDocument/2006/relationships/image" Target="../media/image234.png"/><Relationship Id="rId4" Type="http://schemas.openxmlformats.org/officeDocument/2006/relationships/image" Target="../media/image221.png"/><Relationship Id="rId9" Type="http://schemas.openxmlformats.org/officeDocument/2006/relationships/image" Target="../media/image226.png"/><Relationship Id="rId14" Type="http://schemas.openxmlformats.org/officeDocument/2006/relationships/image" Target="../media/image229.png"/><Relationship Id="rId22" Type="http://schemas.openxmlformats.org/officeDocument/2006/relationships/image" Target="../media/image2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19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43.png"/><Relationship Id="rId3" Type="http://schemas.openxmlformats.org/officeDocument/2006/relationships/image" Target="../media/image1431.png"/><Relationship Id="rId7" Type="http://schemas.openxmlformats.org/officeDocument/2006/relationships/image" Target="../media/image242.png"/><Relationship Id="rId1" Type="http://schemas.openxmlformats.org/officeDocument/2006/relationships/slideLayout" Target="../slideLayouts/slideLayout7.xml"/><Relationship Id="rId6" Type="http://schemas.openxmlformats.org/officeDocument/2006/relationships/image" Target="../media/image1461.png"/><Relationship Id="rId11" Type="http://schemas.openxmlformats.org/officeDocument/2006/relationships/image" Target="../media/image246.png"/><Relationship Id="rId5" Type="http://schemas.openxmlformats.org/officeDocument/2006/relationships/image" Target="../media/image1451.png"/><Relationship Id="rId10" Type="http://schemas.openxmlformats.org/officeDocument/2006/relationships/image" Target="../media/image245.png"/><Relationship Id="rId4" Type="http://schemas.openxmlformats.org/officeDocument/2006/relationships/image" Target="../media/image1441.png"/><Relationship Id="rId9" Type="http://schemas.openxmlformats.org/officeDocument/2006/relationships/image" Target="../media/image244.png"/></Relationships>
</file>

<file path=ppt/slides/_rels/slide45.xml.rels><?xml version="1.0" encoding="UTF-8" standalone="yes"?>
<Relationships xmlns="http://schemas.openxmlformats.org/package/2006/relationships"><Relationship Id="rId3" Type="http://schemas.openxmlformats.org/officeDocument/2006/relationships/image" Target="../media/image2220.png"/><Relationship Id="rId2" Type="http://schemas.openxmlformats.org/officeDocument/2006/relationships/hyperlink" Target="https://oliversi.com/2021/11/04/python-list-production/" TargetMode="External"/><Relationship Id="rId1" Type="http://schemas.openxmlformats.org/officeDocument/2006/relationships/slideLayout" Target="../slideLayouts/slideLayout7.xml"/><Relationship Id="rId6" Type="http://schemas.openxmlformats.org/officeDocument/2006/relationships/image" Target="../media/image2250.png"/><Relationship Id="rId5" Type="http://schemas.openxmlformats.org/officeDocument/2006/relationships/image" Target="../media/image2240.png"/><Relationship Id="rId4" Type="http://schemas.openxmlformats.org/officeDocument/2006/relationships/image" Target="../media/image2230.png"/></Relationships>
</file>

<file path=ppt/slides/_rels/slide46.xml.rels><?xml version="1.0" encoding="UTF-8" standalone="yes"?>
<Relationships xmlns="http://schemas.openxmlformats.org/package/2006/relationships"><Relationship Id="rId3" Type="http://schemas.openxmlformats.org/officeDocument/2006/relationships/image" Target="../media/image2270.png"/><Relationship Id="rId7" Type="http://schemas.openxmlformats.org/officeDocument/2006/relationships/image" Target="../media/image249.png"/><Relationship Id="rId2" Type="http://schemas.openxmlformats.org/officeDocument/2006/relationships/image" Target="../media/image2260.png"/><Relationship Id="rId1" Type="http://schemas.openxmlformats.org/officeDocument/2006/relationships/slideLayout" Target="../slideLayouts/slideLayout7.xml"/><Relationship Id="rId6" Type="http://schemas.openxmlformats.org/officeDocument/2006/relationships/image" Target="../media/image248.png"/><Relationship Id="rId5" Type="http://schemas.openxmlformats.org/officeDocument/2006/relationships/image" Target="../media/image247.png"/><Relationship Id="rId4" Type="http://schemas.openxmlformats.org/officeDocument/2006/relationships/image" Target="../media/image2280.png"/></Relationships>
</file>

<file path=ppt/slides/_rels/slide47.xml.rels><?xml version="1.0" encoding="UTF-8" standalone="yes"?>
<Relationships xmlns="http://schemas.openxmlformats.org/package/2006/relationships"><Relationship Id="rId3" Type="http://schemas.openxmlformats.org/officeDocument/2006/relationships/image" Target="../media/image1261.png"/><Relationship Id="rId2" Type="http://schemas.openxmlformats.org/officeDocument/2006/relationships/image" Target="../media/image100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1330.png"/><Relationship Id="rId3" Type="http://schemas.openxmlformats.org/officeDocument/2006/relationships/image" Target="../media/image1280.png"/><Relationship Id="rId7" Type="http://schemas.openxmlformats.org/officeDocument/2006/relationships/image" Target="../media/image1320.png"/><Relationship Id="rId2" Type="http://schemas.openxmlformats.org/officeDocument/2006/relationships/image" Target="../media/image1271.png"/><Relationship Id="rId1" Type="http://schemas.openxmlformats.org/officeDocument/2006/relationships/slideLayout" Target="../slideLayouts/slideLayout7.xml"/><Relationship Id="rId6" Type="http://schemas.openxmlformats.org/officeDocument/2006/relationships/image" Target="../media/image1311.png"/><Relationship Id="rId5" Type="http://schemas.openxmlformats.org/officeDocument/2006/relationships/image" Target="../media/image1300.png"/><Relationship Id="rId4" Type="http://schemas.openxmlformats.org/officeDocument/2006/relationships/image" Target="../media/image1290.png"/><Relationship Id="rId9" Type="http://schemas.openxmlformats.org/officeDocument/2006/relationships/image" Target="../media/image134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0.xml.rels><?xml version="1.0" encoding="UTF-8" standalone="yes"?>
<Relationships xmlns="http://schemas.openxmlformats.org/package/2006/relationships"><Relationship Id="rId8" Type="http://schemas.openxmlformats.org/officeDocument/2006/relationships/image" Target="../media/image1380.png"/><Relationship Id="rId13" Type="http://schemas.openxmlformats.org/officeDocument/2006/relationships/image" Target="../media/image1430.png"/><Relationship Id="rId18" Type="http://schemas.openxmlformats.org/officeDocument/2006/relationships/image" Target="../media/image1480.png"/><Relationship Id="rId3" Type="http://schemas.openxmlformats.org/officeDocument/2006/relationships/image" Target="../media/image252.png"/><Relationship Id="rId7" Type="http://schemas.openxmlformats.org/officeDocument/2006/relationships/image" Target="../media/image1370.png"/><Relationship Id="rId12" Type="http://schemas.openxmlformats.org/officeDocument/2006/relationships/image" Target="../media/image1420.png"/><Relationship Id="rId17" Type="http://schemas.openxmlformats.org/officeDocument/2006/relationships/image" Target="../media/image1470.png"/><Relationship Id="rId2" Type="http://schemas.openxmlformats.org/officeDocument/2006/relationships/image" Target="../media/image250.png"/><Relationship Id="rId16" Type="http://schemas.openxmlformats.org/officeDocument/2006/relationships/image" Target="../media/image1460.png"/><Relationship Id="rId1" Type="http://schemas.openxmlformats.org/officeDocument/2006/relationships/slideLayout" Target="../slideLayouts/slideLayout7.xml"/><Relationship Id="rId6" Type="http://schemas.openxmlformats.org/officeDocument/2006/relationships/image" Target="../media/image1360.png"/><Relationship Id="rId11" Type="http://schemas.openxmlformats.org/officeDocument/2006/relationships/image" Target="../media/image1411.png"/><Relationship Id="rId5" Type="http://schemas.openxmlformats.org/officeDocument/2006/relationships/image" Target="../media/image1350.png"/><Relationship Id="rId15" Type="http://schemas.openxmlformats.org/officeDocument/2006/relationships/image" Target="../media/image1450.png"/><Relationship Id="rId10" Type="http://schemas.openxmlformats.org/officeDocument/2006/relationships/image" Target="../media/image1400.png"/><Relationship Id="rId19" Type="http://schemas.openxmlformats.org/officeDocument/2006/relationships/image" Target="../media/image254.png"/><Relationship Id="rId4" Type="http://schemas.openxmlformats.org/officeDocument/2006/relationships/image" Target="../media/image253.emf"/><Relationship Id="rId9" Type="http://schemas.openxmlformats.org/officeDocument/2006/relationships/image" Target="../media/image1390.png"/><Relationship Id="rId14" Type="http://schemas.openxmlformats.org/officeDocument/2006/relationships/image" Target="../media/image1440.png"/></Relationships>
</file>

<file path=ppt/slides/_rels/slide51.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slideLayout" Target="../slideLayouts/slideLayout7.xml"/><Relationship Id="rId6" Type="http://schemas.openxmlformats.org/officeDocument/2006/relationships/image" Target="../media/image282.png"/><Relationship Id="rId5" Type="http://schemas.openxmlformats.org/officeDocument/2006/relationships/image" Target="../media/image271.png"/><Relationship Id="rId4" Type="http://schemas.openxmlformats.org/officeDocument/2006/relationships/image" Target="../media/image2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FC04530-E3E4-ED3C-B8DE-2FFE1CA3476C}"/>
              </a:ext>
            </a:extLst>
          </p:cNvPr>
          <p:cNvSpPr txBox="1"/>
          <p:nvPr/>
        </p:nvSpPr>
        <p:spPr>
          <a:xfrm>
            <a:off x="1492897" y="2715208"/>
            <a:ext cx="8966720" cy="1200329"/>
          </a:xfrm>
          <a:prstGeom prst="rect">
            <a:avLst/>
          </a:prstGeom>
          <a:noFill/>
        </p:spPr>
        <p:txBody>
          <a:bodyPr wrap="square" rtlCol="0">
            <a:spAutoFit/>
          </a:bodyPr>
          <a:lstStyle/>
          <a:p>
            <a:pPr algn="l"/>
            <a:r>
              <a:rPr kumimoji="1" lang="en-US" altLang="ja-JP" sz="3600" dirty="0">
                <a:latin typeface="メイリオ" panose="020B0604030504040204" pitchFamily="50" charset="-128"/>
                <a:ea typeface="メイリオ" panose="020B0604030504040204" pitchFamily="50" charset="-128"/>
              </a:rPr>
              <a:t>Unigram Mixture ~ </a:t>
            </a:r>
            <a:r>
              <a:rPr kumimoji="1" lang="ja-JP" altLang="en-US" sz="3600" dirty="0">
                <a:latin typeface="メイリオ" panose="020B0604030504040204" pitchFamily="50" charset="-128"/>
                <a:ea typeface="メイリオ" panose="020B0604030504040204" pitchFamily="50" charset="-128"/>
              </a:rPr>
              <a:t>自然言語の統計モデルと</a:t>
            </a:r>
            <a:r>
              <a:rPr kumimoji="1" lang="en-US" altLang="ja-JP" sz="3600" dirty="0">
                <a:latin typeface="メイリオ" panose="020B0604030504040204" pitchFamily="50" charset="-128"/>
                <a:ea typeface="メイリオ" panose="020B0604030504040204" pitchFamily="50" charset="-128"/>
              </a:rPr>
              <a:t>EM</a:t>
            </a:r>
            <a:r>
              <a:rPr kumimoji="1" lang="ja-JP" altLang="en-US" sz="3600" dirty="0">
                <a:latin typeface="メイリオ" panose="020B0604030504040204" pitchFamily="50" charset="-128"/>
                <a:ea typeface="メイリオ" panose="020B0604030504040204" pitchFamily="50" charset="-128"/>
              </a:rPr>
              <a:t>アルゴリズムによるクラスタ推定</a:t>
            </a:r>
          </a:p>
        </p:txBody>
      </p:sp>
    </p:spTree>
    <p:extLst>
      <p:ext uri="{BB962C8B-B14F-4D97-AF65-F5344CB8AC3E}">
        <p14:creationId xmlns:p14="http://schemas.microsoft.com/office/powerpoint/2010/main" val="413282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81A2A9-1058-3484-0098-2B3BC98F32D2}"/>
              </a:ext>
            </a:extLst>
          </p:cNvPr>
          <p:cNvSpPr txBox="1"/>
          <p:nvPr/>
        </p:nvSpPr>
        <p:spPr>
          <a:xfrm>
            <a:off x="1296955" y="2435288"/>
            <a:ext cx="10128094"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前頁の口コミ１</a:t>
            </a:r>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のカテゴリー分布確率はどのように計算しているか？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595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FD840ED9-B2FC-8EF2-577A-98F7C765258F}"/>
              </a:ext>
            </a:extLst>
          </p:cNvPr>
          <p:cNvGraphicFramePr>
            <a:graphicFrameLocks noGrp="1"/>
          </p:cNvGraphicFramePr>
          <p:nvPr>
            <p:extLst>
              <p:ext uri="{D42A27DB-BD31-4B8C-83A1-F6EECF244321}">
                <p14:modId xmlns:p14="http://schemas.microsoft.com/office/powerpoint/2010/main" val="4132629831"/>
              </p:ext>
            </p:extLst>
          </p:nvPr>
        </p:nvGraphicFramePr>
        <p:xfrm>
          <a:off x="1267210" y="3470185"/>
          <a:ext cx="8559800" cy="148336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平均</a:t>
                      </a:r>
                    </a:p>
                  </a:txBody>
                  <a:tcPr/>
                </a:tc>
                <a:tc>
                  <a:txBody>
                    <a:bodyPr/>
                    <a:lstStyle/>
                    <a:p>
                      <a:pPr algn="ctr"/>
                      <a:r>
                        <a:rPr kumimoji="1" lang="en-US" altLang="ja-JP" dirty="0"/>
                        <a:t>2.0</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0.02</a:t>
                      </a:r>
                      <a:endParaRPr kumimoji="1" lang="ja-JP" altLang="en-US" dirty="0"/>
                    </a:p>
                  </a:txBody>
                  <a:tcPr/>
                </a:tc>
                <a:extLst>
                  <a:ext uri="{0D108BD9-81ED-4DB2-BD59-A6C34878D82A}">
                    <a16:rowId xmlns:a16="http://schemas.microsoft.com/office/drawing/2014/main" val="2512139970"/>
                  </a:ext>
                </a:extLst>
              </a:tr>
              <a:tr h="370840">
                <a:tc>
                  <a:txBody>
                    <a:bodyPr/>
                    <a:lstStyle/>
                    <a:p>
                      <a:pPr algn="ctr"/>
                      <a:r>
                        <a:rPr kumimoji="1" lang="ja-JP" altLang="en-US" dirty="0"/>
                        <a:t>口コミ</a:t>
                      </a:r>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757614279"/>
                  </a:ext>
                </a:extLst>
              </a:tr>
              <a:tr h="370840">
                <a:tc>
                  <a:txBody>
                    <a:bodyPr/>
                    <a:lstStyle/>
                    <a:p>
                      <a:pPr algn="ctr"/>
                      <a:r>
                        <a:rPr kumimoji="1" lang="ja-JP" altLang="en-US" dirty="0"/>
                        <a:t>口コミ</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3" name="テキスト ボックス 2">
            <a:extLst>
              <a:ext uri="{FF2B5EF4-FFF2-40B4-BE49-F238E27FC236}">
                <a16:creationId xmlns:a16="http://schemas.microsoft.com/office/drawing/2014/main" id="{614FE0F8-E340-E5D6-EB66-D40EDB337A33}"/>
              </a:ext>
            </a:extLst>
          </p:cNvPr>
          <p:cNvSpPr txBox="1"/>
          <p:nvPr/>
        </p:nvSpPr>
        <p:spPr>
          <a:xfrm>
            <a:off x="653143" y="513184"/>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スパース性：自然言語データの特徴</a:t>
            </a:r>
          </a:p>
        </p:txBody>
      </p:sp>
      <p:sp>
        <p:nvSpPr>
          <p:cNvPr id="4" name="テキスト ボックス 3">
            <a:extLst>
              <a:ext uri="{FF2B5EF4-FFF2-40B4-BE49-F238E27FC236}">
                <a16:creationId xmlns:a16="http://schemas.microsoft.com/office/drawing/2014/main" id="{7F68D425-F4A1-C247-8DF0-CC5B9A0BF245}"/>
              </a:ext>
            </a:extLst>
          </p:cNvPr>
          <p:cNvSpPr txBox="1"/>
          <p:nvPr/>
        </p:nvSpPr>
        <p:spPr>
          <a:xfrm>
            <a:off x="78968" y="1097959"/>
            <a:ext cx="1141851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語彙の種類数に対して、１つ１つの文書（口コミなど）に出現する語彙</a:t>
            </a:r>
            <a:r>
              <a:rPr lang="ja-JP" altLang="en-US" sz="2400" dirty="0">
                <a:latin typeface="メイリオ" panose="020B0604030504040204" pitchFamily="50" charset="-128"/>
                <a:ea typeface="メイリオ" panose="020B0604030504040204" pitchFamily="50" charset="-128"/>
              </a:rPr>
              <a:t>が極端</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に少ないので、０ばかりになる</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２．かつ、０が不規則にならぶ ➡ 中心性がない！</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AF1AF66-7A0C-E459-4A5D-C5D8DA220B50}"/>
              </a:ext>
            </a:extLst>
          </p:cNvPr>
          <p:cNvGraphicFramePr>
            <a:graphicFrameLocks noGrp="1"/>
          </p:cNvGraphicFramePr>
          <p:nvPr>
            <p:extLst>
              <p:ext uri="{D42A27DB-BD31-4B8C-83A1-F6EECF244321}">
                <p14:modId xmlns:p14="http://schemas.microsoft.com/office/powerpoint/2010/main" val="1929278491"/>
              </p:ext>
            </p:extLst>
          </p:nvPr>
        </p:nvGraphicFramePr>
        <p:xfrm>
          <a:off x="1267210" y="3099345"/>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sp>
        <p:nvSpPr>
          <p:cNvPr id="7" name="テキスト ボックス 6">
            <a:extLst>
              <a:ext uri="{FF2B5EF4-FFF2-40B4-BE49-F238E27FC236}">
                <a16:creationId xmlns:a16="http://schemas.microsoft.com/office/drawing/2014/main" id="{2F6D7DDF-99DC-5340-584E-C03F1DB8F441}"/>
              </a:ext>
            </a:extLst>
          </p:cNvPr>
          <p:cNvSpPr txBox="1"/>
          <p:nvPr/>
        </p:nvSpPr>
        <p:spPr>
          <a:xfrm>
            <a:off x="1074643" y="5324385"/>
            <a:ext cx="9291667"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いずれも温泉らしい口コミだが、特に２行目、３行目の口コミは平均（中心）からの距離が遠い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正規分布は平均から距離が遠い点は確率が極端に小さくなる</a:t>
            </a:r>
          </a:p>
        </p:txBody>
      </p:sp>
      <p:sp>
        <p:nvSpPr>
          <p:cNvPr id="8" name="テキスト ボックス 7">
            <a:extLst>
              <a:ext uri="{FF2B5EF4-FFF2-40B4-BE49-F238E27FC236}">
                <a16:creationId xmlns:a16="http://schemas.microsoft.com/office/drawing/2014/main" id="{AC25AE13-AD53-4F3F-FF05-2EF32825A771}"/>
              </a:ext>
            </a:extLst>
          </p:cNvPr>
          <p:cNvSpPr txBox="1"/>
          <p:nvPr/>
        </p:nvSpPr>
        <p:spPr>
          <a:xfrm>
            <a:off x="1074643" y="2727982"/>
            <a:ext cx="2031325"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温泉の口コミ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254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380049-60A7-F070-E34C-D922DF501B83}"/>
              </a:ext>
            </a:extLst>
          </p:cNvPr>
          <p:cNvSpPr txBox="1"/>
          <p:nvPr/>
        </p:nvSpPr>
        <p:spPr>
          <a:xfrm>
            <a:off x="1466969" y="4607425"/>
            <a:ext cx="6066084"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参考　</a:t>
            </a:r>
            <a:r>
              <a:rPr kumimoji="1" lang="en-US" altLang="ja-JP" dirty="0">
                <a:latin typeface="メイリオ" panose="020B0604030504040204" pitchFamily="50" charset="-128"/>
                <a:ea typeface="メイリオ" panose="020B0604030504040204" pitchFamily="50" charset="-128"/>
              </a:rPr>
              <a:t>norm pdf</a:t>
            </a:r>
            <a:r>
              <a:rPr lang="ja-JP" altLang="en-US" dirty="0">
                <a:latin typeface="メイリオ" panose="020B0604030504040204" pitchFamily="50" charset="-128"/>
                <a:ea typeface="メイリオ" panose="020B0604030504040204" pitchFamily="50" charset="-128"/>
              </a:rPr>
              <a:t>を計算するコーディング例（口コミ２）</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990181E-1F18-4DC3-0ADD-ED7B617B846A}"/>
              </a:ext>
            </a:extLst>
          </p:cNvPr>
          <p:cNvSpPr txBox="1"/>
          <p:nvPr/>
        </p:nvSpPr>
        <p:spPr>
          <a:xfrm>
            <a:off x="1466969" y="5069092"/>
            <a:ext cx="7663765" cy="1754326"/>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&gt;&gt;&gt; mu = </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([0.2,0.05,0.1,0.15,0.18,0.05,0.1,0.02,0.15])</a:t>
            </a:r>
          </a:p>
          <a:p>
            <a:pPr algn="l"/>
            <a:r>
              <a:rPr kumimoji="1" lang="en-US" altLang="ja-JP" dirty="0">
                <a:latin typeface="メイリオ" panose="020B0604030504040204" pitchFamily="50" charset="-128"/>
                <a:ea typeface="メイリオ" panose="020B0604030504040204" pitchFamily="50" charset="-128"/>
              </a:rPr>
              <a:t>&gt;&gt;&gt; sigma = </a:t>
            </a:r>
            <a:r>
              <a:rPr kumimoji="1" lang="en-US" altLang="ja-JP" dirty="0" err="1">
                <a:latin typeface="メイリオ" panose="020B0604030504040204" pitchFamily="50" charset="-128"/>
                <a:ea typeface="メイリオ" panose="020B0604030504040204" pitchFamily="50" charset="-128"/>
              </a:rPr>
              <a:t>np.eye</a:t>
            </a:r>
            <a:r>
              <a:rPr kumimoji="1" lang="en-US" altLang="ja-JP" dirty="0">
                <a:latin typeface="メイリオ" panose="020B0604030504040204" pitchFamily="50" charset="-128"/>
                <a:ea typeface="メイリオ" panose="020B0604030504040204" pitchFamily="50" charset="-128"/>
              </a:rPr>
              <a:t>(9)</a:t>
            </a:r>
          </a:p>
          <a:p>
            <a:pPr algn="l"/>
            <a:r>
              <a:rPr kumimoji="1" lang="en-US" altLang="ja-JP" dirty="0">
                <a:latin typeface="メイリオ" panose="020B0604030504040204" pitchFamily="50" charset="-128"/>
                <a:ea typeface="メイリオ" panose="020B0604030504040204" pitchFamily="50" charset="-128"/>
              </a:rPr>
              <a:t>&gt;&gt;&gt; data = </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([0,0,3,0,0,1,0,0,0])</a:t>
            </a:r>
          </a:p>
          <a:p>
            <a:pPr algn="l"/>
            <a:r>
              <a:rPr kumimoji="1" lang="en-US" altLang="ja-JP" dirty="0">
                <a:latin typeface="メイリオ" panose="020B0604030504040204" pitchFamily="50" charset="-128"/>
                <a:ea typeface="メイリオ" panose="020B0604030504040204" pitchFamily="50" charset="-128"/>
              </a:rPr>
              <a:t>&gt;&gt;&gt; a =  multivariate_normal.pdf(</a:t>
            </a:r>
            <a:r>
              <a:rPr kumimoji="1" lang="en-US" altLang="ja-JP" dirty="0" err="1">
                <a:latin typeface="メイリオ" panose="020B0604030504040204" pitchFamily="50" charset="-128"/>
                <a:ea typeface="メイリオ" panose="020B0604030504040204" pitchFamily="50" charset="-128"/>
              </a:rPr>
              <a:t>data,mean</a:t>
            </a:r>
            <a:r>
              <a:rPr kumimoji="1" lang="en-US" altLang="ja-JP" dirty="0">
                <a:latin typeface="メイリオ" panose="020B0604030504040204" pitchFamily="50" charset="-128"/>
                <a:ea typeface="メイリオ" panose="020B0604030504040204" pitchFamily="50" charset="-128"/>
              </a:rPr>
              <a:t>=mu, </a:t>
            </a:r>
            <a:r>
              <a:rPr kumimoji="1" lang="en-US" altLang="ja-JP" dirty="0" err="1">
                <a:latin typeface="メイリオ" panose="020B0604030504040204" pitchFamily="50" charset="-128"/>
                <a:ea typeface="メイリオ" panose="020B0604030504040204" pitchFamily="50" charset="-128"/>
              </a:rPr>
              <a:t>cov</a:t>
            </a:r>
            <a:r>
              <a:rPr kumimoji="1" lang="en-US" altLang="ja-JP" dirty="0">
                <a:latin typeface="メイリオ" panose="020B0604030504040204" pitchFamily="50" charset="-128"/>
                <a:ea typeface="メイリオ" panose="020B0604030504040204" pitchFamily="50" charset="-128"/>
              </a:rPr>
              <a:t>=sigma)</a:t>
            </a:r>
          </a:p>
          <a:p>
            <a:pPr algn="l"/>
            <a:r>
              <a:rPr kumimoji="1" lang="en-US" altLang="ja-JP" dirty="0">
                <a:latin typeface="メイリオ" panose="020B0604030504040204" pitchFamily="50" charset="-128"/>
                <a:ea typeface="メイリオ" panose="020B0604030504040204" pitchFamily="50" charset="-128"/>
              </a:rPr>
              <a:t>&gt;&gt;&gt; a</a:t>
            </a:r>
          </a:p>
          <a:p>
            <a:pPr algn="l"/>
            <a:r>
              <a:rPr kumimoji="1" lang="en-US" altLang="ja-JP" dirty="0">
                <a:latin typeface="メイリオ" panose="020B0604030504040204" pitchFamily="50" charset="-128"/>
                <a:ea typeface="メイリオ" panose="020B0604030504040204" pitchFamily="50" charset="-128"/>
              </a:rPr>
              <a:t>2.2788336592596884e-06</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B8BCBF-C27C-78BF-4C60-3D19EC402009}"/>
              </a:ext>
            </a:extLst>
          </p:cNvPr>
          <p:cNvSpPr txBox="1"/>
          <p:nvPr/>
        </p:nvSpPr>
        <p:spPr>
          <a:xfrm>
            <a:off x="404454" y="34390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graphicFrame>
        <p:nvGraphicFramePr>
          <p:cNvPr id="5" name="表 4">
            <a:extLst>
              <a:ext uri="{FF2B5EF4-FFF2-40B4-BE49-F238E27FC236}">
                <a16:creationId xmlns:a16="http://schemas.microsoft.com/office/drawing/2014/main" id="{44640E7B-57D2-6450-D32E-6C5A6BBDB841}"/>
              </a:ext>
            </a:extLst>
          </p:cNvPr>
          <p:cNvGraphicFramePr>
            <a:graphicFrameLocks noGrp="1"/>
          </p:cNvGraphicFramePr>
          <p:nvPr>
            <p:extLst>
              <p:ext uri="{D42A27DB-BD31-4B8C-83A1-F6EECF244321}">
                <p14:modId xmlns:p14="http://schemas.microsoft.com/office/powerpoint/2010/main" val="2063684193"/>
              </p:ext>
            </p:extLst>
          </p:nvPr>
        </p:nvGraphicFramePr>
        <p:xfrm>
          <a:off x="1324094" y="2659836"/>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graphicFrame>
        <p:nvGraphicFramePr>
          <p:cNvPr id="6" name="表 5">
            <a:extLst>
              <a:ext uri="{FF2B5EF4-FFF2-40B4-BE49-F238E27FC236}">
                <a16:creationId xmlns:a16="http://schemas.microsoft.com/office/drawing/2014/main" id="{01FEA968-2B73-2948-8EFE-D11CF0A749FB}"/>
              </a:ext>
            </a:extLst>
          </p:cNvPr>
          <p:cNvGraphicFramePr>
            <a:graphicFrameLocks noGrp="1"/>
          </p:cNvGraphicFramePr>
          <p:nvPr>
            <p:extLst>
              <p:ext uri="{D42A27DB-BD31-4B8C-83A1-F6EECF244321}">
                <p14:modId xmlns:p14="http://schemas.microsoft.com/office/powerpoint/2010/main" val="285336065"/>
              </p:ext>
            </p:extLst>
          </p:nvPr>
        </p:nvGraphicFramePr>
        <p:xfrm>
          <a:off x="1324094" y="3238463"/>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r h="370840">
                <a:tc>
                  <a:txBody>
                    <a:bodyPr/>
                    <a:lstStyle/>
                    <a:p>
                      <a:pPr algn="ctr"/>
                      <a:r>
                        <a:rPr kumimoji="1" lang="ja-JP" altLang="en-US" dirty="0"/>
                        <a:t>口コミ</a:t>
                      </a:r>
                      <a:r>
                        <a:rPr kumimoji="1" lang="en-US" altLang="ja-JP" dirty="0"/>
                        <a:t>3</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535760344"/>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B0EE090-23E5-B370-BA6B-CCC3BD0EE7E9}"/>
                  </a:ext>
                </a:extLst>
              </p:cNvPr>
              <p:cNvSpPr txBox="1"/>
              <p:nvPr/>
            </p:nvSpPr>
            <p:spPr>
              <a:xfrm>
                <a:off x="2771548" y="2228733"/>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B0EE090-23E5-B370-BA6B-CCC3BD0EE7E9}"/>
                  </a:ext>
                </a:extLst>
              </p:cNvPr>
              <p:cNvSpPr txBox="1">
                <a:spLocks noRot="1" noChangeAspect="1" noMove="1" noResize="1" noEditPoints="1" noAdjustHandles="1" noChangeArrowheads="1" noChangeShapeType="1" noTextEdit="1"/>
              </p:cNvSpPr>
              <p:nvPr/>
            </p:nvSpPr>
            <p:spPr>
              <a:xfrm>
                <a:off x="2771548" y="2228733"/>
                <a:ext cx="449675" cy="369332"/>
              </a:xfrm>
              <a:prstGeom prst="rect">
                <a:avLst/>
              </a:prstGeom>
              <a:blipFill>
                <a:blip r:embed="rId2"/>
                <a:stretch>
                  <a:fillRect l="-19178" t="-3333" r="-274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585D7C5-428D-A1D9-F65C-5803599A8B5B}"/>
                  </a:ext>
                </a:extLst>
              </p:cNvPr>
              <p:cNvSpPr txBox="1"/>
              <p:nvPr/>
            </p:nvSpPr>
            <p:spPr>
              <a:xfrm>
                <a:off x="9247758" y="2218280"/>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585D7C5-428D-A1D9-F65C-5803599A8B5B}"/>
                  </a:ext>
                </a:extLst>
              </p:cNvPr>
              <p:cNvSpPr txBox="1">
                <a:spLocks noRot="1" noChangeAspect="1" noMove="1" noResize="1" noEditPoints="1" noAdjustHandles="1" noChangeArrowheads="1" noChangeShapeType="1" noTextEdit="1"/>
              </p:cNvSpPr>
              <p:nvPr/>
            </p:nvSpPr>
            <p:spPr>
              <a:xfrm>
                <a:off x="9247758" y="2218280"/>
                <a:ext cx="450380" cy="369332"/>
              </a:xfrm>
              <a:prstGeom prst="rect">
                <a:avLst/>
              </a:prstGeom>
              <a:blipFill>
                <a:blip r:embed="rId3"/>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45B6561-C3F6-3145-803B-CF8718DA2E87}"/>
                  </a:ext>
                </a:extLst>
              </p:cNvPr>
              <p:cNvSpPr txBox="1"/>
              <p:nvPr/>
            </p:nvSpPr>
            <p:spPr>
              <a:xfrm>
                <a:off x="3600223" y="2259619"/>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45B6561-C3F6-3145-803B-CF8718DA2E87}"/>
                  </a:ext>
                </a:extLst>
              </p:cNvPr>
              <p:cNvSpPr txBox="1">
                <a:spLocks noRot="1" noChangeAspect="1" noMove="1" noResize="1" noEditPoints="1" noAdjustHandles="1" noChangeArrowheads="1" noChangeShapeType="1" noTextEdit="1"/>
              </p:cNvSpPr>
              <p:nvPr/>
            </p:nvSpPr>
            <p:spPr>
              <a:xfrm>
                <a:off x="3600223" y="2259619"/>
                <a:ext cx="456792" cy="369332"/>
              </a:xfrm>
              <a:prstGeom prst="rect">
                <a:avLst/>
              </a:prstGeom>
              <a:blipFill>
                <a:blip r:embed="rId4"/>
                <a:stretch>
                  <a:fillRect l="-18667" t="-3333" r="-1333"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31EB3F3-47ED-E9A6-CA9E-A3DA8FE014B8}"/>
              </a:ext>
            </a:extLst>
          </p:cNvPr>
          <p:cNvSpPr txBox="1"/>
          <p:nvPr/>
        </p:nvSpPr>
        <p:spPr>
          <a:xfrm>
            <a:off x="4574738" y="2229752"/>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1" name="直線コネクタ 10">
            <a:extLst>
              <a:ext uri="{FF2B5EF4-FFF2-40B4-BE49-F238E27FC236}">
                <a16:creationId xmlns:a16="http://schemas.microsoft.com/office/drawing/2014/main" id="{0AF5D3DD-F524-3A7F-FF02-B1D1CF3E250F}"/>
              </a:ext>
            </a:extLst>
          </p:cNvPr>
          <p:cNvCxnSpPr/>
          <p:nvPr/>
        </p:nvCxnSpPr>
        <p:spPr>
          <a:xfrm>
            <a:off x="1765868" y="1713103"/>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22691D5B-0FE1-DFD7-A640-78A923321A74}"/>
              </a:ext>
            </a:extLst>
          </p:cNvPr>
          <p:cNvSpPr/>
          <p:nvPr/>
        </p:nvSpPr>
        <p:spPr>
          <a:xfrm>
            <a:off x="2660871" y="1096670"/>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BDAAF6F-E2B7-7517-67C9-A9C3E4613CCE}"/>
              </a:ext>
            </a:extLst>
          </p:cNvPr>
          <p:cNvSpPr/>
          <p:nvPr/>
        </p:nvSpPr>
        <p:spPr>
          <a:xfrm>
            <a:off x="3450047" y="1475779"/>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A9940E1-27A3-955B-6670-C208F7B9CCD7}"/>
              </a:ext>
            </a:extLst>
          </p:cNvPr>
          <p:cNvSpPr/>
          <p:nvPr/>
        </p:nvSpPr>
        <p:spPr>
          <a:xfrm>
            <a:off x="9267960" y="1227329"/>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298C905-517A-CFF4-07FE-3E1ABC1B3BA3}"/>
              </a:ext>
            </a:extLst>
          </p:cNvPr>
          <p:cNvSpPr/>
          <p:nvPr/>
        </p:nvSpPr>
        <p:spPr>
          <a:xfrm>
            <a:off x="8460469" y="1579752"/>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02B1806-BFC1-A94F-B1D1-183B221602DD}"/>
              </a:ext>
            </a:extLst>
          </p:cNvPr>
          <p:cNvSpPr/>
          <p:nvPr/>
        </p:nvSpPr>
        <p:spPr>
          <a:xfrm>
            <a:off x="7621847" y="1370692"/>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393D60-7ACD-7921-DD5E-7DFE3B9EBA6F}"/>
              </a:ext>
            </a:extLst>
          </p:cNvPr>
          <p:cNvSpPr/>
          <p:nvPr/>
        </p:nvSpPr>
        <p:spPr>
          <a:xfrm>
            <a:off x="6771926" y="1475779"/>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A6C88E1-FF44-393C-22F2-775B4D70D190}"/>
              </a:ext>
            </a:extLst>
          </p:cNvPr>
          <p:cNvSpPr/>
          <p:nvPr/>
        </p:nvSpPr>
        <p:spPr>
          <a:xfrm>
            <a:off x="5927692" y="1227329"/>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12776AA-0DD6-AC52-8B98-09351C7C596D}"/>
              </a:ext>
            </a:extLst>
          </p:cNvPr>
          <p:cNvSpPr/>
          <p:nvPr/>
        </p:nvSpPr>
        <p:spPr>
          <a:xfrm>
            <a:off x="5083458" y="1310575"/>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F9E1DF8-3E59-9270-A50D-FB6BF41A8A22}"/>
              </a:ext>
            </a:extLst>
          </p:cNvPr>
          <p:cNvSpPr/>
          <p:nvPr/>
        </p:nvSpPr>
        <p:spPr>
          <a:xfrm>
            <a:off x="4239224" y="1370692"/>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1C911F-F3EC-35EC-EAE8-5C91E9088308}"/>
              </a:ext>
            </a:extLst>
          </p:cNvPr>
          <p:cNvSpPr txBox="1"/>
          <p:nvPr/>
        </p:nvSpPr>
        <p:spPr>
          <a:xfrm>
            <a:off x="2548917" y="1780806"/>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57BA645-2BB5-D0BE-65FF-0BCEFAB22EDC}"/>
              </a:ext>
            </a:extLst>
          </p:cNvPr>
          <p:cNvSpPr txBox="1"/>
          <p:nvPr/>
        </p:nvSpPr>
        <p:spPr>
          <a:xfrm>
            <a:off x="3310943"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F56EEDBA-9154-59CC-2F9A-B288EC390DF0}"/>
              </a:ext>
            </a:extLst>
          </p:cNvPr>
          <p:cNvSpPr txBox="1"/>
          <p:nvPr/>
        </p:nvSpPr>
        <p:spPr>
          <a:xfrm>
            <a:off x="4905204"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50F99B50-67F8-1BD7-1EBA-3D4FBCFC125C}"/>
              </a:ext>
            </a:extLst>
          </p:cNvPr>
          <p:cNvSpPr txBox="1"/>
          <p:nvPr/>
        </p:nvSpPr>
        <p:spPr>
          <a:xfrm>
            <a:off x="7509893" y="1780806"/>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6E88F251-ED8B-9582-098C-03F5E23D2860}"/>
              </a:ext>
            </a:extLst>
          </p:cNvPr>
          <p:cNvSpPr txBox="1"/>
          <p:nvPr/>
        </p:nvSpPr>
        <p:spPr>
          <a:xfrm>
            <a:off x="9155292"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4E81DE53-6593-513B-129E-9B83B5AF2909}"/>
              </a:ext>
            </a:extLst>
          </p:cNvPr>
          <p:cNvSpPr txBox="1"/>
          <p:nvPr/>
        </p:nvSpPr>
        <p:spPr>
          <a:xfrm>
            <a:off x="4143178" y="1785611"/>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BDC48A7D-BAB3-5D9E-21A7-9A896B3FAAB8}"/>
              </a:ext>
            </a:extLst>
          </p:cNvPr>
          <p:cNvSpPr txBox="1"/>
          <p:nvPr/>
        </p:nvSpPr>
        <p:spPr>
          <a:xfrm>
            <a:off x="6585297" y="178080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A4BD2570-33A3-8562-3710-A9004A4F8C02}"/>
              </a:ext>
            </a:extLst>
          </p:cNvPr>
          <p:cNvSpPr txBox="1"/>
          <p:nvPr/>
        </p:nvSpPr>
        <p:spPr>
          <a:xfrm>
            <a:off x="8290953" y="178080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CF7ABEBA-ADB7-EF82-7079-813F176180C6}"/>
              </a:ext>
            </a:extLst>
          </p:cNvPr>
          <p:cNvSpPr txBox="1"/>
          <p:nvPr/>
        </p:nvSpPr>
        <p:spPr>
          <a:xfrm>
            <a:off x="5727476" y="179359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A76FC61-5896-2CB0-4C81-F93180A26288}"/>
                  </a:ext>
                </a:extLst>
              </p:cNvPr>
              <p:cNvSpPr txBox="1"/>
              <p:nvPr/>
            </p:nvSpPr>
            <p:spPr>
              <a:xfrm>
                <a:off x="1163863" y="336195"/>
                <a:ext cx="10623683"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口コミ３について、カテゴリカル分布の確率および正規分布の確率を計算せよ（正規分布の平均は</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9</m:t>
                        </m:r>
                      </m:sub>
                    </m:sSub>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ベクトル、分散は</a:t>
                </a:r>
                <a:r>
                  <a:rPr kumimoji="1" lang="en-US" altLang="ja-JP" sz="2400" dirty="0">
                    <a:latin typeface="メイリオ" panose="020B0604030504040204" pitchFamily="50" charset="-128"/>
                    <a:ea typeface="メイリオ" panose="020B0604030504040204" pitchFamily="50" charset="-128"/>
                  </a:rPr>
                  <a:t>9</a:t>
                </a:r>
                <a:r>
                  <a:rPr kumimoji="1" lang="ja-JP" altLang="en-US" sz="2400" dirty="0">
                    <a:latin typeface="メイリオ" panose="020B0604030504040204" pitchFamily="50" charset="-128"/>
                    <a:ea typeface="メイリオ" panose="020B0604030504040204" pitchFamily="50" charset="-128"/>
                  </a:rPr>
                  <a:t>次元単位行列）</a:t>
                </a:r>
              </a:p>
            </p:txBody>
          </p:sp>
        </mc:Choice>
        <mc:Fallback xmlns="">
          <p:sp>
            <p:nvSpPr>
              <p:cNvPr id="31" name="テキスト ボックス 30">
                <a:extLst>
                  <a:ext uri="{FF2B5EF4-FFF2-40B4-BE49-F238E27FC236}">
                    <a16:creationId xmlns:a16="http://schemas.microsoft.com/office/drawing/2014/main" id="{2A76FC61-5896-2CB0-4C81-F93180A26288}"/>
                  </a:ext>
                </a:extLst>
              </p:cNvPr>
              <p:cNvSpPr txBox="1">
                <a:spLocks noRot="1" noChangeAspect="1" noMove="1" noResize="1" noEditPoints="1" noAdjustHandles="1" noChangeArrowheads="1" noChangeShapeType="1" noTextEdit="1"/>
              </p:cNvSpPr>
              <p:nvPr/>
            </p:nvSpPr>
            <p:spPr>
              <a:xfrm>
                <a:off x="1163863" y="336195"/>
                <a:ext cx="10623683" cy="830997"/>
              </a:xfrm>
              <a:prstGeom prst="rect">
                <a:avLst/>
              </a:prstGeom>
              <a:blipFill>
                <a:blip r:embed="rId5"/>
                <a:stretch>
                  <a:fillRect l="-918" t="-5882" r="-115" b="-176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0907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187632-1165-8387-F463-347780B9FCC1}"/>
              </a:ext>
            </a:extLst>
          </p:cNvPr>
          <p:cNvSpPr txBox="1"/>
          <p:nvPr/>
        </p:nvSpPr>
        <p:spPr>
          <a:xfrm>
            <a:off x="554696" y="380773"/>
            <a:ext cx="7960834"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 </a:t>
            </a:r>
            <a:r>
              <a:rPr lang="ja-JP" altLang="en-US" sz="3200" dirty="0">
                <a:latin typeface="メイリオ" panose="020B0604030504040204" pitchFamily="50" charset="-128"/>
                <a:ea typeface="メイリオ" panose="020B0604030504040204" pitchFamily="50" charset="-128"/>
              </a:rPr>
              <a:t>カテゴリカル分布を厳密に定式化</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83B28A4-E25C-044A-E186-4A72D0158C26}"/>
                  </a:ext>
                </a:extLst>
              </p:cNvPr>
              <p:cNvSpPr txBox="1"/>
              <p:nvPr/>
            </p:nvSpPr>
            <p:spPr>
              <a:xfrm>
                <a:off x="795619" y="1340299"/>
                <a:ext cx="2762295" cy="103836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E83B28A4-E25C-044A-E186-4A72D0158C26}"/>
                  </a:ext>
                </a:extLst>
              </p:cNvPr>
              <p:cNvSpPr txBox="1">
                <a:spLocks noRot="1" noChangeAspect="1" noMove="1" noResize="1" noEditPoints="1" noAdjustHandles="1" noChangeArrowheads="1" noChangeShapeType="1" noTextEdit="1"/>
              </p:cNvSpPr>
              <p:nvPr/>
            </p:nvSpPr>
            <p:spPr>
              <a:xfrm>
                <a:off x="795619" y="1340299"/>
                <a:ext cx="2762295" cy="10383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9F90CE-02D5-B1C1-8A1B-B7378E15A0BB}"/>
                  </a:ext>
                </a:extLst>
              </p:cNvPr>
              <p:cNvSpPr txBox="1"/>
              <p:nvPr/>
            </p:nvSpPr>
            <p:spPr>
              <a:xfrm>
                <a:off x="3944701" y="1666170"/>
                <a:ext cx="6716069"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確率変数ベクトル</a:t>
                </a:r>
                <a:r>
                  <a:rPr kumimoji="1" lang="en-US" altLang="ja-JP" sz="2400" dirty="0">
                    <a:latin typeface="メイリオ" panose="020B0604030504040204" pitchFamily="50" charset="-128"/>
                    <a:ea typeface="メイリオ" panose="020B0604030504040204" pitchFamily="50" charset="-128"/>
                  </a:rPr>
                  <a:t>(V</a:t>
                </a:r>
                <a:r>
                  <a:rPr kumimoji="1" lang="ja-JP" altLang="en-US" sz="2400" dirty="0">
                    <a:latin typeface="メイリオ" panose="020B0604030504040204" pitchFamily="50" charset="-128"/>
                    <a:ea typeface="メイリオ" panose="020B0604030504040204" pitchFamily="50" charset="-128"/>
                  </a:rPr>
                  <a:t>次元の</a:t>
                </a:r>
                <a:r>
                  <a:rPr kumimoji="1" lang="en-US" altLang="ja-JP" sz="2400" u="sng"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6" name="テキスト ボックス 5">
                <a:extLst>
                  <a:ext uri="{FF2B5EF4-FFF2-40B4-BE49-F238E27FC236}">
                    <a16:creationId xmlns:a16="http://schemas.microsoft.com/office/drawing/2014/main" id="{4A9F90CE-02D5-B1C1-8A1B-B7378E15A0BB}"/>
                  </a:ext>
                </a:extLst>
              </p:cNvPr>
              <p:cNvSpPr txBox="1">
                <a:spLocks noRot="1" noChangeAspect="1" noMove="1" noResize="1" noEditPoints="1" noAdjustHandles="1" noChangeArrowheads="1" noChangeShapeType="1" noTextEdit="1"/>
              </p:cNvSpPr>
              <p:nvPr/>
            </p:nvSpPr>
            <p:spPr>
              <a:xfrm>
                <a:off x="3944701" y="1666170"/>
                <a:ext cx="6716069" cy="461665"/>
              </a:xfrm>
              <a:prstGeom prst="rect">
                <a:avLst/>
              </a:prstGeom>
              <a:blipFill>
                <a:blip r:embed="rId3"/>
                <a:stretch>
                  <a:fillRect t="-7895" r="-544" b="-31579"/>
                </a:stretch>
              </a:blipFill>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443089E1-17C5-7889-0F9F-7B4059200000}"/>
              </a:ext>
            </a:extLst>
          </p:cNvPr>
          <p:cNvGraphicFramePr>
            <a:graphicFrameLocks noGrp="1"/>
          </p:cNvGraphicFramePr>
          <p:nvPr>
            <p:extLst>
              <p:ext uri="{D42A27DB-BD31-4B8C-83A1-F6EECF244321}">
                <p14:modId xmlns:p14="http://schemas.microsoft.com/office/powerpoint/2010/main" val="687552278"/>
              </p:ext>
            </p:extLst>
          </p:nvPr>
        </p:nvGraphicFramePr>
        <p:xfrm>
          <a:off x="2335890" y="5406224"/>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FD6377-BAD9-A034-39A9-386C6426AAAC}"/>
                  </a:ext>
                </a:extLst>
              </p:cNvPr>
              <p:cNvSpPr txBox="1"/>
              <p:nvPr/>
            </p:nvSpPr>
            <p:spPr>
              <a:xfrm>
                <a:off x="3783344" y="4975121"/>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8CFD6377-BAD9-A034-39A9-386C6426AAAC}"/>
                  </a:ext>
                </a:extLst>
              </p:cNvPr>
              <p:cNvSpPr txBox="1">
                <a:spLocks noRot="1" noChangeAspect="1" noMove="1" noResize="1" noEditPoints="1" noAdjustHandles="1" noChangeArrowheads="1" noChangeShapeType="1" noTextEdit="1"/>
              </p:cNvSpPr>
              <p:nvPr/>
            </p:nvSpPr>
            <p:spPr>
              <a:xfrm>
                <a:off x="3783344" y="4975121"/>
                <a:ext cx="449675" cy="369332"/>
              </a:xfrm>
              <a:prstGeom prst="rect">
                <a:avLst/>
              </a:prstGeom>
              <a:blipFill>
                <a:blip r:embed="rId4"/>
                <a:stretch>
                  <a:fillRect l="-19178" t="-3279" r="-2740"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79FDE-0F8C-2127-8A5C-1B2340075B26}"/>
                  </a:ext>
                </a:extLst>
              </p:cNvPr>
              <p:cNvSpPr txBox="1"/>
              <p:nvPr/>
            </p:nvSpPr>
            <p:spPr>
              <a:xfrm>
                <a:off x="10259554" y="4964668"/>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8D79FDE-0F8C-2127-8A5C-1B2340075B26}"/>
                  </a:ext>
                </a:extLst>
              </p:cNvPr>
              <p:cNvSpPr txBox="1">
                <a:spLocks noRot="1" noChangeAspect="1" noMove="1" noResize="1" noEditPoints="1" noAdjustHandles="1" noChangeArrowheads="1" noChangeShapeType="1" noTextEdit="1"/>
              </p:cNvSpPr>
              <p:nvPr/>
            </p:nvSpPr>
            <p:spPr>
              <a:xfrm>
                <a:off x="10259554" y="4964668"/>
                <a:ext cx="450380" cy="369332"/>
              </a:xfrm>
              <a:prstGeom prst="rect">
                <a:avLst/>
              </a:prstGeom>
              <a:blipFill>
                <a:blip r:embed="rId5"/>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EEB65-42D7-52F0-E3AB-A3BA7880F10F}"/>
                  </a:ext>
                </a:extLst>
              </p:cNvPr>
              <p:cNvSpPr txBox="1"/>
              <p:nvPr/>
            </p:nvSpPr>
            <p:spPr>
              <a:xfrm>
                <a:off x="4612019" y="5006007"/>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594EEB65-42D7-52F0-E3AB-A3BA7880F10F}"/>
                  </a:ext>
                </a:extLst>
              </p:cNvPr>
              <p:cNvSpPr txBox="1">
                <a:spLocks noRot="1" noChangeAspect="1" noMove="1" noResize="1" noEditPoints="1" noAdjustHandles="1" noChangeArrowheads="1" noChangeShapeType="1" noTextEdit="1"/>
              </p:cNvSpPr>
              <p:nvPr/>
            </p:nvSpPr>
            <p:spPr>
              <a:xfrm>
                <a:off x="4612019" y="5006007"/>
                <a:ext cx="456792" cy="369332"/>
              </a:xfrm>
              <a:prstGeom prst="rect">
                <a:avLst/>
              </a:prstGeom>
              <a:blipFill>
                <a:blip r:embed="rId6"/>
                <a:stretch>
                  <a:fillRect l="-18919" t="-3279" r="-2703" b="-2786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58590B7-EA62-54BB-08D1-6F80934D9821}"/>
              </a:ext>
            </a:extLst>
          </p:cNvPr>
          <p:cNvSpPr txBox="1"/>
          <p:nvPr/>
        </p:nvSpPr>
        <p:spPr>
          <a:xfrm>
            <a:off x="5586534" y="4976140"/>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7A082F7-05C0-9FC7-EB79-A8B5FA0CA730}"/>
                  </a:ext>
                </a:extLst>
              </p:cNvPr>
              <p:cNvSpPr txBox="1"/>
              <p:nvPr/>
            </p:nvSpPr>
            <p:spPr>
              <a:xfrm>
                <a:off x="1271498" y="3602126"/>
                <a:ext cx="2003305"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𝑉</m:t>
                    </m:r>
                    <m:r>
                      <a:rPr kumimoji="1" lang="en-US" altLang="ja-JP" sz="2400" b="0" i="1" smtClean="0">
                        <a:latin typeface="Cambria Math" panose="02040503050406030204" pitchFamily="18" charset="0"/>
                        <a:ea typeface="メイリオ" panose="020B0604030504040204" pitchFamily="50" charset="-128"/>
                      </a:rPr>
                      <m:t>=9</m:t>
                    </m:r>
                  </m:oMath>
                </a14:m>
                <a:r>
                  <a:rPr kumimoji="1" lang="ja-JP" altLang="en-US" sz="2400" dirty="0">
                    <a:latin typeface="メイリオ" panose="020B0604030504040204" pitchFamily="50" charset="-128"/>
                    <a:ea typeface="メイリオ" panose="020B0604030504040204" pitchFamily="50" charset="-128"/>
                  </a:rPr>
                  <a:t>とすると</a:t>
                </a:r>
              </a:p>
            </p:txBody>
          </p:sp>
        </mc:Choice>
        <mc:Fallback xmlns="">
          <p:sp>
            <p:nvSpPr>
              <p:cNvPr id="12" name="テキスト ボックス 11">
                <a:extLst>
                  <a:ext uri="{FF2B5EF4-FFF2-40B4-BE49-F238E27FC236}">
                    <a16:creationId xmlns:a16="http://schemas.microsoft.com/office/drawing/2014/main" id="{E7A082F7-05C0-9FC7-EB79-A8B5FA0CA730}"/>
                  </a:ext>
                </a:extLst>
              </p:cNvPr>
              <p:cNvSpPr txBox="1">
                <a:spLocks noRot="1" noChangeAspect="1" noMove="1" noResize="1" noEditPoints="1" noAdjustHandles="1" noChangeArrowheads="1" noChangeShapeType="1" noTextEdit="1"/>
              </p:cNvSpPr>
              <p:nvPr/>
            </p:nvSpPr>
            <p:spPr>
              <a:xfrm>
                <a:off x="1271498" y="3602126"/>
                <a:ext cx="2003305" cy="369332"/>
              </a:xfrm>
              <a:prstGeom prst="rect">
                <a:avLst/>
              </a:prstGeom>
              <a:blipFill>
                <a:blip r:embed="rId7"/>
                <a:stretch>
                  <a:fillRect l="-5488" t="-23333" r="-8232"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9781FD3-1BE9-7530-7A66-F42B9C6E41B8}"/>
                  </a:ext>
                </a:extLst>
              </p:cNvPr>
              <p:cNvSpPr txBox="1"/>
              <p:nvPr/>
            </p:nvSpPr>
            <p:spPr>
              <a:xfrm>
                <a:off x="3433484" y="3526690"/>
                <a:ext cx="2252220"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1</m:t>
                        </m:r>
                      </m:sub>
                    </m:sSub>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2</m:t>
                        </m:r>
                      </m:sub>
                    </m:sSub>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9</m:t>
                        </m:r>
                      </m:sub>
                    </m:sSub>
                    <m:r>
                      <a:rPr kumimoji="1" lang="en-US" altLang="ja-JP" sz="2400" b="0" i="1" dirty="0"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69781FD3-1BE9-7530-7A66-F42B9C6E41B8}"/>
                  </a:ext>
                </a:extLst>
              </p:cNvPr>
              <p:cNvSpPr txBox="1">
                <a:spLocks noRot="1" noChangeAspect="1" noMove="1" noResize="1" noEditPoints="1" noAdjustHandles="1" noChangeArrowheads="1" noChangeShapeType="1" noTextEdit="1"/>
              </p:cNvSpPr>
              <p:nvPr/>
            </p:nvSpPr>
            <p:spPr>
              <a:xfrm>
                <a:off x="3433484" y="3526690"/>
                <a:ext cx="2252220" cy="461665"/>
              </a:xfrm>
              <a:prstGeom prst="rect">
                <a:avLst/>
              </a:prstGeom>
              <a:blipFill>
                <a:blip r:embed="rId8"/>
                <a:stretch>
                  <a:fillRect t="-8000" r="-108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7250FA7-B3AD-9603-A2A4-EA9EF8427ED1}"/>
                  </a:ext>
                </a:extLst>
              </p:cNvPr>
              <p:cNvSpPr txBox="1"/>
              <p:nvPr/>
            </p:nvSpPr>
            <p:spPr>
              <a:xfrm>
                <a:off x="1068150" y="3957328"/>
                <a:ext cx="7443127" cy="1038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=1</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9</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0</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ja-JP" altLang="en-US" sz="2400" b="0" i="1" smtClean="0">
                                  <a:latin typeface="Cambria Math" panose="02040503050406030204" pitchFamily="18" charset="0"/>
                                  <a:ea typeface="Cambria Math" panose="02040503050406030204" pitchFamily="18" charset="0"/>
                                </a:rPr>
                                <m:t>𝜙</m:t>
                              </m:r>
                            </m:e>
                            <m:sub>
                              <m:r>
                                <a:rPr kumimoji="1" lang="en-US" altLang="ja-JP" sz="2400" b="0" i="1" smtClean="0">
                                  <a:latin typeface="Cambria Math" panose="02040503050406030204" pitchFamily="18" charset="0"/>
                                  <a:ea typeface="Cambria Math" panose="02040503050406030204" pitchFamily="18" charset="0"/>
                                </a:rPr>
                                <m:t>2</m:t>
                              </m:r>
                            </m:sub>
                            <m:sup>
                              <m:r>
                                <a:rPr kumimoji="1" lang="en-US" altLang="ja-JP" sz="2400" b="0" i="1" smtClean="0">
                                  <a:latin typeface="Cambria Math" panose="02040503050406030204" pitchFamily="18" charset="0"/>
                                  <a:ea typeface="Cambria Math" panose="02040503050406030204" pitchFamily="18" charset="0"/>
                                </a:rPr>
                                <m:t>1</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ja-JP" altLang="en-US" sz="2400" b="0" i="1" smtClean="0">
                                  <a:latin typeface="Cambria Math" panose="02040503050406030204" pitchFamily="18" charset="0"/>
                                  <a:ea typeface="Cambria Math" panose="02040503050406030204" pitchFamily="18" charset="0"/>
                                </a:rPr>
                                <m:t>𝜙</m:t>
                              </m:r>
                            </m:e>
                            <m:sub>
                              <m:r>
                                <a:rPr kumimoji="1" lang="en-US" altLang="ja-JP" sz="2400" b="0" i="1" smtClean="0">
                                  <a:latin typeface="Cambria Math" panose="02040503050406030204" pitchFamily="18" charset="0"/>
                                  <a:ea typeface="Cambria Math" panose="02040503050406030204" pitchFamily="18" charset="0"/>
                                </a:rPr>
                                <m:t>3</m:t>
                              </m:r>
                            </m:sub>
                            <m:sup>
                              <m:r>
                                <a:rPr kumimoji="1" lang="en-US" altLang="ja-JP" sz="2400" b="0" i="1" smtClean="0">
                                  <a:latin typeface="Cambria Math" panose="02040503050406030204" pitchFamily="18" charset="0"/>
                                  <a:ea typeface="Cambria Math" panose="02040503050406030204" pitchFamily="18" charset="0"/>
                                </a:rPr>
                                <m:t>0</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lang="en-US" altLang="ja-JP" sz="2400" i="1" smtClean="0">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0</m:t>
                              </m:r>
                            </m:sup>
                          </m:sSubSup>
                        </m:e>
                      </m:nary>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B7250FA7-B3AD-9603-A2A4-EA9EF8427ED1}"/>
                  </a:ext>
                </a:extLst>
              </p:cNvPr>
              <p:cNvSpPr txBox="1">
                <a:spLocks noRot="1" noChangeAspect="1" noMove="1" noResize="1" noEditPoints="1" noAdjustHandles="1" noChangeArrowheads="1" noChangeShapeType="1" noTextEdit="1"/>
              </p:cNvSpPr>
              <p:nvPr/>
            </p:nvSpPr>
            <p:spPr>
              <a:xfrm>
                <a:off x="1068150" y="3957328"/>
                <a:ext cx="7443127" cy="1038169"/>
              </a:xfrm>
              <a:prstGeom prst="rect">
                <a:avLst/>
              </a:prstGeom>
              <a:blipFill>
                <a:blip r:embed="rId9"/>
                <a:stretch>
                  <a:fillRect/>
                </a:stretch>
              </a:blipFill>
            </p:spPr>
            <p:txBody>
              <a:bodyPr/>
              <a:lstStyle/>
              <a:p>
                <a:r>
                  <a:rPr lang="ja-JP" altLang="en-US">
                    <a:noFill/>
                  </a:rPr>
                  <a:t> </a:t>
                </a:r>
              </a:p>
            </p:txBody>
          </p:sp>
        </mc:Fallback>
      </mc:AlternateContent>
      <p:sp>
        <p:nvSpPr>
          <p:cNvPr id="15" name="四角形: 角を丸くする 14">
            <a:extLst>
              <a:ext uri="{FF2B5EF4-FFF2-40B4-BE49-F238E27FC236}">
                <a16:creationId xmlns:a16="http://schemas.microsoft.com/office/drawing/2014/main" id="{91C9B0EC-333C-AAB3-1DBB-9BA17A303F11}"/>
              </a:ext>
            </a:extLst>
          </p:cNvPr>
          <p:cNvSpPr/>
          <p:nvPr/>
        </p:nvSpPr>
        <p:spPr>
          <a:xfrm>
            <a:off x="4348066" y="4964668"/>
            <a:ext cx="914400" cy="9699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5DB193D-B024-F93A-8F9C-3FC10EB42677}"/>
                  </a:ext>
                </a:extLst>
              </p:cNvPr>
              <p:cNvSpPr txBox="1"/>
              <p:nvPr/>
            </p:nvSpPr>
            <p:spPr>
              <a:xfrm>
                <a:off x="795619" y="6014213"/>
                <a:ext cx="11250131" cy="830997"/>
              </a:xfrm>
              <a:prstGeom prst="rect">
                <a:avLst/>
              </a:prstGeom>
              <a:noFill/>
            </p:spPr>
            <p:txBody>
              <a:bodyPr wrap="none" rtlCol="0">
                <a:spAutoFit/>
              </a:bodyPr>
              <a:lstStyle/>
              <a:p>
                <a:pPr algn="l"/>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面体のサイコロを</a:t>
                </a:r>
                <a:r>
                  <a:rPr lang="en-US" altLang="ja-JP" sz="2400" b="1" dirty="0">
                    <a:latin typeface="メイリオ" panose="020B0604030504040204" pitchFamily="50" charset="-128"/>
                    <a:ea typeface="メイリオ" panose="020B0604030504040204" pitchFamily="50" charset="-128"/>
                  </a:rPr>
                  <a:t>1</a:t>
                </a:r>
                <a:r>
                  <a:rPr lang="ja-JP" altLang="en-US" sz="2400" b="1" dirty="0">
                    <a:latin typeface="メイリオ" panose="020B0604030504040204" pitchFamily="50" charset="-128"/>
                    <a:ea typeface="メイリオ" panose="020B0604030504040204" pitchFamily="50" charset="-128"/>
                  </a:rPr>
                  <a:t>回振ると、</a:t>
                </a:r>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種類の語彙のいずれか</a:t>
                </a:r>
                <a:r>
                  <a:rPr lang="en-US" altLang="ja-JP" sz="2400" b="1" dirty="0">
                    <a:latin typeface="メイリオ" panose="020B0604030504040204" pitchFamily="50" charset="-128"/>
                    <a:ea typeface="メイリオ" panose="020B0604030504040204" pitchFamily="50" charset="-128"/>
                  </a:rPr>
                  <a:t>1</a:t>
                </a:r>
                <a:r>
                  <a:rPr lang="ja-JP" altLang="en-US" sz="2400" b="1" dirty="0">
                    <a:latin typeface="メイリオ" panose="020B0604030504040204" pitchFamily="50" charset="-128"/>
                    <a:ea typeface="メイリオ" panose="020B0604030504040204" pitchFamily="50" charset="-128"/>
                  </a:rPr>
                  <a:t>つが</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𝒗</m:t>
                        </m:r>
                      </m:sub>
                    </m:sSub>
                  </m:oMath>
                </a14:m>
                <a:r>
                  <a:rPr kumimoji="1" lang="ja-JP" altLang="en-US" sz="2400" b="1" dirty="0">
                    <a:latin typeface="メイリオ" panose="020B0604030504040204" pitchFamily="50" charset="-128"/>
                    <a:ea typeface="メイリオ" panose="020B0604030504040204" pitchFamily="50" charset="-128"/>
                  </a:rPr>
                  <a:t>の確率で現れる</a:t>
                </a:r>
                <a:endParaRPr kumimoji="1" lang="en-US" altLang="ja-JP" sz="2400" b="1" dirty="0">
                  <a:latin typeface="メイリオ" panose="020B0604030504040204" pitchFamily="50" charset="-128"/>
                  <a:ea typeface="メイリオ" panose="020B0604030504040204" pitchFamily="50" charset="-128"/>
                </a:endParaRPr>
              </a:p>
              <a:p>
                <a:pPr algn="l"/>
                <a:r>
                  <a:rPr lang="ja-JP" altLang="en-US" sz="2400" b="1" dirty="0">
                    <a:latin typeface="メイリオ" panose="020B0604030504040204" pitchFamily="50" charset="-128"/>
                    <a:ea typeface="メイリオ" panose="020B0604030504040204" pitchFamily="50" charset="-128"/>
                  </a:rPr>
                  <a:t>（正規分布は、</a:t>
                </a:r>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つの語彙が同時に平均ベクトルの確率で出現する）</a:t>
                </a:r>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5DB193D-B024-F93A-8F9C-3FC10EB42677}"/>
                  </a:ext>
                </a:extLst>
              </p:cNvPr>
              <p:cNvSpPr txBox="1">
                <a:spLocks noRot="1" noChangeAspect="1" noMove="1" noResize="1" noEditPoints="1" noAdjustHandles="1" noChangeArrowheads="1" noChangeShapeType="1" noTextEdit="1"/>
              </p:cNvSpPr>
              <p:nvPr/>
            </p:nvSpPr>
            <p:spPr>
              <a:xfrm>
                <a:off x="795619" y="6014213"/>
                <a:ext cx="11250131" cy="830997"/>
              </a:xfrm>
              <a:prstGeom prst="rect">
                <a:avLst/>
              </a:prstGeom>
              <a:blipFill>
                <a:blip r:embed="rId10"/>
                <a:stretch>
                  <a:fillRect l="-867" t="-4412" b="-1617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DC0A40-5702-1DBF-4FC4-6F9361D588CB}"/>
              </a:ext>
            </a:extLst>
          </p:cNvPr>
          <p:cNvSpPr txBox="1"/>
          <p:nvPr/>
        </p:nvSpPr>
        <p:spPr>
          <a:xfrm>
            <a:off x="588815" y="923382"/>
            <a:ext cx="6838732"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歪んだサイコロを</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回振った出目の確率分布です</a:t>
            </a:r>
            <a:endParaRPr kumimoji="1" lang="ja-JP" altLang="en-US" sz="2400" dirty="0">
              <a:latin typeface="メイリオ" panose="020B0604030504040204" pitchFamily="50" charset="-128"/>
              <a:ea typeface="メイリオ" panose="020B0604030504040204" pitchFamily="50" charset="-128"/>
            </a:endParaRPr>
          </a:p>
        </p:txBody>
      </p:sp>
      <p:pic>
        <p:nvPicPr>
          <p:cNvPr id="18" name="Picture 2" descr="ããããã ãµã¤ã³ã­ãã®ç»åæ¤ç´¢çµæ">
            <a:extLst>
              <a:ext uri="{FF2B5EF4-FFF2-40B4-BE49-F238E27FC236}">
                <a16:creationId xmlns:a16="http://schemas.microsoft.com/office/drawing/2014/main" id="{327193FF-74E6-F35E-B0DB-64B405DB75B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9649" y="356434"/>
            <a:ext cx="1679979" cy="12599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ABAED0B-D7B2-3600-F233-6446D48159D6}"/>
                  </a:ext>
                </a:extLst>
              </p:cNvPr>
              <p:cNvSpPr txBox="1"/>
              <p:nvPr/>
            </p:nvSpPr>
            <p:spPr>
              <a:xfrm>
                <a:off x="4463138" y="2534360"/>
                <a:ext cx="5354415" cy="862608"/>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a:t>
                </a:r>
                <a:r>
                  <a:rPr kumimoji="1" lang="ja-JP" altLang="en-US" sz="2400" dirty="0">
                    <a:latin typeface="メイリオ" panose="020B0604030504040204" pitchFamily="50" charset="-128"/>
                    <a:ea typeface="メイリオ" panose="020B0604030504040204" pitchFamily="50" charset="-128"/>
                  </a:rPr>
                  <a:t>面体で，各面が</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の面積のサイコロ</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（分布だから</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19" name="テキスト ボックス 18">
                <a:extLst>
                  <a:ext uri="{FF2B5EF4-FFF2-40B4-BE49-F238E27FC236}">
                    <a16:creationId xmlns:a16="http://schemas.microsoft.com/office/drawing/2014/main" id="{EABAED0B-D7B2-3600-F233-6446D48159D6}"/>
                  </a:ext>
                </a:extLst>
              </p:cNvPr>
              <p:cNvSpPr txBox="1">
                <a:spLocks noRot="1" noChangeAspect="1" noMove="1" noResize="1" noEditPoints="1" noAdjustHandles="1" noChangeArrowheads="1" noChangeShapeType="1" noTextEdit="1"/>
              </p:cNvSpPr>
              <p:nvPr/>
            </p:nvSpPr>
            <p:spPr>
              <a:xfrm>
                <a:off x="4463138" y="2534360"/>
                <a:ext cx="5354415" cy="862608"/>
              </a:xfrm>
              <a:prstGeom prst="rect">
                <a:avLst/>
              </a:prstGeom>
              <a:blipFill>
                <a:blip r:embed="rId12"/>
                <a:stretch>
                  <a:fillRect l="-1708" t="-29078" r="-911" b="-100000"/>
                </a:stretch>
              </a:blipFill>
            </p:spPr>
            <p:txBody>
              <a:bodyPr/>
              <a:lstStyle/>
              <a:p>
                <a:r>
                  <a:rPr lang="ja-JP" altLang="en-US">
                    <a:noFill/>
                  </a:rPr>
                  <a:t> </a:t>
                </a:r>
              </a:p>
            </p:txBody>
          </p:sp>
        </mc:Fallback>
      </mc:AlternateContent>
      <p:sp>
        <p:nvSpPr>
          <p:cNvPr id="20" name="矢印: 下 19">
            <a:extLst>
              <a:ext uri="{FF2B5EF4-FFF2-40B4-BE49-F238E27FC236}">
                <a16:creationId xmlns:a16="http://schemas.microsoft.com/office/drawing/2014/main" id="{DBD35BCA-D972-46D6-0822-A078150AA527}"/>
              </a:ext>
            </a:extLst>
          </p:cNvPr>
          <p:cNvSpPr/>
          <p:nvPr/>
        </p:nvSpPr>
        <p:spPr>
          <a:xfrm>
            <a:off x="6615790" y="2185302"/>
            <a:ext cx="979328" cy="3215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3E7792-FEEF-360C-A9FD-6C85F6EE165E}"/>
              </a:ext>
            </a:extLst>
          </p:cNvPr>
          <p:cNvSpPr txBox="1"/>
          <p:nvPr/>
        </p:nvSpPr>
        <p:spPr>
          <a:xfrm>
            <a:off x="795619" y="308493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Tree>
    <p:extLst>
      <p:ext uri="{BB962C8B-B14F-4D97-AF65-F5344CB8AC3E}">
        <p14:creationId xmlns:p14="http://schemas.microsoft.com/office/powerpoint/2010/main" val="81895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52445C-8C14-6CF3-2E55-A9BB59A7D757}"/>
              </a:ext>
            </a:extLst>
          </p:cNvPr>
          <p:cNvSpPr txBox="1"/>
          <p:nvPr/>
        </p:nvSpPr>
        <p:spPr>
          <a:xfrm>
            <a:off x="514350" y="455682"/>
            <a:ext cx="9462847"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カテゴリカル分布と多変量正規分布を比較</a:t>
            </a:r>
          </a:p>
        </p:txBody>
      </p:sp>
      <p:sp>
        <p:nvSpPr>
          <p:cNvPr id="3" name="テキスト ボックス 2">
            <a:extLst>
              <a:ext uri="{FF2B5EF4-FFF2-40B4-BE49-F238E27FC236}">
                <a16:creationId xmlns:a16="http://schemas.microsoft.com/office/drawing/2014/main" id="{DE9929C1-EEC9-15CF-775A-EF47734FEC69}"/>
              </a:ext>
            </a:extLst>
          </p:cNvPr>
          <p:cNvSpPr txBox="1"/>
          <p:nvPr/>
        </p:nvSpPr>
        <p:spPr>
          <a:xfrm>
            <a:off x="1114425" y="1731227"/>
            <a:ext cx="9445984"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カテゴリカル分布：</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回の試行でベクトルの</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要素だけが１</a:t>
            </a:r>
            <a:endParaRPr kumimoji="1" lang="en-US" altLang="ja-JP" sz="2400" dirty="0">
              <a:latin typeface="メイリオ" panose="020B0604030504040204" pitchFamily="50" charset="-128"/>
              <a:ea typeface="メイリオ" panose="020B0604030504040204" pitchFamily="50" charset="-128"/>
            </a:endParaRPr>
          </a:p>
          <a:p>
            <a:pPr algn="l"/>
            <a:endParaRPr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ということは、</a:t>
            </a:r>
            <a:r>
              <a:rPr kumimoji="1" lang="ja-JP" altLang="en-US" sz="2400" u="sng" dirty="0">
                <a:latin typeface="メイリオ" panose="020B0604030504040204" pitchFamily="50" charset="-128"/>
                <a:ea typeface="メイリオ" panose="020B0604030504040204" pitchFamily="50" charset="-128"/>
              </a:rPr>
              <a:t>中心性がない</a:t>
            </a:r>
            <a:r>
              <a:rPr kumimoji="1" lang="ja-JP" altLang="en-US" sz="2400" dirty="0">
                <a:latin typeface="メイリオ" panose="020B0604030504040204" pitchFamily="50" charset="-128"/>
                <a:ea typeface="メイリオ" panose="020B0604030504040204" pitchFamily="50" charset="-128"/>
              </a:rPr>
              <a:t>ことを意味する</a:t>
            </a:r>
          </a:p>
        </p:txBody>
      </p:sp>
      <p:sp>
        <p:nvSpPr>
          <p:cNvPr id="4" name="テキスト ボックス 3">
            <a:extLst>
              <a:ext uri="{FF2B5EF4-FFF2-40B4-BE49-F238E27FC236}">
                <a16:creationId xmlns:a16="http://schemas.microsoft.com/office/drawing/2014/main" id="{65B32952-9E9B-02B6-7BA9-4E1A2DFB609F}"/>
              </a:ext>
            </a:extLst>
          </p:cNvPr>
          <p:cNvSpPr txBox="1"/>
          <p:nvPr/>
        </p:nvSpPr>
        <p:spPr>
          <a:xfrm>
            <a:off x="1114425" y="3668880"/>
            <a:ext cx="107244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多変量正規分布：</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回の試行で</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付近の多変量ベクトルがサンプリングされる</a:t>
            </a:r>
          </a:p>
        </p:txBody>
      </p:sp>
      <p:sp>
        <p:nvSpPr>
          <p:cNvPr id="5" name="テキスト ボックス 4">
            <a:extLst>
              <a:ext uri="{FF2B5EF4-FFF2-40B4-BE49-F238E27FC236}">
                <a16:creationId xmlns:a16="http://schemas.microsoft.com/office/drawing/2014/main" id="{D372BF66-D025-A6A8-2FA1-5B6DCF148924}"/>
              </a:ext>
            </a:extLst>
          </p:cNvPr>
          <p:cNvSpPr txBox="1"/>
          <p:nvPr/>
        </p:nvSpPr>
        <p:spPr>
          <a:xfrm>
            <a:off x="1352550" y="4305300"/>
            <a:ext cx="345479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への中心性がある</a:t>
            </a:r>
          </a:p>
        </p:txBody>
      </p:sp>
      <p:sp>
        <p:nvSpPr>
          <p:cNvPr id="6" name="テキスト ボックス 5">
            <a:extLst>
              <a:ext uri="{FF2B5EF4-FFF2-40B4-BE49-F238E27FC236}">
                <a16:creationId xmlns:a16="http://schemas.microsoft.com/office/drawing/2014/main" id="{45610C65-0EF0-8664-7498-F763F98E79CF}"/>
              </a:ext>
            </a:extLst>
          </p:cNvPr>
          <p:cNvSpPr txBox="1"/>
          <p:nvPr/>
        </p:nvSpPr>
        <p:spPr>
          <a:xfrm>
            <a:off x="1750537" y="471088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（サイコロを振ってある面だけが出るというような形式ではない）</a:t>
            </a:r>
          </a:p>
        </p:txBody>
      </p:sp>
    </p:spTree>
    <p:extLst>
      <p:ext uri="{BB962C8B-B14F-4D97-AF65-F5344CB8AC3E}">
        <p14:creationId xmlns:p14="http://schemas.microsoft.com/office/powerpoint/2010/main" val="365758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0D36C1B-6EA3-8E69-F5FE-055BEBA81690}"/>
              </a:ext>
            </a:extLst>
          </p:cNvPr>
          <p:cNvSpPr txBox="1"/>
          <p:nvPr/>
        </p:nvSpPr>
        <p:spPr>
          <a:xfrm>
            <a:off x="12063" y="438196"/>
            <a:ext cx="12179937"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次に</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つの文書（口コミ）をカテゴリカル</a:t>
            </a:r>
            <a:r>
              <a:rPr kumimoji="1" lang="ja-JP" altLang="en-US" sz="3200" b="1" dirty="0">
                <a:latin typeface="メイリオ" panose="020B0604030504040204" pitchFamily="50" charset="-128"/>
                <a:ea typeface="メイリオ" panose="020B0604030504040204" pitchFamily="50" charset="-128"/>
              </a:rPr>
              <a:t>同時</a:t>
            </a:r>
            <a:r>
              <a:rPr kumimoji="1" lang="ja-JP" altLang="en-US" sz="3200" dirty="0">
                <a:latin typeface="メイリオ" panose="020B0604030504040204" pitchFamily="50" charset="-128"/>
                <a:ea typeface="メイリオ" panose="020B0604030504040204" pitchFamily="50" charset="-128"/>
              </a:rPr>
              <a:t>分布で表す</a:t>
            </a:r>
          </a:p>
        </p:txBody>
      </p:sp>
      <p:sp>
        <p:nvSpPr>
          <p:cNvPr id="4" name="テキスト ボックス 3">
            <a:extLst>
              <a:ext uri="{FF2B5EF4-FFF2-40B4-BE49-F238E27FC236}">
                <a16:creationId xmlns:a16="http://schemas.microsoft.com/office/drawing/2014/main" id="{AE6DCE06-0F8F-B43C-BD59-85ABA60B03BF}"/>
              </a:ext>
            </a:extLst>
          </p:cNvPr>
          <p:cNvSpPr txBox="1"/>
          <p:nvPr/>
        </p:nvSpPr>
        <p:spPr>
          <a:xfrm>
            <a:off x="709125" y="1295788"/>
            <a:ext cx="97257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文書に含まれる（出現する）語彙の数分サイコロを振れば表現できる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2F39E2D-4D97-2033-9AC6-9606E0B2A51C}"/>
                  </a:ext>
                </a:extLst>
              </p:cNvPr>
              <p:cNvSpPr txBox="1"/>
              <p:nvPr/>
            </p:nvSpPr>
            <p:spPr>
              <a:xfrm>
                <a:off x="832941" y="1960329"/>
                <a:ext cx="2713820" cy="103836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r>
                                <a:rPr kumimoji="1" lang="en-US" altLang="ja-JP" sz="2400" b="0" i="1" smtClean="0">
                                  <a:latin typeface="Cambria Math" panose="02040503050406030204" pitchFamily="18" charset="0"/>
                                  <a:ea typeface="メイリオ" panose="020B0604030504040204" pitchFamily="50" charset="-128"/>
                                </a:rPr>
                                <m:t>𝑛</m:t>
                              </m:r>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2F39E2D-4D97-2033-9AC6-9606E0B2A51C}"/>
                  </a:ext>
                </a:extLst>
              </p:cNvPr>
              <p:cNvSpPr txBox="1">
                <a:spLocks noRot="1" noChangeAspect="1" noMove="1" noResize="1" noEditPoints="1" noAdjustHandles="1" noChangeArrowheads="1" noChangeShapeType="1" noTextEdit="1"/>
              </p:cNvSpPr>
              <p:nvPr/>
            </p:nvSpPr>
            <p:spPr>
              <a:xfrm>
                <a:off x="832941" y="1960329"/>
                <a:ext cx="2713820" cy="10383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1030226-4946-1BCA-B898-C72CA1B27719}"/>
                  </a:ext>
                </a:extLst>
              </p:cNvPr>
              <p:cNvSpPr txBox="1"/>
              <p:nvPr/>
            </p:nvSpPr>
            <p:spPr>
              <a:xfrm>
                <a:off x="3946849" y="2248678"/>
                <a:ext cx="6732933"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語彙の頻度ベクトル（つまり</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ベクトル）</a:t>
                </a:r>
              </a:p>
            </p:txBody>
          </p:sp>
        </mc:Choice>
        <mc:Fallback xmlns="">
          <p:sp>
            <p:nvSpPr>
              <p:cNvPr id="6" name="テキスト ボックス 5">
                <a:extLst>
                  <a:ext uri="{FF2B5EF4-FFF2-40B4-BE49-F238E27FC236}">
                    <a16:creationId xmlns:a16="http://schemas.microsoft.com/office/drawing/2014/main" id="{B1030226-4946-1BCA-B898-C72CA1B27719}"/>
                  </a:ext>
                </a:extLst>
              </p:cNvPr>
              <p:cNvSpPr txBox="1">
                <a:spLocks noRot="1" noChangeAspect="1" noMove="1" noResize="1" noEditPoints="1" noAdjustHandles="1" noChangeArrowheads="1" noChangeShapeType="1" noTextEdit="1"/>
              </p:cNvSpPr>
              <p:nvPr/>
            </p:nvSpPr>
            <p:spPr>
              <a:xfrm>
                <a:off x="3946849" y="2248678"/>
                <a:ext cx="6732933" cy="461665"/>
              </a:xfrm>
              <a:prstGeom prst="rect">
                <a:avLst/>
              </a:prstGeom>
              <a:blipFill>
                <a:blip r:embed="rId3"/>
                <a:stretch>
                  <a:fillRect t="-7895" r="-45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9E18EAA-91D8-8BCB-927A-1FB8EC884077}"/>
                  </a:ext>
                </a:extLst>
              </p:cNvPr>
              <p:cNvSpPr txBox="1"/>
              <p:nvPr/>
            </p:nvSpPr>
            <p:spPr>
              <a:xfrm>
                <a:off x="3946849" y="2756996"/>
                <a:ext cx="8022324" cy="4700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文書中の</m:t>
                    </m:r>
                    <m:r>
                      <a:rPr lang="ja-JP" altLang="en-US" sz="2400" i="1" smtClean="0">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の出現頻度（</a:t>
                </a:r>
                <a14:m>
                  <m:oMath xmlns:m="http://schemas.openxmlformats.org/officeDocument/2006/math">
                    <m:r>
                      <a:rPr lang="ja-JP" altLang="en-US" sz="2400" i="1" dirty="0">
                        <a:latin typeface="Cambria Math" panose="02040503050406030204" pitchFamily="18" charset="0"/>
                        <a:ea typeface="メイリオ" panose="020B0604030504040204" pitchFamily="50" charset="-128"/>
                      </a:rPr>
                      <m:t>語彙総頻度</m:t>
                    </m:r>
                    <m:r>
                      <a:rPr lang="en-US" altLang="ja-JP" sz="2400" b="0" i="1" dirty="0" smtClean="0">
                        <a:latin typeface="Cambria Math" panose="02040503050406030204" pitchFamily="18" charset="0"/>
                        <a:ea typeface="メイリオ" panose="020B0604030504040204" pitchFamily="50" charset="-128"/>
                      </a:rPr>
                      <m:t>𝑁</m:t>
                    </m:r>
                    <m:r>
                      <a:rPr lang="en-US" altLang="ja-JP" sz="2400" b="0" i="1" dirty="0" smtClean="0">
                        <a:latin typeface="Cambria Math" panose="02040503050406030204" pitchFamily="18" charset="0"/>
                        <a:ea typeface="メイリオ" panose="020B0604030504040204" pitchFamily="50" charset="-128"/>
                      </a:rPr>
                      <m:t>=</m:t>
                    </m:r>
                    <m:nary>
                      <m:naryPr>
                        <m:chr m:val="∑"/>
                        <m:limLoc m:val="subSup"/>
                        <m:ctrlPr>
                          <a:rPr kumimoji="1" lang="ja-JP" altLang="en-US"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e>
                    </m:nary>
                    <m:r>
                      <a:rPr lang="ja-JP" altLang="en-US" sz="2400" i="1">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9E18EAA-91D8-8BCB-927A-1FB8EC884077}"/>
                  </a:ext>
                </a:extLst>
              </p:cNvPr>
              <p:cNvSpPr txBox="1">
                <a:spLocks noRot="1" noChangeAspect="1" noMove="1" noResize="1" noEditPoints="1" noAdjustHandles="1" noChangeArrowheads="1" noChangeShapeType="1" noTextEdit="1"/>
              </p:cNvSpPr>
              <p:nvPr/>
            </p:nvSpPr>
            <p:spPr>
              <a:xfrm>
                <a:off x="3946849" y="2756996"/>
                <a:ext cx="8022324" cy="470065"/>
              </a:xfrm>
              <a:prstGeom prst="rect">
                <a:avLst/>
              </a:prstGeom>
              <a:blipFill>
                <a:blip r:embed="rId4"/>
                <a:stretch>
                  <a:fillRect t="-131169" b="-1883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1494E14-DBCB-6F7E-0F17-91682A1097B1}"/>
                  </a:ext>
                </a:extLst>
              </p:cNvPr>
              <p:cNvSpPr txBox="1"/>
              <p:nvPr/>
            </p:nvSpPr>
            <p:spPr>
              <a:xfrm>
                <a:off x="832941" y="3621044"/>
                <a:ext cx="10444982"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厳密には，カテゴリカル分布を</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回振った同時分布だが，慣例的に</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oMath>
                </a14:m>
                <a:r>
                  <a:rPr kumimoji="1" lang="ja-JP" altLang="en-US" sz="2400" dirty="0">
                    <a:latin typeface="メイリオ" panose="020B0604030504040204" pitchFamily="50" charset="-128"/>
                    <a:ea typeface="メイリオ" panose="020B0604030504040204" pitchFamily="50" charset="-128"/>
                  </a:rPr>
                  <a:t>と表記する</a:t>
                </a:r>
              </a:p>
            </p:txBody>
          </p:sp>
        </mc:Choice>
        <mc:Fallback xmlns="">
          <p:sp>
            <p:nvSpPr>
              <p:cNvPr id="8" name="テキスト ボックス 7">
                <a:extLst>
                  <a:ext uri="{FF2B5EF4-FFF2-40B4-BE49-F238E27FC236}">
                    <a16:creationId xmlns:a16="http://schemas.microsoft.com/office/drawing/2014/main" id="{A1494E14-DBCB-6F7E-0F17-91682A1097B1}"/>
                  </a:ext>
                </a:extLst>
              </p:cNvPr>
              <p:cNvSpPr txBox="1">
                <a:spLocks noRot="1" noChangeAspect="1" noMove="1" noResize="1" noEditPoints="1" noAdjustHandles="1" noChangeArrowheads="1" noChangeShapeType="1" noTextEdit="1"/>
              </p:cNvSpPr>
              <p:nvPr/>
            </p:nvSpPr>
            <p:spPr>
              <a:xfrm>
                <a:off x="832941" y="3621044"/>
                <a:ext cx="10444982" cy="830997"/>
              </a:xfrm>
              <a:prstGeom prst="rect">
                <a:avLst/>
              </a:prstGeom>
              <a:blipFill>
                <a:blip r:embed="rId5"/>
                <a:stretch>
                  <a:fillRect l="-934" t="-5882" b="-1764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5AD3057-33D4-50CF-50AA-C22037A4C456}"/>
              </a:ext>
            </a:extLst>
          </p:cNvPr>
          <p:cNvSpPr txBox="1"/>
          <p:nvPr/>
        </p:nvSpPr>
        <p:spPr>
          <a:xfrm>
            <a:off x="429207" y="4767942"/>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graphicFrame>
        <p:nvGraphicFramePr>
          <p:cNvPr id="10" name="表 9">
            <a:extLst>
              <a:ext uri="{FF2B5EF4-FFF2-40B4-BE49-F238E27FC236}">
                <a16:creationId xmlns:a16="http://schemas.microsoft.com/office/drawing/2014/main" id="{E2641603-3AB8-E154-1A75-BE3DFD521ED8}"/>
              </a:ext>
            </a:extLst>
          </p:cNvPr>
          <p:cNvGraphicFramePr>
            <a:graphicFrameLocks noGrp="1"/>
          </p:cNvGraphicFramePr>
          <p:nvPr>
            <p:extLst>
              <p:ext uri="{D42A27DB-BD31-4B8C-83A1-F6EECF244321}">
                <p14:modId xmlns:p14="http://schemas.microsoft.com/office/powerpoint/2010/main" val="599559936"/>
              </p:ext>
            </p:extLst>
          </p:nvPr>
        </p:nvGraphicFramePr>
        <p:xfrm>
          <a:off x="1287624" y="5017840"/>
          <a:ext cx="8939466" cy="36576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54565">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039364AD-F250-ED64-E809-3004C95E28B1}"/>
                  </a:ext>
                </a:extLst>
              </p:cNvPr>
              <p:cNvGraphicFramePr>
                <a:graphicFrameLocks noGrp="1"/>
              </p:cNvGraphicFramePr>
              <p:nvPr>
                <p:extLst>
                  <p:ext uri="{D42A27DB-BD31-4B8C-83A1-F6EECF244321}">
                    <p14:modId xmlns:p14="http://schemas.microsoft.com/office/powerpoint/2010/main" val="3148158690"/>
                  </p:ext>
                </p:extLst>
              </p:nvPr>
            </p:nvGraphicFramePr>
            <p:xfrm>
              <a:off x="1287624" y="5389399"/>
              <a:ext cx="8939466" cy="37084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14:m>
                            <m:oMath xmlns:m="http://schemas.openxmlformats.org/officeDocument/2006/math">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oMath>
                          </a14:m>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bl>
              </a:graphicData>
            </a:graphic>
          </p:graphicFrame>
        </mc:Choice>
        <mc:Fallback xmlns="">
          <p:graphicFrame>
            <p:nvGraphicFramePr>
              <p:cNvPr id="11" name="表 10">
                <a:extLst>
                  <a:ext uri="{FF2B5EF4-FFF2-40B4-BE49-F238E27FC236}">
                    <a16:creationId xmlns:a16="http://schemas.microsoft.com/office/drawing/2014/main" id="{039364AD-F250-ED64-E809-3004C95E28B1}"/>
                  </a:ext>
                </a:extLst>
              </p:cNvPr>
              <p:cNvGraphicFramePr>
                <a:graphicFrameLocks noGrp="1"/>
              </p:cNvGraphicFramePr>
              <p:nvPr>
                <p:extLst>
                  <p:ext uri="{D42A27DB-BD31-4B8C-83A1-F6EECF244321}">
                    <p14:modId xmlns:p14="http://schemas.microsoft.com/office/powerpoint/2010/main" val="3148158690"/>
                  </p:ext>
                </p:extLst>
              </p:nvPr>
            </p:nvGraphicFramePr>
            <p:xfrm>
              <a:off x="1287624" y="5389399"/>
              <a:ext cx="8939466" cy="37084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endParaRPr lang="ja-JP"/>
                        </a:p>
                      </a:txBody>
                      <a:tcPr>
                        <a:blipFill>
                          <a:blip r:embed="rId6"/>
                          <a:stretch>
                            <a:fillRect l="-375" t="-8197" r="-450187" b="-26230"/>
                          </a:stretch>
                        </a:blipFill>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bl>
              </a:graphicData>
            </a:graphic>
          </p:graphicFrame>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F670AA1-CD64-ADF1-3408-710C699F93B5}"/>
                  </a:ext>
                </a:extLst>
              </p:cNvPr>
              <p:cNvSpPr txBox="1"/>
              <p:nvPr/>
            </p:nvSpPr>
            <p:spPr>
              <a:xfrm>
                <a:off x="1197363" y="5878406"/>
                <a:ext cx="10080560" cy="830997"/>
              </a:xfrm>
              <a:prstGeom prst="rect">
                <a:avLst/>
              </a:prstGeom>
              <a:noFill/>
            </p:spPr>
            <p:txBody>
              <a:bodyPr wrap="square" rtlCol="0">
                <a:spAutoFit/>
              </a:bodyPr>
              <a:lstStyle/>
              <a:p>
                <a:pPr algn="l"/>
                <a:r>
                  <a:rPr kumimoji="1" lang="ja-JP" altLang="en-US" sz="2400" b="0" dirty="0">
                    <a:ea typeface="メイリオ" panose="020B0604030504040204" pitchFamily="50" charset="-128"/>
                  </a:rPr>
                  <a:t>例えば</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0"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。この要領で口コミ１を上式に当てはめると，今までやってきたカテゴリカル分布の確率質量になることがわかる</a:t>
                </a:r>
              </a:p>
            </p:txBody>
          </p:sp>
        </mc:Choice>
        <mc:Fallback xmlns="">
          <p:sp>
            <p:nvSpPr>
              <p:cNvPr id="13" name="テキスト ボックス 12">
                <a:extLst>
                  <a:ext uri="{FF2B5EF4-FFF2-40B4-BE49-F238E27FC236}">
                    <a16:creationId xmlns:a16="http://schemas.microsoft.com/office/drawing/2014/main" id="{6F670AA1-CD64-ADF1-3408-710C699F93B5}"/>
                  </a:ext>
                </a:extLst>
              </p:cNvPr>
              <p:cNvSpPr txBox="1">
                <a:spLocks noRot="1" noChangeAspect="1" noMove="1" noResize="1" noEditPoints="1" noAdjustHandles="1" noChangeArrowheads="1" noChangeShapeType="1" noTextEdit="1"/>
              </p:cNvSpPr>
              <p:nvPr/>
            </p:nvSpPr>
            <p:spPr>
              <a:xfrm>
                <a:off x="1197363" y="5878406"/>
                <a:ext cx="10080560" cy="830997"/>
              </a:xfrm>
              <a:prstGeom prst="rect">
                <a:avLst/>
              </a:prstGeom>
              <a:blipFill>
                <a:blip r:embed="rId7"/>
                <a:stretch>
                  <a:fillRect l="-907" t="-4380" r="-60" b="-15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98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C709FE-95BD-2D81-18B4-0F5E55B32C04}"/>
              </a:ext>
            </a:extLst>
          </p:cNvPr>
          <p:cNvSpPr txBox="1"/>
          <p:nvPr/>
        </p:nvSpPr>
        <p:spPr>
          <a:xfrm>
            <a:off x="699796" y="457200"/>
            <a:ext cx="26292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参考記事</a:t>
            </a:r>
          </a:p>
        </p:txBody>
      </p:sp>
      <p:sp>
        <p:nvSpPr>
          <p:cNvPr id="4" name="テキスト ボックス 3">
            <a:extLst>
              <a:ext uri="{FF2B5EF4-FFF2-40B4-BE49-F238E27FC236}">
                <a16:creationId xmlns:a16="http://schemas.microsoft.com/office/drawing/2014/main" id="{0FD2778D-A3A1-BD87-7FA5-DE5D572482D6}"/>
              </a:ext>
            </a:extLst>
          </p:cNvPr>
          <p:cNvSpPr txBox="1"/>
          <p:nvPr/>
        </p:nvSpPr>
        <p:spPr>
          <a:xfrm>
            <a:off x="1558212" y="1968759"/>
            <a:ext cx="938519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https://techblog.nhn-techorus.com/archives/7436</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a:latin typeface="メイリオ" panose="020B0604030504040204" pitchFamily="50" charset="-128"/>
                <a:ea typeface="メイリオ" panose="020B0604030504040204" pitchFamily="50" charset="-128"/>
                <a:hlinkClick r:id="rId3"/>
              </a:rPr>
              <a:t>https://www.anarchive-beta.com/entry/2022/01/25/032456</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43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6D4125-9A22-1E1E-10BE-B26510F7B0F3}"/>
              </a:ext>
            </a:extLst>
          </p:cNvPr>
          <p:cNvSpPr txBox="1"/>
          <p:nvPr/>
        </p:nvSpPr>
        <p:spPr>
          <a:xfrm>
            <a:off x="671803" y="522514"/>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DC3E52-F975-0754-300A-98C405294534}"/>
                  </a:ext>
                </a:extLst>
              </p:cNvPr>
              <p:cNvSpPr txBox="1"/>
              <p:nvPr/>
            </p:nvSpPr>
            <p:spPr>
              <a:xfrm>
                <a:off x="737118" y="1859340"/>
                <a:ext cx="1131803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自然言語データはスパースで中心性がないので</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ではとらえにくい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カテゴリカル分布は中心性がない分布でスパースなデータでもうまくとらえる</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カテゴリカル分布のパラメータは、各語彙の出現確率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（多面体のサイコロの面積に相当）。分散パラメータはない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カテゴリカル分布確率は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lang="ja-JP" altLang="en-US" sz="2400" dirty="0">
                    <a:latin typeface="メイリオ" panose="020B0604030504040204" pitchFamily="50" charset="-128"/>
                    <a:ea typeface="メイリオ" panose="020B0604030504040204" pitchFamily="50" charset="-128"/>
                  </a:rPr>
                  <a:t>が与えられれば以下で計算できる</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F6DC3E52-F975-0754-300A-98C405294534}"/>
                  </a:ext>
                </a:extLst>
              </p:cNvPr>
              <p:cNvSpPr txBox="1">
                <a:spLocks noRot="1" noChangeAspect="1" noMove="1" noResize="1" noEditPoints="1" noAdjustHandles="1" noChangeArrowheads="1" noChangeShapeType="1" noTextEdit="1"/>
              </p:cNvSpPr>
              <p:nvPr/>
            </p:nvSpPr>
            <p:spPr>
              <a:xfrm>
                <a:off x="737118" y="1859340"/>
                <a:ext cx="11318033" cy="1938992"/>
              </a:xfrm>
              <a:prstGeom prst="rect">
                <a:avLst/>
              </a:prstGeom>
              <a:blipFill>
                <a:blip r:embed="rId2"/>
                <a:stretch>
                  <a:fillRect l="-1239" t="-7233" r="-700" b="-10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C5F44D-02B0-6360-BDAB-20A5E4699622}"/>
                  </a:ext>
                </a:extLst>
              </p:cNvPr>
              <p:cNvSpPr txBox="1"/>
              <p:nvPr/>
            </p:nvSpPr>
            <p:spPr>
              <a:xfrm>
                <a:off x="3103515" y="4318663"/>
                <a:ext cx="2768001"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r>
                            <a:rPr lang="en-US" altLang="ja-JP" sz="2400" b="1" i="1">
                              <a:latin typeface="Cambria Math" panose="02040503050406030204" pitchFamily="18" charset="0"/>
                              <a:ea typeface="メイリオ" panose="020B0604030504040204" pitchFamily="50" charset="-128"/>
                            </a:rPr>
                            <m:t>𝒙</m:t>
                          </m:r>
                        </m:e>
                        <m:e>
                          <m:r>
                            <a:rPr lang="ja-JP" altLang="en-US" sz="2400" b="1" i="1">
                              <a:latin typeface="Cambria Math" panose="02040503050406030204" pitchFamily="18" charset="0"/>
                              <a:ea typeface="メイリオ" panose="020B0604030504040204" pitchFamily="50" charset="-128"/>
                            </a:rPr>
                            <m:t>𝝓</m:t>
                          </m:r>
                        </m:e>
                      </m:d>
                      <m:r>
                        <a:rPr lang="en-US" altLang="ja-JP" sz="2400" i="1">
                          <a:latin typeface="Cambria Math" panose="02040503050406030204" pitchFamily="18" charset="0"/>
                          <a:ea typeface="メイリオ" panose="020B0604030504040204" pitchFamily="50" charset="-128"/>
                        </a:rPr>
                        <m:t>=</m:t>
                      </m:r>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4C5F44D-02B0-6360-BDAB-20A5E4699622}"/>
                  </a:ext>
                </a:extLst>
              </p:cNvPr>
              <p:cNvSpPr txBox="1">
                <a:spLocks noRot="1" noChangeAspect="1" noMove="1" noResize="1" noEditPoints="1" noAdjustHandles="1" noChangeArrowheads="1" noChangeShapeType="1" noTextEdit="1"/>
              </p:cNvSpPr>
              <p:nvPr/>
            </p:nvSpPr>
            <p:spPr>
              <a:xfrm>
                <a:off x="3103515" y="4318663"/>
                <a:ext cx="2768001" cy="10383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E62575E-AEB6-6402-4AFB-A15E5F7EA50F}"/>
                  </a:ext>
                </a:extLst>
              </p:cNvPr>
              <p:cNvSpPr txBox="1"/>
              <p:nvPr/>
            </p:nvSpPr>
            <p:spPr>
              <a:xfrm>
                <a:off x="5901316" y="4494527"/>
                <a:ext cx="4990918" cy="879728"/>
              </a:xfrm>
              <a:prstGeom prst="rect">
                <a:avLst/>
              </a:prstGeom>
              <a:noFill/>
            </p:spPr>
            <p:txBody>
              <a:bodyPr wrap="none" rtlCol="0">
                <a:spAutoFit/>
              </a:bodyPr>
              <a:lstStyle/>
              <a:p>
                <a:pPr algn="l"/>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𝑛</m:t>
                    </m:r>
                    <m:r>
                      <a:rPr lang="ja-JP" altLang="en-US" sz="2400" i="1" dirty="0">
                        <a:latin typeface="Cambria Math" panose="02040503050406030204" pitchFamily="18" charset="0"/>
                        <a:ea typeface="メイリオ" panose="020B0604030504040204" pitchFamily="50" charset="-128"/>
                      </a:rPr>
                      <m:t>回</m:t>
                    </m:r>
                  </m:oMath>
                </a14:m>
                <a:r>
                  <a:rPr kumimoji="1" lang="ja-JP" altLang="en-US" sz="2400" dirty="0">
                    <a:latin typeface="メイリオ" panose="020B0604030504040204" pitchFamily="50" charset="-128"/>
                    <a:ea typeface="メイリオ" panose="020B0604030504040204" pitchFamily="50" charset="-128"/>
                  </a:rPr>
                  <a:t>出現する同時確率</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種類の語彙</a:t>
                </a:r>
              </a:p>
            </p:txBody>
          </p:sp>
        </mc:Choice>
        <mc:Fallback xmlns="">
          <p:sp>
            <p:nvSpPr>
              <p:cNvPr id="5" name="テキスト ボックス 4">
                <a:extLst>
                  <a:ext uri="{FF2B5EF4-FFF2-40B4-BE49-F238E27FC236}">
                    <a16:creationId xmlns:a16="http://schemas.microsoft.com/office/drawing/2014/main" id="{1E62575E-AEB6-6402-4AFB-A15E5F7EA50F}"/>
                  </a:ext>
                </a:extLst>
              </p:cNvPr>
              <p:cNvSpPr txBox="1">
                <a:spLocks noRot="1" noChangeAspect="1" noMove="1" noResize="1" noEditPoints="1" noAdjustHandles="1" noChangeArrowheads="1" noChangeShapeType="1" noTextEdit="1"/>
              </p:cNvSpPr>
              <p:nvPr/>
            </p:nvSpPr>
            <p:spPr>
              <a:xfrm>
                <a:off x="5901316" y="4494527"/>
                <a:ext cx="4990918" cy="879728"/>
              </a:xfrm>
              <a:prstGeom prst="rect">
                <a:avLst/>
              </a:prstGeom>
              <a:blipFill>
                <a:blip r:embed="rId4"/>
                <a:stretch>
                  <a:fillRect l="-977" t="-1379" b="-1379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A7FE3B5-8CA9-C67E-84BE-1A3EC6EB823A}"/>
              </a:ext>
            </a:extLst>
          </p:cNvPr>
          <p:cNvSpPr txBox="1"/>
          <p:nvPr/>
        </p:nvSpPr>
        <p:spPr>
          <a:xfrm>
            <a:off x="1099604" y="4501399"/>
            <a:ext cx="209807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カテゴリカル分布確率</a:t>
            </a:r>
          </a:p>
        </p:txBody>
      </p:sp>
    </p:spTree>
    <p:extLst>
      <p:ext uri="{BB962C8B-B14F-4D97-AF65-F5344CB8AC3E}">
        <p14:creationId xmlns:p14="http://schemas.microsoft.com/office/powerpoint/2010/main" val="316013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7A8434-868B-E431-2BF4-5D890E267CC3}"/>
                  </a:ext>
                </a:extLst>
              </p:cNvPr>
              <p:cNvSpPr txBox="1"/>
              <p:nvPr/>
            </p:nvSpPr>
            <p:spPr>
              <a:xfrm>
                <a:off x="455899" y="689600"/>
                <a:ext cx="8854603"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b="0" i="1" smtClean="0">
                            <a:latin typeface="Cambria Math" panose="02040503050406030204" pitchFamily="18" charset="0"/>
                            <a:ea typeface="メイリオ" panose="020B0604030504040204" pitchFamily="50" charset="-128"/>
                          </a:rPr>
                          <m:t>𝑑</m:t>
                        </m:r>
                      </m:sub>
                    </m:sSub>
                  </m:oMath>
                </a14:m>
                <a:r>
                  <a:rPr lang="ja-JP" altLang="en-US" sz="2400" dirty="0">
                    <a:latin typeface="メイリオ" panose="020B0604030504040204" pitchFamily="50" charset="-128"/>
                    <a:ea typeface="メイリオ" panose="020B0604030504040204" pitchFamily="50" charset="-128"/>
                  </a:rPr>
                  <a:t>からカテゴリカル分布のパラメータ</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oMath>
                </a14:m>
                <a:r>
                  <a:rPr lang="ja-JP" altLang="en-US" sz="2400" dirty="0">
                    <a:latin typeface="メイリオ" panose="020B0604030504040204" pitchFamily="50" charset="-128"/>
                    <a:ea typeface="メイリオ" panose="020B0604030504040204" pitchFamily="50" charset="-128"/>
                  </a:rPr>
                  <a:t>を推定する</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47A8434-868B-E431-2BF4-5D890E267CC3}"/>
                  </a:ext>
                </a:extLst>
              </p:cNvPr>
              <p:cNvSpPr txBox="1">
                <a:spLocks noRot="1" noChangeAspect="1" noMove="1" noResize="1" noEditPoints="1" noAdjustHandles="1" noChangeArrowheads="1" noChangeShapeType="1" noTextEdit="1"/>
              </p:cNvSpPr>
              <p:nvPr/>
            </p:nvSpPr>
            <p:spPr>
              <a:xfrm>
                <a:off x="455899" y="689600"/>
                <a:ext cx="8854603" cy="461665"/>
              </a:xfrm>
              <a:prstGeom prst="rect">
                <a:avLst/>
              </a:prstGeom>
              <a:blipFill>
                <a:blip r:embed="rId2"/>
                <a:stretch>
                  <a:fillRect l="-1102" t="-7895" r="-138"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7BF6885-3CCA-EC54-B859-CD0DB012054E}"/>
                  </a:ext>
                </a:extLst>
              </p:cNvPr>
              <p:cNvSpPr txBox="1"/>
              <p:nvPr/>
            </p:nvSpPr>
            <p:spPr>
              <a:xfrm>
                <a:off x="5085812" y="5000957"/>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7BF6885-3CCA-EC54-B859-CD0DB012054E}"/>
                  </a:ext>
                </a:extLst>
              </p:cNvPr>
              <p:cNvSpPr txBox="1">
                <a:spLocks noRot="1" noChangeAspect="1" noMove="1" noResize="1" noEditPoints="1" noAdjustHandles="1" noChangeArrowheads="1" noChangeShapeType="1" noTextEdit="1"/>
              </p:cNvSpPr>
              <p:nvPr/>
            </p:nvSpPr>
            <p:spPr>
              <a:xfrm>
                <a:off x="5085812" y="5000957"/>
                <a:ext cx="449675" cy="369332"/>
              </a:xfrm>
              <a:prstGeom prst="rect">
                <a:avLst/>
              </a:prstGeom>
              <a:blipFill>
                <a:blip r:embed="rId3"/>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BEABFF-6943-B5BB-A2B6-404E91F38237}"/>
                  </a:ext>
                </a:extLst>
              </p:cNvPr>
              <p:cNvSpPr txBox="1"/>
              <p:nvPr/>
            </p:nvSpPr>
            <p:spPr>
              <a:xfrm>
                <a:off x="11562022" y="4990504"/>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ABEABFF-6943-B5BB-A2B6-404E91F38237}"/>
                  </a:ext>
                </a:extLst>
              </p:cNvPr>
              <p:cNvSpPr txBox="1">
                <a:spLocks noRot="1" noChangeAspect="1" noMove="1" noResize="1" noEditPoints="1" noAdjustHandles="1" noChangeArrowheads="1" noChangeShapeType="1" noTextEdit="1"/>
              </p:cNvSpPr>
              <p:nvPr/>
            </p:nvSpPr>
            <p:spPr>
              <a:xfrm>
                <a:off x="11562022" y="4990504"/>
                <a:ext cx="450380" cy="369332"/>
              </a:xfrm>
              <a:prstGeom prst="rect">
                <a:avLst/>
              </a:prstGeom>
              <a:blipFill>
                <a:blip r:embed="rId4"/>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AA5B148-014D-40A1-E5AC-AC00419E9C43}"/>
                  </a:ext>
                </a:extLst>
              </p:cNvPr>
              <p:cNvSpPr txBox="1"/>
              <p:nvPr/>
            </p:nvSpPr>
            <p:spPr>
              <a:xfrm>
                <a:off x="5914487" y="5031843"/>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4AA5B148-014D-40A1-E5AC-AC00419E9C43}"/>
                  </a:ext>
                </a:extLst>
              </p:cNvPr>
              <p:cNvSpPr txBox="1">
                <a:spLocks noRot="1" noChangeAspect="1" noMove="1" noResize="1" noEditPoints="1" noAdjustHandles="1" noChangeArrowheads="1" noChangeShapeType="1" noTextEdit="1"/>
              </p:cNvSpPr>
              <p:nvPr/>
            </p:nvSpPr>
            <p:spPr>
              <a:xfrm>
                <a:off x="5914487" y="5031843"/>
                <a:ext cx="456792" cy="369332"/>
              </a:xfrm>
              <a:prstGeom prst="rect">
                <a:avLst/>
              </a:prstGeom>
              <a:blipFill>
                <a:blip r:embed="rId5"/>
                <a:stretch>
                  <a:fillRect l="-18667" t="-1639" r="-1333" b="-2786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8747745-DBD5-2440-D1C7-55B81F3BD4EB}"/>
              </a:ext>
            </a:extLst>
          </p:cNvPr>
          <p:cNvSpPr txBox="1"/>
          <p:nvPr/>
        </p:nvSpPr>
        <p:spPr>
          <a:xfrm>
            <a:off x="6889002" y="5001976"/>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2" name="直線コネクタ 11">
            <a:extLst>
              <a:ext uri="{FF2B5EF4-FFF2-40B4-BE49-F238E27FC236}">
                <a16:creationId xmlns:a16="http://schemas.microsoft.com/office/drawing/2014/main" id="{4FB32779-7990-A282-E33F-0BF2C9083E79}"/>
              </a:ext>
            </a:extLst>
          </p:cNvPr>
          <p:cNvCxnSpPr/>
          <p:nvPr/>
        </p:nvCxnSpPr>
        <p:spPr>
          <a:xfrm>
            <a:off x="4080132" y="4485327"/>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BF29812-6626-D800-7904-22A61CD83E4B}"/>
              </a:ext>
            </a:extLst>
          </p:cNvPr>
          <p:cNvSpPr/>
          <p:nvPr/>
        </p:nvSpPr>
        <p:spPr>
          <a:xfrm>
            <a:off x="4975135" y="386889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0BA2D74-44BE-9EB2-F36A-5C14EBBEFF5F}"/>
              </a:ext>
            </a:extLst>
          </p:cNvPr>
          <p:cNvSpPr/>
          <p:nvPr/>
        </p:nvSpPr>
        <p:spPr>
          <a:xfrm>
            <a:off x="5764311" y="424800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2530A52-5662-1270-CCD2-B60C4DF865BF}"/>
              </a:ext>
            </a:extLst>
          </p:cNvPr>
          <p:cNvSpPr/>
          <p:nvPr/>
        </p:nvSpPr>
        <p:spPr>
          <a:xfrm>
            <a:off x="11582224" y="399955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4030819-49C5-0E16-FBBB-A5BC85FC6017}"/>
              </a:ext>
            </a:extLst>
          </p:cNvPr>
          <p:cNvSpPr/>
          <p:nvPr/>
        </p:nvSpPr>
        <p:spPr>
          <a:xfrm>
            <a:off x="10774733" y="435197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2BCF91B-89BC-1EAD-C5A8-E785C94E5861}"/>
              </a:ext>
            </a:extLst>
          </p:cNvPr>
          <p:cNvSpPr/>
          <p:nvPr/>
        </p:nvSpPr>
        <p:spPr>
          <a:xfrm>
            <a:off x="9936111" y="414291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3B25842-4E6D-5328-7369-8FAA6C2DB8EF}"/>
              </a:ext>
            </a:extLst>
          </p:cNvPr>
          <p:cNvSpPr/>
          <p:nvPr/>
        </p:nvSpPr>
        <p:spPr>
          <a:xfrm>
            <a:off x="9086190" y="424800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FFEA38C-AD07-2BEB-B835-5716E1066070}"/>
              </a:ext>
            </a:extLst>
          </p:cNvPr>
          <p:cNvSpPr/>
          <p:nvPr/>
        </p:nvSpPr>
        <p:spPr>
          <a:xfrm>
            <a:off x="8241956" y="4008884"/>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804436F-B5BD-F376-1033-F94F7242269C}"/>
              </a:ext>
            </a:extLst>
          </p:cNvPr>
          <p:cNvSpPr/>
          <p:nvPr/>
        </p:nvSpPr>
        <p:spPr>
          <a:xfrm>
            <a:off x="7397722" y="408279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1EEA535-C395-6DF3-DC4E-3CF9C1BB4B5B}"/>
              </a:ext>
            </a:extLst>
          </p:cNvPr>
          <p:cNvSpPr/>
          <p:nvPr/>
        </p:nvSpPr>
        <p:spPr>
          <a:xfrm>
            <a:off x="6553488" y="414291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091FD0C-1F4A-B4C9-4778-F8672570C81B}"/>
              </a:ext>
            </a:extLst>
          </p:cNvPr>
          <p:cNvSpPr txBox="1"/>
          <p:nvPr/>
        </p:nvSpPr>
        <p:spPr>
          <a:xfrm>
            <a:off x="4863181" y="455303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E3DBDEBD-A11A-5845-AB0C-4ED68C8C3CBF}"/>
              </a:ext>
            </a:extLst>
          </p:cNvPr>
          <p:cNvSpPr txBox="1"/>
          <p:nvPr/>
        </p:nvSpPr>
        <p:spPr>
          <a:xfrm>
            <a:off x="5625207"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AAD930E7-D84A-73B3-851B-6029047D6F60}"/>
              </a:ext>
            </a:extLst>
          </p:cNvPr>
          <p:cNvSpPr txBox="1"/>
          <p:nvPr/>
        </p:nvSpPr>
        <p:spPr>
          <a:xfrm>
            <a:off x="7219468"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F5CC768-13F0-E5D5-64B0-2E7B6EFE6508}"/>
              </a:ext>
            </a:extLst>
          </p:cNvPr>
          <p:cNvSpPr txBox="1"/>
          <p:nvPr/>
        </p:nvSpPr>
        <p:spPr>
          <a:xfrm>
            <a:off x="9824157" y="455303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1CC2CAB-B1B0-9815-B0FB-4D0FABA26C44}"/>
              </a:ext>
            </a:extLst>
          </p:cNvPr>
          <p:cNvSpPr txBox="1"/>
          <p:nvPr/>
        </p:nvSpPr>
        <p:spPr>
          <a:xfrm>
            <a:off x="11385577"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2425754B-9E5A-2D02-7FB9-8B46D54E8A38}"/>
              </a:ext>
            </a:extLst>
          </p:cNvPr>
          <p:cNvSpPr txBox="1"/>
          <p:nvPr/>
        </p:nvSpPr>
        <p:spPr>
          <a:xfrm>
            <a:off x="6457442" y="4557835"/>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E417D21-9186-0AF5-3995-1CF9D1FF37CA}"/>
              </a:ext>
            </a:extLst>
          </p:cNvPr>
          <p:cNvSpPr txBox="1"/>
          <p:nvPr/>
        </p:nvSpPr>
        <p:spPr>
          <a:xfrm>
            <a:off x="8899561" y="4553029"/>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2301D8C5-A583-31FC-36D2-3BAF5B2C99A7}"/>
              </a:ext>
            </a:extLst>
          </p:cNvPr>
          <p:cNvSpPr txBox="1"/>
          <p:nvPr/>
        </p:nvSpPr>
        <p:spPr>
          <a:xfrm>
            <a:off x="10605217" y="4553028"/>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6E06AC4D-7CC3-7858-2D54-625827181756}"/>
              </a:ext>
            </a:extLst>
          </p:cNvPr>
          <p:cNvSpPr txBox="1"/>
          <p:nvPr/>
        </p:nvSpPr>
        <p:spPr>
          <a:xfrm>
            <a:off x="8041740" y="456581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DC6494FB-1CBE-437D-F983-ED9E3D5B7164}"/>
              </a:ext>
            </a:extLst>
          </p:cNvPr>
          <p:cNvSpPr txBox="1"/>
          <p:nvPr/>
        </p:nvSpPr>
        <p:spPr>
          <a:xfrm>
            <a:off x="1307332" y="4100301"/>
            <a:ext cx="275708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温泉らしさを表すカテゴリカル分布</a:t>
            </a:r>
          </a:p>
        </p:txBody>
      </p:sp>
      <p:sp>
        <p:nvSpPr>
          <p:cNvPr id="3" name="フローチャート: 複数書類 2">
            <a:extLst>
              <a:ext uri="{FF2B5EF4-FFF2-40B4-BE49-F238E27FC236}">
                <a16:creationId xmlns:a16="http://schemas.microsoft.com/office/drawing/2014/main" id="{9D50372F-B0F6-D8AB-52E3-EE63BF8A855A}"/>
              </a:ext>
            </a:extLst>
          </p:cNvPr>
          <p:cNvSpPr/>
          <p:nvPr/>
        </p:nvSpPr>
        <p:spPr>
          <a:xfrm>
            <a:off x="176252" y="1887965"/>
            <a:ext cx="3086449" cy="19269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77E1692-04C8-E884-F11E-B9953E0E4247}"/>
              </a:ext>
            </a:extLst>
          </p:cNvPr>
          <p:cNvSpPr txBox="1"/>
          <p:nvPr/>
        </p:nvSpPr>
        <p:spPr>
          <a:xfrm>
            <a:off x="218514" y="2588828"/>
            <a:ext cx="285516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温泉の口コミばかり</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件</a:t>
            </a:r>
          </a:p>
        </p:txBody>
      </p:sp>
      <p:sp>
        <p:nvSpPr>
          <p:cNvPr id="6" name="テキスト ボックス 5">
            <a:extLst>
              <a:ext uri="{FF2B5EF4-FFF2-40B4-BE49-F238E27FC236}">
                <a16:creationId xmlns:a16="http://schemas.microsoft.com/office/drawing/2014/main" id="{E2AA70FD-0FBD-90BF-3075-8EC22A5A4D64}"/>
              </a:ext>
            </a:extLst>
          </p:cNvPr>
          <p:cNvSpPr txBox="1"/>
          <p:nvPr/>
        </p:nvSpPr>
        <p:spPr>
          <a:xfrm>
            <a:off x="4232281" y="5470979"/>
            <a:ext cx="848325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語彙頻度を集計（縦計）して合計が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になるように正規化</a:t>
            </a:r>
          </a:p>
        </p:txBody>
      </p:sp>
      <p:sp>
        <p:nvSpPr>
          <p:cNvPr id="33" name="テキスト ボックス 32">
            <a:extLst>
              <a:ext uri="{FF2B5EF4-FFF2-40B4-BE49-F238E27FC236}">
                <a16:creationId xmlns:a16="http://schemas.microsoft.com/office/drawing/2014/main" id="{82BD670B-026A-34B7-AA93-322AF5FAEA59}"/>
              </a:ext>
            </a:extLst>
          </p:cNvPr>
          <p:cNvSpPr txBox="1"/>
          <p:nvPr/>
        </p:nvSpPr>
        <p:spPr>
          <a:xfrm>
            <a:off x="967390" y="6027633"/>
            <a:ext cx="13093239"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正規分布と同様カテゴリカル分布も（最尤法で）簡単にパラメータ推定できる</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C2DF62B-259C-4349-B4D2-D1DC68CA5BBE}"/>
                  </a:ext>
                </a:extLst>
              </p:cNvPr>
              <p:cNvSpPr txBox="1"/>
              <p:nvPr/>
            </p:nvSpPr>
            <p:spPr>
              <a:xfrm>
                <a:off x="429209" y="173560"/>
                <a:ext cx="10902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今度は観測データが与えられてパラメータ</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smtClean="0">
                            <a:latin typeface="Cambria Math" panose="02040503050406030204" pitchFamily="18" charset="0"/>
                            <a:ea typeface="メイリオ" panose="020B0604030504040204" pitchFamily="50" charset="-128"/>
                          </a:rPr>
                          <m:t>𝜙</m:t>
                        </m:r>
                      </m:e>
                      <m:sub>
                        <m:r>
                          <a:rPr kumimoji="1" lang="en-US" altLang="ja-JP" sz="3200" b="0" i="1" smtClean="0">
                            <a:latin typeface="Cambria Math" panose="02040503050406030204" pitchFamily="18" charset="0"/>
                            <a:ea typeface="メイリオ" panose="020B0604030504040204" pitchFamily="50" charset="-128"/>
                          </a:rPr>
                          <m:t>𝑣</m:t>
                        </m:r>
                      </m:sub>
                    </m:sSub>
                  </m:oMath>
                </a14:m>
                <a:r>
                  <a:rPr kumimoji="1" lang="ja-JP" altLang="en-US" sz="3200" dirty="0">
                    <a:latin typeface="メイリオ" panose="020B0604030504040204" pitchFamily="50" charset="-128"/>
                    <a:ea typeface="メイリオ" panose="020B0604030504040204" pitchFamily="50" charset="-128"/>
                  </a:rPr>
                  <a:t>が未知とする</a:t>
                </a:r>
              </a:p>
            </p:txBody>
          </p:sp>
        </mc:Choice>
        <mc:Fallback xmlns="">
          <p:sp>
            <p:nvSpPr>
              <p:cNvPr id="35" name="テキスト ボックス 34">
                <a:extLst>
                  <a:ext uri="{FF2B5EF4-FFF2-40B4-BE49-F238E27FC236}">
                    <a16:creationId xmlns:a16="http://schemas.microsoft.com/office/drawing/2014/main" id="{6C2DF62B-259C-4349-B4D2-D1DC68CA5BBE}"/>
                  </a:ext>
                </a:extLst>
              </p:cNvPr>
              <p:cNvSpPr txBox="1">
                <a:spLocks noRot="1" noChangeAspect="1" noMove="1" noResize="1" noEditPoints="1" noAdjustHandles="1" noChangeArrowheads="1" noChangeShapeType="1" noTextEdit="1"/>
              </p:cNvSpPr>
              <p:nvPr/>
            </p:nvSpPr>
            <p:spPr>
              <a:xfrm>
                <a:off x="429209" y="173560"/>
                <a:ext cx="10902985" cy="584775"/>
              </a:xfrm>
              <a:prstGeom prst="rect">
                <a:avLst/>
              </a:prstGeom>
              <a:blipFill>
                <a:blip r:embed="rId6"/>
                <a:stretch>
                  <a:fillRect l="-1397" t="-12500" r="-671" b="-34375"/>
                </a:stretch>
              </a:blipFill>
            </p:spPr>
            <p:txBody>
              <a:bodyPr/>
              <a:lstStyle/>
              <a:p>
                <a:r>
                  <a:rPr lang="ja-JP" altLang="en-US">
                    <a:noFill/>
                  </a:rPr>
                  <a:t> </a:t>
                </a:r>
              </a:p>
            </p:txBody>
          </p:sp>
        </mc:Fallback>
      </mc:AlternateContent>
      <p:graphicFrame>
        <p:nvGraphicFramePr>
          <p:cNvPr id="36" name="表 35">
            <a:extLst>
              <a:ext uri="{FF2B5EF4-FFF2-40B4-BE49-F238E27FC236}">
                <a16:creationId xmlns:a16="http://schemas.microsoft.com/office/drawing/2014/main" id="{D8B04E59-4079-EDA8-8353-D027CA19E75A}"/>
              </a:ext>
            </a:extLst>
          </p:cNvPr>
          <p:cNvGraphicFramePr>
            <a:graphicFrameLocks noGrp="1"/>
          </p:cNvGraphicFramePr>
          <p:nvPr>
            <p:extLst>
              <p:ext uri="{D42A27DB-BD31-4B8C-83A1-F6EECF244321}">
                <p14:modId xmlns:p14="http://schemas.microsoft.com/office/powerpoint/2010/main" val="4292801044"/>
              </p:ext>
            </p:extLst>
          </p:nvPr>
        </p:nvGraphicFramePr>
        <p:xfrm>
          <a:off x="3534200" y="1828542"/>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p:graphicFrame>
        <p:nvGraphicFramePr>
          <p:cNvPr id="37" name="表 36">
            <a:extLst>
              <a:ext uri="{FF2B5EF4-FFF2-40B4-BE49-F238E27FC236}">
                <a16:creationId xmlns:a16="http://schemas.microsoft.com/office/drawing/2014/main" id="{538C77D5-542F-63DF-68D1-43E66DD1CB18}"/>
              </a:ext>
            </a:extLst>
          </p:cNvPr>
          <p:cNvGraphicFramePr>
            <a:graphicFrameLocks noGrp="1"/>
          </p:cNvGraphicFramePr>
          <p:nvPr>
            <p:extLst>
              <p:ext uri="{D42A27DB-BD31-4B8C-83A1-F6EECF244321}">
                <p14:modId xmlns:p14="http://schemas.microsoft.com/office/powerpoint/2010/main" val="2884539296"/>
              </p:ext>
            </p:extLst>
          </p:nvPr>
        </p:nvGraphicFramePr>
        <p:xfrm>
          <a:off x="3527682" y="330853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b="1" dirty="0"/>
                        <a:t>D</a:t>
                      </a:r>
                      <a:endParaRPr kumimoji="1" lang="ja-JP" altLang="en-US" b="1"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38" name="テキスト ボックス 37">
            <a:extLst>
              <a:ext uri="{FF2B5EF4-FFF2-40B4-BE49-F238E27FC236}">
                <a16:creationId xmlns:a16="http://schemas.microsoft.com/office/drawing/2014/main" id="{178E3BB9-D8E5-D0E8-397D-04253F294F92}"/>
              </a:ext>
            </a:extLst>
          </p:cNvPr>
          <p:cNvSpPr txBox="1"/>
          <p:nvPr/>
        </p:nvSpPr>
        <p:spPr>
          <a:xfrm>
            <a:off x="7157129" y="292353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28B787-E93E-8B46-39F4-CCA9113390A8}"/>
                  </a:ext>
                </a:extLst>
              </p:cNvPr>
              <p:cNvSpPr txBox="1"/>
              <p:nvPr/>
            </p:nvSpPr>
            <p:spPr>
              <a:xfrm>
                <a:off x="416873" y="1164283"/>
                <a:ext cx="17456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r>
                            <a:rPr kumimoji="1" lang="ja-JP" altLang="en-US" sz="2400" b="1" i="1" smtClean="0">
                              <a:latin typeface="Cambria Math" panose="02040503050406030204" pitchFamily="18" charset="0"/>
                              <a:ea typeface="メイリオ" panose="020B0604030504040204" pitchFamily="50" charset="-128"/>
                            </a:rPr>
                            <m:t>𝝓</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E28B787-E93E-8B46-39F4-CCA9113390A8}"/>
                  </a:ext>
                </a:extLst>
              </p:cNvPr>
              <p:cNvSpPr txBox="1">
                <a:spLocks noRot="1" noChangeAspect="1" noMove="1" noResize="1" noEditPoints="1" noAdjustHandles="1" noChangeArrowheads="1" noChangeShapeType="1" noTextEdit="1"/>
              </p:cNvSpPr>
              <p:nvPr/>
            </p:nvSpPr>
            <p:spPr>
              <a:xfrm>
                <a:off x="416873" y="1164283"/>
                <a:ext cx="1745606" cy="461665"/>
              </a:xfrm>
              <a:prstGeom prst="rect">
                <a:avLst/>
              </a:prstGeom>
              <a:blipFill>
                <a:blip r:embed="rId7"/>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225DDA1-3D00-5727-F371-3A7D40FE0897}"/>
                  </a:ext>
                </a:extLst>
              </p:cNvPr>
              <p:cNvSpPr txBox="1"/>
              <p:nvPr/>
            </p:nvSpPr>
            <p:spPr>
              <a:xfrm>
                <a:off x="2207252" y="1184517"/>
                <a:ext cx="6835910" cy="401841"/>
              </a:xfrm>
              <a:prstGeom prst="rect">
                <a:avLst/>
              </a:prstGeom>
              <a:noFill/>
            </p:spPr>
            <p:txBody>
              <a:bodyPr wrap="non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𝒅</m:t>
                        </m:r>
                      </m:sub>
                    </m:sSub>
                  </m:oMath>
                </a14:m>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観測データ </a:t>
                </a:r>
                <a14:m>
                  <m:oMath xmlns:m="http://schemas.openxmlformats.org/officeDocument/2006/math">
                    <m:r>
                      <a:rPr kumimoji="1" lang="ja-JP" altLang="en-US" sz="2000" b="1" i="1" smtClean="0">
                        <a:latin typeface="Cambria Math" panose="02040503050406030204" pitchFamily="18" charset="0"/>
                        <a:ea typeface="メイリオ" panose="020B0604030504040204" pitchFamily="50" charset="-128"/>
                      </a:rPr>
                      <m:t>𝝓</m:t>
                    </m:r>
                    <m:r>
                      <a:rPr kumimoji="1" lang="en-US" altLang="ja-JP" sz="2000" b="0" i="1" smtClean="0">
                        <a:latin typeface="Cambria Math" panose="02040503050406030204" pitchFamily="18" charset="0"/>
                        <a:ea typeface="メイリオ" panose="020B0604030504040204" pitchFamily="50" charset="-128"/>
                      </a:rPr>
                      <m:t>:</m:t>
                    </m:r>
                    <m:r>
                      <a:rPr lang="ja-JP" altLang="en-US" sz="2000" i="1">
                        <a:latin typeface="Cambria Math" panose="02040503050406030204" pitchFamily="18" charset="0"/>
                        <a:ea typeface="メイリオ" panose="020B0604030504040204" pitchFamily="50" charset="-128"/>
                      </a:rPr>
                      <m:t>未知</m:t>
                    </m:r>
                  </m:oMath>
                </a14:m>
                <a:r>
                  <a:rPr kumimoji="1" lang="ja-JP" altLang="en-US" sz="2000" dirty="0">
                    <a:latin typeface="メイリオ" panose="020B0604030504040204" pitchFamily="50" charset="-128"/>
                    <a:ea typeface="メイリオ" panose="020B0604030504040204" pitchFamily="50" charset="-128"/>
                  </a:rPr>
                  <a:t>パラメータベクトル</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2</m:t>
                        </m:r>
                      </m:sub>
                    </m:sSub>
                  </m:oMath>
                </a14:m>
                <a:r>
                  <a:rPr kumimoji="1" lang="en-US" altLang="ja-JP" sz="2000" dirty="0">
                    <a:latin typeface="メイリオ" panose="020B0604030504040204" pitchFamily="50" charset="-128"/>
                    <a:ea typeface="メイリオ" panose="020B0604030504040204" pitchFamily="50" charset="-128"/>
                  </a:rPr>
                  <a:t>,…,</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i="1">
                            <a:latin typeface="Cambria Math" panose="02040503050406030204" pitchFamily="18" charset="0"/>
                            <a:ea typeface="メイリオ" panose="020B0604030504040204" pitchFamily="50" charset="-128"/>
                          </a:rPr>
                          <m:t>𝑣</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225DDA1-3D00-5727-F371-3A7D40FE0897}"/>
                  </a:ext>
                </a:extLst>
              </p:cNvPr>
              <p:cNvSpPr txBox="1">
                <a:spLocks noRot="1" noChangeAspect="1" noMove="1" noResize="1" noEditPoints="1" noAdjustHandles="1" noChangeArrowheads="1" noChangeShapeType="1" noTextEdit="1"/>
              </p:cNvSpPr>
              <p:nvPr/>
            </p:nvSpPr>
            <p:spPr>
              <a:xfrm>
                <a:off x="2207252" y="1184517"/>
                <a:ext cx="6835910" cy="401841"/>
              </a:xfrm>
              <a:prstGeom prst="rect">
                <a:avLst/>
              </a:prstGeom>
              <a:blipFill>
                <a:blip r:embed="rId8"/>
                <a:stretch>
                  <a:fillRect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C25CBE8-567D-D541-2A99-7AA4EB7F71EE}"/>
                  </a:ext>
                </a:extLst>
              </p:cNvPr>
              <p:cNvSpPr txBox="1"/>
              <p:nvPr/>
            </p:nvSpPr>
            <p:spPr>
              <a:xfrm>
                <a:off x="3956890" y="1718096"/>
                <a:ext cx="6244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2C25CBE8-567D-D541-2A99-7AA4EB7F71EE}"/>
                  </a:ext>
                </a:extLst>
              </p:cNvPr>
              <p:cNvSpPr txBox="1">
                <a:spLocks noRot="1" noChangeAspect="1" noMove="1" noResize="1" noEditPoints="1" noAdjustHandles="1" noChangeArrowheads="1" noChangeShapeType="1" noTextEdit="1"/>
              </p:cNvSpPr>
              <p:nvPr/>
            </p:nvSpPr>
            <p:spPr>
              <a:xfrm>
                <a:off x="3956890" y="1718096"/>
                <a:ext cx="624440" cy="461665"/>
              </a:xfrm>
              <a:prstGeom prst="rect">
                <a:avLst/>
              </a:prstGeom>
              <a:blipFill>
                <a:blip r:embed="rId9"/>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3946844-0889-7459-228F-B94561BF21B3}"/>
              </a:ext>
            </a:extLst>
          </p:cNvPr>
          <p:cNvSpPr txBox="1"/>
          <p:nvPr/>
        </p:nvSpPr>
        <p:spPr>
          <a:xfrm>
            <a:off x="1634220" y="6449292"/>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（正規分布の最尤推定は、単にサンプル平均、サンプル分散）</a:t>
            </a:r>
          </a:p>
        </p:txBody>
      </p:sp>
    </p:spTree>
    <p:extLst>
      <p:ext uri="{BB962C8B-B14F-4D97-AF65-F5344CB8AC3E}">
        <p14:creationId xmlns:p14="http://schemas.microsoft.com/office/powerpoint/2010/main" val="36624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複数書類 1">
            <a:extLst>
              <a:ext uri="{FF2B5EF4-FFF2-40B4-BE49-F238E27FC236}">
                <a16:creationId xmlns:a16="http://schemas.microsoft.com/office/drawing/2014/main" id="{0D6701AC-14D2-5AEB-CEA0-742C5A274AAE}"/>
              </a:ext>
            </a:extLst>
          </p:cNvPr>
          <p:cNvSpPr/>
          <p:nvPr/>
        </p:nvSpPr>
        <p:spPr>
          <a:xfrm>
            <a:off x="455899" y="1244109"/>
            <a:ext cx="3086449" cy="19269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8521977-553A-00AC-F47F-37E68B81B1AB}"/>
              </a:ext>
            </a:extLst>
          </p:cNvPr>
          <p:cNvSpPr txBox="1"/>
          <p:nvPr/>
        </p:nvSpPr>
        <p:spPr>
          <a:xfrm>
            <a:off x="469936" y="1865652"/>
            <a:ext cx="285516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温泉・グルメが混在した口コミ</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件</a:t>
            </a:r>
          </a:p>
        </p:txBody>
      </p:sp>
      <p:sp>
        <p:nvSpPr>
          <p:cNvPr id="5" name="テキスト ボックス 4">
            <a:extLst>
              <a:ext uri="{FF2B5EF4-FFF2-40B4-BE49-F238E27FC236}">
                <a16:creationId xmlns:a16="http://schemas.microsoft.com/office/drawing/2014/main" id="{48670260-DA59-D0CD-3299-ADDF7991617D}"/>
              </a:ext>
            </a:extLst>
          </p:cNvPr>
          <p:cNvSpPr txBox="1"/>
          <p:nvPr/>
        </p:nvSpPr>
        <p:spPr>
          <a:xfrm>
            <a:off x="333460" y="353556"/>
            <a:ext cx="7981672"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カテゴリカル分布が複数混合している場合</a:t>
            </a:r>
            <a:endParaRPr kumimoji="1" lang="ja-JP" altLang="en-US" sz="3200"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B52A9D91-C96C-977E-BC05-47E392EF8833}"/>
              </a:ext>
            </a:extLst>
          </p:cNvPr>
          <p:cNvGraphicFramePr>
            <a:graphicFrameLocks noGrp="1"/>
          </p:cNvGraphicFramePr>
          <p:nvPr>
            <p:extLst>
              <p:ext uri="{D42A27DB-BD31-4B8C-83A1-F6EECF244321}">
                <p14:modId xmlns:p14="http://schemas.microsoft.com/office/powerpoint/2010/main" val="511462054"/>
              </p:ext>
            </p:extLst>
          </p:nvPr>
        </p:nvGraphicFramePr>
        <p:xfrm>
          <a:off x="2412004" y="621538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F5DA3D-B642-15A2-5CDD-14C1EA8C39D8}"/>
                  </a:ext>
                </a:extLst>
              </p:cNvPr>
              <p:cNvSpPr txBox="1"/>
              <p:nvPr/>
            </p:nvSpPr>
            <p:spPr>
              <a:xfrm>
                <a:off x="3860115" y="366792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9F5DA3D-B642-15A2-5CDD-14C1EA8C39D8}"/>
                  </a:ext>
                </a:extLst>
              </p:cNvPr>
              <p:cNvSpPr txBox="1">
                <a:spLocks noRot="1" noChangeAspect="1" noMove="1" noResize="1" noEditPoints="1" noAdjustHandles="1" noChangeArrowheads="1" noChangeShapeType="1" noTextEdit="1"/>
              </p:cNvSpPr>
              <p:nvPr/>
            </p:nvSpPr>
            <p:spPr>
              <a:xfrm>
                <a:off x="3860115" y="3667922"/>
                <a:ext cx="579518" cy="369332"/>
              </a:xfrm>
              <a:prstGeom prst="rect">
                <a:avLst/>
              </a:prstGeom>
              <a:blipFill>
                <a:blip r:embed="rId2"/>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CDEDAEE-4469-A31D-9807-220B1A9EF27C}"/>
                  </a:ext>
                </a:extLst>
              </p:cNvPr>
              <p:cNvSpPr txBox="1"/>
              <p:nvPr/>
            </p:nvSpPr>
            <p:spPr>
              <a:xfrm>
                <a:off x="10336325" y="365746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4CDEDAEE-4469-A31D-9807-220B1A9EF27C}"/>
                  </a:ext>
                </a:extLst>
              </p:cNvPr>
              <p:cNvSpPr txBox="1">
                <a:spLocks noRot="1" noChangeAspect="1" noMove="1" noResize="1" noEditPoints="1" noAdjustHandles="1" noChangeArrowheads="1" noChangeShapeType="1" noTextEdit="1"/>
              </p:cNvSpPr>
              <p:nvPr/>
            </p:nvSpPr>
            <p:spPr>
              <a:xfrm>
                <a:off x="10336325" y="3657469"/>
                <a:ext cx="573106" cy="369332"/>
              </a:xfrm>
              <a:prstGeom prst="rect">
                <a:avLst/>
              </a:prstGeom>
              <a:blipFill>
                <a:blip r:embed="rId3"/>
                <a:stretch>
                  <a:fillRect l="-14894" t="-3279" r="-1064"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2D9057-FF08-A870-7BA8-73C162BCCD66}"/>
                  </a:ext>
                </a:extLst>
              </p:cNvPr>
              <p:cNvSpPr txBox="1"/>
              <p:nvPr/>
            </p:nvSpPr>
            <p:spPr>
              <a:xfrm>
                <a:off x="4688790" y="369880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EA2D9057-FF08-A870-7BA8-73C162BCCD66}"/>
                  </a:ext>
                </a:extLst>
              </p:cNvPr>
              <p:cNvSpPr txBox="1">
                <a:spLocks noRot="1" noChangeAspect="1" noMove="1" noResize="1" noEditPoints="1" noAdjustHandles="1" noChangeArrowheads="1" noChangeShapeType="1" noTextEdit="1"/>
              </p:cNvSpPr>
              <p:nvPr/>
            </p:nvSpPr>
            <p:spPr>
              <a:xfrm>
                <a:off x="4688790" y="3698808"/>
                <a:ext cx="579518" cy="369332"/>
              </a:xfrm>
              <a:prstGeom prst="rect">
                <a:avLst/>
              </a:prstGeom>
              <a:blipFill>
                <a:blip r:embed="rId4"/>
                <a:stretch>
                  <a:fillRect l="-14737" t="-3333" r="-1053"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18A98A0-9E48-BD74-3622-97375D261350}"/>
              </a:ext>
            </a:extLst>
          </p:cNvPr>
          <p:cNvSpPr txBox="1"/>
          <p:nvPr/>
        </p:nvSpPr>
        <p:spPr>
          <a:xfrm>
            <a:off x="5663305" y="366894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正方形/長方形 11">
            <a:extLst>
              <a:ext uri="{FF2B5EF4-FFF2-40B4-BE49-F238E27FC236}">
                <a16:creationId xmlns:a16="http://schemas.microsoft.com/office/drawing/2014/main" id="{9F32804B-E2EB-5E0C-EB63-B29DC8CCB9C6}"/>
              </a:ext>
            </a:extLst>
          </p:cNvPr>
          <p:cNvSpPr/>
          <p:nvPr/>
        </p:nvSpPr>
        <p:spPr>
          <a:xfrm>
            <a:off x="3749438" y="300258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D4C297C-B405-8F5B-6733-E71E5A29D98D}"/>
              </a:ext>
            </a:extLst>
          </p:cNvPr>
          <p:cNvSpPr/>
          <p:nvPr/>
        </p:nvSpPr>
        <p:spPr>
          <a:xfrm>
            <a:off x="4538614" y="338169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26D6C64-6677-AF98-37EE-E4F1C732BFB5}"/>
              </a:ext>
            </a:extLst>
          </p:cNvPr>
          <p:cNvSpPr/>
          <p:nvPr/>
        </p:nvSpPr>
        <p:spPr>
          <a:xfrm>
            <a:off x="10356527" y="313324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CE8D7E8-73CE-BC8B-9973-3C88FB7FFB20}"/>
              </a:ext>
            </a:extLst>
          </p:cNvPr>
          <p:cNvSpPr/>
          <p:nvPr/>
        </p:nvSpPr>
        <p:spPr>
          <a:xfrm>
            <a:off x="9549036" y="348566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686EE44-DB48-2990-4CB3-35D5B8F337D8}"/>
              </a:ext>
            </a:extLst>
          </p:cNvPr>
          <p:cNvSpPr/>
          <p:nvPr/>
        </p:nvSpPr>
        <p:spPr>
          <a:xfrm>
            <a:off x="8710414" y="327660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241D597-B569-6E36-7352-7C38AD4BE6A4}"/>
              </a:ext>
            </a:extLst>
          </p:cNvPr>
          <p:cNvSpPr/>
          <p:nvPr/>
        </p:nvSpPr>
        <p:spPr>
          <a:xfrm>
            <a:off x="7860493" y="338169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56B9244-29E8-6400-3BC4-7D7007DACF61}"/>
              </a:ext>
            </a:extLst>
          </p:cNvPr>
          <p:cNvSpPr/>
          <p:nvPr/>
        </p:nvSpPr>
        <p:spPr>
          <a:xfrm>
            <a:off x="7016259" y="313324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5F4C38A-7CEF-7512-E610-C4F254704534}"/>
              </a:ext>
            </a:extLst>
          </p:cNvPr>
          <p:cNvSpPr/>
          <p:nvPr/>
        </p:nvSpPr>
        <p:spPr>
          <a:xfrm>
            <a:off x="6172025" y="321648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CBF4C2D-970C-D92E-C5E3-563473B8E5BA}"/>
              </a:ext>
            </a:extLst>
          </p:cNvPr>
          <p:cNvSpPr/>
          <p:nvPr/>
        </p:nvSpPr>
        <p:spPr>
          <a:xfrm>
            <a:off x="5327791" y="327660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8B47984-743F-59C7-9837-B9562E91D866}"/>
                  </a:ext>
                </a:extLst>
              </p:cNvPr>
              <p:cNvSpPr txBox="1"/>
              <p:nvPr/>
            </p:nvSpPr>
            <p:spPr>
              <a:xfrm>
                <a:off x="4693666" y="2486608"/>
                <a:ext cx="218284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i="1">
                            <a:latin typeface="Cambria Math" panose="02040503050406030204" pitchFamily="18" charset="0"/>
                            <a:ea typeface="メイリオ" panose="020B0604030504040204" pitchFamily="50" charset="-128"/>
                          </a:rPr>
                          <m:t>1</m:t>
                        </m:r>
                      </m:sub>
                    </m:sSub>
                  </m:oMath>
                </a14:m>
                <a:r>
                  <a:rPr lang="en-US" altLang="ja-JP" sz="2400" dirty="0">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A8B47984-743F-59C7-9837-B9562E91D866}"/>
                  </a:ext>
                </a:extLst>
              </p:cNvPr>
              <p:cNvSpPr txBox="1">
                <a:spLocks noRot="1" noChangeAspect="1" noMove="1" noResize="1" noEditPoints="1" noAdjustHandles="1" noChangeArrowheads="1" noChangeShapeType="1" noTextEdit="1"/>
              </p:cNvSpPr>
              <p:nvPr/>
            </p:nvSpPr>
            <p:spPr>
              <a:xfrm>
                <a:off x="4693666" y="2486608"/>
                <a:ext cx="2182842" cy="461665"/>
              </a:xfrm>
              <a:prstGeom prst="rect">
                <a:avLst/>
              </a:prstGeom>
              <a:blipFill>
                <a:blip r:embed="rId5"/>
                <a:stretch>
                  <a:fillRect l="-4469" t="-7895" b="-31579"/>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F2B9D593-2C29-25E4-05E7-8A36ABCB1C2C}"/>
              </a:ext>
            </a:extLst>
          </p:cNvPr>
          <p:cNvCxnSpPr/>
          <p:nvPr/>
        </p:nvCxnSpPr>
        <p:spPr>
          <a:xfrm>
            <a:off x="2854435" y="554998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AD975E8A-71B6-7740-3C37-161528CF2FE3}"/>
              </a:ext>
            </a:extLst>
          </p:cNvPr>
          <p:cNvSpPr/>
          <p:nvPr/>
        </p:nvSpPr>
        <p:spPr>
          <a:xfrm>
            <a:off x="3749438" y="541663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5E42BE1-1F5E-E087-8070-56BF13E1710B}"/>
              </a:ext>
            </a:extLst>
          </p:cNvPr>
          <p:cNvSpPr/>
          <p:nvPr/>
        </p:nvSpPr>
        <p:spPr>
          <a:xfrm>
            <a:off x="4538614" y="503568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520DFBD6-33B4-DF89-805E-2F71B86070E2}"/>
              </a:ext>
            </a:extLst>
          </p:cNvPr>
          <p:cNvSpPr/>
          <p:nvPr/>
        </p:nvSpPr>
        <p:spPr>
          <a:xfrm>
            <a:off x="10356527" y="547747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E266BF-5FB5-6DC7-6D4E-D23D36D189AF}"/>
              </a:ext>
            </a:extLst>
          </p:cNvPr>
          <p:cNvSpPr/>
          <p:nvPr/>
        </p:nvSpPr>
        <p:spPr>
          <a:xfrm>
            <a:off x="9549036" y="527850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57ABE4C5-78A0-630D-4A3D-ACB2BE034405}"/>
              </a:ext>
            </a:extLst>
          </p:cNvPr>
          <p:cNvSpPr/>
          <p:nvPr/>
        </p:nvSpPr>
        <p:spPr>
          <a:xfrm>
            <a:off x="7860493" y="515071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820810F-7F20-A3AC-84DD-0E4921A87D2F}"/>
              </a:ext>
            </a:extLst>
          </p:cNvPr>
          <p:cNvSpPr/>
          <p:nvPr/>
        </p:nvSpPr>
        <p:spPr>
          <a:xfrm>
            <a:off x="7016259" y="516350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C04343-A000-23CA-0897-5AB8CE0F10DD}"/>
              </a:ext>
            </a:extLst>
          </p:cNvPr>
          <p:cNvSpPr/>
          <p:nvPr/>
        </p:nvSpPr>
        <p:spPr>
          <a:xfrm>
            <a:off x="6172025" y="548462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2826EAE-D99D-5658-F528-0C9DF6640482}"/>
              </a:ext>
            </a:extLst>
          </p:cNvPr>
          <p:cNvSpPr/>
          <p:nvPr/>
        </p:nvSpPr>
        <p:spPr>
          <a:xfrm>
            <a:off x="5327791" y="503568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795C28C-4BC7-1A1D-8981-34A594ACB182}"/>
                  </a:ext>
                </a:extLst>
              </p:cNvPr>
              <p:cNvSpPr txBox="1"/>
              <p:nvPr/>
            </p:nvSpPr>
            <p:spPr>
              <a:xfrm>
                <a:off x="4693666" y="4417573"/>
                <a:ext cx="257467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0" i="1" smtClean="0">
                            <a:latin typeface="Cambria Math" panose="02040503050406030204" pitchFamily="18" charset="0"/>
                            <a:ea typeface="メイリオ" panose="020B0604030504040204" pitchFamily="50" charset="-128"/>
                          </a:rPr>
                          <m:t>2</m:t>
                        </m:r>
                      </m:sub>
                    </m:sSub>
                  </m:oMath>
                </a14:m>
                <a:r>
                  <a:rPr lang="en-US" altLang="ja-JP" sz="2400" dirty="0">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1795C28C-4BC7-1A1D-8981-34A594ACB182}"/>
                  </a:ext>
                </a:extLst>
              </p:cNvPr>
              <p:cNvSpPr txBox="1">
                <a:spLocks noRot="1" noChangeAspect="1" noMove="1" noResize="1" noEditPoints="1" noAdjustHandles="1" noChangeArrowheads="1" noChangeShapeType="1" noTextEdit="1"/>
              </p:cNvSpPr>
              <p:nvPr/>
            </p:nvSpPr>
            <p:spPr>
              <a:xfrm>
                <a:off x="4693666" y="4417573"/>
                <a:ext cx="2574679" cy="461665"/>
              </a:xfrm>
              <a:prstGeom prst="rect">
                <a:avLst/>
              </a:prstGeom>
              <a:blipFill>
                <a:blip r:embed="rId6"/>
                <a:stretch>
                  <a:fillRect l="-3791" t="-8000" b="-33333"/>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B176765F-913A-4815-7BD4-8CECA52D9093}"/>
              </a:ext>
            </a:extLst>
          </p:cNvPr>
          <p:cNvCxnSpPr/>
          <p:nvPr/>
        </p:nvCxnSpPr>
        <p:spPr>
          <a:xfrm>
            <a:off x="2901205" y="363180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EEFF06B-4FC0-9615-B57C-7DC1CE420579}"/>
                  </a:ext>
                </a:extLst>
              </p:cNvPr>
              <p:cNvSpPr txBox="1"/>
              <p:nvPr/>
            </p:nvSpPr>
            <p:spPr>
              <a:xfrm>
                <a:off x="3737661" y="558853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5EEFF06B-4FC0-9615-B57C-7DC1CE420579}"/>
                  </a:ext>
                </a:extLst>
              </p:cNvPr>
              <p:cNvSpPr txBox="1">
                <a:spLocks noRot="1" noChangeAspect="1" noMove="1" noResize="1" noEditPoints="1" noAdjustHandles="1" noChangeArrowheads="1" noChangeShapeType="1" noTextEdit="1"/>
              </p:cNvSpPr>
              <p:nvPr/>
            </p:nvSpPr>
            <p:spPr>
              <a:xfrm>
                <a:off x="3737661" y="5588530"/>
                <a:ext cx="586635" cy="369332"/>
              </a:xfrm>
              <a:prstGeom prst="rect">
                <a:avLst/>
              </a:prstGeom>
              <a:blipFill>
                <a:blip r:embed="rId7"/>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20DEFD-1369-3D2E-55D3-EC437C9DBC1B}"/>
                  </a:ext>
                </a:extLst>
              </p:cNvPr>
              <p:cNvSpPr txBox="1"/>
              <p:nvPr/>
            </p:nvSpPr>
            <p:spPr>
              <a:xfrm>
                <a:off x="10213871" y="557807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8920DEFD-1369-3D2E-55D3-EC437C9DBC1B}"/>
                  </a:ext>
                </a:extLst>
              </p:cNvPr>
              <p:cNvSpPr txBox="1">
                <a:spLocks noRot="1" noChangeAspect="1" noMove="1" noResize="1" noEditPoints="1" noAdjustHandles="1" noChangeArrowheads="1" noChangeShapeType="1" noTextEdit="1"/>
              </p:cNvSpPr>
              <p:nvPr/>
            </p:nvSpPr>
            <p:spPr>
              <a:xfrm>
                <a:off x="10213871" y="5578077"/>
                <a:ext cx="580223" cy="369332"/>
              </a:xfrm>
              <a:prstGeom prst="rect">
                <a:avLst/>
              </a:prstGeom>
              <a:blipFill>
                <a:blip r:embed="rId8"/>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38CDFB1-67D2-03D9-1804-F52A90650DCC}"/>
                  </a:ext>
                </a:extLst>
              </p:cNvPr>
              <p:cNvSpPr txBox="1"/>
              <p:nvPr/>
            </p:nvSpPr>
            <p:spPr>
              <a:xfrm>
                <a:off x="4566336" y="561941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A38CDFB1-67D2-03D9-1804-F52A90650DCC}"/>
                  </a:ext>
                </a:extLst>
              </p:cNvPr>
              <p:cNvSpPr txBox="1">
                <a:spLocks noRot="1" noChangeAspect="1" noMove="1" noResize="1" noEditPoints="1" noAdjustHandles="1" noChangeArrowheads="1" noChangeShapeType="1" noTextEdit="1"/>
              </p:cNvSpPr>
              <p:nvPr/>
            </p:nvSpPr>
            <p:spPr>
              <a:xfrm>
                <a:off x="4566336" y="5619416"/>
                <a:ext cx="586635" cy="369332"/>
              </a:xfrm>
              <a:prstGeom prst="rect">
                <a:avLst/>
              </a:prstGeom>
              <a:blipFill>
                <a:blip r:embed="rId9"/>
                <a:stretch>
                  <a:fillRect l="-14583" t="-3333" r="-1042" b="-30000"/>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7BD495CC-9684-79B2-E730-44129DBDCC5E}"/>
              </a:ext>
            </a:extLst>
          </p:cNvPr>
          <p:cNvSpPr txBox="1"/>
          <p:nvPr/>
        </p:nvSpPr>
        <p:spPr>
          <a:xfrm>
            <a:off x="5540851" y="558954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423CB55-1554-279F-0680-5ABFEA6EC910}"/>
                  </a:ext>
                </a:extLst>
              </p:cNvPr>
              <p:cNvSpPr txBox="1"/>
              <p:nvPr/>
            </p:nvSpPr>
            <p:spPr>
              <a:xfrm>
                <a:off x="3642895" y="1268607"/>
                <a:ext cx="7981672" cy="844077"/>
              </a:xfrm>
              <a:prstGeom prst="rect">
                <a:avLst/>
              </a:prstGeom>
              <a:noFill/>
            </p:spPr>
            <p:txBody>
              <a:bodyPr wrap="square" rtlCol="0">
                <a:spAutoFit/>
              </a:bodyPr>
              <a:lstStyle/>
              <a:p>
                <a:r>
                  <a:rPr kumimoji="1" lang="en-US" altLang="ja-JP" sz="2400" b="0" dirty="0">
                    <a:ea typeface="メイリオ" panose="020B0604030504040204" pitchFamily="50" charset="-128"/>
                  </a:rPr>
                  <a:t>2</a:t>
                </a:r>
                <a:r>
                  <a:rPr kumimoji="1" lang="ja-JP" altLang="en-US" sz="2400" b="0" dirty="0">
                    <a:ea typeface="メイリオ" panose="020B0604030504040204" pitchFamily="50" charset="-128"/>
                  </a:rPr>
                  <a:t>つの</a:t>
                </a:r>
                <a14:m>
                  <m:oMath xmlns:m="http://schemas.openxmlformats.org/officeDocument/2006/math">
                    <m:r>
                      <a:rPr lang="ja-JP" altLang="en-US" sz="2400" i="1">
                        <a:latin typeface="Cambria Math" panose="02040503050406030204" pitchFamily="18" charset="0"/>
                        <a:ea typeface="メイリオ" panose="020B0604030504040204" pitchFamily="50" charset="-128"/>
                      </a:rPr>
                      <m:t>カテゴリカル分布</m:t>
                    </m:r>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a14:m>
                <a:r>
                  <a:rPr lang="en-US" altLang="ja-JP" sz="2400" dirty="0">
                    <a:ea typeface="メイリオ" panose="020B0604030504040204" pitchFamily="50" charset="-128"/>
                  </a:rPr>
                  <a:t> </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b="1" i="1">
                                <a:latin typeface="Cambria Math" panose="02040503050406030204" pitchFamily="18" charset="0"/>
                                <a:ea typeface="メイリオ" panose="020B0604030504040204" pitchFamily="50" charset="-128"/>
                              </a:rPr>
                            </m:ctrlPr>
                          </m:sSubPr>
                          <m:e>
                            <m:r>
                              <a:rPr lang="en-US" altLang="ja-JP" sz="2400" b="1" i="1">
                                <a:latin typeface="Cambria Math" panose="02040503050406030204" pitchFamily="18" charset="0"/>
                                <a:ea typeface="メイリオ" panose="020B0604030504040204" pitchFamily="50" charset="-128"/>
                              </a:rPr>
                              <m:t>𝒙</m:t>
                            </m:r>
                          </m:e>
                          <m:sub>
                            <m:r>
                              <a:rPr lang="en-US" altLang="ja-JP" sz="2400" b="1" i="1">
                                <a:latin typeface="Cambria Math" panose="02040503050406030204" pitchFamily="18" charset="0"/>
                                <a:ea typeface="メイリオ" panose="020B0604030504040204" pitchFamily="50" charset="-128"/>
                              </a:rPr>
                              <m:t>𝒅</m:t>
                            </m:r>
                          </m:sub>
                        </m:sSub>
                      </m:e>
                      <m:e>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1" i="1" smtClean="0">
                                <a:latin typeface="Cambria Math" panose="02040503050406030204" pitchFamily="18" charset="0"/>
                                <a:ea typeface="メイリオ" panose="020B0604030504040204" pitchFamily="50" charset="-128"/>
                              </a:rPr>
                              <m:t>𝟐</m:t>
                            </m:r>
                          </m:sub>
                        </m:sSub>
                      </m:e>
                    </m:d>
                  </m:oMath>
                </a14:m>
                <a:r>
                  <a:rPr kumimoji="1" lang="ja-JP" altLang="en-US" sz="2400" dirty="0">
                    <a:latin typeface="メイリオ" panose="020B0604030504040204" pitchFamily="50" charset="-128"/>
                    <a:ea typeface="メイリオ" panose="020B0604030504040204" pitchFamily="50" charset="-128"/>
                  </a:rPr>
                  <a:t>が潜在的なクラスタを形成しているとみなせる（</a:t>
                </a:r>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i="1">
                            <a:latin typeface="Cambria Math" panose="02040503050406030204" pitchFamily="18" charset="0"/>
                            <a:ea typeface="メイリオ" panose="020B0604030504040204" pitchFamily="50" charset="-128"/>
                          </a:rPr>
                          <m:t>1</m:t>
                        </m:r>
                      </m:sub>
                    </m:sSub>
                  </m:oMath>
                </a14:m>
                <a:r>
                  <a:rPr lang="en-US" altLang="ja-JP" sz="2400" dirty="0">
                    <a:ea typeface="メイリオ" panose="020B0604030504040204" pitchFamily="50" charset="-128"/>
                  </a:rPr>
                  <a:t> ,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は未知）</a:t>
                </a:r>
              </a:p>
            </p:txBody>
          </p:sp>
        </mc:Choice>
        <mc:Fallback xmlns="">
          <p:sp>
            <p:nvSpPr>
              <p:cNvPr id="57" name="テキスト ボックス 56">
                <a:extLst>
                  <a:ext uri="{FF2B5EF4-FFF2-40B4-BE49-F238E27FC236}">
                    <a16:creationId xmlns:a16="http://schemas.microsoft.com/office/drawing/2014/main" id="{C423CB55-1554-279F-0680-5ABFEA6EC910}"/>
                  </a:ext>
                </a:extLst>
              </p:cNvPr>
              <p:cNvSpPr txBox="1">
                <a:spLocks noRot="1" noChangeAspect="1" noMove="1" noResize="1" noEditPoints="1" noAdjustHandles="1" noChangeArrowheads="1" noChangeShapeType="1" noTextEdit="1"/>
              </p:cNvSpPr>
              <p:nvPr/>
            </p:nvSpPr>
            <p:spPr>
              <a:xfrm>
                <a:off x="3642895" y="1268607"/>
                <a:ext cx="7981672" cy="844077"/>
              </a:xfrm>
              <a:prstGeom prst="rect">
                <a:avLst/>
              </a:prstGeom>
              <a:blipFill>
                <a:blip r:embed="rId10"/>
                <a:stretch>
                  <a:fillRect l="-1222" t="-5755" r="-1070" b="-16547"/>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B67E5C-23D8-2A06-E83C-0D5974AF7579}"/>
              </a:ext>
            </a:extLst>
          </p:cNvPr>
          <p:cNvPicPr>
            <a:picLocks noChangeAspect="1"/>
          </p:cNvPicPr>
          <p:nvPr/>
        </p:nvPicPr>
        <p:blipFill>
          <a:blip r:embed="rId11"/>
          <a:stretch>
            <a:fillRect/>
          </a:stretch>
        </p:blipFill>
        <p:spPr>
          <a:xfrm>
            <a:off x="2171363" y="5351921"/>
            <a:ext cx="678414" cy="686588"/>
          </a:xfrm>
          <a:prstGeom prst="rect">
            <a:avLst/>
          </a:prstGeom>
        </p:spPr>
      </p:pic>
      <p:pic>
        <p:nvPicPr>
          <p:cNvPr id="11" name="Picture 2" descr="ããããã ãµã¤ã³ã­ãã®ç»åæ¤ç´¢çµæ">
            <a:extLst>
              <a:ext uri="{FF2B5EF4-FFF2-40B4-BE49-F238E27FC236}">
                <a16:creationId xmlns:a16="http://schemas.microsoft.com/office/drawing/2014/main" id="{08454BCF-A1E5-511F-9F7F-876C17E20B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1260" y="3301790"/>
            <a:ext cx="1044495" cy="783371"/>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0505608-AF05-8695-F343-F7CAC37C12E9}"/>
              </a:ext>
            </a:extLst>
          </p:cNvPr>
          <p:cNvSpPr txBox="1"/>
          <p:nvPr/>
        </p:nvSpPr>
        <p:spPr>
          <a:xfrm>
            <a:off x="369273" y="4284416"/>
            <a:ext cx="2531932" cy="646331"/>
          </a:xfrm>
          <a:prstGeom prst="rect">
            <a:avLst/>
          </a:prstGeom>
          <a:noFill/>
        </p:spPr>
        <p:txBody>
          <a:bodyPr wrap="square" rtlCol="0">
            <a:spAutoFit/>
          </a:bodyPr>
          <a:lstStyle/>
          <a:p>
            <a:pPr algn="l"/>
            <a:r>
              <a:rPr lang="ja-JP" altLang="en-US" dirty="0">
                <a:latin typeface="メイリオ" panose="020B0604030504040204" pitchFamily="50" charset="-128"/>
                <a:ea typeface="メイリオ" panose="020B0604030504040204" pitchFamily="50" charset="-128"/>
              </a:rPr>
              <a:t>歪み方が異なる２つのサイコロのイメージ</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74072271-02C1-63CA-13AB-E02D7B5240FF}"/>
                  </a:ext>
                </a:extLst>
              </p:cNvPr>
              <p:cNvSpPr txBox="1"/>
              <p:nvPr/>
            </p:nvSpPr>
            <p:spPr>
              <a:xfrm>
                <a:off x="443975" y="5388397"/>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74072271-02C1-63CA-13AB-E02D7B5240FF}"/>
                  </a:ext>
                </a:extLst>
              </p:cNvPr>
              <p:cNvSpPr txBox="1">
                <a:spLocks noRot="1" noChangeAspect="1" noMove="1" noResize="1" noEditPoints="1" noAdjustHandles="1" noChangeArrowheads="1" noChangeShapeType="1" noTextEdit="1"/>
              </p:cNvSpPr>
              <p:nvPr/>
            </p:nvSpPr>
            <p:spPr>
              <a:xfrm>
                <a:off x="443975" y="5388397"/>
                <a:ext cx="1655453" cy="369332"/>
              </a:xfrm>
              <a:prstGeom prst="rect">
                <a:avLst/>
              </a:prstGeom>
              <a:blipFill>
                <a:blip r:embed="rId13"/>
                <a:stretch>
                  <a:fillRect l="-2952" t="-4918"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067AE45-4FEC-E478-853E-AB4BAC45BE1B}"/>
                  </a:ext>
                </a:extLst>
              </p:cNvPr>
              <p:cNvSpPr txBox="1"/>
              <p:nvPr/>
            </p:nvSpPr>
            <p:spPr>
              <a:xfrm>
                <a:off x="694598" y="3358416"/>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1067AE45-4FEC-E478-853E-AB4BAC45BE1B}"/>
                  </a:ext>
                </a:extLst>
              </p:cNvPr>
              <p:cNvSpPr txBox="1">
                <a:spLocks noRot="1" noChangeAspect="1" noMove="1" noResize="1" noEditPoints="1" noAdjustHandles="1" noChangeArrowheads="1" noChangeShapeType="1" noTextEdit="1"/>
              </p:cNvSpPr>
              <p:nvPr/>
            </p:nvSpPr>
            <p:spPr>
              <a:xfrm>
                <a:off x="694598" y="3358416"/>
                <a:ext cx="1648336" cy="369332"/>
              </a:xfrm>
              <a:prstGeom prst="rect">
                <a:avLst/>
              </a:prstGeom>
              <a:blipFill>
                <a:blip r:embed="rId14"/>
                <a:stretch>
                  <a:fillRect l="-2963" t="-4918"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EA44D1D-C4A0-60EE-EA18-BAD1C4193D6F}"/>
              </a:ext>
            </a:extLst>
          </p:cNvPr>
          <p:cNvSpPr txBox="1"/>
          <p:nvPr/>
        </p:nvSpPr>
        <p:spPr>
          <a:xfrm>
            <a:off x="363894" y="226336"/>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自然言語のスパース問題</a:t>
            </a:r>
          </a:p>
        </p:txBody>
      </p:sp>
      <p:sp>
        <p:nvSpPr>
          <p:cNvPr id="3" name="テキスト ボックス 2">
            <a:extLst>
              <a:ext uri="{FF2B5EF4-FFF2-40B4-BE49-F238E27FC236}">
                <a16:creationId xmlns:a16="http://schemas.microsoft.com/office/drawing/2014/main" id="{3E16D5FE-02B5-AC95-4378-1CC66D91D703}"/>
              </a:ext>
            </a:extLst>
          </p:cNvPr>
          <p:cNvSpPr txBox="1"/>
          <p:nvPr/>
        </p:nvSpPr>
        <p:spPr>
          <a:xfrm>
            <a:off x="363894" y="802175"/>
            <a:ext cx="11094098" cy="830997"/>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口コミは超多次元かつスパースになる傾向が高い（</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辞書見出しに対して値０の語彙が圧倒的）</a:t>
            </a:r>
          </a:p>
        </p:txBody>
      </p:sp>
      <p:sp>
        <p:nvSpPr>
          <p:cNvPr id="4" name="テキスト ボックス 3">
            <a:extLst>
              <a:ext uri="{FF2B5EF4-FFF2-40B4-BE49-F238E27FC236}">
                <a16:creationId xmlns:a16="http://schemas.microsoft.com/office/drawing/2014/main" id="{774F255E-813C-F455-55AF-19E37BAEEA91}"/>
              </a:ext>
            </a:extLst>
          </p:cNvPr>
          <p:cNvSpPr txBox="1"/>
          <p:nvPr/>
        </p:nvSpPr>
        <p:spPr>
          <a:xfrm>
            <a:off x="891443" y="3631032"/>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正規分布の性質</a:t>
            </a:r>
          </a:p>
        </p:txBody>
      </p:sp>
      <p:pic>
        <p:nvPicPr>
          <p:cNvPr id="5" name="図 4">
            <a:extLst>
              <a:ext uri="{FF2B5EF4-FFF2-40B4-BE49-F238E27FC236}">
                <a16:creationId xmlns:a16="http://schemas.microsoft.com/office/drawing/2014/main" id="{2B168DFC-3F2E-0A17-2088-FF010014B0D9}"/>
              </a:ext>
            </a:extLst>
          </p:cNvPr>
          <p:cNvPicPr>
            <a:picLocks noChangeAspect="1"/>
          </p:cNvPicPr>
          <p:nvPr/>
        </p:nvPicPr>
        <p:blipFill>
          <a:blip r:embed="rId2"/>
          <a:stretch>
            <a:fillRect/>
          </a:stretch>
        </p:blipFill>
        <p:spPr>
          <a:xfrm>
            <a:off x="4130442" y="4447200"/>
            <a:ext cx="4060477" cy="2384408"/>
          </a:xfrm>
          <a:prstGeom prst="rect">
            <a:avLst/>
          </a:prstGeom>
        </p:spPr>
      </p:pic>
      <p:cxnSp>
        <p:nvCxnSpPr>
          <p:cNvPr id="6" name="直線コネクタ 5">
            <a:extLst>
              <a:ext uri="{FF2B5EF4-FFF2-40B4-BE49-F238E27FC236}">
                <a16:creationId xmlns:a16="http://schemas.microsoft.com/office/drawing/2014/main" id="{8B7D4705-6F88-75E3-182C-F2F12F008C7E}"/>
              </a:ext>
            </a:extLst>
          </p:cNvPr>
          <p:cNvCxnSpPr/>
          <p:nvPr/>
        </p:nvCxnSpPr>
        <p:spPr>
          <a:xfrm>
            <a:off x="5320751" y="4851841"/>
            <a:ext cx="0" cy="1614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C6924BA-99D8-71AF-0DFB-100268F22946}"/>
              </a:ext>
            </a:extLst>
          </p:cNvPr>
          <p:cNvCxnSpPr/>
          <p:nvPr/>
        </p:nvCxnSpPr>
        <p:spPr>
          <a:xfrm>
            <a:off x="6938057" y="4843487"/>
            <a:ext cx="0" cy="1614196"/>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B85E7E1-873A-B1B7-A5C1-BE82F6BFA51D}"/>
              </a:ext>
            </a:extLst>
          </p:cNvPr>
          <p:cNvSpPr txBox="1"/>
          <p:nvPr/>
        </p:nvSpPr>
        <p:spPr>
          <a:xfrm>
            <a:off x="8124708" y="630498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2" name="テキスト ボックス 11">
            <a:extLst>
              <a:ext uri="{FF2B5EF4-FFF2-40B4-BE49-F238E27FC236}">
                <a16:creationId xmlns:a16="http://schemas.microsoft.com/office/drawing/2014/main" id="{CD81A942-9068-091C-F600-2581E83AA60B}"/>
              </a:ext>
            </a:extLst>
          </p:cNvPr>
          <p:cNvSpPr txBox="1"/>
          <p:nvPr/>
        </p:nvSpPr>
        <p:spPr>
          <a:xfrm>
            <a:off x="5976627" y="6457683"/>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5014C7B-10ED-14A6-1777-575084850D96}"/>
              </a:ext>
            </a:extLst>
          </p:cNvPr>
          <p:cNvSpPr txBox="1"/>
          <p:nvPr/>
        </p:nvSpPr>
        <p:spPr>
          <a:xfrm>
            <a:off x="5133039" y="6466037"/>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58BF21EE-2ADF-FE25-E659-64AF94D39A78}"/>
              </a:ext>
            </a:extLst>
          </p:cNvPr>
          <p:cNvSpPr txBox="1"/>
          <p:nvPr/>
        </p:nvSpPr>
        <p:spPr>
          <a:xfrm>
            <a:off x="6750345" y="6457682"/>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B1B496AF-FD41-CF29-3D19-BE8C30B10312}"/>
              </a:ext>
            </a:extLst>
          </p:cNvPr>
          <p:cNvSpPr txBox="1"/>
          <p:nvPr/>
        </p:nvSpPr>
        <p:spPr>
          <a:xfrm>
            <a:off x="891443" y="4044839"/>
            <a:ext cx="10170368"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平均付近の確率が最大（もちろん）</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分散にもよるが、一般に平均から遠ざかると幾何級数的に確率密度が小さくなる（中心性が高い）</a:t>
            </a:r>
          </a:p>
        </p:txBody>
      </p:sp>
      <p:sp>
        <p:nvSpPr>
          <p:cNvPr id="16" name="テキスト ボックス 15">
            <a:extLst>
              <a:ext uri="{FF2B5EF4-FFF2-40B4-BE49-F238E27FC236}">
                <a16:creationId xmlns:a16="http://schemas.microsoft.com/office/drawing/2014/main" id="{99C4911A-FB92-A054-17D0-5F56331A717F}"/>
              </a:ext>
            </a:extLst>
          </p:cNvPr>
          <p:cNvSpPr txBox="1"/>
          <p:nvPr/>
        </p:nvSpPr>
        <p:spPr>
          <a:xfrm>
            <a:off x="7291185" y="5259130"/>
            <a:ext cx="4395989"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回出現する口コミは、温泉らしくない！</a:t>
            </a:r>
          </a:p>
        </p:txBody>
      </p:sp>
      <p:graphicFrame>
        <p:nvGraphicFramePr>
          <p:cNvPr id="8" name="表 7">
            <a:extLst>
              <a:ext uri="{FF2B5EF4-FFF2-40B4-BE49-F238E27FC236}">
                <a16:creationId xmlns:a16="http://schemas.microsoft.com/office/drawing/2014/main" id="{04C9C58C-487A-6EE6-29AA-E593A6F650DE}"/>
              </a:ext>
            </a:extLst>
          </p:cNvPr>
          <p:cNvGraphicFramePr>
            <a:graphicFrameLocks noGrp="1"/>
          </p:cNvGraphicFramePr>
          <p:nvPr>
            <p:extLst>
              <p:ext uri="{D42A27DB-BD31-4B8C-83A1-F6EECF244321}">
                <p14:modId xmlns:p14="http://schemas.microsoft.com/office/powerpoint/2010/main" val="3291683940"/>
              </p:ext>
            </p:extLst>
          </p:nvPr>
        </p:nvGraphicFramePr>
        <p:xfrm>
          <a:off x="1371600" y="1832073"/>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9" name="矢印: 右 8">
            <a:extLst>
              <a:ext uri="{FF2B5EF4-FFF2-40B4-BE49-F238E27FC236}">
                <a16:creationId xmlns:a16="http://schemas.microsoft.com/office/drawing/2014/main" id="{240DF953-2C85-5B5F-2C82-F9B3934B5F56}"/>
              </a:ext>
            </a:extLst>
          </p:cNvPr>
          <p:cNvSpPr/>
          <p:nvPr/>
        </p:nvSpPr>
        <p:spPr>
          <a:xfrm>
            <a:off x="2709660" y="1595061"/>
            <a:ext cx="7430870" cy="198961"/>
          </a:xfrm>
          <a:prstGeom prst="rightArrow">
            <a:avLst>
              <a:gd name="adj1" fmla="val 50000"/>
              <a:gd name="adj2" fmla="val 1563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27A2AB-4F14-9496-8759-A3072815D092}"/>
              </a:ext>
            </a:extLst>
          </p:cNvPr>
          <p:cNvSpPr txBox="1"/>
          <p:nvPr/>
        </p:nvSpPr>
        <p:spPr>
          <a:xfrm>
            <a:off x="7439025" y="1276836"/>
            <a:ext cx="3102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r>
              <a:rPr kumimoji="1" lang="ja-JP" altLang="en-US" sz="2400" dirty="0">
                <a:latin typeface="メイリオ" panose="020B0604030504040204" pitchFamily="50" charset="-128"/>
                <a:ea typeface="メイリオ" panose="020B0604030504040204" pitchFamily="50" charset="-128"/>
              </a:rPr>
              <a:t>次元を超える！</a:t>
            </a:r>
          </a:p>
        </p:txBody>
      </p:sp>
      <p:sp>
        <p:nvSpPr>
          <p:cNvPr id="17" name="テキスト ボックス 16">
            <a:extLst>
              <a:ext uri="{FF2B5EF4-FFF2-40B4-BE49-F238E27FC236}">
                <a16:creationId xmlns:a16="http://schemas.microsoft.com/office/drawing/2014/main" id="{4AB52503-8C00-CCAF-D396-B463EBAB9DCD}"/>
              </a:ext>
            </a:extLst>
          </p:cNvPr>
          <p:cNvSpPr txBox="1"/>
          <p:nvPr/>
        </p:nvSpPr>
        <p:spPr>
          <a:xfrm>
            <a:off x="257175" y="3173394"/>
            <a:ext cx="86132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はスパース性に弱い（</a:t>
            </a:r>
            <a:r>
              <a:rPr lang="ja-JP" altLang="en-US" sz="2400" dirty="0">
                <a:latin typeface="メイリオ" panose="020B0604030504040204" pitchFamily="50" charset="-128"/>
                <a:ea typeface="メイリオ" panose="020B0604030504040204" pitchFamily="50" charset="-128"/>
              </a:rPr>
              <a:t>妥当な</a:t>
            </a:r>
            <a:r>
              <a:rPr kumimoji="1" lang="ja-JP" altLang="en-US" sz="2400" dirty="0">
                <a:latin typeface="メイリオ" panose="020B0604030504040204" pitchFamily="50" charset="-128"/>
                <a:ea typeface="メイリオ" panose="020B0604030504040204" pitchFamily="50" charset="-128"/>
              </a:rPr>
              <a:t>確率を計算できない）</a:t>
            </a:r>
          </a:p>
        </p:txBody>
      </p:sp>
    </p:spTree>
    <p:extLst>
      <p:ext uri="{BB962C8B-B14F-4D97-AF65-F5344CB8AC3E}">
        <p14:creationId xmlns:p14="http://schemas.microsoft.com/office/powerpoint/2010/main" val="3327085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92ED710D-9FCC-2C50-FD96-DE1AA2A8EBE1}"/>
              </a:ext>
            </a:extLst>
          </p:cNvPr>
          <p:cNvSpPr txBox="1"/>
          <p:nvPr/>
        </p:nvSpPr>
        <p:spPr>
          <a:xfrm>
            <a:off x="183698" y="17922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混合カテゴリカル分布によるクラスタリング</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45CE621-E1AC-82E6-4B4C-038904BC8743}"/>
                  </a:ext>
                </a:extLst>
              </p:cNvPr>
              <p:cNvSpPr txBox="1"/>
              <p:nvPr/>
            </p:nvSpPr>
            <p:spPr>
              <a:xfrm>
                <a:off x="860548" y="853512"/>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45CE621-E1AC-82E6-4B4C-038904BC8743}"/>
                  </a:ext>
                </a:extLst>
              </p:cNvPr>
              <p:cNvSpPr txBox="1">
                <a:spLocks noRot="1" noChangeAspect="1" noMove="1" noResize="1" noEditPoints="1" noAdjustHandles="1" noChangeArrowheads="1" noChangeShapeType="1" noTextEdit="1"/>
              </p:cNvSpPr>
              <p:nvPr/>
            </p:nvSpPr>
            <p:spPr>
              <a:xfrm>
                <a:off x="860548" y="853512"/>
                <a:ext cx="2537298" cy="1038489"/>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50" name="表 49">
            <a:extLst>
              <a:ext uri="{FF2B5EF4-FFF2-40B4-BE49-F238E27FC236}">
                <a16:creationId xmlns:a16="http://schemas.microsoft.com/office/drawing/2014/main" id="{D5242D79-E2D5-3FAA-E3E1-B7D1B99D737D}"/>
              </a:ext>
            </a:extLst>
          </p:cNvPr>
          <p:cNvGraphicFramePr>
            <a:graphicFrameLocks noGrp="1"/>
          </p:cNvGraphicFramePr>
          <p:nvPr>
            <p:extLst>
              <p:ext uri="{D42A27DB-BD31-4B8C-83A1-F6EECF244321}">
                <p14:modId xmlns:p14="http://schemas.microsoft.com/office/powerpoint/2010/main" val="3846216022"/>
              </p:ext>
            </p:extLst>
          </p:nvPr>
        </p:nvGraphicFramePr>
        <p:xfrm>
          <a:off x="2430166" y="648716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92FE5AE-B60D-6554-3A17-A73F7494CE6C}"/>
                  </a:ext>
                </a:extLst>
              </p:cNvPr>
              <p:cNvSpPr txBox="1"/>
              <p:nvPr/>
            </p:nvSpPr>
            <p:spPr>
              <a:xfrm>
                <a:off x="3878277" y="393970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92FE5AE-B60D-6554-3A17-A73F7494CE6C}"/>
                  </a:ext>
                </a:extLst>
              </p:cNvPr>
              <p:cNvSpPr txBox="1">
                <a:spLocks noRot="1" noChangeAspect="1" noMove="1" noResize="1" noEditPoints="1" noAdjustHandles="1" noChangeArrowheads="1" noChangeShapeType="1" noTextEdit="1"/>
              </p:cNvSpPr>
              <p:nvPr/>
            </p:nvSpPr>
            <p:spPr>
              <a:xfrm>
                <a:off x="3878277" y="3939702"/>
                <a:ext cx="579518" cy="369332"/>
              </a:xfrm>
              <a:prstGeom prst="rect">
                <a:avLst/>
              </a:prstGeom>
              <a:blipFill>
                <a:blip r:embed="rId3"/>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24FBA0-58A8-2B2F-E8A1-14ACBF31517A}"/>
                  </a:ext>
                </a:extLst>
              </p:cNvPr>
              <p:cNvSpPr txBox="1"/>
              <p:nvPr/>
            </p:nvSpPr>
            <p:spPr>
              <a:xfrm>
                <a:off x="10354487" y="392924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24FBA0-58A8-2B2F-E8A1-14ACBF31517A}"/>
                  </a:ext>
                </a:extLst>
              </p:cNvPr>
              <p:cNvSpPr txBox="1">
                <a:spLocks noRot="1" noChangeAspect="1" noMove="1" noResize="1" noEditPoints="1" noAdjustHandles="1" noChangeArrowheads="1" noChangeShapeType="1" noTextEdit="1"/>
              </p:cNvSpPr>
              <p:nvPr/>
            </p:nvSpPr>
            <p:spPr>
              <a:xfrm>
                <a:off x="10354487" y="3929249"/>
                <a:ext cx="573106" cy="369332"/>
              </a:xfrm>
              <a:prstGeom prst="rect">
                <a:avLst/>
              </a:prstGeom>
              <a:blipFill>
                <a:blip r:embed="rId4"/>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49D2165-5E06-74BB-DB74-99E4D8F333A0}"/>
                  </a:ext>
                </a:extLst>
              </p:cNvPr>
              <p:cNvSpPr txBox="1"/>
              <p:nvPr/>
            </p:nvSpPr>
            <p:spPr>
              <a:xfrm>
                <a:off x="4706952" y="397058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F49D2165-5E06-74BB-DB74-99E4D8F333A0}"/>
                  </a:ext>
                </a:extLst>
              </p:cNvPr>
              <p:cNvSpPr txBox="1">
                <a:spLocks noRot="1" noChangeAspect="1" noMove="1" noResize="1" noEditPoints="1" noAdjustHandles="1" noChangeArrowheads="1" noChangeShapeType="1" noTextEdit="1"/>
              </p:cNvSpPr>
              <p:nvPr/>
            </p:nvSpPr>
            <p:spPr>
              <a:xfrm>
                <a:off x="4706952" y="3970588"/>
                <a:ext cx="579518" cy="369332"/>
              </a:xfrm>
              <a:prstGeom prst="rect">
                <a:avLst/>
              </a:prstGeom>
              <a:blipFill>
                <a:blip r:embed="rId5"/>
                <a:stretch>
                  <a:fillRect l="-14737" t="-1639" r="-1053" b="-2786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4A266143-0DDD-2B34-E1E3-63CC92413C71}"/>
              </a:ext>
            </a:extLst>
          </p:cNvPr>
          <p:cNvSpPr txBox="1"/>
          <p:nvPr/>
        </p:nvSpPr>
        <p:spPr>
          <a:xfrm>
            <a:off x="5681467" y="394072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正方形/長方形 54">
            <a:extLst>
              <a:ext uri="{FF2B5EF4-FFF2-40B4-BE49-F238E27FC236}">
                <a16:creationId xmlns:a16="http://schemas.microsoft.com/office/drawing/2014/main" id="{04276871-02C6-0D8A-42E6-653EE4E82F57}"/>
              </a:ext>
            </a:extLst>
          </p:cNvPr>
          <p:cNvSpPr/>
          <p:nvPr/>
        </p:nvSpPr>
        <p:spPr>
          <a:xfrm>
            <a:off x="3767600" y="327436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19AB7481-DCED-277F-1515-AE6D86A09A26}"/>
              </a:ext>
            </a:extLst>
          </p:cNvPr>
          <p:cNvSpPr/>
          <p:nvPr/>
        </p:nvSpPr>
        <p:spPr>
          <a:xfrm>
            <a:off x="4556776" y="365347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6A4E7408-A849-A4B9-4CE6-4DC59B5EBEB4}"/>
              </a:ext>
            </a:extLst>
          </p:cNvPr>
          <p:cNvSpPr/>
          <p:nvPr/>
        </p:nvSpPr>
        <p:spPr>
          <a:xfrm>
            <a:off x="10374689" y="340502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06E3262-7FF1-BEE0-0656-9FF918BE579B}"/>
              </a:ext>
            </a:extLst>
          </p:cNvPr>
          <p:cNvSpPr/>
          <p:nvPr/>
        </p:nvSpPr>
        <p:spPr>
          <a:xfrm>
            <a:off x="9567198" y="375744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5D53695-4FBC-0D88-BC6A-6427A58FDF5B}"/>
              </a:ext>
            </a:extLst>
          </p:cNvPr>
          <p:cNvSpPr/>
          <p:nvPr/>
        </p:nvSpPr>
        <p:spPr>
          <a:xfrm>
            <a:off x="8728576"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D5C103BA-674D-5599-9D13-8D46F3BBF482}"/>
              </a:ext>
            </a:extLst>
          </p:cNvPr>
          <p:cNvSpPr/>
          <p:nvPr/>
        </p:nvSpPr>
        <p:spPr>
          <a:xfrm>
            <a:off x="7878655" y="365347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0858FBEC-5438-740F-54CB-6CC6D20DD282}"/>
              </a:ext>
            </a:extLst>
          </p:cNvPr>
          <p:cNvSpPr/>
          <p:nvPr/>
        </p:nvSpPr>
        <p:spPr>
          <a:xfrm>
            <a:off x="7034421" y="340502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C126BD6A-ACC6-733A-AF43-EFD974C59906}"/>
              </a:ext>
            </a:extLst>
          </p:cNvPr>
          <p:cNvSpPr/>
          <p:nvPr/>
        </p:nvSpPr>
        <p:spPr>
          <a:xfrm>
            <a:off x="6190187" y="348826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6FBEF78-EA25-6B14-64A3-66B93F986B04}"/>
              </a:ext>
            </a:extLst>
          </p:cNvPr>
          <p:cNvSpPr/>
          <p:nvPr/>
        </p:nvSpPr>
        <p:spPr>
          <a:xfrm>
            <a:off x="5345953"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2C4D1DD-9660-74C2-944F-70C37938C961}"/>
              </a:ext>
            </a:extLst>
          </p:cNvPr>
          <p:cNvSpPr txBox="1"/>
          <p:nvPr/>
        </p:nvSpPr>
        <p:spPr>
          <a:xfrm>
            <a:off x="5852198" y="271252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p>
        </p:txBody>
      </p:sp>
      <p:cxnSp>
        <p:nvCxnSpPr>
          <p:cNvPr id="65" name="直線コネクタ 64">
            <a:extLst>
              <a:ext uri="{FF2B5EF4-FFF2-40B4-BE49-F238E27FC236}">
                <a16:creationId xmlns:a16="http://schemas.microsoft.com/office/drawing/2014/main" id="{3914F335-4C62-648D-21A1-69D110B429BF}"/>
              </a:ext>
            </a:extLst>
          </p:cNvPr>
          <p:cNvCxnSpPr/>
          <p:nvPr/>
        </p:nvCxnSpPr>
        <p:spPr>
          <a:xfrm>
            <a:off x="2872597" y="582176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F47C9B7-5A6A-7149-FEBB-7BB41313C881}"/>
              </a:ext>
            </a:extLst>
          </p:cNvPr>
          <p:cNvSpPr/>
          <p:nvPr/>
        </p:nvSpPr>
        <p:spPr>
          <a:xfrm>
            <a:off x="3767600" y="568841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421DD0F7-7FE3-B5C6-E306-53E102DB62BC}"/>
              </a:ext>
            </a:extLst>
          </p:cNvPr>
          <p:cNvSpPr/>
          <p:nvPr/>
        </p:nvSpPr>
        <p:spPr>
          <a:xfrm>
            <a:off x="4556776" y="530746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F1FC100-77B9-A680-82A1-48F2673B853B}"/>
              </a:ext>
            </a:extLst>
          </p:cNvPr>
          <p:cNvSpPr/>
          <p:nvPr/>
        </p:nvSpPr>
        <p:spPr>
          <a:xfrm>
            <a:off x="10374689" y="574925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C6459A73-48D4-205D-3ECB-1B2674F60C1B}"/>
              </a:ext>
            </a:extLst>
          </p:cNvPr>
          <p:cNvSpPr/>
          <p:nvPr/>
        </p:nvSpPr>
        <p:spPr>
          <a:xfrm>
            <a:off x="9567198" y="555028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3EB5511-FEAC-4C2F-D8B3-7C0AB9867CE6}"/>
              </a:ext>
            </a:extLst>
          </p:cNvPr>
          <p:cNvSpPr/>
          <p:nvPr/>
        </p:nvSpPr>
        <p:spPr>
          <a:xfrm>
            <a:off x="7878655" y="542249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F0F4ECCB-CC49-4C2F-529C-587FA3AFE646}"/>
              </a:ext>
            </a:extLst>
          </p:cNvPr>
          <p:cNvSpPr/>
          <p:nvPr/>
        </p:nvSpPr>
        <p:spPr>
          <a:xfrm>
            <a:off x="7034421" y="543528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F984434-20C8-ADF4-246F-61F2F5ECDEB2}"/>
              </a:ext>
            </a:extLst>
          </p:cNvPr>
          <p:cNvSpPr/>
          <p:nvPr/>
        </p:nvSpPr>
        <p:spPr>
          <a:xfrm>
            <a:off x="6190187" y="575640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ACB0F69B-2734-2716-3277-1F0ECD763D13}"/>
              </a:ext>
            </a:extLst>
          </p:cNvPr>
          <p:cNvSpPr/>
          <p:nvPr/>
        </p:nvSpPr>
        <p:spPr>
          <a:xfrm>
            <a:off x="5345953" y="530746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757F8CF-198E-196C-D64E-5F9824A56D21}"/>
              </a:ext>
            </a:extLst>
          </p:cNvPr>
          <p:cNvSpPr txBox="1"/>
          <p:nvPr/>
        </p:nvSpPr>
        <p:spPr>
          <a:xfrm>
            <a:off x="5727490" y="4670289"/>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p>
        </p:txBody>
      </p:sp>
      <p:cxnSp>
        <p:nvCxnSpPr>
          <p:cNvPr id="75" name="直線コネクタ 74">
            <a:extLst>
              <a:ext uri="{FF2B5EF4-FFF2-40B4-BE49-F238E27FC236}">
                <a16:creationId xmlns:a16="http://schemas.microsoft.com/office/drawing/2014/main" id="{CD43D987-566D-B65E-52D9-8B3307D23007}"/>
              </a:ext>
            </a:extLst>
          </p:cNvPr>
          <p:cNvCxnSpPr/>
          <p:nvPr/>
        </p:nvCxnSpPr>
        <p:spPr>
          <a:xfrm>
            <a:off x="2919367" y="390358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63876C2B-8845-0F78-D326-47DA503715D4}"/>
                  </a:ext>
                </a:extLst>
              </p:cNvPr>
              <p:cNvSpPr txBox="1"/>
              <p:nvPr/>
            </p:nvSpPr>
            <p:spPr>
              <a:xfrm>
                <a:off x="3755823" y="586031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63876C2B-8845-0F78-D326-47DA503715D4}"/>
                  </a:ext>
                </a:extLst>
              </p:cNvPr>
              <p:cNvSpPr txBox="1">
                <a:spLocks noRot="1" noChangeAspect="1" noMove="1" noResize="1" noEditPoints="1" noAdjustHandles="1" noChangeArrowheads="1" noChangeShapeType="1" noTextEdit="1"/>
              </p:cNvSpPr>
              <p:nvPr/>
            </p:nvSpPr>
            <p:spPr>
              <a:xfrm>
                <a:off x="3755823" y="5860310"/>
                <a:ext cx="586635" cy="369332"/>
              </a:xfrm>
              <a:prstGeom prst="rect">
                <a:avLst/>
              </a:prstGeom>
              <a:blipFill>
                <a:blip r:embed="rId6"/>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DE70E332-5E1A-4CC1-9EBA-B05B459F6A0D}"/>
                  </a:ext>
                </a:extLst>
              </p:cNvPr>
              <p:cNvSpPr txBox="1"/>
              <p:nvPr/>
            </p:nvSpPr>
            <p:spPr>
              <a:xfrm>
                <a:off x="10232033" y="584985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DE70E332-5E1A-4CC1-9EBA-B05B459F6A0D}"/>
                  </a:ext>
                </a:extLst>
              </p:cNvPr>
              <p:cNvSpPr txBox="1">
                <a:spLocks noRot="1" noChangeAspect="1" noMove="1" noResize="1" noEditPoints="1" noAdjustHandles="1" noChangeArrowheads="1" noChangeShapeType="1" noTextEdit="1"/>
              </p:cNvSpPr>
              <p:nvPr/>
            </p:nvSpPr>
            <p:spPr>
              <a:xfrm>
                <a:off x="10232033" y="5849857"/>
                <a:ext cx="580223" cy="369332"/>
              </a:xfrm>
              <a:prstGeom prst="rect">
                <a:avLst/>
              </a:prstGeom>
              <a:blipFill>
                <a:blip r:embed="rId7"/>
                <a:stretch>
                  <a:fillRect l="-1458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5C795907-86EA-1EA1-9941-BD48E7D89900}"/>
                  </a:ext>
                </a:extLst>
              </p:cNvPr>
              <p:cNvSpPr txBox="1"/>
              <p:nvPr/>
            </p:nvSpPr>
            <p:spPr>
              <a:xfrm>
                <a:off x="4584498" y="589119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5C795907-86EA-1EA1-9941-BD48E7D89900}"/>
                  </a:ext>
                </a:extLst>
              </p:cNvPr>
              <p:cNvSpPr txBox="1">
                <a:spLocks noRot="1" noChangeAspect="1" noMove="1" noResize="1" noEditPoints="1" noAdjustHandles="1" noChangeArrowheads="1" noChangeShapeType="1" noTextEdit="1"/>
              </p:cNvSpPr>
              <p:nvPr/>
            </p:nvSpPr>
            <p:spPr>
              <a:xfrm>
                <a:off x="4584498" y="5891196"/>
                <a:ext cx="586635" cy="369332"/>
              </a:xfrm>
              <a:prstGeom prst="rect">
                <a:avLst/>
              </a:prstGeom>
              <a:blipFill>
                <a:blip r:embed="rId8"/>
                <a:stretch>
                  <a:fillRect l="-14583" t="-1639" r="-1042" b="-27869"/>
                </a:stretch>
              </a:blipFill>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D4EB8FC0-20C8-522B-F0CE-2152A6A06098}"/>
              </a:ext>
            </a:extLst>
          </p:cNvPr>
          <p:cNvSpPr txBox="1"/>
          <p:nvPr/>
        </p:nvSpPr>
        <p:spPr>
          <a:xfrm>
            <a:off x="5559013" y="586132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33FCE86B-8251-1B13-600A-6DE9803C46E1}"/>
                  </a:ext>
                </a:extLst>
              </p:cNvPr>
              <p:cNvSpPr txBox="1"/>
              <p:nvPr/>
            </p:nvSpPr>
            <p:spPr>
              <a:xfrm>
                <a:off x="1587993" y="3336799"/>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33FCE86B-8251-1B13-600A-6DE9803C46E1}"/>
                  </a:ext>
                </a:extLst>
              </p:cNvPr>
              <p:cNvSpPr txBox="1">
                <a:spLocks noRot="1" noChangeAspect="1" noMove="1" noResize="1" noEditPoints="1" noAdjustHandles="1" noChangeArrowheads="1" noChangeShapeType="1" noTextEdit="1"/>
              </p:cNvSpPr>
              <p:nvPr/>
            </p:nvSpPr>
            <p:spPr>
              <a:xfrm>
                <a:off x="1587993" y="3336799"/>
                <a:ext cx="1648336" cy="369332"/>
              </a:xfrm>
              <a:prstGeom prst="rect">
                <a:avLst/>
              </a:prstGeom>
              <a:blipFill>
                <a:blip r:embed="rId9"/>
                <a:stretch>
                  <a:fillRect l="-2583" t="-491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9A2100C-29FB-57E1-8260-5F13C6484C2E}"/>
                  </a:ext>
                </a:extLst>
              </p:cNvPr>
              <p:cNvSpPr txBox="1"/>
              <p:nvPr/>
            </p:nvSpPr>
            <p:spPr>
              <a:xfrm>
                <a:off x="1607473" y="5310298"/>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1" name="テキスト ボックス 80">
                <a:extLst>
                  <a:ext uri="{FF2B5EF4-FFF2-40B4-BE49-F238E27FC236}">
                    <a16:creationId xmlns:a16="http://schemas.microsoft.com/office/drawing/2014/main" id="{09A2100C-29FB-57E1-8260-5F13C6484C2E}"/>
                  </a:ext>
                </a:extLst>
              </p:cNvPr>
              <p:cNvSpPr txBox="1">
                <a:spLocks noRot="1" noChangeAspect="1" noMove="1" noResize="1" noEditPoints="1" noAdjustHandles="1" noChangeArrowheads="1" noChangeShapeType="1" noTextEdit="1"/>
              </p:cNvSpPr>
              <p:nvPr/>
            </p:nvSpPr>
            <p:spPr>
              <a:xfrm>
                <a:off x="1607473" y="5310298"/>
                <a:ext cx="1655453" cy="369332"/>
              </a:xfrm>
              <a:prstGeom prst="rect">
                <a:avLst/>
              </a:prstGeom>
              <a:blipFill>
                <a:blip r:embed="rId10"/>
                <a:stretch>
                  <a:fillRect l="-2952" t="-4918" b="-29508"/>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87E551FE-6965-6CFD-461F-6B3FD469E0FC}"/>
              </a:ext>
            </a:extLst>
          </p:cNvPr>
          <p:cNvCxnSpPr>
            <a:cxnSpLocks/>
          </p:cNvCxnSpPr>
          <p:nvPr/>
        </p:nvCxnSpPr>
        <p:spPr>
          <a:xfrm flipH="1">
            <a:off x="11079415" y="2918352"/>
            <a:ext cx="0" cy="3247052"/>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正方形/長方形 85">
                <a:extLst>
                  <a:ext uri="{FF2B5EF4-FFF2-40B4-BE49-F238E27FC236}">
                    <a16:creationId xmlns:a16="http://schemas.microsoft.com/office/drawing/2014/main" id="{3637A45E-401C-013B-C2E5-DADB097465BF}"/>
                  </a:ext>
                </a:extLst>
              </p:cNvPr>
              <p:cNvSpPr/>
              <p:nvPr/>
            </p:nvSpPr>
            <p:spPr>
              <a:xfrm flipH="1">
                <a:off x="11081148" y="3106533"/>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86" name="正方形/長方形 85">
                <a:extLst>
                  <a:ext uri="{FF2B5EF4-FFF2-40B4-BE49-F238E27FC236}">
                    <a16:creationId xmlns:a16="http://schemas.microsoft.com/office/drawing/2014/main" id="{3637A45E-401C-013B-C2E5-DADB097465BF}"/>
                  </a:ext>
                </a:extLst>
              </p:cNvPr>
              <p:cNvSpPr>
                <a:spLocks noRot="1" noChangeAspect="1" noMove="1" noResize="1" noEditPoints="1" noAdjustHandles="1" noChangeArrowheads="1" noChangeShapeType="1" noTextEdit="1"/>
              </p:cNvSpPr>
              <p:nvPr/>
            </p:nvSpPr>
            <p:spPr>
              <a:xfrm flipH="1">
                <a:off x="11081148" y="3106533"/>
                <a:ext cx="965818" cy="70912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a:extLst>
                  <a:ext uri="{FF2B5EF4-FFF2-40B4-BE49-F238E27FC236}">
                    <a16:creationId xmlns:a16="http://schemas.microsoft.com/office/drawing/2014/main" id="{15788AFB-BC6D-8B5E-65E8-E77A9D9B0726}"/>
                  </a:ext>
                </a:extLst>
              </p:cNvPr>
              <p:cNvSpPr/>
              <p:nvPr/>
            </p:nvSpPr>
            <p:spPr>
              <a:xfrm flipH="1">
                <a:off x="11081148" y="5095037"/>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87" name="正方形/長方形 86">
                <a:extLst>
                  <a:ext uri="{FF2B5EF4-FFF2-40B4-BE49-F238E27FC236}">
                    <a16:creationId xmlns:a16="http://schemas.microsoft.com/office/drawing/2014/main" id="{15788AFB-BC6D-8B5E-65E8-E77A9D9B0726}"/>
                  </a:ext>
                </a:extLst>
              </p:cNvPr>
              <p:cNvSpPr>
                <a:spLocks noRot="1" noChangeAspect="1" noMove="1" noResize="1" noEditPoints="1" noAdjustHandles="1" noChangeArrowheads="1" noChangeShapeType="1" noTextEdit="1"/>
              </p:cNvSpPr>
              <p:nvPr/>
            </p:nvSpPr>
            <p:spPr>
              <a:xfrm flipH="1">
                <a:off x="11081148" y="5095037"/>
                <a:ext cx="592593" cy="70912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6FDABE97-47FE-25BE-1975-461DF35AD8EB}"/>
                  </a:ext>
                </a:extLst>
              </p:cNvPr>
              <p:cNvSpPr txBox="1"/>
              <p:nvPr/>
            </p:nvSpPr>
            <p:spPr>
              <a:xfrm>
                <a:off x="3655043" y="1207405"/>
                <a:ext cx="3580339"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：クラスタの混合比率</a:t>
                </a:r>
              </a:p>
            </p:txBody>
          </p:sp>
        </mc:Choice>
        <mc:Fallback xmlns="">
          <p:sp>
            <p:nvSpPr>
              <p:cNvPr id="88" name="テキスト ボックス 87">
                <a:extLst>
                  <a:ext uri="{FF2B5EF4-FFF2-40B4-BE49-F238E27FC236}">
                    <a16:creationId xmlns:a16="http://schemas.microsoft.com/office/drawing/2014/main" id="{6FDABE97-47FE-25BE-1975-461DF35AD8EB}"/>
                  </a:ext>
                </a:extLst>
              </p:cNvPr>
              <p:cNvSpPr txBox="1">
                <a:spLocks noRot="1" noChangeAspect="1" noMove="1" noResize="1" noEditPoints="1" noAdjustHandles="1" noChangeArrowheads="1" noChangeShapeType="1" noTextEdit="1"/>
              </p:cNvSpPr>
              <p:nvPr/>
            </p:nvSpPr>
            <p:spPr>
              <a:xfrm>
                <a:off x="3655043" y="1207405"/>
                <a:ext cx="3580339" cy="461665"/>
              </a:xfrm>
              <a:prstGeom prst="rect">
                <a:avLst/>
              </a:prstGeom>
              <a:blipFill>
                <a:blip r:embed="rId13"/>
                <a:stretch>
                  <a:fillRect l="-511" t="-7895" r="-1704" b="-31579"/>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4671339C-EB35-6944-EE1B-E92BB36508F6}"/>
              </a:ext>
            </a:extLst>
          </p:cNvPr>
          <p:cNvSpPr txBox="1"/>
          <p:nvPr/>
        </p:nvSpPr>
        <p:spPr>
          <a:xfrm>
            <a:off x="310367" y="2399647"/>
            <a:ext cx="4315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 </a:t>
            </a:r>
            <a:r>
              <a:rPr kumimoji="1" lang="ja-JP" altLang="en-US" sz="2400" dirty="0">
                <a:latin typeface="メイリオ" panose="020B0604030504040204" pitchFamily="50" charset="-128"/>
                <a:ea typeface="メイリオ" panose="020B0604030504040204" pitchFamily="50" charset="-128"/>
              </a:rPr>
              <a:t>ならば以下のようになる</a:t>
            </a:r>
          </a:p>
        </p:txBody>
      </p:sp>
      <p:sp>
        <p:nvSpPr>
          <p:cNvPr id="90" name="矢印: 下 89">
            <a:extLst>
              <a:ext uri="{FF2B5EF4-FFF2-40B4-BE49-F238E27FC236}">
                <a16:creationId xmlns:a16="http://schemas.microsoft.com/office/drawing/2014/main" id="{7F7C80EA-8F6B-AF4A-5E3B-D9E76E582B92}"/>
              </a:ext>
            </a:extLst>
          </p:cNvPr>
          <p:cNvSpPr/>
          <p:nvPr/>
        </p:nvSpPr>
        <p:spPr>
          <a:xfrm>
            <a:off x="1895475" y="1990725"/>
            <a:ext cx="1114425" cy="3303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B7B5FAD-B199-A5BB-D1C1-EA169CBC45CA}"/>
                  </a:ext>
                </a:extLst>
              </p:cNvPr>
              <p:cNvSpPr txBox="1"/>
              <p:nvPr/>
            </p:nvSpPr>
            <p:spPr>
              <a:xfrm>
                <a:off x="7261701" y="1003081"/>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B7B5FAD-B199-A5BB-D1C1-EA169CBC45CA}"/>
                  </a:ext>
                </a:extLst>
              </p:cNvPr>
              <p:cNvSpPr txBox="1">
                <a:spLocks noRot="1" noChangeAspect="1" noMove="1" noResize="1" noEditPoints="1" noAdjustHandles="1" noChangeArrowheads="1" noChangeShapeType="1" noTextEdit="1"/>
              </p:cNvSpPr>
              <p:nvPr/>
            </p:nvSpPr>
            <p:spPr>
              <a:xfrm>
                <a:off x="7261701" y="1003081"/>
                <a:ext cx="1916550" cy="755913"/>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3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AA7AA9-66BF-4242-9B68-70C87AA0E3EF}"/>
              </a:ext>
            </a:extLst>
          </p:cNvPr>
          <p:cNvSpPr txBox="1"/>
          <p:nvPr/>
        </p:nvSpPr>
        <p:spPr>
          <a:xfrm>
            <a:off x="600075" y="4667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この式の格好はどこかで見たよね</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3B5BC0-358E-594E-3E75-A37821C74D58}"/>
                  </a:ext>
                </a:extLst>
              </p:cNvPr>
              <p:cNvSpPr txBox="1"/>
              <p:nvPr/>
            </p:nvSpPr>
            <p:spPr>
              <a:xfrm>
                <a:off x="4102892" y="4537158"/>
                <a:ext cx="3690819"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混合比率</m:t>
                      </m:r>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43B5BC0-358E-594E-3E75-A37821C74D58}"/>
                  </a:ext>
                </a:extLst>
              </p:cNvPr>
              <p:cNvSpPr txBox="1">
                <a:spLocks noRot="1" noChangeAspect="1" noMove="1" noResize="1" noEditPoints="1" noAdjustHandles="1" noChangeArrowheads="1" noChangeShapeType="1" noTextEdit="1"/>
              </p:cNvSpPr>
              <p:nvPr/>
            </p:nvSpPr>
            <p:spPr>
              <a:xfrm>
                <a:off x="4102892" y="4537158"/>
                <a:ext cx="3690819" cy="75591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7CB676B-C3FF-3C65-358E-1219AE586B36}"/>
                  </a:ext>
                </a:extLst>
              </p:cNvPr>
              <p:cNvSpPr txBox="1"/>
              <p:nvPr/>
            </p:nvSpPr>
            <p:spPr>
              <a:xfrm>
                <a:off x="4125498" y="2178220"/>
                <a:ext cx="2041456"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：混合比率</a:t>
                </a:r>
              </a:p>
            </p:txBody>
          </p:sp>
        </mc:Choice>
        <mc:Fallback xmlns="">
          <p:sp>
            <p:nvSpPr>
              <p:cNvPr id="8" name="テキスト ボックス 7">
                <a:extLst>
                  <a:ext uri="{FF2B5EF4-FFF2-40B4-BE49-F238E27FC236}">
                    <a16:creationId xmlns:a16="http://schemas.microsoft.com/office/drawing/2014/main" id="{67CB676B-C3FF-3C65-358E-1219AE586B36}"/>
                  </a:ext>
                </a:extLst>
              </p:cNvPr>
              <p:cNvSpPr txBox="1">
                <a:spLocks noRot="1" noChangeAspect="1" noMove="1" noResize="1" noEditPoints="1" noAdjustHandles="1" noChangeArrowheads="1" noChangeShapeType="1" noTextEdit="1"/>
              </p:cNvSpPr>
              <p:nvPr/>
            </p:nvSpPr>
            <p:spPr>
              <a:xfrm>
                <a:off x="4125498" y="2178220"/>
                <a:ext cx="2041456" cy="461665"/>
              </a:xfrm>
              <a:prstGeom prst="rect">
                <a:avLst/>
              </a:prstGeom>
              <a:blipFill>
                <a:blip r:embed="rId3"/>
                <a:stretch>
                  <a:fillRect l="-896" t="-7895" r="-358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C696361-37B6-7173-69D4-6A0A94983A2C}"/>
                  </a:ext>
                </a:extLst>
              </p:cNvPr>
              <p:cNvSpPr txBox="1"/>
              <p:nvPr/>
            </p:nvSpPr>
            <p:spPr>
              <a:xfrm>
                <a:off x="6257919" y="2007451"/>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C696361-37B6-7173-69D4-6A0A94983A2C}"/>
                  </a:ext>
                </a:extLst>
              </p:cNvPr>
              <p:cNvSpPr txBox="1">
                <a:spLocks noRot="1" noChangeAspect="1" noMove="1" noResize="1" noEditPoints="1" noAdjustHandles="1" noChangeArrowheads="1" noChangeShapeType="1" noTextEdit="1"/>
              </p:cNvSpPr>
              <p:nvPr/>
            </p:nvSpPr>
            <p:spPr>
              <a:xfrm>
                <a:off x="6257919" y="2007451"/>
                <a:ext cx="1916550" cy="755913"/>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4431A21-A1AC-251E-F174-6770B8382C46}"/>
              </a:ext>
            </a:extLst>
          </p:cNvPr>
          <p:cNvSpPr txBox="1"/>
          <p:nvPr/>
        </p:nvSpPr>
        <p:spPr>
          <a:xfrm>
            <a:off x="695325" y="3828342"/>
            <a:ext cx="33810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：混合ガウス分布</a:t>
            </a:r>
          </a:p>
        </p:txBody>
      </p:sp>
      <p:sp>
        <p:nvSpPr>
          <p:cNvPr id="12" name="テキスト ボックス 11">
            <a:extLst>
              <a:ext uri="{FF2B5EF4-FFF2-40B4-BE49-F238E27FC236}">
                <a16:creationId xmlns:a16="http://schemas.microsoft.com/office/drawing/2014/main" id="{CF709EB5-F069-A8A2-AC9D-02CAF8E4B30C}"/>
              </a:ext>
            </a:extLst>
          </p:cNvPr>
          <p:cNvSpPr txBox="1"/>
          <p:nvPr/>
        </p:nvSpPr>
        <p:spPr>
          <a:xfrm>
            <a:off x="695325" y="1236722"/>
            <a:ext cx="681513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UM:Unigram</a:t>
            </a:r>
            <a:r>
              <a:rPr kumimoji="1" lang="en-US" altLang="ja-JP" sz="2400" dirty="0">
                <a:latin typeface="メイリオ" panose="020B0604030504040204" pitchFamily="50" charset="-128"/>
                <a:ea typeface="メイリオ" panose="020B0604030504040204" pitchFamily="50" charset="-128"/>
              </a:rPr>
              <a:t> Mixture(</a:t>
            </a:r>
            <a:r>
              <a:rPr kumimoji="1" lang="ja-JP" altLang="en-US" sz="2400" dirty="0">
                <a:latin typeface="メイリオ" panose="020B0604030504040204" pitchFamily="50" charset="-128"/>
                <a:ea typeface="メイリオ" panose="020B0604030504040204" pitchFamily="50" charset="-128"/>
              </a:rPr>
              <a:t>混合カテゴリカル分布）</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A5F6026-51C3-EA22-8DA2-8F998B96E397}"/>
                  </a:ext>
                </a:extLst>
              </p:cNvPr>
              <p:cNvSpPr txBox="1"/>
              <p:nvPr/>
            </p:nvSpPr>
            <p:spPr>
              <a:xfrm>
                <a:off x="1162110" y="4290007"/>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8A5F6026-51C3-EA22-8DA2-8F998B96E397}"/>
                  </a:ext>
                </a:extLst>
              </p:cNvPr>
              <p:cNvSpPr txBox="1">
                <a:spLocks noRot="1" noChangeAspect="1" noMove="1" noResize="1" noEditPoints="1" noAdjustHandles="1" noChangeArrowheads="1" noChangeShapeType="1" noTextEdit="1"/>
              </p:cNvSpPr>
              <p:nvPr/>
            </p:nvSpPr>
            <p:spPr>
              <a:xfrm>
                <a:off x="1162110" y="4290007"/>
                <a:ext cx="2723245" cy="1135888"/>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FC46A760-651D-04EB-67D1-4921D1ACC55C}"/>
              </a:ext>
            </a:extLst>
          </p:cNvPr>
          <p:cNvSpPr txBox="1"/>
          <p:nvPr/>
        </p:nvSpPr>
        <p:spPr>
          <a:xfrm>
            <a:off x="1393208" y="5953647"/>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結局、混合する分布が正規分布➡カテゴリカル分布になったもの</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730A51-31BD-EFB9-9C3F-2BC095016A85}"/>
                  </a:ext>
                </a:extLst>
              </p:cNvPr>
              <p:cNvSpPr txBox="1"/>
              <p:nvPr/>
            </p:nvSpPr>
            <p:spPr>
              <a:xfrm>
                <a:off x="1117203" y="1889807"/>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4730A51-31BD-EFB9-9C3F-2BC095016A85}"/>
                  </a:ext>
                </a:extLst>
              </p:cNvPr>
              <p:cNvSpPr txBox="1">
                <a:spLocks noRot="1" noChangeAspect="1" noMove="1" noResize="1" noEditPoints="1" noAdjustHandles="1" noChangeArrowheads="1" noChangeShapeType="1" noTextEdit="1"/>
              </p:cNvSpPr>
              <p:nvPr/>
            </p:nvSpPr>
            <p:spPr>
              <a:xfrm>
                <a:off x="1117203" y="1889807"/>
                <a:ext cx="2537298" cy="1038489"/>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503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C18BEF9-3BFB-02B8-8A55-66E223E4F747}"/>
              </a:ext>
            </a:extLst>
          </p:cNvPr>
          <p:cNvSpPr txBox="1"/>
          <p:nvPr/>
        </p:nvSpPr>
        <p:spPr>
          <a:xfrm>
            <a:off x="357499" y="283701"/>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混合分布を一般式で表すと</a:t>
            </a:r>
            <a:endParaRPr kumimoji="1"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0A16A3-39FD-2ACA-25D3-AA4C9AEC69C0}"/>
                  </a:ext>
                </a:extLst>
              </p:cNvPr>
              <p:cNvSpPr txBox="1"/>
              <p:nvPr/>
            </p:nvSpPr>
            <p:spPr>
              <a:xfrm>
                <a:off x="6338191" y="2792907"/>
                <a:ext cx="2659895" cy="584775"/>
              </a:xfrm>
              <a:prstGeom prst="rect">
                <a:avLst/>
              </a:prstGeom>
              <a:noFill/>
            </p:spPr>
            <p:txBody>
              <a:bodyPr wrap="none" rtlCol="0">
                <a:spAutoFit/>
              </a:bodyPr>
              <a:lstStyle/>
              <a:p>
                <a14:m>
                  <m:oMath xmlns:m="http://schemas.openxmlformats.org/officeDocument/2006/math">
                    <m:sSub>
                      <m:sSubPr>
                        <m:ctrlPr>
                          <a:rPr lang="en-US" altLang="ja-JP" sz="3200" i="1" smtClean="0">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𝜃</m:t>
                        </m:r>
                      </m:e>
                      <m:sub>
                        <m:r>
                          <a:rPr lang="en-US" altLang="ja-JP" sz="3200" i="1">
                            <a:latin typeface="Cambria Math" panose="02040503050406030204" pitchFamily="18" charset="0"/>
                            <a:ea typeface="メイリオ" panose="020B0604030504040204" pitchFamily="50" charset="-128"/>
                          </a:rPr>
                          <m:t>𝑘</m:t>
                        </m:r>
                      </m:sub>
                    </m:sSub>
                  </m:oMath>
                </a14:m>
                <a:r>
                  <a:rPr kumimoji="1" lang="ja-JP" altLang="en-US" sz="3200" dirty="0">
                    <a:latin typeface="メイリオ" panose="020B0604030504040204" pitchFamily="50" charset="-128"/>
                    <a:ea typeface="メイリオ" panose="020B0604030504040204" pitchFamily="50" charset="-128"/>
                  </a:rPr>
                  <a:t>：混合比率</a:t>
                </a:r>
              </a:p>
            </p:txBody>
          </p:sp>
        </mc:Choice>
        <mc:Fallback xmlns="">
          <p:sp>
            <p:nvSpPr>
              <p:cNvPr id="4" name="テキスト ボックス 3">
                <a:extLst>
                  <a:ext uri="{FF2B5EF4-FFF2-40B4-BE49-F238E27FC236}">
                    <a16:creationId xmlns:a16="http://schemas.microsoft.com/office/drawing/2014/main" id="{120A16A3-39FD-2ACA-25D3-AA4C9AEC69C0}"/>
                  </a:ext>
                </a:extLst>
              </p:cNvPr>
              <p:cNvSpPr txBox="1">
                <a:spLocks noRot="1" noChangeAspect="1" noMove="1" noResize="1" noEditPoints="1" noAdjustHandles="1" noChangeArrowheads="1" noChangeShapeType="1" noTextEdit="1"/>
              </p:cNvSpPr>
              <p:nvPr/>
            </p:nvSpPr>
            <p:spPr>
              <a:xfrm>
                <a:off x="6338191" y="2792907"/>
                <a:ext cx="2659895" cy="584775"/>
              </a:xfrm>
              <a:prstGeom prst="rect">
                <a:avLst/>
              </a:prstGeom>
              <a:blipFill>
                <a:blip r:embed="rId2"/>
                <a:stretch>
                  <a:fillRect t="-12500" r="-527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0173D41-D725-F96A-0E6D-EFACC5B6311D}"/>
                  </a:ext>
                </a:extLst>
              </p:cNvPr>
              <p:cNvSpPr txBox="1"/>
              <p:nvPr/>
            </p:nvSpPr>
            <p:spPr>
              <a:xfrm>
                <a:off x="2022402" y="2004432"/>
                <a:ext cx="4001416" cy="199612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sz="4400" i="1" smtClean="0">
                              <a:latin typeface="Cambria Math" panose="02040503050406030204" pitchFamily="18" charset="0"/>
                              <a:ea typeface="メイリオ" panose="020B0604030504040204" pitchFamily="50" charset="-128"/>
                            </a:rPr>
                          </m:ctrlPr>
                        </m:naryPr>
                        <m:sub>
                          <m:r>
                            <m:rPr>
                              <m:brk m:alnAt="23"/>
                            </m:rPr>
                            <a:rPr kumimoji="1" lang="en-US" altLang="ja-JP" sz="4400" b="0" i="1" smtClean="0">
                              <a:latin typeface="Cambria Math" panose="02040503050406030204" pitchFamily="18" charset="0"/>
                              <a:ea typeface="メイリオ" panose="020B0604030504040204" pitchFamily="50" charset="-128"/>
                            </a:rPr>
                            <m:t>𝑘</m:t>
                          </m:r>
                          <m:r>
                            <a:rPr kumimoji="1" lang="en-US" altLang="ja-JP" sz="4400" b="0" i="1" smtClean="0">
                              <a:latin typeface="Cambria Math" panose="02040503050406030204" pitchFamily="18" charset="0"/>
                              <a:ea typeface="メイリオ" panose="020B0604030504040204" pitchFamily="50" charset="-128"/>
                            </a:rPr>
                            <m:t>=1</m:t>
                          </m:r>
                        </m:sub>
                        <m:sup>
                          <m:r>
                            <a:rPr kumimoji="1" lang="en-US" altLang="ja-JP" sz="4400" b="0" i="1" smtClean="0">
                              <a:latin typeface="Cambria Math" panose="02040503050406030204" pitchFamily="18" charset="0"/>
                              <a:ea typeface="メイリオ" panose="020B0604030504040204" pitchFamily="50" charset="-128"/>
                            </a:rPr>
                            <m:t>𝐾</m:t>
                          </m:r>
                        </m:sup>
                        <m:e>
                          <m:sSub>
                            <m:sSubPr>
                              <m:ctrlPr>
                                <a:rPr kumimoji="1" lang="en-US" altLang="ja-JP" sz="4400" b="0" i="1" smtClean="0">
                                  <a:latin typeface="Cambria Math" panose="02040503050406030204" pitchFamily="18" charset="0"/>
                                  <a:ea typeface="メイリオ" panose="020B0604030504040204" pitchFamily="50" charset="-128"/>
                                </a:rPr>
                              </m:ctrlPr>
                            </m:sSubPr>
                            <m:e>
                              <m:r>
                                <a:rPr kumimoji="1" lang="ja-JP" altLang="en-US" sz="4400" b="0" i="1" smtClean="0">
                                  <a:latin typeface="Cambria Math" panose="02040503050406030204" pitchFamily="18" charset="0"/>
                                  <a:ea typeface="メイリオ" panose="020B0604030504040204" pitchFamily="50" charset="-128"/>
                                </a:rPr>
                                <m:t>𝜃</m:t>
                              </m:r>
                            </m:e>
                            <m:sub>
                              <m:r>
                                <a:rPr kumimoji="1" lang="en-US" altLang="ja-JP" sz="4400" b="0" i="1" smtClean="0">
                                  <a:latin typeface="Cambria Math" panose="02040503050406030204" pitchFamily="18" charset="0"/>
                                  <a:ea typeface="メイリオ" panose="020B0604030504040204" pitchFamily="50" charset="-128"/>
                                </a:rPr>
                                <m:t>𝑘</m:t>
                              </m:r>
                            </m:sub>
                          </m:sSub>
                          <m:r>
                            <a:rPr kumimoji="1" lang="en-US" altLang="ja-JP" sz="4400" b="0" i="1" smtClean="0">
                              <a:latin typeface="Cambria Math" panose="02040503050406030204" pitchFamily="18" charset="0"/>
                              <a:ea typeface="メイリオ" panose="020B0604030504040204" pitchFamily="50" charset="-128"/>
                            </a:rPr>
                            <m:t> </m:t>
                          </m:r>
                          <m:r>
                            <a:rPr kumimoji="1" lang="en-US" altLang="ja-JP" sz="4400" b="0" i="1" smtClean="0">
                              <a:latin typeface="Cambria Math" panose="02040503050406030204" pitchFamily="18" charset="0"/>
                              <a:ea typeface="メイリオ" panose="020B0604030504040204" pitchFamily="50" charset="-128"/>
                            </a:rPr>
                            <m:t>𝑝</m:t>
                          </m:r>
                          <m:d>
                            <m:dPr>
                              <m:ctrlPr>
                                <a:rPr kumimoji="1" lang="en-US" altLang="ja-JP" sz="4400" i="1">
                                  <a:latin typeface="Cambria Math" panose="02040503050406030204" pitchFamily="18" charset="0"/>
                                  <a:ea typeface="Cambria Math" panose="02040503050406030204" pitchFamily="18" charset="0"/>
                                </a:rPr>
                              </m:ctrlPr>
                            </m:dPr>
                            <m:e>
                              <m:r>
                                <a:rPr kumimoji="1" lang="en-US" altLang="ja-JP" sz="4400" b="0" i="1" smtClean="0">
                                  <a:latin typeface="Cambria Math" panose="02040503050406030204" pitchFamily="18" charset="0"/>
                                  <a:ea typeface="Cambria Math" panose="02040503050406030204" pitchFamily="18" charset="0"/>
                                </a:rPr>
                                <m:t>𝑥</m:t>
                              </m:r>
                            </m:e>
                            <m:e>
                              <m:sSub>
                                <m:sSubPr>
                                  <m:ctrlPr>
                                    <a:rPr kumimoji="1" lang="en-US" altLang="ja-JP" sz="4400" b="1" i="1" smtClean="0">
                                      <a:latin typeface="Cambria Math" panose="02040503050406030204" pitchFamily="18" charset="0"/>
                                      <a:ea typeface="Cambria Math" panose="02040503050406030204" pitchFamily="18" charset="0"/>
                                    </a:rPr>
                                  </m:ctrlPr>
                                </m:sSubPr>
                                <m:e>
                                  <m:r>
                                    <a:rPr kumimoji="1" lang="el-GR" altLang="ja-JP" sz="4400" b="1" i="1" smtClean="0">
                                      <a:latin typeface="Cambria Math" panose="02040503050406030204" pitchFamily="18" charset="0"/>
                                      <a:ea typeface="Cambria Math" panose="02040503050406030204" pitchFamily="18" charset="0"/>
                                    </a:rPr>
                                    <m:t>𝜱</m:t>
                                  </m:r>
                                </m:e>
                                <m:sub>
                                  <m:r>
                                    <a:rPr kumimoji="1" lang="en-US" altLang="ja-JP" sz="4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0173D41-D725-F96A-0E6D-EFACC5B6311D}"/>
                  </a:ext>
                </a:extLst>
              </p:cNvPr>
              <p:cNvSpPr txBox="1">
                <a:spLocks noRot="1" noChangeAspect="1" noMove="1" noResize="1" noEditPoints="1" noAdjustHandles="1" noChangeArrowheads="1" noChangeShapeType="1" noTextEdit="1"/>
              </p:cNvSpPr>
              <p:nvPr/>
            </p:nvSpPr>
            <p:spPr>
              <a:xfrm>
                <a:off x="2022402" y="2004432"/>
                <a:ext cx="4001416" cy="1996124"/>
              </a:xfrm>
              <a:prstGeom prst="rect">
                <a:avLst/>
              </a:prstGeom>
              <a:blipFill>
                <a:blip r:embed="rId3"/>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C896FD0B-9AA2-A85B-DC6A-CFBFC7E773C0}"/>
              </a:ext>
            </a:extLst>
          </p:cNvPr>
          <p:cNvSpPr txBox="1"/>
          <p:nvPr/>
        </p:nvSpPr>
        <p:spPr>
          <a:xfrm>
            <a:off x="3081807" y="4345478"/>
            <a:ext cx="7287014" cy="584775"/>
          </a:xfrm>
          <a:prstGeom prst="rect">
            <a:avLst/>
          </a:prstGeom>
          <a:noFill/>
        </p:spPr>
        <p:txBody>
          <a:bodyPr wrap="square" rtlCol="0">
            <a:spAutoFit/>
          </a:bodyPr>
          <a:lstStyle/>
          <a:p>
            <a:pPr algn="l"/>
            <a:r>
              <a:rPr lang="ja-JP" altLang="en-US" sz="3200" dirty="0">
                <a:latin typeface="メイリオ" panose="020B0604030504040204" pitchFamily="50" charset="-128"/>
                <a:ea typeface="メイリオ" panose="020B0604030504040204" pitchFamily="50" charset="-128"/>
              </a:rPr>
              <a:t>混合●●分布</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3170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123CBA8-E322-F985-F679-DEE9B577C94D}"/>
              </a:ext>
            </a:extLst>
          </p:cNvPr>
          <p:cNvSpPr txBox="1"/>
          <p:nvPr/>
        </p:nvSpPr>
        <p:spPr>
          <a:xfrm>
            <a:off x="597159" y="361571"/>
            <a:ext cx="351628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Project Jupyter - Wikipedia">
            <a:extLst>
              <a:ext uri="{FF2B5EF4-FFF2-40B4-BE49-F238E27FC236}">
                <a16:creationId xmlns:a16="http://schemas.microsoft.com/office/drawing/2014/main" id="{2DAB83AE-962D-8EDF-7005-B4247A58F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6847" y="833282"/>
            <a:ext cx="784081" cy="90883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165704D-93A0-E335-0725-2171BA463A3F}"/>
              </a:ext>
            </a:extLst>
          </p:cNvPr>
          <p:cNvSpPr txBox="1"/>
          <p:nvPr/>
        </p:nvSpPr>
        <p:spPr>
          <a:xfrm>
            <a:off x="600561" y="2248677"/>
            <a:ext cx="10170367" cy="1569660"/>
          </a:xfrm>
          <a:prstGeom prst="rect">
            <a:avLst/>
          </a:prstGeom>
          <a:noFill/>
        </p:spPr>
        <p:txBody>
          <a:bodyPr wrap="square" rtlCol="0">
            <a:spAutoFit/>
          </a:bodyPr>
          <a:lstStyle/>
          <a:p>
            <a:pPr marL="342900" indent="-342900" algn="l">
              <a:buFont typeface="Wingdings" panose="05000000000000000000" pitchFamily="2" charset="2"/>
              <a:buChar char="l"/>
            </a:pPr>
            <a:r>
              <a:rPr lang="en-US" altLang="ja-JP" sz="2400" dirty="0" err="1">
                <a:latin typeface="メイリオ" panose="020B0604030504040204" pitchFamily="50" charset="-128"/>
                <a:ea typeface="メイリオ" panose="020B0604030504040204" pitchFamily="50" charset="-128"/>
              </a:rPr>
              <a:t>Fortravel_bow</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966</a:t>
            </a:r>
            <a:r>
              <a:rPr lang="ja-JP" altLang="en-US" sz="2400" dirty="0">
                <a:latin typeface="メイリオ" panose="020B0604030504040204" pitchFamily="50" charset="-128"/>
                <a:ea typeface="メイリオ" panose="020B0604030504040204" pitchFamily="50" charset="-128"/>
              </a:rPr>
              <a:t>次元）を</a:t>
            </a: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クラスタに分類すると、</a:t>
            </a:r>
            <a:r>
              <a:rPr lang="en-US" altLang="ja-JP" sz="2400" dirty="0">
                <a:latin typeface="メイリオ" panose="020B0604030504040204" pitchFamily="50" charset="-128"/>
                <a:ea typeface="メイリオ" panose="020B0604030504040204" pitchFamily="50" charset="-128"/>
              </a:rPr>
              <a:t>k-means</a:t>
            </a:r>
            <a:r>
              <a:rPr lang="ja-JP" altLang="en-US" sz="2400" dirty="0">
                <a:latin typeface="メイリオ" panose="020B0604030504040204" pitchFamily="50" charset="-128"/>
                <a:ea typeface="メイリオ" panose="020B0604030504040204" pitchFamily="50" charset="-128"/>
              </a:rPr>
              <a:t>のクラスタリング結果よりも、もう少しクリアなクラスタになる！</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このクラスタリングにもとづき、主成分平面上の点を色分けすると、</a:t>
            </a:r>
            <a:r>
              <a:rPr lang="en-US" altLang="ja-JP" sz="2400" dirty="0">
                <a:latin typeface="メイリオ" panose="020B0604030504040204" pitchFamily="50" charset="-128"/>
                <a:ea typeface="メイリオ" panose="020B0604030504040204" pitchFamily="50" charset="-128"/>
              </a:rPr>
              <a:t>k-means</a:t>
            </a:r>
            <a:r>
              <a:rPr lang="ja-JP" altLang="en-US" sz="2400" dirty="0">
                <a:latin typeface="メイリオ" panose="020B0604030504040204" pitchFamily="50" charset="-128"/>
                <a:ea typeface="メイリオ" panose="020B0604030504040204" pitchFamily="50" charset="-128"/>
              </a:rPr>
              <a:t>の場合と比較してクリアなクラスタが読み取れる！</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81187B2-CD2C-F79C-9CC4-51306D063303}"/>
              </a:ext>
            </a:extLst>
          </p:cNvPr>
          <p:cNvSpPr txBox="1"/>
          <p:nvPr/>
        </p:nvSpPr>
        <p:spPr>
          <a:xfrm>
            <a:off x="597159" y="1150095"/>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まずは結果を比較</a:t>
            </a:r>
          </a:p>
        </p:txBody>
      </p:sp>
    </p:spTree>
    <p:extLst>
      <p:ext uri="{BB962C8B-B14F-4D97-AF65-F5344CB8AC3E}">
        <p14:creationId xmlns:p14="http://schemas.microsoft.com/office/powerpoint/2010/main" val="2828289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11AC2AD-F2E6-2D91-7965-B85EFC09648B}"/>
              </a:ext>
            </a:extLst>
          </p:cNvPr>
          <p:cNvPicPr>
            <a:picLocks noChangeAspect="1"/>
          </p:cNvPicPr>
          <p:nvPr/>
        </p:nvPicPr>
        <p:blipFill>
          <a:blip r:embed="rId2"/>
          <a:stretch>
            <a:fillRect/>
          </a:stretch>
        </p:blipFill>
        <p:spPr>
          <a:xfrm>
            <a:off x="-28575" y="2820534"/>
            <a:ext cx="6124575" cy="3464169"/>
          </a:xfrm>
          <a:prstGeom prst="rect">
            <a:avLst/>
          </a:prstGeom>
        </p:spPr>
      </p:pic>
      <p:pic>
        <p:nvPicPr>
          <p:cNvPr id="6" name="図 5">
            <a:extLst>
              <a:ext uri="{FF2B5EF4-FFF2-40B4-BE49-F238E27FC236}">
                <a16:creationId xmlns:a16="http://schemas.microsoft.com/office/drawing/2014/main" id="{C436F29C-4F13-6B14-A48F-C54A2E080650}"/>
              </a:ext>
            </a:extLst>
          </p:cNvPr>
          <p:cNvPicPr>
            <a:picLocks noChangeAspect="1"/>
          </p:cNvPicPr>
          <p:nvPr/>
        </p:nvPicPr>
        <p:blipFill>
          <a:blip r:embed="rId3"/>
          <a:stretch>
            <a:fillRect/>
          </a:stretch>
        </p:blipFill>
        <p:spPr>
          <a:xfrm>
            <a:off x="5724282" y="2875660"/>
            <a:ext cx="5683764" cy="3328987"/>
          </a:xfrm>
          <a:prstGeom prst="rect">
            <a:avLst/>
          </a:prstGeom>
        </p:spPr>
      </p:pic>
      <p:sp>
        <p:nvSpPr>
          <p:cNvPr id="7" name="テキスト ボックス 6">
            <a:extLst>
              <a:ext uri="{FF2B5EF4-FFF2-40B4-BE49-F238E27FC236}">
                <a16:creationId xmlns:a16="http://schemas.microsoft.com/office/drawing/2014/main" id="{3FAD7AA0-617A-79F9-30D8-AE09115A3B34}"/>
              </a:ext>
            </a:extLst>
          </p:cNvPr>
          <p:cNvSpPr txBox="1"/>
          <p:nvPr/>
        </p:nvSpPr>
        <p:spPr>
          <a:xfrm>
            <a:off x="1581150" y="2257425"/>
            <a:ext cx="1739579"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K-means</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B4A0F53-BEB5-5E9D-E8F3-8326692D840D}"/>
              </a:ext>
            </a:extLst>
          </p:cNvPr>
          <p:cNvSpPr txBox="1"/>
          <p:nvPr/>
        </p:nvSpPr>
        <p:spPr>
          <a:xfrm>
            <a:off x="7524750" y="2209800"/>
            <a:ext cx="309706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Unigram Mixture</a:t>
            </a:r>
            <a:endParaRPr kumimoji="1" lang="ja-JP" altLang="en-US" sz="2800" dirty="0">
              <a:latin typeface="メイリオ" panose="020B0604030504040204" pitchFamily="50" charset="-128"/>
              <a:ea typeface="メイリオ" panose="020B0604030504040204" pitchFamily="50" charset="-128"/>
            </a:endParaRPr>
          </a:p>
        </p:txBody>
      </p:sp>
      <p:pic>
        <p:nvPicPr>
          <p:cNvPr id="9" name="Picture 2" descr="Project Jupyter - Wikipedia">
            <a:extLst>
              <a:ext uri="{FF2B5EF4-FFF2-40B4-BE49-F238E27FC236}">
                <a16:creationId xmlns:a16="http://schemas.microsoft.com/office/drawing/2014/main" id="{2466E4A7-0BB1-6CC1-9227-A9944761B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3453" y="346309"/>
            <a:ext cx="1029186" cy="119293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35A956C-DE0D-016F-B438-B4AB5C24CFDB}"/>
              </a:ext>
            </a:extLst>
          </p:cNvPr>
          <p:cNvSpPr txBox="1"/>
          <p:nvPr/>
        </p:nvSpPr>
        <p:spPr>
          <a:xfrm>
            <a:off x="428625" y="428625"/>
            <a:ext cx="6750566"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主成分平面上にクラスタをプロット</a:t>
            </a:r>
            <a:endParaRPr kumimoji="1" lang="ja-JP" altLang="en-US" sz="32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F6143F2-50FF-132D-8CDF-3AD2D5670A71}"/>
              </a:ext>
            </a:extLst>
          </p:cNvPr>
          <p:cNvSpPr txBox="1"/>
          <p:nvPr/>
        </p:nvSpPr>
        <p:spPr>
          <a:xfrm>
            <a:off x="428625" y="1114844"/>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全てのクラスタが意味ベクトル方向にそって散らばる</a:t>
            </a:r>
          </a:p>
        </p:txBody>
      </p:sp>
    </p:spTree>
    <p:extLst>
      <p:ext uri="{BB962C8B-B14F-4D97-AF65-F5344CB8AC3E}">
        <p14:creationId xmlns:p14="http://schemas.microsoft.com/office/powerpoint/2010/main" val="96355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4F306C-1FF1-EE0B-4E1D-3CFF70063EB2}"/>
              </a:ext>
            </a:extLst>
          </p:cNvPr>
          <p:cNvSpPr txBox="1"/>
          <p:nvPr/>
        </p:nvSpPr>
        <p:spPr>
          <a:xfrm>
            <a:off x="118106" y="256694"/>
            <a:ext cx="885107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のパラメータを推定する方法</a:t>
            </a:r>
          </a:p>
        </p:txBody>
      </p:sp>
      <p:sp>
        <p:nvSpPr>
          <p:cNvPr id="18" name="テキスト ボックス 17">
            <a:extLst>
              <a:ext uri="{FF2B5EF4-FFF2-40B4-BE49-F238E27FC236}">
                <a16:creationId xmlns:a16="http://schemas.microsoft.com/office/drawing/2014/main" id="{99706655-9A9E-AB35-7E9A-15BDF532F1B3}"/>
              </a:ext>
            </a:extLst>
          </p:cNvPr>
          <p:cNvSpPr txBox="1"/>
          <p:nvPr/>
        </p:nvSpPr>
        <p:spPr>
          <a:xfrm>
            <a:off x="544966" y="1005398"/>
            <a:ext cx="11102067"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と同じく</a:t>
            </a:r>
            <a:r>
              <a:rPr kumimoji="1" lang="en-US" altLang="ja-JP" sz="2400" dirty="0">
                <a:latin typeface="メイリオ" panose="020B0604030504040204" pitchFamily="50" charset="-128"/>
                <a:ea typeface="メイリオ" panose="020B0604030504040204" pitchFamily="50" charset="-128"/>
              </a:rPr>
              <a:t>EM algorithm</a:t>
            </a:r>
            <a:r>
              <a:rPr kumimoji="1" lang="ja-JP" altLang="en-US" sz="2400" dirty="0">
                <a:latin typeface="メイリオ" panose="020B0604030504040204" pitchFamily="50" charset="-128"/>
                <a:ea typeface="メイリオ" panose="020B0604030504040204" pitchFamily="50" charset="-128"/>
              </a:rPr>
              <a:t>で推定するので、負担率を導入する</a:t>
            </a:r>
            <a:endParaRPr kumimoji="1" lang="en-US" altLang="ja-JP"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6552C21-1B3F-5FB5-E622-45ADBF1785D0}"/>
                  </a:ext>
                </a:extLst>
              </p:cNvPr>
              <p:cNvSpPr txBox="1"/>
              <p:nvPr/>
            </p:nvSpPr>
            <p:spPr>
              <a:xfrm>
                <a:off x="951235" y="3124408"/>
                <a:ext cx="4243790" cy="46602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E step : </a:t>
                </a:r>
                <a14:m>
                  <m:oMath xmlns:m="http://schemas.openxmlformats.org/officeDocument/2006/math">
                    <m:r>
                      <a:rPr lang="ja-JP" altLang="en-US" sz="2400" i="1">
                        <a:latin typeface="Cambria Math" panose="02040503050406030204" pitchFamily="18" charset="0"/>
                        <a:ea typeface="メイリオ" panose="020B0604030504040204" pitchFamily="50" charset="-128"/>
                      </a:rPr>
                      <m:t>負担率</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を推定</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D6552C21-1B3F-5FB5-E622-45ADBF1785D0}"/>
                  </a:ext>
                </a:extLst>
              </p:cNvPr>
              <p:cNvSpPr txBox="1">
                <a:spLocks noRot="1" noChangeAspect="1" noMove="1" noResize="1" noEditPoints="1" noAdjustHandles="1" noChangeArrowheads="1" noChangeShapeType="1" noTextEdit="1"/>
              </p:cNvSpPr>
              <p:nvPr/>
            </p:nvSpPr>
            <p:spPr>
              <a:xfrm>
                <a:off x="951235" y="3124408"/>
                <a:ext cx="4243790" cy="466025"/>
              </a:xfrm>
              <a:prstGeom prst="rect">
                <a:avLst/>
              </a:prstGeom>
              <a:blipFill>
                <a:blip r:embed="rId2"/>
                <a:stretch>
                  <a:fillRect l="-2155" t="-6579" r="-1437"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A920E33-79EA-8BAB-2E6F-4DAE02A94AA2}"/>
                  </a:ext>
                </a:extLst>
              </p:cNvPr>
              <p:cNvSpPr txBox="1"/>
              <p:nvPr/>
            </p:nvSpPr>
            <p:spPr>
              <a:xfrm>
                <a:off x="845599" y="2511092"/>
                <a:ext cx="4863896" cy="461665"/>
              </a:xfrm>
              <a:prstGeom prst="rect">
                <a:avLst/>
              </a:prstGeom>
              <a:noFill/>
            </p:spPr>
            <p:txBody>
              <a:bodyPr wrap="none" rtlCol="0">
                <a:spAutoFit/>
              </a:bodyPr>
              <a:lstStyle/>
              <a:p>
                <a:r>
                  <a:rPr kumimoji="1" lang="ja-JP" altLang="en-US" sz="2400" dirty="0">
                    <a:ea typeface="メイリオ" panose="020B0604030504040204" pitchFamily="50" charset="-128"/>
                  </a:rPr>
                  <a:t>推定パラメータ</a:t>
                </a:r>
                <a14:m>
                  <m:oMath xmlns:m="http://schemas.openxmlformats.org/officeDocument/2006/math">
                    <m:r>
                      <a:rPr lang="ja-JP" altLang="en-US" sz="2400" i="1">
                        <a:latin typeface="Cambria Math" panose="02040503050406030204" pitchFamily="18" charset="0"/>
                        <a:ea typeface="メイリオ" panose="020B0604030504040204" pitchFamily="50" charset="-128"/>
                      </a:rPr>
                      <m:t>は</m:t>
                    </m:r>
                    <m:r>
                      <a:rPr lang="ja-JP" altLang="en-US" sz="240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𝑘𝑣</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FA920E33-79EA-8BAB-2E6F-4DAE02A94AA2}"/>
                  </a:ext>
                </a:extLst>
              </p:cNvPr>
              <p:cNvSpPr txBox="1">
                <a:spLocks noRot="1" noChangeAspect="1" noMove="1" noResize="1" noEditPoints="1" noAdjustHandles="1" noChangeArrowheads="1" noChangeShapeType="1" noTextEdit="1"/>
              </p:cNvSpPr>
              <p:nvPr/>
            </p:nvSpPr>
            <p:spPr>
              <a:xfrm>
                <a:off x="845599" y="2511092"/>
                <a:ext cx="4863896" cy="461665"/>
              </a:xfrm>
              <a:prstGeom prst="rect">
                <a:avLst/>
              </a:prstGeom>
              <a:blipFill>
                <a:blip r:embed="rId3"/>
                <a:stretch>
                  <a:fillRect l="-2005" t="-7895" b="-31579"/>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7A5A095-0DDD-8051-4CE9-E68D093B1683}"/>
              </a:ext>
            </a:extLst>
          </p:cNvPr>
          <p:cNvSpPr txBox="1"/>
          <p:nvPr/>
        </p:nvSpPr>
        <p:spPr>
          <a:xfrm>
            <a:off x="868242" y="5056672"/>
            <a:ext cx="131447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p>
        </p:txBody>
      </p:sp>
      <p:sp>
        <p:nvSpPr>
          <p:cNvPr id="53" name="矢印: 右カーブ 52">
            <a:extLst>
              <a:ext uri="{FF2B5EF4-FFF2-40B4-BE49-F238E27FC236}">
                <a16:creationId xmlns:a16="http://schemas.microsoft.com/office/drawing/2014/main" id="{07AA6016-E4CC-CE71-947E-FAA321B6DFD1}"/>
              </a:ext>
            </a:extLst>
          </p:cNvPr>
          <p:cNvSpPr/>
          <p:nvPr/>
        </p:nvSpPr>
        <p:spPr>
          <a:xfrm>
            <a:off x="256378" y="3232158"/>
            <a:ext cx="573994" cy="20649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矢印: 右カーブ 53">
            <a:extLst>
              <a:ext uri="{FF2B5EF4-FFF2-40B4-BE49-F238E27FC236}">
                <a16:creationId xmlns:a16="http://schemas.microsoft.com/office/drawing/2014/main" id="{DA99F165-7CA9-B57B-3A81-1E9B28333F9D}"/>
              </a:ext>
            </a:extLst>
          </p:cNvPr>
          <p:cNvSpPr/>
          <p:nvPr/>
        </p:nvSpPr>
        <p:spPr>
          <a:xfrm rot="21300382" flipH="1" flipV="1">
            <a:off x="5386554" y="3216089"/>
            <a:ext cx="573994" cy="2022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D1B9168F-B304-E727-7CD9-B8DDFAFF4362}"/>
                  </a:ext>
                </a:extLst>
              </p:cNvPr>
              <p:cNvSpPr txBox="1"/>
              <p:nvPr/>
            </p:nvSpPr>
            <p:spPr>
              <a:xfrm>
                <a:off x="6648741" y="2462669"/>
                <a:ext cx="5188921" cy="4667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sSub>
                            <m:sSubPr>
                              <m:ctrlPr>
                                <a:rPr lang="en-US" altLang="ja-JP" sz="2400" i="1">
                                  <a:latin typeface="Cambria Math" panose="02040503050406030204" pitchFamily="18" charset="0"/>
                                  <a:ea typeface="メイリオ" panose="020B0604030504040204" pitchFamily="50" charset="-128"/>
                                </a:rPr>
                              </m:ctrlPr>
                            </m:sSubPr>
                            <m:e>
                              <m:r>
                                <m:rPr>
                                  <m:nor/>
                                </m:rPr>
                                <a:rPr lang="ja-JP" altLang="en-US" sz="2400" dirty="0">
                                  <a:ea typeface="メイリオ" panose="020B0604030504040204" pitchFamily="50" charset="-128"/>
                                </a:rPr>
                                <m:t>推定パラメータ</m:t>
                              </m:r>
                              <m:r>
                                <a:rPr lang="ja-JP" altLang="en-US" sz="2400" i="1">
                                  <a:latin typeface="Cambria Math" panose="02040503050406030204" pitchFamily="18" charset="0"/>
                                  <a:ea typeface="メイリオ" panose="020B0604030504040204" pitchFamily="50" charset="-128"/>
                                </a:rPr>
                                <m:t>は</m:t>
                              </m:r>
                              <m:r>
                                <a:rPr lang="ja-JP" altLang="en-US" sz="240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𝜋</m:t>
                              </m:r>
                            </m:e>
                            <m:sub>
                              <m:r>
                                <a:rPr lang="en-US" altLang="ja-JP" sz="2400" i="1">
                                  <a:latin typeface="Cambria Math" panose="02040503050406030204" pitchFamily="18" charset="0"/>
                                  <a:ea typeface="メイリオ" panose="020B0604030504040204" pitchFamily="50" charset="-128"/>
                                </a:rPr>
                                <m:t>𝑘</m:t>
                              </m:r>
                            </m:sub>
                          </m:sSub>
                          <m:r>
                            <a:rPr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D1B9168F-B304-E727-7CD9-B8DDFAFF4362}"/>
                  </a:ext>
                </a:extLst>
              </p:cNvPr>
              <p:cNvSpPr txBox="1">
                <a:spLocks noRot="1" noChangeAspect="1" noMove="1" noResize="1" noEditPoints="1" noAdjustHandles="1" noChangeArrowheads="1" noChangeShapeType="1" noTextEdit="1"/>
              </p:cNvSpPr>
              <p:nvPr/>
            </p:nvSpPr>
            <p:spPr>
              <a:xfrm>
                <a:off x="6648741" y="2462669"/>
                <a:ext cx="5188921" cy="466794"/>
              </a:xfrm>
              <a:prstGeom prst="rect">
                <a:avLst/>
              </a:prstGeom>
              <a:blipFill>
                <a:blip r:embed="rId4"/>
                <a:stretch>
                  <a:fillRect t="-1299"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4CC161F-12BF-F0A8-8310-6B5D608BC7AA}"/>
                  </a:ext>
                </a:extLst>
              </p:cNvPr>
              <p:cNvSpPr txBox="1"/>
              <p:nvPr/>
            </p:nvSpPr>
            <p:spPr>
              <a:xfrm>
                <a:off x="6987723" y="2999145"/>
                <a:ext cx="4106509" cy="46602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E step : </a:t>
                </a:r>
                <a14:m>
                  <m:oMath xmlns:m="http://schemas.openxmlformats.org/officeDocument/2006/math">
                    <m:r>
                      <a:rPr lang="ja-JP" altLang="en-US" sz="2400" i="1">
                        <a:latin typeface="Cambria Math" panose="02040503050406030204" pitchFamily="18" charset="0"/>
                        <a:ea typeface="メイリオ" panose="020B0604030504040204" pitchFamily="50" charset="-128"/>
                      </a:rPr>
                      <m:t>負担率</m:t>
                    </m:r>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を推定</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B4CC161F-12BF-F0A8-8310-6B5D608BC7AA}"/>
                  </a:ext>
                </a:extLst>
              </p:cNvPr>
              <p:cNvSpPr txBox="1">
                <a:spLocks noRot="1" noChangeAspect="1" noMove="1" noResize="1" noEditPoints="1" noAdjustHandles="1" noChangeArrowheads="1" noChangeShapeType="1" noTextEdit="1"/>
              </p:cNvSpPr>
              <p:nvPr/>
            </p:nvSpPr>
            <p:spPr>
              <a:xfrm>
                <a:off x="6987723" y="2999145"/>
                <a:ext cx="4106509" cy="466025"/>
              </a:xfrm>
              <a:prstGeom prst="rect">
                <a:avLst/>
              </a:prstGeom>
              <a:blipFill>
                <a:blip r:embed="rId5"/>
                <a:stretch>
                  <a:fillRect l="-2226" t="-6579" r="-1335" b="-32895"/>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44907725-86A7-D41F-EB5B-9D20BB67703B}"/>
              </a:ext>
            </a:extLst>
          </p:cNvPr>
          <p:cNvSpPr txBox="1"/>
          <p:nvPr/>
        </p:nvSpPr>
        <p:spPr>
          <a:xfrm>
            <a:off x="6937345" y="5008658"/>
            <a:ext cx="132719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59" name="矢印: 右カーブ 58">
            <a:extLst>
              <a:ext uri="{FF2B5EF4-FFF2-40B4-BE49-F238E27FC236}">
                <a16:creationId xmlns:a16="http://schemas.microsoft.com/office/drawing/2014/main" id="{4DDF9F71-74CF-3A7D-7E27-61F7494160A1}"/>
              </a:ext>
            </a:extLst>
          </p:cNvPr>
          <p:cNvSpPr/>
          <p:nvPr/>
        </p:nvSpPr>
        <p:spPr>
          <a:xfrm>
            <a:off x="6340723" y="3103022"/>
            <a:ext cx="573994" cy="21568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矢印: 右カーブ 59">
            <a:extLst>
              <a:ext uri="{FF2B5EF4-FFF2-40B4-BE49-F238E27FC236}">
                <a16:creationId xmlns:a16="http://schemas.microsoft.com/office/drawing/2014/main" id="{DC4A07F3-80A3-5D21-AB39-693949E80096}"/>
              </a:ext>
            </a:extLst>
          </p:cNvPr>
          <p:cNvSpPr/>
          <p:nvPr/>
        </p:nvSpPr>
        <p:spPr>
          <a:xfrm flipH="1" flipV="1">
            <a:off x="11073039" y="3103021"/>
            <a:ext cx="573994" cy="21940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D6E83F0-CF8E-61DE-3C4F-7CEDBCD72F3C}"/>
                  </a:ext>
                </a:extLst>
              </p:cNvPr>
              <p:cNvSpPr txBox="1"/>
              <p:nvPr/>
            </p:nvSpPr>
            <p:spPr>
              <a:xfrm>
                <a:off x="2017421" y="5079278"/>
                <a:ext cx="2988958" cy="1205458"/>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b="1" dirty="0">
                    <a:latin typeface="メイリオ" panose="020B0604030504040204" pitchFamily="50" charset="-128"/>
                    <a:ea typeface="メイリオ" panose="020B0604030504040204" pitchFamily="50" charset="-128"/>
                  </a:rPr>
                  <a:t>カテゴリカル分布</a:t>
                </a:r>
                <a14:m>
                  <m:oMath xmlns:m="http://schemas.openxmlformats.org/officeDocument/2006/math">
                    <m:r>
                      <a:rPr lang="ja-JP" altLang="en-US" sz="2400" b="1" i="1" dirty="0">
                        <a:latin typeface="Cambria Math" panose="02040503050406030204" pitchFamily="18" charset="0"/>
                        <a:ea typeface="メイリオ" panose="020B0604030504040204" pitchFamily="50" charset="-128"/>
                      </a:rPr>
                      <m:t>パラメータ</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𝑘𝑣</m:t>
                        </m:r>
                      </m:sub>
                    </m:sSub>
                  </m:oMath>
                </a14:m>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AD6E83F0-CF8E-61DE-3C4F-7CEDBCD72F3C}"/>
                  </a:ext>
                </a:extLst>
              </p:cNvPr>
              <p:cNvSpPr txBox="1">
                <a:spLocks noRot="1" noChangeAspect="1" noMove="1" noResize="1" noEditPoints="1" noAdjustHandles="1" noChangeArrowheads="1" noChangeShapeType="1" noTextEdit="1"/>
              </p:cNvSpPr>
              <p:nvPr/>
            </p:nvSpPr>
            <p:spPr>
              <a:xfrm>
                <a:off x="2017421" y="5079278"/>
                <a:ext cx="2988958" cy="1205458"/>
              </a:xfrm>
              <a:prstGeom prst="rect">
                <a:avLst/>
              </a:prstGeom>
              <a:blipFill>
                <a:blip r:embed="rId6"/>
                <a:stretch>
                  <a:fillRect l="-3265" t="-3030" b="-4545"/>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F694BEF8-4289-F305-A080-1503AC98E50C}"/>
              </a:ext>
            </a:extLst>
          </p:cNvPr>
          <p:cNvSpPr txBox="1"/>
          <p:nvPr/>
        </p:nvSpPr>
        <p:spPr>
          <a:xfrm>
            <a:off x="4788239" y="545117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を推定</a:t>
            </a: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911587C0-1629-AA6A-683A-22B52D0BEB42}"/>
                  </a:ext>
                </a:extLst>
              </p:cNvPr>
              <p:cNvSpPr txBox="1"/>
              <p:nvPr/>
            </p:nvSpPr>
            <p:spPr>
              <a:xfrm>
                <a:off x="8055881" y="5016476"/>
                <a:ext cx="3267877" cy="1205458"/>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endParaRPr kumimoji="1" lang="en-US" altLang="ja-JP" sz="2400" dirty="0">
                  <a:latin typeface="メイリオ" panose="020B0604030504040204" pitchFamily="50" charset="-128"/>
                  <a:ea typeface="メイリオ" panose="020B0604030504040204" pitchFamily="50" charset="-128"/>
                </a:endParaRPr>
              </a:p>
              <a:p>
                <a:r>
                  <a:rPr kumimoji="1" lang="ja-JP" altLang="en-US" sz="2400" b="1" dirty="0">
                    <a:latin typeface="メイリオ" panose="020B0604030504040204" pitchFamily="50" charset="-128"/>
                    <a:ea typeface="メイリオ" panose="020B0604030504040204" pitchFamily="50" charset="-128"/>
                  </a:rPr>
                  <a:t>正規分布</a:t>
                </a:r>
                <a14:m>
                  <m:oMath xmlns:m="http://schemas.openxmlformats.org/officeDocument/2006/math">
                    <m:r>
                      <a:rPr lang="ja-JP" altLang="en-US" sz="2400" b="0" i="1" dirty="0">
                        <a:latin typeface="Cambria Math" panose="02040503050406030204" pitchFamily="18" charset="0"/>
                        <a:ea typeface="メイリオ" panose="020B0604030504040204" pitchFamily="50" charset="-128"/>
                      </a:rPr>
                      <m:t>パラメータ</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i="1">
                            <a:latin typeface="Cambria Math" panose="02040503050406030204" pitchFamily="18" charset="0"/>
                            <a:ea typeface="メイリオ" panose="020B0604030504040204" pitchFamily="50" charset="-128"/>
                          </a:rPr>
                          <m:t>𝑘</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Σ</m:t>
                        </m:r>
                      </m:e>
                      <m:sub>
                        <m:r>
                          <a:rPr lang="en-US" altLang="ja-JP" sz="2400" i="1">
                            <a:latin typeface="Cambria Math" panose="02040503050406030204" pitchFamily="18" charset="0"/>
                            <a:ea typeface="Cambria Math" panose="02040503050406030204" pitchFamily="18" charset="0"/>
                          </a:rPr>
                          <m:t>𝑘</m:t>
                        </m:r>
                      </m:sub>
                    </m:sSub>
                  </m:oMath>
                </a14:m>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911587C0-1629-AA6A-683A-22B52D0BEB42}"/>
                  </a:ext>
                </a:extLst>
              </p:cNvPr>
              <p:cNvSpPr txBox="1">
                <a:spLocks noRot="1" noChangeAspect="1" noMove="1" noResize="1" noEditPoints="1" noAdjustHandles="1" noChangeArrowheads="1" noChangeShapeType="1" noTextEdit="1"/>
              </p:cNvSpPr>
              <p:nvPr/>
            </p:nvSpPr>
            <p:spPr>
              <a:xfrm>
                <a:off x="8055881" y="5016476"/>
                <a:ext cx="3267877" cy="1205458"/>
              </a:xfrm>
              <a:prstGeom prst="rect">
                <a:avLst/>
              </a:prstGeom>
              <a:blipFill>
                <a:blip r:embed="rId7"/>
                <a:stretch>
                  <a:fillRect l="-2985" t="-3030" b="-101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1F99480D-716A-8080-A4D5-AE83DB07E012}"/>
              </a:ext>
            </a:extLst>
          </p:cNvPr>
          <p:cNvSpPr txBox="1"/>
          <p:nvPr/>
        </p:nvSpPr>
        <p:spPr>
          <a:xfrm>
            <a:off x="392211" y="1850733"/>
            <a:ext cx="5516703"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Unigram Mixture </a:t>
            </a:r>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EM algorithm</a:t>
            </a:r>
            <a:endParaRPr kumimoji="1" lang="ja-JP" altLang="en-US" sz="2400" b="1" dirty="0">
              <a:latin typeface="メイリオ" panose="020B0604030504040204" pitchFamily="50" charset="-128"/>
              <a:ea typeface="メイリオ" panose="020B0604030504040204" pitchFamily="50" charset="-128"/>
            </a:endParaRPr>
          </a:p>
        </p:txBody>
      </p:sp>
      <p:sp>
        <p:nvSpPr>
          <p:cNvPr id="66" name="テキスト ボックス 65">
            <a:extLst>
              <a:ext uri="{FF2B5EF4-FFF2-40B4-BE49-F238E27FC236}">
                <a16:creationId xmlns:a16="http://schemas.microsoft.com/office/drawing/2014/main" id="{C0ED1DB6-3470-8449-ADB4-F5EBAA165140}"/>
              </a:ext>
            </a:extLst>
          </p:cNvPr>
          <p:cNvSpPr txBox="1"/>
          <p:nvPr/>
        </p:nvSpPr>
        <p:spPr>
          <a:xfrm>
            <a:off x="6627720" y="1850732"/>
            <a:ext cx="3461204"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EM algorithm</a:t>
            </a:r>
            <a:endParaRPr kumimoji="1" lang="ja-JP" altLang="en-US" sz="24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3A6DA29-8EDC-7C26-3866-F7F0D9BC869F}"/>
              </a:ext>
            </a:extLst>
          </p:cNvPr>
          <p:cNvSpPr txBox="1"/>
          <p:nvPr/>
        </p:nvSpPr>
        <p:spPr>
          <a:xfrm>
            <a:off x="11102804" y="538837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を推定</a:t>
            </a:r>
          </a:p>
        </p:txBody>
      </p:sp>
    </p:spTree>
    <p:extLst>
      <p:ext uri="{BB962C8B-B14F-4D97-AF65-F5344CB8AC3E}">
        <p14:creationId xmlns:p14="http://schemas.microsoft.com/office/powerpoint/2010/main" val="243515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4F306C-1FF1-EE0B-4E1D-3CFF70063EB2}"/>
                  </a:ext>
                </a:extLst>
              </p:cNvPr>
              <p:cNvSpPr txBox="1"/>
              <p:nvPr/>
            </p:nvSpPr>
            <p:spPr>
              <a:xfrm>
                <a:off x="544966" y="268091"/>
                <a:ext cx="631775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の負担率</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𝑞</m:t>
                    </m:r>
                    <m:r>
                      <a:rPr kumimoji="1" lang="en-US" altLang="ja-JP" sz="3200" b="0" i="1" smtClean="0">
                        <a:latin typeface="Cambria Math" panose="02040503050406030204" pitchFamily="18" charset="0"/>
                        <a:ea typeface="メイリオ" panose="020B0604030504040204" pitchFamily="50" charset="-128"/>
                      </a:rPr>
                      <m:t>(</m:t>
                    </m:r>
                    <m:sSub>
                      <m:sSubPr>
                        <m:ctrlPr>
                          <a:rPr kumimoji="1" lang="en-US" altLang="ja-JP" sz="3200" b="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𝑑𝑘</m:t>
                        </m:r>
                      </m:sub>
                    </m:sSub>
                    <m:r>
                      <a:rPr kumimoji="1" lang="en-US" altLang="ja-JP" sz="3200" b="0" i="1" smtClean="0">
                        <a:latin typeface="Cambria Math" panose="02040503050406030204" pitchFamily="18" charset="0"/>
                        <a:ea typeface="メイリオ" panose="020B0604030504040204" pitchFamily="50" charset="-128"/>
                      </a:rPr>
                      <m:t>)</m:t>
                    </m:r>
                  </m:oMath>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E4F306C-1FF1-EE0B-4E1D-3CFF70063EB2}"/>
                  </a:ext>
                </a:extLst>
              </p:cNvPr>
              <p:cNvSpPr txBox="1">
                <a:spLocks noRot="1" noChangeAspect="1" noMove="1" noResize="1" noEditPoints="1" noAdjustHandles="1" noChangeArrowheads="1" noChangeShapeType="1" noTextEdit="1"/>
              </p:cNvSpPr>
              <p:nvPr/>
            </p:nvSpPr>
            <p:spPr>
              <a:xfrm>
                <a:off x="544966" y="268091"/>
                <a:ext cx="6317755" cy="584775"/>
              </a:xfrm>
              <a:prstGeom prst="rect">
                <a:avLst/>
              </a:prstGeom>
              <a:blipFill>
                <a:blip r:embed="rId2"/>
                <a:stretch>
                  <a:fillRect l="-2411" t="-12500"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9706655-9A9E-AB35-7E9A-15BDF532F1B3}"/>
                  </a:ext>
                </a:extLst>
              </p:cNvPr>
              <p:cNvSpPr txBox="1"/>
              <p:nvPr/>
            </p:nvSpPr>
            <p:spPr>
              <a:xfrm>
                <a:off x="544966" y="1163189"/>
                <a:ext cx="11102067" cy="833883"/>
              </a:xfrm>
              <a:prstGeom prst="rect">
                <a:avLst/>
              </a:prstGeom>
              <a:noFill/>
            </p:spPr>
            <p:txBody>
              <a:bodyPr wrap="square" rtlCol="0">
                <a:spAutoFit/>
              </a:bodyPr>
              <a:lstStyle/>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lang="en-US" altLang="ja-JP" sz="2400" i="1">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lang="ja-JP" altLang="en-US" sz="2400" b="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所属する確率的</a:t>
                </a:r>
                <a14:m>
                  <m:oMath xmlns:m="http://schemas.openxmlformats.org/officeDocument/2006/math">
                    <m:r>
                      <a:rPr lang="ja-JP" altLang="en-US" sz="2400" b="0" i="1">
                        <a:latin typeface="Cambria Math" panose="02040503050406030204" pitchFamily="18" charset="0"/>
                        <a:ea typeface="メイリオ" panose="020B0604030504040204" pitchFamily="50" charset="-128"/>
                      </a:rPr>
                      <m:t>クラスタ</m:t>
                    </m:r>
                  </m:oMath>
                </a14:m>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次元のベクトル</a:t>
                </a:r>
                <a:r>
                  <a:rPr lang="en-US" altLang="ja-JP" sz="2400" dirty="0">
                    <a:latin typeface="メイリオ" panose="020B0604030504040204" pitchFamily="50" charset="-128"/>
                    <a:ea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rPr>
                  <a:t>個</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の行列</a:t>
                </a:r>
                <a:r>
                  <a:rPr kumimoji="1" lang="en-US" altLang="ja-JP" sz="2400" dirty="0">
                    <a:latin typeface="メイリオ" panose="020B0604030504040204" pitchFamily="50" charset="-128"/>
                    <a:ea typeface="メイリオ" panose="020B0604030504040204" pitchFamily="50" charset="-128"/>
                  </a:rPr>
                  <a:t>(D x K)</a:t>
                </a:r>
              </a:p>
            </p:txBody>
          </p:sp>
        </mc:Choice>
        <mc:Fallback xmlns="">
          <p:sp>
            <p:nvSpPr>
              <p:cNvPr id="18" name="テキスト ボックス 17">
                <a:extLst>
                  <a:ext uri="{FF2B5EF4-FFF2-40B4-BE49-F238E27FC236}">
                    <a16:creationId xmlns:a16="http://schemas.microsoft.com/office/drawing/2014/main" id="{99706655-9A9E-AB35-7E9A-15BDF532F1B3}"/>
                  </a:ext>
                </a:extLst>
              </p:cNvPr>
              <p:cNvSpPr txBox="1">
                <a:spLocks noRot="1" noChangeAspect="1" noMove="1" noResize="1" noEditPoints="1" noAdjustHandles="1" noChangeArrowheads="1" noChangeShapeType="1" noTextEdit="1"/>
              </p:cNvSpPr>
              <p:nvPr/>
            </p:nvSpPr>
            <p:spPr>
              <a:xfrm>
                <a:off x="544966" y="1163189"/>
                <a:ext cx="11102067" cy="833883"/>
              </a:xfrm>
              <a:prstGeom prst="rect">
                <a:avLst/>
              </a:prstGeom>
              <a:blipFill>
                <a:blip r:embed="rId3"/>
                <a:stretch>
                  <a:fillRect l="-1262" t="-15328" b="-23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C4F9CCB-D1C5-2E75-E9B3-F937056F7B0B}"/>
                  </a:ext>
                </a:extLst>
              </p:cNvPr>
              <p:cNvSpPr txBox="1"/>
              <p:nvPr/>
            </p:nvSpPr>
            <p:spPr>
              <a:xfrm>
                <a:off x="921093" y="2956117"/>
                <a:ext cx="1323439"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ea typeface="メイリオ" panose="020B0604030504040204" pitchFamily="50" charset="-128"/>
                        </a:rPr>
                        <m:t>𝑞</m:t>
                      </m:r>
                      <m:r>
                        <a:rPr lang="en-US" altLang="ja-JP" sz="2800" i="1" smtClean="0">
                          <a:latin typeface="Cambria Math" panose="02040503050406030204" pitchFamily="18" charset="0"/>
                          <a:ea typeface="メイリオ" panose="020B0604030504040204" pitchFamily="50" charset="-128"/>
                        </a:rPr>
                        <m:t>(</m:t>
                      </m:r>
                      <m:sSub>
                        <m:sSubPr>
                          <m:ctrlPr>
                            <a:rPr lang="en-US" altLang="ja-JP" sz="2800" i="1">
                              <a:latin typeface="Cambria Math" panose="02040503050406030204" pitchFamily="18" charset="0"/>
                              <a:ea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rPr>
                            <m:t>𝑧</m:t>
                          </m:r>
                        </m:e>
                        <m:sub>
                          <m:r>
                            <a:rPr lang="en-US" altLang="ja-JP" sz="2800" i="1">
                              <a:latin typeface="Cambria Math" panose="02040503050406030204" pitchFamily="18" charset="0"/>
                              <a:ea typeface="メイリオ" panose="020B0604030504040204" pitchFamily="50" charset="-128"/>
                            </a:rPr>
                            <m:t>𝑑𝑘</m:t>
                          </m:r>
                        </m:sub>
                      </m:sSub>
                      <m:r>
                        <a:rPr lang="en-US" altLang="ja-JP" sz="2800" i="1">
                          <a:latin typeface="Cambria Math" panose="02040503050406030204" pitchFamily="18" charset="0"/>
                          <a:ea typeface="メイリオ" panose="020B0604030504040204" pitchFamily="50" charset="-128"/>
                        </a:rPr>
                        <m:t>)</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6C4F9CCB-D1C5-2E75-E9B3-F937056F7B0B}"/>
                  </a:ext>
                </a:extLst>
              </p:cNvPr>
              <p:cNvSpPr txBox="1">
                <a:spLocks noRot="1" noChangeAspect="1" noMove="1" noResize="1" noEditPoints="1" noAdjustHandles="1" noChangeArrowheads="1" noChangeShapeType="1" noTextEdit="1"/>
              </p:cNvSpPr>
              <p:nvPr/>
            </p:nvSpPr>
            <p:spPr>
              <a:xfrm>
                <a:off x="921093" y="2956117"/>
                <a:ext cx="1323439" cy="523220"/>
              </a:xfrm>
              <a:prstGeom prst="rect">
                <a:avLst/>
              </a:prstGeom>
              <a:blipFill>
                <a:blip r:embed="rId4"/>
                <a:stretch>
                  <a:fillRect r="-922" b="-1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6A6FC7-9E11-C028-41D4-231EDBCE3BF6}"/>
                  </a:ext>
                </a:extLst>
              </p:cNvPr>
              <p:cNvSpPr txBox="1"/>
              <p:nvPr/>
            </p:nvSpPr>
            <p:spPr>
              <a:xfrm>
                <a:off x="6657248" y="2889287"/>
                <a:ext cx="1392945" cy="58477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ja-JP" altLang="en-US" sz="3200" i="1" smtClean="0">
                          <a:latin typeface="Cambria Math" panose="02040503050406030204" pitchFamily="18" charset="0"/>
                          <a:ea typeface="メイリオ" panose="020B0604030504040204" pitchFamily="50" charset="-128"/>
                        </a:rPr>
                        <m:t>𝛾</m:t>
                      </m:r>
                      <m:r>
                        <a:rPr lang="en-US" altLang="ja-JP" sz="3200" i="1">
                          <a:latin typeface="Cambria Math" panose="02040503050406030204" pitchFamily="18" charset="0"/>
                          <a:ea typeface="メイリオ" panose="020B0604030504040204" pitchFamily="50" charset="-128"/>
                        </a:rPr>
                        <m:t>(</m:t>
                      </m:r>
                      <m:sSub>
                        <m:sSubPr>
                          <m:ctrlPr>
                            <a:rPr lang="en-US" altLang="ja-JP" sz="3200" i="1">
                              <a:latin typeface="Cambria Math" panose="02040503050406030204" pitchFamily="18" charset="0"/>
                              <a:ea typeface="メイリオ" panose="020B0604030504040204" pitchFamily="50" charset="-128"/>
                            </a:rPr>
                          </m:ctrlPr>
                        </m:sSubPr>
                        <m:e>
                          <m:r>
                            <a:rPr lang="en-US" altLang="ja-JP" sz="3200" i="1">
                              <a:latin typeface="Cambria Math" panose="02040503050406030204" pitchFamily="18" charset="0"/>
                              <a:ea typeface="メイリオ" panose="020B0604030504040204" pitchFamily="50" charset="-128"/>
                            </a:rPr>
                            <m:t>𝑧</m:t>
                          </m:r>
                        </m:e>
                        <m:sub>
                          <m:r>
                            <a:rPr lang="en-US" altLang="ja-JP" sz="3200" i="1">
                              <a:latin typeface="Cambria Math" panose="02040503050406030204" pitchFamily="18" charset="0"/>
                              <a:ea typeface="メイリオ" panose="020B0604030504040204" pitchFamily="50" charset="-128"/>
                            </a:rPr>
                            <m:t>𝑖𝑘</m:t>
                          </m:r>
                        </m:sub>
                      </m:sSub>
                      <m:r>
                        <a:rPr lang="en-US" altLang="ja-JP" sz="3200" i="1">
                          <a:latin typeface="Cambria Math" panose="02040503050406030204" pitchFamily="18" charset="0"/>
                          <a:ea typeface="メイリオ" panose="020B0604030504040204" pitchFamily="50" charset="-128"/>
                        </a:rPr>
                        <m:t>)</m:t>
                      </m:r>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06A6FC7-9E11-C028-41D4-231EDBCE3BF6}"/>
                  </a:ext>
                </a:extLst>
              </p:cNvPr>
              <p:cNvSpPr txBox="1">
                <a:spLocks noRot="1" noChangeAspect="1" noMove="1" noResize="1" noEditPoints="1" noAdjustHandles="1" noChangeArrowheads="1" noChangeShapeType="1" noTextEdit="1"/>
              </p:cNvSpPr>
              <p:nvPr/>
            </p:nvSpPr>
            <p:spPr>
              <a:xfrm>
                <a:off x="6657248" y="2889287"/>
                <a:ext cx="1392945" cy="584775"/>
              </a:xfrm>
              <a:prstGeom prst="rect">
                <a:avLst/>
              </a:prstGeom>
              <a:blipFill>
                <a:blip r:embed="rId5"/>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7B04D30-FBF2-CA47-6BE3-04587554761D}"/>
              </a:ext>
            </a:extLst>
          </p:cNvPr>
          <p:cNvSpPr txBox="1"/>
          <p:nvPr/>
        </p:nvSpPr>
        <p:spPr>
          <a:xfrm>
            <a:off x="6568976" y="2243317"/>
            <a:ext cx="49199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の負担率（確率的クラスタ）</a:t>
            </a:r>
          </a:p>
        </p:txBody>
      </p:sp>
      <p:sp>
        <p:nvSpPr>
          <p:cNvPr id="6" name="テキスト ボックス 5">
            <a:extLst>
              <a:ext uri="{FF2B5EF4-FFF2-40B4-BE49-F238E27FC236}">
                <a16:creationId xmlns:a16="http://schemas.microsoft.com/office/drawing/2014/main" id="{D5344167-17E0-CE11-DE97-E74BC0C85877}"/>
              </a:ext>
            </a:extLst>
          </p:cNvPr>
          <p:cNvSpPr txBox="1"/>
          <p:nvPr/>
        </p:nvSpPr>
        <p:spPr>
          <a:xfrm>
            <a:off x="855779" y="2243317"/>
            <a:ext cx="46650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UM</a:t>
            </a:r>
            <a:r>
              <a:rPr kumimoji="1" lang="ja-JP" altLang="en-US" sz="2400" dirty="0">
                <a:latin typeface="メイリオ" panose="020B0604030504040204" pitchFamily="50" charset="-128"/>
                <a:ea typeface="メイリオ" panose="020B0604030504040204" pitchFamily="50" charset="-128"/>
              </a:rPr>
              <a:t>の負担率（確率的クラスタ）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152BCA0-24DF-975C-DFF5-B7D5383F90AC}"/>
                  </a:ext>
                </a:extLst>
              </p:cNvPr>
              <p:cNvSpPr txBox="1"/>
              <p:nvPr/>
            </p:nvSpPr>
            <p:spPr>
              <a:xfrm>
                <a:off x="6568976" y="3833802"/>
                <a:ext cx="5078057" cy="46878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𝑖</m:t>
                    </m:r>
                    <m:r>
                      <a:rPr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p>
            </p:txBody>
          </p:sp>
        </mc:Choice>
        <mc:Fallback xmlns="">
          <p:sp>
            <p:nvSpPr>
              <p:cNvPr id="7" name="テキスト ボックス 6">
                <a:extLst>
                  <a:ext uri="{FF2B5EF4-FFF2-40B4-BE49-F238E27FC236}">
                    <a16:creationId xmlns:a16="http://schemas.microsoft.com/office/drawing/2014/main" id="{E152BCA0-24DF-975C-DFF5-B7D5383F90AC}"/>
                  </a:ext>
                </a:extLst>
              </p:cNvPr>
              <p:cNvSpPr txBox="1">
                <a:spLocks noRot="1" noChangeAspect="1" noMove="1" noResize="1" noEditPoints="1" noAdjustHandles="1" noChangeArrowheads="1" noChangeShapeType="1" noTextEdit="1"/>
              </p:cNvSpPr>
              <p:nvPr/>
            </p:nvSpPr>
            <p:spPr>
              <a:xfrm>
                <a:off x="6568976" y="3833802"/>
                <a:ext cx="5078057" cy="468783"/>
              </a:xfrm>
              <a:prstGeom prst="rect">
                <a:avLst/>
              </a:prstGeom>
              <a:blipFill>
                <a:blip r:embed="rId6"/>
                <a:stretch>
                  <a:fillRect l="-1921" t="-6494" r="-840"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D9AA48-BBDB-2E48-A868-1AEC717A30ED}"/>
                  </a:ext>
                </a:extLst>
              </p:cNvPr>
              <p:cNvSpPr txBox="1"/>
              <p:nvPr/>
            </p:nvSpPr>
            <p:spPr>
              <a:xfrm>
                <a:off x="921093" y="3833801"/>
                <a:ext cx="5151795" cy="46878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m:rPr>
                        <m:sty m:val="p"/>
                      </m:rPr>
                      <a:rPr lang="en-US" altLang="ja-JP" sz="2400" b="0" i="0" smtClean="0">
                        <a:latin typeface="Cambria Math" panose="02040503050406030204" pitchFamily="18" charset="0"/>
                        <a:ea typeface="メイリオ" panose="020B0604030504040204" pitchFamily="50" charset="-128"/>
                      </a:rPr>
                      <m:t>d</m:t>
                    </m:r>
                    <m:r>
                      <a:rPr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p>
            </p:txBody>
          </p:sp>
        </mc:Choice>
        <mc:Fallback xmlns="">
          <p:sp>
            <p:nvSpPr>
              <p:cNvPr id="8" name="テキスト ボックス 7">
                <a:extLst>
                  <a:ext uri="{FF2B5EF4-FFF2-40B4-BE49-F238E27FC236}">
                    <a16:creationId xmlns:a16="http://schemas.microsoft.com/office/drawing/2014/main" id="{14D9AA48-BBDB-2E48-A868-1AEC717A30ED}"/>
                  </a:ext>
                </a:extLst>
              </p:cNvPr>
              <p:cNvSpPr txBox="1">
                <a:spLocks noRot="1" noChangeAspect="1" noMove="1" noResize="1" noEditPoints="1" noAdjustHandles="1" noChangeArrowheads="1" noChangeShapeType="1" noTextEdit="1"/>
              </p:cNvSpPr>
              <p:nvPr/>
            </p:nvSpPr>
            <p:spPr>
              <a:xfrm>
                <a:off x="921093" y="3833801"/>
                <a:ext cx="5151795" cy="468783"/>
              </a:xfrm>
              <a:prstGeom prst="rect">
                <a:avLst/>
              </a:prstGeom>
              <a:blipFill>
                <a:blip r:embed="rId7"/>
                <a:stretch>
                  <a:fillRect l="-1775" t="-6494" r="-947" b="-311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2A0E98D-9F4D-EDEB-6B6D-087EC46119A5}"/>
              </a:ext>
            </a:extLst>
          </p:cNvPr>
          <p:cNvSpPr txBox="1"/>
          <p:nvPr/>
        </p:nvSpPr>
        <p:spPr>
          <a:xfrm>
            <a:off x="921093" y="4246047"/>
            <a:ext cx="4849981"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UM</a:t>
            </a:r>
            <a:r>
              <a:rPr kumimoji="1" lang="ja-JP" altLang="en-US" sz="2000" dirty="0">
                <a:latin typeface="メイリオ" panose="020B0604030504040204" pitchFamily="50" charset="-128"/>
                <a:ea typeface="メイリオ" panose="020B0604030504040204" pitchFamily="50" charset="-128"/>
              </a:rPr>
              <a:t>はもっぱら文書クラスタリングに使うため、データの単位が</a:t>
            </a:r>
            <a:r>
              <a:rPr kumimoji="1" lang="en-US" altLang="ja-JP" sz="2000" dirty="0">
                <a:latin typeface="メイリオ" panose="020B0604030504040204" pitchFamily="50" charset="-128"/>
                <a:ea typeface="メイリオ" panose="020B0604030504040204" pitchFamily="50" charset="-128"/>
              </a:rPr>
              <a:t>d(document)</a:t>
            </a:r>
            <a:r>
              <a:rPr kumimoji="1" lang="ja-JP" altLang="en-US" sz="20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969900E-C855-3062-4356-E75B77AA38C7}"/>
              </a:ext>
            </a:extLst>
          </p:cNvPr>
          <p:cNvSpPr txBox="1"/>
          <p:nvPr/>
        </p:nvSpPr>
        <p:spPr>
          <a:xfrm>
            <a:off x="2559164" y="558146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意味は同じだが、慣習的に記号が異なる</a:t>
            </a:r>
          </a:p>
        </p:txBody>
      </p:sp>
      <p:sp>
        <p:nvSpPr>
          <p:cNvPr id="11" name="右中かっこ 10">
            <a:extLst>
              <a:ext uri="{FF2B5EF4-FFF2-40B4-BE49-F238E27FC236}">
                <a16:creationId xmlns:a16="http://schemas.microsoft.com/office/drawing/2014/main" id="{331723B8-3F7C-2936-F2B4-956D95C43920}"/>
              </a:ext>
            </a:extLst>
          </p:cNvPr>
          <p:cNvSpPr/>
          <p:nvPr/>
        </p:nvSpPr>
        <p:spPr>
          <a:xfrm rot="5400000">
            <a:off x="5791548" y="1985458"/>
            <a:ext cx="310322" cy="6612516"/>
          </a:xfrm>
          <a:prstGeom prst="rightBrace">
            <a:avLst>
              <a:gd name="adj1" fmla="val 3539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AA4F7AD-C19B-61B8-B011-31F3C32CF166}"/>
                  </a:ext>
                </a:extLst>
              </p:cNvPr>
              <p:cNvSpPr txBox="1"/>
              <p:nvPr/>
            </p:nvSpPr>
            <p:spPr>
              <a:xfrm>
                <a:off x="2700965" y="2706242"/>
                <a:ext cx="213731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e>
                          </m:d>
                          <m:r>
                            <m:rPr>
                              <m:nor/>
                            </m:rPr>
                            <a:rPr lang="ja-JP" altLang="en-US" sz="2400" dirty="0">
                              <a:latin typeface="メイリオ" panose="020B0604030504040204" pitchFamily="50" charset="-128"/>
                              <a:ea typeface="メイリオ" panose="020B0604030504040204" pitchFamily="50" charset="-128"/>
                            </a:rPr>
                            <m:t> </m:t>
                          </m:r>
                          <m:r>
                            <a:rPr lang="en-US" altLang="ja-JP" sz="2400" b="0" i="1" dirty="0"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3AA4F7AD-C19B-61B8-B011-31F3C32CF166}"/>
                  </a:ext>
                </a:extLst>
              </p:cNvPr>
              <p:cNvSpPr txBox="1">
                <a:spLocks noRot="1" noChangeAspect="1" noMove="1" noResize="1" noEditPoints="1" noAdjustHandles="1" noChangeArrowheads="1" noChangeShapeType="1" noTextEdit="1"/>
              </p:cNvSpPr>
              <p:nvPr/>
            </p:nvSpPr>
            <p:spPr>
              <a:xfrm>
                <a:off x="2700965" y="2706242"/>
                <a:ext cx="2137316" cy="103848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5E8083-A816-C4F1-A988-50CA7013CDA8}"/>
                  </a:ext>
                </a:extLst>
              </p:cNvPr>
              <p:cNvSpPr txBox="1"/>
              <p:nvPr/>
            </p:nvSpPr>
            <p:spPr>
              <a:xfrm>
                <a:off x="8171266" y="2639859"/>
                <a:ext cx="206838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r>
                            <m:rPr>
                              <m:nor/>
                            </m:rPr>
                            <a:rPr lang="ja-JP" altLang="en-US" sz="2400" dirty="0">
                              <a:latin typeface="メイリオ" panose="020B0604030504040204" pitchFamily="50" charset="-128"/>
                              <a:ea typeface="メイリオ" panose="020B0604030504040204" pitchFamily="50" charset="-128"/>
                            </a:rPr>
                            <m:t> </m:t>
                          </m:r>
                          <m:r>
                            <a:rPr lang="en-US" altLang="ja-JP" sz="2400" b="0" i="1" dirty="0"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265E8083-A816-C4F1-A988-50CA7013CDA8}"/>
                  </a:ext>
                </a:extLst>
              </p:cNvPr>
              <p:cNvSpPr txBox="1">
                <a:spLocks noRot="1" noChangeAspect="1" noMove="1" noResize="1" noEditPoints="1" noAdjustHandles="1" noChangeArrowheads="1" noChangeShapeType="1" noTextEdit="1"/>
              </p:cNvSpPr>
              <p:nvPr/>
            </p:nvSpPr>
            <p:spPr>
              <a:xfrm>
                <a:off x="8171266" y="2639859"/>
                <a:ext cx="2068387" cy="1038489"/>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6429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9C33D9-EE1E-42CE-A78C-F2B80D47CF87}"/>
              </a:ext>
            </a:extLst>
          </p:cNvPr>
          <p:cNvSpPr txBox="1"/>
          <p:nvPr/>
        </p:nvSpPr>
        <p:spPr>
          <a:xfrm>
            <a:off x="161922" y="631551"/>
            <a:ext cx="7778091"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EM</a:t>
            </a:r>
            <a:r>
              <a:rPr kumimoji="1" lang="ja-JP" altLang="en-US" sz="2800" b="1" dirty="0">
                <a:latin typeface="メイリオ" panose="020B0604030504040204" pitchFamily="50" charset="-128"/>
                <a:ea typeface="メイリオ" panose="020B0604030504040204" pitchFamily="50" charset="-128"/>
              </a:rPr>
              <a:t>アルゴリズムによる</a:t>
            </a:r>
            <a:r>
              <a:rPr kumimoji="1" lang="en-US" altLang="ja-JP" sz="2800" b="1" dirty="0">
                <a:latin typeface="メイリオ" panose="020B0604030504040204" pitchFamily="50" charset="-128"/>
                <a:ea typeface="メイリオ" panose="020B0604030504040204" pitchFamily="50" charset="-128"/>
              </a:rPr>
              <a:t>GMM</a:t>
            </a:r>
            <a:r>
              <a:rPr kumimoji="1" lang="ja-JP" altLang="en-US" sz="2800" b="1" dirty="0">
                <a:latin typeface="メイリオ" panose="020B0604030504040204" pitchFamily="50" charset="-128"/>
                <a:ea typeface="メイリオ" panose="020B0604030504040204" pitchFamily="50" charset="-128"/>
              </a:rPr>
              <a:t>のパラメータ推定</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A8BC0AA-ABE5-41A6-8CCE-40964DF73C73}"/>
                  </a:ext>
                </a:extLst>
              </p:cNvPr>
              <p:cNvSpPr txBox="1"/>
              <p:nvPr/>
            </p:nvSpPr>
            <p:spPr>
              <a:xfrm>
                <a:off x="7600135" y="1979421"/>
                <a:ext cx="2793201"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 </m:t>
                    </m:r>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5" name="テキスト ボックス 14">
                <a:extLst>
                  <a:ext uri="{FF2B5EF4-FFF2-40B4-BE49-F238E27FC236}">
                    <a16:creationId xmlns:a16="http://schemas.microsoft.com/office/drawing/2014/main" id="{AA8BC0AA-ABE5-41A6-8CCE-40964DF73C73}"/>
                  </a:ext>
                </a:extLst>
              </p:cNvPr>
              <p:cNvSpPr txBox="1">
                <a:spLocks noRot="1" noChangeAspect="1" noMove="1" noResize="1" noEditPoints="1" noAdjustHandles="1" noChangeArrowheads="1" noChangeShapeType="1" noTextEdit="1"/>
              </p:cNvSpPr>
              <p:nvPr/>
            </p:nvSpPr>
            <p:spPr>
              <a:xfrm>
                <a:off x="7600135" y="1979421"/>
                <a:ext cx="2793201" cy="461665"/>
              </a:xfrm>
              <a:prstGeom prst="rect">
                <a:avLst/>
              </a:prstGeom>
              <a:blipFill>
                <a:blip r:embed="rId3"/>
                <a:stretch>
                  <a:fillRect t="-8000" r="-2402"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32B815-B5C1-4244-A197-680946A722B0}"/>
                  </a:ext>
                </a:extLst>
              </p:cNvPr>
              <p:cNvSpPr txBox="1"/>
              <p:nvPr/>
            </p:nvSpPr>
            <p:spPr>
              <a:xfrm>
                <a:off x="7076822" y="4307909"/>
                <a:ext cx="2847749" cy="369332"/>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6" name="テキスト ボックス 15">
                <a:extLst>
                  <a:ext uri="{FF2B5EF4-FFF2-40B4-BE49-F238E27FC236}">
                    <a16:creationId xmlns:a16="http://schemas.microsoft.com/office/drawing/2014/main" id="{1232B815-B5C1-4244-A197-680946A722B0}"/>
                  </a:ext>
                </a:extLst>
              </p:cNvPr>
              <p:cNvSpPr txBox="1">
                <a:spLocks noRot="1" noChangeAspect="1" noMove="1" noResize="1" noEditPoints="1" noAdjustHandles="1" noChangeArrowheads="1" noChangeShapeType="1" noTextEdit="1"/>
              </p:cNvSpPr>
              <p:nvPr/>
            </p:nvSpPr>
            <p:spPr>
              <a:xfrm>
                <a:off x="7076822" y="4307909"/>
                <a:ext cx="2847749" cy="369332"/>
              </a:xfrm>
              <a:prstGeom prst="rect">
                <a:avLst/>
              </a:prstGeom>
              <a:blipFill>
                <a:blip r:embed="rId4"/>
                <a:stretch>
                  <a:fillRect l="-3854" t="-23333" b="-53333"/>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48CD9FB5-734A-4BDB-AA90-9FE54DA6D5F9}"/>
              </a:ext>
            </a:extLst>
          </p:cNvPr>
          <p:cNvSpPr/>
          <p:nvPr/>
        </p:nvSpPr>
        <p:spPr>
          <a:xfrm>
            <a:off x="6448395" y="2985920"/>
            <a:ext cx="387592" cy="3037926"/>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19" name="テキスト ボックス 18">
            <a:extLst>
              <a:ext uri="{FF2B5EF4-FFF2-40B4-BE49-F238E27FC236}">
                <a16:creationId xmlns:a16="http://schemas.microsoft.com/office/drawing/2014/main" id="{0CE7C4BF-FADA-425F-8B37-7748DA3AF2EA}"/>
              </a:ext>
            </a:extLst>
          </p:cNvPr>
          <p:cNvSpPr txBox="1"/>
          <p:nvPr/>
        </p:nvSpPr>
        <p:spPr>
          <a:xfrm>
            <a:off x="1231890" y="2054551"/>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46FE79B-65E2-467B-8CCA-70600ACADC0D}"/>
              </a:ext>
            </a:extLst>
          </p:cNvPr>
          <p:cNvSpPr txBox="1"/>
          <p:nvPr/>
        </p:nvSpPr>
        <p:spPr>
          <a:xfrm>
            <a:off x="1207042" y="4261743"/>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21" name="左大かっこ 20">
            <a:extLst>
              <a:ext uri="{FF2B5EF4-FFF2-40B4-BE49-F238E27FC236}">
                <a16:creationId xmlns:a16="http://schemas.microsoft.com/office/drawing/2014/main" id="{6454E5CE-ED43-4906-BDDC-4E78036083FC}"/>
              </a:ext>
            </a:extLst>
          </p:cNvPr>
          <p:cNvSpPr/>
          <p:nvPr/>
        </p:nvSpPr>
        <p:spPr>
          <a:xfrm>
            <a:off x="2330964" y="2985920"/>
            <a:ext cx="208908" cy="30379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371F562-DA38-4E77-8315-443B16A2243B}"/>
              </a:ext>
            </a:extLst>
          </p:cNvPr>
          <p:cNvSpPr txBox="1"/>
          <p:nvPr/>
        </p:nvSpPr>
        <p:spPr>
          <a:xfrm>
            <a:off x="6791569" y="5059984"/>
            <a:ext cx="5112738" cy="1015663"/>
          </a:xfrm>
          <a:prstGeom prst="rect">
            <a:avLst/>
          </a:prstGeom>
          <a:noFill/>
        </p:spPr>
        <p:txBody>
          <a:bodyPr wrap="square" rtlCol="0">
            <a:spAutoFit/>
          </a:bodyPr>
          <a:lstStyle/>
          <a:p>
            <a:pPr algn="l"/>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式の値を求めることが必要、</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式の値を求めることが必要</a:t>
            </a:r>
          </a:p>
        </p:txBody>
      </p:sp>
      <p:sp>
        <p:nvSpPr>
          <p:cNvPr id="5" name="矢印: 右カーブ 4">
            <a:extLst>
              <a:ext uri="{FF2B5EF4-FFF2-40B4-BE49-F238E27FC236}">
                <a16:creationId xmlns:a16="http://schemas.microsoft.com/office/drawing/2014/main" id="{D2D50405-979A-E508-464F-506FD804EAE4}"/>
              </a:ext>
            </a:extLst>
          </p:cNvPr>
          <p:cNvSpPr/>
          <p:nvPr/>
        </p:nvSpPr>
        <p:spPr>
          <a:xfrm>
            <a:off x="570286" y="2383011"/>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カーブ 7">
            <a:extLst>
              <a:ext uri="{FF2B5EF4-FFF2-40B4-BE49-F238E27FC236}">
                <a16:creationId xmlns:a16="http://schemas.microsoft.com/office/drawing/2014/main" id="{146AA58F-F4CC-9E09-20FA-A370029AA0C9}"/>
              </a:ext>
            </a:extLst>
          </p:cNvPr>
          <p:cNvSpPr/>
          <p:nvPr/>
        </p:nvSpPr>
        <p:spPr>
          <a:xfrm flipH="1" flipV="1">
            <a:off x="10465427" y="2231555"/>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427BAD1-67A3-472D-F75F-E4465704A0E5}"/>
                  </a:ext>
                </a:extLst>
              </p:cNvPr>
              <p:cNvSpPr txBox="1"/>
              <p:nvPr/>
            </p:nvSpPr>
            <p:spPr>
              <a:xfrm>
                <a:off x="2384852" y="1851382"/>
                <a:ext cx="3156762"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427BAD1-67A3-472D-F75F-E4465704A0E5}"/>
                  </a:ext>
                </a:extLst>
              </p:cNvPr>
              <p:cNvSpPr txBox="1">
                <a:spLocks noRot="1" noChangeAspect="1" noMove="1" noResize="1" noEditPoints="1" noAdjustHandles="1" noChangeArrowheads="1" noChangeShapeType="1" noTextEdit="1"/>
              </p:cNvSpPr>
              <p:nvPr/>
            </p:nvSpPr>
            <p:spPr>
              <a:xfrm>
                <a:off x="2384852" y="1851382"/>
                <a:ext cx="3156762" cy="7021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43EE0C-D582-4F7D-7499-46B5EF3A983E}"/>
                  </a:ext>
                </a:extLst>
              </p:cNvPr>
              <p:cNvSpPr txBox="1"/>
              <p:nvPr/>
            </p:nvSpPr>
            <p:spPr>
              <a:xfrm>
                <a:off x="2686345" y="2626589"/>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143EE0C-D582-4F7D-7499-46B5EF3A983E}"/>
                  </a:ext>
                </a:extLst>
              </p:cNvPr>
              <p:cNvSpPr txBox="1">
                <a:spLocks noRot="1" noChangeAspect="1" noMove="1" noResize="1" noEditPoints="1" noAdjustHandles="1" noChangeArrowheads="1" noChangeShapeType="1" noTextEdit="1"/>
              </p:cNvSpPr>
              <p:nvPr/>
            </p:nvSpPr>
            <p:spPr>
              <a:xfrm>
                <a:off x="2686345" y="2626589"/>
                <a:ext cx="2296718"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7373BD5-C8D2-8E5B-89D8-78E8FC2CA49D}"/>
                  </a:ext>
                </a:extLst>
              </p:cNvPr>
              <p:cNvSpPr txBox="1"/>
              <p:nvPr/>
            </p:nvSpPr>
            <p:spPr>
              <a:xfrm>
                <a:off x="2681632" y="3628832"/>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7373BD5-C8D2-8E5B-89D8-78E8FC2CA49D}"/>
                  </a:ext>
                </a:extLst>
              </p:cNvPr>
              <p:cNvSpPr txBox="1">
                <a:spLocks noRot="1" noChangeAspect="1" noMove="1" noResize="1" noEditPoints="1" noAdjustHandles="1" noChangeArrowheads="1" noChangeShapeType="1" noTextEdit="1"/>
              </p:cNvSpPr>
              <p:nvPr/>
            </p:nvSpPr>
            <p:spPr>
              <a:xfrm>
                <a:off x="2681632" y="3628832"/>
                <a:ext cx="3996222"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7BAFBD2-4A30-5343-D5C5-4DF89E87246C}"/>
                  </a:ext>
                </a:extLst>
              </p:cNvPr>
              <p:cNvSpPr txBox="1"/>
              <p:nvPr/>
            </p:nvSpPr>
            <p:spPr>
              <a:xfrm>
                <a:off x="2731213" y="4631075"/>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57BAFBD2-4A30-5343-D5C5-4DF89E87246C}"/>
                  </a:ext>
                </a:extLst>
              </p:cNvPr>
              <p:cNvSpPr txBox="1">
                <a:spLocks noRot="1" noChangeAspect="1" noMove="1" noResize="1" noEditPoints="1" noAdjustHandles="1" noChangeArrowheads="1" noChangeShapeType="1" noTextEdit="1"/>
              </p:cNvSpPr>
              <p:nvPr/>
            </p:nvSpPr>
            <p:spPr>
              <a:xfrm>
                <a:off x="2731213" y="4631075"/>
                <a:ext cx="999889" cy="57419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8024829-926E-19BB-3AD2-BBE6EF64AB76}"/>
                  </a:ext>
                </a:extLst>
              </p:cNvPr>
              <p:cNvSpPr txBox="1"/>
              <p:nvPr/>
            </p:nvSpPr>
            <p:spPr>
              <a:xfrm>
                <a:off x="2676233" y="5273569"/>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38024829-926E-19BB-3AD2-BBE6EF64AB76}"/>
                  </a:ext>
                </a:extLst>
              </p:cNvPr>
              <p:cNvSpPr txBox="1">
                <a:spLocks noRot="1" noChangeAspect="1" noMove="1" noResize="1" noEditPoints="1" noAdjustHandles="1" noChangeArrowheads="1" noChangeShapeType="1" noTextEdit="1"/>
              </p:cNvSpPr>
              <p:nvPr/>
            </p:nvSpPr>
            <p:spPr>
              <a:xfrm>
                <a:off x="2676233" y="5273569"/>
                <a:ext cx="1809150" cy="86549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114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B875A07-67F9-4DCD-A745-E18ABAB2C6E7}"/>
              </a:ext>
            </a:extLst>
          </p:cNvPr>
          <p:cNvSpPr txBox="1"/>
          <p:nvPr/>
        </p:nvSpPr>
        <p:spPr>
          <a:xfrm>
            <a:off x="1083075" y="1948359"/>
            <a:ext cx="14542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92CEC4-9D8D-4743-BE44-00E4EFD856D0}"/>
                  </a:ext>
                </a:extLst>
              </p:cNvPr>
              <p:cNvSpPr txBox="1"/>
              <p:nvPr/>
            </p:nvSpPr>
            <p:spPr>
              <a:xfrm>
                <a:off x="2448179" y="1720475"/>
                <a:ext cx="4032899"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492CEC4-9D8D-4743-BE44-00E4EFD856D0}"/>
                  </a:ext>
                </a:extLst>
              </p:cNvPr>
              <p:cNvSpPr txBox="1">
                <a:spLocks noRot="1" noChangeAspect="1" noMove="1" noResize="1" noEditPoints="1" noAdjustHandles="1" noChangeArrowheads="1" noChangeShapeType="1" noTextEdit="1"/>
              </p:cNvSpPr>
              <p:nvPr/>
            </p:nvSpPr>
            <p:spPr>
              <a:xfrm>
                <a:off x="2448179" y="1720475"/>
                <a:ext cx="4032899" cy="917431"/>
              </a:xfrm>
              <a:prstGeom prst="rect">
                <a:avLst/>
              </a:prstGeom>
              <a:blipFill>
                <a:blip r:embed="rId2"/>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7E96DF8-1F92-5330-2E70-99570BB40BE9}"/>
              </a:ext>
            </a:extLst>
          </p:cNvPr>
          <p:cNvSpPr txBox="1"/>
          <p:nvPr/>
        </p:nvSpPr>
        <p:spPr>
          <a:xfrm>
            <a:off x="1051015" y="4525007"/>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C4EAEF2-08A0-DF8B-83D5-36946CCF95E4}"/>
                  </a:ext>
                </a:extLst>
              </p:cNvPr>
              <p:cNvSpPr txBox="1"/>
              <p:nvPr/>
            </p:nvSpPr>
            <p:spPr>
              <a:xfrm>
                <a:off x="2569379" y="4260063"/>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BC4EAEF2-08A0-DF8B-83D5-36946CCF95E4}"/>
                  </a:ext>
                </a:extLst>
              </p:cNvPr>
              <p:cNvSpPr txBox="1">
                <a:spLocks noRot="1" noChangeAspect="1" noMove="1" noResize="1" noEditPoints="1" noAdjustHandles="1" noChangeArrowheads="1" noChangeShapeType="1" noTextEdit="1"/>
              </p:cNvSpPr>
              <p:nvPr/>
            </p:nvSpPr>
            <p:spPr>
              <a:xfrm>
                <a:off x="2569379" y="4260063"/>
                <a:ext cx="3206519" cy="8719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B6BA257-F900-80B9-63CE-F4C97DA9254E}"/>
                  </a:ext>
                </a:extLst>
              </p:cNvPr>
              <p:cNvSpPr txBox="1"/>
              <p:nvPr/>
            </p:nvSpPr>
            <p:spPr>
              <a:xfrm>
                <a:off x="2497078" y="5268896"/>
                <a:ext cx="3909596"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3B6BA257-F900-80B9-63CE-F4C97DA9254E}"/>
                  </a:ext>
                </a:extLst>
              </p:cNvPr>
              <p:cNvSpPr txBox="1">
                <a:spLocks noRot="1" noChangeAspect="1" noMove="1" noResize="1" noEditPoints="1" noAdjustHandles="1" noChangeArrowheads="1" noChangeShapeType="1" noTextEdit="1"/>
              </p:cNvSpPr>
              <p:nvPr/>
            </p:nvSpPr>
            <p:spPr>
              <a:xfrm>
                <a:off x="2497078" y="5268896"/>
                <a:ext cx="3909596" cy="873894"/>
              </a:xfrm>
              <a:prstGeom prst="rect">
                <a:avLst/>
              </a:prstGeom>
              <a:blipFill>
                <a:blip r:embed="rId4"/>
                <a:stretch>
                  <a:fillRect/>
                </a:stretch>
              </a:blipFill>
            </p:spPr>
            <p:txBody>
              <a:bodyPr/>
              <a:lstStyle/>
              <a:p>
                <a:r>
                  <a:rPr lang="ja-JP" altLang="en-US">
                    <a:noFill/>
                  </a:rPr>
                  <a:t> </a:t>
                </a:r>
              </a:p>
            </p:txBody>
          </p:sp>
        </mc:Fallback>
      </mc:AlternateContent>
      <p:sp>
        <p:nvSpPr>
          <p:cNvPr id="20" name="矢印: 右カーブ 19">
            <a:extLst>
              <a:ext uri="{FF2B5EF4-FFF2-40B4-BE49-F238E27FC236}">
                <a16:creationId xmlns:a16="http://schemas.microsoft.com/office/drawing/2014/main" id="{FEA593B1-931C-9C95-1DD3-55D6F6768B0B}"/>
              </a:ext>
            </a:extLst>
          </p:cNvPr>
          <p:cNvSpPr/>
          <p:nvPr/>
        </p:nvSpPr>
        <p:spPr>
          <a:xfrm>
            <a:off x="338942" y="2132932"/>
            <a:ext cx="641411" cy="26895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カーブ 20">
            <a:extLst>
              <a:ext uri="{FF2B5EF4-FFF2-40B4-BE49-F238E27FC236}">
                <a16:creationId xmlns:a16="http://schemas.microsoft.com/office/drawing/2014/main" id="{DBB560F1-4816-3BA9-73BA-3008AF455599}"/>
              </a:ext>
            </a:extLst>
          </p:cNvPr>
          <p:cNvSpPr/>
          <p:nvPr/>
        </p:nvSpPr>
        <p:spPr>
          <a:xfrm flipH="1" flipV="1">
            <a:off x="9423752" y="2066336"/>
            <a:ext cx="641411" cy="26895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269326" y="233165"/>
            <a:ext cx="657321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EM algorithm</a:t>
            </a:r>
            <a:endParaRPr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92C860F-C6AE-4945-F263-B781337FF2CE}"/>
                  </a:ext>
                </a:extLst>
              </p:cNvPr>
              <p:cNvSpPr txBox="1"/>
              <p:nvPr/>
            </p:nvSpPr>
            <p:spPr>
              <a:xfrm>
                <a:off x="6437861" y="1992328"/>
                <a:ext cx="2954399"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r>
                      <a:rPr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6" name="テキスト ボックス 5">
                <a:extLst>
                  <a:ext uri="{FF2B5EF4-FFF2-40B4-BE49-F238E27FC236}">
                    <a16:creationId xmlns:a16="http://schemas.microsoft.com/office/drawing/2014/main" id="{492C860F-C6AE-4945-F263-B781337FF2CE}"/>
                  </a:ext>
                </a:extLst>
              </p:cNvPr>
              <p:cNvSpPr txBox="1">
                <a:spLocks noRot="1" noChangeAspect="1" noMove="1" noResize="1" noEditPoints="1" noAdjustHandles="1" noChangeArrowheads="1" noChangeShapeType="1" noTextEdit="1"/>
              </p:cNvSpPr>
              <p:nvPr/>
            </p:nvSpPr>
            <p:spPr>
              <a:xfrm>
                <a:off x="6437861" y="1992328"/>
                <a:ext cx="2954399" cy="461665"/>
              </a:xfrm>
              <a:prstGeom prst="rect">
                <a:avLst/>
              </a:prstGeom>
              <a:blipFill>
                <a:blip r:embed="rId5"/>
                <a:stretch>
                  <a:fillRect l="-412" t="-7895" r="-2268" b="-3157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A45FD85-7F64-1A55-95D9-78C80D2E98E7}"/>
              </a:ext>
            </a:extLst>
          </p:cNvPr>
          <p:cNvSpPr txBox="1"/>
          <p:nvPr/>
        </p:nvSpPr>
        <p:spPr>
          <a:xfrm>
            <a:off x="273345" y="773895"/>
            <a:ext cx="87511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まずはざっくり眺めると</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EM algorithm</a:t>
            </a:r>
            <a:r>
              <a:rPr kumimoji="1" lang="ja-JP" altLang="en-US" sz="2400" dirty="0">
                <a:latin typeface="メイリオ" panose="020B0604030504040204" pitchFamily="50" charset="-128"/>
                <a:ea typeface="メイリオ" panose="020B0604030504040204" pitchFamily="50" charset="-128"/>
              </a:rPr>
              <a:t>とよく似ている</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9FAF133-5037-AFB5-3C0F-AC69E704CAA4}"/>
                  </a:ext>
                </a:extLst>
              </p:cNvPr>
              <p:cNvSpPr txBox="1"/>
              <p:nvPr/>
            </p:nvSpPr>
            <p:spPr>
              <a:xfrm>
                <a:off x="6120779" y="4623367"/>
                <a:ext cx="2903680"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に依存した式</a:t>
                </a:r>
              </a:p>
            </p:txBody>
          </p:sp>
        </mc:Choice>
        <mc:Fallback xmlns="">
          <p:sp>
            <p:nvSpPr>
              <p:cNvPr id="25" name="テキスト ボックス 24">
                <a:extLst>
                  <a:ext uri="{FF2B5EF4-FFF2-40B4-BE49-F238E27FC236}">
                    <a16:creationId xmlns:a16="http://schemas.microsoft.com/office/drawing/2014/main" id="{89FAF133-5037-AFB5-3C0F-AC69E704CAA4}"/>
                  </a:ext>
                </a:extLst>
              </p:cNvPr>
              <p:cNvSpPr txBox="1">
                <a:spLocks noRot="1" noChangeAspect="1" noMove="1" noResize="1" noEditPoints="1" noAdjustHandles="1" noChangeArrowheads="1" noChangeShapeType="1" noTextEdit="1"/>
              </p:cNvSpPr>
              <p:nvPr/>
            </p:nvSpPr>
            <p:spPr>
              <a:xfrm>
                <a:off x="6120779" y="4623367"/>
                <a:ext cx="2903680" cy="461665"/>
              </a:xfrm>
              <a:prstGeom prst="rect">
                <a:avLst/>
              </a:prstGeom>
              <a:blipFill>
                <a:blip r:embed="rId6"/>
                <a:stretch>
                  <a:fillRect l="-630" t="-7895" r="-252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671921-BCB0-61BB-EB72-6309416486C4}"/>
                  </a:ext>
                </a:extLst>
              </p:cNvPr>
              <p:cNvSpPr txBox="1"/>
              <p:nvPr/>
            </p:nvSpPr>
            <p:spPr>
              <a:xfrm>
                <a:off x="4464628" y="2846182"/>
                <a:ext cx="4580934"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文書</m:t>
                    </m:r>
                    <m:r>
                      <a:rPr lang="en-US" altLang="ja-JP" sz="2400" b="0" i="1" smtClean="0">
                        <a:latin typeface="Cambria Math" panose="02040503050406030204" pitchFamily="18" charset="0"/>
                        <a:ea typeface="メイリオ" panose="020B0604030504040204" pitchFamily="50" charset="-128"/>
                      </a:rPr>
                      <m:t>𝑑</m:t>
                    </m:r>
                    <m:r>
                      <a:rPr lang="ja-JP" altLang="en-US" sz="2400" i="1">
                        <a:latin typeface="Cambria Math" panose="02040503050406030204" pitchFamily="18" charset="0"/>
                        <a:ea typeface="メイリオ" panose="020B0604030504040204" pitchFamily="50" charset="-128"/>
                      </a:rPr>
                      <m:t>での</m:t>
                    </m:r>
                  </m:oMath>
                </a14:m>
                <a:r>
                  <a:rPr kumimoji="1" lang="ja-JP" altLang="en-US" sz="2400" dirty="0">
                    <a:latin typeface="メイリオ" panose="020B0604030504040204" pitchFamily="50" charset="-128"/>
                    <a:ea typeface="メイリオ" panose="020B0604030504040204" pitchFamily="50" charset="-128"/>
                  </a:rPr>
                  <a:t>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lang="ja-JP" altLang="en-US" sz="2400" i="1">
                        <a:latin typeface="Cambria Math" panose="02040503050406030204" pitchFamily="18" charset="0"/>
                        <a:ea typeface="メイリオ" panose="020B0604030504040204" pitchFamily="50" charset="-128"/>
                      </a:rPr>
                      <m:t>の</m:t>
                    </m:r>
                  </m:oMath>
                </a14:m>
                <a:r>
                  <a:rPr kumimoji="1" lang="ja-JP" altLang="en-US" sz="2400" dirty="0">
                    <a:latin typeface="メイリオ" panose="020B0604030504040204" pitchFamily="50" charset="-128"/>
                    <a:ea typeface="メイリオ" panose="020B0604030504040204" pitchFamily="50" charset="-128"/>
                  </a:rPr>
                  <a:t>出現頻度</a:t>
                </a:r>
              </a:p>
            </p:txBody>
          </p:sp>
        </mc:Choice>
        <mc:Fallback xmlns="">
          <p:sp>
            <p:nvSpPr>
              <p:cNvPr id="4" name="テキスト ボックス 3">
                <a:extLst>
                  <a:ext uri="{FF2B5EF4-FFF2-40B4-BE49-F238E27FC236}">
                    <a16:creationId xmlns:a16="http://schemas.microsoft.com/office/drawing/2014/main" id="{7F671921-BCB0-61BB-EB72-6309416486C4}"/>
                  </a:ext>
                </a:extLst>
              </p:cNvPr>
              <p:cNvSpPr txBox="1">
                <a:spLocks noRot="1" noChangeAspect="1" noMove="1" noResize="1" noEditPoints="1" noAdjustHandles="1" noChangeArrowheads="1" noChangeShapeType="1" noTextEdit="1"/>
              </p:cNvSpPr>
              <p:nvPr/>
            </p:nvSpPr>
            <p:spPr>
              <a:xfrm>
                <a:off x="4464628" y="2846182"/>
                <a:ext cx="4580934" cy="461665"/>
              </a:xfrm>
              <a:prstGeom prst="rect">
                <a:avLst/>
              </a:prstGeom>
              <a:blipFill>
                <a:blip r:embed="rId7"/>
                <a:stretch>
                  <a:fillRect t="-7895" r="-1064"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980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5694377-F27E-4521-8D8F-C2135A63FDF0}"/>
                  </a:ext>
                </a:extLst>
              </p:cNvPr>
              <p:cNvSpPr txBox="1"/>
              <p:nvPr/>
            </p:nvSpPr>
            <p:spPr>
              <a:xfrm>
                <a:off x="6329030" y="1101880"/>
                <a:ext cx="267470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𝑠</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𝑡</m:t>
                      </m:r>
                      <m:r>
                        <a:rPr kumimoji="1" lang="en-US" altLang="ja-JP" sz="2400" i="1">
                          <a:latin typeface="Cambria Math" panose="02040503050406030204" pitchFamily="18" charset="0"/>
                          <a:ea typeface="メイリオ" panose="020B0604030504040204" pitchFamily="50" charset="-128"/>
                        </a:rPr>
                        <m:t>.   </m:t>
                      </m:r>
                      <m:nary>
                        <m:naryPr>
                          <m:chr m:val="∑"/>
                          <m:ctrlPr>
                            <a:rPr kumimoji="1" lang="ja-JP" altLang="en-US"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5694377-F27E-4521-8D8F-C2135A63FDF0}"/>
                  </a:ext>
                </a:extLst>
              </p:cNvPr>
              <p:cNvSpPr txBox="1">
                <a:spLocks noRot="1" noChangeAspect="1" noMove="1" noResize="1" noEditPoints="1" noAdjustHandles="1" noChangeArrowheads="1" noChangeShapeType="1" noTextEdit="1"/>
              </p:cNvSpPr>
              <p:nvPr/>
            </p:nvSpPr>
            <p:spPr>
              <a:xfrm>
                <a:off x="6329030" y="1101880"/>
                <a:ext cx="2674707" cy="1038489"/>
              </a:xfrm>
              <a:prstGeom prst="rect">
                <a:avLst/>
              </a:prstGeom>
              <a:blipFill>
                <a:blip r:embed="rId2"/>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91661FB-4E66-46F1-8CEA-32DC712424ED}"/>
              </a:ext>
            </a:extLst>
          </p:cNvPr>
          <p:cNvSpPr/>
          <p:nvPr/>
        </p:nvSpPr>
        <p:spPr>
          <a:xfrm>
            <a:off x="4642403" y="3079103"/>
            <a:ext cx="1453597" cy="60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08B0610-87DD-4BB8-A6E6-F55E10D164C6}"/>
                  </a:ext>
                </a:extLst>
              </p:cNvPr>
              <p:cNvSpPr txBox="1"/>
              <p:nvPr/>
            </p:nvSpPr>
            <p:spPr>
              <a:xfrm>
                <a:off x="1739764" y="2512330"/>
                <a:ext cx="381719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𝑑</m:t>
                    </m:r>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𝑘</m:t>
                    </m:r>
                    <m:r>
                      <a:rPr lang="ja-JP" altLang="en-US" sz="2000" i="1">
                        <a:latin typeface="Cambria Math" panose="02040503050406030204" pitchFamily="18" charset="0"/>
                        <a:ea typeface="メイリオ" panose="020B0604030504040204" pitchFamily="50" charset="-128"/>
                      </a:rPr>
                      <m:t>に属する</m:t>
                    </m:r>
                  </m:oMath>
                </a14:m>
                <a:r>
                  <a:rPr kumimoji="1" lang="ja-JP" altLang="en-US" sz="2000" dirty="0">
                    <a:latin typeface="メイリオ" panose="020B0604030504040204" pitchFamily="50" charset="-128"/>
                    <a:ea typeface="メイリオ" panose="020B0604030504040204" pitchFamily="50" charset="-128"/>
                  </a:rPr>
                  <a:t>確率</a:t>
                </a:r>
              </a:p>
            </p:txBody>
          </p:sp>
        </mc:Choice>
        <mc:Fallback xmlns="">
          <p:sp>
            <p:nvSpPr>
              <p:cNvPr id="10" name="テキスト ボックス 9">
                <a:extLst>
                  <a:ext uri="{FF2B5EF4-FFF2-40B4-BE49-F238E27FC236}">
                    <a16:creationId xmlns:a16="http://schemas.microsoft.com/office/drawing/2014/main" id="{308B0610-87DD-4BB8-A6E6-F55E10D164C6}"/>
                  </a:ext>
                </a:extLst>
              </p:cNvPr>
              <p:cNvSpPr txBox="1">
                <a:spLocks noRot="1" noChangeAspect="1" noMove="1" noResize="1" noEditPoints="1" noAdjustHandles="1" noChangeArrowheads="1" noChangeShapeType="1" noTextEdit="1"/>
              </p:cNvSpPr>
              <p:nvPr/>
            </p:nvSpPr>
            <p:spPr>
              <a:xfrm>
                <a:off x="1739764" y="2512330"/>
                <a:ext cx="3817199" cy="400110"/>
              </a:xfrm>
              <a:prstGeom prst="rect">
                <a:avLst/>
              </a:prstGeom>
              <a:blipFill>
                <a:blip r:embed="rId3"/>
                <a:stretch>
                  <a:fillRect l="-1595" t="-7576" r="-12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25CB2-24CF-4B2E-B0D9-E036CD1D57AE}"/>
                  </a:ext>
                </a:extLst>
              </p:cNvPr>
              <p:cNvSpPr txBox="1"/>
              <p:nvPr/>
            </p:nvSpPr>
            <p:spPr>
              <a:xfrm>
                <a:off x="9227671" y="1390291"/>
                <a:ext cx="21920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𝑘</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C125CB2-24CF-4B2E-B0D9-E036CD1D57AE}"/>
                  </a:ext>
                </a:extLst>
              </p:cNvPr>
              <p:cNvSpPr txBox="1">
                <a:spLocks noRot="1" noChangeAspect="1" noMove="1" noResize="1" noEditPoints="1" noAdjustHandles="1" noChangeArrowheads="1" noChangeShapeType="1" noTextEdit="1"/>
              </p:cNvSpPr>
              <p:nvPr/>
            </p:nvSpPr>
            <p:spPr>
              <a:xfrm>
                <a:off x="9227671" y="1390291"/>
                <a:ext cx="2192075" cy="461665"/>
              </a:xfrm>
              <a:prstGeom prst="rect">
                <a:avLst/>
              </a:prstGeom>
              <a:blipFill>
                <a:blip r:embed="rId4"/>
                <a:stretch>
                  <a:fillRect b="-13158"/>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AEDE29-04F0-02F5-C3E8-95E2DD203826}"/>
              </a:ext>
            </a:extLst>
          </p:cNvPr>
          <p:cNvSpPr txBox="1"/>
          <p:nvPr/>
        </p:nvSpPr>
        <p:spPr>
          <a:xfrm>
            <a:off x="1752501" y="2224002"/>
            <a:ext cx="2236510" cy="400110"/>
          </a:xfrm>
          <a:prstGeom prst="rect">
            <a:avLst/>
          </a:prstGeom>
          <a:noFill/>
        </p:spPr>
        <p:txBody>
          <a:bodyPr wrap="none" rtlCol="0">
            <a:spAutoFit/>
          </a:bodyPr>
          <a:lstStyle/>
          <a:p>
            <a:pPr algn="l"/>
            <a:r>
              <a:rPr kumimoji="1" lang="ja-JP" altLang="en-US" sz="2000" u="sng" dirty="0">
                <a:latin typeface="メイリオ" panose="020B0604030504040204" pitchFamily="50" charset="-128"/>
                <a:ea typeface="メイリオ" panose="020B0604030504040204" pitchFamily="50" charset="-128"/>
              </a:rPr>
              <a:t>この式の意味は。</a:t>
            </a: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381293" y="387742"/>
            <a:ext cx="4384534"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E-step : </a:t>
            </a:r>
            <a:r>
              <a:rPr lang="ja-JP" altLang="en-US" sz="3200" dirty="0">
                <a:latin typeface="メイリオ" panose="020B0604030504040204" pitchFamily="50" charset="-128"/>
                <a:ea typeface="メイリオ" panose="020B0604030504040204" pitchFamily="50" charset="-128"/>
              </a:rPr>
              <a:t>負担率の計算</a:t>
            </a:r>
            <a:endParaRPr lang="en-US" altLang="ja-JP" sz="3200" dirty="0">
              <a:latin typeface="メイリオ" panose="020B0604030504040204" pitchFamily="50" charset="-128"/>
              <a:ea typeface="メイリオ" panose="020B0604030504040204" pitchFamily="50" charset="-128"/>
            </a:endParaRPr>
          </a:p>
        </p:txBody>
      </p:sp>
      <p:pic>
        <p:nvPicPr>
          <p:cNvPr id="26" name="図 25">
            <a:extLst>
              <a:ext uri="{FF2B5EF4-FFF2-40B4-BE49-F238E27FC236}">
                <a16:creationId xmlns:a16="http://schemas.microsoft.com/office/drawing/2014/main" id="{C56A39E3-03A5-8181-0C27-0211526FF452}"/>
              </a:ext>
            </a:extLst>
          </p:cNvPr>
          <p:cNvPicPr>
            <a:picLocks noChangeAspect="1"/>
          </p:cNvPicPr>
          <p:nvPr/>
        </p:nvPicPr>
        <p:blipFill>
          <a:blip r:embed="rId5"/>
          <a:stretch>
            <a:fillRect/>
          </a:stretch>
        </p:blipFill>
        <p:spPr>
          <a:xfrm>
            <a:off x="2295332" y="3784110"/>
            <a:ext cx="6359350" cy="3944020"/>
          </a:xfrm>
          <a:prstGeom prst="rect">
            <a:avLst/>
          </a:prstGeom>
        </p:spPr>
      </p:pic>
      <p:sp>
        <p:nvSpPr>
          <p:cNvPr id="27" name="テキスト ボックス 26">
            <a:extLst>
              <a:ext uri="{FF2B5EF4-FFF2-40B4-BE49-F238E27FC236}">
                <a16:creationId xmlns:a16="http://schemas.microsoft.com/office/drawing/2014/main" id="{F62B9F87-46FC-1EEE-7FA9-8E72296C7668}"/>
              </a:ext>
            </a:extLst>
          </p:cNvPr>
          <p:cNvSpPr txBox="1"/>
          <p:nvPr/>
        </p:nvSpPr>
        <p:spPr>
          <a:xfrm>
            <a:off x="1024105" y="3168727"/>
            <a:ext cx="3618298"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の負担率と考え方は同じ</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42EAC61-17DC-F24F-0D08-8694DAC9F9B6}"/>
                  </a:ext>
                </a:extLst>
              </p:cNvPr>
              <p:cNvSpPr txBox="1"/>
              <p:nvPr/>
            </p:nvSpPr>
            <p:spPr>
              <a:xfrm>
                <a:off x="6096000" y="2176405"/>
                <a:ext cx="5599618" cy="1071960"/>
              </a:xfrm>
              <a:prstGeom prst="rect">
                <a:avLst/>
              </a:prstGeom>
              <a:noFill/>
            </p:spPr>
            <p:txBody>
              <a:bodyPr wrap="square" rtlCol="0">
                <a:spAutoFit/>
              </a:bodyPr>
              <a:lstStyle/>
              <a:p>
                <a14:m>
                  <m:oMath xmlns:m="http://schemas.openxmlformats.org/officeDocument/2006/math">
                    <m:sSubSup>
                      <m:sSubSupPr>
                        <m:ctrlPr>
                          <a:rPr kumimoji="1" lang="en-US" altLang="ja-JP" sz="2000" i="1" smtClean="0">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up>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𝑛</m:t>
                            </m:r>
                          </m:e>
                          <m:sub>
                            <m:r>
                              <a:rPr kumimoji="1" lang="en-US" altLang="ja-JP" sz="2000" b="0" i="1" smtClean="0">
                                <a:latin typeface="Cambria Math" panose="02040503050406030204" pitchFamily="18" charset="0"/>
                                <a:ea typeface="メイリオ" panose="020B0604030504040204" pitchFamily="50" charset="-128"/>
                              </a:rPr>
                              <m:t>𝑑𝑣</m:t>
                            </m:r>
                          </m:sub>
                        </m:sSub>
                      </m:sup>
                    </m:sSubSup>
                  </m:oMath>
                </a14:m>
                <a:r>
                  <a:rPr kumimoji="1" lang="ja-JP" altLang="en-US" sz="2000" dirty="0">
                    <a:latin typeface="メイリオ" panose="020B0604030504040204" pitchFamily="50" charset="-128"/>
                    <a:ea typeface="メイリオ" panose="020B0604030504040204" pitchFamily="50" charset="-128"/>
                  </a:rPr>
                  <a:t>：文書</a:t>
                </a:r>
                <a14:m>
                  <m:oMath xmlns:m="http://schemas.openxmlformats.org/officeDocument/2006/math">
                    <m:r>
                      <m:rPr>
                        <m:sty m:val="p"/>
                      </m:rPr>
                      <a:rPr kumimoji="1" lang="en-US" altLang="ja-JP" sz="2000" b="0" i="0" smtClean="0">
                        <a:latin typeface="Cambria Math" panose="02040503050406030204" pitchFamily="18" charset="0"/>
                        <a:ea typeface="メイリオ" panose="020B0604030504040204" pitchFamily="50" charset="-128"/>
                      </a:rPr>
                      <m:t>d</m:t>
                    </m:r>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𝑘</m:t>
                    </m:r>
                    <m:r>
                      <a:rPr lang="ja-JP" altLang="en-US" sz="2000" i="1">
                        <a:latin typeface="Cambria Math" panose="02040503050406030204" pitchFamily="18" charset="0"/>
                        <a:ea typeface="メイリオ" panose="020B0604030504040204" pitchFamily="50" charset="-128"/>
                      </a:rPr>
                      <m:t>に</m:t>
                    </m:r>
                  </m:oMath>
                </a14:m>
                <a:r>
                  <a:rPr lang="ja-JP" altLang="en-US" sz="2000" dirty="0">
                    <a:latin typeface="メイリオ" panose="020B0604030504040204" pitchFamily="50" charset="-128"/>
                    <a:ea typeface="メイリオ" panose="020B0604030504040204" pitchFamily="50" charset="-128"/>
                  </a:rPr>
                  <a:t>所属するとした場合のカテゴリカル分布確率（文書</a:t>
                </a:r>
                <a14:m>
                  <m:oMath xmlns:m="http://schemas.openxmlformats.org/officeDocument/2006/math">
                    <m:r>
                      <m:rPr>
                        <m:sty m:val="p"/>
                      </m:rPr>
                      <a:rPr lang="en-US" altLang="ja-JP" sz="2000">
                        <a:latin typeface="Cambria Math" panose="02040503050406030204" pitchFamily="18" charset="0"/>
                        <a:ea typeface="メイリオ" panose="020B0604030504040204" pitchFamily="50" charset="-128"/>
                      </a:rPr>
                      <m:t>d</m:t>
                    </m:r>
                  </m:oMath>
                </a14:m>
                <a:r>
                  <a:rPr kumimoji="1" lang="ja-JP" altLang="en-US" sz="2000" dirty="0">
                    <a:latin typeface="メイリオ" panose="020B0604030504040204" pitchFamily="50" charset="-128"/>
                    <a:ea typeface="メイリオ" panose="020B0604030504040204" pitchFamily="50" charset="-128"/>
                  </a:rPr>
                  <a:t>中の語彙</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𝑣</m:t>
                    </m:r>
                  </m:oMath>
                </a14:m>
                <a:r>
                  <a:rPr kumimoji="1" lang="ja-JP" altLang="en-US" sz="20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𝑛</m:t>
                    </m:r>
                    <m:r>
                      <a:rPr lang="ja-JP" altLang="en-US" sz="2000" i="1" dirty="0">
                        <a:latin typeface="Cambria Math" panose="02040503050406030204" pitchFamily="18" charset="0"/>
                        <a:ea typeface="メイリオ" panose="020B0604030504040204" pitchFamily="50" charset="-128"/>
                      </a:rPr>
                      <m:t>回</m:t>
                    </m:r>
                  </m:oMath>
                </a14:m>
                <a:r>
                  <a:rPr kumimoji="1" lang="ja-JP" altLang="en-US" sz="2000" dirty="0">
                    <a:latin typeface="メイリオ" panose="020B0604030504040204" pitchFamily="50" charset="-128"/>
                    <a:ea typeface="メイリオ" panose="020B0604030504040204" pitchFamily="50" charset="-128"/>
                  </a:rPr>
                  <a:t>出現するカテゴリカル分布確率）</a:t>
                </a:r>
              </a:p>
            </p:txBody>
          </p:sp>
        </mc:Choice>
        <mc:Fallback xmlns="">
          <p:sp>
            <p:nvSpPr>
              <p:cNvPr id="28" name="テキスト ボックス 27">
                <a:extLst>
                  <a:ext uri="{FF2B5EF4-FFF2-40B4-BE49-F238E27FC236}">
                    <a16:creationId xmlns:a16="http://schemas.microsoft.com/office/drawing/2014/main" id="{542EAC61-17DC-F24F-0D08-8694DAC9F9B6}"/>
                  </a:ext>
                </a:extLst>
              </p:cNvPr>
              <p:cNvSpPr txBox="1">
                <a:spLocks noRot="1" noChangeAspect="1" noMove="1" noResize="1" noEditPoints="1" noAdjustHandles="1" noChangeArrowheads="1" noChangeShapeType="1" noTextEdit="1"/>
              </p:cNvSpPr>
              <p:nvPr/>
            </p:nvSpPr>
            <p:spPr>
              <a:xfrm>
                <a:off x="6096000" y="2176405"/>
                <a:ext cx="5599618" cy="1071960"/>
              </a:xfrm>
              <a:prstGeom prst="rect">
                <a:avLst/>
              </a:prstGeom>
              <a:blipFill>
                <a:blip r:embed="rId6"/>
                <a:stretch>
                  <a:fillRect l="-1088" r="-435" b="-79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31994F9-7FB5-0D08-38E1-6E4A089D1887}"/>
                  </a:ext>
                </a:extLst>
              </p:cNvPr>
              <p:cNvSpPr txBox="1"/>
              <p:nvPr/>
            </p:nvSpPr>
            <p:spPr>
              <a:xfrm>
                <a:off x="7313461" y="4725833"/>
                <a:ext cx="4648384"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データ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𝑘</m:t>
                    </m:r>
                  </m:oMath>
                </a14:m>
                <a:r>
                  <a:rPr kumimoji="1" lang="ja-JP" altLang="en-US" sz="2000" dirty="0">
                    <a:latin typeface="メイリオ" panose="020B0604030504040204" pitchFamily="50" charset="-128"/>
                    <a:ea typeface="メイリオ" panose="020B0604030504040204" pitchFamily="50" charset="-128"/>
                  </a:rPr>
                  <a:t>に所属するとした場合、</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𝑥</m:t>
                        </m:r>
                      </m:e>
                      <m:sub>
                        <m:r>
                          <a:rPr lang="en-US" altLang="ja-JP" sz="2000" i="1">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のガウス分布確率</a:t>
                </a:r>
              </a:p>
            </p:txBody>
          </p:sp>
        </mc:Choice>
        <mc:Fallback xmlns="">
          <p:sp>
            <p:nvSpPr>
              <p:cNvPr id="29" name="テキスト ボックス 28">
                <a:extLst>
                  <a:ext uri="{FF2B5EF4-FFF2-40B4-BE49-F238E27FC236}">
                    <a16:creationId xmlns:a16="http://schemas.microsoft.com/office/drawing/2014/main" id="{B31994F9-7FB5-0D08-38E1-6E4A089D1887}"/>
                  </a:ext>
                </a:extLst>
              </p:cNvPr>
              <p:cNvSpPr txBox="1">
                <a:spLocks noRot="1" noChangeAspect="1" noMove="1" noResize="1" noEditPoints="1" noAdjustHandles="1" noChangeArrowheads="1" noChangeShapeType="1" noTextEdit="1"/>
              </p:cNvSpPr>
              <p:nvPr/>
            </p:nvSpPr>
            <p:spPr>
              <a:xfrm>
                <a:off x="7313461" y="4725833"/>
                <a:ext cx="4648384" cy="707886"/>
              </a:xfrm>
              <a:prstGeom prst="rect">
                <a:avLst/>
              </a:prstGeom>
              <a:blipFill>
                <a:blip r:embed="rId8"/>
                <a:stretch>
                  <a:fillRect l="-1444" t="-4310" r="-919" b="-146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056B3A3-0FD7-3988-6AB0-2DCE3A1C7FEB}"/>
                  </a:ext>
                </a:extLst>
              </p:cNvPr>
              <p:cNvSpPr txBox="1"/>
              <p:nvPr/>
            </p:nvSpPr>
            <p:spPr>
              <a:xfrm>
                <a:off x="1653522" y="1153190"/>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056B3A3-0FD7-3988-6AB0-2DCE3A1C7FEB}"/>
                  </a:ext>
                </a:extLst>
              </p:cNvPr>
              <p:cNvSpPr txBox="1">
                <a:spLocks noRot="1" noChangeAspect="1" noMove="1" noResize="1" noEditPoints="1" noAdjustHandles="1" noChangeArrowheads="1" noChangeShapeType="1" noTextEdit="1"/>
              </p:cNvSpPr>
              <p:nvPr/>
            </p:nvSpPr>
            <p:spPr>
              <a:xfrm>
                <a:off x="1653522" y="1153190"/>
                <a:ext cx="3989682" cy="9174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57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302D116-DB40-0D13-ECAD-AEBCDA2A9440}"/>
                  </a:ext>
                </a:extLst>
              </p:cNvPr>
              <p:cNvSpPr txBox="1"/>
              <p:nvPr/>
            </p:nvSpPr>
            <p:spPr>
              <a:xfrm>
                <a:off x="7197347" y="5338872"/>
                <a:ext cx="512376" cy="553998"/>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1</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F302D116-DB40-0D13-ECAD-AEBCDA2A9440}"/>
                  </a:ext>
                </a:extLst>
              </p:cNvPr>
              <p:cNvSpPr txBox="1">
                <a:spLocks noRot="1" noChangeAspect="1" noMove="1" noResize="1" noEditPoints="1" noAdjustHandles="1" noChangeArrowheads="1" noChangeShapeType="1" noTextEdit="1"/>
              </p:cNvSpPr>
              <p:nvPr/>
            </p:nvSpPr>
            <p:spPr>
              <a:xfrm>
                <a:off x="7197347" y="5338872"/>
                <a:ext cx="512376"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5356DE5-7128-B2DC-FE4A-E93D694FE3C8}"/>
                  </a:ext>
                </a:extLst>
              </p:cNvPr>
              <p:cNvSpPr txBox="1"/>
              <p:nvPr/>
            </p:nvSpPr>
            <p:spPr>
              <a:xfrm>
                <a:off x="702799" y="1970230"/>
                <a:ext cx="612604"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2</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5356DE5-7128-B2DC-FE4A-E93D694FE3C8}"/>
                  </a:ext>
                </a:extLst>
              </p:cNvPr>
              <p:cNvSpPr txBox="1">
                <a:spLocks noRot="1" noChangeAspect="1" noMove="1" noResize="1" noEditPoints="1" noAdjustHandles="1" noChangeArrowheads="1" noChangeShapeType="1" noTextEdit="1"/>
              </p:cNvSpPr>
              <p:nvPr/>
            </p:nvSpPr>
            <p:spPr>
              <a:xfrm>
                <a:off x="702799" y="1970230"/>
                <a:ext cx="612604" cy="55399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B442EC4-2B89-E9BC-1998-12F4C4548CF5}"/>
              </a:ext>
            </a:extLst>
          </p:cNvPr>
          <p:cNvSpPr txBox="1"/>
          <p:nvPr/>
        </p:nvSpPr>
        <p:spPr>
          <a:xfrm>
            <a:off x="1179731" y="2097440"/>
            <a:ext cx="12426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p>
        </p:txBody>
      </p:sp>
      <p:sp>
        <p:nvSpPr>
          <p:cNvPr id="9" name="テキスト ボックス 8">
            <a:extLst>
              <a:ext uri="{FF2B5EF4-FFF2-40B4-BE49-F238E27FC236}">
                <a16:creationId xmlns:a16="http://schemas.microsoft.com/office/drawing/2014/main" id="{5E3218F4-A2A8-5B4F-BAD1-A7B08BCCF774}"/>
              </a:ext>
            </a:extLst>
          </p:cNvPr>
          <p:cNvSpPr txBox="1"/>
          <p:nvPr/>
        </p:nvSpPr>
        <p:spPr>
          <a:xfrm>
            <a:off x="7365273" y="551893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a:t>
            </a:r>
          </a:p>
        </p:txBody>
      </p:sp>
      <p:sp>
        <p:nvSpPr>
          <p:cNvPr id="11" name="テキスト ボックス 10">
            <a:extLst>
              <a:ext uri="{FF2B5EF4-FFF2-40B4-BE49-F238E27FC236}">
                <a16:creationId xmlns:a16="http://schemas.microsoft.com/office/drawing/2014/main" id="{1F7E9756-7BB2-F58E-95E3-B6DC48124B42}"/>
              </a:ext>
            </a:extLst>
          </p:cNvPr>
          <p:cNvSpPr txBox="1"/>
          <p:nvPr/>
        </p:nvSpPr>
        <p:spPr>
          <a:xfrm>
            <a:off x="4244660" y="4923916"/>
            <a:ext cx="1210588" cy="1323439"/>
          </a:xfrm>
          <a:prstGeom prst="rect">
            <a:avLst/>
          </a:prstGeom>
          <a:noFill/>
        </p:spPr>
        <p:txBody>
          <a:bodyPr wrap="none" rtlCol="0">
            <a:spAutoFit/>
          </a:bodyPr>
          <a:lstStyle/>
          <a:p>
            <a:pPr algn="l"/>
            <a:r>
              <a:rPr kumimoji="1" lang="ja-JP" altLang="en-US" sz="8000" dirty="0">
                <a:solidFill>
                  <a:srgbClr val="FF0000"/>
                </a:solidFill>
                <a:latin typeface="メイリオ" panose="020B0604030504040204" pitchFamily="50" charset="-128"/>
                <a:ea typeface="メイリオ" panose="020B0604030504040204" pitchFamily="50" charset="-128"/>
              </a:rPr>
              <a:t>・</a:t>
            </a:r>
          </a:p>
        </p:txBody>
      </p:sp>
      <p:cxnSp>
        <p:nvCxnSpPr>
          <p:cNvPr id="14" name="直線矢印コネクタ 13">
            <a:extLst>
              <a:ext uri="{FF2B5EF4-FFF2-40B4-BE49-F238E27FC236}">
                <a16:creationId xmlns:a16="http://schemas.microsoft.com/office/drawing/2014/main" id="{6FC565F3-3082-B922-80AC-362C0205D29A}"/>
              </a:ext>
            </a:extLst>
          </p:cNvPr>
          <p:cNvCxnSpPr>
            <a:cxnSpLocks/>
          </p:cNvCxnSpPr>
          <p:nvPr/>
        </p:nvCxnSpPr>
        <p:spPr>
          <a:xfrm flipV="1">
            <a:off x="2221549" y="5502755"/>
            <a:ext cx="5598368" cy="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EA17577-C80E-6BA9-F10B-ACB5B1FE34CA}"/>
              </a:ext>
            </a:extLst>
          </p:cNvPr>
          <p:cNvCxnSpPr/>
          <p:nvPr/>
        </p:nvCxnSpPr>
        <p:spPr>
          <a:xfrm flipV="1">
            <a:off x="2192654" y="2043848"/>
            <a:ext cx="0" cy="352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4F38FAF-CC94-9A19-F972-9493A2800E3B}"/>
              </a:ext>
            </a:extLst>
          </p:cNvPr>
          <p:cNvGrpSpPr/>
          <p:nvPr/>
        </p:nvGrpSpPr>
        <p:grpSpPr>
          <a:xfrm rot="17682631">
            <a:off x="2852836" y="2067337"/>
            <a:ext cx="1719828" cy="2434431"/>
            <a:chOff x="6170648" y="1391812"/>
            <a:chExt cx="482082" cy="325017"/>
          </a:xfrm>
        </p:grpSpPr>
        <p:sp>
          <p:nvSpPr>
            <p:cNvPr id="22" name="楕円 21">
              <a:extLst>
                <a:ext uri="{FF2B5EF4-FFF2-40B4-BE49-F238E27FC236}">
                  <a16:creationId xmlns:a16="http://schemas.microsoft.com/office/drawing/2014/main" id="{AF53FA74-1B17-D843-1815-C2C724407AD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BD16881-4D0C-61B3-6761-4055E90BE9C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295102E-BAC1-173F-B165-06E6F94B312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346BE9D-57E2-B2DB-DFC1-6DB7B0F5A4F5}"/>
              </a:ext>
            </a:extLst>
          </p:cNvPr>
          <p:cNvGrpSpPr/>
          <p:nvPr/>
        </p:nvGrpSpPr>
        <p:grpSpPr>
          <a:xfrm rot="17682631">
            <a:off x="4471679" y="3343876"/>
            <a:ext cx="2093048" cy="2712180"/>
            <a:chOff x="6170648" y="1391812"/>
            <a:chExt cx="482082" cy="325017"/>
          </a:xfrm>
        </p:grpSpPr>
        <p:sp>
          <p:nvSpPr>
            <p:cNvPr id="37" name="楕円 36">
              <a:extLst>
                <a:ext uri="{FF2B5EF4-FFF2-40B4-BE49-F238E27FC236}">
                  <a16:creationId xmlns:a16="http://schemas.microsoft.com/office/drawing/2014/main" id="{AA699E24-816B-BF8A-A69F-C3022E28975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07EB130-91BD-1C48-9AC2-558303FFB32D}"/>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0E6EEC0-D7B8-EC7D-87E8-3E648CD293F8}"/>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2D86C454-7D9F-65B7-2408-655928C0FCBE}"/>
              </a:ext>
            </a:extLst>
          </p:cNvPr>
          <p:cNvSpPr txBox="1"/>
          <p:nvPr/>
        </p:nvSpPr>
        <p:spPr>
          <a:xfrm>
            <a:off x="3412320" y="3018086"/>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B964C283-566C-F1BC-D3E5-099A3E2AC483}"/>
              </a:ext>
            </a:extLst>
          </p:cNvPr>
          <p:cNvSpPr txBox="1"/>
          <p:nvPr/>
        </p:nvSpPr>
        <p:spPr>
          <a:xfrm>
            <a:off x="5361952" y="4429790"/>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05398E03-B304-6E4E-044A-8E5B4366A6A0}"/>
              </a:ext>
            </a:extLst>
          </p:cNvPr>
          <p:cNvSpPr txBox="1"/>
          <p:nvPr/>
        </p:nvSpPr>
        <p:spPr>
          <a:xfrm>
            <a:off x="417027" y="3617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正規分布が表現できるクラスタの形</a:t>
            </a:r>
          </a:p>
        </p:txBody>
      </p:sp>
      <p:sp>
        <p:nvSpPr>
          <p:cNvPr id="43" name="テキスト ボックス 42">
            <a:extLst>
              <a:ext uri="{FF2B5EF4-FFF2-40B4-BE49-F238E27FC236}">
                <a16:creationId xmlns:a16="http://schemas.microsoft.com/office/drawing/2014/main" id="{4906CFCE-141F-372B-2965-18E3554110F4}"/>
              </a:ext>
            </a:extLst>
          </p:cNvPr>
          <p:cNvSpPr txBox="1"/>
          <p:nvPr/>
        </p:nvSpPr>
        <p:spPr>
          <a:xfrm>
            <a:off x="417027" y="660649"/>
            <a:ext cx="1176468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平均があって共分散がある➡平均を中心座標に球状に等高線をもつように広がる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中心性がある）データに当てはまりがいい。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自然言語の場合、不規則に</a:t>
            </a:r>
            <a:r>
              <a:rPr lang="en-US" altLang="ja-JP" sz="2400" dirty="0">
                <a:latin typeface="メイリオ" panose="020B0604030504040204" pitchFamily="50" charset="-128"/>
                <a:ea typeface="メイリオ" panose="020B0604030504040204" pitchFamily="50" charset="-128"/>
              </a:rPr>
              <a:t>0</a:t>
            </a:r>
            <a:r>
              <a:rPr lang="ja-JP" altLang="en-US" sz="2400" dirty="0">
                <a:latin typeface="メイリオ" panose="020B0604030504040204" pitchFamily="50" charset="-128"/>
                <a:ea typeface="メイリオ" panose="020B0604030504040204" pitchFamily="50" charset="-128"/>
              </a:rPr>
              <a:t>だらけで中心性がない</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6ECD1339-1EEC-1FA2-F00A-7E6A24037E42}"/>
                  </a:ext>
                </a:extLst>
              </p:cNvPr>
              <p:cNvSpPr txBox="1"/>
              <p:nvPr/>
            </p:nvSpPr>
            <p:spPr>
              <a:xfrm>
                <a:off x="7347379" y="2155447"/>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2</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6ECD1339-1EEC-1FA2-F00A-7E6A24037E42}"/>
                  </a:ext>
                </a:extLst>
              </p:cNvPr>
              <p:cNvSpPr txBox="1">
                <a:spLocks noRot="1" noChangeAspect="1" noMove="1" noResize="1" noEditPoints="1" noAdjustHandles="1" noChangeArrowheads="1" noChangeShapeType="1" noTextEdit="1"/>
              </p:cNvSpPr>
              <p:nvPr/>
            </p:nvSpPr>
            <p:spPr>
              <a:xfrm>
                <a:off x="7347379" y="2155447"/>
                <a:ext cx="2723245" cy="113588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31BAC935-7036-46F3-AC74-74CFD4C90310}"/>
                  </a:ext>
                </a:extLst>
              </p:cNvPr>
              <p:cNvSpPr txBox="1"/>
              <p:nvPr/>
            </p:nvSpPr>
            <p:spPr>
              <a:xfrm>
                <a:off x="3123845" y="3456531"/>
                <a:ext cx="8532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31BAC935-7036-46F3-AC74-74CFD4C90310}"/>
                  </a:ext>
                </a:extLst>
              </p:cNvPr>
              <p:cNvSpPr txBox="1">
                <a:spLocks noRot="1" noChangeAspect="1" noMove="1" noResize="1" noEditPoints="1" noAdjustHandles="1" noChangeArrowheads="1" noChangeShapeType="1" noTextEdit="1"/>
              </p:cNvSpPr>
              <p:nvPr/>
            </p:nvSpPr>
            <p:spPr>
              <a:xfrm>
                <a:off x="3123845" y="3456531"/>
                <a:ext cx="853247" cy="369332"/>
              </a:xfrm>
              <a:prstGeom prst="rect">
                <a:avLst/>
              </a:prstGeom>
              <a:blipFill>
                <a:blip r:embed="rId5"/>
                <a:stretch>
                  <a:fillRect l="-6429" r="-642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31DF164E-FA1B-D2A6-5595-9528BCA4D1D8}"/>
                  </a:ext>
                </a:extLst>
              </p:cNvPr>
              <p:cNvSpPr txBox="1"/>
              <p:nvPr/>
            </p:nvSpPr>
            <p:spPr>
              <a:xfrm>
                <a:off x="5740856" y="3989262"/>
                <a:ext cx="85324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=2</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31DF164E-FA1B-D2A6-5595-9528BCA4D1D8}"/>
                  </a:ext>
                </a:extLst>
              </p:cNvPr>
              <p:cNvSpPr txBox="1">
                <a:spLocks noRot="1" noChangeAspect="1" noMove="1" noResize="1" noEditPoints="1" noAdjustHandles="1" noChangeArrowheads="1" noChangeShapeType="1" noTextEdit="1"/>
              </p:cNvSpPr>
              <p:nvPr/>
            </p:nvSpPr>
            <p:spPr>
              <a:xfrm>
                <a:off x="5740856" y="3989262"/>
                <a:ext cx="853246" cy="369332"/>
              </a:xfrm>
              <a:prstGeom prst="rect">
                <a:avLst/>
              </a:prstGeom>
              <a:blipFill>
                <a:blip r:embed="rId6"/>
                <a:stretch>
                  <a:fillRect l="-6429" r="-571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997F368-8FA9-69EF-4B71-BEB3127C4D40}"/>
                  </a:ext>
                </a:extLst>
              </p:cNvPr>
              <p:cNvSpPr txBox="1"/>
              <p:nvPr/>
            </p:nvSpPr>
            <p:spPr>
              <a:xfrm>
                <a:off x="7625889" y="3860351"/>
                <a:ext cx="456067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=0.4,</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2,3</m:t>
                          </m:r>
                        </m:e>
                      </m:d>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m:rPr>
                              <m:sty m:val="p"/>
                            </m:rPr>
                            <a:rPr lang="el-GR" altLang="ja-JP" sz="2400" b="0" i="1" smtClean="0">
                              <a:latin typeface="Cambria Math" panose="02040503050406030204" pitchFamily="18" charset="0"/>
                              <a:ea typeface="Cambria Math" panose="02040503050406030204" pitchFamily="18" charset="0"/>
                            </a:rPr>
                            <m:t>Σ</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begChr m:val="["/>
                          <m:endChr m:val="]"/>
                          <m:ctrlPr>
                            <a:rPr lang="en-US" altLang="ja-JP" sz="2400" b="0" i="1" smtClean="0">
                              <a:latin typeface="Cambria Math" panose="02040503050406030204" pitchFamily="18" charset="0"/>
                              <a:ea typeface="メイリオ" panose="020B0604030504040204" pitchFamily="50" charset="-128"/>
                            </a:rPr>
                          </m:ctrlPr>
                        </m:dPr>
                        <m:e>
                          <m:m>
                            <m:mPr>
                              <m:plcHide m:val="on"/>
                              <m:mcs>
                                <m:mc>
                                  <m:mcPr>
                                    <m:count m:val="2"/>
                                    <m:mcJc m:val="center"/>
                                  </m:mcPr>
                                </m:mc>
                              </m:mcs>
                              <m:ctrlPr>
                                <a:rPr lang="en-US" altLang="ja-JP" sz="2400" b="0" i="1" smtClean="0">
                                  <a:latin typeface="Cambria Math" panose="02040503050406030204" pitchFamily="18" charset="0"/>
                                  <a:ea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rPr>
                                  <m:t>1</m:t>
                                </m:r>
                              </m:e>
                              <m:e>
                                <m:r>
                                  <a:rPr lang="en-US" altLang="ja-JP" sz="2400" b="0" i="1" smtClean="0">
                                    <a:latin typeface="Cambria Math" panose="02040503050406030204" pitchFamily="18" charset="0"/>
                                    <a:ea typeface="メイリオ" panose="020B0604030504040204" pitchFamily="50" charset="-128"/>
                                  </a:rPr>
                                  <m:t>0</m:t>
                                </m:r>
                              </m:e>
                            </m:mr>
                            <m:mr>
                              <m:e>
                                <m:r>
                                  <a:rPr lang="en-US" altLang="ja-JP" sz="2400" b="0" i="1" smtClean="0">
                                    <a:latin typeface="Cambria Math" panose="02040503050406030204" pitchFamily="18" charset="0"/>
                                    <a:ea typeface="メイリオ" panose="020B0604030504040204" pitchFamily="50" charset="-128"/>
                                  </a:rPr>
                                  <m:t>0</m:t>
                                </m:r>
                              </m:e>
                              <m:e>
                                <m:r>
                                  <a:rPr lang="en-US" altLang="ja-JP" sz="2400" b="0" i="1" smtClean="0">
                                    <a:latin typeface="Cambria Math" panose="02040503050406030204" pitchFamily="18" charset="0"/>
                                    <a:ea typeface="メイリオ" panose="020B0604030504040204" pitchFamily="50" charset="-128"/>
                                  </a:rPr>
                                  <m:t>1</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C997F368-8FA9-69EF-4B71-BEB3127C4D40}"/>
                  </a:ext>
                </a:extLst>
              </p:cNvPr>
              <p:cNvSpPr txBox="1">
                <a:spLocks noRot="1" noChangeAspect="1" noMove="1" noResize="1" noEditPoints="1" noAdjustHandles="1" noChangeArrowheads="1" noChangeShapeType="1" noTextEdit="1"/>
              </p:cNvSpPr>
              <p:nvPr/>
            </p:nvSpPr>
            <p:spPr>
              <a:xfrm>
                <a:off x="7625889" y="3860351"/>
                <a:ext cx="4560672" cy="6158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A602207-FF1A-D2B8-C8D9-E0415C2AFD7E}"/>
                  </a:ext>
                </a:extLst>
              </p:cNvPr>
              <p:cNvSpPr txBox="1"/>
              <p:nvPr/>
            </p:nvSpPr>
            <p:spPr>
              <a:xfrm>
                <a:off x="7616590" y="4701464"/>
                <a:ext cx="4567789"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=0.6,</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m:rPr>
                              <m:sty m:val="p"/>
                            </m:rPr>
                            <a:rPr lang="el-GR" altLang="ja-JP" sz="2400" b="0" i="1" smtClean="0">
                              <a:latin typeface="Cambria Math" panose="02040503050406030204" pitchFamily="18" charset="0"/>
                              <a:ea typeface="Cambria Math" panose="02040503050406030204" pitchFamily="18" charset="0"/>
                            </a:rPr>
                            <m:t>Σ</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begChr m:val="["/>
                          <m:endChr m:val="]"/>
                          <m:ctrlPr>
                            <a:rPr lang="en-US" altLang="ja-JP" sz="2400" b="0" i="1" smtClean="0">
                              <a:latin typeface="Cambria Math" panose="02040503050406030204" pitchFamily="18" charset="0"/>
                              <a:ea typeface="メイリオ" panose="020B0604030504040204" pitchFamily="50" charset="-128"/>
                            </a:rPr>
                          </m:ctrlPr>
                        </m:dPr>
                        <m:e>
                          <m:m>
                            <m:mPr>
                              <m:plcHide m:val="on"/>
                              <m:mcs>
                                <m:mc>
                                  <m:mcPr>
                                    <m:count m:val="2"/>
                                    <m:mcJc m:val="center"/>
                                  </m:mcPr>
                                </m:mc>
                              </m:mcs>
                              <m:ctrlPr>
                                <a:rPr lang="en-US" altLang="ja-JP" sz="2400" b="0" i="1" smtClean="0">
                                  <a:latin typeface="Cambria Math" panose="02040503050406030204" pitchFamily="18" charset="0"/>
                                  <a:ea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rPr>
                                  <m:t>1</m:t>
                                </m:r>
                              </m:e>
                              <m:e>
                                <m:r>
                                  <a:rPr lang="en-US" altLang="ja-JP" sz="2400" b="0" i="1" smtClean="0">
                                    <a:latin typeface="Cambria Math" panose="02040503050406030204" pitchFamily="18" charset="0"/>
                                    <a:ea typeface="メイリオ" panose="020B0604030504040204" pitchFamily="50" charset="-128"/>
                                  </a:rPr>
                                  <m:t>0</m:t>
                                </m:r>
                              </m:e>
                            </m:mr>
                            <m:mr>
                              <m:e>
                                <m:r>
                                  <a:rPr lang="en-US" altLang="ja-JP" sz="2400" b="0" i="1" smtClean="0">
                                    <a:latin typeface="Cambria Math" panose="02040503050406030204" pitchFamily="18" charset="0"/>
                                    <a:ea typeface="メイリオ" panose="020B0604030504040204" pitchFamily="50" charset="-128"/>
                                  </a:rPr>
                                  <m:t>0</m:t>
                                </m:r>
                              </m:e>
                              <m:e>
                                <m:r>
                                  <a:rPr lang="en-US" altLang="ja-JP" sz="2400" b="0" i="1" smtClean="0">
                                    <a:latin typeface="Cambria Math" panose="02040503050406030204" pitchFamily="18" charset="0"/>
                                    <a:ea typeface="メイリオ" panose="020B0604030504040204" pitchFamily="50" charset="-128"/>
                                  </a:rPr>
                                  <m:t>1</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FA602207-FF1A-D2B8-C8D9-E0415C2AFD7E}"/>
                  </a:ext>
                </a:extLst>
              </p:cNvPr>
              <p:cNvSpPr txBox="1">
                <a:spLocks noRot="1" noChangeAspect="1" noMove="1" noResize="1" noEditPoints="1" noAdjustHandles="1" noChangeArrowheads="1" noChangeShapeType="1" noTextEdit="1"/>
              </p:cNvSpPr>
              <p:nvPr/>
            </p:nvSpPr>
            <p:spPr>
              <a:xfrm>
                <a:off x="7616590" y="4701464"/>
                <a:ext cx="4567789" cy="6158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77816C3-D0E1-534B-F958-2518F34B844C}"/>
                  </a:ext>
                </a:extLst>
              </p:cNvPr>
              <p:cNvSpPr txBox="1"/>
              <p:nvPr/>
            </p:nvSpPr>
            <p:spPr>
              <a:xfrm>
                <a:off x="3254156" y="4956747"/>
                <a:ext cx="1746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𝑑𝑎𝑡𝑎</m:t>
                      </m:r>
                      <m:r>
                        <a:rPr kumimoji="1" lang="en-US" altLang="ja-JP" sz="2400" b="0" i="1" smtClean="0">
                          <a:latin typeface="Cambria Math" panose="02040503050406030204" pitchFamily="18" charset="0"/>
                          <a:ea typeface="メイリオ" panose="020B0604030504040204" pitchFamily="50" charset="-128"/>
                        </a:rPr>
                        <m:t> : (3,0)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E77816C3-D0E1-534B-F958-2518F34B844C}"/>
                  </a:ext>
                </a:extLst>
              </p:cNvPr>
              <p:cNvSpPr txBox="1">
                <a:spLocks noRot="1" noChangeAspect="1" noMove="1" noResize="1" noEditPoints="1" noAdjustHandles="1" noChangeArrowheads="1" noChangeShapeType="1" noTextEdit="1"/>
              </p:cNvSpPr>
              <p:nvPr/>
            </p:nvSpPr>
            <p:spPr>
              <a:xfrm>
                <a:off x="3254156" y="4956747"/>
                <a:ext cx="1746184" cy="369332"/>
              </a:xfrm>
              <a:prstGeom prst="rect">
                <a:avLst/>
              </a:prstGeom>
              <a:blipFill>
                <a:blip r:embed="rId9"/>
                <a:stretch>
                  <a:fillRect l="-2797" t="-4918" r="-4895" b="-295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8BA5574E-A134-A36B-CC58-6EF11B1748F9}"/>
              </a:ext>
            </a:extLst>
          </p:cNvPr>
          <p:cNvSpPr txBox="1"/>
          <p:nvPr/>
        </p:nvSpPr>
        <p:spPr>
          <a:xfrm>
            <a:off x="7347379" y="3479751"/>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パラメータを以下とする</a:t>
            </a:r>
          </a:p>
        </p:txBody>
      </p:sp>
      <p:sp>
        <p:nvSpPr>
          <p:cNvPr id="53" name="テキスト ボックス 52">
            <a:extLst>
              <a:ext uri="{FF2B5EF4-FFF2-40B4-BE49-F238E27FC236}">
                <a16:creationId xmlns:a16="http://schemas.microsoft.com/office/drawing/2014/main" id="{02BDAF9F-5A07-E0AE-B6B9-6285CA1EEFA4}"/>
              </a:ext>
            </a:extLst>
          </p:cNvPr>
          <p:cNvSpPr txBox="1"/>
          <p:nvPr/>
        </p:nvSpPr>
        <p:spPr>
          <a:xfrm>
            <a:off x="1179731" y="5857768"/>
            <a:ext cx="9044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確率</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E8A438C-381E-BB5B-82FB-3CD449E9C315}"/>
                  </a:ext>
                </a:extLst>
              </p:cNvPr>
              <p:cNvSpPr txBox="1"/>
              <p:nvPr/>
            </p:nvSpPr>
            <p:spPr>
              <a:xfrm>
                <a:off x="5584124" y="4482891"/>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2E8A438C-381E-BB5B-82FB-3CD449E9C315}"/>
                  </a:ext>
                </a:extLst>
              </p:cNvPr>
              <p:cNvSpPr txBox="1">
                <a:spLocks noRot="1" noChangeAspect="1" noMove="1" noResize="1" noEditPoints="1" noAdjustHandles="1" noChangeArrowheads="1" noChangeShapeType="1" noTextEdit="1"/>
              </p:cNvSpPr>
              <p:nvPr/>
            </p:nvSpPr>
            <p:spPr>
              <a:xfrm>
                <a:off x="5584124" y="4482891"/>
                <a:ext cx="1656159" cy="461665"/>
              </a:xfrm>
              <a:prstGeom prst="rect">
                <a:avLst/>
              </a:prstGeom>
              <a:blipFill>
                <a:blip r:embed="rId10"/>
                <a:stretch>
                  <a:fillRect b="-3947"/>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EB78A5C4-654C-657A-ED60-B2EE4BE47580}"/>
              </a:ext>
            </a:extLst>
          </p:cNvPr>
          <p:cNvSpPr txBox="1"/>
          <p:nvPr/>
        </p:nvSpPr>
        <p:spPr>
          <a:xfrm>
            <a:off x="1885445" y="5865322"/>
            <a:ext cx="2871299"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0.16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0.003</a:t>
            </a:r>
            <a:endParaRPr kumimoji="1" lang="ja-JP" altLang="en-US" sz="2400"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349FA618-CDC9-1CF2-B427-A668885B156C}"/>
              </a:ext>
            </a:extLst>
          </p:cNvPr>
          <p:cNvSpPr txBox="1"/>
          <p:nvPr/>
        </p:nvSpPr>
        <p:spPr>
          <a:xfrm>
            <a:off x="2192654" y="6233922"/>
            <a:ext cx="8550739" cy="707886"/>
          </a:xfrm>
          <a:prstGeom prst="rect">
            <a:avLst/>
          </a:prstGeom>
          <a:noFill/>
        </p:spPr>
        <p:txBody>
          <a:bodyPr wrap="none" rtlCol="0">
            <a:spAutoFit/>
          </a:bodyPr>
          <a:lstStyle/>
          <a:p>
            <a:pPr algn="l"/>
            <a:r>
              <a:rPr lang="ja-JP" altLang="en-US" sz="2000" dirty="0">
                <a:latin typeface="メイリオ" panose="020B0604030504040204" pitchFamily="50" charset="-128"/>
                <a:ea typeface="メイリオ" panose="020B0604030504040204" pitchFamily="50" charset="-128"/>
              </a:rPr>
              <a:t>グルメの語彙</a:t>
            </a:r>
            <a:r>
              <a:rPr lang="en-US" altLang="ja-JP" sz="2000" dirty="0">
                <a:latin typeface="メイリオ" panose="020B0604030504040204" pitchFamily="50" charset="-128"/>
                <a:ea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rPr>
              <a:t>個出現しているのにグルメクラスタの確率は非常に小さい</a:t>
            </a:r>
            <a:endParaRPr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温泉語彙</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はスパースを想定している</a:t>
            </a:r>
          </a:p>
        </p:txBody>
      </p:sp>
      <p:sp>
        <p:nvSpPr>
          <p:cNvPr id="57" name="テキスト ボックス 56">
            <a:extLst>
              <a:ext uri="{FF2B5EF4-FFF2-40B4-BE49-F238E27FC236}">
                <a16:creationId xmlns:a16="http://schemas.microsoft.com/office/drawing/2014/main" id="{9768788B-B021-B3E5-670E-5B275E6BEE24}"/>
              </a:ext>
            </a:extLst>
          </p:cNvPr>
          <p:cNvSpPr txBox="1"/>
          <p:nvPr/>
        </p:nvSpPr>
        <p:spPr>
          <a:xfrm>
            <a:off x="6468023" y="5950101"/>
            <a:ext cx="5601662" cy="369332"/>
          </a:xfrm>
          <a:prstGeom prst="rect">
            <a:avLst/>
          </a:prstGeom>
          <a:noFill/>
        </p:spPr>
        <p:txBody>
          <a:bodyPr wrap="none" rtlCol="0">
            <a:spAutoFit/>
          </a:bodyPr>
          <a:lstStyle/>
          <a:p>
            <a:pPr algn="l"/>
            <a:r>
              <a:rPr lang="en-US" altLang="ja-JP" dirty="0">
                <a:latin typeface="メイリオ" panose="020B0604030504040204" pitchFamily="50" charset="-128"/>
                <a:ea typeface="メイリオ" panose="020B0604030504040204" pitchFamily="50" charset="-128"/>
              </a:rPr>
              <a:t>s</a:t>
            </a:r>
            <a:r>
              <a:rPr kumimoji="1" lang="en-US" altLang="ja-JP" dirty="0">
                <a:latin typeface="メイリオ" panose="020B0604030504040204" pitchFamily="50" charset="-128"/>
                <a:ea typeface="メイリオ" panose="020B0604030504040204" pitchFamily="50" charset="-128"/>
              </a:rPr>
              <a:t>cipy.stats.multivariate_normal.pdf </a:t>
            </a:r>
            <a:r>
              <a:rPr kumimoji="1" lang="ja-JP" altLang="en-US" dirty="0">
                <a:latin typeface="メイリオ" panose="020B0604030504040204" pitchFamily="50" charset="-128"/>
                <a:ea typeface="メイリオ" panose="020B0604030504040204" pitchFamily="50" charset="-128"/>
              </a:rPr>
              <a:t>で計算できる</a:t>
            </a:r>
          </a:p>
        </p:txBody>
      </p:sp>
      <p:sp>
        <p:nvSpPr>
          <p:cNvPr id="58" name="テキスト ボックス 57">
            <a:extLst>
              <a:ext uri="{FF2B5EF4-FFF2-40B4-BE49-F238E27FC236}">
                <a16:creationId xmlns:a16="http://schemas.microsoft.com/office/drawing/2014/main" id="{E6409F37-5977-1BB0-C839-9A810A4FB593}"/>
              </a:ext>
            </a:extLst>
          </p:cNvPr>
          <p:cNvSpPr txBox="1"/>
          <p:nvPr/>
        </p:nvSpPr>
        <p:spPr>
          <a:xfrm>
            <a:off x="286694" y="6263574"/>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混合比率は省略</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8750DCA-F720-FC62-897F-8221534193C0}"/>
                  </a:ext>
                </a:extLst>
              </p:cNvPr>
              <p:cNvSpPr txBox="1"/>
              <p:nvPr/>
            </p:nvSpPr>
            <p:spPr>
              <a:xfrm>
                <a:off x="3741829" y="2916859"/>
                <a:ext cx="165064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2,3</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78750DCA-F720-FC62-897F-8221534193C0}"/>
                  </a:ext>
                </a:extLst>
              </p:cNvPr>
              <p:cNvSpPr txBox="1">
                <a:spLocks noRot="1" noChangeAspect="1" noMove="1" noResize="1" noEditPoints="1" noAdjustHandles="1" noChangeArrowheads="1" noChangeShapeType="1" noTextEdit="1"/>
              </p:cNvSpPr>
              <p:nvPr/>
            </p:nvSpPr>
            <p:spPr>
              <a:xfrm>
                <a:off x="3741829" y="2916859"/>
                <a:ext cx="1650645" cy="461665"/>
              </a:xfrm>
              <a:prstGeom prst="rect">
                <a:avLst/>
              </a:prstGeom>
              <a:blipFill>
                <a:blip r:embed="rId11"/>
                <a:stretch>
                  <a:fillRect b="-394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B2413C2-1F6B-C4BC-C88C-A6E8973EA015}"/>
              </a:ext>
            </a:extLst>
          </p:cNvPr>
          <p:cNvSpPr txBox="1"/>
          <p:nvPr/>
        </p:nvSpPr>
        <p:spPr>
          <a:xfrm>
            <a:off x="136499" y="4188940"/>
            <a:ext cx="3335999" cy="707886"/>
          </a:xfrm>
          <a:prstGeom prst="rect">
            <a:avLst/>
          </a:prstGeom>
          <a:noFill/>
        </p:spPr>
        <p:txBody>
          <a:bodyPr wrap="square" rtlCol="0">
            <a:spAutoFit/>
          </a:bodyPr>
          <a:lstStyle/>
          <a:p>
            <a:pPr algn="l"/>
            <a:r>
              <a:rPr lang="ja-JP" altLang="en-US" sz="2000" dirty="0">
                <a:latin typeface="メイリオ" panose="020B0604030504040204" pitchFamily="50" charset="-128"/>
                <a:ea typeface="メイリオ" panose="020B0604030504040204" pitchFamily="50" charset="-128"/>
              </a:rPr>
              <a:t>平均の座標は０より大きい（データは語彙数だから）</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425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95E2A4C-7229-FFE7-A98D-BC0002635C64}"/>
                  </a:ext>
                </a:extLst>
              </p:cNvPr>
              <p:cNvSpPr txBox="1"/>
              <p:nvPr/>
            </p:nvSpPr>
            <p:spPr>
              <a:xfrm>
                <a:off x="4758646" y="1123813"/>
                <a:ext cx="267470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𝑠</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𝑡</m:t>
                      </m:r>
                      <m:r>
                        <a:rPr kumimoji="1" lang="en-US" altLang="ja-JP" sz="2400" i="1">
                          <a:latin typeface="Cambria Math" panose="02040503050406030204" pitchFamily="18" charset="0"/>
                          <a:ea typeface="メイリオ" panose="020B0604030504040204" pitchFamily="50" charset="-128"/>
                        </a:rPr>
                        <m:t>.   </m:t>
                      </m:r>
                      <m:nary>
                        <m:naryPr>
                          <m:chr m:val="∑"/>
                          <m:ctrlPr>
                            <a:rPr kumimoji="1" lang="ja-JP" altLang="en-US"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95E2A4C-7229-FFE7-A98D-BC0002635C64}"/>
                  </a:ext>
                </a:extLst>
              </p:cNvPr>
              <p:cNvSpPr txBox="1">
                <a:spLocks noRot="1" noChangeAspect="1" noMove="1" noResize="1" noEditPoints="1" noAdjustHandles="1" noChangeArrowheads="1" noChangeShapeType="1" noTextEdit="1"/>
              </p:cNvSpPr>
              <p:nvPr/>
            </p:nvSpPr>
            <p:spPr>
              <a:xfrm>
                <a:off x="4758646" y="1123813"/>
                <a:ext cx="2674707"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3423315-D123-474A-69A3-5D6181801389}"/>
                  </a:ext>
                </a:extLst>
              </p:cNvPr>
              <p:cNvSpPr txBox="1"/>
              <p:nvPr/>
            </p:nvSpPr>
            <p:spPr>
              <a:xfrm>
                <a:off x="7554196" y="1707525"/>
                <a:ext cx="28780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は</m:t>
                      </m:r>
                      <m:r>
                        <a:rPr kumimoji="1" lang="en-US" altLang="ja-JP" sz="2400" b="0" i="1" smtClean="0">
                          <a:latin typeface="Cambria Math" panose="02040503050406030204" pitchFamily="18" charset="0"/>
                          <a:ea typeface="メイリオ" panose="020B0604030504040204" pitchFamily="50" charset="-128"/>
                        </a:rPr>
                        <m:t>𝐷</m:t>
                      </m:r>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𝐾</m:t>
                      </m:r>
                      <m:r>
                        <a:rPr lang="ja-JP" altLang="en-US" sz="2400" i="1">
                          <a:latin typeface="Cambria Math" panose="02040503050406030204" pitchFamily="18" charset="0"/>
                          <a:ea typeface="Cambria Math" panose="02040503050406030204" pitchFamily="18" charset="0"/>
                        </a:rPr>
                        <m:t>行列</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13423315-D123-474A-69A3-5D6181801389}"/>
                  </a:ext>
                </a:extLst>
              </p:cNvPr>
              <p:cNvSpPr txBox="1">
                <a:spLocks noRot="1" noChangeAspect="1" noMove="1" noResize="1" noEditPoints="1" noAdjustHandles="1" noChangeArrowheads="1" noChangeShapeType="1" noTextEdit="1"/>
              </p:cNvSpPr>
              <p:nvPr/>
            </p:nvSpPr>
            <p:spPr>
              <a:xfrm>
                <a:off x="7554196" y="1707525"/>
                <a:ext cx="2878031" cy="461665"/>
              </a:xfrm>
              <a:prstGeom prst="rect">
                <a:avLst/>
              </a:prstGeom>
              <a:blipFill>
                <a:blip r:embed="rId3"/>
                <a:stretch>
                  <a:fillRect t="-2632"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8B2302-081D-DFA7-3503-8E8706EC5ED7}"/>
                  </a:ext>
                </a:extLst>
              </p:cNvPr>
              <p:cNvSpPr txBox="1"/>
              <p:nvPr/>
            </p:nvSpPr>
            <p:spPr>
              <a:xfrm>
                <a:off x="505857" y="1170393"/>
                <a:ext cx="4032899"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B8B2302-081D-DFA7-3503-8E8706EC5ED7}"/>
                  </a:ext>
                </a:extLst>
              </p:cNvPr>
              <p:cNvSpPr txBox="1">
                <a:spLocks noRot="1" noChangeAspect="1" noMove="1" noResize="1" noEditPoints="1" noAdjustHandles="1" noChangeArrowheads="1" noChangeShapeType="1" noTextEdit="1"/>
              </p:cNvSpPr>
              <p:nvPr/>
            </p:nvSpPr>
            <p:spPr>
              <a:xfrm>
                <a:off x="505857" y="1170393"/>
                <a:ext cx="4032899" cy="917431"/>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7C34EDF-B292-6E71-9CFE-6B630C8BBCE1}"/>
              </a:ext>
            </a:extLst>
          </p:cNvPr>
          <p:cNvSpPr txBox="1"/>
          <p:nvPr/>
        </p:nvSpPr>
        <p:spPr>
          <a:xfrm>
            <a:off x="327609" y="3512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カテゴリカル分布の負担率の意味</a:t>
            </a:r>
          </a:p>
        </p:txBody>
      </p:sp>
      <p:sp>
        <p:nvSpPr>
          <p:cNvPr id="7" name="正方形/長方形 6">
            <a:extLst>
              <a:ext uri="{FF2B5EF4-FFF2-40B4-BE49-F238E27FC236}">
                <a16:creationId xmlns:a16="http://schemas.microsoft.com/office/drawing/2014/main" id="{57637E9A-B58F-A3CB-B86C-30B7F1AF24B7}"/>
              </a:ext>
            </a:extLst>
          </p:cNvPr>
          <p:cNvSpPr/>
          <p:nvPr/>
        </p:nvSpPr>
        <p:spPr>
          <a:xfrm>
            <a:off x="4424298" y="316392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2F8B7ED-93DE-0E14-13FE-F6FB9A8E8CAD}"/>
              </a:ext>
            </a:extLst>
          </p:cNvPr>
          <p:cNvSpPr/>
          <p:nvPr/>
        </p:nvSpPr>
        <p:spPr>
          <a:xfrm>
            <a:off x="5285000" y="3165071"/>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0BF8262-E2D6-E7ED-3D84-5A24E915353B}"/>
              </a:ext>
            </a:extLst>
          </p:cNvPr>
          <p:cNvSpPr/>
          <p:nvPr/>
        </p:nvSpPr>
        <p:spPr>
          <a:xfrm>
            <a:off x="7411533" y="3163928"/>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039A829-86C8-8F30-B118-86D5D7358321}"/>
                  </a:ext>
                </a:extLst>
              </p:cNvPr>
              <p:cNvSpPr txBox="1"/>
              <p:nvPr/>
            </p:nvSpPr>
            <p:spPr>
              <a:xfrm>
                <a:off x="5894437" y="3247133"/>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7039A829-86C8-8F30-B118-86D5D7358321}"/>
                  </a:ext>
                </a:extLst>
              </p:cNvPr>
              <p:cNvSpPr txBox="1">
                <a:spLocks noRot="1" noChangeAspect="1" noMove="1" noResize="1" noEditPoints="1" noAdjustHandles="1" noChangeArrowheads="1" noChangeShapeType="1" noTextEdit="1"/>
              </p:cNvSpPr>
              <p:nvPr/>
            </p:nvSpPr>
            <p:spPr>
              <a:xfrm>
                <a:off x="5894437" y="3247133"/>
                <a:ext cx="1126654" cy="461665"/>
              </a:xfrm>
              <a:prstGeom prst="rect">
                <a:avLst/>
              </a:prstGeom>
              <a:blipFill>
                <a:blip r:embed="rId5"/>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6D4E84E-D444-BC15-E267-E8BED47FD6C3}"/>
                  </a:ext>
                </a:extLst>
              </p:cNvPr>
              <p:cNvSpPr txBox="1"/>
              <p:nvPr/>
            </p:nvSpPr>
            <p:spPr>
              <a:xfrm>
                <a:off x="7512827" y="3225521"/>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6D4E84E-D444-BC15-E267-E8BED47FD6C3}"/>
                  </a:ext>
                </a:extLst>
              </p:cNvPr>
              <p:cNvSpPr txBox="1">
                <a:spLocks noRot="1" noChangeAspect="1" noMove="1" noResize="1" noEditPoints="1" noAdjustHandles="1" noChangeArrowheads="1" noChangeShapeType="1" noTextEdit="1"/>
              </p:cNvSpPr>
              <p:nvPr/>
            </p:nvSpPr>
            <p:spPr>
              <a:xfrm>
                <a:off x="7512827" y="3225521"/>
                <a:ext cx="1126654"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F4FA94F-0994-BE81-49D5-8EA098D8D3C6}"/>
                  </a:ext>
                </a:extLst>
              </p:cNvPr>
              <p:cNvSpPr txBox="1"/>
              <p:nvPr/>
            </p:nvSpPr>
            <p:spPr>
              <a:xfrm>
                <a:off x="4337827" y="3225521"/>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F4FA94F-0994-BE81-49D5-8EA098D8D3C6}"/>
                  </a:ext>
                </a:extLst>
              </p:cNvPr>
              <p:cNvSpPr txBox="1">
                <a:spLocks noRot="1" noChangeAspect="1" noMove="1" noResize="1" noEditPoints="1" noAdjustHandles="1" noChangeArrowheads="1" noChangeShapeType="1" noTextEdit="1"/>
              </p:cNvSpPr>
              <p:nvPr/>
            </p:nvSpPr>
            <p:spPr>
              <a:xfrm>
                <a:off x="4337827" y="3225521"/>
                <a:ext cx="1126654" cy="461665"/>
              </a:xfrm>
              <a:prstGeom prst="rect">
                <a:avLst/>
              </a:prstGeom>
              <a:blipFill>
                <a:blip r:embed="rId7"/>
                <a:stretch>
                  <a:fillRect b="-13158"/>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91EB8C74-6A6B-83CB-62E4-B515823C5BDC}"/>
              </a:ext>
            </a:extLst>
          </p:cNvPr>
          <p:cNvSpPr/>
          <p:nvPr/>
        </p:nvSpPr>
        <p:spPr>
          <a:xfrm>
            <a:off x="4443729" y="3904261"/>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9CE91CE9-3E8B-6196-B793-43719C25D298}"/>
              </a:ext>
            </a:extLst>
          </p:cNvPr>
          <p:cNvSpPr/>
          <p:nvPr/>
        </p:nvSpPr>
        <p:spPr>
          <a:xfrm>
            <a:off x="5645649" y="3905404"/>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9E4B0C3-02AB-D91B-21F5-2F29D64B679F}"/>
              </a:ext>
            </a:extLst>
          </p:cNvPr>
          <p:cNvSpPr/>
          <p:nvPr/>
        </p:nvSpPr>
        <p:spPr>
          <a:xfrm>
            <a:off x="6986139" y="3904261"/>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B0837F2-DEFD-E014-D7B6-AEEFB10C84D0}"/>
                  </a:ext>
                </a:extLst>
              </p:cNvPr>
              <p:cNvSpPr txBox="1"/>
              <p:nvPr/>
            </p:nvSpPr>
            <p:spPr>
              <a:xfrm>
                <a:off x="5741795" y="3985151"/>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8B0837F2-DEFD-E014-D7B6-AEEFB10C84D0}"/>
                  </a:ext>
                </a:extLst>
              </p:cNvPr>
              <p:cNvSpPr txBox="1">
                <a:spLocks noRot="1" noChangeAspect="1" noMove="1" noResize="1" noEditPoints="1" noAdjustHandles="1" noChangeArrowheads="1" noChangeShapeType="1" noTextEdit="1"/>
              </p:cNvSpPr>
              <p:nvPr/>
            </p:nvSpPr>
            <p:spPr>
              <a:xfrm>
                <a:off x="5741795" y="3985151"/>
                <a:ext cx="1133772" cy="461665"/>
              </a:xfrm>
              <a:prstGeom prst="rect">
                <a:avLst/>
              </a:prstGeom>
              <a:blipFill>
                <a:blip r:embed="rId8"/>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E4ABFD8-1D28-B875-4AF9-374E22A415EF}"/>
                  </a:ext>
                </a:extLst>
              </p:cNvPr>
              <p:cNvSpPr txBox="1"/>
              <p:nvPr/>
            </p:nvSpPr>
            <p:spPr>
              <a:xfrm>
                <a:off x="7532258" y="3965854"/>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FE4ABFD8-1D28-B875-4AF9-374E22A415EF}"/>
                  </a:ext>
                </a:extLst>
              </p:cNvPr>
              <p:cNvSpPr txBox="1">
                <a:spLocks noRot="1" noChangeAspect="1" noMove="1" noResize="1" noEditPoints="1" noAdjustHandles="1" noChangeArrowheads="1" noChangeShapeType="1" noTextEdit="1"/>
              </p:cNvSpPr>
              <p:nvPr/>
            </p:nvSpPr>
            <p:spPr>
              <a:xfrm>
                <a:off x="7532258" y="3965854"/>
                <a:ext cx="1133772" cy="461665"/>
              </a:xfrm>
              <a:prstGeom prst="rect">
                <a:avLst/>
              </a:prstGeom>
              <a:blipFill>
                <a:blip r:embed="rId9"/>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32566E1-23F7-FD5B-D018-FA63D067EF48}"/>
                  </a:ext>
                </a:extLst>
              </p:cNvPr>
              <p:cNvSpPr txBox="1"/>
              <p:nvPr/>
            </p:nvSpPr>
            <p:spPr>
              <a:xfrm>
                <a:off x="4396156" y="3965854"/>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932566E1-23F7-FD5B-D018-FA63D067EF48}"/>
                  </a:ext>
                </a:extLst>
              </p:cNvPr>
              <p:cNvSpPr txBox="1">
                <a:spLocks noRot="1" noChangeAspect="1" noMove="1" noResize="1" noEditPoints="1" noAdjustHandles="1" noChangeArrowheads="1" noChangeShapeType="1" noTextEdit="1"/>
              </p:cNvSpPr>
              <p:nvPr/>
            </p:nvSpPr>
            <p:spPr>
              <a:xfrm>
                <a:off x="4396156" y="3965854"/>
                <a:ext cx="1133772" cy="461665"/>
              </a:xfrm>
              <a:prstGeom prst="rect">
                <a:avLst/>
              </a:prstGeom>
              <a:blipFill>
                <a:blip r:embed="rId10"/>
                <a:stretch>
                  <a:fillRect b="-14667"/>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C09FB01F-829F-0B33-9E1D-478213844F11}"/>
              </a:ext>
            </a:extLst>
          </p:cNvPr>
          <p:cNvSpPr/>
          <p:nvPr/>
        </p:nvSpPr>
        <p:spPr>
          <a:xfrm>
            <a:off x="4424298" y="510665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174B8084-5DB8-26A5-9A17-003452A5A549}"/>
              </a:ext>
            </a:extLst>
          </p:cNvPr>
          <p:cNvSpPr/>
          <p:nvPr/>
        </p:nvSpPr>
        <p:spPr>
          <a:xfrm>
            <a:off x="5892862" y="5107801"/>
            <a:ext cx="197187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5B33052-9126-0EC7-8667-3D2583DA90DA}"/>
              </a:ext>
            </a:extLst>
          </p:cNvPr>
          <p:cNvSpPr/>
          <p:nvPr/>
        </p:nvSpPr>
        <p:spPr>
          <a:xfrm>
            <a:off x="7864735" y="5106658"/>
            <a:ext cx="1094022"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2515B50-2C95-ECD8-48A8-871037FA1BDA}"/>
                  </a:ext>
                </a:extLst>
              </p:cNvPr>
              <p:cNvSpPr txBox="1"/>
              <p:nvPr/>
            </p:nvSpPr>
            <p:spPr>
              <a:xfrm>
                <a:off x="6246869" y="5168251"/>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92515B50-2C95-ECD8-48A8-871037FA1BDA}"/>
                  </a:ext>
                </a:extLst>
              </p:cNvPr>
              <p:cNvSpPr txBox="1">
                <a:spLocks noRot="1" noChangeAspect="1" noMove="1" noResize="1" noEditPoints="1" noAdjustHandles="1" noChangeArrowheads="1" noChangeShapeType="1" noTextEdit="1"/>
              </p:cNvSpPr>
              <p:nvPr/>
            </p:nvSpPr>
            <p:spPr>
              <a:xfrm>
                <a:off x="6246869" y="5168251"/>
                <a:ext cx="1164229" cy="461665"/>
              </a:xfrm>
              <a:prstGeom prst="rect">
                <a:avLst/>
              </a:prstGeom>
              <a:blipFill>
                <a:blip r:embed="rId11"/>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9E8BCD96-3518-5551-B14F-55E14344240A}"/>
                  </a:ext>
                </a:extLst>
              </p:cNvPr>
              <p:cNvSpPr txBox="1"/>
              <p:nvPr/>
            </p:nvSpPr>
            <p:spPr>
              <a:xfrm>
                <a:off x="7864734" y="5194147"/>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9E8BCD96-3518-5551-B14F-55E14344240A}"/>
                  </a:ext>
                </a:extLst>
              </p:cNvPr>
              <p:cNvSpPr txBox="1">
                <a:spLocks noRot="1" noChangeAspect="1" noMove="1" noResize="1" noEditPoints="1" noAdjustHandles="1" noChangeArrowheads="1" noChangeShapeType="1" noTextEdit="1"/>
              </p:cNvSpPr>
              <p:nvPr/>
            </p:nvSpPr>
            <p:spPr>
              <a:xfrm>
                <a:off x="7864734" y="5194147"/>
                <a:ext cx="1164229" cy="461665"/>
              </a:xfrm>
              <a:prstGeom prst="rect">
                <a:avLst/>
              </a:prstGeom>
              <a:blipFill>
                <a:blip r:embed="rId12"/>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6B919AA-8B91-7393-2A95-F5850B18A384}"/>
                  </a:ext>
                </a:extLst>
              </p:cNvPr>
              <p:cNvSpPr txBox="1"/>
              <p:nvPr/>
            </p:nvSpPr>
            <p:spPr>
              <a:xfrm>
                <a:off x="4376725" y="5168251"/>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96B919AA-8B91-7393-2A95-F5850B18A384}"/>
                  </a:ext>
                </a:extLst>
              </p:cNvPr>
              <p:cNvSpPr txBox="1">
                <a:spLocks noRot="1" noChangeAspect="1" noMove="1" noResize="1" noEditPoints="1" noAdjustHandles="1" noChangeArrowheads="1" noChangeShapeType="1" noTextEdit="1"/>
              </p:cNvSpPr>
              <p:nvPr/>
            </p:nvSpPr>
            <p:spPr>
              <a:xfrm>
                <a:off x="4376725" y="5168251"/>
                <a:ext cx="1164229" cy="461665"/>
              </a:xfrm>
              <a:prstGeom prst="rect">
                <a:avLst/>
              </a:prstGeom>
              <a:blipFill>
                <a:blip r:embed="rId13"/>
                <a:stretch>
                  <a:fillRect b="-13158"/>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3F8AD17-D0A7-58AB-FCE4-9E072DF08835}"/>
              </a:ext>
            </a:extLst>
          </p:cNvPr>
          <p:cNvSpPr txBox="1"/>
          <p:nvPr/>
        </p:nvSpPr>
        <p:spPr>
          <a:xfrm>
            <a:off x="4191087" y="2651731"/>
            <a:ext cx="21611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a:t>
            </a:r>
            <a:r>
              <a:rPr kumimoji="1" lang="ja-JP" altLang="en-US" sz="2400" dirty="0">
                <a:latin typeface="メイリオ" panose="020B0604030504040204" pitchFamily="50" charset="-128"/>
                <a:ea typeface="メイリオ" panose="020B0604030504040204" pitchFamily="50" charset="-128"/>
              </a:rPr>
              <a:t>とすると</a:t>
            </a:r>
          </a:p>
        </p:txBody>
      </p:sp>
      <p:sp>
        <p:nvSpPr>
          <p:cNvPr id="26" name="テキスト ボックス 25">
            <a:extLst>
              <a:ext uri="{FF2B5EF4-FFF2-40B4-BE49-F238E27FC236}">
                <a16:creationId xmlns:a16="http://schemas.microsoft.com/office/drawing/2014/main" id="{F7E66AB9-B63B-883A-1951-579E67B63FB4}"/>
              </a:ext>
            </a:extLst>
          </p:cNvPr>
          <p:cNvSpPr txBox="1"/>
          <p:nvPr/>
        </p:nvSpPr>
        <p:spPr>
          <a:xfrm>
            <a:off x="3529725" y="3184462"/>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d=1</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4837E011-9A82-7305-C7EA-1E30D7B91C35}"/>
              </a:ext>
            </a:extLst>
          </p:cNvPr>
          <p:cNvSpPr txBox="1"/>
          <p:nvPr/>
        </p:nvSpPr>
        <p:spPr>
          <a:xfrm>
            <a:off x="3524362" y="3897471"/>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d=2</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F6B489DE-6F6C-B8EA-314B-2D7C35F9D55B}"/>
              </a:ext>
            </a:extLst>
          </p:cNvPr>
          <p:cNvSpPr txBox="1"/>
          <p:nvPr/>
        </p:nvSpPr>
        <p:spPr>
          <a:xfrm>
            <a:off x="3521678" y="5168250"/>
            <a:ext cx="8499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d=D</a:t>
            </a:r>
            <a:endParaRPr kumimoji="1" lang="ja-JP" altLang="en-US" sz="2400"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958BE7CA-6B29-B1E3-F043-D093B84635F9}"/>
              </a:ext>
            </a:extLst>
          </p:cNvPr>
          <p:cNvSpPr/>
          <p:nvPr/>
        </p:nvSpPr>
        <p:spPr>
          <a:xfrm>
            <a:off x="6400528" y="2689114"/>
            <a:ext cx="491587" cy="313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3C8501C-CE67-BCD6-262C-9A41FA618B51}"/>
              </a:ext>
            </a:extLst>
          </p:cNvPr>
          <p:cNvSpPr/>
          <p:nvPr/>
        </p:nvSpPr>
        <p:spPr>
          <a:xfrm>
            <a:off x="6970832" y="2688861"/>
            <a:ext cx="491587" cy="3134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7EC804D-1302-7427-A1DD-E4EE58CAE39A}"/>
              </a:ext>
            </a:extLst>
          </p:cNvPr>
          <p:cNvSpPr/>
          <p:nvPr/>
        </p:nvSpPr>
        <p:spPr>
          <a:xfrm>
            <a:off x="7557424" y="2690330"/>
            <a:ext cx="491587" cy="3134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126B27F-9415-BDF5-81BE-4EA07640DBB9}"/>
              </a:ext>
            </a:extLst>
          </p:cNvPr>
          <p:cNvSpPr txBox="1"/>
          <p:nvPr/>
        </p:nvSpPr>
        <p:spPr>
          <a:xfrm>
            <a:off x="6346220" y="2424998"/>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k=1</a:t>
            </a:r>
            <a:endParaRPr kumimoji="1" lang="ja-JP" altLang="en-US"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B895343D-0A2B-55D0-BB9F-792DAD93D804}"/>
              </a:ext>
            </a:extLst>
          </p:cNvPr>
          <p:cNvSpPr txBox="1"/>
          <p:nvPr/>
        </p:nvSpPr>
        <p:spPr>
          <a:xfrm>
            <a:off x="6889358" y="2418355"/>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k=2</a:t>
            </a:r>
            <a:endParaRPr kumimoji="1" lang="ja-JP" altLang="en-US"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0AB3BC5-BF78-5C54-F1D9-1A78BE1D1C2A}"/>
              </a:ext>
            </a:extLst>
          </p:cNvPr>
          <p:cNvSpPr txBox="1"/>
          <p:nvPr/>
        </p:nvSpPr>
        <p:spPr>
          <a:xfrm>
            <a:off x="7501131" y="2431641"/>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k=3</a:t>
            </a:r>
            <a:endParaRPr kumimoji="1" lang="ja-JP" altLang="en-US"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4D558002-7B48-4420-FB88-D8EAA98699F3}"/>
              </a:ext>
            </a:extLst>
          </p:cNvPr>
          <p:cNvSpPr txBox="1"/>
          <p:nvPr/>
        </p:nvSpPr>
        <p:spPr>
          <a:xfrm>
            <a:off x="4424298" y="4635520"/>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397AA94-2B93-14AF-3CCF-2F6E12094FC2}"/>
              </a:ext>
            </a:extLst>
          </p:cNvPr>
          <p:cNvSpPr txBox="1"/>
          <p:nvPr/>
        </p:nvSpPr>
        <p:spPr>
          <a:xfrm>
            <a:off x="327609" y="4128303"/>
            <a:ext cx="368883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各文書毎の負担率</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GMM</a:t>
            </a:r>
            <a:r>
              <a:rPr lang="ja-JP" altLang="en-US" sz="2400" dirty="0">
                <a:latin typeface="メイリオ" panose="020B0604030504040204" pitchFamily="50" charset="-128"/>
                <a:ea typeface="メイリオ" panose="020B0604030504040204" pitchFamily="50" charset="-128"/>
              </a:rPr>
              <a:t>の絵を横にした）</a:t>
            </a:r>
            <a:endParaRPr kumimoji="1" lang="ja-JP" altLang="en-US" sz="2400" dirty="0">
              <a:latin typeface="メイリオ" panose="020B0604030504040204" pitchFamily="50" charset="-128"/>
              <a:ea typeface="メイリオ" panose="020B0604030504040204" pitchFamily="50" charset="-128"/>
            </a:endParaRPr>
          </a:p>
        </p:txBody>
      </p:sp>
      <p:sp>
        <p:nvSpPr>
          <p:cNvPr id="37" name="左中かっこ 36">
            <a:extLst>
              <a:ext uri="{FF2B5EF4-FFF2-40B4-BE49-F238E27FC236}">
                <a16:creationId xmlns:a16="http://schemas.microsoft.com/office/drawing/2014/main" id="{FA84B634-7FA8-D31C-DFF0-978A1EB2E519}"/>
              </a:ext>
            </a:extLst>
          </p:cNvPr>
          <p:cNvSpPr/>
          <p:nvPr/>
        </p:nvSpPr>
        <p:spPr>
          <a:xfrm>
            <a:off x="2922253" y="3124759"/>
            <a:ext cx="511128" cy="23898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E0E1657-069C-D48C-1A93-DF91D7AD1EA9}"/>
                  </a:ext>
                </a:extLst>
              </p:cNvPr>
              <p:cNvSpPr txBox="1"/>
              <p:nvPr/>
            </p:nvSpPr>
            <p:spPr>
              <a:xfrm>
                <a:off x="9064170" y="3003799"/>
                <a:ext cx="1698927"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1</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0E0E1657-069C-D48C-1A93-DF91D7AD1EA9}"/>
                  </a:ext>
                </a:extLst>
              </p:cNvPr>
              <p:cNvSpPr txBox="1">
                <a:spLocks noRot="1" noChangeAspect="1" noMove="1" noResize="1" noEditPoints="1" noAdjustHandles="1" noChangeArrowheads="1" noChangeShapeType="1" noTextEdit="1"/>
              </p:cNvSpPr>
              <p:nvPr/>
            </p:nvSpPr>
            <p:spPr>
              <a:xfrm>
                <a:off x="9064170" y="3003799"/>
                <a:ext cx="1698927" cy="87107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A80A46D8-34B4-3786-8820-8F9765070D85}"/>
                  </a:ext>
                </a:extLst>
              </p:cNvPr>
              <p:cNvSpPr txBox="1"/>
              <p:nvPr/>
            </p:nvSpPr>
            <p:spPr>
              <a:xfrm>
                <a:off x="9093999" y="3818042"/>
                <a:ext cx="1704249"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2</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A80A46D8-34B4-3786-8820-8F9765070D85}"/>
                  </a:ext>
                </a:extLst>
              </p:cNvPr>
              <p:cNvSpPr txBox="1">
                <a:spLocks noRot="1" noChangeAspect="1" noMove="1" noResize="1" noEditPoints="1" noAdjustHandles="1" noChangeArrowheads="1" noChangeShapeType="1" noTextEdit="1"/>
              </p:cNvSpPr>
              <p:nvPr/>
            </p:nvSpPr>
            <p:spPr>
              <a:xfrm>
                <a:off x="9093999" y="3818042"/>
                <a:ext cx="1704249" cy="8710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1C5F66F-B19C-579A-D278-3E335BCCD0C3}"/>
                  </a:ext>
                </a:extLst>
              </p:cNvPr>
              <p:cNvSpPr txBox="1"/>
              <p:nvPr/>
            </p:nvSpPr>
            <p:spPr>
              <a:xfrm>
                <a:off x="9064170" y="4995561"/>
                <a:ext cx="1726690"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𝐷</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71C5F66F-B19C-579A-D278-3E335BCCD0C3}"/>
                  </a:ext>
                </a:extLst>
              </p:cNvPr>
              <p:cNvSpPr txBox="1">
                <a:spLocks noRot="1" noChangeAspect="1" noMove="1" noResize="1" noEditPoints="1" noAdjustHandles="1" noChangeArrowheads="1" noChangeShapeType="1" noTextEdit="1"/>
              </p:cNvSpPr>
              <p:nvPr/>
            </p:nvSpPr>
            <p:spPr>
              <a:xfrm>
                <a:off x="9064170" y="4995561"/>
                <a:ext cx="1726690" cy="871072"/>
              </a:xfrm>
              <a:prstGeom prst="rect">
                <a:avLst/>
              </a:prstGeom>
              <a:blipFill>
                <a:blip r:embed="rId16"/>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E06A808E-0267-436E-B6AB-8B3B3344C2BB}"/>
              </a:ext>
            </a:extLst>
          </p:cNvPr>
          <p:cNvSpPr txBox="1"/>
          <p:nvPr/>
        </p:nvSpPr>
        <p:spPr>
          <a:xfrm>
            <a:off x="1893545" y="6253625"/>
            <a:ext cx="943880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各文書（口コミなど）がクラスタ</a:t>
            </a:r>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に所属</a:t>
            </a:r>
            <a:r>
              <a:rPr lang="ja-JP" altLang="en-US" sz="3200" dirty="0">
                <a:latin typeface="メイリオ" panose="020B0604030504040204" pitchFamily="50" charset="-128"/>
                <a:ea typeface="メイリオ" panose="020B0604030504040204" pitchFamily="50" charset="-128"/>
              </a:rPr>
              <a:t>する割合</a:t>
            </a:r>
            <a:endParaRPr kumimoji="1" lang="ja-JP" altLang="en-US" sz="3200" dirty="0">
              <a:latin typeface="メイリオ" panose="020B0604030504040204" pitchFamily="50" charset="-128"/>
              <a:ea typeface="メイリオ" panose="020B0604030504040204" pitchFamily="50" charset="-128"/>
            </a:endParaRPr>
          </a:p>
        </p:txBody>
      </p:sp>
      <p:sp>
        <p:nvSpPr>
          <p:cNvPr id="44" name="矢印: 下 43">
            <a:extLst>
              <a:ext uri="{FF2B5EF4-FFF2-40B4-BE49-F238E27FC236}">
                <a16:creationId xmlns:a16="http://schemas.microsoft.com/office/drawing/2014/main" id="{BCDE036E-4047-B021-464D-82FE40E292B5}"/>
              </a:ext>
            </a:extLst>
          </p:cNvPr>
          <p:cNvSpPr/>
          <p:nvPr/>
        </p:nvSpPr>
        <p:spPr>
          <a:xfrm>
            <a:off x="5980922" y="5866633"/>
            <a:ext cx="1040169" cy="327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22CA1B6-2708-B1F6-C1FD-184B1C1F0528}"/>
                  </a:ext>
                </a:extLst>
              </p:cNvPr>
              <p:cNvSpPr txBox="1"/>
              <p:nvPr/>
            </p:nvSpPr>
            <p:spPr>
              <a:xfrm>
                <a:off x="7721877" y="1331718"/>
                <a:ext cx="4337982" cy="369332"/>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r>
                      <a:rPr kumimoji="1"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文書</m:t>
                    </m:r>
                    <m:r>
                      <a:rPr lang="en-US" altLang="ja-JP" sz="2400" b="0" i="1" smtClean="0">
                        <a:latin typeface="Cambria Math" panose="02040503050406030204" pitchFamily="18" charset="0"/>
                        <a:ea typeface="メイリオ" panose="020B0604030504040204" pitchFamily="50" charset="-128"/>
                      </a:rPr>
                      <m:t>𝑑</m:t>
                    </m:r>
                    <m:r>
                      <a:rPr lang="ja-JP" altLang="en-US" sz="2400" i="1">
                        <a:latin typeface="Cambria Math" panose="02040503050406030204" pitchFamily="18" charset="0"/>
                        <a:ea typeface="メイリオ" panose="020B0604030504040204" pitchFamily="50" charset="-128"/>
                      </a:rPr>
                      <m:t>での</m:t>
                    </m:r>
                  </m:oMath>
                </a14:m>
                <a:r>
                  <a:rPr kumimoji="1" lang="ja-JP" altLang="en-US" sz="2400" dirty="0">
                    <a:latin typeface="メイリオ" panose="020B0604030504040204" pitchFamily="50" charset="-128"/>
                    <a:ea typeface="メイリオ" panose="020B0604030504040204" pitchFamily="50" charset="-128"/>
                  </a:rPr>
                  <a:t>語彙</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の出現頻度</a:t>
                </a:r>
              </a:p>
            </p:txBody>
          </p:sp>
        </mc:Choice>
        <mc:Fallback xmlns="">
          <p:sp>
            <p:nvSpPr>
              <p:cNvPr id="45" name="テキスト ボックス 44">
                <a:extLst>
                  <a:ext uri="{FF2B5EF4-FFF2-40B4-BE49-F238E27FC236}">
                    <a16:creationId xmlns:a16="http://schemas.microsoft.com/office/drawing/2014/main" id="{422CA1B6-2708-B1F6-C1FD-184B1C1F0528}"/>
                  </a:ext>
                </a:extLst>
              </p:cNvPr>
              <p:cNvSpPr txBox="1">
                <a:spLocks noRot="1" noChangeAspect="1" noMove="1" noResize="1" noEditPoints="1" noAdjustHandles="1" noChangeArrowheads="1" noChangeShapeType="1" noTextEdit="1"/>
              </p:cNvSpPr>
              <p:nvPr/>
            </p:nvSpPr>
            <p:spPr>
              <a:xfrm>
                <a:off x="7721877" y="1331718"/>
                <a:ext cx="4337982" cy="369332"/>
              </a:xfrm>
              <a:prstGeom prst="rect">
                <a:avLst/>
              </a:prstGeom>
              <a:blipFill>
                <a:blip r:embed="rId17"/>
                <a:stretch>
                  <a:fillRect l="-1828" t="-21311" r="-3376" b="-524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40638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CD6DBB-46D3-F77E-FE65-7EA44E03BE78}"/>
              </a:ext>
            </a:extLst>
          </p:cNvPr>
          <p:cNvSpPr txBox="1"/>
          <p:nvPr/>
        </p:nvSpPr>
        <p:spPr>
          <a:xfrm>
            <a:off x="621433" y="196455"/>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負担率を手計算する</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BEA8CD3-8CB5-54EE-7C50-97B02C989BF3}"/>
                  </a:ext>
                </a:extLst>
              </p:cNvPr>
              <p:cNvSpPr txBox="1"/>
              <p:nvPr/>
            </p:nvSpPr>
            <p:spPr>
              <a:xfrm>
                <a:off x="2693789" y="2273394"/>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2BEA8CD3-8CB5-54EE-7C50-97B02C989BF3}"/>
                  </a:ext>
                </a:extLst>
              </p:cNvPr>
              <p:cNvSpPr txBox="1">
                <a:spLocks noRot="1" noChangeAspect="1" noMove="1" noResize="1" noEditPoints="1" noAdjustHandles="1" noChangeArrowheads="1" noChangeShapeType="1" noTextEdit="1"/>
              </p:cNvSpPr>
              <p:nvPr/>
            </p:nvSpPr>
            <p:spPr>
              <a:xfrm>
                <a:off x="2693789" y="2273394"/>
                <a:ext cx="579518" cy="369332"/>
              </a:xfrm>
              <a:prstGeom prst="rect">
                <a:avLst/>
              </a:prstGeom>
              <a:blipFill>
                <a:blip r:embed="rId2"/>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89B3529-A744-355E-2CBF-3FA55CC69E84}"/>
                  </a:ext>
                </a:extLst>
              </p:cNvPr>
              <p:cNvSpPr txBox="1"/>
              <p:nvPr/>
            </p:nvSpPr>
            <p:spPr>
              <a:xfrm>
                <a:off x="9169999" y="2262941"/>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089B3529-A744-355E-2CBF-3FA55CC69E84}"/>
                  </a:ext>
                </a:extLst>
              </p:cNvPr>
              <p:cNvSpPr txBox="1">
                <a:spLocks noRot="1" noChangeAspect="1" noMove="1" noResize="1" noEditPoints="1" noAdjustHandles="1" noChangeArrowheads="1" noChangeShapeType="1" noTextEdit="1"/>
              </p:cNvSpPr>
              <p:nvPr/>
            </p:nvSpPr>
            <p:spPr>
              <a:xfrm>
                <a:off x="9169999" y="2262941"/>
                <a:ext cx="573106" cy="369332"/>
              </a:xfrm>
              <a:prstGeom prst="rect">
                <a:avLst/>
              </a:prstGeom>
              <a:blipFill>
                <a:blip r:embed="rId3"/>
                <a:stretch>
                  <a:fillRect l="-14894" t="-3279" r="-1064"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469D287-699B-CB94-3500-B986DE0367D8}"/>
                  </a:ext>
                </a:extLst>
              </p:cNvPr>
              <p:cNvSpPr txBox="1"/>
              <p:nvPr/>
            </p:nvSpPr>
            <p:spPr>
              <a:xfrm>
                <a:off x="3417899" y="226755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6469D287-699B-CB94-3500-B986DE0367D8}"/>
                  </a:ext>
                </a:extLst>
              </p:cNvPr>
              <p:cNvSpPr txBox="1">
                <a:spLocks noRot="1" noChangeAspect="1" noMove="1" noResize="1" noEditPoints="1" noAdjustHandles="1" noChangeArrowheads="1" noChangeShapeType="1" noTextEdit="1"/>
              </p:cNvSpPr>
              <p:nvPr/>
            </p:nvSpPr>
            <p:spPr>
              <a:xfrm>
                <a:off x="3417899" y="2267557"/>
                <a:ext cx="579518" cy="369332"/>
              </a:xfrm>
              <a:prstGeom prst="rect">
                <a:avLst/>
              </a:prstGeom>
              <a:blipFill>
                <a:blip r:embed="rId4"/>
                <a:stretch>
                  <a:fillRect l="-14737" t="-3279" r="-1053" b="-27869"/>
                </a:stretch>
              </a:blipFill>
            </p:spPr>
            <p:txBody>
              <a:bodyPr/>
              <a:lstStyle/>
              <a:p>
                <a:r>
                  <a:rPr lang="ja-JP" altLang="en-US">
                    <a:noFill/>
                  </a:rPr>
                  <a:t> </a:t>
                </a:r>
              </a:p>
            </p:txBody>
          </p:sp>
        </mc:Fallback>
      </mc:AlternateContent>
      <p:sp>
        <p:nvSpPr>
          <p:cNvPr id="34" name="正方形/長方形 33">
            <a:extLst>
              <a:ext uri="{FF2B5EF4-FFF2-40B4-BE49-F238E27FC236}">
                <a16:creationId xmlns:a16="http://schemas.microsoft.com/office/drawing/2014/main" id="{A06BD2FE-9F89-FFC2-5E9E-B7A95B401503}"/>
              </a:ext>
            </a:extLst>
          </p:cNvPr>
          <p:cNvSpPr/>
          <p:nvPr/>
        </p:nvSpPr>
        <p:spPr>
          <a:xfrm>
            <a:off x="2583112" y="1608056"/>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92F6C1D0-9CE5-6947-D382-4B1AB3F3E2EB}"/>
              </a:ext>
            </a:extLst>
          </p:cNvPr>
          <p:cNvSpPr/>
          <p:nvPr/>
        </p:nvSpPr>
        <p:spPr>
          <a:xfrm>
            <a:off x="3372288" y="1987165"/>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988D38DA-D3FB-2890-FC49-A17DFB02B02B}"/>
              </a:ext>
            </a:extLst>
          </p:cNvPr>
          <p:cNvSpPr/>
          <p:nvPr/>
        </p:nvSpPr>
        <p:spPr>
          <a:xfrm>
            <a:off x="9190201" y="1738715"/>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20EFECF-AAAD-A97A-11DE-9F1A9E37A7E9}"/>
              </a:ext>
            </a:extLst>
          </p:cNvPr>
          <p:cNvSpPr/>
          <p:nvPr/>
        </p:nvSpPr>
        <p:spPr>
          <a:xfrm>
            <a:off x="8382710" y="2091138"/>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F40AD248-4F21-8DA0-59B9-8D05EB27FD91}"/>
              </a:ext>
            </a:extLst>
          </p:cNvPr>
          <p:cNvSpPr/>
          <p:nvPr/>
        </p:nvSpPr>
        <p:spPr>
          <a:xfrm>
            <a:off x="7544088" y="1882078"/>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5E8CCC25-B51E-F728-F10E-8E5EF9ADE649}"/>
              </a:ext>
            </a:extLst>
          </p:cNvPr>
          <p:cNvSpPr/>
          <p:nvPr/>
        </p:nvSpPr>
        <p:spPr>
          <a:xfrm>
            <a:off x="6694167" y="1987165"/>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1EA4C4AA-DE85-D6E1-6A55-859264F18650}"/>
              </a:ext>
            </a:extLst>
          </p:cNvPr>
          <p:cNvSpPr/>
          <p:nvPr/>
        </p:nvSpPr>
        <p:spPr>
          <a:xfrm>
            <a:off x="5849933" y="1738715"/>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611F8A0A-0CEC-7252-20E6-ADD1BA0915B5}"/>
              </a:ext>
            </a:extLst>
          </p:cNvPr>
          <p:cNvSpPr/>
          <p:nvPr/>
        </p:nvSpPr>
        <p:spPr>
          <a:xfrm>
            <a:off x="5005699" y="1821961"/>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8BBD8EF-B348-42F4-8A61-4D30F74D32D8}"/>
              </a:ext>
            </a:extLst>
          </p:cNvPr>
          <p:cNvSpPr/>
          <p:nvPr/>
        </p:nvSpPr>
        <p:spPr>
          <a:xfrm>
            <a:off x="4161465" y="1882078"/>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コネクタ 43">
            <a:extLst>
              <a:ext uri="{FF2B5EF4-FFF2-40B4-BE49-F238E27FC236}">
                <a16:creationId xmlns:a16="http://schemas.microsoft.com/office/drawing/2014/main" id="{D8397213-8C7D-7F48-0BE0-465AD7FEA286}"/>
              </a:ext>
            </a:extLst>
          </p:cNvPr>
          <p:cNvCxnSpPr/>
          <p:nvPr/>
        </p:nvCxnSpPr>
        <p:spPr>
          <a:xfrm>
            <a:off x="1688109" y="3648877"/>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1D06C97F-8110-5199-8CDB-3300980B44F3}"/>
              </a:ext>
            </a:extLst>
          </p:cNvPr>
          <p:cNvSpPr/>
          <p:nvPr/>
        </p:nvSpPr>
        <p:spPr>
          <a:xfrm>
            <a:off x="2583112" y="3500994"/>
            <a:ext cx="449675" cy="147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36B56A3B-167C-85B9-0483-4E21A8B3955D}"/>
              </a:ext>
            </a:extLst>
          </p:cNvPr>
          <p:cNvSpPr/>
          <p:nvPr/>
        </p:nvSpPr>
        <p:spPr>
          <a:xfrm>
            <a:off x="3372288" y="3134575"/>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0220D346-9863-11F5-B97D-385B312EBC3A}"/>
              </a:ext>
            </a:extLst>
          </p:cNvPr>
          <p:cNvSpPr/>
          <p:nvPr/>
        </p:nvSpPr>
        <p:spPr>
          <a:xfrm>
            <a:off x="9190201" y="3500995"/>
            <a:ext cx="449675" cy="147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43AE30A4-E708-69EA-9CE0-CAC86FAC9EAA}"/>
              </a:ext>
            </a:extLst>
          </p:cNvPr>
          <p:cNvSpPr/>
          <p:nvPr/>
        </p:nvSpPr>
        <p:spPr>
          <a:xfrm>
            <a:off x="8382710" y="3118528"/>
            <a:ext cx="449675" cy="517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42D5CD02-F801-3AA3-E4FA-001A4B413B1F}"/>
              </a:ext>
            </a:extLst>
          </p:cNvPr>
          <p:cNvSpPr/>
          <p:nvPr/>
        </p:nvSpPr>
        <p:spPr>
          <a:xfrm>
            <a:off x="6694167" y="3422607"/>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5CADF835-27CB-43DE-AF32-9829A2EF5095}"/>
              </a:ext>
            </a:extLst>
          </p:cNvPr>
          <p:cNvSpPr/>
          <p:nvPr/>
        </p:nvSpPr>
        <p:spPr>
          <a:xfrm>
            <a:off x="5849933" y="3435392"/>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F704FFC0-CDFB-EF46-9FBC-908D46C1DE75}"/>
              </a:ext>
            </a:extLst>
          </p:cNvPr>
          <p:cNvSpPr/>
          <p:nvPr/>
        </p:nvSpPr>
        <p:spPr>
          <a:xfrm>
            <a:off x="5005699" y="3583521"/>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CECF7BA1-694A-3CE6-8EF0-E3D401B7246E}"/>
              </a:ext>
            </a:extLst>
          </p:cNvPr>
          <p:cNvSpPr/>
          <p:nvPr/>
        </p:nvSpPr>
        <p:spPr>
          <a:xfrm>
            <a:off x="4161465" y="3134576"/>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BC92B01-757F-9C6B-C4E1-2C0C4188837A}"/>
              </a:ext>
            </a:extLst>
          </p:cNvPr>
          <p:cNvCxnSpPr/>
          <p:nvPr/>
        </p:nvCxnSpPr>
        <p:spPr>
          <a:xfrm>
            <a:off x="1734879" y="2237275"/>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AABC8554-9620-BA34-F2FD-C25F636C8916}"/>
                  </a:ext>
                </a:extLst>
              </p:cNvPr>
              <p:cNvSpPr txBox="1"/>
              <p:nvPr/>
            </p:nvSpPr>
            <p:spPr>
              <a:xfrm>
                <a:off x="2571335" y="3687425"/>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AABC8554-9620-BA34-F2FD-C25F636C8916}"/>
                  </a:ext>
                </a:extLst>
              </p:cNvPr>
              <p:cNvSpPr txBox="1">
                <a:spLocks noRot="1" noChangeAspect="1" noMove="1" noResize="1" noEditPoints="1" noAdjustHandles="1" noChangeArrowheads="1" noChangeShapeType="1" noTextEdit="1"/>
              </p:cNvSpPr>
              <p:nvPr/>
            </p:nvSpPr>
            <p:spPr>
              <a:xfrm>
                <a:off x="2571335" y="3687425"/>
                <a:ext cx="586635" cy="369332"/>
              </a:xfrm>
              <a:prstGeom prst="rect">
                <a:avLst/>
              </a:prstGeom>
              <a:blipFill>
                <a:blip r:embed="rId5"/>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514A2CFE-9EC5-6097-467C-B7B6868CBEE1}"/>
                  </a:ext>
                </a:extLst>
              </p:cNvPr>
              <p:cNvSpPr txBox="1"/>
              <p:nvPr/>
            </p:nvSpPr>
            <p:spPr>
              <a:xfrm>
                <a:off x="9047545" y="3676972"/>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514A2CFE-9EC5-6097-467C-B7B6868CBEE1}"/>
                  </a:ext>
                </a:extLst>
              </p:cNvPr>
              <p:cNvSpPr txBox="1">
                <a:spLocks noRot="1" noChangeAspect="1" noMove="1" noResize="1" noEditPoints="1" noAdjustHandles="1" noChangeArrowheads="1" noChangeShapeType="1" noTextEdit="1"/>
              </p:cNvSpPr>
              <p:nvPr/>
            </p:nvSpPr>
            <p:spPr>
              <a:xfrm>
                <a:off x="9047545" y="3676972"/>
                <a:ext cx="580223" cy="369332"/>
              </a:xfrm>
              <a:prstGeom prst="rect">
                <a:avLst/>
              </a:prstGeom>
              <a:blipFill>
                <a:blip r:embed="rId6"/>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A05196E4-0639-8CE5-A1B3-4271088FA9F1}"/>
                  </a:ext>
                </a:extLst>
              </p:cNvPr>
              <p:cNvSpPr txBox="1"/>
              <p:nvPr/>
            </p:nvSpPr>
            <p:spPr>
              <a:xfrm>
                <a:off x="3381392" y="369048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A05196E4-0639-8CE5-A1B3-4271088FA9F1}"/>
                  </a:ext>
                </a:extLst>
              </p:cNvPr>
              <p:cNvSpPr txBox="1">
                <a:spLocks noRot="1" noChangeAspect="1" noMove="1" noResize="1" noEditPoints="1" noAdjustHandles="1" noChangeArrowheads="1" noChangeShapeType="1" noTextEdit="1"/>
              </p:cNvSpPr>
              <p:nvPr/>
            </p:nvSpPr>
            <p:spPr>
              <a:xfrm>
                <a:off x="3381392" y="3690482"/>
                <a:ext cx="586635" cy="369332"/>
              </a:xfrm>
              <a:prstGeom prst="rect">
                <a:avLst/>
              </a:prstGeom>
              <a:blipFill>
                <a:blip r:embed="rId7"/>
                <a:stretch>
                  <a:fillRect l="-14583" t="-1639" r="-1042" b="-27869"/>
                </a:stretch>
              </a:blipFill>
            </p:spPr>
            <p:txBody>
              <a:bodyPr/>
              <a:lstStyle/>
              <a:p>
                <a:r>
                  <a:rPr lang="ja-JP" altLang="en-US">
                    <a:noFill/>
                  </a:rPr>
                  <a:t> </a:t>
                </a:r>
              </a:p>
            </p:txBody>
          </p:sp>
        </mc:Fallback>
      </mc:AlternateContent>
      <p:cxnSp>
        <p:nvCxnSpPr>
          <p:cNvPr id="62" name="直線コネクタ 61">
            <a:extLst>
              <a:ext uri="{FF2B5EF4-FFF2-40B4-BE49-F238E27FC236}">
                <a16:creationId xmlns:a16="http://schemas.microsoft.com/office/drawing/2014/main" id="{4E9F5C74-5F49-21F2-92C8-417F905EFD29}"/>
              </a:ext>
            </a:extLst>
          </p:cNvPr>
          <p:cNvCxnSpPr>
            <a:cxnSpLocks/>
          </p:cNvCxnSpPr>
          <p:nvPr/>
        </p:nvCxnSpPr>
        <p:spPr>
          <a:xfrm>
            <a:off x="10014812" y="1464910"/>
            <a:ext cx="1261" cy="302052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B27E2AF3-0E1F-D047-7CE7-5CE55C6581A0}"/>
                  </a:ext>
                </a:extLst>
              </p:cNvPr>
              <p:cNvSpPr/>
              <p:nvPr/>
            </p:nvSpPr>
            <p:spPr>
              <a:xfrm flipH="1">
                <a:off x="10014812" y="1822661"/>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𝜃</m:t>
                        </m:r>
                      </m:e>
                      <m:sub>
                        <m:r>
                          <a:rPr kumimoji="1" lang="en-US" altLang="ja-JP" sz="2000" b="0" i="1" smtClean="0">
                            <a:latin typeface="Cambria Math" panose="02040503050406030204" pitchFamily="18" charset="0"/>
                          </a:rPr>
                          <m:t>1</m:t>
                        </m:r>
                      </m:sub>
                    </m:sSub>
                  </m:oMath>
                </a14:m>
                <a:r>
                  <a:rPr kumimoji="1" lang="en-US" altLang="ja-JP" sz="2000" dirty="0"/>
                  <a:t>=0.7</a:t>
                </a:r>
                <a:endParaRPr kumimoji="1" lang="ja-JP" altLang="en-US" sz="2000" dirty="0"/>
              </a:p>
            </p:txBody>
          </p:sp>
        </mc:Choice>
        <mc:Fallback xmlns="">
          <p:sp>
            <p:nvSpPr>
              <p:cNvPr id="63" name="正方形/長方形 62">
                <a:extLst>
                  <a:ext uri="{FF2B5EF4-FFF2-40B4-BE49-F238E27FC236}">
                    <a16:creationId xmlns:a16="http://schemas.microsoft.com/office/drawing/2014/main" id="{B27E2AF3-0E1F-D047-7CE7-5CE55C6581A0}"/>
                  </a:ext>
                </a:extLst>
              </p:cNvPr>
              <p:cNvSpPr>
                <a:spLocks noRot="1" noChangeAspect="1" noMove="1" noResize="1" noEditPoints="1" noAdjustHandles="1" noChangeArrowheads="1" noChangeShapeType="1" noTextEdit="1"/>
              </p:cNvSpPr>
              <p:nvPr/>
            </p:nvSpPr>
            <p:spPr>
              <a:xfrm flipH="1">
                <a:off x="10014812" y="1822661"/>
                <a:ext cx="965818" cy="709127"/>
              </a:xfrm>
              <a:prstGeom prst="rect">
                <a:avLst/>
              </a:prstGeom>
              <a:blipFill>
                <a:blip r:embed="rId8"/>
                <a:stretch>
                  <a:fillRect r="-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90C301FE-1CE6-90AE-0831-FFE70CB2ED66}"/>
                  </a:ext>
                </a:extLst>
              </p:cNvPr>
              <p:cNvSpPr/>
              <p:nvPr/>
            </p:nvSpPr>
            <p:spPr>
              <a:xfrm flipH="1">
                <a:off x="10017806" y="3349751"/>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𝜃</m:t>
                        </m:r>
                      </m:e>
                      <m:sub>
                        <m:r>
                          <a:rPr kumimoji="1" lang="en-US" altLang="ja-JP" sz="1600" b="0" i="1" smtClean="0">
                            <a:latin typeface="Cambria Math" panose="02040503050406030204" pitchFamily="18" charset="0"/>
                          </a:rPr>
                          <m:t>2</m:t>
                        </m:r>
                      </m:sub>
                    </m:sSub>
                  </m:oMath>
                </a14:m>
                <a:r>
                  <a:rPr kumimoji="1" lang="en-US" altLang="ja-JP" sz="1600" dirty="0"/>
                  <a:t>=0.3</a:t>
                </a:r>
                <a:endParaRPr kumimoji="1" lang="ja-JP" altLang="en-US" sz="1600" dirty="0"/>
              </a:p>
            </p:txBody>
          </p:sp>
        </mc:Choice>
        <mc:Fallback xmlns="">
          <p:sp>
            <p:nvSpPr>
              <p:cNvPr id="64" name="正方形/長方形 63">
                <a:extLst>
                  <a:ext uri="{FF2B5EF4-FFF2-40B4-BE49-F238E27FC236}">
                    <a16:creationId xmlns:a16="http://schemas.microsoft.com/office/drawing/2014/main" id="{90C301FE-1CE6-90AE-0831-FFE70CB2ED66}"/>
                  </a:ext>
                </a:extLst>
              </p:cNvPr>
              <p:cNvSpPr>
                <a:spLocks noRot="1" noChangeAspect="1" noMove="1" noResize="1" noEditPoints="1" noAdjustHandles="1" noChangeArrowheads="1" noChangeShapeType="1" noTextEdit="1"/>
              </p:cNvSpPr>
              <p:nvPr/>
            </p:nvSpPr>
            <p:spPr>
              <a:xfrm flipH="1">
                <a:off x="10017806" y="3349751"/>
                <a:ext cx="592593" cy="709127"/>
              </a:xfrm>
              <a:prstGeom prst="rect">
                <a:avLst/>
              </a:prstGeom>
              <a:blipFill>
                <a:blip r:embed="rId9"/>
                <a:stretch>
                  <a:fillRect b="-840"/>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3325D227-1FE9-A95C-5C7D-600B2D06F921}"/>
              </a:ext>
            </a:extLst>
          </p:cNvPr>
          <p:cNvSpPr txBox="1"/>
          <p:nvPr/>
        </p:nvSpPr>
        <p:spPr>
          <a:xfrm>
            <a:off x="2521156" y="2713613"/>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67" name="テキスト ボックス 66">
            <a:extLst>
              <a:ext uri="{FF2B5EF4-FFF2-40B4-BE49-F238E27FC236}">
                <a16:creationId xmlns:a16="http://schemas.microsoft.com/office/drawing/2014/main" id="{C0451AB0-A788-9F14-BA22-EF764C85F25E}"/>
              </a:ext>
            </a:extLst>
          </p:cNvPr>
          <p:cNvSpPr txBox="1"/>
          <p:nvPr/>
        </p:nvSpPr>
        <p:spPr>
          <a:xfrm>
            <a:off x="3235281" y="269489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68" name="テキスト ボックス 67">
            <a:extLst>
              <a:ext uri="{FF2B5EF4-FFF2-40B4-BE49-F238E27FC236}">
                <a16:creationId xmlns:a16="http://schemas.microsoft.com/office/drawing/2014/main" id="{55472320-3563-4088-D81B-757D7360B6C5}"/>
              </a:ext>
            </a:extLst>
          </p:cNvPr>
          <p:cNvSpPr txBox="1"/>
          <p:nvPr/>
        </p:nvSpPr>
        <p:spPr>
          <a:xfrm>
            <a:off x="4877443" y="271361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69" name="テキスト ボックス 68">
            <a:extLst>
              <a:ext uri="{FF2B5EF4-FFF2-40B4-BE49-F238E27FC236}">
                <a16:creationId xmlns:a16="http://schemas.microsoft.com/office/drawing/2014/main" id="{A97F3490-F4CD-877C-7D55-46B9E4A21B2B}"/>
              </a:ext>
            </a:extLst>
          </p:cNvPr>
          <p:cNvSpPr txBox="1"/>
          <p:nvPr/>
        </p:nvSpPr>
        <p:spPr>
          <a:xfrm>
            <a:off x="7482132" y="2713613"/>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70" name="テキスト ボックス 69">
            <a:extLst>
              <a:ext uri="{FF2B5EF4-FFF2-40B4-BE49-F238E27FC236}">
                <a16:creationId xmlns:a16="http://schemas.microsoft.com/office/drawing/2014/main" id="{3420B092-59A3-E762-B364-106D231E159B}"/>
              </a:ext>
            </a:extLst>
          </p:cNvPr>
          <p:cNvSpPr txBox="1"/>
          <p:nvPr/>
        </p:nvSpPr>
        <p:spPr>
          <a:xfrm>
            <a:off x="9127531" y="271361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71" name="テキスト ボックス 70">
            <a:extLst>
              <a:ext uri="{FF2B5EF4-FFF2-40B4-BE49-F238E27FC236}">
                <a16:creationId xmlns:a16="http://schemas.microsoft.com/office/drawing/2014/main" id="{3D1B58C0-B599-3B3C-3337-A377BED55B83}"/>
              </a:ext>
            </a:extLst>
          </p:cNvPr>
          <p:cNvSpPr txBox="1"/>
          <p:nvPr/>
        </p:nvSpPr>
        <p:spPr>
          <a:xfrm>
            <a:off x="4115417" y="271841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72" name="テキスト ボックス 71">
            <a:extLst>
              <a:ext uri="{FF2B5EF4-FFF2-40B4-BE49-F238E27FC236}">
                <a16:creationId xmlns:a16="http://schemas.microsoft.com/office/drawing/2014/main" id="{13767DAF-4E69-09EA-D6A1-17B73D924D33}"/>
              </a:ext>
            </a:extLst>
          </p:cNvPr>
          <p:cNvSpPr txBox="1"/>
          <p:nvPr/>
        </p:nvSpPr>
        <p:spPr>
          <a:xfrm>
            <a:off x="6557536" y="2713612"/>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73" name="テキスト ボックス 72">
            <a:extLst>
              <a:ext uri="{FF2B5EF4-FFF2-40B4-BE49-F238E27FC236}">
                <a16:creationId xmlns:a16="http://schemas.microsoft.com/office/drawing/2014/main" id="{07EEDCBB-0037-A5B5-F260-4165F6135181}"/>
              </a:ext>
            </a:extLst>
          </p:cNvPr>
          <p:cNvSpPr txBox="1"/>
          <p:nvPr/>
        </p:nvSpPr>
        <p:spPr>
          <a:xfrm>
            <a:off x="8263192" y="2713611"/>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0.02</a:t>
            </a:r>
            <a:endParaRPr kumimoji="1" lang="ja-JP" altLang="en-US" sz="2000" dirty="0">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05071A24-361D-21C1-1F8D-C6E87A6871F9}"/>
              </a:ext>
            </a:extLst>
          </p:cNvPr>
          <p:cNvSpPr txBox="1"/>
          <p:nvPr/>
        </p:nvSpPr>
        <p:spPr>
          <a:xfrm>
            <a:off x="5699715" y="2726397"/>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0.18</a:t>
            </a:r>
            <a:endParaRPr kumimoji="1" lang="ja-JP" altLang="en-US" sz="2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C576D174-3F6E-3ED1-449B-90F156F1287E}"/>
              </a:ext>
            </a:extLst>
          </p:cNvPr>
          <p:cNvSpPr txBox="1"/>
          <p:nvPr/>
        </p:nvSpPr>
        <p:spPr>
          <a:xfrm>
            <a:off x="2502286"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3098084E-5201-EF09-5F25-443E8F41978C}"/>
              </a:ext>
            </a:extLst>
          </p:cNvPr>
          <p:cNvSpPr txBox="1"/>
          <p:nvPr/>
        </p:nvSpPr>
        <p:spPr>
          <a:xfrm>
            <a:off x="3330648" y="4173584"/>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77" name="テキスト ボックス 76">
            <a:extLst>
              <a:ext uri="{FF2B5EF4-FFF2-40B4-BE49-F238E27FC236}">
                <a16:creationId xmlns:a16="http://schemas.microsoft.com/office/drawing/2014/main" id="{53C36874-AB95-A6E8-B621-24BBA07E011C}"/>
              </a:ext>
            </a:extLst>
          </p:cNvPr>
          <p:cNvSpPr txBox="1"/>
          <p:nvPr/>
        </p:nvSpPr>
        <p:spPr>
          <a:xfrm>
            <a:off x="4858573"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799C6166-55E8-1C54-135D-C4A408F3AA89}"/>
              </a:ext>
            </a:extLst>
          </p:cNvPr>
          <p:cNvSpPr txBox="1"/>
          <p:nvPr/>
        </p:nvSpPr>
        <p:spPr>
          <a:xfrm>
            <a:off x="8311632" y="414302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23F36F1-20FE-553E-BC5B-3E96A7A2880D}"/>
              </a:ext>
            </a:extLst>
          </p:cNvPr>
          <p:cNvSpPr txBox="1"/>
          <p:nvPr/>
        </p:nvSpPr>
        <p:spPr>
          <a:xfrm>
            <a:off x="9108661"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a:t>
            </a:r>
            <a:r>
              <a:rPr lang="en-US" altLang="ja-JP" sz="2000" dirty="0">
                <a:latin typeface="メイリオ" panose="020B0604030504040204" pitchFamily="50" charset="-128"/>
                <a:ea typeface="メイリオ" panose="020B0604030504040204" pitchFamily="50" charset="-128"/>
              </a:rPr>
              <a:t>05</a:t>
            </a:r>
            <a:endParaRPr kumimoji="1" lang="ja-JP" altLang="en-US" sz="2000" dirty="0">
              <a:latin typeface="メイリオ" panose="020B0604030504040204" pitchFamily="50" charset="-128"/>
              <a:ea typeface="メイリオ" panose="020B0604030504040204" pitchFamily="50" charset="-128"/>
            </a:endParaRPr>
          </a:p>
        </p:txBody>
      </p:sp>
      <p:sp>
        <p:nvSpPr>
          <p:cNvPr id="80" name="テキスト ボックス 79">
            <a:extLst>
              <a:ext uri="{FF2B5EF4-FFF2-40B4-BE49-F238E27FC236}">
                <a16:creationId xmlns:a16="http://schemas.microsoft.com/office/drawing/2014/main" id="{352E3C64-E25E-1282-5F46-365C5F5F20A2}"/>
              </a:ext>
            </a:extLst>
          </p:cNvPr>
          <p:cNvSpPr txBox="1"/>
          <p:nvPr/>
        </p:nvSpPr>
        <p:spPr>
          <a:xfrm>
            <a:off x="4096547" y="415819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81" name="テキスト ボックス 80">
            <a:extLst>
              <a:ext uri="{FF2B5EF4-FFF2-40B4-BE49-F238E27FC236}">
                <a16:creationId xmlns:a16="http://schemas.microsoft.com/office/drawing/2014/main" id="{50AE9528-F7A4-5B49-50C4-6CB226742124}"/>
              </a:ext>
            </a:extLst>
          </p:cNvPr>
          <p:cNvSpPr txBox="1"/>
          <p:nvPr/>
        </p:nvSpPr>
        <p:spPr>
          <a:xfrm>
            <a:off x="6594271" y="4152909"/>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82" name="テキスト ボックス 81">
            <a:extLst>
              <a:ext uri="{FF2B5EF4-FFF2-40B4-BE49-F238E27FC236}">
                <a16:creationId xmlns:a16="http://schemas.microsoft.com/office/drawing/2014/main" id="{DA6DA624-7FE4-6F38-3924-01A7C6E45C53}"/>
              </a:ext>
            </a:extLst>
          </p:cNvPr>
          <p:cNvSpPr txBox="1"/>
          <p:nvPr/>
        </p:nvSpPr>
        <p:spPr>
          <a:xfrm>
            <a:off x="7506538" y="4152909"/>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83" name="テキスト ボックス 82">
            <a:extLst>
              <a:ext uri="{FF2B5EF4-FFF2-40B4-BE49-F238E27FC236}">
                <a16:creationId xmlns:a16="http://schemas.microsoft.com/office/drawing/2014/main" id="{3D3F4BA7-4744-2CCA-B757-60669FA5AD1F}"/>
              </a:ext>
            </a:extLst>
          </p:cNvPr>
          <p:cNvSpPr txBox="1"/>
          <p:nvPr/>
        </p:nvSpPr>
        <p:spPr>
          <a:xfrm>
            <a:off x="5764724" y="4155814"/>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0.09</a:t>
            </a:r>
            <a:endParaRPr kumimoji="1" lang="ja-JP" altLang="en-US" sz="2000" dirty="0">
              <a:latin typeface="メイリオ" panose="020B0604030504040204" pitchFamily="50" charset="-128"/>
              <a:ea typeface="メイリオ" panose="020B0604030504040204" pitchFamily="50" charset="-128"/>
            </a:endParaRPr>
          </a:p>
        </p:txBody>
      </p:sp>
      <p:sp>
        <p:nvSpPr>
          <p:cNvPr id="84" name="正方形/長方形 83">
            <a:extLst>
              <a:ext uri="{FF2B5EF4-FFF2-40B4-BE49-F238E27FC236}">
                <a16:creationId xmlns:a16="http://schemas.microsoft.com/office/drawing/2014/main" id="{44CA3D9B-A584-24CB-C168-10454C9D0855}"/>
              </a:ext>
            </a:extLst>
          </p:cNvPr>
          <p:cNvSpPr/>
          <p:nvPr/>
        </p:nvSpPr>
        <p:spPr>
          <a:xfrm>
            <a:off x="7546131" y="3429000"/>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85" name="表 84">
                <a:extLst>
                  <a:ext uri="{FF2B5EF4-FFF2-40B4-BE49-F238E27FC236}">
                    <a16:creationId xmlns:a16="http://schemas.microsoft.com/office/drawing/2014/main" id="{54462BFD-2AB7-F59D-8611-E3677C23EC80}"/>
                  </a:ext>
                </a:extLst>
              </p:cNvPr>
              <p:cNvGraphicFramePr>
                <a:graphicFrameLocks noGrp="1"/>
              </p:cNvGraphicFramePr>
              <p:nvPr>
                <p:extLst>
                  <p:ext uri="{D42A27DB-BD31-4B8C-83A1-F6EECF244321}">
                    <p14:modId xmlns:p14="http://schemas.microsoft.com/office/powerpoint/2010/main" val="3327136366"/>
                  </p:ext>
                </p:extLst>
              </p:nvPr>
            </p:nvGraphicFramePr>
            <p:xfrm>
              <a:off x="2424131" y="4641811"/>
              <a:ext cx="7453926" cy="640080"/>
            </p:xfrm>
            <a:graphic>
              <a:graphicData uri="http://schemas.openxmlformats.org/drawingml/2006/table">
                <a:tbl>
                  <a:tblPr firstRow="1" bandRow="1">
                    <a:tableStyleId>{5940675A-B579-460E-94D1-54222C63F5DA}</a:tableStyleId>
                  </a:tblPr>
                  <a:tblGrid>
                    <a:gridCol w="828214">
                      <a:extLst>
                        <a:ext uri="{9D8B030D-6E8A-4147-A177-3AD203B41FA5}">
                          <a16:colId xmlns:a16="http://schemas.microsoft.com/office/drawing/2014/main" val="2381605504"/>
                        </a:ext>
                      </a:extLst>
                    </a:gridCol>
                    <a:gridCol w="828214">
                      <a:extLst>
                        <a:ext uri="{9D8B030D-6E8A-4147-A177-3AD203B41FA5}">
                          <a16:colId xmlns:a16="http://schemas.microsoft.com/office/drawing/2014/main" val="2925659782"/>
                        </a:ext>
                      </a:extLst>
                    </a:gridCol>
                    <a:gridCol w="828214">
                      <a:extLst>
                        <a:ext uri="{9D8B030D-6E8A-4147-A177-3AD203B41FA5}">
                          <a16:colId xmlns:a16="http://schemas.microsoft.com/office/drawing/2014/main" val="1718085787"/>
                        </a:ext>
                      </a:extLst>
                    </a:gridCol>
                    <a:gridCol w="828214">
                      <a:extLst>
                        <a:ext uri="{9D8B030D-6E8A-4147-A177-3AD203B41FA5}">
                          <a16:colId xmlns:a16="http://schemas.microsoft.com/office/drawing/2014/main" val="2375405820"/>
                        </a:ext>
                      </a:extLst>
                    </a:gridCol>
                    <a:gridCol w="828214">
                      <a:extLst>
                        <a:ext uri="{9D8B030D-6E8A-4147-A177-3AD203B41FA5}">
                          <a16:colId xmlns:a16="http://schemas.microsoft.com/office/drawing/2014/main" val="1650049576"/>
                        </a:ext>
                      </a:extLst>
                    </a:gridCol>
                    <a:gridCol w="828214">
                      <a:extLst>
                        <a:ext uri="{9D8B030D-6E8A-4147-A177-3AD203B41FA5}">
                          <a16:colId xmlns:a16="http://schemas.microsoft.com/office/drawing/2014/main" val="3607431801"/>
                        </a:ext>
                      </a:extLst>
                    </a:gridCol>
                    <a:gridCol w="828214">
                      <a:extLst>
                        <a:ext uri="{9D8B030D-6E8A-4147-A177-3AD203B41FA5}">
                          <a16:colId xmlns:a16="http://schemas.microsoft.com/office/drawing/2014/main" val="2021435295"/>
                        </a:ext>
                      </a:extLst>
                    </a:gridCol>
                    <a:gridCol w="828214">
                      <a:extLst>
                        <a:ext uri="{9D8B030D-6E8A-4147-A177-3AD203B41FA5}">
                          <a16:colId xmlns:a16="http://schemas.microsoft.com/office/drawing/2014/main" val="1977304589"/>
                        </a:ext>
                      </a:extLst>
                    </a:gridCol>
                    <a:gridCol w="828214">
                      <a:extLst>
                        <a:ext uri="{9D8B030D-6E8A-4147-A177-3AD203B41FA5}">
                          <a16:colId xmlns:a16="http://schemas.microsoft.com/office/drawing/2014/main" val="2490836421"/>
                        </a:ext>
                      </a:extLst>
                    </a:gridCol>
                  </a:tblGrid>
                  <a:tr h="370840">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1:</a:t>
                          </a:r>
                        </a:p>
                        <a:p>
                          <a:pPr algn="ctr"/>
                          <a:r>
                            <a:rPr kumimoji="1" lang="ja-JP" altLang="en-US" dirty="0"/>
                            <a:t>温泉</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2:</a:t>
                          </a:r>
                        </a:p>
                        <a:p>
                          <a:pPr algn="ctr"/>
                          <a:r>
                            <a:rPr kumimoji="1" lang="ja-JP" altLang="en-US" dirty="0"/>
                            <a:t>夕食</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3:</a:t>
                          </a:r>
                        </a:p>
                        <a:p>
                          <a:pPr algn="ctr"/>
                          <a:r>
                            <a:rPr kumimoji="1" lang="ja-JP" altLang="en-US" dirty="0"/>
                            <a:t>地酒</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4:</a:t>
                          </a:r>
                        </a:p>
                        <a:p>
                          <a:pPr algn="ctr"/>
                          <a:r>
                            <a:rPr kumimoji="1" lang="ja-JP" altLang="en-US" dirty="0"/>
                            <a:t>露天</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5:</a:t>
                          </a:r>
                        </a:p>
                        <a:p>
                          <a:pPr algn="ctr"/>
                          <a:r>
                            <a:rPr kumimoji="1" lang="ja-JP" altLang="en-US" dirty="0"/>
                            <a:t>旅館</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6:</a:t>
                          </a:r>
                        </a:p>
                        <a:p>
                          <a:pPr algn="ctr"/>
                          <a:r>
                            <a:rPr kumimoji="1" lang="ja-JP" altLang="en-US" dirty="0"/>
                            <a:t>魚</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7:</a:t>
                          </a:r>
                        </a:p>
                        <a:p>
                          <a:pPr algn="ctr"/>
                          <a:r>
                            <a:rPr kumimoji="1" lang="ja-JP" altLang="en-US" dirty="0"/>
                            <a:t>泉質</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8:</a:t>
                          </a:r>
                        </a:p>
                        <a:p>
                          <a:pPr algn="ctr"/>
                          <a:r>
                            <a:rPr kumimoji="1" lang="ja-JP" altLang="en-US" dirty="0"/>
                            <a:t>土産</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9:</a:t>
                          </a:r>
                        </a:p>
                        <a:p>
                          <a:pPr algn="ctr"/>
                          <a:r>
                            <a:rPr kumimoji="1" lang="ja-JP" altLang="en-US" dirty="0"/>
                            <a:t>景色</a:t>
                          </a:r>
                        </a:p>
                      </a:txBody>
                      <a:tcPr/>
                    </a:tc>
                    <a:extLst>
                      <a:ext uri="{0D108BD9-81ED-4DB2-BD59-A6C34878D82A}">
                        <a16:rowId xmlns:a16="http://schemas.microsoft.com/office/drawing/2014/main" val="168072192"/>
                      </a:ext>
                    </a:extLst>
                  </a:tr>
                </a:tbl>
              </a:graphicData>
            </a:graphic>
          </p:graphicFrame>
        </mc:Choice>
        <mc:Fallback xmlns="">
          <p:graphicFrame>
            <p:nvGraphicFramePr>
              <p:cNvPr id="85" name="表 84">
                <a:extLst>
                  <a:ext uri="{FF2B5EF4-FFF2-40B4-BE49-F238E27FC236}">
                    <a16:creationId xmlns:a16="http://schemas.microsoft.com/office/drawing/2014/main" id="{54462BFD-2AB7-F59D-8611-E3677C23EC80}"/>
                  </a:ext>
                </a:extLst>
              </p:cNvPr>
              <p:cNvGraphicFramePr>
                <a:graphicFrameLocks noGrp="1"/>
              </p:cNvGraphicFramePr>
              <p:nvPr>
                <p:extLst>
                  <p:ext uri="{D42A27DB-BD31-4B8C-83A1-F6EECF244321}">
                    <p14:modId xmlns:p14="http://schemas.microsoft.com/office/powerpoint/2010/main" val="3327136366"/>
                  </p:ext>
                </p:extLst>
              </p:nvPr>
            </p:nvGraphicFramePr>
            <p:xfrm>
              <a:off x="2424131" y="4641811"/>
              <a:ext cx="7453926" cy="640080"/>
            </p:xfrm>
            <a:graphic>
              <a:graphicData uri="http://schemas.openxmlformats.org/drawingml/2006/table">
                <a:tbl>
                  <a:tblPr firstRow="1" bandRow="1">
                    <a:tableStyleId>{5940675A-B579-460E-94D1-54222C63F5DA}</a:tableStyleId>
                  </a:tblPr>
                  <a:tblGrid>
                    <a:gridCol w="828214">
                      <a:extLst>
                        <a:ext uri="{9D8B030D-6E8A-4147-A177-3AD203B41FA5}">
                          <a16:colId xmlns:a16="http://schemas.microsoft.com/office/drawing/2014/main" val="2381605504"/>
                        </a:ext>
                      </a:extLst>
                    </a:gridCol>
                    <a:gridCol w="828214">
                      <a:extLst>
                        <a:ext uri="{9D8B030D-6E8A-4147-A177-3AD203B41FA5}">
                          <a16:colId xmlns:a16="http://schemas.microsoft.com/office/drawing/2014/main" val="2925659782"/>
                        </a:ext>
                      </a:extLst>
                    </a:gridCol>
                    <a:gridCol w="828214">
                      <a:extLst>
                        <a:ext uri="{9D8B030D-6E8A-4147-A177-3AD203B41FA5}">
                          <a16:colId xmlns:a16="http://schemas.microsoft.com/office/drawing/2014/main" val="1718085787"/>
                        </a:ext>
                      </a:extLst>
                    </a:gridCol>
                    <a:gridCol w="828214">
                      <a:extLst>
                        <a:ext uri="{9D8B030D-6E8A-4147-A177-3AD203B41FA5}">
                          <a16:colId xmlns:a16="http://schemas.microsoft.com/office/drawing/2014/main" val="2375405820"/>
                        </a:ext>
                      </a:extLst>
                    </a:gridCol>
                    <a:gridCol w="828214">
                      <a:extLst>
                        <a:ext uri="{9D8B030D-6E8A-4147-A177-3AD203B41FA5}">
                          <a16:colId xmlns:a16="http://schemas.microsoft.com/office/drawing/2014/main" val="1650049576"/>
                        </a:ext>
                      </a:extLst>
                    </a:gridCol>
                    <a:gridCol w="828214">
                      <a:extLst>
                        <a:ext uri="{9D8B030D-6E8A-4147-A177-3AD203B41FA5}">
                          <a16:colId xmlns:a16="http://schemas.microsoft.com/office/drawing/2014/main" val="3607431801"/>
                        </a:ext>
                      </a:extLst>
                    </a:gridCol>
                    <a:gridCol w="828214">
                      <a:extLst>
                        <a:ext uri="{9D8B030D-6E8A-4147-A177-3AD203B41FA5}">
                          <a16:colId xmlns:a16="http://schemas.microsoft.com/office/drawing/2014/main" val="2021435295"/>
                        </a:ext>
                      </a:extLst>
                    </a:gridCol>
                    <a:gridCol w="828214">
                      <a:extLst>
                        <a:ext uri="{9D8B030D-6E8A-4147-A177-3AD203B41FA5}">
                          <a16:colId xmlns:a16="http://schemas.microsoft.com/office/drawing/2014/main" val="1977304589"/>
                        </a:ext>
                      </a:extLst>
                    </a:gridCol>
                    <a:gridCol w="828214">
                      <a:extLst>
                        <a:ext uri="{9D8B030D-6E8A-4147-A177-3AD203B41FA5}">
                          <a16:colId xmlns:a16="http://schemas.microsoft.com/office/drawing/2014/main" val="2490836421"/>
                        </a:ext>
                      </a:extLst>
                    </a:gridCol>
                  </a:tblGrid>
                  <a:tr h="640080">
                    <a:tc>
                      <a:txBody>
                        <a:bodyPr/>
                        <a:lstStyle/>
                        <a:p>
                          <a:endParaRPr lang="ja-JP"/>
                        </a:p>
                      </a:txBody>
                      <a:tcPr>
                        <a:blipFill>
                          <a:blip r:embed="rId10"/>
                          <a:stretch>
                            <a:fillRect l="-735" t="-3774" r="-801471" b="-14151"/>
                          </a:stretch>
                        </a:blipFill>
                      </a:tcPr>
                    </a:tc>
                    <a:tc>
                      <a:txBody>
                        <a:bodyPr/>
                        <a:lstStyle/>
                        <a:p>
                          <a:endParaRPr lang="ja-JP"/>
                        </a:p>
                      </a:txBody>
                      <a:tcPr>
                        <a:blipFill>
                          <a:blip r:embed="rId10"/>
                          <a:stretch>
                            <a:fillRect l="-100735" t="-3774" r="-701471" b="-14151"/>
                          </a:stretch>
                        </a:blipFill>
                      </a:tcPr>
                    </a:tc>
                    <a:tc>
                      <a:txBody>
                        <a:bodyPr/>
                        <a:lstStyle/>
                        <a:p>
                          <a:endParaRPr lang="ja-JP"/>
                        </a:p>
                      </a:txBody>
                      <a:tcPr>
                        <a:blipFill>
                          <a:blip r:embed="rId10"/>
                          <a:stretch>
                            <a:fillRect l="-200735" t="-3774" r="-601471" b="-14151"/>
                          </a:stretch>
                        </a:blipFill>
                      </a:tcPr>
                    </a:tc>
                    <a:tc>
                      <a:txBody>
                        <a:bodyPr/>
                        <a:lstStyle/>
                        <a:p>
                          <a:endParaRPr lang="ja-JP"/>
                        </a:p>
                      </a:txBody>
                      <a:tcPr>
                        <a:blipFill>
                          <a:blip r:embed="rId10"/>
                          <a:stretch>
                            <a:fillRect l="-300735" t="-3774" r="-501471" b="-14151"/>
                          </a:stretch>
                        </a:blipFill>
                      </a:tcPr>
                    </a:tc>
                    <a:tc>
                      <a:txBody>
                        <a:bodyPr/>
                        <a:lstStyle/>
                        <a:p>
                          <a:endParaRPr lang="ja-JP"/>
                        </a:p>
                      </a:txBody>
                      <a:tcPr>
                        <a:blipFill>
                          <a:blip r:embed="rId10"/>
                          <a:stretch>
                            <a:fillRect l="-400735" t="-3774" r="-401471" b="-14151"/>
                          </a:stretch>
                        </a:blipFill>
                      </a:tcPr>
                    </a:tc>
                    <a:tc>
                      <a:txBody>
                        <a:bodyPr/>
                        <a:lstStyle/>
                        <a:p>
                          <a:endParaRPr lang="ja-JP"/>
                        </a:p>
                      </a:txBody>
                      <a:tcPr>
                        <a:blipFill>
                          <a:blip r:embed="rId10"/>
                          <a:stretch>
                            <a:fillRect l="-500735" t="-3774" r="-301471" b="-14151"/>
                          </a:stretch>
                        </a:blipFill>
                      </a:tcPr>
                    </a:tc>
                    <a:tc>
                      <a:txBody>
                        <a:bodyPr/>
                        <a:lstStyle/>
                        <a:p>
                          <a:endParaRPr lang="ja-JP"/>
                        </a:p>
                      </a:txBody>
                      <a:tcPr>
                        <a:blipFill>
                          <a:blip r:embed="rId10"/>
                          <a:stretch>
                            <a:fillRect l="-600735" t="-3774" r="-201471" b="-14151"/>
                          </a:stretch>
                        </a:blipFill>
                      </a:tcPr>
                    </a:tc>
                    <a:tc>
                      <a:txBody>
                        <a:bodyPr/>
                        <a:lstStyle/>
                        <a:p>
                          <a:endParaRPr lang="ja-JP"/>
                        </a:p>
                      </a:txBody>
                      <a:tcPr>
                        <a:blipFill>
                          <a:blip r:embed="rId10"/>
                          <a:stretch>
                            <a:fillRect l="-700735" t="-3774" r="-101471" b="-14151"/>
                          </a:stretch>
                        </a:blipFill>
                      </a:tcPr>
                    </a:tc>
                    <a:tc>
                      <a:txBody>
                        <a:bodyPr/>
                        <a:lstStyle/>
                        <a:p>
                          <a:endParaRPr lang="ja-JP"/>
                        </a:p>
                      </a:txBody>
                      <a:tcPr>
                        <a:blipFill>
                          <a:blip r:embed="rId10"/>
                          <a:stretch>
                            <a:fillRect l="-800735" t="-3774" r="-1471" b="-14151"/>
                          </a:stretch>
                        </a:blipFill>
                      </a:tcPr>
                    </a:tc>
                    <a:extLst>
                      <a:ext uri="{0D108BD9-81ED-4DB2-BD59-A6C34878D82A}">
                        <a16:rowId xmlns:a16="http://schemas.microsoft.com/office/drawing/2014/main" val="168072192"/>
                      </a:ext>
                    </a:extLst>
                  </a:tr>
                </a:tbl>
              </a:graphicData>
            </a:graphic>
          </p:graphicFrame>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33A2386B-4CE2-6A7B-C298-0BB830EDDCC1}"/>
                  </a:ext>
                </a:extLst>
              </p:cNvPr>
              <p:cNvSpPr txBox="1"/>
              <p:nvPr/>
            </p:nvSpPr>
            <p:spPr>
              <a:xfrm>
                <a:off x="0" y="4715301"/>
                <a:ext cx="24218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：語彙</a:t>
                </a:r>
              </a:p>
            </p:txBody>
          </p:sp>
        </mc:Choice>
        <mc:Fallback xmlns="">
          <p:sp>
            <p:nvSpPr>
              <p:cNvPr id="86" name="テキスト ボックス 85">
                <a:extLst>
                  <a:ext uri="{FF2B5EF4-FFF2-40B4-BE49-F238E27FC236}">
                    <a16:creationId xmlns:a16="http://schemas.microsoft.com/office/drawing/2014/main" id="{33A2386B-4CE2-6A7B-C298-0BB830EDDCC1}"/>
                  </a:ext>
                </a:extLst>
              </p:cNvPr>
              <p:cNvSpPr txBox="1">
                <a:spLocks noRot="1" noChangeAspect="1" noMove="1" noResize="1" noEditPoints="1" noAdjustHandles="1" noChangeArrowheads="1" noChangeShapeType="1" noTextEdit="1"/>
              </p:cNvSpPr>
              <p:nvPr/>
            </p:nvSpPr>
            <p:spPr>
              <a:xfrm>
                <a:off x="0" y="4715301"/>
                <a:ext cx="2421881" cy="461665"/>
              </a:xfrm>
              <a:prstGeom prst="rect">
                <a:avLst/>
              </a:prstGeom>
              <a:blipFill>
                <a:blip r:embed="rId11"/>
                <a:stretch>
                  <a:fillRect l="-3778" t="-8000" r="-2771" b="-33333"/>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93898EA5-AE81-665A-EB69-2414FCC63A3D}"/>
              </a:ext>
            </a:extLst>
          </p:cNvPr>
          <p:cNvSpPr txBox="1"/>
          <p:nvPr/>
        </p:nvSpPr>
        <p:spPr>
          <a:xfrm>
            <a:off x="1321608" y="6030781"/>
            <a:ext cx="307488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r>
              <a:rPr kumimoji="1" lang="en-US" altLang="ja-JP" sz="2400" dirty="0">
                <a:latin typeface="メイリオ" panose="020B0604030504040204" pitchFamily="50" charset="-128"/>
                <a:ea typeface="メイリオ" panose="020B0604030504040204" pitchFamily="50" charset="-128"/>
              </a:rPr>
              <a:t>1:[1,4,1,1,4]</a:t>
            </a:r>
          </a:p>
          <a:p>
            <a:pPr algn="l"/>
            <a:r>
              <a:rPr lang="ja-JP" altLang="en-US" sz="2400" dirty="0">
                <a:latin typeface="メイリオ" panose="020B0604030504040204" pitchFamily="50" charset="-128"/>
                <a:ea typeface="メイリオ" panose="020B0604030504040204" pitchFamily="50" charset="-128"/>
              </a:rPr>
              <a:t>文書</a:t>
            </a:r>
            <a:r>
              <a:rPr lang="en-US" altLang="ja-JP" sz="2400" dirty="0">
                <a:latin typeface="メイリオ" panose="020B0604030504040204" pitchFamily="50" charset="-128"/>
                <a:ea typeface="メイリオ" panose="020B0604030504040204" pitchFamily="50" charset="-128"/>
              </a:rPr>
              <a:t>2:[2,3,3,6,9,3]</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A4162B41-7D37-3E73-A533-EF85B755F534}"/>
                  </a:ext>
                </a:extLst>
              </p:cNvPr>
              <p:cNvSpPr txBox="1"/>
              <p:nvPr/>
            </p:nvSpPr>
            <p:spPr>
              <a:xfrm>
                <a:off x="213168" y="5524783"/>
                <a:ext cx="80500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データセット（出現した語彙</a:t>
                </a:r>
                <a:r>
                  <a:rPr kumimoji="1" lang="en-US" altLang="ja-JP" sz="2400" dirty="0">
                    <a:latin typeface="メイリオ" panose="020B0604030504040204" pitchFamily="50" charset="-128"/>
                    <a:ea typeface="メイリオ" panose="020B0604030504040204" pitchFamily="50" charset="-128"/>
                  </a:rPr>
                  <a:t>id</a:t>
                </a:r>
                <a:r>
                  <a:rPr kumimoji="1" lang="en-US" altLang="ja-JP" sz="2400" b="0" dirty="0">
                    <a:ea typeface="メイリオ" panose="020B0604030504040204" pitchFamily="50" charset="-128"/>
                  </a:rPr>
                  <a:t>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の配列になっている）</a:t>
                </a:r>
              </a:p>
            </p:txBody>
          </p:sp>
        </mc:Choice>
        <mc:Fallback xmlns="">
          <p:sp>
            <p:nvSpPr>
              <p:cNvPr id="88" name="テキスト ボックス 87">
                <a:extLst>
                  <a:ext uri="{FF2B5EF4-FFF2-40B4-BE49-F238E27FC236}">
                    <a16:creationId xmlns:a16="http://schemas.microsoft.com/office/drawing/2014/main" id="{A4162B41-7D37-3E73-A533-EF85B755F534}"/>
                  </a:ext>
                </a:extLst>
              </p:cNvPr>
              <p:cNvSpPr txBox="1">
                <a:spLocks noRot="1" noChangeAspect="1" noMove="1" noResize="1" noEditPoints="1" noAdjustHandles="1" noChangeArrowheads="1" noChangeShapeType="1" noTextEdit="1"/>
              </p:cNvSpPr>
              <p:nvPr/>
            </p:nvSpPr>
            <p:spPr>
              <a:xfrm>
                <a:off x="213168" y="5524783"/>
                <a:ext cx="8050024" cy="461665"/>
              </a:xfrm>
              <a:prstGeom prst="rect">
                <a:avLst/>
              </a:prstGeom>
              <a:blipFill>
                <a:blip r:embed="rId12"/>
                <a:stretch>
                  <a:fillRect l="-1211" t="-7895" r="-15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0E15096-C597-5778-B9E6-83C6380581C5}"/>
                  </a:ext>
                </a:extLst>
              </p:cNvPr>
              <p:cNvSpPr txBox="1"/>
              <p:nvPr/>
            </p:nvSpPr>
            <p:spPr>
              <a:xfrm>
                <a:off x="681024" y="651027"/>
                <a:ext cx="11229119" cy="84407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カテゴリー分布</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𝑘𝑣</m:t>
                        </m:r>
                      </m:sub>
                    </m:sSub>
                  </m:oMath>
                </a14:m>
                <a:r>
                  <a:rPr kumimoji="1" lang="ja-JP" altLang="en-US" sz="2400" dirty="0">
                    <a:latin typeface="メイリオ" panose="020B0604030504040204" pitchFamily="50" charset="-128"/>
                    <a:ea typeface="メイリオ" panose="020B0604030504040204" pitchFamily="50" charset="-128"/>
                  </a:rPr>
                  <a:t>が以下のように与えられているとき、文書</a:t>
                </a:r>
                <a:r>
                  <a:rPr kumimoji="1" lang="en-US" altLang="ja-JP" sz="2400" dirty="0">
                    <a:latin typeface="メイリオ" panose="020B0604030504040204" pitchFamily="50" charset="-128"/>
                    <a:ea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rPr>
                  <a:t>の負担率</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𝑘</m:t>
                            </m:r>
                          </m:sub>
                        </m:sSub>
                      </m:e>
                    </m:d>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𝑘</m:t>
                        </m:r>
                      </m:sub>
                    </m:sSub>
                    <m:r>
                      <a:rPr lang="en-US" altLang="ja-JP" sz="2400" i="1">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を計算せよ。なお、文書の配列要素は語彙の</a:t>
                </a:r>
                <a:r>
                  <a:rPr lang="en-US" altLang="ja-JP" sz="2400" dirty="0">
                    <a:latin typeface="メイリオ" panose="020B0604030504040204" pitchFamily="50" charset="-128"/>
                    <a:ea typeface="メイリオ" panose="020B0604030504040204" pitchFamily="50" charset="-128"/>
                  </a:rPr>
                  <a:t>id</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xmlns="">
          <p:sp>
            <p:nvSpPr>
              <p:cNvPr id="89" name="テキスト ボックス 88">
                <a:extLst>
                  <a:ext uri="{FF2B5EF4-FFF2-40B4-BE49-F238E27FC236}">
                    <a16:creationId xmlns:a16="http://schemas.microsoft.com/office/drawing/2014/main" id="{40E15096-C597-5778-B9E6-83C6380581C5}"/>
                  </a:ext>
                </a:extLst>
              </p:cNvPr>
              <p:cNvSpPr txBox="1">
                <a:spLocks noRot="1" noChangeAspect="1" noMove="1" noResize="1" noEditPoints="1" noAdjustHandles="1" noChangeArrowheads="1" noChangeShapeType="1" noTextEdit="1"/>
              </p:cNvSpPr>
              <p:nvPr/>
            </p:nvSpPr>
            <p:spPr>
              <a:xfrm>
                <a:off x="681024" y="651027"/>
                <a:ext cx="11229119" cy="844077"/>
              </a:xfrm>
              <a:prstGeom prst="rect">
                <a:avLst/>
              </a:prstGeom>
              <a:blipFill>
                <a:blip r:embed="rId13"/>
                <a:stretch>
                  <a:fillRect l="-869" t="-2899"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2CAD4602-9D15-A64E-06A4-35A01921DF81}"/>
                  </a:ext>
                </a:extLst>
              </p:cNvPr>
              <p:cNvSpPr txBox="1"/>
              <p:nvPr/>
            </p:nvSpPr>
            <p:spPr>
              <a:xfrm>
                <a:off x="4179740" y="228324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2CAD4602-9D15-A64E-06A4-35A01921DF81}"/>
                  </a:ext>
                </a:extLst>
              </p:cNvPr>
              <p:cNvSpPr txBox="1">
                <a:spLocks noRot="1" noChangeAspect="1" noMove="1" noResize="1" noEditPoints="1" noAdjustHandles="1" noChangeArrowheads="1" noChangeShapeType="1" noTextEdit="1"/>
              </p:cNvSpPr>
              <p:nvPr/>
            </p:nvSpPr>
            <p:spPr>
              <a:xfrm>
                <a:off x="4179740" y="2283247"/>
                <a:ext cx="579518" cy="369332"/>
              </a:xfrm>
              <a:prstGeom prst="rect">
                <a:avLst/>
              </a:prstGeom>
              <a:blipFill>
                <a:blip r:embed="rId14"/>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7B79A018-5DAB-564A-B351-88775D3294EE}"/>
                  </a:ext>
                </a:extLst>
              </p:cNvPr>
              <p:cNvSpPr txBox="1"/>
              <p:nvPr/>
            </p:nvSpPr>
            <p:spPr>
              <a:xfrm>
                <a:off x="4966017" y="2276515"/>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7B79A018-5DAB-564A-B351-88775D3294EE}"/>
                  </a:ext>
                </a:extLst>
              </p:cNvPr>
              <p:cNvSpPr txBox="1">
                <a:spLocks noRot="1" noChangeAspect="1" noMove="1" noResize="1" noEditPoints="1" noAdjustHandles="1" noChangeArrowheads="1" noChangeShapeType="1" noTextEdit="1"/>
              </p:cNvSpPr>
              <p:nvPr/>
            </p:nvSpPr>
            <p:spPr>
              <a:xfrm>
                <a:off x="4966017" y="2276515"/>
                <a:ext cx="579518" cy="369332"/>
              </a:xfrm>
              <a:prstGeom prst="rect">
                <a:avLst/>
              </a:prstGeom>
              <a:blipFill>
                <a:blip r:embed="rId15"/>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B636B898-262B-5A16-81F7-09B71698F953}"/>
                  </a:ext>
                </a:extLst>
              </p:cNvPr>
              <p:cNvSpPr txBox="1"/>
              <p:nvPr/>
            </p:nvSpPr>
            <p:spPr>
              <a:xfrm>
                <a:off x="5806241" y="2278879"/>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3" name="テキスト ボックス 92">
                <a:extLst>
                  <a:ext uri="{FF2B5EF4-FFF2-40B4-BE49-F238E27FC236}">
                    <a16:creationId xmlns:a16="http://schemas.microsoft.com/office/drawing/2014/main" id="{B636B898-262B-5A16-81F7-09B71698F953}"/>
                  </a:ext>
                </a:extLst>
              </p:cNvPr>
              <p:cNvSpPr txBox="1">
                <a:spLocks noRot="1" noChangeAspect="1" noMove="1" noResize="1" noEditPoints="1" noAdjustHandles="1" noChangeArrowheads="1" noChangeShapeType="1" noTextEdit="1"/>
              </p:cNvSpPr>
              <p:nvPr/>
            </p:nvSpPr>
            <p:spPr>
              <a:xfrm>
                <a:off x="5806241" y="2278879"/>
                <a:ext cx="579518" cy="369332"/>
              </a:xfrm>
              <a:prstGeom prst="rect">
                <a:avLst/>
              </a:prstGeom>
              <a:blipFill>
                <a:blip r:embed="rId16"/>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0C3621B0-4411-A23A-7459-210347030460}"/>
                  </a:ext>
                </a:extLst>
              </p:cNvPr>
              <p:cNvSpPr txBox="1"/>
              <p:nvPr/>
            </p:nvSpPr>
            <p:spPr>
              <a:xfrm>
                <a:off x="6636490" y="2273351"/>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4" name="テキスト ボックス 93">
                <a:extLst>
                  <a:ext uri="{FF2B5EF4-FFF2-40B4-BE49-F238E27FC236}">
                    <a16:creationId xmlns:a16="http://schemas.microsoft.com/office/drawing/2014/main" id="{0C3621B0-4411-A23A-7459-210347030460}"/>
                  </a:ext>
                </a:extLst>
              </p:cNvPr>
              <p:cNvSpPr txBox="1">
                <a:spLocks noRot="1" noChangeAspect="1" noMove="1" noResize="1" noEditPoints="1" noAdjustHandles="1" noChangeArrowheads="1" noChangeShapeType="1" noTextEdit="1"/>
              </p:cNvSpPr>
              <p:nvPr/>
            </p:nvSpPr>
            <p:spPr>
              <a:xfrm>
                <a:off x="6636490" y="2273351"/>
                <a:ext cx="579518" cy="369332"/>
              </a:xfrm>
              <a:prstGeom prst="rect">
                <a:avLst/>
              </a:prstGeom>
              <a:blipFill>
                <a:blip r:embed="rId17"/>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6A026C4-0F92-E0EC-CE7E-8844EB74CD12}"/>
                  </a:ext>
                </a:extLst>
              </p:cNvPr>
              <p:cNvSpPr txBox="1"/>
              <p:nvPr/>
            </p:nvSpPr>
            <p:spPr>
              <a:xfrm>
                <a:off x="7518849" y="2266093"/>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5" name="テキスト ボックス 94">
                <a:extLst>
                  <a:ext uri="{FF2B5EF4-FFF2-40B4-BE49-F238E27FC236}">
                    <a16:creationId xmlns:a16="http://schemas.microsoft.com/office/drawing/2014/main" id="{76A026C4-0F92-E0EC-CE7E-8844EB74CD12}"/>
                  </a:ext>
                </a:extLst>
              </p:cNvPr>
              <p:cNvSpPr txBox="1">
                <a:spLocks noRot="1" noChangeAspect="1" noMove="1" noResize="1" noEditPoints="1" noAdjustHandles="1" noChangeArrowheads="1" noChangeShapeType="1" noTextEdit="1"/>
              </p:cNvSpPr>
              <p:nvPr/>
            </p:nvSpPr>
            <p:spPr>
              <a:xfrm>
                <a:off x="7518849" y="2266093"/>
                <a:ext cx="579518" cy="369332"/>
              </a:xfrm>
              <a:prstGeom prst="rect">
                <a:avLst/>
              </a:prstGeom>
              <a:blipFill>
                <a:blip r:embed="rId18"/>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1846D0B7-8290-1DB3-7F4B-23B979275D2A}"/>
                  </a:ext>
                </a:extLst>
              </p:cNvPr>
              <p:cNvSpPr txBox="1"/>
              <p:nvPr/>
            </p:nvSpPr>
            <p:spPr>
              <a:xfrm>
                <a:off x="8328506" y="226136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6" name="テキスト ボックス 95">
                <a:extLst>
                  <a:ext uri="{FF2B5EF4-FFF2-40B4-BE49-F238E27FC236}">
                    <a16:creationId xmlns:a16="http://schemas.microsoft.com/office/drawing/2014/main" id="{1846D0B7-8290-1DB3-7F4B-23B979275D2A}"/>
                  </a:ext>
                </a:extLst>
              </p:cNvPr>
              <p:cNvSpPr txBox="1">
                <a:spLocks noRot="1" noChangeAspect="1" noMove="1" noResize="1" noEditPoints="1" noAdjustHandles="1" noChangeArrowheads="1" noChangeShapeType="1" noTextEdit="1"/>
              </p:cNvSpPr>
              <p:nvPr/>
            </p:nvSpPr>
            <p:spPr>
              <a:xfrm>
                <a:off x="8328506" y="2261367"/>
                <a:ext cx="579518" cy="369332"/>
              </a:xfrm>
              <a:prstGeom prst="rect">
                <a:avLst/>
              </a:prstGeom>
              <a:blipFill>
                <a:blip r:embed="rId19"/>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FB3F9E39-FA7F-0B43-563E-7F14638FEBEC}"/>
                  </a:ext>
                </a:extLst>
              </p:cNvPr>
              <p:cNvSpPr txBox="1"/>
              <p:nvPr/>
            </p:nvSpPr>
            <p:spPr>
              <a:xfrm>
                <a:off x="4155334" y="369412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8" name="テキスト ボックス 97">
                <a:extLst>
                  <a:ext uri="{FF2B5EF4-FFF2-40B4-BE49-F238E27FC236}">
                    <a16:creationId xmlns:a16="http://schemas.microsoft.com/office/drawing/2014/main" id="{FB3F9E39-FA7F-0B43-563E-7F14638FEBEC}"/>
                  </a:ext>
                </a:extLst>
              </p:cNvPr>
              <p:cNvSpPr txBox="1">
                <a:spLocks noRot="1" noChangeAspect="1" noMove="1" noResize="1" noEditPoints="1" noAdjustHandles="1" noChangeArrowheads="1" noChangeShapeType="1" noTextEdit="1"/>
              </p:cNvSpPr>
              <p:nvPr/>
            </p:nvSpPr>
            <p:spPr>
              <a:xfrm>
                <a:off x="4155334" y="3694126"/>
                <a:ext cx="586635" cy="369332"/>
              </a:xfrm>
              <a:prstGeom prst="rect">
                <a:avLst/>
              </a:prstGeom>
              <a:blipFill>
                <a:blip r:embed="rId20"/>
                <a:stretch>
                  <a:fillRect l="-14583" t="-327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775ACED8-8F04-7EEF-79C0-77D9E5B9A347}"/>
                  </a:ext>
                </a:extLst>
              </p:cNvPr>
              <p:cNvSpPr txBox="1"/>
              <p:nvPr/>
            </p:nvSpPr>
            <p:spPr>
              <a:xfrm>
                <a:off x="4941611" y="3687394"/>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9" name="テキスト ボックス 98">
                <a:extLst>
                  <a:ext uri="{FF2B5EF4-FFF2-40B4-BE49-F238E27FC236}">
                    <a16:creationId xmlns:a16="http://schemas.microsoft.com/office/drawing/2014/main" id="{775ACED8-8F04-7EEF-79C0-77D9E5B9A347}"/>
                  </a:ext>
                </a:extLst>
              </p:cNvPr>
              <p:cNvSpPr txBox="1">
                <a:spLocks noRot="1" noChangeAspect="1" noMove="1" noResize="1" noEditPoints="1" noAdjustHandles="1" noChangeArrowheads="1" noChangeShapeType="1" noTextEdit="1"/>
              </p:cNvSpPr>
              <p:nvPr/>
            </p:nvSpPr>
            <p:spPr>
              <a:xfrm>
                <a:off x="4941611" y="3687394"/>
                <a:ext cx="586635" cy="369332"/>
              </a:xfrm>
              <a:prstGeom prst="rect">
                <a:avLst/>
              </a:prstGeom>
              <a:blipFill>
                <a:blip r:embed="rId21"/>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DA57271-A914-D29D-4A07-146516073ED3}"/>
                  </a:ext>
                </a:extLst>
              </p:cNvPr>
              <p:cNvSpPr txBox="1"/>
              <p:nvPr/>
            </p:nvSpPr>
            <p:spPr>
              <a:xfrm>
                <a:off x="5781835" y="3689758"/>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0" name="テキスト ボックス 99">
                <a:extLst>
                  <a:ext uri="{FF2B5EF4-FFF2-40B4-BE49-F238E27FC236}">
                    <a16:creationId xmlns:a16="http://schemas.microsoft.com/office/drawing/2014/main" id="{ADA57271-A914-D29D-4A07-146516073ED3}"/>
                  </a:ext>
                </a:extLst>
              </p:cNvPr>
              <p:cNvSpPr txBox="1">
                <a:spLocks noRot="1" noChangeAspect="1" noMove="1" noResize="1" noEditPoints="1" noAdjustHandles="1" noChangeArrowheads="1" noChangeShapeType="1" noTextEdit="1"/>
              </p:cNvSpPr>
              <p:nvPr/>
            </p:nvSpPr>
            <p:spPr>
              <a:xfrm>
                <a:off x="5781835" y="3689758"/>
                <a:ext cx="586635" cy="369332"/>
              </a:xfrm>
              <a:prstGeom prst="rect">
                <a:avLst/>
              </a:prstGeom>
              <a:blipFill>
                <a:blip r:embed="rId22"/>
                <a:stretch>
                  <a:fillRect l="-14433" t="-1639" r="-103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E0EA4BE-01EB-FCBD-76A8-5ADE85958778}"/>
                  </a:ext>
                </a:extLst>
              </p:cNvPr>
              <p:cNvSpPr txBox="1"/>
              <p:nvPr/>
            </p:nvSpPr>
            <p:spPr>
              <a:xfrm>
                <a:off x="6612084" y="368423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1" name="テキスト ボックス 100">
                <a:extLst>
                  <a:ext uri="{FF2B5EF4-FFF2-40B4-BE49-F238E27FC236}">
                    <a16:creationId xmlns:a16="http://schemas.microsoft.com/office/drawing/2014/main" id="{2E0EA4BE-01EB-FCBD-76A8-5ADE85958778}"/>
                  </a:ext>
                </a:extLst>
              </p:cNvPr>
              <p:cNvSpPr txBox="1">
                <a:spLocks noRot="1" noChangeAspect="1" noMove="1" noResize="1" noEditPoints="1" noAdjustHandles="1" noChangeArrowheads="1" noChangeShapeType="1" noTextEdit="1"/>
              </p:cNvSpPr>
              <p:nvPr/>
            </p:nvSpPr>
            <p:spPr>
              <a:xfrm>
                <a:off x="6612084" y="3684230"/>
                <a:ext cx="586635" cy="369332"/>
              </a:xfrm>
              <a:prstGeom prst="rect">
                <a:avLst/>
              </a:prstGeom>
              <a:blipFill>
                <a:blip r:embed="rId23"/>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1A6BC82-C440-8C8D-6AF4-A2E2E295908A}"/>
                  </a:ext>
                </a:extLst>
              </p:cNvPr>
              <p:cNvSpPr txBox="1"/>
              <p:nvPr/>
            </p:nvSpPr>
            <p:spPr>
              <a:xfrm>
                <a:off x="7494443" y="367697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2" name="テキスト ボックス 101">
                <a:extLst>
                  <a:ext uri="{FF2B5EF4-FFF2-40B4-BE49-F238E27FC236}">
                    <a16:creationId xmlns:a16="http://schemas.microsoft.com/office/drawing/2014/main" id="{A1A6BC82-C440-8C8D-6AF4-A2E2E295908A}"/>
                  </a:ext>
                </a:extLst>
              </p:cNvPr>
              <p:cNvSpPr txBox="1">
                <a:spLocks noRot="1" noChangeAspect="1" noMove="1" noResize="1" noEditPoints="1" noAdjustHandles="1" noChangeArrowheads="1" noChangeShapeType="1" noTextEdit="1"/>
              </p:cNvSpPr>
              <p:nvPr/>
            </p:nvSpPr>
            <p:spPr>
              <a:xfrm>
                <a:off x="7494443" y="3676972"/>
                <a:ext cx="586635" cy="369332"/>
              </a:xfrm>
              <a:prstGeom prst="rect">
                <a:avLst/>
              </a:prstGeom>
              <a:blipFill>
                <a:blip r:embed="rId24"/>
                <a:stretch>
                  <a:fillRect l="-14433" t="-3279"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F8EBBA12-0391-F0C1-6DD3-77BC59706383}"/>
                  </a:ext>
                </a:extLst>
              </p:cNvPr>
              <p:cNvSpPr txBox="1"/>
              <p:nvPr/>
            </p:nvSpPr>
            <p:spPr>
              <a:xfrm>
                <a:off x="8304100" y="367224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3" name="テキスト ボックス 102">
                <a:extLst>
                  <a:ext uri="{FF2B5EF4-FFF2-40B4-BE49-F238E27FC236}">
                    <a16:creationId xmlns:a16="http://schemas.microsoft.com/office/drawing/2014/main" id="{F8EBBA12-0391-F0C1-6DD3-77BC59706383}"/>
                  </a:ext>
                </a:extLst>
              </p:cNvPr>
              <p:cNvSpPr txBox="1">
                <a:spLocks noRot="1" noChangeAspect="1" noMove="1" noResize="1" noEditPoints="1" noAdjustHandles="1" noChangeArrowheads="1" noChangeShapeType="1" noTextEdit="1"/>
              </p:cNvSpPr>
              <p:nvPr/>
            </p:nvSpPr>
            <p:spPr>
              <a:xfrm>
                <a:off x="8304100" y="3672246"/>
                <a:ext cx="586635" cy="369332"/>
              </a:xfrm>
              <a:prstGeom prst="rect">
                <a:avLst/>
              </a:prstGeom>
              <a:blipFill>
                <a:blip r:embed="rId25"/>
                <a:stretch>
                  <a:fillRect l="-14583" t="-1639" r="-1042" b="-278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9002AA8F-D492-1CCD-B38C-B7B899923B04}"/>
              </a:ext>
            </a:extLst>
          </p:cNvPr>
          <p:cNvSpPr txBox="1"/>
          <p:nvPr/>
        </p:nvSpPr>
        <p:spPr>
          <a:xfrm>
            <a:off x="4717632" y="5978426"/>
            <a:ext cx="396134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露天</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露天</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F7E73538-A606-37B3-A010-28F259F5846D}"/>
              </a:ext>
            </a:extLst>
          </p:cNvPr>
          <p:cNvSpPr txBox="1"/>
          <p:nvPr/>
        </p:nvSpPr>
        <p:spPr>
          <a:xfrm>
            <a:off x="4722345" y="6350337"/>
            <a:ext cx="437651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夕食</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地酒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地酒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魚</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景色</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地酒</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6" name="矢印: 右 105">
            <a:extLst>
              <a:ext uri="{FF2B5EF4-FFF2-40B4-BE49-F238E27FC236}">
                <a16:creationId xmlns:a16="http://schemas.microsoft.com/office/drawing/2014/main" id="{6DF626EC-8D42-59DA-ADDF-A42DD08BD4F0}"/>
              </a:ext>
            </a:extLst>
          </p:cNvPr>
          <p:cNvSpPr/>
          <p:nvPr/>
        </p:nvSpPr>
        <p:spPr>
          <a:xfrm>
            <a:off x="4484438" y="6030781"/>
            <a:ext cx="233194" cy="3195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矢印: 右 106">
            <a:extLst>
              <a:ext uri="{FF2B5EF4-FFF2-40B4-BE49-F238E27FC236}">
                <a16:creationId xmlns:a16="http://schemas.microsoft.com/office/drawing/2014/main" id="{EBCEF3FD-112D-D9E6-3534-CC8799B9743F}"/>
              </a:ext>
            </a:extLst>
          </p:cNvPr>
          <p:cNvSpPr/>
          <p:nvPr/>
        </p:nvSpPr>
        <p:spPr>
          <a:xfrm>
            <a:off x="4485055" y="6371158"/>
            <a:ext cx="233194" cy="3195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33EEF63-3BB1-10A6-794D-6306E6D6A42D}"/>
                  </a:ext>
                </a:extLst>
              </p:cNvPr>
              <p:cNvSpPr txBox="1"/>
              <p:nvPr/>
            </p:nvSpPr>
            <p:spPr>
              <a:xfrm>
                <a:off x="1002043" y="1821961"/>
                <a:ext cx="76668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E33EEF63-3BB1-10A6-794D-6306E6D6A42D}"/>
                  </a:ext>
                </a:extLst>
              </p:cNvPr>
              <p:cNvSpPr txBox="1">
                <a:spLocks noRot="1" noChangeAspect="1" noMove="1" noResize="1" noEditPoints="1" noAdjustHandles="1" noChangeArrowheads="1" noChangeShapeType="1" noTextEdit="1"/>
              </p:cNvSpPr>
              <p:nvPr/>
            </p:nvSpPr>
            <p:spPr>
              <a:xfrm>
                <a:off x="1002043" y="1821961"/>
                <a:ext cx="766684" cy="461665"/>
              </a:xfrm>
              <a:prstGeom prst="rect">
                <a:avLst/>
              </a:prstGeom>
              <a:blipFill>
                <a:blip r:embed="rId26"/>
                <a:stretch>
                  <a:fillRect b="-118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FEBB639-BA82-BF8E-2BB9-FCE8D3B4FB12}"/>
                  </a:ext>
                </a:extLst>
              </p:cNvPr>
              <p:cNvSpPr txBox="1"/>
              <p:nvPr/>
            </p:nvSpPr>
            <p:spPr>
              <a:xfrm>
                <a:off x="986235" y="3187211"/>
                <a:ext cx="77380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𝑣</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FEBB639-BA82-BF8E-2BB9-FCE8D3B4FB12}"/>
                  </a:ext>
                </a:extLst>
              </p:cNvPr>
              <p:cNvSpPr txBox="1">
                <a:spLocks noRot="1" noChangeAspect="1" noMove="1" noResize="1" noEditPoints="1" noAdjustHandles="1" noChangeArrowheads="1" noChangeShapeType="1" noTextEdit="1"/>
              </p:cNvSpPr>
              <p:nvPr/>
            </p:nvSpPr>
            <p:spPr>
              <a:xfrm>
                <a:off x="986235" y="3187211"/>
                <a:ext cx="773802" cy="461665"/>
              </a:xfrm>
              <a:prstGeom prst="rect">
                <a:avLst/>
              </a:prstGeom>
              <a:blipFill>
                <a:blip r:embed="rId27"/>
                <a:stretch>
                  <a:fillRect b="-118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8723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直線コネクタ 61">
            <a:extLst>
              <a:ext uri="{FF2B5EF4-FFF2-40B4-BE49-F238E27FC236}">
                <a16:creationId xmlns:a16="http://schemas.microsoft.com/office/drawing/2014/main" id="{4E9F5C74-5F49-21F2-92C8-417F905EFD29}"/>
              </a:ext>
            </a:extLst>
          </p:cNvPr>
          <p:cNvCxnSpPr>
            <a:cxnSpLocks/>
          </p:cNvCxnSpPr>
          <p:nvPr/>
        </p:nvCxnSpPr>
        <p:spPr>
          <a:xfrm>
            <a:off x="8602338" y="1270447"/>
            <a:ext cx="7673" cy="2200113"/>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正方形/長方形 62">
                <a:extLst>
                  <a:ext uri="{FF2B5EF4-FFF2-40B4-BE49-F238E27FC236}">
                    <a16:creationId xmlns:a16="http://schemas.microsoft.com/office/drawing/2014/main" id="{B27E2AF3-0E1F-D047-7CE7-5CE55C6581A0}"/>
                  </a:ext>
                </a:extLst>
              </p:cNvPr>
              <p:cNvSpPr/>
              <p:nvPr/>
            </p:nvSpPr>
            <p:spPr>
              <a:xfrm flipH="1">
                <a:off x="8630214" y="1424886"/>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𝜃</m:t>
                        </m:r>
                      </m:e>
                      <m:sub>
                        <m:r>
                          <a:rPr kumimoji="1" lang="en-US" altLang="ja-JP" sz="2000" b="0" i="1" smtClean="0">
                            <a:latin typeface="Cambria Math" panose="02040503050406030204" pitchFamily="18" charset="0"/>
                          </a:rPr>
                          <m:t>1</m:t>
                        </m:r>
                      </m:sub>
                    </m:sSub>
                  </m:oMath>
                </a14:m>
                <a:r>
                  <a:rPr kumimoji="1" lang="en-US" altLang="ja-JP" sz="2000" dirty="0"/>
                  <a:t>=0.7</a:t>
                </a:r>
                <a:endParaRPr kumimoji="1" lang="ja-JP" altLang="en-US" sz="2000" dirty="0"/>
              </a:p>
            </p:txBody>
          </p:sp>
        </mc:Choice>
        <mc:Fallback xmlns="">
          <p:sp>
            <p:nvSpPr>
              <p:cNvPr id="63" name="正方形/長方形 62">
                <a:extLst>
                  <a:ext uri="{FF2B5EF4-FFF2-40B4-BE49-F238E27FC236}">
                    <a16:creationId xmlns:a16="http://schemas.microsoft.com/office/drawing/2014/main" id="{B27E2AF3-0E1F-D047-7CE7-5CE55C6581A0}"/>
                  </a:ext>
                </a:extLst>
              </p:cNvPr>
              <p:cNvSpPr>
                <a:spLocks noRot="1" noChangeAspect="1" noMove="1" noResize="1" noEditPoints="1" noAdjustHandles="1" noChangeArrowheads="1" noChangeShapeType="1" noTextEdit="1"/>
              </p:cNvSpPr>
              <p:nvPr/>
            </p:nvSpPr>
            <p:spPr>
              <a:xfrm flipH="1">
                <a:off x="8630214" y="1424886"/>
                <a:ext cx="965818" cy="709127"/>
              </a:xfrm>
              <a:prstGeom prst="rect">
                <a:avLst/>
              </a:prstGeom>
              <a:blipFill>
                <a:blip r:embed="rId2"/>
                <a:stretch>
                  <a:fillRect r="-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正方形/長方形 63">
                <a:extLst>
                  <a:ext uri="{FF2B5EF4-FFF2-40B4-BE49-F238E27FC236}">
                    <a16:creationId xmlns:a16="http://schemas.microsoft.com/office/drawing/2014/main" id="{90C301FE-1CE6-90AE-0831-FFE70CB2ED66}"/>
                  </a:ext>
                </a:extLst>
              </p:cNvPr>
              <p:cNvSpPr/>
              <p:nvPr/>
            </p:nvSpPr>
            <p:spPr>
              <a:xfrm flipH="1">
                <a:off x="8602338" y="2526206"/>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𝜃</m:t>
                        </m:r>
                      </m:e>
                      <m:sub>
                        <m:r>
                          <a:rPr kumimoji="1" lang="en-US" altLang="ja-JP" sz="1600" b="0" i="1" smtClean="0">
                            <a:latin typeface="Cambria Math" panose="02040503050406030204" pitchFamily="18" charset="0"/>
                          </a:rPr>
                          <m:t>2</m:t>
                        </m:r>
                      </m:sub>
                    </m:sSub>
                  </m:oMath>
                </a14:m>
                <a:r>
                  <a:rPr kumimoji="1" lang="en-US" altLang="ja-JP" sz="1600" dirty="0"/>
                  <a:t>=0.3</a:t>
                </a:r>
                <a:endParaRPr kumimoji="1" lang="ja-JP" altLang="en-US" sz="1600" dirty="0"/>
              </a:p>
            </p:txBody>
          </p:sp>
        </mc:Choice>
        <mc:Fallback xmlns="">
          <p:sp>
            <p:nvSpPr>
              <p:cNvPr id="64" name="正方形/長方形 63">
                <a:extLst>
                  <a:ext uri="{FF2B5EF4-FFF2-40B4-BE49-F238E27FC236}">
                    <a16:creationId xmlns:a16="http://schemas.microsoft.com/office/drawing/2014/main" id="{90C301FE-1CE6-90AE-0831-FFE70CB2ED66}"/>
                  </a:ext>
                </a:extLst>
              </p:cNvPr>
              <p:cNvSpPr>
                <a:spLocks noRot="1" noChangeAspect="1" noMove="1" noResize="1" noEditPoints="1" noAdjustHandles="1" noChangeArrowheads="1" noChangeShapeType="1" noTextEdit="1"/>
              </p:cNvSpPr>
              <p:nvPr/>
            </p:nvSpPr>
            <p:spPr>
              <a:xfrm flipH="1">
                <a:off x="8602338" y="2526206"/>
                <a:ext cx="592593" cy="709127"/>
              </a:xfrm>
              <a:prstGeom prst="rect">
                <a:avLst/>
              </a:prstGeom>
              <a:blipFill>
                <a:blip r:embed="rId3"/>
                <a:stretch>
                  <a:fillRect b="-8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85CC77A-8B4B-8A15-23F9-6C6F7B929AB5}"/>
                  </a:ext>
                </a:extLst>
              </p:cNvPr>
              <p:cNvSpPr txBox="1"/>
              <p:nvPr/>
            </p:nvSpPr>
            <p:spPr>
              <a:xfrm>
                <a:off x="2039014" y="3703021"/>
                <a:ext cx="5845767" cy="744499"/>
              </a:xfrm>
              <a:prstGeom prst="rect">
                <a:avLst/>
              </a:prstGeom>
              <a:noFill/>
            </p:spPr>
            <p:txBody>
              <a:bodyPr wrap="none" rtlCol="0">
                <a:spAutoFit/>
              </a:bodyPr>
              <a:lstStyle/>
              <a:p>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𝜃</m:t>
                        </m:r>
                      </m:e>
                      <m:sub>
                        <m:r>
                          <a:rPr lang="en-US" altLang="ja-JP" sz="2000" b="0" i="1" smtClean="0">
                            <a:latin typeface="Cambria Math" panose="02040503050406030204" pitchFamily="18" charset="0"/>
                            <a:ea typeface="メイリオ" panose="020B0604030504040204" pitchFamily="50" charset="-128"/>
                          </a:rPr>
                          <m:t>1</m:t>
                        </m:r>
                      </m:sub>
                    </m:sSub>
                    <m:nary>
                      <m:naryPr>
                        <m:chr m:val="∏"/>
                        <m:ctrlPr>
                          <a:rPr lang="en-US" altLang="ja-JP" sz="2000" i="1">
                            <a:latin typeface="Cambria Math" panose="02040503050406030204" pitchFamily="18" charset="0"/>
                            <a:ea typeface="メイリオ" panose="020B0604030504040204" pitchFamily="50" charset="-128"/>
                          </a:rPr>
                        </m:ctrlPr>
                      </m:naryPr>
                      <m:sub>
                        <m:r>
                          <m:rPr>
                            <m:brk m:alnAt="23"/>
                          </m:rPr>
                          <a:rPr lang="en-US" altLang="ja-JP" sz="2000" i="1">
                            <a:latin typeface="Cambria Math" panose="02040503050406030204" pitchFamily="18" charset="0"/>
                            <a:ea typeface="メイリオ" panose="020B0604030504040204" pitchFamily="50" charset="-128"/>
                          </a:rPr>
                          <m:t>𝑣</m:t>
                        </m:r>
                        <m:r>
                          <a:rPr lang="en-US" altLang="ja-JP" sz="2000" i="1">
                            <a:latin typeface="Cambria Math" panose="02040503050406030204" pitchFamily="18" charset="0"/>
                            <a:ea typeface="メイリオ" panose="020B0604030504040204" pitchFamily="50" charset="-128"/>
                          </a:rPr>
                          <m:t>=1</m:t>
                        </m:r>
                      </m:sub>
                      <m:sup>
                        <m:r>
                          <a:rPr lang="en-US" altLang="ja-JP" sz="2000" i="1">
                            <a:latin typeface="Cambria Math" panose="02040503050406030204" pitchFamily="18" charset="0"/>
                            <a:ea typeface="メイリオ" panose="020B0604030504040204" pitchFamily="50" charset="-128"/>
                          </a:rPr>
                          <m:t>𝑉</m:t>
                        </m:r>
                      </m:sup>
                      <m:e>
                        <m:sSubSup>
                          <m:sSubSupPr>
                            <m:ctrlPr>
                              <a:rPr lang="en-US" altLang="ja-JP" sz="2000" i="1">
                                <a:latin typeface="Cambria Math" panose="02040503050406030204" pitchFamily="18" charset="0"/>
                                <a:ea typeface="メイリオ" panose="020B0604030504040204" pitchFamily="50" charset="-128"/>
                              </a:rPr>
                            </m:ctrlPr>
                          </m:sSubSup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1</m:t>
                            </m:r>
                            <m:r>
                              <a:rPr lang="en-US" altLang="ja-JP" sz="2000" i="1">
                                <a:latin typeface="Cambria Math" panose="02040503050406030204" pitchFamily="18" charset="0"/>
                                <a:ea typeface="メイリオ" panose="020B0604030504040204" pitchFamily="50" charset="-128"/>
                              </a:rPr>
                              <m:t>𝑣</m:t>
                            </m:r>
                          </m:sub>
                          <m:sup>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𝑛</m:t>
                                </m:r>
                              </m:e>
                              <m:sub>
                                <m:r>
                                  <a:rPr lang="en-US" altLang="ja-JP" sz="2000" i="1">
                                    <a:latin typeface="Cambria Math" panose="02040503050406030204" pitchFamily="18" charset="0"/>
                                    <a:ea typeface="メイリオ" panose="020B0604030504040204" pitchFamily="50" charset="-128"/>
                                  </a:rPr>
                                  <m:t>1</m:t>
                                </m:r>
                                <m:r>
                                  <a:rPr lang="en-US" altLang="ja-JP" sz="2000" i="1">
                                    <a:latin typeface="Cambria Math" panose="02040503050406030204" pitchFamily="18" charset="0"/>
                                    <a:ea typeface="メイリオ" panose="020B0604030504040204" pitchFamily="50" charset="-128"/>
                                  </a:rPr>
                                  <m:t>𝑣</m:t>
                                </m:r>
                              </m:sub>
                            </m:sSub>
                          </m:sup>
                        </m:sSubSup>
                      </m:e>
                    </m:nary>
                    <m:r>
                      <a:rPr lang="en-US" altLang="ja-JP" sz="2000" i="1">
                        <a:latin typeface="Cambria Math" panose="02040503050406030204" pitchFamily="18" charset="0"/>
                        <a:ea typeface="メイリオ" panose="020B0604030504040204" pitchFamily="50" charset="-128"/>
                      </a:rPr>
                      <m:t> </m:t>
                    </m:r>
                  </m:oMath>
                </a14:m>
                <a:r>
                  <a:rPr kumimoji="1" lang="en-US" altLang="ja-JP" sz="2000" dirty="0">
                    <a:latin typeface="メイリオ" panose="020B0604030504040204" pitchFamily="50" charset="-128"/>
                    <a:ea typeface="メイリオ" panose="020B0604030504040204" pitchFamily="50" charset="-128"/>
                  </a:rPr>
                  <a:t>=0.7×(0.2</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oMath>
                </a14:m>
                <a:r>
                  <a:rPr kumimoji="1" lang="en-US" altLang="ja-JP" sz="2000" dirty="0">
                    <a:latin typeface="メイリオ" panose="020B0604030504040204" pitchFamily="50" charset="-128"/>
                    <a:ea typeface="メイリオ" panose="020B0604030504040204" pitchFamily="50" charset="-128"/>
                  </a:rPr>
                  <a:t>0.15×0.2×0.2×0.15)</a:t>
                </a:r>
              </a:p>
              <a:p>
                <a:r>
                  <a:rPr lang="en-US" altLang="ja-JP"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=0.7×</a:t>
                </a:r>
                <a:r>
                  <a:rPr lang="en-US" altLang="ja-JP" sz="2000" dirty="0">
                    <a:solidFill>
                      <a:srgbClr val="000000"/>
                    </a:solidFill>
                    <a:latin typeface="メイリオ" panose="020B0604030504040204" pitchFamily="50" charset="-128"/>
                    <a:ea typeface="メイリオ" panose="020B0604030504040204" pitchFamily="50" charset="-128"/>
                  </a:rPr>
                  <a:t>0.00018 = 0.000126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985CC77A-8B4B-8A15-23F9-6C6F7B929AB5}"/>
                  </a:ext>
                </a:extLst>
              </p:cNvPr>
              <p:cNvSpPr txBox="1">
                <a:spLocks noRot="1" noChangeAspect="1" noMove="1" noResize="1" noEditPoints="1" noAdjustHandles="1" noChangeArrowheads="1" noChangeShapeType="1" noTextEdit="1"/>
              </p:cNvSpPr>
              <p:nvPr/>
            </p:nvSpPr>
            <p:spPr>
              <a:xfrm>
                <a:off x="2039014" y="3703021"/>
                <a:ext cx="5845767" cy="744499"/>
              </a:xfrm>
              <a:prstGeom prst="rect">
                <a:avLst/>
              </a:prstGeom>
              <a:blipFill>
                <a:blip r:embed="rId4"/>
                <a:stretch>
                  <a:fillRect l="-1460" t="-63415" r="-521" b="-536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1272E95-1338-8719-B979-BFD12132842E}"/>
                  </a:ext>
                </a:extLst>
              </p:cNvPr>
              <p:cNvSpPr txBox="1"/>
              <p:nvPr/>
            </p:nvSpPr>
            <p:spPr>
              <a:xfrm>
                <a:off x="2039014" y="4484228"/>
                <a:ext cx="6686446" cy="744819"/>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2</m:t>
                        </m:r>
                      </m:sub>
                    </m:sSub>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𝑣</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𝑣</m:t>
                            </m:r>
                          </m:sub>
                          <m:sup>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𝑛</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b="0" i="1" smtClean="0">
                                    <a:latin typeface="Cambria Math" panose="02040503050406030204" pitchFamily="18" charset="0"/>
                                    <a:ea typeface="メイリオ" panose="020B0604030504040204" pitchFamily="50" charset="-128"/>
                                  </a:rPr>
                                  <m:t>𝑣</m:t>
                                </m:r>
                              </m:sub>
                            </m:sSub>
                          </m:sup>
                        </m:sSubSup>
                      </m:e>
                    </m:nary>
                    <m:r>
                      <a:rPr kumimoji="1" lang="en-US" altLang="ja-JP" sz="2000" b="0" i="1" smtClean="0">
                        <a:latin typeface="Cambria Math" panose="02040503050406030204" pitchFamily="18" charset="0"/>
                        <a:ea typeface="メイリオ" panose="020B0604030504040204" pitchFamily="50" charset="-128"/>
                      </a:rPr>
                      <m:t> </m:t>
                    </m:r>
                  </m:oMath>
                </a14:m>
                <a:r>
                  <a:rPr kumimoji="1" lang="en-US" altLang="ja-JP" sz="2000" dirty="0">
                    <a:latin typeface="メイリオ" panose="020B0604030504040204" pitchFamily="50" charset="-128"/>
                    <a:ea typeface="メイリオ" panose="020B0604030504040204" pitchFamily="50" charset="-128"/>
                  </a:rPr>
                  <a:t>=0.3×(0.05×0.01×0.05×0.05×0.01)</a:t>
                </a:r>
              </a:p>
              <a:p>
                <a:r>
                  <a:rPr lang="en-US" altLang="ja-JP"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=0.3×</a:t>
                </a:r>
                <a:r>
                  <a:rPr lang="en-US" altLang="ja-JP" sz="2000" b="0" i="0" u="none" strike="noStrike" dirty="0">
                    <a:solidFill>
                      <a:srgbClr val="000000"/>
                    </a:solidFill>
                    <a:effectLst/>
                    <a:latin typeface="メイリオ" panose="020B0604030504040204" pitchFamily="50" charset="-128"/>
                    <a:ea typeface="メイリオ" panose="020B0604030504040204" pitchFamily="50" charset="-128"/>
                  </a:rPr>
                  <a:t>0.0000000125 = </a:t>
                </a:r>
                <a:r>
                  <a:rPr lang="en-US" altLang="ja-JP" sz="2000" dirty="0">
                    <a:latin typeface="メイリオ" panose="020B0604030504040204" pitchFamily="50" charset="-128"/>
                    <a:ea typeface="メイリオ" panose="020B0604030504040204" pitchFamily="50" charset="-128"/>
                  </a:rPr>
                  <a:t>0.00000000375</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1272E95-1338-8719-B979-BFD12132842E}"/>
                  </a:ext>
                </a:extLst>
              </p:cNvPr>
              <p:cNvSpPr txBox="1">
                <a:spLocks noRot="1" noChangeAspect="1" noMove="1" noResize="1" noEditPoints="1" noAdjustHandles="1" noChangeArrowheads="1" noChangeShapeType="1" noTextEdit="1"/>
              </p:cNvSpPr>
              <p:nvPr/>
            </p:nvSpPr>
            <p:spPr>
              <a:xfrm>
                <a:off x="2039014" y="4484228"/>
                <a:ext cx="6686446" cy="744819"/>
              </a:xfrm>
              <a:prstGeom prst="rect">
                <a:avLst/>
              </a:prstGeom>
              <a:blipFill>
                <a:blip r:embed="rId5"/>
                <a:stretch>
                  <a:fillRect l="-1185" t="-63934" r="-273" b="-549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0FF5F05-8763-5179-94CC-2B250C67B4D4}"/>
                  </a:ext>
                </a:extLst>
              </p:cNvPr>
              <p:cNvSpPr txBox="1"/>
              <p:nvPr/>
            </p:nvSpPr>
            <p:spPr>
              <a:xfrm>
                <a:off x="1222600" y="1385350"/>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10FF5F05-8763-5179-94CC-2B250C67B4D4}"/>
                  </a:ext>
                </a:extLst>
              </p:cNvPr>
              <p:cNvSpPr txBox="1">
                <a:spLocks noRot="1" noChangeAspect="1" noMove="1" noResize="1" noEditPoints="1" noAdjustHandles="1" noChangeArrowheads="1" noChangeShapeType="1" noTextEdit="1"/>
              </p:cNvSpPr>
              <p:nvPr/>
            </p:nvSpPr>
            <p:spPr>
              <a:xfrm>
                <a:off x="1222600" y="1385350"/>
                <a:ext cx="579518" cy="369332"/>
              </a:xfrm>
              <a:prstGeom prst="rect">
                <a:avLst/>
              </a:prstGeom>
              <a:blipFill>
                <a:blip r:embed="rId6"/>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3B8BE46-7AAE-0F57-528B-2A49A37D2254}"/>
                  </a:ext>
                </a:extLst>
              </p:cNvPr>
              <p:cNvSpPr txBox="1"/>
              <p:nvPr/>
            </p:nvSpPr>
            <p:spPr>
              <a:xfrm>
                <a:off x="7698810" y="1374897"/>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93B8BE46-7AAE-0F57-528B-2A49A37D2254}"/>
                  </a:ext>
                </a:extLst>
              </p:cNvPr>
              <p:cNvSpPr txBox="1">
                <a:spLocks noRot="1" noChangeAspect="1" noMove="1" noResize="1" noEditPoints="1" noAdjustHandles="1" noChangeArrowheads="1" noChangeShapeType="1" noTextEdit="1"/>
              </p:cNvSpPr>
              <p:nvPr/>
            </p:nvSpPr>
            <p:spPr>
              <a:xfrm>
                <a:off x="7698810" y="1374897"/>
                <a:ext cx="573106" cy="369332"/>
              </a:xfrm>
              <a:prstGeom prst="rect">
                <a:avLst/>
              </a:prstGeom>
              <a:blipFill>
                <a:blip r:embed="rId7"/>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3BA888C-984A-528F-D46B-8ACB25E938B7}"/>
                  </a:ext>
                </a:extLst>
              </p:cNvPr>
              <p:cNvSpPr txBox="1"/>
              <p:nvPr/>
            </p:nvSpPr>
            <p:spPr>
              <a:xfrm>
                <a:off x="1946710" y="1379513"/>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E3BA888C-984A-528F-D46B-8ACB25E938B7}"/>
                  </a:ext>
                </a:extLst>
              </p:cNvPr>
              <p:cNvSpPr txBox="1">
                <a:spLocks noRot="1" noChangeAspect="1" noMove="1" noResize="1" noEditPoints="1" noAdjustHandles="1" noChangeArrowheads="1" noChangeShapeType="1" noTextEdit="1"/>
              </p:cNvSpPr>
              <p:nvPr/>
            </p:nvSpPr>
            <p:spPr>
              <a:xfrm>
                <a:off x="1946710" y="1379513"/>
                <a:ext cx="579518" cy="369332"/>
              </a:xfrm>
              <a:prstGeom prst="rect">
                <a:avLst/>
              </a:prstGeom>
              <a:blipFill>
                <a:blip r:embed="rId8"/>
                <a:stretch>
                  <a:fillRect l="-14737" t="-1639" r="-1053" b="-27869"/>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A2CE171A-C141-EC6D-EA19-62429E2D9712}"/>
              </a:ext>
            </a:extLst>
          </p:cNvPr>
          <p:cNvSpPr txBox="1"/>
          <p:nvPr/>
        </p:nvSpPr>
        <p:spPr>
          <a:xfrm>
            <a:off x="1049967" y="1825569"/>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E0167604-1E83-2313-A5D3-B38D1876089E}"/>
              </a:ext>
            </a:extLst>
          </p:cNvPr>
          <p:cNvSpPr txBox="1"/>
          <p:nvPr/>
        </p:nvSpPr>
        <p:spPr>
          <a:xfrm>
            <a:off x="1764092" y="1806855"/>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DCC20821-C8F9-AFB3-BBCF-B618B2ABFF24}"/>
              </a:ext>
            </a:extLst>
          </p:cNvPr>
          <p:cNvSpPr txBox="1"/>
          <p:nvPr/>
        </p:nvSpPr>
        <p:spPr>
          <a:xfrm>
            <a:off x="3406254" y="182556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65D1207E-3F85-66B2-AFD9-A33F8D8D8901}"/>
              </a:ext>
            </a:extLst>
          </p:cNvPr>
          <p:cNvSpPr txBox="1"/>
          <p:nvPr/>
        </p:nvSpPr>
        <p:spPr>
          <a:xfrm>
            <a:off x="6010943" y="1825569"/>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B915F3B-FCC1-9582-B2BC-DAEA49DF1BCB}"/>
              </a:ext>
            </a:extLst>
          </p:cNvPr>
          <p:cNvSpPr txBox="1"/>
          <p:nvPr/>
        </p:nvSpPr>
        <p:spPr>
          <a:xfrm>
            <a:off x="7656342" y="182556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26F0C714-2DF1-06C2-CF74-468E80712E7C}"/>
              </a:ext>
            </a:extLst>
          </p:cNvPr>
          <p:cNvSpPr txBox="1"/>
          <p:nvPr/>
        </p:nvSpPr>
        <p:spPr>
          <a:xfrm>
            <a:off x="2644228" y="1830374"/>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7215F68-2CAC-242B-88B7-9EE9CFA40781}"/>
              </a:ext>
            </a:extLst>
          </p:cNvPr>
          <p:cNvSpPr txBox="1"/>
          <p:nvPr/>
        </p:nvSpPr>
        <p:spPr>
          <a:xfrm>
            <a:off x="5086347" y="1825568"/>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777135D2-5C41-C965-DC93-309391DB435D}"/>
              </a:ext>
            </a:extLst>
          </p:cNvPr>
          <p:cNvSpPr txBox="1"/>
          <p:nvPr/>
        </p:nvSpPr>
        <p:spPr>
          <a:xfrm>
            <a:off x="6792003" y="1825567"/>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0.02</a:t>
            </a:r>
            <a:endParaRPr kumimoji="1" lang="ja-JP" altLang="en-US" sz="20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83BC5130-99E6-8BB6-23C6-444A3DDE1633}"/>
              </a:ext>
            </a:extLst>
          </p:cNvPr>
          <p:cNvSpPr txBox="1"/>
          <p:nvPr/>
        </p:nvSpPr>
        <p:spPr>
          <a:xfrm>
            <a:off x="4228526" y="183835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0.18</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13F1BAF-8F91-FC24-42E3-2D44DEF049D6}"/>
                  </a:ext>
                </a:extLst>
              </p:cNvPr>
              <p:cNvSpPr txBox="1"/>
              <p:nvPr/>
            </p:nvSpPr>
            <p:spPr>
              <a:xfrm>
                <a:off x="2708551" y="1395203"/>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913F1BAF-8F91-FC24-42E3-2D44DEF049D6}"/>
                  </a:ext>
                </a:extLst>
              </p:cNvPr>
              <p:cNvSpPr txBox="1">
                <a:spLocks noRot="1" noChangeAspect="1" noMove="1" noResize="1" noEditPoints="1" noAdjustHandles="1" noChangeArrowheads="1" noChangeShapeType="1" noTextEdit="1"/>
              </p:cNvSpPr>
              <p:nvPr/>
            </p:nvSpPr>
            <p:spPr>
              <a:xfrm>
                <a:off x="2708551" y="1395203"/>
                <a:ext cx="579518" cy="369332"/>
              </a:xfrm>
              <a:prstGeom prst="rect">
                <a:avLst/>
              </a:prstGeom>
              <a:blipFill>
                <a:blip r:embed="rId9"/>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98A99A1-4E34-6224-0D5B-F7001ADD97E5}"/>
                  </a:ext>
                </a:extLst>
              </p:cNvPr>
              <p:cNvSpPr txBox="1"/>
              <p:nvPr/>
            </p:nvSpPr>
            <p:spPr>
              <a:xfrm>
                <a:off x="3494828" y="1388471"/>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098A99A1-4E34-6224-0D5B-F7001ADD97E5}"/>
                  </a:ext>
                </a:extLst>
              </p:cNvPr>
              <p:cNvSpPr txBox="1">
                <a:spLocks noRot="1" noChangeAspect="1" noMove="1" noResize="1" noEditPoints="1" noAdjustHandles="1" noChangeArrowheads="1" noChangeShapeType="1" noTextEdit="1"/>
              </p:cNvSpPr>
              <p:nvPr/>
            </p:nvSpPr>
            <p:spPr>
              <a:xfrm>
                <a:off x="3494828" y="1388471"/>
                <a:ext cx="579518" cy="369332"/>
              </a:xfrm>
              <a:prstGeom prst="rect">
                <a:avLst/>
              </a:prstGeom>
              <a:blipFill>
                <a:blip r:embed="rId10"/>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4F637E21-4F25-B656-8B49-A9D78AD1DBC5}"/>
                  </a:ext>
                </a:extLst>
              </p:cNvPr>
              <p:cNvSpPr txBox="1"/>
              <p:nvPr/>
            </p:nvSpPr>
            <p:spPr>
              <a:xfrm>
                <a:off x="4335052" y="1390835"/>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4F637E21-4F25-B656-8B49-A9D78AD1DBC5}"/>
                  </a:ext>
                </a:extLst>
              </p:cNvPr>
              <p:cNvSpPr txBox="1">
                <a:spLocks noRot="1" noChangeAspect="1" noMove="1" noResize="1" noEditPoints="1" noAdjustHandles="1" noChangeArrowheads="1" noChangeShapeType="1" noTextEdit="1"/>
              </p:cNvSpPr>
              <p:nvPr/>
            </p:nvSpPr>
            <p:spPr>
              <a:xfrm>
                <a:off x="4335052" y="1390835"/>
                <a:ext cx="579518" cy="369332"/>
              </a:xfrm>
              <a:prstGeom prst="rect">
                <a:avLst/>
              </a:prstGeom>
              <a:blipFill>
                <a:blip r:embed="rId11"/>
                <a:stretch>
                  <a:fillRect l="-14737" t="-3279" r="-210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859B063-55CB-627D-2729-DED7E36A3EF0}"/>
                  </a:ext>
                </a:extLst>
              </p:cNvPr>
              <p:cNvSpPr txBox="1"/>
              <p:nvPr/>
            </p:nvSpPr>
            <p:spPr>
              <a:xfrm>
                <a:off x="5165301" y="138530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5859B063-55CB-627D-2729-DED7E36A3EF0}"/>
                  </a:ext>
                </a:extLst>
              </p:cNvPr>
              <p:cNvSpPr txBox="1">
                <a:spLocks noRot="1" noChangeAspect="1" noMove="1" noResize="1" noEditPoints="1" noAdjustHandles="1" noChangeArrowheads="1" noChangeShapeType="1" noTextEdit="1"/>
              </p:cNvSpPr>
              <p:nvPr/>
            </p:nvSpPr>
            <p:spPr>
              <a:xfrm>
                <a:off x="5165301" y="1385307"/>
                <a:ext cx="579518" cy="369332"/>
              </a:xfrm>
              <a:prstGeom prst="rect">
                <a:avLst/>
              </a:prstGeom>
              <a:blipFill>
                <a:blip r:embed="rId12"/>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300EFF9D-72F7-85FD-0641-38F51394670B}"/>
                  </a:ext>
                </a:extLst>
              </p:cNvPr>
              <p:cNvSpPr txBox="1"/>
              <p:nvPr/>
            </p:nvSpPr>
            <p:spPr>
              <a:xfrm>
                <a:off x="6047660" y="1378049"/>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300EFF9D-72F7-85FD-0641-38F51394670B}"/>
                  </a:ext>
                </a:extLst>
              </p:cNvPr>
              <p:cNvSpPr txBox="1">
                <a:spLocks noRot="1" noChangeAspect="1" noMove="1" noResize="1" noEditPoints="1" noAdjustHandles="1" noChangeArrowheads="1" noChangeShapeType="1" noTextEdit="1"/>
              </p:cNvSpPr>
              <p:nvPr/>
            </p:nvSpPr>
            <p:spPr>
              <a:xfrm>
                <a:off x="6047660" y="1378049"/>
                <a:ext cx="579518" cy="369332"/>
              </a:xfrm>
              <a:prstGeom prst="rect">
                <a:avLst/>
              </a:prstGeom>
              <a:blipFill>
                <a:blip r:embed="rId13"/>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4D11F0E1-29F5-3389-BA3F-360AF772C613}"/>
                  </a:ext>
                </a:extLst>
              </p:cNvPr>
              <p:cNvSpPr txBox="1"/>
              <p:nvPr/>
            </p:nvSpPr>
            <p:spPr>
              <a:xfrm>
                <a:off x="6857317" y="1373323"/>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4D11F0E1-29F5-3389-BA3F-360AF772C613}"/>
                  </a:ext>
                </a:extLst>
              </p:cNvPr>
              <p:cNvSpPr txBox="1">
                <a:spLocks noRot="1" noChangeAspect="1" noMove="1" noResize="1" noEditPoints="1" noAdjustHandles="1" noChangeArrowheads="1" noChangeShapeType="1" noTextEdit="1"/>
              </p:cNvSpPr>
              <p:nvPr/>
            </p:nvSpPr>
            <p:spPr>
              <a:xfrm>
                <a:off x="6857317" y="1373323"/>
                <a:ext cx="579518" cy="369332"/>
              </a:xfrm>
              <a:prstGeom prst="rect">
                <a:avLst/>
              </a:prstGeom>
              <a:blipFill>
                <a:blip r:embed="rId14"/>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0CED5027-33A6-9344-B289-BA27B3432A93}"/>
                  </a:ext>
                </a:extLst>
              </p:cNvPr>
              <p:cNvSpPr txBox="1"/>
              <p:nvPr/>
            </p:nvSpPr>
            <p:spPr>
              <a:xfrm>
                <a:off x="1211525" y="2426721"/>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0CED5027-33A6-9344-B289-BA27B3432A93}"/>
                  </a:ext>
                </a:extLst>
              </p:cNvPr>
              <p:cNvSpPr txBox="1">
                <a:spLocks noRot="1" noChangeAspect="1" noMove="1" noResize="1" noEditPoints="1" noAdjustHandles="1" noChangeArrowheads="1" noChangeShapeType="1" noTextEdit="1"/>
              </p:cNvSpPr>
              <p:nvPr/>
            </p:nvSpPr>
            <p:spPr>
              <a:xfrm>
                <a:off x="1211525" y="2426721"/>
                <a:ext cx="586635" cy="369332"/>
              </a:xfrm>
              <a:prstGeom prst="rect">
                <a:avLst/>
              </a:prstGeom>
              <a:blipFill>
                <a:blip r:embed="rId15"/>
                <a:stretch>
                  <a:fillRect l="-14583" t="-327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C9C50E0B-1034-571E-A3E4-ECCD6D818346}"/>
                  </a:ext>
                </a:extLst>
              </p:cNvPr>
              <p:cNvSpPr txBox="1"/>
              <p:nvPr/>
            </p:nvSpPr>
            <p:spPr>
              <a:xfrm>
                <a:off x="7687735" y="2416268"/>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C9C50E0B-1034-571E-A3E4-ECCD6D818346}"/>
                  </a:ext>
                </a:extLst>
              </p:cNvPr>
              <p:cNvSpPr txBox="1">
                <a:spLocks noRot="1" noChangeAspect="1" noMove="1" noResize="1" noEditPoints="1" noAdjustHandles="1" noChangeArrowheads="1" noChangeShapeType="1" noTextEdit="1"/>
              </p:cNvSpPr>
              <p:nvPr/>
            </p:nvSpPr>
            <p:spPr>
              <a:xfrm>
                <a:off x="7687735" y="2416268"/>
                <a:ext cx="580223" cy="369332"/>
              </a:xfrm>
              <a:prstGeom prst="rect">
                <a:avLst/>
              </a:prstGeom>
              <a:blipFill>
                <a:blip r:embed="rId16"/>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1AD1871E-1AB6-3D53-25FB-D2009FF7136C}"/>
                  </a:ext>
                </a:extLst>
              </p:cNvPr>
              <p:cNvSpPr txBox="1"/>
              <p:nvPr/>
            </p:nvSpPr>
            <p:spPr>
              <a:xfrm>
                <a:off x="2021582" y="2429778"/>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3" name="テキスト ボックス 92">
                <a:extLst>
                  <a:ext uri="{FF2B5EF4-FFF2-40B4-BE49-F238E27FC236}">
                    <a16:creationId xmlns:a16="http://schemas.microsoft.com/office/drawing/2014/main" id="{1AD1871E-1AB6-3D53-25FB-D2009FF7136C}"/>
                  </a:ext>
                </a:extLst>
              </p:cNvPr>
              <p:cNvSpPr txBox="1">
                <a:spLocks noRot="1" noChangeAspect="1" noMove="1" noResize="1" noEditPoints="1" noAdjustHandles="1" noChangeArrowheads="1" noChangeShapeType="1" noTextEdit="1"/>
              </p:cNvSpPr>
              <p:nvPr/>
            </p:nvSpPr>
            <p:spPr>
              <a:xfrm>
                <a:off x="2021582" y="2429778"/>
                <a:ext cx="586635" cy="369332"/>
              </a:xfrm>
              <a:prstGeom prst="rect">
                <a:avLst/>
              </a:prstGeom>
              <a:blipFill>
                <a:blip r:embed="rId17"/>
                <a:stretch>
                  <a:fillRect l="-14583" t="-3333" r="-1042" b="-3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B882B64-6D5B-0DE2-8EB7-DFD0D308D615}"/>
              </a:ext>
            </a:extLst>
          </p:cNvPr>
          <p:cNvSpPr txBox="1"/>
          <p:nvPr/>
        </p:nvSpPr>
        <p:spPr>
          <a:xfrm>
            <a:off x="1142476" y="289268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5E6092CB-37F3-8DE4-6A64-0BFCB923C342}"/>
              </a:ext>
            </a:extLst>
          </p:cNvPr>
          <p:cNvSpPr txBox="1"/>
          <p:nvPr/>
        </p:nvSpPr>
        <p:spPr>
          <a:xfrm>
            <a:off x="1970838" y="2912880"/>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96" name="テキスト ボックス 95">
            <a:extLst>
              <a:ext uri="{FF2B5EF4-FFF2-40B4-BE49-F238E27FC236}">
                <a16:creationId xmlns:a16="http://schemas.microsoft.com/office/drawing/2014/main" id="{E02818A8-556C-7589-BF66-62EEF935F7EA}"/>
              </a:ext>
            </a:extLst>
          </p:cNvPr>
          <p:cNvSpPr txBox="1"/>
          <p:nvPr/>
        </p:nvSpPr>
        <p:spPr>
          <a:xfrm>
            <a:off x="3498763" y="289268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p:txBody>
      </p:sp>
      <p:sp>
        <p:nvSpPr>
          <p:cNvPr id="97" name="テキスト ボックス 96">
            <a:extLst>
              <a:ext uri="{FF2B5EF4-FFF2-40B4-BE49-F238E27FC236}">
                <a16:creationId xmlns:a16="http://schemas.microsoft.com/office/drawing/2014/main" id="{903F280B-0DB0-F910-6C1A-00FE9175DD7A}"/>
              </a:ext>
            </a:extLst>
          </p:cNvPr>
          <p:cNvSpPr txBox="1"/>
          <p:nvPr/>
        </p:nvSpPr>
        <p:spPr>
          <a:xfrm>
            <a:off x="6951822" y="2882324"/>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98" name="テキスト ボックス 97">
            <a:extLst>
              <a:ext uri="{FF2B5EF4-FFF2-40B4-BE49-F238E27FC236}">
                <a16:creationId xmlns:a16="http://schemas.microsoft.com/office/drawing/2014/main" id="{E527D71A-C6F1-1201-8392-4F5931D7E99F}"/>
              </a:ext>
            </a:extLst>
          </p:cNvPr>
          <p:cNvSpPr txBox="1"/>
          <p:nvPr/>
        </p:nvSpPr>
        <p:spPr>
          <a:xfrm>
            <a:off x="7748851" y="289268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a:t>
            </a:r>
            <a:r>
              <a:rPr lang="en-US" altLang="ja-JP" sz="2000" dirty="0">
                <a:latin typeface="メイリオ" panose="020B0604030504040204" pitchFamily="50" charset="-128"/>
                <a:ea typeface="メイリオ" panose="020B0604030504040204" pitchFamily="50" charset="-128"/>
              </a:rPr>
              <a:t>05</a:t>
            </a:r>
            <a:endParaRPr kumimoji="1" lang="ja-JP" altLang="en-US" sz="2000" dirty="0">
              <a:latin typeface="メイリオ" panose="020B0604030504040204" pitchFamily="50" charset="-128"/>
              <a:ea typeface="メイリオ" panose="020B0604030504040204" pitchFamily="50" charset="-128"/>
            </a:endParaRPr>
          </a:p>
        </p:txBody>
      </p:sp>
      <p:sp>
        <p:nvSpPr>
          <p:cNvPr id="99" name="テキスト ボックス 98">
            <a:extLst>
              <a:ext uri="{FF2B5EF4-FFF2-40B4-BE49-F238E27FC236}">
                <a16:creationId xmlns:a16="http://schemas.microsoft.com/office/drawing/2014/main" id="{38AEB794-0ADF-9E40-A67A-0A9593B3D625}"/>
              </a:ext>
            </a:extLst>
          </p:cNvPr>
          <p:cNvSpPr txBox="1"/>
          <p:nvPr/>
        </p:nvSpPr>
        <p:spPr>
          <a:xfrm>
            <a:off x="2736737" y="2897494"/>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100" name="テキスト ボックス 99">
            <a:extLst>
              <a:ext uri="{FF2B5EF4-FFF2-40B4-BE49-F238E27FC236}">
                <a16:creationId xmlns:a16="http://schemas.microsoft.com/office/drawing/2014/main" id="{77D8CF9E-56C6-2D7A-D46D-4009548D0587}"/>
              </a:ext>
            </a:extLst>
          </p:cNvPr>
          <p:cNvSpPr txBox="1"/>
          <p:nvPr/>
        </p:nvSpPr>
        <p:spPr>
          <a:xfrm>
            <a:off x="5178856" y="289268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101" name="テキスト ボックス 100">
            <a:extLst>
              <a:ext uri="{FF2B5EF4-FFF2-40B4-BE49-F238E27FC236}">
                <a16:creationId xmlns:a16="http://schemas.microsoft.com/office/drawing/2014/main" id="{DD16A247-7499-DC5F-E79E-9B698B6E1E3B}"/>
              </a:ext>
            </a:extLst>
          </p:cNvPr>
          <p:cNvSpPr txBox="1"/>
          <p:nvPr/>
        </p:nvSpPr>
        <p:spPr>
          <a:xfrm>
            <a:off x="6146728" y="2892205"/>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102" name="テキスト ボックス 101">
            <a:extLst>
              <a:ext uri="{FF2B5EF4-FFF2-40B4-BE49-F238E27FC236}">
                <a16:creationId xmlns:a16="http://schemas.microsoft.com/office/drawing/2014/main" id="{35B393FF-0C67-A906-B971-6893F00A0EDA}"/>
              </a:ext>
            </a:extLst>
          </p:cNvPr>
          <p:cNvSpPr txBox="1"/>
          <p:nvPr/>
        </p:nvSpPr>
        <p:spPr>
          <a:xfrm>
            <a:off x="4404914" y="2895110"/>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0.09</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FB595F9C-AE9B-0163-3FD6-EA6E993A8C27}"/>
                  </a:ext>
                </a:extLst>
              </p:cNvPr>
              <p:cNvSpPr txBox="1"/>
              <p:nvPr/>
            </p:nvSpPr>
            <p:spPr>
              <a:xfrm>
                <a:off x="2795524" y="243342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3" name="テキスト ボックス 102">
                <a:extLst>
                  <a:ext uri="{FF2B5EF4-FFF2-40B4-BE49-F238E27FC236}">
                    <a16:creationId xmlns:a16="http://schemas.microsoft.com/office/drawing/2014/main" id="{FB595F9C-AE9B-0163-3FD6-EA6E993A8C27}"/>
                  </a:ext>
                </a:extLst>
              </p:cNvPr>
              <p:cNvSpPr txBox="1">
                <a:spLocks noRot="1" noChangeAspect="1" noMove="1" noResize="1" noEditPoints="1" noAdjustHandles="1" noChangeArrowheads="1" noChangeShapeType="1" noTextEdit="1"/>
              </p:cNvSpPr>
              <p:nvPr/>
            </p:nvSpPr>
            <p:spPr>
              <a:xfrm>
                <a:off x="2795524" y="2433422"/>
                <a:ext cx="586635" cy="369332"/>
              </a:xfrm>
              <a:prstGeom prst="rect">
                <a:avLst/>
              </a:prstGeom>
              <a:blipFill>
                <a:blip r:embed="rId18"/>
                <a:stretch>
                  <a:fillRect l="-14583" t="-327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470BED48-A714-BBCE-3DF1-9D7CC24232FA}"/>
                  </a:ext>
                </a:extLst>
              </p:cNvPr>
              <p:cNvSpPr txBox="1"/>
              <p:nvPr/>
            </p:nvSpPr>
            <p:spPr>
              <a:xfrm>
                <a:off x="3581801" y="242669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4" name="テキスト ボックス 103">
                <a:extLst>
                  <a:ext uri="{FF2B5EF4-FFF2-40B4-BE49-F238E27FC236}">
                    <a16:creationId xmlns:a16="http://schemas.microsoft.com/office/drawing/2014/main" id="{470BED48-A714-BBCE-3DF1-9D7CC24232FA}"/>
                  </a:ext>
                </a:extLst>
              </p:cNvPr>
              <p:cNvSpPr txBox="1">
                <a:spLocks noRot="1" noChangeAspect="1" noMove="1" noResize="1" noEditPoints="1" noAdjustHandles="1" noChangeArrowheads="1" noChangeShapeType="1" noTextEdit="1"/>
              </p:cNvSpPr>
              <p:nvPr/>
            </p:nvSpPr>
            <p:spPr>
              <a:xfrm>
                <a:off x="3581801" y="2426690"/>
                <a:ext cx="586635" cy="369332"/>
              </a:xfrm>
              <a:prstGeom prst="rect">
                <a:avLst/>
              </a:prstGeom>
              <a:blipFill>
                <a:blip r:embed="rId19"/>
                <a:stretch>
                  <a:fillRect l="-14583" t="-327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21A6B8A8-9762-423B-A401-478AEC02FEA8}"/>
                  </a:ext>
                </a:extLst>
              </p:cNvPr>
              <p:cNvSpPr txBox="1"/>
              <p:nvPr/>
            </p:nvSpPr>
            <p:spPr>
              <a:xfrm>
                <a:off x="4422025" y="2429054"/>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5" name="テキスト ボックス 104">
                <a:extLst>
                  <a:ext uri="{FF2B5EF4-FFF2-40B4-BE49-F238E27FC236}">
                    <a16:creationId xmlns:a16="http://schemas.microsoft.com/office/drawing/2014/main" id="{21A6B8A8-9762-423B-A401-478AEC02FEA8}"/>
                  </a:ext>
                </a:extLst>
              </p:cNvPr>
              <p:cNvSpPr txBox="1">
                <a:spLocks noRot="1" noChangeAspect="1" noMove="1" noResize="1" noEditPoints="1" noAdjustHandles="1" noChangeArrowheads="1" noChangeShapeType="1" noTextEdit="1"/>
              </p:cNvSpPr>
              <p:nvPr/>
            </p:nvSpPr>
            <p:spPr>
              <a:xfrm>
                <a:off x="4422025" y="2429054"/>
                <a:ext cx="586635" cy="369332"/>
              </a:xfrm>
              <a:prstGeom prst="rect">
                <a:avLst/>
              </a:prstGeom>
              <a:blipFill>
                <a:blip r:embed="rId20"/>
                <a:stretch>
                  <a:fillRect l="-14433" t="-1639" r="-103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87FB1032-B5E7-B627-DC37-7944C3EFF878}"/>
                  </a:ext>
                </a:extLst>
              </p:cNvPr>
              <p:cNvSpPr txBox="1"/>
              <p:nvPr/>
            </p:nvSpPr>
            <p:spPr>
              <a:xfrm>
                <a:off x="5252274" y="242352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6" name="テキスト ボックス 105">
                <a:extLst>
                  <a:ext uri="{FF2B5EF4-FFF2-40B4-BE49-F238E27FC236}">
                    <a16:creationId xmlns:a16="http://schemas.microsoft.com/office/drawing/2014/main" id="{87FB1032-B5E7-B627-DC37-7944C3EFF878}"/>
                  </a:ext>
                </a:extLst>
              </p:cNvPr>
              <p:cNvSpPr txBox="1">
                <a:spLocks noRot="1" noChangeAspect="1" noMove="1" noResize="1" noEditPoints="1" noAdjustHandles="1" noChangeArrowheads="1" noChangeShapeType="1" noTextEdit="1"/>
              </p:cNvSpPr>
              <p:nvPr/>
            </p:nvSpPr>
            <p:spPr>
              <a:xfrm>
                <a:off x="5252274" y="2423526"/>
                <a:ext cx="586635" cy="369332"/>
              </a:xfrm>
              <a:prstGeom prst="rect">
                <a:avLst/>
              </a:prstGeom>
              <a:blipFill>
                <a:blip r:embed="rId21"/>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05904396-535B-A388-BBB7-925951D2E44F}"/>
                  </a:ext>
                </a:extLst>
              </p:cNvPr>
              <p:cNvSpPr txBox="1"/>
              <p:nvPr/>
            </p:nvSpPr>
            <p:spPr>
              <a:xfrm>
                <a:off x="6134633" y="2416268"/>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7" name="テキスト ボックス 106">
                <a:extLst>
                  <a:ext uri="{FF2B5EF4-FFF2-40B4-BE49-F238E27FC236}">
                    <a16:creationId xmlns:a16="http://schemas.microsoft.com/office/drawing/2014/main" id="{05904396-535B-A388-BBB7-925951D2E44F}"/>
                  </a:ext>
                </a:extLst>
              </p:cNvPr>
              <p:cNvSpPr txBox="1">
                <a:spLocks noRot="1" noChangeAspect="1" noMove="1" noResize="1" noEditPoints="1" noAdjustHandles="1" noChangeArrowheads="1" noChangeShapeType="1" noTextEdit="1"/>
              </p:cNvSpPr>
              <p:nvPr/>
            </p:nvSpPr>
            <p:spPr>
              <a:xfrm>
                <a:off x="6134633" y="2416268"/>
                <a:ext cx="586635" cy="369332"/>
              </a:xfrm>
              <a:prstGeom prst="rect">
                <a:avLst/>
              </a:prstGeom>
              <a:blipFill>
                <a:blip r:embed="rId22"/>
                <a:stretch>
                  <a:fillRect l="-14433" t="-1639"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B95FC55B-C623-37EF-C24D-B0CA764084BE}"/>
                  </a:ext>
                </a:extLst>
              </p:cNvPr>
              <p:cNvSpPr txBox="1"/>
              <p:nvPr/>
            </p:nvSpPr>
            <p:spPr>
              <a:xfrm>
                <a:off x="6944290" y="241154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8" name="テキスト ボックス 107">
                <a:extLst>
                  <a:ext uri="{FF2B5EF4-FFF2-40B4-BE49-F238E27FC236}">
                    <a16:creationId xmlns:a16="http://schemas.microsoft.com/office/drawing/2014/main" id="{B95FC55B-C623-37EF-C24D-B0CA764084BE}"/>
                  </a:ext>
                </a:extLst>
              </p:cNvPr>
              <p:cNvSpPr txBox="1">
                <a:spLocks noRot="1" noChangeAspect="1" noMove="1" noResize="1" noEditPoints="1" noAdjustHandles="1" noChangeArrowheads="1" noChangeShapeType="1" noTextEdit="1"/>
              </p:cNvSpPr>
              <p:nvPr/>
            </p:nvSpPr>
            <p:spPr>
              <a:xfrm>
                <a:off x="6944290" y="2411542"/>
                <a:ext cx="586635" cy="369332"/>
              </a:xfrm>
              <a:prstGeom prst="rect">
                <a:avLst/>
              </a:prstGeom>
              <a:blipFill>
                <a:blip r:embed="rId23"/>
                <a:stretch>
                  <a:fillRect l="-14583" t="-3333" r="-1042" b="-30000"/>
                </a:stretch>
              </a:blipFill>
            </p:spPr>
            <p:txBody>
              <a:bodyPr/>
              <a:lstStyle/>
              <a:p>
                <a:r>
                  <a:rPr lang="ja-JP" altLang="en-US">
                    <a:noFill/>
                  </a:rPr>
                  <a:t> </a:t>
                </a:r>
              </a:p>
            </p:txBody>
          </p:sp>
        </mc:Fallback>
      </mc:AlternateContent>
      <p:sp>
        <p:nvSpPr>
          <p:cNvPr id="109" name="右中かっこ 108">
            <a:extLst>
              <a:ext uri="{FF2B5EF4-FFF2-40B4-BE49-F238E27FC236}">
                <a16:creationId xmlns:a16="http://schemas.microsoft.com/office/drawing/2014/main" id="{E1BF6D0B-C7C3-EF29-F664-C0DB9F203F70}"/>
              </a:ext>
            </a:extLst>
          </p:cNvPr>
          <p:cNvSpPr/>
          <p:nvPr/>
        </p:nvSpPr>
        <p:spPr>
          <a:xfrm>
            <a:off x="8768861" y="3712909"/>
            <a:ext cx="401101" cy="13949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17E5B49F-9C6D-6263-87ED-7F8283C84A24}"/>
                  </a:ext>
                </a:extLst>
              </p:cNvPr>
              <p:cNvSpPr txBox="1"/>
              <p:nvPr/>
            </p:nvSpPr>
            <p:spPr>
              <a:xfrm>
                <a:off x="27909" y="5767908"/>
                <a:ext cx="7059048"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11</m:t>
                            </m:r>
                          </m:sub>
                        </m:sSub>
                      </m:e>
                    </m:d>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solidFill>
                      <a:srgbClr val="000000"/>
                    </a:solidFill>
                    <a:latin typeface="メイリオ" panose="020B0604030504040204" pitchFamily="50" charset="-128"/>
                    <a:ea typeface="メイリオ" panose="020B0604030504040204" pitchFamily="50" charset="-128"/>
                  </a:rPr>
                  <a:t> 0.000126/0.00012600375=</a:t>
                </a:r>
                <a:r>
                  <a:rPr lang="en-US" altLang="ja-JP" sz="2400" dirty="0">
                    <a:latin typeface="メイリオ" panose="020B0604030504040204" pitchFamily="50" charset="-128"/>
                    <a:ea typeface="メイリオ" panose="020B0604030504040204" pitchFamily="50" charset="-128"/>
                  </a:rPr>
                  <a:t>0.99997</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0" name="テキスト ボックス 109">
                <a:extLst>
                  <a:ext uri="{FF2B5EF4-FFF2-40B4-BE49-F238E27FC236}">
                    <a16:creationId xmlns:a16="http://schemas.microsoft.com/office/drawing/2014/main" id="{17E5B49F-9C6D-6263-87ED-7F8283C84A24}"/>
                  </a:ext>
                </a:extLst>
              </p:cNvPr>
              <p:cNvSpPr txBox="1">
                <a:spLocks noRot="1" noChangeAspect="1" noMove="1" noResize="1" noEditPoints="1" noAdjustHandles="1" noChangeArrowheads="1" noChangeShapeType="1" noTextEdit="1"/>
              </p:cNvSpPr>
              <p:nvPr/>
            </p:nvSpPr>
            <p:spPr>
              <a:xfrm>
                <a:off x="27909" y="5767908"/>
                <a:ext cx="7059048" cy="461665"/>
              </a:xfrm>
              <a:prstGeom prst="rect">
                <a:avLst/>
              </a:prstGeom>
              <a:blipFill>
                <a:blip r:embed="rId24"/>
                <a:stretch>
                  <a:fillRect l="-259" t="-7895" b="-31579"/>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0E7C5BB6-466C-B150-E974-EBB0BC6226D9}"/>
              </a:ext>
            </a:extLst>
          </p:cNvPr>
          <p:cNvSpPr txBox="1"/>
          <p:nvPr/>
        </p:nvSpPr>
        <p:spPr>
          <a:xfrm>
            <a:off x="9492169" y="4432916"/>
            <a:ext cx="2581156" cy="461665"/>
          </a:xfrm>
          <a:prstGeom prst="rect">
            <a:avLst/>
          </a:prstGeom>
          <a:noFill/>
        </p:spPr>
        <p:txBody>
          <a:bodyPr wrap="none" rtlCol="0">
            <a:spAutoFit/>
          </a:bodyPr>
          <a:lstStyle/>
          <a:p>
            <a:pPr algn="l"/>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0.00012600375</a:t>
            </a:r>
            <a:endParaRPr kumimoji="1" lang="ja-JP" altLang="en-US" sz="2400" dirty="0">
              <a:latin typeface="メイリオ" panose="020B0604030504040204" pitchFamily="50" charset="-128"/>
              <a:ea typeface="メイリオ" panose="020B0604030504040204" pitchFamily="50" charset="-128"/>
            </a:endParaRPr>
          </a:p>
        </p:txBody>
      </p:sp>
      <p:sp>
        <p:nvSpPr>
          <p:cNvPr id="112" name="テキスト ボックス 111">
            <a:extLst>
              <a:ext uri="{FF2B5EF4-FFF2-40B4-BE49-F238E27FC236}">
                <a16:creationId xmlns:a16="http://schemas.microsoft.com/office/drawing/2014/main" id="{BAF66614-3F93-FC77-866E-F3ABC76EA2EA}"/>
              </a:ext>
            </a:extLst>
          </p:cNvPr>
          <p:cNvSpPr txBox="1"/>
          <p:nvPr/>
        </p:nvSpPr>
        <p:spPr>
          <a:xfrm>
            <a:off x="9475512" y="40752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和をとる（分母）</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23FE6E17-4460-7244-3947-B2B93FBC53FC}"/>
                  </a:ext>
                </a:extLst>
              </p:cNvPr>
              <p:cNvSpPr txBox="1"/>
              <p:nvPr/>
            </p:nvSpPr>
            <p:spPr>
              <a:xfrm>
                <a:off x="27909" y="6174053"/>
                <a:ext cx="812414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12</m:t>
                            </m:r>
                          </m:sub>
                        </m:sSub>
                      </m:e>
                    </m:d>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solidFill>
                      <a:srgbClr val="000000"/>
                    </a:solidFill>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0.00000000375 </a:t>
                </a:r>
                <a:r>
                  <a:rPr lang="en-US" altLang="ja-JP" sz="2400" dirty="0">
                    <a:solidFill>
                      <a:srgbClr val="000000"/>
                    </a:solidFill>
                    <a:latin typeface="メイリオ" panose="020B0604030504040204" pitchFamily="50" charset="-128"/>
                    <a:ea typeface="メイリオ" panose="020B0604030504040204" pitchFamily="50" charset="-128"/>
                  </a:rPr>
                  <a:t>/0.00012600375=</a:t>
                </a:r>
                <a:r>
                  <a:rPr lang="en-US" altLang="ja-JP" sz="2400" dirty="0">
                    <a:latin typeface="メイリオ" panose="020B0604030504040204" pitchFamily="50" charset="-128"/>
                    <a:ea typeface="メイリオ" panose="020B0604030504040204" pitchFamily="50" charset="-128"/>
                  </a:rPr>
                  <a:t>0.00003</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4" name="テキスト ボックス 113">
                <a:extLst>
                  <a:ext uri="{FF2B5EF4-FFF2-40B4-BE49-F238E27FC236}">
                    <a16:creationId xmlns:a16="http://schemas.microsoft.com/office/drawing/2014/main" id="{23FE6E17-4460-7244-3947-B2B93FBC53FC}"/>
                  </a:ext>
                </a:extLst>
              </p:cNvPr>
              <p:cNvSpPr txBox="1">
                <a:spLocks noRot="1" noChangeAspect="1" noMove="1" noResize="1" noEditPoints="1" noAdjustHandles="1" noChangeArrowheads="1" noChangeShapeType="1" noTextEdit="1"/>
              </p:cNvSpPr>
              <p:nvPr/>
            </p:nvSpPr>
            <p:spPr>
              <a:xfrm>
                <a:off x="27909" y="6174053"/>
                <a:ext cx="8124147" cy="461665"/>
              </a:xfrm>
              <a:prstGeom prst="rect">
                <a:avLst/>
              </a:prstGeom>
              <a:blipFill>
                <a:blip r:embed="rId25"/>
                <a:stretch>
                  <a:fillRect l="-225" t="-7895" b="-31579"/>
                </a:stretch>
              </a:blipFill>
            </p:spPr>
            <p:txBody>
              <a:bodyPr/>
              <a:lstStyle/>
              <a:p>
                <a:r>
                  <a:rPr lang="ja-JP" altLang="en-US">
                    <a:noFill/>
                  </a:rPr>
                  <a:t> </a:t>
                </a:r>
              </a:p>
            </p:txBody>
          </p:sp>
        </mc:Fallback>
      </mc:AlternateContent>
      <p:sp>
        <p:nvSpPr>
          <p:cNvPr id="115" name="テキスト ボックス 114">
            <a:extLst>
              <a:ext uri="{FF2B5EF4-FFF2-40B4-BE49-F238E27FC236}">
                <a16:creationId xmlns:a16="http://schemas.microsoft.com/office/drawing/2014/main" id="{0D46F571-858F-BFFF-4290-E5925C8A1B35}"/>
              </a:ext>
            </a:extLst>
          </p:cNvPr>
          <p:cNvSpPr txBox="1"/>
          <p:nvPr/>
        </p:nvSpPr>
        <p:spPr>
          <a:xfrm>
            <a:off x="260063" y="332760"/>
            <a:ext cx="431560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r>
              <a:rPr kumimoji="1" lang="en-US" altLang="ja-JP" sz="2400" dirty="0">
                <a:latin typeface="メイリオ" panose="020B0604030504040204" pitchFamily="50" charset="-128"/>
                <a:ea typeface="メイリオ" panose="020B0604030504040204" pitchFamily="50" charset="-128"/>
              </a:rPr>
              <a:t>1:[1,4,1,1,4]</a:t>
            </a:r>
            <a:r>
              <a:rPr kumimoji="1" lang="ja-JP" altLang="en-US" sz="2400" dirty="0">
                <a:latin typeface="メイリオ" panose="020B0604030504040204" pitchFamily="50" charset="-128"/>
                <a:ea typeface="メイリオ" panose="020B0604030504040204" pitchFamily="50" charset="-128"/>
              </a:rPr>
              <a:t>　の負担率</a:t>
            </a:r>
          </a:p>
        </p:txBody>
      </p: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0787716A-AFD6-F7A5-E5C9-C9FFF95545F5}"/>
                  </a:ext>
                </a:extLst>
              </p:cNvPr>
              <p:cNvSpPr txBox="1"/>
              <p:nvPr/>
            </p:nvSpPr>
            <p:spPr>
              <a:xfrm>
                <a:off x="4613997" y="63209"/>
                <a:ext cx="3968138" cy="913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𝑘𝑣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𝑘𝑣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6" name="テキスト ボックス 115">
                <a:extLst>
                  <a:ext uri="{FF2B5EF4-FFF2-40B4-BE49-F238E27FC236}">
                    <a16:creationId xmlns:a16="http://schemas.microsoft.com/office/drawing/2014/main" id="{0787716A-AFD6-F7A5-E5C9-C9FFF95545F5}"/>
                  </a:ext>
                </a:extLst>
              </p:cNvPr>
              <p:cNvSpPr txBox="1">
                <a:spLocks noRot="1" noChangeAspect="1" noMove="1" noResize="1" noEditPoints="1" noAdjustHandles="1" noChangeArrowheads="1" noChangeShapeType="1" noTextEdit="1"/>
              </p:cNvSpPr>
              <p:nvPr/>
            </p:nvSpPr>
            <p:spPr>
              <a:xfrm>
                <a:off x="4613997" y="63209"/>
                <a:ext cx="3968138" cy="913583"/>
              </a:xfrm>
              <a:prstGeom prst="rect">
                <a:avLst/>
              </a:prstGeom>
              <a:blipFill>
                <a:blip r:embed="rId26"/>
                <a:stretch>
                  <a:fillRect/>
                </a:stretch>
              </a:blipFill>
            </p:spPr>
            <p:txBody>
              <a:bodyPr/>
              <a:lstStyle/>
              <a:p>
                <a:r>
                  <a:rPr lang="ja-JP" altLang="en-US">
                    <a:noFill/>
                  </a:rPr>
                  <a:t> </a:t>
                </a:r>
              </a:p>
            </p:txBody>
          </p:sp>
        </mc:Fallback>
      </mc:AlternateContent>
      <p:sp>
        <p:nvSpPr>
          <p:cNvPr id="117" name="矢印: 下 116">
            <a:extLst>
              <a:ext uri="{FF2B5EF4-FFF2-40B4-BE49-F238E27FC236}">
                <a16:creationId xmlns:a16="http://schemas.microsoft.com/office/drawing/2014/main" id="{E1D5220B-246D-C05B-28A8-022F44141B25}"/>
              </a:ext>
            </a:extLst>
          </p:cNvPr>
          <p:cNvSpPr/>
          <p:nvPr/>
        </p:nvSpPr>
        <p:spPr>
          <a:xfrm>
            <a:off x="3825551" y="5229047"/>
            <a:ext cx="1329889" cy="425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548CC5B-9015-77B9-AD02-9C8B6F0AF81F}"/>
                  </a:ext>
                </a:extLst>
              </p:cNvPr>
              <p:cNvSpPr txBox="1"/>
              <p:nvPr/>
            </p:nvSpPr>
            <p:spPr>
              <a:xfrm>
                <a:off x="63774" y="3313805"/>
                <a:ext cx="2882136" cy="461665"/>
              </a:xfrm>
              <a:prstGeom prst="rect">
                <a:avLst/>
              </a:prstGeom>
              <a:noFill/>
            </p:spPr>
            <p:txBody>
              <a:bodyPr wrap="none" rtlCol="0">
                <a:spAutoFit/>
              </a:bodyPr>
              <a:lstStyle/>
              <a:p>
                <a:pPr algn="l"/>
                <a14:m>
                  <m:oMath xmlns:m="http://schemas.openxmlformats.org/officeDocument/2006/math">
                    <m:r>
                      <a:rPr kumimoji="1" lang="en-US" altLang="ja-JP" sz="2400" b="0" i="1" u="sng" smtClean="0">
                        <a:latin typeface="Cambria Math" panose="02040503050406030204" pitchFamily="18" charset="0"/>
                        <a:ea typeface="メイリオ" panose="020B0604030504040204" pitchFamily="50" charset="-128"/>
                      </a:rPr>
                      <m:t>𝑞</m:t>
                    </m:r>
                    <m:r>
                      <a:rPr kumimoji="1" lang="en-US" altLang="ja-JP" sz="2400" b="0" i="1" u="sng" smtClean="0">
                        <a:latin typeface="Cambria Math" panose="02040503050406030204" pitchFamily="18" charset="0"/>
                        <a:ea typeface="メイリオ" panose="020B0604030504040204" pitchFamily="50" charset="-128"/>
                      </a:rPr>
                      <m:t>(</m:t>
                    </m:r>
                    <m:sSub>
                      <m:sSubPr>
                        <m:ctrlPr>
                          <a:rPr kumimoji="1" lang="en-US" altLang="ja-JP" sz="2400" b="0" i="1" u="sng" smtClean="0">
                            <a:latin typeface="Cambria Math" panose="02040503050406030204" pitchFamily="18" charset="0"/>
                            <a:ea typeface="メイリオ" panose="020B0604030504040204" pitchFamily="50" charset="-128"/>
                          </a:rPr>
                        </m:ctrlPr>
                      </m:sSubPr>
                      <m:e>
                        <m:r>
                          <a:rPr kumimoji="1" lang="en-US" altLang="ja-JP" sz="2400" b="0" i="1" u="sng" smtClean="0">
                            <a:latin typeface="Cambria Math" panose="02040503050406030204" pitchFamily="18" charset="0"/>
                            <a:ea typeface="メイリオ" panose="020B0604030504040204" pitchFamily="50" charset="-128"/>
                          </a:rPr>
                          <m:t>𝑧</m:t>
                        </m:r>
                      </m:e>
                      <m:sub>
                        <m:r>
                          <a:rPr kumimoji="1" lang="en-US" altLang="ja-JP" sz="2400" b="0" i="1" u="sng" smtClean="0">
                            <a:latin typeface="Cambria Math" panose="02040503050406030204" pitchFamily="18" charset="0"/>
                            <a:ea typeface="メイリオ" panose="020B0604030504040204" pitchFamily="50" charset="-128"/>
                          </a:rPr>
                          <m:t>1</m:t>
                        </m:r>
                        <m:r>
                          <a:rPr kumimoji="1" lang="en-US" altLang="ja-JP" sz="2400" b="0" i="1" u="sng" smtClean="0">
                            <a:latin typeface="Cambria Math" panose="02040503050406030204" pitchFamily="18" charset="0"/>
                            <a:ea typeface="メイリオ" panose="020B0604030504040204" pitchFamily="50" charset="-128"/>
                          </a:rPr>
                          <m:t>𝑘</m:t>
                        </m:r>
                      </m:sub>
                    </m:sSub>
                    <m:r>
                      <a:rPr kumimoji="1" lang="en-US" altLang="ja-JP" sz="2400" b="0" i="1" u="sng" smtClean="0">
                        <a:latin typeface="Cambria Math" panose="02040503050406030204" pitchFamily="18" charset="0"/>
                        <a:ea typeface="メイリオ" panose="020B0604030504040204" pitchFamily="50" charset="-128"/>
                      </a:rPr>
                      <m:t>)</m:t>
                    </m:r>
                  </m:oMath>
                </a14:m>
                <a:r>
                  <a:rPr kumimoji="1" lang="ja-JP" altLang="en-US" sz="2400" u="sng" dirty="0">
                    <a:latin typeface="メイリオ" panose="020B0604030504040204" pitchFamily="50" charset="-128"/>
                    <a:ea typeface="メイリオ" panose="020B0604030504040204" pitchFamily="50" charset="-128"/>
                  </a:rPr>
                  <a:t>の分子を計算</a:t>
                </a:r>
              </a:p>
            </p:txBody>
          </p:sp>
        </mc:Choice>
        <mc:Fallback xmlns="">
          <p:sp>
            <p:nvSpPr>
              <p:cNvPr id="2" name="テキスト ボックス 1">
                <a:extLst>
                  <a:ext uri="{FF2B5EF4-FFF2-40B4-BE49-F238E27FC236}">
                    <a16:creationId xmlns:a16="http://schemas.microsoft.com/office/drawing/2014/main" id="{9548CC5B-9015-77B9-AD02-9C8B6F0AF81F}"/>
                  </a:ext>
                </a:extLst>
              </p:cNvPr>
              <p:cNvSpPr txBox="1">
                <a:spLocks noRot="1" noChangeAspect="1" noMove="1" noResize="1" noEditPoints="1" noAdjustHandles="1" noChangeArrowheads="1" noChangeShapeType="1" noTextEdit="1"/>
              </p:cNvSpPr>
              <p:nvPr/>
            </p:nvSpPr>
            <p:spPr>
              <a:xfrm>
                <a:off x="63774" y="3313805"/>
                <a:ext cx="2882136" cy="461665"/>
              </a:xfrm>
              <a:prstGeom prst="rect">
                <a:avLst/>
              </a:prstGeom>
              <a:blipFill>
                <a:blip r:embed="rId27"/>
                <a:stretch>
                  <a:fillRect l="-634" t="-8000" r="-2326"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4D0FE1-FF02-8F5B-1F06-2DA64BC0D0B8}"/>
                  </a:ext>
                </a:extLst>
              </p:cNvPr>
              <p:cNvSpPr txBox="1"/>
              <p:nvPr/>
            </p:nvSpPr>
            <p:spPr>
              <a:xfrm>
                <a:off x="111578" y="3731401"/>
                <a:ext cx="1945789"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の分子</a:t>
                </a:r>
              </a:p>
            </p:txBody>
          </p:sp>
        </mc:Choice>
        <mc:Fallback xmlns="">
          <p:sp>
            <p:nvSpPr>
              <p:cNvPr id="3" name="テキスト ボックス 2">
                <a:extLst>
                  <a:ext uri="{FF2B5EF4-FFF2-40B4-BE49-F238E27FC236}">
                    <a16:creationId xmlns:a16="http://schemas.microsoft.com/office/drawing/2014/main" id="{9D4D0FE1-FF02-8F5B-1F06-2DA64BC0D0B8}"/>
                  </a:ext>
                </a:extLst>
              </p:cNvPr>
              <p:cNvSpPr txBox="1">
                <a:spLocks noRot="1" noChangeAspect="1" noMove="1" noResize="1" noEditPoints="1" noAdjustHandles="1" noChangeArrowheads="1" noChangeShapeType="1" noTextEdit="1"/>
              </p:cNvSpPr>
              <p:nvPr/>
            </p:nvSpPr>
            <p:spPr>
              <a:xfrm>
                <a:off x="111578" y="3731401"/>
                <a:ext cx="1945789" cy="461665"/>
              </a:xfrm>
              <a:prstGeom prst="rect">
                <a:avLst/>
              </a:prstGeom>
              <a:blipFill>
                <a:blip r:embed="rId28"/>
                <a:stretch>
                  <a:fillRect l="-940" t="-7895" r="-407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133AC9-1BA2-0E03-1DF2-E5420885D74F}"/>
                  </a:ext>
                </a:extLst>
              </p:cNvPr>
              <p:cNvSpPr txBox="1"/>
              <p:nvPr/>
            </p:nvSpPr>
            <p:spPr>
              <a:xfrm>
                <a:off x="149186" y="4514181"/>
                <a:ext cx="1945789"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の分子</a:t>
                </a:r>
              </a:p>
            </p:txBody>
          </p:sp>
        </mc:Choice>
        <mc:Fallback xmlns="">
          <p:sp>
            <p:nvSpPr>
              <p:cNvPr id="4" name="テキスト ボックス 3">
                <a:extLst>
                  <a:ext uri="{FF2B5EF4-FFF2-40B4-BE49-F238E27FC236}">
                    <a16:creationId xmlns:a16="http://schemas.microsoft.com/office/drawing/2014/main" id="{B4133AC9-1BA2-0E03-1DF2-E5420885D74F}"/>
                  </a:ext>
                </a:extLst>
              </p:cNvPr>
              <p:cNvSpPr txBox="1">
                <a:spLocks noRot="1" noChangeAspect="1" noMove="1" noResize="1" noEditPoints="1" noAdjustHandles="1" noChangeArrowheads="1" noChangeShapeType="1" noTextEdit="1"/>
              </p:cNvSpPr>
              <p:nvPr/>
            </p:nvSpPr>
            <p:spPr>
              <a:xfrm>
                <a:off x="149186" y="4514181"/>
                <a:ext cx="1945789" cy="461665"/>
              </a:xfrm>
              <a:prstGeom prst="rect">
                <a:avLst/>
              </a:prstGeom>
              <a:blipFill>
                <a:blip r:embed="rId29"/>
                <a:stretch>
                  <a:fillRect l="-938" t="-8000" r="-3750" b="-33333"/>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74F41D69-04DB-E74C-6FE9-650BA568B619}"/>
              </a:ext>
            </a:extLst>
          </p:cNvPr>
          <p:cNvSpPr/>
          <p:nvPr/>
        </p:nvSpPr>
        <p:spPr>
          <a:xfrm>
            <a:off x="8948756" y="6105895"/>
            <a:ext cx="2657046"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70E87E3F-5D77-DEE9-4277-D8F26287E899}"/>
              </a:ext>
            </a:extLst>
          </p:cNvPr>
          <p:cNvSpPr/>
          <p:nvPr/>
        </p:nvSpPr>
        <p:spPr>
          <a:xfrm>
            <a:off x="11459076" y="6105893"/>
            <a:ext cx="171209"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E4BA877-224A-AEC2-D45A-3228FEE1767E}"/>
                  </a:ext>
                </a:extLst>
              </p:cNvPr>
              <p:cNvSpPr txBox="1"/>
              <p:nvPr/>
            </p:nvSpPr>
            <p:spPr>
              <a:xfrm>
                <a:off x="10951226" y="5423357"/>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E4BA877-224A-AEC2-D45A-3228FEE1767E}"/>
                  </a:ext>
                </a:extLst>
              </p:cNvPr>
              <p:cNvSpPr txBox="1">
                <a:spLocks noRot="1" noChangeAspect="1" noMove="1" noResize="1" noEditPoints="1" noAdjustHandles="1" noChangeArrowheads="1" noChangeShapeType="1" noTextEdit="1"/>
              </p:cNvSpPr>
              <p:nvPr/>
            </p:nvSpPr>
            <p:spPr>
              <a:xfrm>
                <a:off x="10951226" y="5423357"/>
                <a:ext cx="1126654" cy="461665"/>
              </a:xfrm>
              <a:prstGeom prst="rect">
                <a:avLst/>
              </a:prstGeom>
              <a:blipFill>
                <a:blip r:embed="rId30"/>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EBFCA4F-FD22-56AB-1B8A-D8DF51A39378}"/>
                  </a:ext>
                </a:extLst>
              </p:cNvPr>
              <p:cNvSpPr txBox="1"/>
              <p:nvPr/>
            </p:nvSpPr>
            <p:spPr>
              <a:xfrm>
                <a:off x="9683838" y="6167486"/>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BEBFCA4F-FD22-56AB-1B8A-D8DF51A39378}"/>
                  </a:ext>
                </a:extLst>
              </p:cNvPr>
              <p:cNvSpPr txBox="1">
                <a:spLocks noRot="1" noChangeAspect="1" noMove="1" noResize="1" noEditPoints="1" noAdjustHandles="1" noChangeArrowheads="1" noChangeShapeType="1" noTextEdit="1"/>
              </p:cNvSpPr>
              <p:nvPr/>
            </p:nvSpPr>
            <p:spPr>
              <a:xfrm>
                <a:off x="9683838" y="6167486"/>
                <a:ext cx="1126654" cy="461665"/>
              </a:xfrm>
              <a:prstGeom prst="rect">
                <a:avLst/>
              </a:prstGeom>
              <a:blipFill>
                <a:blip r:embed="rId31"/>
                <a:stretch>
                  <a:fillRect b="-1466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9754ED70-CA68-BFC9-D08C-0E5A7802F8EE}"/>
              </a:ext>
            </a:extLst>
          </p:cNvPr>
          <p:cNvSpPr txBox="1"/>
          <p:nvPr/>
        </p:nvSpPr>
        <p:spPr>
          <a:xfrm>
            <a:off x="8054182" y="6126429"/>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d=1</a:t>
            </a:r>
            <a:endParaRPr kumimoji="1" lang="ja-JP" altLang="en-US" sz="2400" dirty="0">
              <a:latin typeface="メイリオ" panose="020B0604030504040204" pitchFamily="50" charset="-128"/>
              <a:ea typeface="メイリオ" panose="020B0604030504040204" pitchFamily="50" charset="-128"/>
            </a:endParaRPr>
          </a:p>
        </p:txBody>
      </p:sp>
      <p:sp>
        <p:nvSpPr>
          <p:cNvPr id="14" name="矢印: 下 13">
            <a:extLst>
              <a:ext uri="{FF2B5EF4-FFF2-40B4-BE49-F238E27FC236}">
                <a16:creationId xmlns:a16="http://schemas.microsoft.com/office/drawing/2014/main" id="{615CE01F-3761-B0D8-D65A-19068B77DC81}"/>
              </a:ext>
            </a:extLst>
          </p:cNvPr>
          <p:cNvSpPr/>
          <p:nvPr/>
        </p:nvSpPr>
        <p:spPr>
          <a:xfrm>
            <a:off x="11398822" y="5832640"/>
            <a:ext cx="231463" cy="2462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D0F7AB2-4E74-1C5B-EF0C-0A9CAE8DE44B}"/>
              </a:ext>
            </a:extLst>
          </p:cNvPr>
          <p:cNvSpPr txBox="1"/>
          <p:nvPr/>
        </p:nvSpPr>
        <p:spPr>
          <a:xfrm>
            <a:off x="8725460" y="5441618"/>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こんな感じ。</a:t>
            </a:r>
          </a:p>
        </p:txBody>
      </p:sp>
    </p:spTree>
    <p:extLst>
      <p:ext uri="{BB962C8B-B14F-4D97-AF65-F5344CB8AC3E}">
        <p14:creationId xmlns:p14="http://schemas.microsoft.com/office/powerpoint/2010/main" val="2287391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EF9A86-BFE2-83C9-AD49-2F38D6A4B07B}"/>
              </a:ext>
            </a:extLst>
          </p:cNvPr>
          <p:cNvSpPr txBox="1"/>
          <p:nvPr/>
        </p:nvSpPr>
        <p:spPr>
          <a:xfrm>
            <a:off x="446676" y="1489756"/>
            <a:ext cx="431560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r>
              <a:rPr kumimoji="1" lang="en-US" altLang="ja-JP" sz="2400" dirty="0">
                <a:latin typeface="メイリオ" panose="020B0604030504040204" pitchFamily="50" charset="-128"/>
                <a:ea typeface="メイリオ" panose="020B0604030504040204" pitchFamily="50" charset="-128"/>
              </a:rPr>
              <a:t>1:[1,4,1,1,4]</a:t>
            </a:r>
            <a:r>
              <a:rPr kumimoji="1" lang="ja-JP" altLang="en-US" sz="2400" dirty="0">
                <a:latin typeface="メイリオ" panose="020B0604030504040204" pitchFamily="50" charset="-128"/>
                <a:ea typeface="メイリオ" panose="020B0604030504040204" pitchFamily="50" charset="-128"/>
              </a:rPr>
              <a:t>　の負担率</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D589E0-B65A-C4D9-4D54-00F2220A42D2}"/>
                  </a:ext>
                </a:extLst>
              </p:cNvPr>
              <p:cNvSpPr txBox="1"/>
              <p:nvPr/>
            </p:nvSpPr>
            <p:spPr>
              <a:xfrm>
                <a:off x="4800610" y="1220205"/>
                <a:ext cx="3968138" cy="913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FD589E0-B65A-C4D9-4D54-00F2220A42D2}"/>
                  </a:ext>
                </a:extLst>
              </p:cNvPr>
              <p:cNvSpPr txBox="1">
                <a:spLocks noRot="1" noChangeAspect="1" noMove="1" noResize="1" noEditPoints="1" noAdjustHandles="1" noChangeArrowheads="1" noChangeShapeType="1" noTextEdit="1"/>
              </p:cNvSpPr>
              <p:nvPr/>
            </p:nvSpPr>
            <p:spPr>
              <a:xfrm>
                <a:off x="4800610" y="1220205"/>
                <a:ext cx="3968138" cy="91358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3135EC2-E749-DCAD-9CFF-39F692F1A238}"/>
              </a:ext>
            </a:extLst>
          </p:cNvPr>
          <p:cNvSpPr txBox="1"/>
          <p:nvPr/>
        </p:nvSpPr>
        <p:spPr>
          <a:xfrm>
            <a:off x="354563" y="485192"/>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負担率の式の意味</a:t>
            </a:r>
          </a:p>
        </p:txBody>
      </p:sp>
      <p:sp>
        <p:nvSpPr>
          <p:cNvPr id="5" name="正方形/長方形 4">
            <a:extLst>
              <a:ext uri="{FF2B5EF4-FFF2-40B4-BE49-F238E27FC236}">
                <a16:creationId xmlns:a16="http://schemas.microsoft.com/office/drawing/2014/main" id="{01075EAD-D722-A2F6-B9B5-A47EC7B23FF8}"/>
              </a:ext>
            </a:extLst>
          </p:cNvPr>
          <p:cNvSpPr/>
          <p:nvPr/>
        </p:nvSpPr>
        <p:spPr>
          <a:xfrm>
            <a:off x="6612033" y="5879371"/>
            <a:ext cx="2657046"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5A1808A2-07EE-6624-E53B-B4E5503BCCDA}"/>
              </a:ext>
            </a:extLst>
          </p:cNvPr>
          <p:cNvSpPr/>
          <p:nvPr/>
        </p:nvSpPr>
        <p:spPr>
          <a:xfrm>
            <a:off x="9122353" y="5879369"/>
            <a:ext cx="171209"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93E2D3B-B0D0-2604-C269-6A6CE1196131}"/>
                  </a:ext>
                </a:extLst>
              </p:cNvPr>
              <p:cNvSpPr txBox="1"/>
              <p:nvPr/>
            </p:nvSpPr>
            <p:spPr>
              <a:xfrm>
                <a:off x="8614503" y="5196833"/>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93E2D3B-B0D0-2604-C269-6A6CE1196131}"/>
                  </a:ext>
                </a:extLst>
              </p:cNvPr>
              <p:cNvSpPr txBox="1">
                <a:spLocks noRot="1" noChangeAspect="1" noMove="1" noResize="1" noEditPoints="1" noAdjustHandles="1" noChangeArrowheads="1" noChangeShapeType="1" noTextEdit="1"/>
              </p:cNvSpPr>
              <p:nvPr/>
            </p:nvSpPr>
            <p:spPr>
              <a:xfrm>
                <a:off x="8614503" y="5196833"/>
                <a:ext cx="1126654" cy="461665"/>
              </a:xfrm>
              <a:prstGeom prst="rect">
                <a:avLst/>
              </a:prstGeom>
              <a:blipFill>
                <a:blip r:embed="rId3"/>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7164F3B-1154-2B1A-CB5D-0E4311040EC9}"/>
                  </a:ext>
                </a:extLst>
              </p:cNvPr>
              <p:cNvSpPr txBox="1"/>
              <p:nvPr/>
            </p:nvSpPr>
            <p:spPr>
              <a:xfrm>
                <a:off x="7347115" y="594096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solidFill>
                            <a:schemeClr val="bg1"/>
                          </a:solidFill>
                          <a:latin typeface="Cambria Math" panose="02040503050406030204" pitchFamily="18" charset="0"/>
                          <a:ea typeface="メイリオ" panose="020B0604030504040204" pitchFamily="50" charset="-128"/>
                        </a:rPr>
                        <m:t>𝑞</m:t>
                      </m:r>
                      <m:r>
                        <a:rPr lang="en-US" altLang="ja-JP" sz="2400" i="1" smtClean="0">
                          <a:solidFill>
                            <a:schemeClr val="bg1"/>
                          </a:solidFill>
                          <a:latin typeface="Cambria Math" panose="02040503050406030204" pitchFamily="18" charset="0"/>
                          <a:ea typeface="メイリオ" panose="020B0604030504040204" pitchFamily="50" charset="-128"/>
                        </a:rPr>
                        <m:t>(</m:t>
                      </m:r>
                      <m:sSub>
                        <m:sSubPr>
                          <m:ctrlPr>
                            <a:rPr lang="en-US" altLang="ja-JP" sz="2400" i="1">
                              <a:solidFill>
                                <a:schemeClr val="bg1"/>
                              </a:solidFill>
                              <a:latin typeface="Cambria Math" panose="02040503050406030204" pitchFamily="18" charset="0"/>
                              <a:ea typeface="メイリオ" panose="020B0604030504040204" pitchFamily="50" charset="-128"/>
                            </a:rPr>
                          </m:ctrlPr>
                        </m:sSubPr>
                        <m:e>
                          <m:r>
                            <a:rPr lang="en-US" altLang="ja-JP" sz="2400" i="1">
                              <a:solidFill>
                                <a:schemeClr val="bg1"/>
                              </a:solidFill>
                              <a:latin typeface="Cambria Math" panose="02040503050406030204" pitchFamily="18" charset="0"/>
                              <a:ea typeface="メイリオ" panose="020B0604030504040204" pitchFamily="50" charset="-128"/>
                            </a:rPr>
                            <m:t>𝑧</m:t>
                          </m:r>
                        </m:e>
                        <m:sub>
                          <m:r>
                            <a:rPr lang="en-US" altLang="ja-JP" sz="2400" b="0" i="1" smtClean="0">
                              <a:solidFill>
                                <a:schemeClr val="bg1"/>
                              </a:solidFill>
                              <a:latin typeface="Cambria Math" panose="02040503050406030204" pitchFamily="18" charset="0"/>
                              <a:ea typeface="メイリオ" panose="020B0604030504040204" pitchFamily="50" charset="-128"/>
                            </a:rPr>
                            <m:t>11</m:t>
                          </m:r>
                        </m:sub>
                      </m:sSub>
                      <m:r>
                        <a:rPr lang="en-US" altLang="ja-JP" sz="2400" b="0" i="1" smtClean="0">
                          <a:solidFill>
                            <a:schemeClr val="bg1"/>
                          </a:solidFill>
                          <a:latin typeface="Cambria Math" panose="02040503050406030204" pitchFamily="18" charset="0"/>
                          <a:ea typeface="メイリオ" panose="020B0604030504040204" pitchFamily="50" charset="-128"/>
                        </a:rPr>
                        <m:t>)</m:t>
                      </m:r>
                    </m:oMath>
                  </m:oMathPara>
                </a14:m>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7164F3B-1154-2B1A-CB5D-0E4311040EC9}"/>
                  </a:ext>
                </a:extLst>
              </p:cNvPr>
              <p:cNvSpPr txBox="1">
                <a:spLocks noRot="1" noChangeAspect="1" noMove="1" noResize="1" noEditPoints="1" noAdjustHandles="1" noChangeArrowheads="1" noChangeShapeType="1" noTextEdit="1"/>
              </p:cNvSpPr>
              <p:nvPr/>
            </p:nvSpPr>
            <p:spPr>
              <a:xfrm>
                <a:off x="7347115" y="5940962"/>
                <a:ext cx="1126654" cy="461665"/>
              </a:xfrm>
              <a:prstGeom prst="rect">
                <a:avLst/>
              </a:prstGeom>
              <a:blipFill>
                <a:blip r:embed="rId4"/>
                <a:stretch>
                  <a:fillRect b="-14667"/>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1E8B017C-2093-9CA5-5DE2-91BD90D704A1}"/>
              </a:ext>
            </a:extLst>
          </p:cNvPr>
          <p:cNvSpPr/>
          <p:nvPr/>
        </p:nvSpPr>
        <p:spPr>
          <a:xfrm>
            <a:off x="9062099" y="5606116"/>
            <a:ext cx="231463" cy="2462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960B142-37D4-3BE6-751C-9050623D9761}"/>
                  </a:ext>
                </a:extLst>
              </p:cNvPr>
              <p:cNvSpPr txBox="1"/>
              <p:nvPr/>
            </p:nvSpPr>
            <p:spPr>
              <a:xfrm>
                <a:off x="524588" y="2754849"/>
                <a:ext cx="11735836" cy="2371996"/>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分子に着目：</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文書</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のクラスタ</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毎のカテゴリカル分布確率</a:t>
                </a:r>
                <a14:m>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sup>
                        </m:sSubSup>
                      </m:e>
                    </m:nary>
                  </m:oMath>
                </a14:m>
                <a:r>
                  <a:rPr kumimoji="1" lang="ja-JP" altLang="en-US" sz="2400" dirty="0">
                    <a:latin typeface="メイリオ" panose="020B0604030504040204" pitchFamily="50" charset="-128"/>
                    <a:ea typeface="メイリオ" panose="020B0604030504040204" pitchFamily="50" charset="-128"/>
                  </a:rPr>
                  <a:t>に混合比率</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を掛けたもの</a:t>
                </a:r>
                <a:endParaRPr kumimoji="1"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文書</a:t>
                </a:r>
                <a:r>
                  <a:rPr lang="en-US" altLang="ja-JP" sz="2400" dirty="0">
                    <a:latin typeface="メイリオ" panose="020B0604030504040204" pitchFamily="50" charset="-128"/>
                    <a:ea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rPr>
                  <a:t>の語彙出現頻度パターンが似ているカテゴリカル分布</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のほうが負</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担率は大きくなる傾向（混合比率にもよる）</a:t>
                </a:r>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例：</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温泉</m:t>
                    </m:r>
                    <m:r>
                      <a:rPr lang="ja-JP" altLang="en-US" sz="2400" i="1" smtClean="0">
                        <a:latin typeface="Cambria Math" panose="02040503050406030204" pitchFamily="18" charset="0"/>
                        <a:ea typeface="メイリオ" panose="020B0604030504040204" pitchFamily="50" charset="-128"/>
                      </a:rPr>
                      <m:t>らしい</m:t>
                    </m:r>
                    <m:r>
                      <a:rPr lang="ja-JP" altLang="en-US" sz="2400" i="1">
                        <a:latin typeface="Cambria Math" panose="02040503050406030204" pitchFamily="18" charset="0"/>
                        <a:ea typeface="メイリオ" panose="020B0604030504040204" pitchFamily="50" charset="-128"/>
                      </a:rPr>
                      <m:t>分布</m:t>
                    </m:r>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𝑣</m:t>
                        </m:r>
                      </m:sub>
                    </m:sSub>
                    <m:r>
                      <a:rPr lang="en-US" altLang="ja-JP" sz="2400" b="0" i="0"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グルメ</m:t>
                    </m:r>
                    <m:r>
                      <a:rPr lang="ja-JP" altLang="en-US" sz="2400" i="1" smtClean="0">
                        <a:latin typeface="Cambria Math" panose="02040503050406030204" pitchFamily="18" charset="0"/>
                        <a:ea typeface="メイリオ" panose="020B0604030504040204" pitchFamily="50" charset="-128"/>
                      </a:rPr>
                      <m:t>らしい分布</m:t>
                    </m:r>
                  </m:oMath>
                </a14:m>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文書１：温泉らしい口コミ</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6960B142-37D4-3BE6-751C-9050623D9761}"/>
                  </a:ext>
                </a:extLst>
              </p:cNvPr>
              <p:cNvSpPr txBox="1">
                <a:spLocks noRot="1" noChangeAspect="1" noMove="1" noResize="1" noEditPoints="1" noAdjustHandles="1" noChangeArrowheads="1" noChangeShapeType="1" noTextEdit="1"/>
              </p:cNvSpPr>
              <p:nvPr/>
            </p:nvSpPr>
            <p:spPr>
              <a:xfrm>
                <a:off x="524588" y="2754849"/>
                <a:ext cx="11735836" cy="2371996"/>
              </a:xfrm>
              <a:prstGeom prst="rect">
                <a:avLst/>
              </a:prstGeom>
              <a:blipFill>
                <a:blip r:embed="rId5"/>
                <a:stretch>
                  <a:fillRect l="-779" t="-8997" b="-5141"/>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303084C3-73C9-8297-E184-16A2907C1651}"/>
              </a:ext>
            </a:extLst>
          </p:cNvPr>
          <p:cNvSpPr/>
          <p:nvPr/>
        </p:nvSpPr>
        <p:spPr>
          <a:xfrm>
            <a:off x="4338735" y="2397967"/>
            <a:ext cx="1231641" cy="3178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6D90331D-11E6-DA62-42BE-3458C2E2075C}"/>
              </a:ext>
            </a:extLst>
          </p:cNvPr>
          <p:cNvSpPr/>
          <p:nvPr/>
        </p:nvSpPr>
        <p:spPr>
          <a:xfrm>
            <a:off x="4086808" y="5165834"/>
            <a:ext cx="802433" cy="3298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9F4F128-64CA-EC7A-2E3C-53C006233CB9}"/>
                  </a:ext>
                </a:extLst>
              </p:cNvPr>
              <p:cNvSpPr txBox="1"/>
              <p:nvPr/>
            </p:nvSpPr>
            <p:spPr>
              <a:xfrm>
                <a:off x="3109520" y="5558542"/>
                <a:ext cx="2935868" cy="1130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sup>
                          </m:sSubSup>
                        </m:e>
                      </m:nary>
                      <m:r>
                        <a:rPr kumimoji="1" lang="en-US" altLang="ja-JP" sz="2400" b="0" i="1" smtClean="0">
                          <a:latin typeface="Cambria Math" panose="02040503050406030204" pitchFamily="18" charset="0"/>
                          <a:ea typeface="メイリオ" panose="020B0604030504040204" pitchFamily="50" charset="-128"/>
                        </a:rPr>
                        <m:t>&gt;</m:t>
                      </m:r>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i="1">
                                      <a:latin typeface="Cambria Math" panose="02040503050406030204" pitchFamily="18" charset="0"/>
                                      <a:ea typeface="メイリオ" panose="020B0604030504040204" pitchFamily="50" charset="-128"/>
                                    </a:rPr>
                                    <m:t>1</m:t>
                                  </m:r>
                                  <m:r>
                                    <a:rPr lang="en-US" altLang="ja-JP" sz="2400" i="1">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E9F4F128-64CA-EC7A-2E3C-53C006233CB9}"/>
                  </a:ext>
                </a:extLst>
              </p:cNvPr>
              <p:cNvSpPr txBox="1">
                <a:spLocks noRot="1" noChangeAspect="1" noMove="1" noResize="1" noEditPoints="1" noAdjustHandles="1" noChangeArrowheads="1" noChangeShapeType="1" noTextEdit="1"/>
              </p:cNvSpPr>
              <p:nvPr/>
            </p:nvSpPr>
            <p:spPr>
              <a:xfrm>
                <a:off x="3109520" y="5558542"/>
                <a:ext cx="2935868" cy="11306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90127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a:extLst>
              <a:ext uri="{FF2B5EF4-FFF2-40B4-BE49-F238E27FC236}">
                <a16:creationId xmlns:a16="http://schemas.microsoft.com/office/drawing/2014/main" id="{CDE4903F-1407-DF45-9982-2EE94EE445F7}"/>
              </a:ext>
            </a:extLst>
          </p:cNvPr>
          <p:cNvCxnSpPr>
            <a:cxnSpLocks/>
          </p:cNvCxnSpPr>
          <p:nvPr/>
        </p:nvCxnSpPr>
        <p:spPr>
          <a:xfrm>
            <a:off x="8966232" y="2595394"/>
            <a:ext cx="7673" cy="2200113"/>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23A8F990-9DF0-A9C2-36C4-1FB08E1F584D}"/>
                  </a:ext>
                </a:extLst>
              </p:cNvPr>
              <p:cNvSpPr/>
              <p:nvPr/>
            </p:nvSpPr>
            <p:spPr>
              <a:xfrm flipH="1">
                <a:off x="8994108" y="2749833"/>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𝜃</m:t>
                        </m:r>
                      </m:e>
                      <m:sub>
                        <m:r>
                          <a:rPr kumimoji="1" lang="en-US" altLang="ja-JP" sz="2000" b="0" i="1" smtClean="0">
                            <a:latin typeface="Cambria Math" panose="02040503050406030204" pitchFamily="18" charset="0"/>
                          </a:rPr>
                          <m:t>1</m:t>
                        </m:r>
                      </m:sub>
                    </m:sSub>
                  </m:oMath>
                </a14:m>
                <a:r>
                  <a:rPr kumimoji="1" lang="en-US" altLang="ja-JP" sz="2000" dirty="0"/>
                  <a:t>=0.7</a:t>
                </a:r>
                <a:endParaRPr kumimoji="1" lang="ja-JP" altLang="en-US" sz="2000" dirty="0"/>
              </a:p>
            </p:txBody>
          </p:sp>
        </mc:Choice>
        <mc:Fallback xmlns="">
          <p:sp>
            <p:nvSpPr>
              <p:cNvPr id="7" name="正方形/長方形 6">
                <a:extLst>
                  <a:ext uri="{FF2B5EF4-FFF2-40B4-BE49-F238E27FC236}">
                    <a16:creationId xmlns:a16="http://schemas.microsoft.com/office/drawing/2014/main" id="{23A8F990-9DF0-A9C2-36C4-1FB08E1F584D}"/>
                  </a:ext>
                </a:extLst>
              </p:cNvPr>
              <p:cNvSpPr>
                <a:spLocks noRot="1" noChangeAspect="1" noMove="1" noResize="1" noEditPoints="1" noAdjustHandles="1" noChangeArrowheads="1" noChangeShapeType="1" noTextEdit="1"/>
              </p:cNvSpPr>
              <p:nvPr/>
            </p:nvSpPr>
            <p:spPr>
              <a:xfrm flipH="1">
                <a:off x="8994108" y="2749833"/>
                <a:ext cx="965818" cy="709127"/>
              </a:xfrm>
              <a:prstGeom prst="rect">
                <a:avLst/>
              </a:prstGeom>
              <a:blipFill>
                <a:blip r:embed="rId2"/>
                <a:stretch>
                  <a:fillRect r="-49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EBD5AD5-CD0D-DE3F-9B52-B8794B2F32B3}"/>
                  </a:ext>
                </a:extLst>
              </p:cNvPr>
              <p:cNvSpPr/>
              <p:nvPr/>
            </p:nvSpPr>
            <p:spPr>
              <a:xfrm flipH="1">
                <a:off x="8966232" y="3851153"/>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𝜃</m:t>
                        </m:r>
                      </m:e>
                      <m:sub>
                        <m:r>
                          <a:rPr kumimoji="1" lang="en-US" altLang="ja-JP" sz="1600" b="0" i="1" smtClean="0">
                            <a:latin typeface="Cambria Math" panose="02040503050406030204" pitchFamily="18" charset="0"/>
                          </a:rPr>
                          <m:t>2</m:t>
                        </m:r>
                      </m:sub>
                    </m:sSub>
                  </m:oMath>
                </a14:m>
                <a:r>
                  <a:rPr kumimoji="1" lang="en-US" altLang="ja-JP" sz="1600" dirty="0"/>
                  <a:t>=0.3</a:t>
                </a:r>
                <a:endParaRPr kumimoji="1" lang="ja-JP" altLang="en-US" sz="1600" dirty="0"/>
              </a:p>
            </p:txBody>
          </p:sp>
        </mc:Choice>
        <mc:Fallback xmlns="">
          <p:sp>
            <p:nvSpPr>
              <p:cNvPr id="8" name="正方形/長方形 7">
                <a:extLst>
                  <a:ext uri="{FF2B5EF4-FFF2-40B4-BE49-F238E27FC236}">
                    <a16:creationId xmlns:a16="http://schemas.microsoft.com/office/drawing/2014/main" id="{1EBD5AD5-CD0D-DE3F-9B52-B8794B2F32B3}"/>
                  </a:ext>
                </a:extLst>
              </p:cNvPr>
              <p:cNvSpPr>
                <a:spLocks noRot="1" noChangeAspect="1" noMove="1" noResize="1" noEditPoints="1" noAdjustHandles="1" noChangeArrowheads="1" noChangeShapeType="1" noTextEdit="1"/>
              </p:cNvSpPr>
              <p:nvPr/>
            </p:nvSpPr>
            <p:spPr>
              <a:xfrm flipH="1">
                <a:off x="8966232" y="3851153"/>
                <a:ext cx="592593" cy="709127"/>
              </a:xfrm>
              <a:prstGeom prst="rect">
                <a:avLst/>
              </a:prstGeom>
              <a:blipFill>
                <a:blip r:embed="rId3"/>
                <a:stretch>
                  <a:fillRect b="-8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81DAC52-5992-8C21-A224-25AF31D50FBF}"/>
                  </a:ext>
                </a:extLst>
              </p:cNvPr>
              <p:cNvSpPr txBox="1"/>
              <p:nvPr/>
            </p:nvSpPr>
            <p:spPr>
              <a:xfrm>
                <a:off x="1586494" y="271029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681DAC52-5992-8C21-A224-25AF31D50FBF}"/>
                  </a:ext>
                </a:extLst>
              </p:cNvPr>
              <p:cNvSpPr txBox="1">
                <a:spLocks noRot="1" noChangeAspect="1" noMove="1" noResize="1" noEditPoints="1" noAdjustHandles="1" noChangeArrowheads="1" noChangeShapeType="1" noTextEdit="1"/>
              </p:cNvSpPr>
              <p:nvPr/>
            </p:nvSpPr>
            <p:spPr>
              <a:xfrm>
                <a:off x="1586494" y="2710297"/>
                <a:ext cx="579518" cy="369332"/>
              </a:xfrm>
              <a:prstGeom prst="rect">
                <a:avLst/>
              </a:prstGeom>
              <a:blipFill>
                <a:blip r:embed="rId4"/>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FD0A923-5F55-632B-7B37-BA955912E230}"/>
                  </a:ext>
                </a:extLst>
              </p:cNvPr>
              <p:cNvSpPr txBox="1"/>
              <p:nvPr/>
            </p:nvSpPr>
            <p:spPr>
              <a:xfrm>
                <a:off x="8062704" y="2699844"/>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FD0A923-5F55-632B-7B37-BA955912E230}"/>
                  </a:ext>
                </a:extLst>
              </p:cNvPr>
              <p:cNvSpPr txBox="1">
                <a:spLocks noRot="1" noChangeAspect="1" noMove="1" noResize="1" noEditPoints="1" noAdjustHandles="1" noChangeArrowheads="1" noChangeShapeType="1" noTextEdit="1"/>
              </p:cNvSpPr>
              <p:nvPr/>
            </p:nvSpPr>
            <p:spPr>
              <a:xfrm>
                <a:off x="8062704" y="2699844"/>
                <a:ext cx="573106" cy="369332"/>
              </a:xfrm>
              <a:prstGeom prst="rect">
                <a:avLst/>
              </a:prstGeom>
              <a:blipFill>
                <a:blip r:embed="rId5"/>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5634FE3-902C-43BD-BBAD-DB6EA4DCB401}"/>
                  </a:ext>
                </a:extLst>
              </p:cNvPr>
              <p:cNvSpPr txBox="1"/>
              <p:nvPr/>
            </p:nvSpPr>
            <p:spPr>
              <a:xfrm>
                <a:off x="2310604" y="2704460"/>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65634FE3-902C-43BD-BBAD-DB6EA4DCB401}"/>
                  </a:ext>
                </a:extLst>
              </p:cNvPr>
              <p:cNvSpPr txBox="1">
                <a:spLocks noRot="1" noChangeAspect="1" noMove="1" noResize="1" noEditPoints="1" noAdjustHandles="1" noChangeArrowheads="1" noChangeShapeType="1" noTextEdit="1"/>
              </p:cNvSpPr>
              <p:nvPr/>
            </p:nvSpPr>
            <p:spPr>
              <a:xfrm>
                <a:off x="2310604" y="2704460"/>
                <a:ext cx="579518" cy="369332"/>
              </a:xfrm>
              <a:prstGeom prst="rect">
                <a:avLst/>
              </a:prstGeom>
              <a:blipFill>
                <a:blip r:embed="rId6"/>
                <a:stretch>
                  <a:fillRect l="-14737" t="-3333" r="-1053" b="-30000"/>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35423736-B40B-17C9-73B5-BD10DC7B3227}"/>
              </a:ext>
            </a:extLst>
          </p:cNvPr>
          <p:cNvSpPr txBox="1"/>
          <p:nvPr/>
        </p:nvSpPr>
        <p:spPr>
          <a:xfrm>
            <a:off x="1413861" y="3150516"/>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C3A7F9F7-9A9E-EAE2-646E-D1BF95FE146B}"/>
              </a:ext>
            </a:extLst>
          </p:cNvPr>
          <p:cNvSpPr txBox="1"/>
          <p:nvPr/>
        </p:nvSpPr>
        <p:spPr>
          <a:xfrm>
            <a:off x="2127986" y="3131802"/>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0E6FDA27-A902-C3DC-5666-10BAB6898BB6}"/>
              </a:ext>
            </a:extLst>
          </p:cNvPr>
          <p:cNvSpPr txBox="1"/>
          <p:nvPr/>
        </p:nvSpPr>
        <p:spPr>
          <a:xfrm>
            <a:off x="3770148" y="3150516"/>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08EEC3D6-B713-5B62-29CF-48651364F240}"/>
              </a:ext>
            </a:extLst>
          </p:cNvPr>
          <p:cNvSpPr txBox="1"/>
          <p:nvPr/>
        </p:nvSpPr>
        <p:spPr>
          <a:xfrm>
            <a:off x="6374837" y="3150516"/>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1A4C3F40-4547-19FC-8613-3D403B80B78C}"/>
              </a:ext>
            </a:extLst>
          </p:cNvPr>
          <p:cNvSpPr txBox="1"/>
          <p:nvPr/>
        </p:nvSpPr>
        <p:spPr>
          <a:xfrm>
            <a:off x="8020236" y="3150516"/>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7058BD3B-435A-045E-3D61-6DC4006D9DEC}"/>
              </a:ext>
            </a:extLst>
          </p:cNvPr>
          <p:cNvSpPr txBox="1"/>
          <p:nvPr/>
        </p:nvSpPr>
        <p:spPr>
          <a:xfrm>
            <a:off x="3008122" y="3155321"/>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C5298CDF-FFFE-5E0C-8F23-38C2D6668CF0}"/>
              </a:ext>
            </a:extLst>
          </p:cNvPr>
          <p:cNvSpPr txBox="1"/>
          <p:nvPr/>
        </p:nvSpPr>
        <p:spPr>
          <a:xfrm>
            <a:off x="5450241" y="3150515"/>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6AAAAB24-611C-696A-A8BC-C668DF43064C}"/>
              </a:ext>
            </a:extLst>
          </p:cNvPr>
          <p:cNvSpPr txBox="1"/>
          <p:nvPr/>
        </p:nvSpPr>
        <p:spPr>
          <a:xfrm>
            <a:off x="7155897" y="3150514"/>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0.02</a:t>
            </a:r>
            <a:endParaRPr kumimoji="1" lang="ja-JP" altLang="en-US" sz="20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8A7F993C-8CD5-61D2-86B0-8312F40B51ED}"/>
              </a:ext>
            </a:extLst>
          </p:cNvPr>
          <p:cNvSpPr txBox="1"/>
          <p:nvPr/>
        </p:nvSpPr>
        <p:spPr>
          <a:xfrm>
            <a:off x="4592420" y="3163300"/>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0.18</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EA4C5DD-EBD5-1597-37B5-18EAC748889E}"/>
                  </a:ext>
                </a:extLst>
              </p:cNvPr>
              <p:cNvSpPr txBox="1"/>
              <p:nvPr/>
            </p:nvSpPr>
            <p:spPr>
              <a:xfrm>
                <a:off x="3072445" y="2720150"/>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6EA4C5DD-EBD5-1597-37B5-18EAC748889E}"/>
                  </a:ext>
                </a:extLst>
              </p:cNvPr>
              <p:cNvSpPr txBox="1">
                <a:spLocks noRot="1" noChangeAspect="1" noMove="1" noResize="1" noEditPoints="1" noAdjustHandles="1" noChangeArrowheads="1" noChangeShapeType="1" noTextEdit="1"/>
              </p:cNvSpPr>
              <p:nvPr/>
            </p:nvSpPr>
            <p:spPr>
              <a:xfrm>
                <a:off x="3072445" y="2720150"/>
                <a:ext cx="579518" cy="369332"/>
              </a:xfrm>
              <a:prstGeom prst="rect">
                <a:avLst/>
              </a:prstGeom>
              <a:blipFill>
                <a:blip r:embed="rId7"/>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8A173CE-D993-18AC-D336-60738C64D943}"/>
                  </a:ext>
                </a:extLst>
              </p:cNvPr>
              <p:cNvSpPr txBox="1"/>
              <p:nvPr/>
            </p:nvSpPr>
            <p:spPr>
              <a:xfrm>
                <a:off x="3858722" y="271341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8A173CE-D993-18AC-D336-60738C64D943}"/>
                  </a:ext>
                </a:extLst>
              </p:cNvPr>
              <p:cNvSpPr txBox="1">
                <a:spLocks noRot="1" noChangeAspect="1" noMove="1" noResize="1" noEditPoints="1" noAdjustHandles="1" noChangeArrowheads="1" noChangeShapeType="1" noTextEdit="1"/>
              </p:cNvSpPr>
              <p:nvPr/>
            </p:nvSpPr>
            <p:spPr>
              <a:xfrm>
                <a:off x="3858722" y="2713418"/>
                <a:ext cx="579518" cy="369332"/>
              </a:xfrm>
              <a:prstGeom prst="rect">
                <a:avLst/>
              </a:prstGeom>
              <a:blipFill>
                <a:blip r:embed="rId8"/>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74F5D26B-9542-AEEA-503C-98341F0C8C60}"/>
                  </a:ext>
                </a:extLst>
              </p:cNvPr>
              <p:cNvSpPr txBox="1"/>
              <p:nvPr/>
            </p:nvSpPr>
            <p:spPr>
              <a:xfrm>
                <a:off x="4698946" y="271578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74F5D26B-9542-AEEA-503C-98341F0C8C60}"/>
                  </a:ext>
                </a:extLst>
              </p:cNvPr>
              <p:cNvSpPr txBox="1">
                <a:spLocks noRot="1" noChangeAspect="1" noMove="1" noResize="1" noEditPoints="1" noAdjustHandles="1" noChangeArrowheads="1" noChangeShapeType="1" noTextEdit="1"/>
              </p:cNvSpPr>
              <p:nvPr/>
            </p:nvSpPr>
            <p:spPr>
              <a:xfrm>
                <a:off x="4698946" y="2715782"/>
                <a:ext cx="579518" cy="369332"/>
              </a:xfrm>
              <a:prstGeom prst="rect">
                <a:avLst/>
              </a:prstGeom>
              <a:blipFill>
                <a:blip r:embed="rId9"/>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CE467B-D01A-0926-89E5-30B6B1DBEE63}"/>
                  </a:ext>
                </a:extLst>
              </p:cNvPr>
              <p:cNvSpPr txBox="1"/>
              <p:nvPr/>
            </p:nvSpPr>
            <p:spPr>
              <a:xfrm>
                <a:off x="5529195" y="2710254"/>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A5CE467B-D01A-0926-89E5-30B6B1DBEE63}"/>
                  </a:ext>
                </a:extLst>
              </p:cNvPr>
              <p:cNvSpPr txBox="1">
                <a:spLocks noRot="1" noChangeAspect="1" noMove="1" noResize="1" noEditPoints="1" noAdjustHandles="1" noChangeArrowheads="1" noChangeShapeType="1" noTextEdit="1"/>
              </p:cNvSpPr>
              <p:nvPr/>
            </p:nvSpPr>
            <p:spPr>
              <a:xfrm>
                <a:off x="5529195" y="2710254"/>
                <a:ext cx="579518" cy="369332"/>
              </a:xfrm>
              <a:prstGeom prst="rect">
                <a:avLst/>
              </a:prstGeom>
              <a:blipFill>
                <a:blip r:embed="rId10"/>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828C7D38-882D-F7AA-5E18-91C193C58E1A}"/>
                  </a:ext>
                </a:extLst>
              </p:cNvPr>
              <p:cNvSpPr txBox="1"/>
              <p:nvPr/>
            </p:nvSpPr>
            <p:spPr>
              <a:xfrm>
                <a:off x="6411554" y="2702996"/>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828C7D38-882D-F7AA-5E18-91C193C58E1A}"/>
                  </a:ext>
                </a:extLst>
              </p:cNvPr>
              <p:cNvSpPr txBox="1">
                <a:spLocks noRot="1" noChangeAspect="1" noMove="1" noResize="1" noEditPoints="1" noAdjustHandles="1" noChangeArrowheads="1" noChangeShapeType="1" noTextEdit="1"/>
              </p:cNvSpPr>
              <p:nvPr/>
            </p:nvSpPr>
            <p:spPr>
              <a:xfrm>
                <a:off x="6411554" y="2702996"/>
                <a:ext cx="579518" cy="369332"/>
              </a:xfrm>
              <a:prstGeom prst="rect">
                <a:avLst/>
              </a:prstGeom>
              <a:blipFill>
                <a:blip r:embed="rId11"/>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DAEDF2F-A654-CA2D-0C28-6C1914367585}"/>
                  </a:ext>
                </a:extLst>
              </p:cNvPr>
              <p:cNvSpPr txBox="1"/>
              <p:nvPr/>
            </p:nvSpPr>
            <p:spPr>
              <a:xfrm>
                <a:off x="7221211" y="2698270"/>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7DAEDF2F-A654-CA2D-0C28-6C1914367585}"/>
                  </a:ext>
                </a:extLst>
              </p:cNvPr>
              <p:cNvSpPr txBox="1">
                <a:spLocks noRot="1" noChangeAspect="1" noMove="1" noResize="1" noEditPoints="1" noAdjustHandles="1" noChangeArrowheads="1" noChangeShapeType="1" noTextEdit="1"/>
              </p:cNvSpPr>
              <p:nvPr/>
            </p:nvSpPr>
            <p:spPr>
              <a:xfrm>
                <a:off x="7221211" y="2698270"/>
                <a:ext cx="579518" cy="369332"/>
              </a:xfrm>
              <a:prstGeom prst="rect">
                <a:avLst/>
              </a:prstGeom>
              <a:blipFill>
                <a:blip r:embed="rId12"/>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1B0B584-A92B-2AC8-37C6-306AA9DDC93F}"/>
                  </a:ext>
                </a:extLst>
              </p:cNvPr>
              <p:cNvSpPr txBox="1"/>
              <p:nvPr/>
            </p:nvSpPr>
            <p:spPr>
              <a:xfrm>
                <a:off x="1575419" y="3751668"/>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91B0B584-A92B-2AC8-37C6-306AA9DDC93F}"/>
                  </a:ext>
                </a:extLst>
              </p:cNvPr>
              <p:cNvSpPr txBox="1">
                <a:spLocks noRot="1" noChangeAspect="1" noMove="1" noResize="1" noEditPoints="1" noAdjustHandles="1" noChangeArrowheads="1" noChangeShapeType="1" noTextEdit="1"/>
              </p:cNvSpPr>
              <p:nvPr/>
            </p:nvSpPr>
            <p:spPr>
              <a:xfrm>
                <a:off x="1575419" y="3751668"/>
                <a:ext cx="586635" cy="369332"/>
              </a:xfrm>
              <a:prstGeom prst="rect">
                <a:avLst/>
              </a:prstGeom>
              <a:blipFill>
                <a:blip r:embed="rId13"/>
                <a:stretch>
                  <a:fillRect l="-14433" t="-1639"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435A2C9A-FD42-67E5-2882-5FE02022788F}"/>
                  </a:ext>
                </a:extLst>
              </p:cNvPr>
              <p:cNvSpPr txBox="1"/>
              <p:nvPr/>
            </p:nvSpPr>
            <p:spPr>
              <a:xfrm>
                <a:off x="8051629" y="3741215"/>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435A2C9A-FD42-67E5-2882-5FE02022788F}"/>
                  </a:ext>
                </a:extLst>
              </p:cNvPr>
              <p:cNvSpPr txBox="1">
                <a:spLocks noRot="1" noChangeAspect="1" noMove="1" noResize="1" noEditPoints="1" noAdjustHandles="1" noChangeArrowheads="1" noChangeShapeType="1" noTextEdit="1"/>
              </p:cNvSpPr>
              <p:nvPr/>
            </p:nvSpPr>
            <p:spPr>
              <a:xfrm>
                <a:off x="8051629" y="3741215"/>
                <a:ext cx="580223" cy="369332"/>
              </a:xfrm>
              <a:prstGeom prst="rect">
                <a:avLst/>
              </a:prstGeom>
              <a:blipFill>
                <a:blip r:embed="rId14"/>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194E148-D928-67CF-55E3-E48C784B5A87}"/>
                  </a:ext>
                </a:extLst>
              </p:cNvPr>
              <p:cNvSpPr txBox="1"/>
              <p:nvPr/>
            </p:nvSpPr>
            <p:spPr>
              <a:xfrm>
                <a:off x="2385476" y="3754725"/>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3194E148-D928-67CF-55E3-E48C784B5A87}"/>
                  </a:ext>
                </a:extLst>
              </p:cNvPr>
              <p:cNvSpPr txBox="1">
                <a:spLocks noRot="1" noChangeAspect="1" noMove="1" noResize="1" noEditPoints="1" noAdjustHandles="1" noChangeArrowheads="1" noChangeShapeType="1" noTextEdit="1"/>
              </p:cNvSpPr>
              <p:nvPr/>
            </p:nvSpPr>
            <p:spPr>
              <a:xfrm>
                <a:off x="2385476" y="3754725"/>
                <a:ext cx="586635" cy="369332"/>
              </a:xfrm>
              <a:prstGeom prst="rect">
                <a:avLst/>
              </a:prstGeom>
              <a:blipFill>
                <a:blip r:embed="rId15"/>
                <a:stretch>
                  <a:fillRect l="-14433" t="-3279" b="-27869"/>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5B19E0C3-325C-BC96-A3E2-BD312A64418D}"/>
              </a:ext>
            </a:extLst>
          </p:cNvPr>
          <p:cNvSpPr txBox="1"/>
          <p:nvPr/>
        </p:nvSpPr>
        <p:spPr>
          <a:xfrm>
            <a:off x="1506370" y="4217636"/>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B3685DFB-32FA-CFEE-C313-7805C134FAC5}"/>
              </a:ext>
            </a:extLst>
          </p:cNvPr>
          <p:cNvSpPr txBox="1"/>
          <p:nvPr/>
        </p:nvSpPr>
        <p:spPr>
          <a:xfrm>
            <a:off x="2334732" y="4237827"/>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CBEF7187-097B-933B-BFF2-833600C5A260}"/>
              </a:ext>
            </a:extLst>
          </p:cNvPr>
          <p:cNvSpPr txBox="1"/>
          <p:nvPr/>
        </p:nvSpPr>
        <p:spPr>
          <a:xfrm>
            <a:off x="3862657" y="4217636"/>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94A2C417-DCEA-DBCC-B084-F581E1F56254}"/>
              </a:ext>
            </a:extLst>
          </p:cNvPr>
          <p:cNvSpPr txBox="1"/>
          <p:nvPr/>
        </p:nvSpPr>
        <p:spPr>
          <a:xfrm>
            <a:off x="7315716" y="4207271"/>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2A3E1DB2-27FB-C2F0-2B01-212A584C3E1C}"/>
              </a:ext>
            </a:extLst>
          </p:cNvPr>
          <p:cNvSpPr txBox="1"/>
          <p:nvPr/>
        </p:nvSpPr>
        <p:spPr>
          <a:xfrm>
            <a:off x="8112745" y="4217636"/>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a:t>
            </a:r>
            <a:r>
              <a:rPr lang="en-US" altLang="ja-JP" sz="2000" dirty="0">
                <a:latin typeface="メイリオ" panose="020B0604030504040204" pitchFamily="50" charset="-128"/>
                <a:ea typeface="メイリオ" panose="020B0604030504040204" pitchFamily="50" charset="-128"/>
              </a:rPr>
              <a:t>05</a:t>
            </a:r>
            <a:endParaRPr kumimoji="1" lang="ja-JP" altLang="en-US" sz="20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407317E0-A9CA-F244-3AB7-343F3958BBD5}"/>
              </a:ext>
            </a:extLst>
          </p:cNvPr>
          <p:cNvSpPr txBox="1"/>
          <p:nvPr/>
        </p:nvSpPr>
        <p:spPr>
          <a:xfrm>
            <a:off x="3100631" y="4222441"/>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B08F778D-8894-E644-EE91-9D0E11E93CB5}"/>
              </a:ext>
            </a:extLst>
          </p:cNvPr>
          <p:cNvSpPr txBox="1"/>
          <p:nvPr/>
        </p:nvSpPr>
        <p:spPr>
          <a:xfrm>
            <a:off x="5542750" y="4217635"/>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BC671A45-B211-6E3C-BC72-CF39F8C0041A}"/>
              </a:ext>
            </a:extLst>
          </p:cNvPr>
          <p:cNvSpPr txBox="1"/>
          <p:nvPr/>
        </p:nvSpPr>
        <p:spPr>
          <a:xfrm>
            <a:off x="6510622" y="4217152"/>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FDC1BFF9-D19C-4732-8447-BBBB6710A829}"/>
              </a:ext>
            </a:extLst>
          </p:cNvPr>
          <p:cNvSpPr txBox="1"/>
          <p:nvPr/>
        </p:nvSpPr>
        <p:spPr>
          <a:xfrm>
            <a:off x="4768808" y="4220057"/>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0.09</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AECE527-0508-8C8D-045B-AF105DC77F1A}"/>
                  </a:ext>
                </a:extLst>
              </p:cNvPr>
              <p:cNvSpPr txBox="1"/>
              <p:nvPr/>
            </p:nvSpPr>
            <p:spPr>
              <a:xfrm>
                <a:off x="3159418" y="3758369"/>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EAECE527-0508-8C8D-045B-AF105DC77F1A}"/>
                  </a:ext>
                </a:extLst>
              </p:cNvPr>
              <p:cNvSpPr txBox="1">
                <a:spLocks noRot="1" noChangeAspect="1" noMove="1" noResize="1" noEditPoints="1" noAdjustHandles="1" noChangeArrowheads="1" noChangeShapeType="1" noTextEdit="1"/>
              </p:cNvSpPr>
              <p:nvPr/>
            </p:nvSpPr>
            <p:spPr>
              <a:xfrm>
                <a:off x="3159418" y="3758369"/>
                <a:ext cx="586635" cy="369332"/>
              </a:xfrm>
              <a:prstGeom prst="rect">
                <a:avLst/>
              </a:prstGeom>
              <a:blipFill>
                <a:blip r:embed="rId16"/>
                <a:stretch>
                  <a:fillRect l="-1443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061F780-0243-115F-C142-4CDDB7163A06}"/>
                  </a:ext>
                </a:extLst>
              </p:cNvPr>
              <p:cNvSpPr txBox="1"/>
              <p:nvPr/>
            </p:nvSpPr>
            <p:spPr>
              <a:xfrm>
                <a:off x="3945695" y="3751637"/>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4061F780-0243-115F-C142-4CDDB7163A06}"/>
                  </a:ext>
                </a:extLst>
              </p:cNvPr>
              <p:cNvSpPr txBox="1">
                <a:spLocks noRot="1" noChangeAspect="1" noMove="1" noResize="1" noEditPoints="1" noAdjustHandles="1" noChangeArrowheads="1" noChangeShapeType="1" noTextEdit="1"/>
              </p:cNvSpPr>
              <p:nvPr/>
            </p:nvSpPr>
            <p:spPr>
              <a:xfrm>
                <a:off x="3945695" y="3751637"/>
                <a:ext cx="586635" cy="369332"/>
              </a:xfrm>
              <a:prstGeom prst="rect">
                <a:avLst/>
              </a:prstGeom>
              <a:blipFill>
                <a:blip r:embed="rId17"/>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B5201B8-A698-0BDD-F25B-F35F6F4BDC13}"/>
                  </a:ext>
                </a:extLst>
              </p:cNvPr>
              <p:cNvSpPr txBox="1"/>
              <p:nvPr/>
            </p:nvSpPr>
            <p:spPr>
              <a:xfrm>
                <a:off x="4785919" y="3754001"/>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CB5201B8-A698-0BDD-F25B-F35F6F4BDC13}"/>
                  </a:ext>
                </a:extLst>
              </p:cNvPr>
              <p:cNvSpPr txBox="1">
                <a:spLocks noRot="1" noChangeAspect="1" noMove="1" noResize="1" noEditPoints="1" noAdjustHandles="1" noChangeArrowheads="1" noChangeShapeType="1" noTextEdit="1"/>
              </p:cNvSpPr>
              <p:nvPr/>
            </p:nvSpPr>
            <p:spPr>
              <a:xfrm>
                <a:off x="4785919" y="3754001"/>
                <a:ext cx="586635" cy="369332"/>
              </a:xfrm>
              <a:prstGeom prst="rect">
                <a:avLst/>
              </a:prstGeom>
              <a:blipFill>
                <a:blip r:embed="rId18"/>
                <a:stretch>
                  <a:fillRect l="-14583" t="-3333" r="-208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325CC5DB-7EE7-E9E9-525D-99FF4E7B3BB4}"/>
                  </a:ext>
                </a:extLst>
              </p:cNvPr>
              <p:cNvSpPr txBox="1"/>
              <p:nvPr/>
            </p:nvSpPr>
            <p:spPr>
              <a:xfrm>
                <a:off x="5616168" y="3748473"/>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325CC5DB-7EE7-E9E9-525D-99FF4E7B3BB4}"/>
                  </a:ext>
                </a:extLst>
              </p:cNvPr>
              <p:cNvSpPr txBox="1">
                <a:spLocks noRot="1" noChangeAspect="1" noMove="1" noResize="1" noEditPoints="1" noAdjustHandles="1" noChangeArrowheads="1" noChangeShapeType="1" noTextEdit="1"/>
              </p:cNvSpPr>
              <p:nvPr/>
            </p:nvSpPr>
            <p:spPr>
              <a:xfrm>
                <a:off x="5616168" y="3748473"/>
                <a:ext cx="586635" cy="369332"/>
              </a:xfrm>
              <a:prstGeom prst="rect">
                <a:avLst/>
              </a:prstGeom>
              <a:blipFill>
                <a:blip r:embed="rId19"/>
                <a:stretch>
                  <a:fillRect l="-1443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F3CDB44B-32C3-EDAD-E0E5-B7D689B91444}"/>
                  </a:ext>
                </a:extLst>
              </p:cNvPr>
              <p:cNvSpPr txBox="1"/>
              <p:nvPr/>
            </p:nvSpPr>
            <p:spPr>
              <a:xfrm>
                <a:off x="6498527" y="3741215"/>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F3CDB44B-32C3-EDAD-E0E5-B7D689B91444}"/>
                  </a:ext>
                </a:extLst>
              </p:cNvPr>
              <p:cNvSpPr txBox="1">
                <a:spLocks noRot="1" noChangeAspect="1" noMove="1" noResize="1" noEditPoints="1" noAdjustHandles="1" noChangeArrowheads="1" noChangeShapeType="1" noTextEdit="1"/>
              </p:cNvSpPr>
              <p:nvPr/>
            </p:nvSpPr>
            <p:spPr>
              <a:xfrm>
                <a:off x="6498527" y="3741215"/>
                <a:ext cx="586635" cy="369332"/>
              </a:xfrm>
              <a:prstGeom prst="rect">
                <a:avLst/>
              </a:prstGeom>
              <a:blipFill>
                <a:blip r:embed="rId20"/>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B055A4B-31E9-8348-AB09-6EF6DA764560}"/>
                  </a:ext>
                </a:extLst>
              </p:cNvPr>
              <p:cNvSpPr txBox="1"/>
              <p:nvPr/>
            </p:nvSpPr>
            <p:spPr>
              <a:xfrm>
                <a:off x="7308184" y="3736489"/>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CB055A4B-31E9-8348-AB09-6EF6DA764560}"/>
                  </a:ext>
                </a:extLst>
              </p:cNvPr>
              <p:cNvSpPr txBox="1">
                <a:spLocks noRot="1" noChangeAspect="1" noMove="1" noResize="1" noEditPoints="1" noAdjustHandles="1" noChangeArrowheads="1" noChangeShapeType="1" noTextEdit="1"/>
              </p:cNvSpPr>
              <p:nvPr/>
            </p:nvSpPr>
            <p:spPr>
              <a:xfrm>
                <a:off x="7308184" y="3736489"/>
                <a:ext cx="586635" cy="369332"/>
              </a:xfrm>
              <a:prstGeom prst="rect">
                <a:avLst/>
              </a:prstGeom>
              <a:blipFill>
                <a:blip r:embed="rId21"/>
                <a:stretch>
                  <a:fillRect l="-14583" t="-3279" r="-1042" b="-27869"/>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7051786-3D9E-816A-8D4B-4AE58E6527FB}"/>
              </a:ext>
            </a:extLst>
          </p:cNvPr>
          <p:cNvSpPr txBox="1"/>
          <p:nvPr/>
        </p:nvSpPr>
        <p:spPr>
          <a:xfrm>
            <a:off x="212585" y="659236"/>
            <a:ext cx="58785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r>
              <a:rPr kumimoji="1" lang="en-US" altLang="ja-JP" sz="2400" dirty="0">
                <a:latin typeface="メイリオ" panose="020B0604030504040204" pitchFamily="50" charset="-128"/>
                <a:ea typeface="メイリオ" panose="020B0604030504040204" pitchFamily="50" charset="-128"/>
              </a:rPr>
              <a:t>2:</a:t>
            </a:r>
            <a:r>
              <a:rPr lang="en-US" altLang="ja-JP" sz="2400" dirty="0">
                <a:latin typeface="メイリオ" panose="020B0604030504040204" pitchFamily="50" charset="-128"/>
                <a:ea typeface="メイリオ" panose="020B0604030504040204" pitchFamily="50" charset="-128"/>
              </a:rPr>
              <a:t> [2,3,3,6,9,3] </a:t>
            </a:r>
            <a:r>
              <a:rPr kumimoji="1" lang="ja-JP" altLang="en-US" sz="2400" dirty="0">
                <a:latin typeface="メイリオ" panose="020B0604030504040204" pitchFamily="50" charset="-128"/>
                <a:ea typeface="メイリオ" panose="020B0604030504040204" pitchFamily="50" charset="-128"/>
              </a:rPr>
              <a:t>の負担率を求めよ</a:t>
            </a:r>
          </a:p>
        </p:txBody>
      </p:sp>
      <p:sp>
        <p:nvSpPr>
          <p:cNvPr id="57" name="テキスト ボックス 56">
            <a:extLst>
              <a:ext uri="{FF2B5EF4-FFF2-40B4-BE49-F238E27FC236}">
                <a16:creationId xmlns:a16="http://schemas.microsoft.com/office/drawing/2014/main" id="{57D905BB-11D6-F421-B24C-41BFB5EFF656}"/>
              </a:ext>
            </a:extLst>
          </p:cNvPr>
          <p:cNvSpPr txBox="1"/>
          <p:nvPr/>
        </p:nvSpPr>
        <p:spPr>
          <a:xfrm>
            <a:off x="212585" y="10241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14B6784-B8A6-CD53-3DC7-DC5A91DE7A10}"/>
                  </a:ext>
                </a:extLst>
              </p:cNvPr>
              <p:cNvSpPr txBox="1"/>
              <p:nvPr/>
            </p:nvSpPr>
            <p:spPr>
              <a:xfrm>
                <a:off x="1240971" y="1216061"/>
                <a:ext cx="5659242" cy="83099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１．前頁</a:t>
                </a:r>
                <a14:m>
                  <m:oMath xmlns:m="http://schemas.openxmlformats.org/officeDocument/2006/math">
                    <m:r>
                      <a:rPr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ならって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を定式化せよ</a:t>
                </a:r>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２．</a:t>
                </a:r>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の値を求めよ</a:t>
                </a:r>
              </a:p>
            </p:txBody>
          </p:sp>
        </mc:Choice>
        <mc:Fallback xmlns="">
          <p:sp>
            <p:nvSpPr>
              <p:cNvPr id="2" name="テキスト ボックス 1">
                <a:extLst>
                  <a:ext uri="{FF2B5EF4-FFF2-40B4-BE49-F238E27FC236}">
                    <a16:creationId xmlns:a16="http://schemas.microsoft.com/office/drawing/2014/main" id="{A14B6784-B8A6-CD53-3DC7-DC5A91DE7A10}"/>
                  </a:ext>
                </a:extLst>
              </p:cNvPr>
              <p:cNvSpPr txBox="1">
                <a:spLocks noRot="1" noChangeAspect="1" noMove="1" noResize="1" noEditPoints="1" noAdjustHandles="1" noChangeArrowheads="1" noChangeShapeType="1" noTextEdit="1"/>
              </p:cNvSpPr>
              <p:nvPr/>
            </p:nvSpPr>
            <p:spPr>
              <a:xfrm>
                <a:off x="1240971" y="1216061"/>
                <a:ext cx="5659242" cy="830997"/>
              </a:xfrm>
              <a:prstGeom prst="rect">
                <a:avLst/>
              </a:prstGeom>
              <a:blipFill>
                <a:blip r:embed="rId22"/>
                <a:stretch>
                  <a:fillRect l="-1724" t="-4380" r="-647" b="-16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16073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C4EAEF2-08A0-DF8B-83D5-36946CCF95E4}"/>
                  </a:ext>
                </a:extLst>
              </p:cNvPr>
              <p:cNvSpPr txBox="1"/>
              <p:nvPr/>
            </p:nvSpPr>
            <p:spPr>
              <a:xfrm>
                <a:off x="853383" y="1392604"/>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BC4EAEF2-08A0-DF8B-83D5-36946CCF95E4}"/>
                  </a:ext>
                </a:extLst>
              </p:cNvPr>
              <p:cNvSpPr txBox="1">
                <a:spLocks noRot="1" noChangeAspect="1" noMove="1" noResize="1" noEditPoints="1" noAdjustHandles="1" noChangeArrowheads="1" noChangeShapeType="1" noTextEdit="1"/>
              </p:cNvSpPr>
              <p:nvPr/>
            </p:nvSpPr>
            <p:spPr>
              <a:xfrm>
                <a:off x="853383" y="1392604"/>
                <a:ext cx="3206519" cy="8719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6398039-30CE-F8D9-ED3A-ED62F5430370}"/>
                  </a:ext>
                </a:extLst>
              </p:cNvPr>
              <p:cNvSpPr txBox="1"/>
              <p:nvPr/>
            </p:nvSpPr>
            <p:spPr>
              <a:xfrm>
                <a:off x="4648310" y="1662334"/>
                <a:ext cx="1702646" cy="461986"/>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𝐾</m:t>
                      </m:r>
                      <m:r>
                        <a:rPr kumimoji="1" lang="ja-JP" altLang="en-US" sz="2400" i="1">
                          <a:latin typeface="Cambria Math" panose="02040503050406030204" pitchFamily="18" charset="0"/>
                          <a:ea typeface="メイリオ" panose="020B0604030504040204" pitchFamily="50" charset="-128"/>
                        </a:rPr>
                        <m:t>次元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06398039-30CE-F8D9-ED3A-ED62F5430370}"/>
                  </a:ext>
                </a:extLst>
              </p:cNvPr>
              <p:cNvSpPr txBox="1">
                <a:spLocks noRot="1" noChangeAspect="1" noMove="1" noResize="1" noEditPoints="1" noAdjustHandles="1" noChangeArrowheads="1" noChangeShapeType="1" noTextEdit="1"/>
              </p:cNvSpPr>
              <p:nvPr/>
            </p:nvSpPr>
            <p:spPr>
              <a:xfrm>
                <a:off x="4648310" y="1662334"/>
                <a:ext cx="1702646" cy="461986"/>
              </a:xfrm>
              <a:prstGeom prst="rect">
                <a:avLst/>
              </a:prstGeom>
              <a:blipFill>
                <a:blip r:embed="rId3"/>
                <a:stretch>
                  <a:fillRect t="-1333" b="-266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02C888B-1E94-4631-5798-4B5FEDB3138D}"/>
              </a:ext>
            </a:extLst>
          </p:cNvPr>
          <p:cNvSpPr txBox="1"/>
          <p:nvPr/>
        </p:nvSpPr>
        <p:spPr>
          <a:xfrm>
            <a:off x="587829" y="569167"/>
            <a:ext cx="165301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 </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66EABE2-2613-9549-1A12-62C6A26171BC}"/>
                  </a:ext>
                </a:extLst>
              </p:cNvPr>
              <p:cNvSpPr txBox="1"/>
              <p:nvPr/>
            </p:nvSpPr>
            <p:spPr>
              <a:xfrm>
                <a:off x="2343834" y="630721"/>
                <a:ext cx="3480633"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𝜃</m:t>
                        </m:r>
                      </m:e>
                      <m:sub>
                        <m:r>
                          <a:rPr kumimoji="1" lang="en-US" altLang="ja-JP" sz="3200" i="1">
                            <a:latin typeface="Cambria Math" panose="02040503050406030204" pitchFamily="18" charset="0"/>
                            <a:ea typeface="メイリオ" panose="020B0604030504040204" pitchFamily="50" charset="-128"/>
                          </a:rPr>
                          <m:t>𝑘</m:t>
                        </m:r>
                      </m:sub>
                    </m:sSub>
                  </m:oMath>
                </a14:m>
                <a:r>
                  <a:rPr lang="ja-JP" altLang="en-US" sz="3200" dirty="0">
                    <a:latin typeface="メイリオ" panose="020B0604030504040204" pitchFamily="50" charset="-128"/>
                    <a:ea typeface="メイリオ" panose="020B0604030504040204" pitchFamily="50" charset="-128"/>
                  </a:rPr>
                  <a:t>の計算</a:t>
                </a:r>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F66EABE2-2613-9549-1A12-62C6A26171BC}"/>
                  </a:ext>
                </a:extLst>
              </p:cNvPr>
              <p:cNvSpPr txBox="1">
                <a:spLocks noRot="1" noChangeAspect="1" noMove="1" noResize="1" noEditPoints="1" noAdjustHandles="1" noChangeArrowheads="1" noChangeShapeType="1" noTextEdit="1"/>
              </p:cNvSpPr>
              <p:nvPr/>
            </p:nvSpPr>
            <p:spPr>
              <a:xfrm>
                <a:off x="2343834" y="630721"/>
                <a:ext cx="3480633" cy="584775"/>
              </a:xfrm>
              <a:prstGeom prst="rect">
                <a:avLst/>
              </a:prstGeom>
              <a:blipFill>
                <a:blip r:embed="rId4"/>
                <a:stretch>
                  <a:fillRect l="-4378" t="-12500" r="-4028" b="-34375"/>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FE962D85-6737-08CD-201D-6FC36AD58F4D}"/>
              </a:ext>
            </a:extLst>
          </p:cNvPr>
          <p:cNvSpPr/>
          <p:nvPr/>
        </p:nvSpPr>
        <p:spPr>
          <a:xfrm>
            <a:off x="5568664" y="285719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BD3B781-8802-9751-6BE0-153F8E772321}"/>
              </a:ext>
            </a:extLst>
          </p:cNvPr>
          <p:cNvSpPr/>
          <p:nvPr/>
        </p:nvSpPr>
        <p:spPr>
          <a:xfrm>
            <a:off x="6429366" y="2858342"/>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CA2BA7A-7D37-C6CA-24F4-9F4499D36E7C}"/>
              </a:ext>
            </a:extLst>
          </p:cNvPr>
          <p:cNvSpPr/>
          <p:nvPr/>
        </p:nvSpPr>
        <p:spPr>
          <a:xfrm>
            <a:off x="8555899" y="2857199"/>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2510829-09C9-4AE1-77B9-B1AB2876E776}"/>
                  </a:ext>
                </a:extLst>
              </p:cNvPr>
              <p:cNvSpPr txBox="1"/>
              <p:nvPr/>
            </p:nvSpPr>
            <p:spPr>
              <a:xfrm>
                <a:off x="7038803" y="2931073"/>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D2510829-09C9-4AE1-77B9-B1AB2876E776}"/>
                  </a:ext>
                </a:extLst>
              </p:cNvPr>
              <p:cNvSpPr txBox="1">
                <a:spLocks noRot="1" noChangeAspect="1" noMove="1" noResize="1" noEditPoints="1" noAdjustHandles="1" noChangeArrowheads="1" noChangeShapeType="1" noTextEdit="1"/>
              </p:cNvSpPr>
              <p:nvPr/>
            </p:nvSpPr>
            <p:spPr>
              <a:xfrm>
                <a:off x="7038803" y="2931073"/>
                <a:ext cx="1126654"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89E0FBC-B562-FEB9-19F0-D1CD8104CD69}"/>
                  </a:ext>
                </a:extLst>
              </p:cNvPr>
              <p:cNvSpPr txBox="1"/>
              <p:nvPr/>
            </p:nvSpPr>
            <p:spPr>
              <a:xfrm>
                <a:off x="8657193" y="291879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589E0FBC-B562-FEB9-19F0-D1CD8104CD69}"/>
                  </a:ext>
                </a:extLst>
              </p:cNvPr>
              <p:cNvSpPr txBox="1">
                <a:spLocks noRot="1" noChangeAspect="1" noMove="1" noResize="1" noEditPoints="1" noAdjustHandles="1" noChangeArrowheads="1" noChangeShapeType="1" noTextEdit="1"/>
              </p:cNvSpPr>
              <p:nvPr/>
            </p:nvSpPr>
            <p:spPr>
              <a:xfrm>
                <a:off x="8657193" y="2918792"/>
                <a:ext cx="1126654"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1A4ED6F-0BE0-DA2E-D9A1-79AEF9AAF573}"/>
                  </a:ext>
                </a:extLst>
              </p:cNvPr>
              <p:cNvSpPr txBox="1"/>
              <p:nvPr/>
            </p:nvSpPr>
            <p:spPr>
              <a:xfrm>
                <a:off x="5482193" y="291879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81A4ED6F-0BE0-DA2E-D9A1-79AEF9AAF573}"/>
                  </a:ext>
                </a:extLst>
              </p:cNvPr>
              <p:cNvSpPr txBox="1">
                <a:spLocks noRot="1" noChangeAspect="1" noMove="1" noResize="1" noEditPoints="1" noAdjustHandles="1" noChangeArrowheads="1" noChangeShapeType="1" noTextEdit="1"/>
              </p:cNvSpPr>
              <p:nvPr/>
            </p:nvSpPr>
            <p:spPr>
              <a:xfrm>
                <a:off x="5482193" y="2918792"/>
                <a:ext cx="1126654" cy="461665"/>
              </a:xfrm>
              <a:prstGeom prst="rect">
                <a:avLst/>
              </a:prstGeom>
              <a:blipFill>
                <a:blip r:embed="rId7"/>
                <a:stretch>
                  <a:fillRect b="-13158"/>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EBC9FBF7-BF05-DBA7-A8EE-A0FE6472198F}"/>
              </a:ext>
            </a:extLst>
          </p:cNvPr>
          <p:cNvSpPr/>
          <p:nvPr/>
        </p:nvSpPr>
        <p:spPr>
          <a:xfrm>
            <a:off x="5588095" y="3597532"/>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BD1FA98A-7207-C7C7-D7F9-F7B23857E841}"/>
              </a:ext>
            </a:extLst>
          </p:cNvPr>
          <p:cNvSpPr/>
          <p:nvPr/>
        </p:nvSpPr>
        <p:spPr>
          <a:xfrm>
            <a:off x="6790015" y="3598675"/>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01EF6FCE-189F-3196-E65B-44CA9EA911A8}"/>
              </a:ext>
            </a:extLst>
          </p:cNvPr>
          <p:cNvSpPr/>
          <p:nvPr/>
        </p:nvSpPr>
        <p:spPr>
          <a:xfrm>
            <a:off x="8130505" y="3597532"/>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C2D1940-7389-A5EA-FEE8-AE63B76ED505}"/>
                  </a:ext>
                </a:extLst>
              </p:cNvPr>
              <p:cNvSpPr txBox="1"/>
              <p:nvPr/>
            </p:nvSpPr>
            <p:spPr>
              <a:xfrm>
                <a:off x="6886161" y="3678422"/>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BC2D1940-7389-A5EA-FEE8-AE63B76ED505}"/>
                  </a:ext>
                </a:extLst>
              </p:cNvPr>
              <p:cNvSpPr txBox="1">
                <a:spLocks noRot="1" noChangeAspect="1" noMove="1" noResize="1" noEditPoints="1" noAdjustHandles="1" noChangeArrowheads="1" noChangeShapeType="1" noTextEdit="1"/>
              </p:cNvSpPr>
              <p:nvPr/>
            </p:nvSpPr>
            <p:spPr>
              <a:xfrm>
                <a:off x="6886161" y="3678422"/>
                <a:ext cx="1133772" cy="461665"/>
              </a:xfrm>
              <a:prstGeom prst="rect">
                <a:avLst/>
              </a:prstGeom>
              <a:blipFill>
                <a:blip r:embed="rId8"/>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0C7A2AA-9EFA-55FE-2CE7-E647BC651FA3}"/>
                  </a:ext>
                </a:extLst>
              </p:cNvPr>
              <p:cNvSpPr txBox="1"/>
              <p:nvPr/>
            </p:nvSpPr>
            <p:spPr>
              <a:xfrm>
                <a:off x="8676624" y="3659125"/>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A0C7A2AA-9EFA-55FE-2CE7-E647BC651FA3}"/>
                  </a:ext>
                </a:extLst>
              </p:cNvPr>
              <p:cNvSpPr txBox="1">
                <a:spLocks noRot="1" noChangeAspect="1" noMove="1" noResize="1" noEditPoints="1" noAdjustHandles="1" noChangeArrowheads="1" noChangeShapeType="1" noTextEdit="1"/>
              </p:cNvSpPr>
              <p:nvPr/>
            </p:nvSpPr>
            <p:spPr>
              <a:xfrm>
                <a:off x="8676624" y="3659125"/>
                <a:ext cx="1133772" cy="461665"/>
              </a:xfrm>
              <a:prstGeom prst="rect">
                <a:avLst/>
              </a:prstGeom>
              <a:blipFill>
                <a:blip r:embed="rId9"/>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BE98ECA-0224-7D90-05BB-7C9E05BADF1F}"/>
                  </a:ext>
                </a:extLst>
              </p:cNvPr>
              <p:cNvSpPr txBox="1"/>
              <p:nvPr/>
            </p:nvSpPr>
            <p:spPr>
              <a:xfrm>
                <a:off x="5540522" y="3659125"/>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1BE98ECA-0224-7D90-05BB-7C9E05BADF1F}"/>
                  </a:ext>
                </a:extLst>
              </p:cNvPr>
              <p:cNvSpPr txBox="1">
                <a:spLocks noRot="1" noChangeAspect="1" noMove="1" noResize="1" noEditPoints="1" noAdjustHandles="1" noChangeArrowheads="1" noChangeShapeType="1" noTextEdit="1"/>
              </p:cNvSpPr>
              <p:nvPr/>
            </p:nvSpPr>
            <p:spPr>
              <a:xfrm>
                <a:off x="5540522" y="3659125"/>
                <a:ext cx="1133772" cy="461665"/>
              </a:xfrm>
              <a:prstGeom prst="rect">
                <a:avLst/>
              </a:prstGeom>
              <a:blipFill>
                <a:blip r:embed="rId10"/>
                <a:stretch>
                  <a:fillRect b="-13158"/>
                </a:stretch>
              </a:blipFill>
            </p:spPr>
            <p:txBody>
              <a:bodyPr/>
              <a:lstStyle/>
              <a:p>
                <a:r>
                  <a:rPr lang="ja-JP" altLang="en-US">
                    <a:noFill/>
                  </a:rPr>
                  <a:t> </a:t>
                </a:r>
              </a:p>
            </p:txBody>
          </p:sp>
        </mc:Fallback>
      </mc:AlternateContent>
      <p:sp>
        <p:nvSpPr>
          <p:cNvPr id="2" name="正方形/長方形 1">
            <a:extLst>
              <a:ext uri="{FF2B5EF4-FFF2-40B4-BE49-F238E27FC236}">
                <a16:creationId xmlns:a16="http://schemas.microsoft.com/office/drawing/2014/main" id="{FFA62E7B-C158-FC14-B7BF-BEBBB3A9C82F}"/>
              </a:ext>
            </a:extLst>
          </p:cNvPr>
          <p:cNvSpPr/>
          <p:nvPr/>
        </p:nvSpPr>
        <p:spPr>
          <a:xfrm>
            <a:off x="5568664" y="479992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78EB5F2A-7B05-10BB-B079-C1E94117E6D5}"/>
              </a:ext>
            </a:extLst>
          </p:cNvPr>
          <p:cNvSpPr/>
          <p:nvPr/>
        </p:nvSpPr>
        <p:spPr>
          <a:xfrm>
            <a:off x="7037228" y="4801072"/>
            <a:ext cx="197187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0E709F5-3F20-2ADF-D6D5-C6F3F8D3D956}"/>
              </a:ext>
            </a:extLst>
          </p:cNvPr>
          <p:cNvSpPr/>
          <p:nvPr/>
        </p:nvSpPr>
        <p:spPr>
          <a:xfrm>
            <a:off x="9009101" y="4799929"/>
            <a:ext cx="1094022"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88E6507-A078-4029-3238-304F0BDFB519}"/>
                  </a:ext>
                </a:extLst>
              </p:cNvPr>
              <p:cNvSpPr txBox="1"/>
              <p:nvPr/>
            </p:nvSpPr>
            <p:spPr>
              <a:xfrm>
                <a:off x="7391235" y="4861522"/>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888E6507-A078-4029-3238-304F0BDFB519}"/>
                  </a:ext>
                </a:extLst>
              </p:cNvPr>
              <p:cNvSpPr txBox="1">
                <a:spLocks noRot="1" noChangeAspect="1" noMove="1" noResize="1" noEditPoints="1" noAdjustHandles="1" noChangeArrowheads="1" noChangeShapeType="1" noTextEdit="1"/>
              </p:cNvSpPr>
              <p:nvPr/>
            </p:nvSpPr>
            <p:spPr>
              <a:xfrm>
                <a:off x="7391235" y="4861522"/>
                <a:ext cx="1164229" cy="461665"/>
              </a:xfrm>
              <a:prstGeom prst="rect">
                <a:avLst/>
              </a:prstGeom>
              <a:blipFill>
                <a:blip r:embed="rId11"/>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56AE972-1B72-4543-013A-B6779DD82E57}"/>
                  </a:ext>
                </a:extLst>
              </p:cNvPr>
              <p:cNvSpPr txBox="1"/>
              <p:nvPr/>
            </p:nvSpPr>
            <p:spPr>
              <a:xfrm>
                <a:off x="9009100" y="4887418"/>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56AE972-1B72-4543-013A-B6779DD82E57}"/>
                  </a:ext>
                </a:extLst>
              </p:cNvPr>
              <p:cNvSpPr txBox="1">
                <a:spLocks noRot="1" noChangeAspect="1" noMove="1" noResize="1" noEditPoints="1" noAdjustHandles="1" noChangeArrowheads="1" noChangeShapeType="1" noTextEdit="1"/>
              </p:cNvSpPr>
              <p:nvPr/>
            </p:nvSpPr>
            <p:spPr>
              <a:xfrm>
                <a:off x="9009100" y="4887418"/>
                <a:ext cx="1164229" cy="461665"/>
              </a:xfrm>
              <a:prstGeom prst="rect">
                <a:avLst/>
              </a:prstGeom>
              <a:blipFill>
                <a:blip r:embed="rId12"/>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275B5A7-AEDF-9030-3213-115EC9002215}"/>
                  </a:ext>
                </a:extLst>
              </p:cNvPr>
              <p:cNvSpPr txBox="1"/>
              <p:nvPr/>
            </p:nvSpPr>
            <p:spPr>
              <a:xfrm>
                <a:off x="5521091" y="4861522"/>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7275B5A7-AEDF-9030-3213-115EC9002215}"/>
                  </a:ext>
                </a:extLst>
              </p:cNvPr>
              <p:cNvSpPr txBox="1">
                <a:spLocks noRot="1" noChangeAspect="1" noMove="1" noResize="1" noEditPoints="1" noAdjustHandles="1" noChangeArrowheads="1" noChangeShapeType="1" noTextEdit="1"/>
              </p:cNvSpPr>
              <p:nvPr/>
            </p:nvSpPr>
            <p:spPr>
              <a:xfrm>
                <a:off x="5521091" y="4861522"/>
                <a:ext cx="1164229" cy="461665"/>
              </a:xfrm>
              <a:prstGeom prst="rect">
                <a:avLst/>
              </a:prstGeom>
              <a:blipFill>
                <a:blip r:embed="rId13"/>
                <a:stretch>
                  <a:fillRect b="-13158"/>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1385C3-7D74-3BB2-FC66-79B281346316}"/>
              </a:ext>
            </a:extLst>
          </p:cNvPr>
          <p:cNvSpPr txBox="1"/>
          <p:nvPr/>
        </p:nvSpPr>
        <p:spPr>
          <a:xfrm>
            <a:off x="5335453" y="2345002"/>
            <a:ext cx="21611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a:t>
            </a:r>
            <a:r>
              <a:rPr kumimoji="1" lang="ja-JP" altLang="en-US" sz="2400" dirty="0">
                <a:latin typeface="メイリオ" panose="020B0604030504040204" pitchFamily="50" charset="-128"/>
                <a:ea typeface="メイリオ" panose="020B0604030504040204" pitchFamily="50" charset="-128"/>
              </a:rPr>
              <a:t>とすると</a:t>
            </a:r>
          </a:p>
        </p:txBody>
      </p:sp>
      <p:sp>
        <p:nvSpPr>
          <p:cNvPr id="10" name="テキスト ボックス 9">
            <a:extLst>
              <a:ext uri="{FF2B5EF4-FFF2-40B4-BE49-F238E27FC236}">
                <a16:creationId xmlns:a16="http://schemas.microsoft.com/office/drawing/2014/main" id="{EADDEBD3-05B7-3729-3A3B-56B3546614FF}"/>
              </a:ext>
            </a:extLst>
          </p:cNvPr>
          <p:cNvSpPr txBox="1"/>
          <p:nvPr/>
        </p:nvSpPr>
        <p:spPr>
          <a:xfrm>
            <a:off x="10087506" y="2962637"/>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d=1</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CB71E3D-4FA4-E4C6-4C9E-A38379D6670E}"/>
              </a:ext>
            </a:extLst>
          </p:cNvPr>
          <p:cNvSpPr txBox="1"/>
          <p:nvPr/>
        </p:nvSpPr>
        <p:spPr>
          <a:xfrm>
            <a:off x="10082143" y="3675646"/>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d=2</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D1DE28F5-DA93-6530-3F7A-B0C120FBA9C6}"/>
              </a:ext>
            </a:extLst>
          </p:cNvPr>
          <p:cNvSpPr txBox="1"/>
          <p:nvPr/>
        </p:nvSpPr>
        <p:spPr>
          <a:xfrm>
            <a:off x="10181502" y="4927432"/>
            <a:ext cx="8499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d=D</a:t>
            </a:r>
            <a:endParaRPr kumimoji="1" lang="ja-JP" altLang="en-US" sz="2400"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8AD40E01-33F3-21BF-71D6-DF699F82C686}"/>
              </a:ext>
            </a:extLst>
          </p:cNvPr>
          <p:cNvSpPr/>
          <p:nvPr/>
        </p:nvSpPr>
        <p:spPr>
          <a:xfrm>
            <a:off x="7564751" y="2392330"/>
            <a:ext cx="491587" cy="313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2FFD61C-409C-E2FC-1935-DAD3D6142A9B}"/>
              </a:ext>
            </a:extLst>
          </p:cNvPr>
          <p:cNvSpPr/>
          <p:nvPr/>
        </p:nvSpPr>
        <p:spPr>
          <a:xfrm>
            <a:off x="8124467" y="2374755"/>
            <a:ext cx="491587" cy="3134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605160E-30A2-856B-CEA0-7121F1FA3484}"/>
              </a:ext>
            </a:extLst>
          </p:cNvPr>
          <p:cNvSpPr/>
          <p:nvPr/>
        </p:nvSpPr>
        <p:spPr>
          <a:xfrm>
            <a:off x="8701790" y="2383601"/>
            <a:ext cx="491587" cy="3134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C9103BA-967A-C47A-813D-C0C72673FF1C}"/>
              </a:ext>
            </a:extLst>
          </p:cNvPr>
          <p:cNvSpPr txBox="1"/>
          <p:nvPr/>
        </p:nvSpPr>
        <p:spPr>
          <a:xfrm>
            <a:off x="7490586" y="2118269"/>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k=1</a:t>
            </a:r>
            <a:endParaRPr kumimoji="1" lang="ja-JP" altLang="en-US"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041E0EA3-4680-5659-47BB-843DBAE835D1}"/>
              </a:ext>
            </a:extLst>
          </p:cNvPr>
          <p:cNvSpPr txBox="1"/>
          <p:nvPr/>
        </p:nvSpPr>
        <p:spPr>
          <a:xfrm>
            <a:off x="8033724" y="2111626"/>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k=2</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D433C692-1C75-505B-3E9D-F8E04548A896}"/>
              </a:ext>
            </a:extLst>
          </p:cNvPr>
          <p:cNvSpPr txBox="1"/>
          <p:nvPr/>
        </p:nvSpPr>
        <p:spPr>
          <a:xfrm>
            <a:off x="8645497" y="2124912"/>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k=3</a:t>
            </a:r>
            <a:endParaRPr kumimoji="1" lang="ja-JP" altLang="en-US"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485E830B-0CD5-2500-AFB1-86B523FC620E}"/>
              </a:ext>
            </a:extLst>
          </p:cNvPr>
          <p:cNvSpPr txBox="1"/>
          <p:nvPr/>
        </p:nvSpPr>
        <p:spPr>
          <a:xfrm>
            <a:off x="5568664" y="432879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4A3C386-AFD5-89E0-B625-C60D235E828B}"/>
              </a:ext>
            </a:extLst>
          </p:cNvPr>
          <p:cNvSpPr txBox="1"/>
          <p:nvPr/>
        </p:nvSpPr>
        <p:spPr>
          <a:xfrm rot="16200000">
            <a:off x="10263306" y="394332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各文書毎の負担率</a:t>
            </a:r>
          </a:p>
        </p:txBody>
      </p:sp>
      <p:sp>
        <p:nvSpPr>
          <p:cNvPr id="48" name="左中かっこ 47">
            <a:extLst>
              <a:ext uri="{FF2B5EF4-FFF2-40B4-BE49-F238E27FC236}">
                <a16:creationId xmlns:a16="http://schemas.microsoft.com/office/drawing/2014/main" id="{D3038EEC-F41E-0780-EC6F-F9E2B6726B54}"/>
              </a:ext>
            </a:extLst>
          </p:cNvPr>
          <p:cNvSpPr/>
          <p:nvPr/>
        </p:nvSpPr>
        <p:spPr>
          <a:xfrm flipH="1">
            <a:off x="10776572" y="2918792"/>
            <a:ext cx="511128" cy="23898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D0749976-EF11-87A5-97F5-617674F222F1}"/>
                  </a:ext>
                </a:extLst>
              </p:cNvPr>
              <p:cNvSpPr txBox="1"/>
              <p:nvPr/>
            </p:nvSpPr>
            <p:spPr>
              <a:xfrm>
                <a:off x="330869" y="3131678"/>
                <a:ext cx="73571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D0749976-EF11-87A5-97F5-617674F222F1}"/>
                  </a:ext>
                </a:extLst>
              </p:cNvPr>
              <p:cNvSpPr txBox="1">
                <a:spLocks noRot="1" noChangeAspect="1" noMove="1" noResize="1" noEditPoints="1" noAdjustHandles="1" noChangeArrowheads="1" noChangeShapeType="1" noTextEdit="1"/>
              </p:cNvSpPr>
              <p:nvPr/>
            </p:nvSpPr>
            <p:spPr>
              <a:xfrm>
                <a:off x="330869" y="3131678"/>
                <a:ext cx="735714"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CE9DAF8E-7C00-2A76-C71C-C79AC2874BAD}"/>
                  </a:ext>
                </a:extLst>
              </p:cNvPr>
              <p:cNvSpPr txBox="1"/>
              <p:nvPr/>
            </p:nvSpPr>
            <p:spPr>
              <a:xfrm>
                <a:off x="844745" y="3122632"/>
                <a:ext cx="41246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d>
                        <m:dPr>
                          <m:ctrlPr>
                            <a:rPr lang="en-US" altLang="ja-JP" sz="2400" i="1" smtClean="0">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e>
                      </m:d>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1</m:t>
                              </m:r>
                            </m:sub>
                          </m:sSub>
                        </m:e>
                      </m:d>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CE9DAF8E-7C00-2A76-C71C-C79AC2874BAD}"/>
                  </a:ext>
                </a:extLst>
              </p:cNvPr>
              <p:cNvSpPr txBox="1">
                <a:spLocks noRot="1" noChangeAspect="1" noMove="1" noResize="1" noEditPoints="1" noAdjustHandles="1" noChangeArrowheads="1" noChangeShapeType="1" noTextEdit="1"/>
              </p:cNvSpPr>
              <p:nvPr/>
            </p:nvSpPr>
            <p:spPr>
              <a:xfrm>
                <a:off x="844745" y="3122632"/>
                <a:ext cx="4124655" cy="461665"/>
              </a:xfrm>
              <a:prstGeom prst="rect">
                <a:avLst/>
              </a:prstGeom>
              <a:blipFill>
                <a:blip r:embed="rId15"/>
                <a:stretch>
                  <a:fillRect b="-1315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00DEB0A2-52A5-AED2-A06F-4C051C8BFDE8}"/>
              </a:ext>
            </a:extLst>
          </p:cNvPr>
          <p:cNvSpPr txBox="1"/>
          <p:nvPr/>
        </p:nvSpPr>
        <p:spPr>
          <a:xfrm>
            <a:off x="676043" y="3613091"/>
            <a:ext cx="4105779"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青の面積</a:t>
            </a:r>
            <a:r>
              <a:rPr lang="en-US" altLang="ja-JP" sz="2400" dirty="0">
                <a:latin typeface="メイリオ" panose="020B0604030504040204" pitchFamily="50" charset="-128"/>
                <a:ea typeface="メイリオ" panose="020B0604030504040204" pitchFamily="50" charset="-128"/>
              </a:rPr>
              <a:t>(d=1~D)</a:t>
            </a:r>
            <a:r>
              <a:rPr lang="ja-JP" altLang="en-US" sz="2400" dirty="0">
                <a:latin typeface="メイリオ" panose="020B0604030504040204" pitchFamily="50" charset="-128"/>
                <a:ea typeface="メイリオ" panose="020B0604030504040204" pitchFamily="50" charset="-128"/>
              </a:rPr>
              <a:t>を総面積（上式の分母）で割った値</a:t>
            </a:r>
            <a:endParaRPr kumimoji="1" lang="ja-JP" altLang="en-US" sz="2400" dirty="0">
              <a:latin typeface="メイリオ" panose="020B0604030504040204" pitchFamily="50" charset="-128"/>
              <a:ea typeface="メイリオ" panose="020B0604030504040204" pitchFamily="50" charset="-128"/>
            </a:endParaRPr>
          </a:p>
        </p:txBody>
      </p:sp>
      <p:sp>
        <p:nvSpPr>
          <p:cNvPr id="52" name="フリーフォーム: 図形 51">
            <a:extLst>
              <a:ext uri="{FF2B5EF4-FFF2-40B4-BE49-F238E27FC236}">
                <a16:creationId xmlns:a16="http://schemas.microsoft.com/office/drawing/2014/main" id="{89625E6F-C83A-5D19-6257-35299BDEE4C6}"/>
              </a:ext>
            </a:extLst>
          </p:cNvPr>
          <p:cNvSpPr/>
          <p:nvPr/>
        </p:nvSpPr>
        <p:spPr>
          <a:xfrm>
            <a:off x="5327780" y="2658545"/>
            <a:ext cx="1793860" cy="2902500"/>
          </a:xfrm>
          <a:custGeom>
            <a:avLst/>
            <a:gdLst>
              <a:gd name="connsiteX0" fmla="*/ 0 w 1793860"/>
              <a:gd name="connsiteY0" fmla="*/ 84655 h 2902500"/>
              <a:gd name="connsiteX1" fmla="*/ 0 w 1793860"/>
              <a:gd name="connsiteY1" fmla="*/ 84655 h 2902500"/>
              <a:gd name="connsiteX2" fmla="*/ 46653 w 1793860"/>
              <a:gd name="connsiteY2" fmla="*/ 541855 h 2902500"/>
              <a:gd name="connsiteX3" fmla="*/ 65314 w 1793860"/>
              <a:gd name="connsiteY3" fmla="*/ 2678565 h 2902500"/>
              <a:gd name="connsiteX4" fmla="*/ 65314 w 1793860"/>
              <a:gd name="connsiteY4" fmla="*/ 2678565 h 2902500"/>
              <a:gd name="connsiteX5" fmla="*/ 93306 w 1793860"/>
              <a:gd name="connsiteY5" fmla="*/ 2753210 h 2902500"/>
              <a:gd name="connsiteX6" fmla="*/ 149290 w 1793860"/>
              <a:gd name="connsiteY6" fmla="*/ 2827855 h 2902500"/>
              <a:gd name="connsiteX7" fmla="*/ 242596 w 1793860"/>
              <a:gd name="connsiteY7" fmla="*/ 2855847 h 2902500"/>
              <a:gd name="connsiteX8" fmla="*/ 335902 w 1793860"/>
              <a:gd name="connsiteY8" fmla="*/ 2865177 h 2902500"/>
              <a:gd name="connsiteX9" fmla="*/ 457200 w 1793860"/>
              <a:gd name="connsiteY9" fmla="*/ 2874508 h 2902500"/>
              <a:gd name="connsiteX10" fmla="*/ 457200 w 1793860"/>
              <a:gd name="connsiteY10" fmla="*/ 2874508 h 2902500"/>
              <a:gd name="connsiteX11" fmla="*/ 634481 w 1793860"/>
              <a:gd name="connsiteY11" fmla="*/ 2893169 h 2902500"/>
              <a:gd name="connsiteX12" fmla="*/ 671804 w 1793860"/>
              <a:gd name="connsiteY12" fmla="*/ 2902500 h 2902500"/>
              <a:gd name="connsiteX13" fmla="*/ 914400 w 1793860"/>
              <a:gd name="connsiteY13" fmla="*/ 2893169 h 2902500"/>
              <a:gd name="connsiteX14" fmla="*/ 951722 w 1793860"/>
              <a:gd name="connsiteY14" fmla="*/ 2883839 h 2902500"/>
              <a:gd name="connsiteX15" fmla="*/ 989045 w 1793860"/>
              <a:gd name="connsiteY15" fmla="*/ 2865177 h 2902500"/>
              <a:gd name="connsiteX16" fmla="*/ 1716832 w 1793860"/>
              <a:gd name="connsiteY16" fmla="*/ 2865177 h 2902500"/>
              <a:gd name="connsiteX17" fmla="*/ 1716832 w 1793860"/>
              <a:gd name="connsiteY17" fmla="*/ 2865177 h 2902500"/>
              <a:gd name="connsiteX18" fmla="*/ 1772816 w 1793860"/>
              <a:gd name="connsiteY18" fmla="*/ 2781202 h 2902500"/>
              <a:gd name="connsiteX19" fmla="*/ 1791477 w 1793860"/>
              <a:gd name="connsiteY19" fmla="*/ 2715888 h 2902500"/>
              <a:gd name="connsiteX20" fmla="*/ 1791477 w 1793860"/>
              <a:gd name="connsiteY20" fmla="*/ 2305341 h 2902500"/>
              <a:gd name="connsiteX21" fmla="*/ 1791477 w 1793860"/>
              <a:gd name="connsiteY21" fmla="*/ 2305341 h 2902500"/>
              <a:gd name="connsiteX22" fmla="*/ 1763485 w 1793860"/>
              <a:gd name="connsiteY22" fmla="*/ 2062745 h 2902500"/>
              <a:gd name="connsiteX23" fmla="*/ 1735494 w 1793860"/>
              <a:gd name="connsiteY23" fmla="*/ 2025422 h 2902500"/>
              <a:gd name="connsiteX24" fmla="*/ 1698171 w 1793860"/>
              <a:gd name="connsiteY24" fmla="*/ 1988100 h 2902500"/>
              <a:gd name="connsiteX25" fmla="*/ 1670179 w 1793860"/>
              <a:gd name="connsiteY25" fmla="*/ 1932116 h 2902500"/>
              <a:gd name="connsiteX26" fmla="*/ 1651518 w 1793860"/>
              <a:gd name="connsiteY26" fmla="*/ 1904124 h 2902500"/>
              <a:gd name="connsiteX27" fmla="*/ 1614196 w 1793860"/>
              <a:gd name="connsiteY27" fmla="*/ 1838810 h 2902500"/>
              <a:gd name="connsiteX28" fmla="*/ 1614196 w 1793860"/>
              <a:gd name="connsiteY28" fmla="*/ 1838810 h 2902500"/>
              <a:gd name="connsiteX29" fmla="*/ 1586204 w 1793860"/>
              <a:gd name="connsiteY29" fmla="*/ 1754835 h 2902500"/>
              <a:gd name="connsiteX30" fmla="*/ 1576873 w 1793860"/>
              <a:gd name="connsiteY30" fmla="*/ 1680190 h 2902500"/>
              <a:gd name="connsiteX31" fmla="*/ 1558212 w 1793860"/>
              <a:gd name="connsiteY31" fmla="*/ 1484247 h 2902500"/>
              <a:gd name="connsiteX32" fmla="*/ 1548881 w 1793860"/>
              <a:gd name="connsiteY32" fmla="*/ 1390941 h 2902500"/>
              <a:gd name="connsiteX33" fmla="*/ 1539551 w 1793860"/>
              <a:gd name="connsiteY33" fmla="*/ 1334957 h 2902500"/>
              <a:gd name="connsiteX34" fmla="*/ 1530220 w 1793860"/>
              <a:gd name="connsiteY34" fmla="*/ 1250982 h 2902500"/>
              <a:gd name="connsiteX35" fmla="*/ 1520890 w 1793860"/>
              <a:gd name="connsiteY35" fmla="*/ 971063 h 2902500"/>
              <a:gd name="connsiteX36" fmla="*/ 1520890 w 1793860"/>
              <a:gd name="connsiteY36" fmla="*/ 971063 h 2902500"/>
              <a:gd name="connsiteX37" fmla="*/ 1408922 w 1793860"/>
              <a:gd name="connsiteY37" fmla="*/ 877757 h 2902500"/>
              <a:gd name="connsiteX38" fmla="*/ 1390261 w 1793860"/>
              <a:gd name="connsiteY38" fmla="*/ 849765 h 2902500"/>
              <a:gd name="connsiteX39" fmla="*/ 1175657 w 1793860"/>
              <a:gd name="connsiteY39" fmla="*/ 840435 h 2902500"/>
              <a:gd name="connsiteX40" fmla="*/ 1175657 w 1793860"/>
              <a:gd name="connsiteY40" fmla="*/ 840435 h 2902500"/>
              <a:gd name="connsiteX41" fmla="*/ 1166326 w 1793860"/>
              <a:gd name="connsiteY41" fmla="*/ 747129 h 2902500"/>
              <a:gd name="connsiteX42" fmla="*/ 1156996 w 1793860"/>
              <a:gd name="connsiteY42" fmla="*/ 607169 h 2902500"/>
              <a:gd name="connsiteX43" fmla="*/ 1147665 w 1793860"/>
              <a:gd name="connsiteY43" fmla="*/ 569847 h 2902500"/>
              <a:gd name="connsiteX44" fmla="*/ 1147665 w 1793860"/>
              <a:gd name="connsiteY44" fmla="*/ 47333 h 2902500"/>
              <a:gd name="connsiteX45" fmla="*/ 1147665 w 1793860"/>
              <a:gd name="connsiteY45" fmla="*/ 47333 h 2902500"/>
              <a:gd name="connsiteX46" fmla="*/ 886408 w 1793860"/>
              <a:gd name="connsiteY46" fmla="*/ 19341 h 2902500"/>
              <a:gd name="connsiteX47" fmla="*/ 811763 w 1793860"/>
              <a:gd name="connsiteY47" fmla="*/ 38002 h 2902500"/>
              <a:gd name="connsiteX48" fmla="*/ 690465 w 1793860"/>
              <a:gd name="connsiteY48" fmla="*/ 28671 h 2902500"/>
              <a:gd name="connsiteX49" fmla="*/ 653143 w 1793860"/>
              <a:gd name="connsiteY49" fmla="*/ 19341 h 2902500"/>
              <a:gd name="connsiteX50" fmla="*/ 251926 w 1793860"/>
              <a:gd name="connsiteY50" fmla="*/ 38002 h 2902500"/>
              <a:gd name="connsiteX51" fmla="*/ 214604 w 1793860"/>
              <a:gd name="connsiteY51" fmla="*/ 47333 h 2902500"/>
              <a:gd name="connsiteX52" fmla="*/ 130628 w 1793860"/>
              <a:gd name="connsiteY52" fmla="*/ 65994 h 2902500"/>
              <a:gd name="connsiteX53" fmla="*/ 83975 w 1793860"/>
              <a:gd name="connsiteY53" fmla="*/ 84655 h 2902500"/>
              <a:gd name="connsiteX54" fmla="*/ 0 w 1793860"/>
              <a:gd name="connsiteY54" fmla="*/ 84655 h 290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93860" h="2902500">
                <a:moveTo>
                  <a:pt x="0" y="84655"/>
                </a:moveTo>
                <a:lnTo>
                  <a:pt x="0" y="84655"/>
                </a:lnTo>
                <a:cubicBezTo>
                  <a:pt x="56233" y="323646"/>
                  <a:pt x="42767" y="219338"/>
                  <a:pt x="46653" y="541855"/>
                </a:cubicBezTo>
                <a:cubicBezTo>
                  <a:pt x="55234" y="1254067"/>
                  <a:pt x="65314" y="1966301"/>
                  <a:pt x="65314" y="2678565"/>
                </a:cubicBezTo>
                <a:lnTo>
                  <a:pt x="65314" y="2678565"/>
                </a:lnTo>
                <a:cubicBezTo>
                  <a:pt x="74645" y="2703447"/>
                  <a:pt x="81422" y="2729442"/>
                  <a:pt x="93306" y="2753210"/>
                </a:cubicBezTo>
                <a:cubicBezTo>
                  <a:pt x="97683" y="2761964"/>
                  <a:pt x="129605" y="2814732"/>
                  <a:pt x="149290" y="2827855"/>
                </a:cubicBezTo>
                <a:cubicBezTo>
                  <a:pt x="182901" y="2850262"/>
                  <a:pt x="200956" y="2850642"/>
                  <a:pt x="242596" y="2855847"/>
                </a:cubicBezTo>
                <a:cubicBezTo>
                  <a:pt x="273612" y="2859724"/>
                  <a:pt x="304800" y="2862067"/>
                  <a:pt x="335902" y="2865177"/>
                </a:cubicBezTo>
                <a:cubicBezTo>
                  <a:pt x="393400" y="2884344"/>
                  <a:pt x="354059" y="2874508"/>
                  <a:pt x="457200" y="2874508"/>
                </a:cubicBezTo>
                <a:lnTo>
                  <a:pt x="457200" y="2874508"/>
                </a:lnTo>
                <a:cubicBezTo>
                  <a:pt x="516294" y="2880728"/>
                  <a:pt x="575560" y="2885484"/>
                  <a:pt x="634481" y="2893169"/>
                </a:cubicBezTo>
                <a:cubicBezTo>
                  <a:pt x="647197" y="2894828"/>
                  <a:pt x="658980" y="2902500"/>
                  <a:pt x="671804" y="2902500"/>
                </a:cubicBezTo>
                <a:cubicBezTo>
                  <a:pt x="752729" y="2902500"/>
                  <a:pt x="833535" y="2896279"/>
                  <a:pt x="914400" y="2893169"/>
                </a:cubicBezTo>
                <a:cubicBezTo>
                  <a:pt x="926841" y="2890059"/>
                  <a:pt x="939715" y="2888342"/>
                  <a:pt x="951722" y="2883839"/>
                </a:cubicBezTo>
                <a:cubicBezTo>
                  <a:pt x="964746" y="2878955"/>
                  <a:pt x="975140" y="2865516"/>
                  <a:pt x="989045" y="2865177"/>
                </a:cubicBezTo>
                <a:cubicBezTo>
                  <a:pt x="1231569" y="2859262"/>
                  <a:pt x="1474236" y="2865177"/>
                  <a:pt x="1716832" y="2865177"/>
                </a:cubicBezTo>
                <a:lnTo>
                  <a:pt x="1716832" y="2865177"/>
                </a:lnTo>
                <a:cubicBezTo>
                  <a:pt x="1735493" y="2837185"/>
                  <a:pt x="1757771" y="2811292"/>
                  <a:pt x="1772816" y="2781202"/>
                </a:cubicBezTo>
                <a:cubicBezTo>
                  <a:pt x="1782942" y="2760950"/>
                  <a:pt x="1790590" y="2738513"/>
                  <a:pt x="1791477" y="2715888"/>
                </a:cubicBezTo>
                <a:cubicBezTo>
                  <a:pt x="1796839" y="2579144"/>
                  <a:pt x="1791477" y="2442190"/>
                  <a:pt x="1791477" y="2305341"/>
                </a:cubicBezTo>
                <a:lnTo>
                  <a:pt x="1791477" y="2305341"/>
                </a:lnTo>
                <a:cubicBezTo>
                  <a:pt x="1788017" y="2239605"/>
                  <a:pt x="1795703" y="2133625"/>
                  <a:pt x="1763485" y="2062745"/>
                </a:cubicBezTo>
                <a:cubicBezTo>
                  <a:pt x="1757050" y="2048588"/>
                  <a:pt x="1744824" y="2037863"/>
                  <a:pt x="1735494" y="2025422"/>
                </a:cubicBezTo>
                <a:cubicBezTo>
                  <a:pt x="1715135" y="1964350"/>
                  <a:pt x="1743411" y="2024293"/>
                  <a:pt x="1698171" y="1988100"/>
                </a:cubicBezTo>
                <a:cubicBezTo>
                  <a:pt x="1675889" y="1970274"/>
                  <a:pt x="1681447" y="1954653"/>
                  <a:pt x="1670179" y="1932116"/>
                </a:cubicBezTo>
                <a:cubicBezTo>
                  <a:pt x="1665164" y="1922086"/>
                  <a:pt x="1657461" y="1913633"/>
                  <a:pt x="1651518" y="1904124"/>
                </a:cubicBezTo>
                <a:cubicBezTo>
                  <a:pt x="1625207" y="1862026"/>
                  <a:pt x="1629619" y="1869658"/>
                  <a:pt x="1614196" y="1838810"/>
                </a:cubicBezTo>
                <a:lnTo>
                  <a:pt x="1614196" y="1838810"/>
                </a:lnTo>
                <a:cubicBezTo>
                  <a:pt x="1604865" y="1810818"/>
                  <a:pt x="1592962" y="1783556"/>
                  <a:pt x="1586204" y="1754835"/>
                </a:cubicBezTo>
                <a:cubicBezTo>
                  <a:pt x="1580461" y="1730426"/>
                  <a:pt x="1579803" y="1705094"/>
                  <a:pt x="1576873" y="1680190"/>
                </a:cubicBezTo>
                <a:cubicBezTo>
                  <a:pt x="1562593" y="1558807"/>
                  <a:pt x="1570965" y="1624526"/>
                  <a:pt x="1558212" y="1484247"/>
                </a:cubicBezTo>
                <a:cubicBezTo>
                  <a:pt x="1555382" y="1453118"/>
                  <a:pt x="1552758" y="1421957"/>
                  <a:pt x="1548881" y="1390941"/>
                </a:cubicBezTo>
                <a:cubicBezTo>
                  <a:pt x="1546534" y="1372168"/>
                  <a:pt x="1542051" y="1353710"/>
                  <a:pt x="1539551" y="1334957"/>
                </a:cubicBezTo>
                <a:cubicBezTo>
                  <a:pt x="1535829" y="1307040"/>
                  <a:pt x="1533330" y="1278974"/>
                  <a:pt x="1530220" y="1250982"/>
                </a:cubicBezTo>
                <a:lnTo>
                  <a:pt x="1520890" y="971063"/>
                </a:lnTo>
                <a:lnTo>
                  <a:pt x="1520890" y="971063"/>
                </a:lnTo>
                <a:cubicBezTo>
                  <a:pt x="1483567" y="939961"/>
                  <a:pt x="1444523" y="910815"/>
                  <a:pt x="1408922" y="877757"/>
                </a:cubicBezTo>
                <a:cubicBezTo>
                  <a:pt x="1400704" y="870126"/>
                  <a:pt x="1401334" y="851537"/>
                  <a:pt x="1390261" y="849765"/>
                </a:cubicBezTo>
                <a:cubicBezTo>
                  <a:pt x="1319558" y="838453"/>
                  <a:pt x="1175657" y="840435"/>
                  <a:pt x="1175657" y="840435"/>
                </a:cubicBezTo>
                <a:lnTo>
                  <a:pt x="1175657" y="840435"/>
                </a:lnTo>
                <a:cubicBezTo>
                  <a:pt x="1172547" y="809333"/>
                  <a:pt x="1168819" y="778287"/>
                  <a:pt x="1166326" y="747129"/>
                </a:cubicBezTo>
                <a:cubicBezTo>
                  <a:pt x="1162597" y="700521"/>
                  <a:pt x="1161891" y="653669"/>
                  <a:pt x="1156996" y="607169"/>
                </a:cubicBezTo>
                <a:cubicBezTo>
                  <a:pt x="1155654" y="594416"/>
                  <a:pt x="1147879" y="582669"/>
                  <a:pt x="1147665" y="569847"/>
                </a:cubicBezTo>
                <a:cubicBezTo>
                  <a:pt x="1144762" y="395700"/>
                  <a:pt x="1147665" y="221504"/>
                  <a:pt x="1147665" y="47333"/>
                </a:cubicBezTo>
                <a:lnTo>
                  <a:pt x="1147665" y="47333"/>
                </a:lnTo>
                <a:cubicBezTo>
                  <a:pt x="989018" y="-9326"/>
                  <a:pt x="1050056" y="-10413"/>
                  <a:pt x="886408" y="19341"/>
                </a:cubicBezTo>
                <a:cubicBezTo>
                  <a:pt x="861174" y="23929"/>
                  <a:pt x="811763" y="38002"/>
                  <a:pt x="811763" y="38002"/>
                </a:cubicBezTo>
                <a:cubicBezTo>
                  <a:pt x="771330" y="34892"/>
                  <a:pt x="730739" y="33409"/>
                  <a:pt x="690465" y="28671"/>
                </a:cubicBezTo>
                <a:cubicBezTo>
                  <a:pt x="677729" y="27173"/>
                  <a:pt x="665967" y="19341"/>
                  <a:pt x="653143" y="19341"/>
                </a:cubicBezTo>
                <a:cubicBezTo>
                  <a:pt x="550827" y="19341"/>
                  <a:pt x="364880" y="31357"/>
                  <a:pt x="251926" y="38002"/>
                </a:cubicBezTo>
                <a:cubicBezTo>
                  <a:pt x="239485" y="41112"/>
                  <a:pt x="227122" y="44551"/>
                  <a:pt x="214604" y="47333"/>
                </a:cubicBezTo>
                <a:cubicBezTo>
                  <a:pt x="192407" y="52266"/>
                  <a:pt x="153392" y="58406"/>
                  <a:pt x="130628" y="65994"/>
                </a:cubicBezTo>
                <a:cubicBezTo>
                  <a:pt x="114739" y="71290"/>
                  <a:pt x="99864" y="79358"/>
                  <a:pt x="83975" y="84655"/>
                </a:cubicBezTo>
                <a:cubicBezTo>
                  <a:pt x="37187" y="100251"/>
                  <a:pt x="13996" y="84655"/>
                  <a:pt x="0" y="84655"/>
                </a:cubicBezTo>
                <a:close/>
              </a:path>
            </a:pathLst>
          </a:custGeom>
          <a:noFill/>
          <a:ln w="38100">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39454110-6CCB-8DB7-1884-278A95101F42}"/>
              </a:ext>
            </a:extLst>
          </p:cNvPr>
          <p:cNvSpPr/>
          <p:nvPr/>
        </p:nvSpPr>
        <p:spPr>
          <a:xfrm>
            <a:off x="4869754" y="3054345"/>
            <a:ext cx="402719" cy="7399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93B63420-1431-D5B7-FA93-DBE578A6D17C}"/>
                  </a:ext>
                </a:extLst>
              </p:cNvPr>
              <p:cNvSpPr txBox="1"/>
              <p:nvPr/>
            </p:nvSpPr>
            <p:spPr>
              <a:xfrm>
                <a:off x="410358" y="4741232"/>
                <a:ext cx="3715120"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b="0" i="1" smtClean="0">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も同様に計算できる</a:t>
                </a:r>
              </a:p>
            </p:txBody>
          </p:sp>
        </mc:Choice>
        <mc:Fallback xmlns="">
          <p:sp>
            <p:nvSpPr>
              <p:cNvPr id="54" name="テキスト ボックス 53">
                <a:extLst>
                  <a:ext uri="{FF2B5EF4-FFF2-40B4-BE49-F238E27FC236}">
                    <a16:creationId xmlns:a16="http://schemas.microsoft.com/office/drawing/2014/main" id="{93B63420-1431-D5B7-FA93-DBE578A6D17C}"/>
                  </a:ext>
                </a:extLst>
              </p:cNvPr>
              <p:cNvSpPr txBox="1">
                <a:spLocks noRot="1" noChangeAspect="1" noMove="1" noResize="1" noEditPoints="1" noAdjustHandles="1" noChangeArrowheads="1" noChangeShapeType="1" noTextEdit="1"/>
              </p:cNvSpPr>
              <p:nvPr/>
            </p:nvSpPr>
            <p:spPr>
              <a:xfrm>
                <a:off x="410358" y="4741232"/>
                <a:ext cx="3715120" cy="461665"/>
              </a:xfrm>
              <a:prstGeom prst="rect">
                <a:avLst/>
              </a:prstGeom>
              <a:blipFill>
                <a:blip r:embed="rId16"/>
                <a:stretch>
                  <a:fillRect l="-328" t="-8000" r="-1639"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73F66BBA-C10D-6E40-DC8F-E68012AA117B}"/>
                  </a:ext>
                </a:extLst>
              </p:cNvPr>
              <p:cNvSpPr txBox="1"/>
              <p:nvPr/>
            </p:nvSpPr>
            <p:spPr>
              <a:xfrm>
                <a:off x="4099856" y="5901657"/>
                <a:ext cx="74980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文書全体のうちクラスタ</a:t>
                </a:r>
                <a14:m>
                  <m:oMath xmlns:m="http://schemas.openxmlformats.org/officeDocument/2006/math">
                    <m:r>
                      <a:rPr kumimoji="1" lang="en-US" altLang="ja-JP" sz="2400" b="1" i="0" smtClean="0">
                        <a:latin typeface="Cambria Math" panose="02040503050406030204" pitchFamily="18" charset="0"/>
                        <a:ea typeface="メイリオ" panose="020B0604030504040204" pitchFamily="50" charset="-128"/>
                      </a:rPr>
                      <m:t>𝟏</m:t>
                    </m:r>
                  </m:oMath>
                </a14:m>
                <a:r>
                  <a:rPr kumimoji="1" lang="ja-JP" altLang="en-US" sz="2400" b="1" dirty="0">
                    <a:latin typeface="メイリオ" panose="020B0604030504040204" pitchFamily="50" charset="-128"/>
                    <a:ea typeface="メイリオ" panose="020B0604030504040204" pitchFamily="50" charset="-128"/>
                  </a:rPr>
                  <a:t>に所属する文書</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𝒅</m:t>
                    </m:r>
                  </m:oMath>
                </a14:m>
                <a:r>
                  <a:rPr kumimoji="1" lang="ja-JP" altLang="en-US" sz="2400" b="1" dirty="0">
                    <a:latin typeface="メイリオ" panose="020B0604030504040204" pitchFamily="50" charset="-128"/>
                    <a:ea typeface="メイリオ" panose="020B0604030504040204" pitchFamily="50" charset="-128"/>
                  </a:rPr>
                  <a:t>の割合（文書全体での負担率の総平均ともいえる）</a:t>
                </a:r>
              </a:p>
            </p:txBody>
          </p:sp>
        </mc:Choice>
        <mc:Fallback xmlns="">
          <p:sp>
            <p:nvSpPr>
              <p:cNvPr id="55" name="テキスト ボックス 54">
                <a:extLst>
                  <a:ext uri="{FF2B5EF4-FFF2-40B4-BE49-F238E27FC236}">
                    <a16:creationId xmlns:a16="http://schemas.microsoft.com/office/drawing/2014/main" id="{73F66BBA-C10D-6E40-DC8F-E68012AA117B}"/>
                  </a:ext>
                </a:extLst>
              </p:cNvPr>
              <p:cNvSpPr txBox="1">
                <a:spLocks noRot="1" noChangeAspect="1" noMove="1" noResize="1" noEditPoints="1" noAdjustHandles="1" noChangeArrowheads="1" noChangeShapeType="1" noTextEdit="1"/>
              </p:cNvSpPr>
              <p:nvPr/>
            </p:nvSpPr>
            <p:spPr>
              <a:xfrm>
                <a:off x="4099856" y="5901657"/>
                <a:ext cx="7498095" cy="830997"/>
              </a:xfrm>
              <a:prstGeom prst="rect">
                <a:avLst/>
              </a:prstGeom>
              <a:blipFill>
                <a:blip r:embed="rId17"/>
                <a:stretch>
                  <a:fillRect l="-1301" t="-4412" b="-16176"/>
                </a:stretch>
              </a:blipFill>
            </p:spPr>
            <p:txBody>
              <a:bodyPr/>
              <a:lstStyle/>
              <a:p>
                <a:r>
                  <a:rPr lang="ja-JP" altLang="en-US">
                    <a:noFill/>
                  </a:rPr>
                  <a:t> </a:t>
                </a:r>
              </a:p>
            </p:txBody>
          </p:sp>
        </mc:Fallback>
      </mc:AlternateContent>
      <p:sp>
        <p:nvSpPr>
          <p:cNvPr id="58" name="矢印: 下 57">
            <a:extLst>
              <a:ext uri="{FF2B5EF4-FFF2-40B4-BE49-F238E27FC236}">
                <a16:creationId xmlns:a16="http://schemas.microsoft.com/office/drawing/2014/main" id="{A45CDC3B-7F28-988E-A65A-830D5556183B}"/>
              </a:ext>
            </a:extLst>
          </p:cNvPr>
          <p:cNvSpPr/>
          <p:nvPr/>
        </p:nvSpPr>
        <p:spPr>
          <a:xfrm>
            <a:off x="5918624" y="5515207"/>
            <a:ext cx="628774" cy="3434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5322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3B6BA257-F900-80B9-63CE-F4C97DA9254E}"/>
                  </a:ext>
                </a:extLst>
              </p:cNvPr>
              <p:cNvSpPr txBox="1"/>
              <p:nvPr/>
            </p:nvSpPr>
            <p:spPr>
              <a:xfrm>
                <a:off x="805392" y="1025403"/>
                <a:ext cx="4062779"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smtClean="0">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3B6BA257-F900-80B9-63CE-F4C97DA9254E}"/>
                  </a:ext>
                </a:extLst>
              </p:cNvPr>
              <p:cNvSpPr txBox="1">
                <a:spLocks noRot="1" noChangeAspect="1" noMove="1" noResize="1" noEditPoints="1" noAdjustHandles="1" noChangeArrowheads="1" noChangeShapeType="1" noTextEdit="1"/>
              </p:cNvSpPr>
              <p:nvPr/>
            </p:nvSpPr>
            <p:spPr>
              <a:xfrm>
                <a:off x="805392" y="1025403"/>
                <a:ext cx="4062779"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8DBB18-DB61-E379-93D9-E5921E8CE416}"/>
                  </a:ext>
                </a:extLst>
              </p:cNvPr>
              <p:cNvSpPr txBox="1"/>
              <p:nvPr/>
            </p:nvSpPr>
            <p:spPr>
              <a:xfrm>
                <a:off x="3118012" y="1217279"/>
                <a:ext cx="9160072" cy="9159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𝜙</m:t>
                          </m:r>
                        </m:e>
                        <m:sub>
                          <m:r>
                            <a:rPr kumimoji="1" lang="en-US" altLang="ja-JP" sz="2800" i="1">
                              <a:latin typeface="Cambria Math" panose="02040503050406030204" pitchFamily="18" charset="0"/>
                              <a:ea typeface="メイリオ" panose="020B0604030504040204" pitchFamily="50" charset="-128"/>
                            </a:rPr>
                            <m:t>𝑘𝑣</m:t>
                          </m:r>
                        </m:sub>
                      </m:sSub>
                      <m:r>
                        <a:rPr kumimoji="1" lang="en-US" altLang="ja-JP" sz="2800" i="1">
                          <a:latin typeface="Cambria Math" panose="02040503050406030204" pitchFamily="18" charset="0"/>
                          <a:ea typeface="メイリオ" panose="020B0604030504040204" pitchFamily="50" charset="-128"/>
                        </a:rPr>
                        <m:t> :</m:t>
                      </m:r>
                      <m:r>
                        <a:rPr lang="ja-JP" altLang="en-US" sz="2800" i="1">
                          <a:latin typeface="Cambria Math" panose="02040503050406030204" pitchFamily="18" charset="0"/>
                          <a:ea typeface="メイリオ" panose="020B0604030504040204" pitchFamily="50" charset="-128"/>
                        </a:rPr>
                        <m:t>クラスタ</m:t>
                      </m:r>
                      <m:r>
                        <a:rPr lang="en-US" altLang="ja-JP" sz="2800" b="0" i="1" smtClean="0">
                          <a:latin typeface="Cambria Math" panose="02040503050406030204" pitchFamily="18" charset="0"/>
                          <a:ea typeface="メイリオ" panose="020B0604030504040204" pitchFamily="50" charset="-128"/>
                        </a:rPr>
                        <m:t>𝑘</m:t>
                      </m:r>
                      <m:r>
                        <a:rPr lang="ja-JP" altLang="en-US" sz="2800" i="1">
                          <a:latin typeface="Cambria Math" panose="02040503050406030204" pitchFamily="18" charset="0"/>
                          <a:ea typeface="メイリオ" panose="020B0604030504040204" pitchFamily="50" charset="-128"/>
                        </a:rPr>
                        <m:t>での</m:t>
                      </m:r>
                      <m:r>
                        <a:rPr lang="ja-JP" altLang="en-US" sz="2800" i="1" smtClean="0">
                          <a:latin typeface="Cambria Math" panose="02040503050406030204" pitchFamily="18" charset="0"/>
                          <a:ea typeface="メイリオ" panose="020B0604030504040204" pitchFamily="50" charset="-128"/>
                        </a:rPr>
                        <m:t>語彙</m:t>
                      </m:r>
                      <m:r>
                        <a:rPr lang="en-US" altLang="ja-JP" sz="2800" b="0" i="1" smtClean="0">
                          <a:latin typeface="Cambria Math" panose="02040503050406030204" pitchFamily="18" charset="0"/>
                          <a:ea typeface="メイリオ" panose="020B0604030504040204" pitchFamily="50" charset="-128"/>
                        </a:rPr>
                        <m:t>𝑣</m:t>
                      </m:r>
                      <m:r>
                        <a:rPr lang="ja-JP" altLang="en-US" sz="2800" i="1">
                          <a:latin typeface="Cambria Math" panose="02040503050406030204" pitchFamily="18" charset="0"/>
                          <a:ea typeface="メイリオ" panose="020B0604030504040204" pitchFamily="50" charset="-128"/>
                        </a:rPr>
                        <m:t>の</m:t>
                      </m:r>
                      <m:r>
                        <a:rPr lang="ja-JP" altLang="en-US" sz="2800" i="1" smtClean="0">
                          <a:latin typeface="Cambria Math" panose="02040503050406030204" pitchFamily="18" charset="0"/>
                          <a:ea typeface="メイリオ" panose="020B0604030504040204" pitchFamily="50" charset="-128"/>
                        </a:rPr>
                        <m:t>確率</m:t>
                      </m:r>
                    </m:oMath>
                  </m:oMathPara>
                </a14:m>
                <a:endParaRPr lang="en-US" altLang="ja-JP" sz="2800" i="1" dirty="0">
                  <a:latin typeface="Cambria Math" panose="02040503050406030204" pitchFamily="18" charset="0"/>
                  <a:ea typeface="メイリオ" panose="020B0604030504040204" pitchFamily="50" charset="-128"/>
                </a:endParaRPr>
              </a:p>
              <a:p>
                <a:r>
                  <a:rPr lang="ja-JP" altLang="en-US" sz="2800" dirty="0">
                    <a:ea typeface="メイリオ" panose="020B0604030504040204" pitchFamily="50" charset="-128"/>
                  </a:rPr>
                  <a:t>　</a:t>
                </a:r>
                <a14:m>
                  <m:oMath xmlns:m="http://schemas.openxmlformats.org/officeDocument/2006/math">
                    <m:r>
                      <a:rPr lang="ja-JP" altLang="en-US" sz="2800" i="1">
                        <a:latin typeface="Cambria Math" panose="02040503050406030204" pitchFamily="18" charset="0"/>
                        <a:ea typeface="メイリオ" panose="020B0604030504040204" pitchFamily="50" charset="-128"/>
                      </a:rPr>
                      <m:t>　</m:t>
                    </m:r>
                    <m:r>
                      <a:rPr lang="ja-JP" altLang="en-US" sz="2800" i="1" smtClean="0">
                        <a:latin typeface="Cambria Math" panose="02040503050406030204" pitchFamily="18" charset="0"/>
                        <a:ea typeface="メイリオ" panose="020B0604030504040204" pitchFamily="50" charset="-128"/>
                      </a:rPr>
                      <m:t>　</m:t>
                    </m:r>
                    <m:r>
                      <a:rPr lang="ja-JP" altLang="en-US" sz="2800" i="1">
                        <a:latin typeface="Cambria Math" panose="02040503050406030204" pitchFamily="18" charset="0"/>
                        <a:ea typeface="メイリオ" panose="020B0604030504040204" pitchFamily="50" charset="-128"/>
                      </a:rPr>
                      <m:t>　</m:t>
                    </m:r>
                    <m:r>
                      <a:rPr lang="ja-JP" altLang="en-US" sz="2800" i="1" smtClean="0">
                        <a:latin typeface="Cambria Math" panose="02040503050406030204" pitchFamily="18" charset="0"/>
                        <a:ea typeface="メイリオ" panose="020B0604030504040204" pitchFamily="50" charset="-128"/>
                      </a:rPr>
                      <m:t>　</m:t>
                    </m:r>
                    <m:r>
                      <a:rPr lang="ja-JP" altLang="en-US" sz="2800" i="1">
                        <a:latin typeface="Cambria Math" panose="02040503050406030204" pitchFamily="18" charset="0"/>
                        <a:ea typeface="メイリオ" panose="020B0604030504040204" pitchFamily="50" charset="-128"/>
                      </a:rPr>
                      <m:t>　</m:t>
                    </m:r>
                    <m:r>
                      <a:rPr lang="ja-JP" altLang="en-US" sz="2800" i="1" smtClean="0">
                        <a:latin typeface="Cambria Math" panose="02040503050406030204" pitchFamily="18" charset="0"/>
                        <a:ea typeface="メイリオ" panose="020B0604030504040204" pitchFamily="50" charset="-128"/>
                      </a:rPr>
                      <m:t>　</m:t>
                    </m:r>
                    <m:r>
                      <a:rPr lang="ja-JP" altLang="en-US" sz="2800" i="1">
                        <a:latin typeface="Cambria Math" panose="02040503050406030204" pitchFamily="18" charset="0"/>
                        <a:ea typeface="メイリオ" panose="020B0604030504040204" pitchFamily="50" charset="-128"/>
                      </a:rPr>
                      <m:t>　（</m:t>
                    </m:r>
                    <m:r>
                      <a:rPr kumimoji="1" lang="en-US" altLang="ja-JP" sz="2800" i="1">
                        <a:latin typeface="Cambria Math" panose="02040503050406030204" pitchFamily="18" charset="0"/>
                        <a:ea typeface="メイリオ" panose="020B0604030504040204" pitchFamily="50" charset="-128"/>
                      </a:rPr>
                      <m:t>𝐾</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𝑉</m:t>
                    </m:r>
                    <m:r>
                      <a:rPr kumimoji="1" lang="ja-JP" altLang="en-US" sz="2800" i="1">
                        <a:latin typeface="Cambria Math" panose="02040503050406030204" pitchFamily="18" charset="0"/>
                        <a:ea typeface="Cambria Math" panose="02040503050406030204" pitchFamily="18" charset="0"/>
                      </a:rPr>
                      <m:t>次元</m:t>
                    </m:r>
                    <m:r>
                      <a:rPr lang="ja-JP" altLang="en-US" sz="2800" i="1">
                        <a:latin typeface="Cambria Math" panose="02040503050406030204" pitchFamily="18" charset="0"/>
                        <a:ea typeface="Cambria Math" panose="02040503050406030204" pitchFamily="18" charset="0"/>
                      </a:rPr>
                      <m:t>のサイコロ（次頁</m:t>
                    </m:r>
                  </m:oMath>
                </a14:m>
                <a:r>
                  <a:rPr kumimoji="1" lang="ja-JP" altLang="en-US" sz="2800" dirty="0">
                    <a:latin typeface="メイリオ" panose="020B0604030504040204" pitchFamily="50" charset="-128"/>
                    <a:ea typeface="メイリオ" panose="020B0604030504040204" pitchFamily="50" charset="-128"/>
                  </a:rPr>
                  <a:t>参照））</a:t>
                </a:r>
              </a:p>
            </p:txBody>
          </p:sp>
        </mc:Choice>
        <mc:Fallback xmlns="">
          <p:sp>
            <p:nvSpPr>
              <p:cNvPr id="19" name="テキスト ボックス 18">
                <a:extLst>
                  <a:ext uri="{FF2B5EF4-FFF2-40B4-BE49-F238E27FC236}">
                    <a16:creationId xmlns:a16="http://schemas.microsoft.com/office/drawing/2014/main" id="{8A8DBB18-DB61-E379-93D9-E5921E8CE416}"/>
                  </a:ext>
                </a:extLst>
              </p:cNvPr>
              <p:cNvSpPr txBox="1">
                <a:spLocks noRot="1" noChangeAspect="1" noMove="1" noResize="1" noEditPoints="1" noAdjustHandles="1" noChangeArrowheads="1" noChangeShapeType="1" noTextEdit="1"/>
              </p:cNvSpPr>
              <p:nvPr/>
            </p:nvSpPr>
            <p:spPr>
              <a:xfrm>
                <a:off x="3118012" y="1217279"/>
                <a:ext cx="9160072" cy="915956"/>
              </a:xfrm>
              <a:prstGeom prst="rect">
                <a:avLst/>
              </a:prstGeom>
              <a:blipFill>
                <a:blip r:embed="rId3"/>
                <a:stretch>
                  <a:fillRect t="-4000" r="-1264" b="-2266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02C888B-1E94-4631-5798-4B5FEDB3138D}"/>
              </a:ext>
            </a:extLst>
          </p:cNvPr>
          <p:cNvSpPr txBox="1"/>
          <p:nvPr/>
        </p:nvSpPr>
        <p:spPr>
          <a:xfrm>
            <a:off x="461784" y="266077"/>
            <a:ext cx="165301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 </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66EABE2-2613-9549-1A12-62C6A26171BC}"/>
                  </a:ext>
                </a:extLst>
              </p:cNvPr>
              <p:cNvSpPr txBox="1"/>
              <p:nvPr/>
            </p:nvSpPr>
            <p:spPr>
              <a:xfrm>
                <a:off x="2199027" y="240411"/>
                <a:ext cx="7406836" cy="591700"/>
              </a:xfrm>
              <a:prstGeom prst="rect">
                <a:avLst/>
              </a:prstGeom>
              <a:noFill/>
            </p:spPr>
            <p:txBody>
              <a:bodyPr wrap="none" rtlCol="0">
                <a:spAutoFit/>
              </a:bodyPr>
              <a:lstStyle/>
              <a:p>
                <a:pPr algn="l"/>
                <a:r>
                  <a:rPr kumimoji="1" lang="ja-JP" altLang="en-US" sz="3200" dirty="0">
                    <a:ea typeface="メイリオ" panose="020B0604030504040204" pitchFamily="50" charset="-128"/>
                  </a:rPr>
                  <a:t>カテゴリカル分布</a:t>
                </a:r>
                <a14:m>
                  <m:oMath xmlns:m="http://schemas.openxmlformats.org/officeDocument/2006/math">
                    <m:r>
                      <a:rPr lang="ja-JP" altLang="en-US" sz="3200" i="1">
                        <a:latin typeface="Cambria Math" panose="02040503050406030204" pitchFamily="18" charset="0"/>
                        <a:ea typeface="メイリオ" panose="020B0604030504040204" pitchFamily="50" charset="-128"/>
                      </a:rPr>
                      <m:t>パラメータ</m:t>
                    </m:r>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𝜙</m:t>
                        </m:r>
                      </m:e>
                      <m:sub>
                        <m:r>
                          <a:rPr kumimoji="1" lang="en-US" altLang="ja-JP" sz="3200" i="1">
                            <a:latin typeface="Cambria Math" panose="02040503050406030204" pitchFamily="18" charset="0"/>
                            <a:ea typeface="メイリオ" panose="020B0604030504040204" pitchFamily="50" charset="-128"/>
                          </a:rPr>
                          <m:t>𝑘𝑣</m:t>
                        </m:r>
                      </m:sub>
                    </m:sSub>
                  </m:oMath>
                </a14:m>
                <a:r>
                  <a:rPr kumimoji="1" lang="ja-JP" altLang="en-US" sz="3200" dirty="0">
                    <a:latin typeface="メイリオ" panose="020B0604030504040204" pitchFamily="50" charset="-128"/>
                    <a:ea typeface="メイリオ" panose="020B0604030504040204" pitchFamily="50" charset="-128"/>
                  </a:rPr>
                  <a:t>の計算</a:t>
                </a:r>
              </a:p>
            </p:txBody>
          </p:sp>
        </mc:Choice>
        <mc:Fallback xmlns="">
          <p:sp>
            <p:nvSpPr>
              <p:cNvPr id="26" name="テキスト ボックス 25">
                <a:extLst>
                  <a:ext uri="{FF2B5EF4-FFF2-40B4-BE49-F238E27FC236}">
                    <a16:creationId xmlns:a16="http://schemas.microsoft.com/office/drawing/2014/main" id="{F66EABE2-2613-9549-1A12-62C6A26171BC}"/>
                  </a:ext>
                </a:extLst>
              </p:cNvPr>
              <p:cNvSpPr txBox="1">
                <a:spLocks noRot="1" noChangeAspect="1" noMove="1" noResize="1" noEditPoints="1" noAdjustHandles="1" noChangeArrowheads="1" noChangeShapeType="1" noTextEdit="1"/>
              </p:cNvSpPr>
              <p:nvPr/>
            </p:nvSpPr>
            <p:spPr>
              <a:xfrm>
                <a:off x="2199027" y="240411"/>
                <a:ext cx="7406836" cy="591700"/>
              </a:xfrm>
              <a:prstGeom prst="rect">
                <a:avLst/>
              </a:prstGeom>
              <a:blipFill>
                <a:blip r:embed="rId4"/>
                <a:stretch>
                  <a:fillRect l="-2140" t="-10204" r="-1317" b="-336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2E7F70B-6A0D-1F92-DB3D-252AB455B90A}"/>
                  </a:ext>
                </a:extLst>
              </p:cNvPr>
              <p:cNvSpPr txBox="1"/>
              <p:nvPr/>
            </p:nvSpPr>
            <p:spPr>
              <a:xfrm>
                <a:off x="5037595" y="776298"/>
                <a:ext cx="4731745"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での語彙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lang="ja-JP" altLang="en-US" sz="2400" i="1">
                        <a:latin typeface="Cambria Math" panose="02040503050406030204" pitchFamily="18" charset="0"/>
                        <a:ea typeface="メイリオ" panose="020B0604030504040204" pitchFamily="50" charset="-128"/>
                      </a:rPr>
                      <m:t>の</m:t>
                    </m:r>
                  </m:oMath>
                </a14:m>
                <a:r>
                  <a:rPr kumimoji="1" lang="ja-JP" altLang="en-US" sz="2400" dirty="0">
                    <a:latin typeface="メイリオ" panose="020B0604030504040204" pitchFamily="50" charset="-128"/>
                    <a:ea typeface="メイリオ" panose="020B0604030504040204" pitchFamily="50" charset="-128"/>
                  </a:rPr>
                  <a:t>出現頻度</a:t>
                </a:r>
              </a:p>
            </p:txBody>
          </p:sp>
        </mc:Choice>
        <mc:Fallback xmlns="">
          <p:sp>
            <p:nvSpPr>
              <p:cNvPr id="2" name="テキスト ボックス 1">
                <a:extLst>
                  <a:ext uri="{FF2B5EF4-FFF2-40B4-BE49-F238E27FC236}">
                    <a16:creationId xmlns:a16="http://schemas.microsoft.com/office/drawing/2014/main" id="{82E7F70B-6A0D-1F92-DB3D-252AB455B90A}"/>
                  </a:ext>
                </a:extLst>
              </p:cNvPr>
              <p:cNvSpPr txBox="1">
                <a:spLocks noRot="1" noChangeAspect="1" noMove="1" noResize="1" noEditPoints="1" noAdjustHandles="1" noChangeArrowheads="1" noChangeShapeType="1" noTextEdit="1"/>
              </p:cNvSpPr>
              <p:nvPr/>
            </p:nvSpPr>
            <p:spPr>
              <a:xfrm>
                <a:off x="5037595" y="776298"/>
                <a:ext cx="4731745" cy="461665"/>
              </a:xfrm>
              <a:prstGeom prst="rect">
                <a:avLst/>
              </a:prstGeom>
              <a:blipFill>
                <a:blip r:embed="rId5"/>
                <a:stretch>
                  <a:fillRect t="-7895" r="-901" b="-31579"/>
                </a:stretch>
              </a:blipFill>
            </p:spPr>
            <p:txBody>
              <a:bodyPr/>
              <a:lstStyle/>
              <a:p>
                <a:r>
                  <a:rPr lang="ja-JP" altLang="en-US">
                    <a:noFill/>
                  </a:rPr>
                  <a:t> </a:t>
                </a:r>
              </a:p>
            </p:txBody>
          </p:sp>
        </mc:Fallback>
      </mc:AlternateContent>
      <p:graphicFrame>
        <p:nvGraphicFramePr>
          <p:cNvPr id="3" name="表 2">
            <a:extLst>
              <a:ext uri="{FF2B5EF4-FFF2-40B4-BE49-F238E27FC236}">
                <a16:creationId xmlns:a16="http://schemas.microsoft.com/office/drawing/2014/main" id="{64A70725-5F5A-63D5-6AD2-0C984E433690}"/>
              </a:ext>
            </a:extLst>
          </p:cNvPr>
          <p:cNvGraphicFramePr>
            <a:graphicFrameLocks noGrp="1"/>
          </p:cNvGraphicFramePr>
          <p:nvPr>
            <p:extLst>
              <p:ext uri="{D42A27DB-BD31-4B8C-83A1-F6EECF244321}">
                <p14:modId xmlns:p14="http://schemas.microsoft.com/office/powerpoint/2010/main" val="4184726535"/>
              </p:ext>
            </p:extLst>
          </p:nvPr>
        </p:nvGraphicFramePr>
        <p:xfrm>
          <a:off x="1560918" y="2139417"/>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8A6B36F-D7E7-E8EC-81A0-67DE52C44C37}"/>
                  </a:ext>
                </a:extLst>
              </p:cNvPr>
              <p:cNvSpPr txBox="1"/>
              <p:nvPr/>
            </p:nvSpPr>
            <p:spPr>
              <a:xfrm>
                <a:off x="992621" y="3752422"/>
                <a:ext cx="5053819" cy="461665"/>
              </a:xfrm>
              <a:prstGeom prst="rect">
                <a:avLst/>
              </a:prstGeom>
              <a:noFill/>
            </p:spPr>
            <p:txBody>
              <a:bodyPr wrap="none" rtlCol="0">
                <a:spAutoFit/>
              </a:bodyPr>
              <a:lstStyle/>
              <a:p>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𝑑</m:t>
                    </m:r>
                    <m:r>
                      <a:rPr kumimoji="1" lang="en-US" altLang="ja-JP" sz="2400" b="0" i="1" dirty="0" smtClean="0">
                        <a:latin typeface="Cambria Math" panose="02040503050406030204" pitchFamily="18" charset="0"/>
                        <a:ea typeface="メイリオ" panose="020B0604030504040204" pitchFamily="50" charset="-128"/>
                      </a:rPr>
                      <m:t>=</m:t>
                    </m:r>
                    <m:r>
                      <a:rPr lang="ja-JP" altLang="en-US" sz="2400" i="1" dirty="0">
                        <a:latin typeface="Cambria Math" panose="02040503050406030204" pitchFamily="18" charset="0"/>
                        <a:ea typeface="メイリオ" panose="020B0604030504040204" pitchFamily="50" charset="-128"/>
                      </a:rPr>
                      <m:t>口コミ</m:t>
                    </m:r>
                  </m:oMath>
                </a14:m>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0" smtClean="0">
                        <a:latin typeface="Cambria Math" panose="02040503050406030204" pitchFamily="18" charset="0"/>
                        <a:ea typeface="メイリオ" panose="020B0604030504040204" pitchFamily="50" charset="-128"/>
                      </a:rPr>
                      <m:t>=3</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8A6B36F-D7E7-E8EC-81A0-67DE52C44C37}"/>
                  </a:ext>
                </a:extLst>
              </p:cNvPr>
              <p:cNvSpPr txBox="1">
                <a:spLocks noRot="1" noChangeAspect="1" noMove="1" noResize="1" noEditPoints="1" noAdjustHandles="1" noChangeArrowheads="1" noChangeShapeType="1" noTextEdit="1"/>
              </p:cNvSpPr>
              <p:nvPr/>
            </p:nvSpPr>
            <p:spPr>
              <a:xfrm>
                <a:off x="992621" y="3752422"/>
                <a:ext cx="5053819" cy="461665"/>
              </a:xfrm>
              <a:prstGeom prst="rect">
                <a:avLst/>
              </a:prstGeom>
              <a:blipFill>
                <a:blip r:embed="rId6"/>
                <a:stretch>
                  <a:fillRect l="-362" t="-8000" b="-3333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ABA511E-09AD-8A76-E05F-0C07FA580688}"/>
              </a:ext>
            </a:extLst>
          </p:cNvPr>
          <p:cNvSpPr txBox="1"/>
          <p:nvPr/>
        </p:nvSpPr>
        <p:spPr>
          <a:xfrm>
            <a:off x="805392" y="2013285"/>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38D01C-5C80-2598-1D9E-956411D1BDA3}"/>
                  </a:ext>
                </a:extLst>
              </p:cNvPr>
              <p:cNvSpPr txBox="1"/>
              <p:nvPr/>
            </p:nvSpPr>
            <p:spPr>
              <a:xfrm>
                <a:off x="1005899" y="4486821"/>
                <a:ext cx="5060937" cy="461665"/>
              </a:xfrm>
              <a:prstGeom prst="rect">
                <a:avLst/>
              </a:prstGeom>
              <a:noFill/>
            </p:spPr>
            <p:txBody>
              <a:bodyPr wrap="none" rtlCol="0">
                <a:spAutoFit/>
              </a:bodyPr>
              <a:lstStyle/>
              <a:p>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𝑑</m:t>
                    </m:r>
                    <m:r>
                      <a:rPr kumimoji="1" lang="en-US" altLang="ja-JP" sz="2400" b="0" i="1" dirty="0" smtClean="0">
                        <a:latin typeface="Cambria Math" panose="02040503050406030204" pitchFamily="18" charset="0"/>
                        <a:ea typeface="メイリオ" panose="020B0604030504040204" pitchFamily="50" charset="-128"/>
                      </a:rPr>
                      <m:t>=</m:t>
                    </m:r>
                    <m:r>
                      <a:rPr lang="ja-JP" altLang="en-US" sz="2400" i="1" dirty="0">
                        <a:latin typeface="Cambria Math" panose="02040503050406030204" pitchFamily="18" charset="0"/>
                        <a:ea typeface="メイリオ" panose="020B0604030504040204" pitchFamily="50" charset="-128"/>
                      </a:rPr>
                      <m:t>口コミ</m:t>
                    </m:r>
                  </m:oMath>
                </a14:m>
                <a:r>
                  <a:rPr kumimoji="1" lang="en-US" altLang="ja-JP" sz="2400" dirty="0">
                    <a:latin typeface="メイリオ" panose="020B0604030504040204" pitchFamily="50" charset="-128"/>
                    <a:ea typeface="メイリオ" panose="020B0604030504040204" pitchFamily="50" charset="-128"/>
                  </a:rPr>
                  <a:t>2,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21</m:t>
                        </m:r>
                      </m:sub>
                    </m:sSub>
                    <m:r>
                      <a:rPr lang="en-US" altLang="ja-JP" sz="2400" b="0" i="0"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A38D01C-5C80-2598-1D9E-956411D1BDA3}"/>
                  </a:ext>
                </a:extLst>
              </p:cNvPr>
              <p:cNvSpPr txBox="1">
                <a:spLocks noRot="1" noChangeAspect="1" noMove="1" noResize="1" noEditPoints="1" noAdjustHandles="1" noChangeArrowheads="1" noChangeShapeType="1" noTextEdit="1"/>
              </p:cNvSpPr>
              <p:nvPr/>
            </p:nvSpPr>
            <p:spPr>
              <a:xfrm>
                <a:off x="1005899" y="4486821"/>
                <a:ext cx="5060937" cy="461665"/>
              </a:xfrm>
              <a:prstGeom prst="rect">
                <a:avLst/>
              </a:prstGeom>
              <a:blipFill>
                <a:blip r:embed="rId7"/>
                <a:stretch>
                  <a:fillRect l="-361" t="-7895" b="-31579"/>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6E38858-7EB0-3F2E-0650-A3387F717B76}"/>
              </a:ext>
            </a:extLst>
          </p:cNvPr>
          <p:cNvSpPr/>
          <p:nvPr/>
        </p:nvSpPr>
        <p:spPr>
          <a:xfrm>
            <a:off x="6127627" y="370515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E2E8FAE-20A7-417D-6147-D683DE5A5AC5}"/>
              </a:ext>
            </a:extLst>
          </p:cNvPr>
          <p:cNvSpPr/>
          <p:nvPr/>
        </p:nvSpPr>
        <p:spPr>
          <a:xfrm>
            <a:off x="6988329" y="3706301"/>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671C34-2EBB-94BD-314B-D74E68F35444}"/>
              </a:ext>
            </a:extLst>
          </p:cNvPr>
          <p:cNvSpPr/>
          <p:nvPr/>
        </p:nvSpPr>
        <p:spPr>
          <a:xfrm>
            <a:off x="9114862" y="3705158"/>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78BAB60-F864-C74C-5967-E628865B017B}"/>
                  </a:ext>
                </a:extLst>
              </p:cNvPr>
              <p:cNvSpPr txBox="1"/>
              <p:nvPr/>
            </p:nvSpPr>
            <p:spPr>
              <a:xfrm>
                <a:off x="7598434" y="3264301"/>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78BAB60-F864-C74C-5967-E628865B017B}"/>
                  </a:ext>
                </a:extLst>
              </p:cNvPr>
              <p:cNvSpPr txBox="1">
                <a:spLocks noRot="1" noChangeAspect="1" noMove="1" noResize="1" noEditPoints="1" noAdjustHandles="1" noChangeArrowheads="1" noChangeShapeType="1" noTextEdit="1"/>
              </p:cNvSpPr>
              <p:nvPr/>
            </p:nvSpPr>
            <p:spPr>
              <a:xfrm>
                <a:off x="7598434" y="3264301"/>
                <a:ext cx="1148198" cy="461665"/>
              </a:xfrm>
              <a:prstGeom prst="rect">
                <a:avLst/>
              </a:prstGeom>
              <a:blipFill>
                <a:blip r:embed="rId8"/>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B72E547-5BAA-5CFE-4382-0D2DA3017AD6}"/>
                  </a:ext>
                </a:extLst>
              </p:cNvPr>
              <p:cNvSpPr txBox="1"/>
              <p:nvPr/>
            </p:nvSpPr>
            <p:spPr>
              <a:xfrm>
                <a:off x="9231664" y="3247635"/>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B72E547-5BAA-5CFE-4382-0D2DA3017AD6}"/>
                  </a:ext>
                </a:extLst>
              </p:cNvPr>
              <p:cNvSpPr txBox="1">
                <a:spLocks noRot="1" noChangeAspect="1" noMove="1" noResize="1" noEditPoints="1" noAdjustHandles="1" noChangeArrowheads="1" noChangeShapeType="1" noTextEdit="1"/>
              </p:cNvSpPr>
              <p:nvPr/>
            </p:nvSpPr>
            <p:spPr>
              <a:xfrm>
                <a:off x="9231664" y="3247635"/>
                <a:ext cx="1148198" cy="461665"/>
              </a:xfrm>
              <a:prstGeom prst="rect">
                <a:avLst/>
              </a:prstGeom>
              <a:blipFill>
                <a:blip r:embed="rId9"/>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5E69082-3B77-3361-3A50-E98092962E0A}"/>
                  </a:ext>
                </a:extLst>
              </p:cNvPr>
              <p:cNvSpPr txBox="1"/>
              <p:nvPr/>
            </p:nvSpPr>
            <p:spPr>
              <a:xfrm>
                <a:off x="5982490" y="3264302"/>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5E69082-3B77-3361-3A50-E98092962E0A}"/>
                  </a:ext>
                </a:extLst>
              </p:cNvPr>
              <p:cNvSpPr txBox="1">
                <a:spLocks noRot="1" noChangeAspect="1" noMove="1" noResize="1" noEditPoints="1" noAdjustHandles="1" noChangeArrowheads="1" noChangeShapeType="1" noTextEdit="1"/>
              </p:cNvSpPr>
              <p:nvPr/>
            </p:nvSpPr>
            <p:spPr>
              <a:xfrm>
                <a:off x="5982490" y="3264302"/>
                <a:ext cx="1148198" cy="461665"/>
              </a:xfrm>
              <a:prstGeom prst="rect">
                <a:avLst/>
              </a:prstGeom>
              <a:blipFill>
                <a:blip r:embed="rId10"/>
                <a:stretch>
                  <a:fillRect b="-1315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6757A0B4-98A1-2508-3CFD-50D33F68BCF0}"/>
              </a:ext>
            </a:extLst>
          </p:cNvPr>
          <p:cNvSpPr txBox="1"/>
          <p:nvPr/>
        </p:nvSpPr>
        <p:spPr>
          <a:xfrm>
            <a:off x="6219798" y="3825649"/>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0.1</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EF51C398-1415-86E8-2B8B-2D7BC8F9A1E3}"/>
              </a:ext>
            </a:extLst>
          </p:cNvPr>
          <p:cNvSpPr txBox="1"/>
          <p:nvPr/>
        </p:nvSpPr>
        <p:spPr>
          <a:xfrm>
            <a:off x="7698048" y="3825648"/>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0.6</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3094BDFC-602C-FD1D-45D8-765842BA88B6}"/>
              </a:ext>
            </a:extLst>
          </p:cNvPr>
          <p:cNvSpPr txBox="1"/>
          <p:nvPr/>
        </p:nvSpPr>
        <p:spPr>
          <a:xfrm>
            <a:off x="9503164" y="3825648"/>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0.3</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99462B5-B41A-4FE6-A481-6C356B2310FC}"/>
              </a:ext>
            </a:extLst>
          </p:cNvPr>
          <p:cNvSpPr/>
          <p:nvPr/>
        </p:nvSpPr>
        <p:spPr>
          <a:xfrm>
            <a:off x="6147207" y="447199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18C0FEE3-7913-8801-1657-773F18935755}"/>
              </a:ext>
            </a:extLst>
          </p:cNvPr>
          <p:cNvSpPr/>
          <p:nvPr/>
        </p:nvSpPr>
        <p:spPr>
          <a:xfrm>
            <a:off x="7349127" y="4473142"/>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AE691EE-5D69-E070-37FE-1738E31D796C}"/>
              </a:ext>
            </a:extLst>
          </p:cNvPr>
          <p:cNvSpPr/>
          <p:nvPr/>
        </p:nvSpPr>
        <p:spPr>
          <a:xfrm>
            <a:off x="8689617" y="4471999"/>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7D804A21-2617-4428-9191-17E39ED056F5}"/>
              </a:ext>
            </a:extLst>
          </p:cNvPr>
          <p:cNvSpPr txBox="1"/>
          <p:nvPr/>
        </p:nvSpPr>
        <p:spPr>
          <a:xfrm>
            <a:off x="6375469" y="4567486"/>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0.2</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1978A4FC-B594-69CA-3A7F-E7DD57134D80}"/>
              </a:ext>
            </a:extLst>
          </p:cNvPr>
          <p:cNvSpPr txBox="1"/>
          <p:nvPr/>
        </p:nvSpPr>
        <p:spPr>
          <a:xfrm>
            <a:off x="7682581" y="4567486"/>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0.2</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4FD41D3D-88A0-6FFA-6222-5A9D2CA46BE6}"/>
              </a:ext>
            </a:extLst>
          </p:cNvPr>
          <p:cNvSpPr txBox="1"/>
          <p:nvPr/>
        </p:nvSpPr>
        <p:spPr>
          <a:xfrm>
            <a:off x="9338889" y="4567485"/>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0.6</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79AF2575-6D76-21EB-D1A5-B697FD9C0C91}"/>
                  </a:ext>
                </a:extLst>
              </p:cNvPr>
              <p:cNvSpPr txBox="1"/>
              <p:nvPr/>
            </p:nvSpPr>
            <p:spPr>
              <a:xfrm>
                <a:off x="650689" y="5145246"/>
                <a:ext cx="87738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11</m:t>
                          </m:r>
                        </m:sub>
                      </m:sSub>
                      <m:d>
                        <m:dPr>
                          <m:ctrlPr>
                            <a:rPr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の</m:t>
                          </m:r>
                          <m:r>
                            <a:rPr lang="ja-JP" altLang="en-US" sz="2400" i="1" smtClean="0">
                              <a:latin typeface="Cambria Math" panose="02040503050406030204" pitchFamily="18" charset="0"/>
                              <a:ea typeface="メイリオ" panose="020B0604030504040204" pitchFamily="50" charset="-128"/>
                            </a:rPr>
                            <m:t>分子</m:t>
                          </m:r>
                        </m:e>
                      </m:d>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e>
                      </m:d>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21</m:t>
                              </m:r>
                            </m:sub>
                          </m:sSub>
                        </m:e>
                      </m:d>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21</m:t>
                          </m:r>
                        </m:sub>
                      </m:sSub>
                      <m:r>
                        <a:rPr lang="en-US" altLang="ja-JP" sz="2400" b="0" i="1" smtClean="0">
                          <a:latin typeface="Cambria Math" panose="02040503050406030204" pitchFamily="18" charset="0"/>
                          <a:ea typeface="メイリオ" panose="020B0604030504040204" pitchFamily="50" charset="-128"/>
                        </a:rPr>
                        <m:t>=0.1</m:t>
                      </m:r>
                      <m:r>
                        <a:rPr lang="en-US" altLang="ja-JP" sz="2400" b="0" i="1" smtClean="0">
                          <a:latin typeface="Cambria Math" panose="02040503050406030204" pitchFamily="18" charset="0"/>
                          <a:ea typeface="Cambria Math" panose="02040503050406030204" pitchFamily="18" charset="0"/>
                        </a:rPr>
                        <m:t>×3+0.2 ×1=0.5</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79AF2575-6D76-21EB-D1A5-B697FD9C0C91}"/>
                  </a:ext>
                </a:extLst>
              </p:cNvPr>
              <p:cNvSpPr txBox="1">
                <a:spLocks noRot="1" noChangeAspect="1" noMove="1" noResize="1" noEditPoints="1" noAdjustHandles="1" noChangeArrowheads="1" noChangeShapeType="1" noTextEdit="1"/>
              </p:cNvSpPr>
              <p:nvPr/>
            </p:nvSpPr>
            <p:spPr>
              <a:xfrm>
                <a:off x="650689" y="5145246"/>
                <a:ext cx="8773812" cy="461665"/>
              </a:xfrm>
              <a:prstGeom prst="rect">
                <a:avLst/>
              </a:prstGeom>
              <a:blipFill>
                <a:blip r:embed="rId11"/>
                <a:stretch>
                  <a:fillRect t="-1316"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F49DFE3-4978-447C-1645-D9C4CCDDBC29}"/>
                  </a:ext>
                </a:extLst>
              </p:cNvPr>
              <p:cNvSpPr txBox="1"/>
              <p:nvPr/>
            </p:nvSpPr>
            <p:spPr>
              <a:xfrm>
                <a:off x="666867" y="5666712"/>
                <a:ext cx="11600933" cy="1200329"/>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Sub>
                  </m:oMath>
                </a14:m>
                <a:r>
                  <a:rPr kumimoji="1" lang="ja-JP" altLang="en-US" sz="2400" dirty="0">
                    <a:latin typeface="メイリオ" panose="020B0604030504040204" pitchFamily="50" charset="-128"/>
                    <a:ea typeface="メイリオ" panose="020B0604030504040204" pitchFamily="50" charset="-128"/>
                  </a:rPr>
                  <a:t>の分子で</a:t>
                </a:r>
                <a14:m>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を除くと、全文書に出現する語彙</a:t>
                </a:r>
                <a14:m>
                  <m:oMath xmlns:m="http://schemas.openxmlformats.org/officeDocument/2006/math">
                    <m:r>
                      <a:rPr lang="en-US" altLang="ja-JP" sz="2400" i="1">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の総頻度（上表の縦計）</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oMath>
                </a14:m>
                <a:r>
                  <a:rPr lang="ja-JP" altLang="en-US" sz="2400" dirty="0">
                    <a:latin typeface="メイリオ" panose="020B0604030504040204" pitchFamily="50" charset="-128"/>
                    <a:ea typeface="メイリオ" panose="020B0604030504040204" pitchFamily="50" charset="-128"/>
                  </a:rPr>
                  <a:t>の分子は、文書毎の語彙</a:t>
                </a:r>
                <a14:m>
                  <m:oMath xmlns:m="http://schemas.openxmlformats.org/officeDocument/2006/math">
                    <m:r>
                      <a:rPr lang="en-US" altLang="ja-JP" sz="2400" i="1">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出現頻度にクラスタ確率</a:t>
                </a:r>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𝑑𝑣</m:t>
                        </m:r>
                      </m:sub>
                    </m:sSub>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で重みづけした和</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分母は</a:t>
                </a:r>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𝑑𝑣</m:t>
                        </m:r>
                      </m:sub>
                    </m:sSub>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で重みづけした</a:t>
                </a:r>
                <a:r>
                  <a:rPr lang="ja-JP" altLang="en-US" sz="2400" dirty="0">
                    <a:latin typeface="メイリオ" panose="020B0604030504040204" pitchFamily="50" charset="-128"/>
                    <a:ea typeface="メイリオ" panose="020B0604030504040204" pitchFamily="50" charset="-128"/>
                  </a:rPr>
                  <a:t>総単語数</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CF49DFE3-4978-447C-1645-D9C4CCDDBC29}"/>
                  </a:ext>
                </a:extLst>
              </p:cNvPr>
              <p:cNvSpPr txBox="1">
                <a:spLocks noRot="1" noChangeAspect="1" noMove="1" noResize="1" noEditPoints="1" noAdjustHandles="1" noChangeArrowheads="1" noChangeShapeType="1" noTextEdit="1"/>
              </p:cNvSpPr>
              <p:nvPr/>
            </p:nvSpPr>
            <p:spPr>
              <a:xfrm>
                <a:off x="666867" y="5666712"/>
                <a:ext cx="11600933" cy="1200329"/>
              </a:xfrm>
              <a:prstGeom prst="rect">
                <a:avLst/>
              </a:prstGeom>
              <a:blipFill>
                <a:blip r:embed="rId12"/>
                <a:stretch>
                  <a:fillRect l="-683" t="-4082" b="-122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FB92148-B698-95B3-7B00-7F37805AD450}"/>
                  </a:ext>
                </a:extLst>
              </p:cNvPr>
              <p:cNvSpPr txBox="1"/>
              <p:nvPr/>
            </p:nvSpPr>
            <p:spPr>
              <a:xfrm>
                <a:off x="9275945" y="5123493"/>
                <a:ext cx="2927276" cy="466346"/>
              </a:xfrm>
              <a:prstGeom prst="rect">
                <a:avLst/>
              </a:prstGeom>
              <a:noFill/>
            </p:spPr>
            <p:txBody>
              <a:bodyPr wrap="none" rtlCol="0">
                <a:spAutoFit/>
              </a:bodyPr>
              <a:lstStyle/>
              <a:p>
                <a:pPr algn="l"/>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=1, </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d>
                      <m:dPr>
                        <m:ctrlPr>
                          <a:rPr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温泉</m:t>
                        </m:r>
                      </m:e>
                    </m:d>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2FB92148-B698-95B3-7B00-7F37805AD450}"/>
                  </a:ext>
                </a:extLst>
              </p:cNvPr>
              <p:cNvSpPr txBox="1">
                <a:spLocks noRot="1" noChangeAspect="1" noMove="1" noResize="1" noEditPoints="1" noAdjustHandles="1" noChangeArrowheads="1" noChangeShapeType="1" noTextEdit="1"/>
              </p:cNvSpPr>
              <p:nvPr/>
            </p:nvSpPr>
            <p:spPr>
              <a:xfrm>
                <a:off x="9275945" y="5123493"/>
                <a:ext cx="2927276" cy="466346"/>
              </a:xfrm>
              <a:prstGeom prst="rect">
                <a:avLst/>
              </a:prstGeom>
              <a:blipFill>
                <a:blip r:embed="rId13"/>
                <a:stretch>
                  <a:fillRect l="-1875" t="-6494" r="-2292"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9435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45CE621-E1AC-82E6-4B4C-038904BC8743}"/>
                  </a:ext>
                </a:extLst>
              </p:cNvPr>
              <p:cNvSpPr txBox="1"/>
              <p:nvPr/>
            </p:nvSpPr>
            <p:spPr>
              <a:xfrm>
                <a:off x="860548" y="853512"/>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45CE621-E1AC-82E6-4B4C-038904BC8743}"/>
                  </a:ext>
                </a:extLst>
              </p:cNvPr>
              <p:cNvSpPr txBox="1">
                <a:spLocks noRot="1" noChangeAspect="1" noMove="1" noResize="1" noEditPoints="1" noAdjustHandles="1" noChangeArrowheads="1" noChangeShapeType="1" noTextEdit="1"/>
              </p:cNvSpPr>
              <p:nvPr/>
            </p:nvSpPr>
            <p:spPr>
              <a:xfrm>
                <a:off x="860548" y="853512"/>
                <a:ext cx="2537298" cy="1038489"/>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50" name="表 49">
            <a:extLst>
              <a:ext uri="{FF2B5EF4-FFF2-40B4-BE49-F238E27FC236}">
                <a16:creationId xmlns:a16="http://schemas.microsoft.com/office/drawing/2014/main" id="{D5242D79-E2D5-3FAA-E3E1-B7D1B99D737D}"/>
              </a:ext>
            </a:extLst>
          </p:cNvPr>
          <p:cNvGraphicFramePr>
            <a:graphicFrameLocks noGrp="1"/>
          </p:cNvGraphicFramePr>
          <p:nvPr>
            <p:extLst>
              <p:ext uri="{D42A27DB-BD31-4B8C-83A1-F6EECF244321}">
                <p14:modId xmlns:p14="http://schemas.microsoft.com/office/powerpoint/2010/main" val="4106658831"/>
              </p:ext>
            </p:extLst>
          </p:nvPr>
        </p:nvGraphicFramePr>
        <p:xfrm>
          <a:off x="2430166" y="6431174"/>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92FE5AE-B60D-6554-3A17-A73F7494CE6C}"/>
                  </a:ext>
                </a:extLst>
              </p:cNvPr>
              <p:cNvSpPr txBox="1"/>
              <p:nvPr/>
            </p:nvSpPr>
            <p:spPr>
              <a:xfrm>
                <a:off x="3878277" y="393970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92FE5AE-B60D-6554-3A17-A73F7494CE6C}"/>
                  </a:ext>
                </a:extLst>
              </p:cNvPr>
              <p:cNvSpPr txBox="1">
                <a:spLocks noRot="1" noChangeAspect="1" noMove="1" noResize="1" noEditPoints="1" noAdjustHandles="1" noChangeArrowheads="1" noChangeShapeType="1" noTextEdit="1"/>
              </p:cNvSpPr>
              <p:nvPr/>
            </p:nvSpPr>
            <p:spPr>
              <a:xfrm>
                <a:off x="3878277" y="3939702"/>
                <a:ext cx="579518" cy="369332"/>
              </a:xfrm>
              <a:prstGeom prst="rect">
                <a:avLst/>
              </a:prstGeom>
              <a:blipFill>
                <a:blip r:embed="rId3"/>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24FBA0-58A8-2B2F-E8A1-14ACBF31517A}"/>
                  </a:ext>
                </a:extLst>
              </p:cNvPr>
              <p:cNvSpPr txBox="1"/>
              <p:nvPr/>
            </p:nvSpPr>
            <p:spPr>
              <a:xfrm>
                <a:off x="10354487" y="392924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24FBA0-58A8-2B2F-E8A1-14ACBF31517A}"/>
                  </a:ext>
                </a:extLst>
              </p:cNvPr>
              <p:cNvSpPr txBox="1">
                <a:spLocks noRot="1" noChangeAspect="1" noMove="1" noResize="1" noEditPoints="1" noAdjustHandles="1" noChangeArrowheads="1" noChangeShapeType="1" noTextEdit="1"/>
              </p:cNvSpPr>
              <p:nvPr/>
            </p:nvSpPr>
            <p:spPr>
              <a:xfrm>
                <a:off x="10354487" y="3929249"/>
                <a:ext cx="573106" cy="369332"/>
              </a:xfrm>
              <a:prstGeom prst="rect">
                <a:avLst/>
              </a:prstGeom>
              <a:blipFill>
                <a:blip r:embed="rId4"/>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49D2165-5E06-74BB-DB74-99E4D8F333A0}"/>
                  </a:ext>
                </a:extLst>
              </p:cNvPr>
              <p:cNvSpPr txBox="1"/>
              <p:nvPr/>
            </p:nvSpPr>
            <p:spPr>
              <a:xfrm>
                <a:off x="4706952" y="397058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F49D2165-5E06-74BB-DB74-99E4D8F333A0}"/>
                  </a:ext>
                </a:extLst>
              </p:cNvPr>
              <p:cNvSpPr txBox="1">
                <a:spLocks noRot="1" noChangeAspect="1" noMove="1" noResize="1" noEditPoints="1" noAdjustHandles="1" noChangeArrowheads="1" noChangeShapeType="1" noTextEdit="1"/>
              </p:cNvSpPr>
              <p:nvPr/>
            </p:nvSpPr>
            <p:spPr>
              <a:xfrm>
                <a:off x="4706952" y="3970588"/>
                <a:ext cx="579518" cy="369332"/>
              </a:xfrm>
              <a:prstGeom prst="rect">
                <a:avLst/>
              </a:prstGeom>
              <a:blipFill>
                <a:blip r:embed="rId5"/>
                <a:stretch>
                  <a:fillRect l="-14737" t="-1639" r="-1053" b="-2786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4A266143-0DDD-2B34-E1E3-63CC92413C71}"/>
              </a:ext>
            </a:extLst>
          </p:cNvPr>
          <p:cNvSpPr txBox="1"/>
          <p:nvPr/>
        </p:nvSpPr>
        <p:spPr>
          <a:xfrm>
            <a:off x="5681467" y="394072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正方形/長方形 54">
            <a:extLst>
              <a:ext uri="{FF2B5EF4-FFF2-40B4-BE49-F238E27FC236}">
                <a16:creationId xmlns:a16="http://schemas.microsoft.com/office/drawing/2014/main" id="{04276871-02C6-0D8A-42E6-653EE4E82F57}"/>
              </a:ext>
            </a:extLst>
          </p:cNvPr>
          <p:cNvSpPr/>
          <p:nvPr/>
        </p:nvSpPr>
        <p:spPr>
          <a:xfrm>
            <a:off x="3767600" y="327436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19AB7481-DCED-277F-1515-AE6D86A09A26}"/>
              </a:ext>
            </a:extLst>
          </p:cNvPr>
          <p:cNvSpPr/>
          <p:nvPr/>
        </p:nvSpPr>
        <p:spPr>
          <a:xfrm>
            <a:off x="4556776" y="365347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6A4E7408-A849-A4B9-4CE6-4DC59B5EBEB4}"/>
              </a:ext>
            </a:extLst>
          </p:cNvPr>
          <p:cNvSpPr/>
          <p:nvPr/>
        </p:nvSpPr>
        <p:spPr>
          <a:xfrm>
            <a:off x="10374689" y="340502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06E3262-7FF1-BEE0-0656-9FF918BE579B}"/>
              </a:ext>
            </a:extLst>
          </p:cNvPr>
          <p:cNvSpPr/>
          <p:nvPr/>
        </p:nvSpPr>
        <p:spPr>
          <a:xfrm>
            <a:off x="9567198" y="375744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5D53695-4FBC-0D88-BC6A-6427A58FDF5B}"/>
              </a:ext>
            </a:extLst>
          </p:cNvPr>
          <p:cNvSpPr/>
          <p:nvPr/>
        </p:nvSpPr>
        <p:spPr>
          <a:xfrm>
            <a:off x="8728576"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D5C103BA-674D-5599-9D13-8D46F3BBF482}"/>
              </a:ext>
            </a:extLst>
          </p:cNvPr>
          <p:cNvSpPr/>
          <p:nvPr/>
        </p:nvSpPr>
        <p:spPr>
          <a:xfrm>
            <a:off x="7878655" y="365347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0858FBEC-5438-740F-54CB-6CC6D20DD282}"/>
              </a:ext>
            </a:extLst>
          </p:cNvPr>
          <p:cNvSpPr/>
          <p:nvPr/>
        </p:nvSpPr>
        <p:spPr>
          <a:xfrm>
            <a:off x="7034421" y="340502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C126BD6A-ACC6-733A-AF43-EFD974C59906}"/>
              </a:ext>
            </a:extLst>
          </p:cNvPr>
          <p:cNvSpPr/>
          <p:nvPr/>
        </p:nvSpPr>
        <p:spPr>
          <a:xfrm>
            <a:off x="6190187" y="348826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6FBEF78-EA25-6B14-64A3-66B93F986B04}"/>
              </a:ext>
            </a:extLst>
          </p:cNvPr>
          <p:cNvSpPr/>
          <p:nvPr/>
        </p:nvSpPr>
        <p:spPr>
          <a:xfrm>
            <a:off x="5345953"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2C4D1DD-9660-74C2-944F-70C37938C961}"/>
              </a:ext>
            </a:extLst>
          </p:cNvPr>
          <p:cNvSpPr txBox="1"/>
          <p:nvPr/>
        </p:nvSpPr>
        <p:spPr>
          <a:xfrm>
            <a:off x="5852198" y="271252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p>
        </p:txBody>
      </p:sp>
      <p:cxnSp>
        <p:nvCxnSpPr>
          <p:cNvPr id="65" name="直線コネクタ 64">
            <a:extLst>
              <a:ext uri="{FF2B5EF4-FFF2-40B4-BE49-F238E27FC236}">
                <a16:creationId xmlns:a16="http://schemas.microsoft.com/office/drawing/2014/main" id="{3914F335-4C62-648D-21A1-69D110B429BF}"/>
              </a:ext>
            </a:extLst>
          </p:cNvPr>
          <p:cNvCxnSpPr/>
          <p:nvPr/>
        </p:nvCxnSpPr>
        <p:spPr>
          <a:xfrm>
            <a:off x="2872597" y="582176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F47C9B7-5A6A-7149-FEBB-7BB41313C881}"/>
              </a:ext>
            </a:extLst>
          </p:cNvPr>
          <p:cNvSpPr/>
          <p:nvPr/>
        </p:nvSpPr>
        <p:spPr>
          <a:xfrm>
            <a:off x="3767600" y="568841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421DD0F7-7FE3-B5C6-E306-53E102DB62BC}"/>
              </a:ext>
            </a:extLst>
          </p:cNvPr>
          <p:cNvSpPr/>
          <p:nvPr/>
        </p:nvSpPr>
        <p:spPr>
          <a:xfrm>
            <a:off x="4556776" y="530746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F1FC100-77B9-A680-82A1-48F2673B853B}"/>
              </a:ext>
            </a:extLst>
          </p:cNvPr>
          <p:cNvSpPr/>
          <p:nvPr/>
        </p:nvSpPr>
        <p:spPr>
          <a:xfrm>
            <a:off x="10374689" y="574925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C6459A73-48D4-205D-3ECB-1B2674F60C1B}"/>
              </a:ext>
            </a:extLst>
          </p:cNvPr>
          <p:cNvSpPr/>
          <p:nvPr/>
        </p:nvSpPr>
        <p:spPr>
          <a:xfrm>
            <a:off x="9567198" y="555028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3EB5511-FEAC-4C2F-D8B3-7C0AB9867CE6}"/>
              </a:ext>
            </a:extLst>
          </p:cNvPr>
          <p:cNvSpPr/>
          <p:nvPr/>
        </p:nvSpPr>
        <p:spPr>
          <a:xfrm>
            <a:off x="7878655" y="542249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F0F4ECCB-CC49-4C2F-529C-587FA3AFE646}"/>
              </a:ext>
            </a:extLst>
          </p:cNvPr>
          <p:cNvSpPr/>
          <p:nvPr/>
        </p:nvSpPr>
        <p:spPr>
          <a:xfrm>
            <a:off x="7034421" y="543528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F984434-20C8-ADF4-246F-61F2F5ECDEB2}"/>
              </a:ext>
            </a:extLst>
          </p:cNvPr>
          <p:cNvSpPr/>
          <p:nvPr/>
        </p:nvSpPr>
        <p:spPr>
          <a:xfrm>
            <a:off x="6190187" y="575640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ACB0F69B-2734-2716-3277-1F0ECD763D13}"/>
              </a:ext>
            </a:extLst>
          </p:cNvPr>
          <p:cNvSpPr/>
          <p:nvPr/>
        </p:nvSpPr>
        <p:spPr>
          <a:xfrm>
            <a:off x="5345953" y="530746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757F8CF-198E-196C-D64E-5F9824A56D21}"/>
              </a:ext>
            </a:extLst>
          </p:cNvPr>
          <p:cNvSpPr txBox="1"/>
          <p:nvPr/>
        </p:nvSpPr>
        <p:spPr>
          <a:xfrm>
            <a:off x="5727490" y="4670289"/>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p>
        </p:txBody>
      </p:sp>
      <p:cxnSp>
        <p:nvCxnSpPr>
          <p:cNvPr id="75" name="直線コネクタ 74">
            <a:extLst>
              <a:ext uri="{FF2B5EF4-FFF2-40B4-BE49-F238E27FC236}">
                <a16:creationId xmlns:a16="http://schemas.microsoft.com/office/drawing/2014/main" id="{CD43D987-566D-B65E-52D9-8B3307D23007}"/>
              </a:ext>
            </a:extLst>
          </p:cNvPr>
          <p:cNvCxnSpPr/>
          <p:nvPr/>
        </p:nvCxnSpPr>
        <p:spPr>
          <a:xfrm>
            <a:off x="2919367" y="390358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63876C2B-8845-0F78-D326-47DA503715D4}"/>
                  </a:ext>
                </a:extLst>
              </p:cNvPr>
              <p:cNvSpPr txBox="1"/>
              <p:nvPr/>
            </p:nvSpPr>
            <p:spPr>
              <a:xfrm>
                <a:off x="3755823" y="586031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63876C2B-8845-0F78-D326-47DA503715D4}"/>
                  </a:ext>
                </a:extLst>
              </p:cNvPr>
              <p:cNvSpPr txBox="1">
                <a:spLocks noRot="1" noChangeAspect="1" noMove="1" noResize="1" noEditPoints="1" noAdjustHandles="1" noChangeArrowheads="1" noChangeShapeType="1" noTextEdit="1"/>
              </p:cNvSpPr>
              <p:nvPr/>
            </p:nvSpPr>
            <p:spPr>
              <a:xfrm>
                <a:off x="3755823" y="5860310"/>
                <a:ext cx="586635" cy="369332"/>
              </a:xfrm>
              <a:prstGeom prst="rect">
                <a:avLst/>
              </a:prstGeom>
              <a:blipFill>
                <a:blip r:embed="rId6"/>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DE70E332-5E1A-4CC1-9EBA-B05B459F6A0D}"/>
                  </a:ext>
                </a:extLst>
              </p:cNvPr>
              <p:cNvSpPr txBox="1"/>
              <p:nvPr/>
            </p:nvSpPr>
            <p:spPr>
              <a:xfrm>
                <a:off x="10232033" y="584985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DE70E332-5E1A-4CC1-9EBA-B05B459F6A0D}"/>
                  </a:ext>
                </a:extLst>
              </p:cNvPr>
              <p:cNvSpPr txBox="1">
                <a:spLocks noRot="1" noChangeAspect="1" noMove="1" noResize="1" noEditPoints="1" noAdjustHandles="1" noChangeArrowheads="1" noChangeShapeType="1" noTextEdit="1"/>
              </p:cNvSpPr>
              <p:nvPr/>
            </p:nvSpPr>
            <p:spPr>
              <a:xfrm>
                <a:off x="10232033" y="5849857"/>
                <a:ext cx="580223" cy="369332"/>
              </a:xfrm>
              <a:prstGeom prst="rect">
                <a:avLst/>
              </a:prstGeom>
              <a:blipFill>
                <a:blip r:embed="rId7"/>
                <a:stretch>
                  <a:fillRect l="-1458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5C795907-86EA-1EA1-9941-BD48E7D89900}"/>
                  </a:ext>
                </a:extLst>
              </p:cNvPr>
              <p:cNvSpPr txBox="1"/>
              <p:nvPr/>
            </p:nvSpPr>
            <p:spPr>
              <a:xfrm>
                <a:off x="4584498" y="589119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5C795907-86EA-1EA1-9941-BD48E7D89900}"/>
                  </a:ext>
                </a:extLst>
              </p:cNvPr>
              <p:cNvSpPr txBox="1">
                <a:spLocks noRot="1" noChangeAspect="1" noMove="1" noResize="1" noEditPoints="1" noAdjustHandles="1" noChangeArrowheads="1" noChangeShapeType="1" noTextEdit="1"/>
              </p:cNvSpPr>
              <p:nvPr/>
            </p:nvSpPr>
            <p:spPr>
              <a:xfrm>
                <a:off x="4584498" y="5891196"/>
                <a:ext cx="586635" cy="369332"/>
              </a:xfrm>
              <a:prstGeom prst="rect">
                <a:avLst/>
              </a:prstGeom>
              <a:blipFill>
                <a:blip r:embed="rId8"/>
                <a:stretch>
                  <a:fillRect l="-14583" t="-1639" r="-1042" b="-27869"/>
                </a:stretch>
              </a:blipFill>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D4EB8FC0-20C8-522B-F0CE-2152A6A06098}"/>
              </a:ext>
            </a:extLst>
          </p:cNvPr>
          <p:cNvSpPr txBox="1"/>
          <p:nvPr/>
        </p:nvSpPr>
        <p:spPr>
          <a:xfrm>
            <a:off x="5559013" y="586132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33FCE86B-8251-1B13-600A-6DE9803C46E1}"/>
                  </a:ext>
                </a:extLst>
              </p:cNvPr>
              <p:cNvSpPr txBox="1"/>
              <p:nvPr/>
            </p:nvSpPr>
            <p:spPr>
              <a:xfrm>
                <a:off x="1587993" y="3336799"/>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33FCE86B-8251-1B13-600A-6DE9803C46E1}"/>
                  </a:ext>
                </a:extLst>
              </p:cNvPr>
              <p:cNvSpPr txBox="1">
                <a:spLocks noRot="1" noChangeAspect="1" noMove="1" noResize="1" noEditPoints="1" noAdjustHandles="1" noChangeArrowheads="1" noChangeShapeType="1" noTextEdit="1"/>
              </p:cNvSpPr>
              <p:nvPr/>
            </p:nvSpPr>
            <p:spPr>
              <a:xfrm>
                <a:off x="1587993" y="3336799"/>
                <a:ext cx="1648336" cy="369332"/>
              </a:xfrm>
              <a:prstGeom prst="rect">
                <a:avLst/>
              </a:prstGeom>
              <a:blipFill>
                <a:blip r:embed="rId9"/>
                <a:stretch>
                  <a:fillRect l="-2583" t="-491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9A2100C-29FB-57E1-8260-5F13C6484C2E}"/>
                  </a:ext>
                </a:extLst>
              </p:cNvPr>
              <p:cNvSpPr txBox="1"/>
              <p:nvPr/>
            </p:nvSpPr>
            <p:spPr>
              <a:xfrm>
                <a:off x="1607473" y="5310298"/>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1" name="テキスト ボックス 80">
                <a:extLst>
                  <a:ext uri="{FF2B5EF4-FFF2-40B4-BE49-F238E27FC236}">
                    <a16:creationId xmlns:a16="http://schemas.microsoft.com/office/drawing/2014/main" id="{09A2100C-29FB-57E1-8260-5F13C6484C2E}"/>
                  </a:ext>
                </a:extLst>
              </p:cNvPr>
              <p:cNvSpPr txBox="1">
                <a:spLocks noRot="1" noChangeAspect="1" noMove="1" noResize="1" noEditPoints="1" noAdjustHandles="1" noChangeArrowheads="1" noChangeShapeType="1" noTextEdit="1"/>
              </p:cNvSpPr>
              <p:nvPr/>
            </p:nvSpPr>
            <p:spPr>
              <a:xfrm>
                <a:off x="1607473" y="5310298"/>
                <a:ext cx="1655453" cy="369332"/>
              </a:xfrm>
              <a:prstGeom prst="rect">
                <a:avLst/>
              </a:prstGeom>
              <a:blipFill>
                <a:blip r:embed="rId10"/>
                <a:stretch>
                  <a:fillRect l="-2952" t="-4918" b="-29508"/>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87E551FE-6965-6CFD-461F-6B3FD469E0FC}"/>
              </a:ext>
            </a:extLst>
          </p:cNvPr>
          <p:cNvCxnSpPr>
            <a:cxnSpLocks/>
          </p:cNvCxnSpPr>
          <p:nvPr/>
        </p:nvCxnSpPr>
        <p:spPr>
          <a:xfrm flipH="1">
            <a:off x="11079415" y="2918352"/>
            <a:ext cx="0" cy="3247052"/>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正方形/長方形 85">
                <a:extLst>
                  <a:ext uri="{FF2B5EF4-FFF2-40B4-BE49-F238E27FC236}">
                    <a16:creationId xmlns:a16="http://schemas.microsoft.com/office/drawing/2014/main" id="{3637A45E-401C-013B-C2E5-DADB097465BF}"/>
                  </a:ext>
                </a:extLst>
              </p:cNvPr>
              <p:cNvSpPr/>
              <p:nvPr/>
            </p:nvSpPr>
            <p:spPr>
              <a:xfrm flipH="1">
                <a:off x="11081148" y="3106533"/>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86" name="正方形/長方形 85">
                <a:extLst>
                  <a:ext uri="{FF2B5EF4-FFF2-40B4-BE49-F238E27FC236}">
                    <a16:creationId xmlns:a16="http://schemas.microsoft.com/office/drawing/2014/main" id="{3637A45E-401C-013B-C2E5-DADB097465BF}"/>
                  </a:ext>
                </a:extLst>
              </p:cNvPr>
              <p:cNvSpPr>
                <a:spLocks noRot="1" noChangeAspect="1" noMove="1" noResize="1" noEditPoints="1" noAdjustHandles="1" noChangeArrowheads="1" noChangeShapeType="1" noTextEdit="1"/>
              </p:cNvSpPr>
              <p:nvPr/>
            </p:nvSpPr>
            <p:spPr>
              <a:xfrm flipH="1">
                <a:off x="11081148" y="3106533"/>
                <a:ext cx="965818" cy="70912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a:extLst>
                  <a:ext uri="{FF2B5EF4-FFF2-40B4-BE49-F238E27FC236}">
                    <a16:creationId xmlns:a16="http://schemas.microsoft.com/office/drawing/2014/main" id="{15788AFB-BC6D-8B5E-65E8-E77A9D9B0726}"/>
                  </a:ext>
                </a:extLst>
              </p:cNvPr>
              <p:cNvSpPr/>
              <p:nvPr/>
            </p:nvSpPr>
            <p:spPr>
              <a:xfrm flipH="1">
                <a:off x="11081148" y="5095037"/>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87" name="正方形/長方形 86">
                <a:extLst>
                  <a:ext uri="{FF2B5EF4-FFF2-40B4-BE49-F238E27FC236}">
                    <a16:creationId xmlns:a16="http://schemas.microsoft.com/office/drawing/2014/main" id="{15788AFB-BC6D-8B5E-65E8-E77A9D9B0726}"/>
                  </a:ext>
                </a:extLst>
              </p:cNvPr>
              <p:cNvSpPr>
                <a:spLocks noRot="1" noChangeAspect="1" noMove="1" noResize="1" noEditPoints="1" noAdjustHandles="1" noChangeArrowheads="1" noChangeShapeType="1" noTextEdit="1"/>
              </p:cNvSpPr>
              <p:nvPr/>
            </p:nvSpPr>
            <p:spPr>
              <a:xfrm flipH="1">
                <a:off x="11081148" y="5095037"/>
                <a:ext cx="592593" cy="70912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6FDABE97-47FE-25BE-1975-461DF35AD8EB}"/>
                  </a:ext>
                </a:extLst>
              </p:cNvPr>
              <p:cNvSpPr txBox="1"/>
              <p:nvPr/>
            </p:nvSpPr>
            <p:spPr>
              <a:xfrm>
                <a:off x="3655043" y="1207405"/>
                <a:ext cx="3580339"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：クラスタの混合比率</a:t>
                </a:r>
              </a:p>
            </p:txBody>
          </p:sp>
        </mc:Choice>
        <mc:Fallback xmlns="">
          <p:sp>
            <p:nvSpPr>
              <p:cNvPr id="88" name="テキスト ボックス 87">
                <a:extLst>
                  <a:ext uri="{FF2B5EF4-FFF2-40B4-BE49-F238E27FC236}">
                    <a16:creationId xmlns:a16="http://schemas.microsoft.com/office/drawing/2014/main" id="{6FDABE97-47FE-25BE-1975-461DF35AD8EB}"/>
                  </a:ext>
                </a:extLst>
              </p:cNvPr>
              <p:cNvSpPr txBox="1">
                <a:spLocks noRot="1" noChangeAspect="1" noMove="1" noResize="1" noEditPoints="1" noAdjustHandles="1" noChangeArrowheads="1" noChangeShapeType="1" noTextEdit="1"/>
              </p:cNvSpPr>
              <p:nvPr/>
            </p:nvSpPr>
            <p:spPr>
              <a:xfrm>
                <a:off x="3655043" y="1207405"/>
                <a:ext cx="3580339" cy="461665"/>
              </a:xfrm>
              <a:prstGeom prst="rect">
                <a:avLst/>
              </a:prstGeom>
              <a:blipFill>
                <a:blip r:embed="rId13"/>
                <a:stretch>
                  <a:fillRect l="-511" t="-7895" r="-1704" b="-31579"/>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4671339C-EB35-6944-EE1B-E92BB36508F6}"/>
              </a:ext>
            </a:extLst>
          </p:cNvPr>
          <p:cNvSpPr txBox="1"/>
          <p:nvPr/>
        </p:nvSpPr>
        <p:spPr>
          <a:xfrm>
            <a:off x="310367" y="2399647"/>
            <a:ext cx="4315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 </a:t>
            </a:r>
            <a:r>
              <a:rPr kumimoji="1" lang="ja-JP" altLang="en-US" sz="2400" dirty="0">
                <a:latin typeface="メイリオ" panose="020B0604030504040204" pitchFamily="50" charset="-128"/>
                <a:ea typeface="メイリオ" panose="020B0604030504040204" pitchFamily="50" charset="-128"/>
              </a:rPr>
              <a:t>ならば以下のようになる</a:t>
            </a:r>
          </a:p>
        </p:txBody>
      </p:sp>
      <p:sp>
        <p:nvSpPr>
          <p:cNvPr id="90" name="矢印: 下 89">
            <a:extLst>
              <a:ext uri="{FF2B5EF4-FFF2-40B4-BE49-F238E27FC236}">
                <a16:creationId xmlns:a16="http://schemas.microsoft.com/office/drawing/2014/main" id="{7F7C80EA-8F6B-AF4A-5E3B-D9E76E582B92}"/>
              </a:ext>
            </a:extLst>
          </p:cNvPr>
          <p:cNvSpPr/>
          <p:nvPr/>
        </p:nvSpPr>
        <p:spPr>
          <a:xfrm>
            <a:off x="1895475" y="1990725"/>
            <a:ext cx="1114425" cy="3303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B7B5FAD-B199-A5BB-D1C1-EA169CBC45CA}"/>
                  </a:ext>
                </a:extLst>
              </p:cNvPr>
              <p:cNvSpPr txBox="1"/>
              <p:nvPr/>
            </p:nvSpPr>
            <p:spPr>
              <a:xfrm>
                <a:off x="7261701" y="1003081"/>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B7B5FAD-B199-A5BB-D1C1-EA169CBC45CA}"/>
                  </a:ext>
                </a:extLst>
              </p:cNvPr>
              <p:cNvSpPr txBox="1">
                <a:spLocks noRot="1" noChangeAspect="1" noMove="1" noResize="1" noEditPoints="1" noAdjustHandles="1" noChangeArrowheads="1" noChangeShapeType="1" noTextEdit="1"/>
              </p:cNvSpPr>
              <p:nvPr/>
            </p:nvSpPr>
            <p:spPr>
              <a:xfrm>
                <a:off x="7261701" y="1003081"/>
                <a:ext cx="1916550" cy="75591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01BD13C-04C8-3286-93E6-5C4AF763AFDF}"/>
                  </a:ext>
                </a:extLst>
              </p:cNvPr>
              <p:cNvSpPr txBox="1"/>
              <p:nvPr/>
            </p:nvSpPr>
            <p:spPr>
              <a:xfrm>
                <a:off x="479188" y="291281"/>
                <a:ext cx="4700646" cy="584775"/>
              </a:xfrm>
              <a:prstGeom prst="rect">
                <a:avLst/>
              </a:prstGeom>
              <a:noFill/>
            </p:spPr>
            <p:txBody>
              <a:bodyPr wrap="none" rtlCol="0">
                <a:spAutoFit/>
              </a:bodyPr>
              <a:lstStyle/>
              <a:p>
                <a14:m>
                  <m:oMath xmlns:m="http://schemas.openxmlformats.org/officeDocument/2006/math">
                    <m:sSub>
                      <m:sSubPr>
                        <m:ctrlPr>
                          <a:rPr lang="en-US" altLang="ja-JP" sz="3200" i="1" smtClean="0">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𝜃</m:t>
                        </m:r>
                      </m:e>
                      <m:sub>
                        <m:r>
                          <a:rPr lang="en-US" altLang="ja-JP" sz="3200" i="1">
                            <a:latin typeface="Cambria Math" panose="02040503050406030204" pitchFamily="18" charset="0"/>
                            <a:ea typeface="メイリオ" panose="020B0604030504040204" pitchFamily="50" charset="-128"/>
                          </a:rPr>
                          <m:t>𝑘</m:t>
                        </m:r>
                      </m:sub>
                    </m:sSub>
                    <m:r>
                      <a:rPr lang="en-US" altLang="ja-JP" sz="3200" b="0" i="1" smtClean="0">
                        <a:latin typeface="Cambria Math" panose="02040503050406030204" pitchFamily="18" charset="0"/>
                        <a:ea typeface="メイリオ" panose="020B0604030504040204" pitchFamily="50" charset="-128"/>
                      </a:rPr>
                      <m:t>, </m:t>
                    </m:r>
                    <m:sSub>
                      <m:sSubPr>
                        <m:ctrlPr>
                          <a:rPr lang="en-US" altLang="ja-JP" sz="3200" i="1">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𝜙</m:t>
                        </m:r>
                      </m:e>
                      <m:sub>
                        <m:r>
                          <a:rPr lang="en-US" altLang="ja-JP" sz="3200" b="0" i="1" smtClean="0">
                            <a:latin typeface="Cambria Math" panose="02040503050406030204" pitchFamily="18" charset="0"/>
                            <a:ea typeface="メイリオ" panose="020B0604030504040204" pitchFamily="50" charset="-128"/>
                          </a:rPr>
                          <m:t>𝑘𝑣</m:t>
                        </m:r>
                      </m:sub>
                    </m:sSub>
                    <m:r>
                      <a:rPr lang="ja-JP" altLang="en-US" sz="3200" i="1" smtClean="0">
                        <a:latin typeface="Cambria Math" panose="02040503050406030204" pitchFamily="18" charset="0"/>
                        <a:ea typeface="メイリオ" panose="020B0604030504040204" pitchFamily="50" charset="-128"/>
                      </a:rPr>
                      <m:t>の</m:t>
                    </m:r>
                  </m:oMath>
                </a14:m>
                <a:r>
                  <a:rPr kumimoji="1" lang="ja-JP" altLang="en-US" sz="3200" dirty="0">
                    <a:latin typeface="メイリオ" panose="020B0604030504040204" pitchFamily="50" charset="-128"/>
                    <a:ea typeface="メイリオ" panose="020B0604030504040204" pitchFamily="50" charset="-128"/>
                  </a:rPr>
                  <a:t>配列を再度確認</a:t>
                </a:r>
              </a:p>
            </p:txBody>
          </p:sp>
        </mc:Choice>
        <mc:Fallback xmlns="">
          <p:sp>
            <p:nvSpPr>
              <p:cNvPr id="3" name="テキスト ボックス 2">
                <a:extLst>
                  <a:ext uri="{FF2B5EF4-FFF2-40B4-BE49-F238E27FC236}">
                    <a16:creationId xmlns:a16="http://schemas.microsoft.com/office/drawing/2014/main" id="{801BD13C-04C8-3286-93E6-5C4AF763AFDF}"/>
                  </a:ext>
                </a:extLst>
              </p:cNvPr>
              <p:cNvSpPr txBox="1">
                <a:spLocks noRot="1" noChangeAspect="1" noMove="1" noResize="1" noEditPoints="1" noAdjustHandles="1" noChangeArrowheads="1" noChangeShapeType="1" noTextEdit="1"/>
              </p:cNvSpPr>
              <p:nvPr/>
            </p:nvSpPr>
            <p:spPr>
              <a:xfrm>
                <a:off x="479188" y="291281"/>
                <a:ext cx="4700646" cy="584775"/>
              </a:xfrm>
              <a:prstGeom prst="rect">
                <a:avLst/>
              </a:prstGeom>
              <a:blipFill>
                <a:blip r:embed="rId15"/>
                <a:stretch>
                  <a:fillRect t="-12500" r="-2594" b="-343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14207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B875A07-67F9-4DCD-A745-E18ABAB2C6E7}"/>
              </a:ext>
            </a:extLst>
          </p:cNvPr>
          <p:cNvSpPr txBox="1"/>
          <p:nvPr/>
        </p:nvSpPr>
        <p:spPr>
          <a:xfrm>
            <a:off x="891598" y="1913439"/>
            <a:ext cx="14542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5694377-F27E-4521-8D8F-C2135A63FDF0}"/>
                  </a:ext>
                </a:extLst>
              </p:cNvPr>
              <p:cNvSpPr txBox="1"/>
              <p:nvPr/>
            </p:nvSpPr>
            <p:spPr>
              <a:xfrm>
                <a:off x="5558894" y="2133996"/>
                <a:ext cx="1511824" cy="69230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ea typeface="メイリオ" panose="020B0604030504040204" pitchFamily="50" charset="-128"/>
                        </a:rPr>
                        <m:t>𝑠</m:t>
                      </m:r>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𝑡</m:t>
                      </m:r>
                      <m:r>
                        <a:rPr kumimoji="1" lang="en-US" altLang="ja-JP" sz="1600" i="1">
                          <a:latin typeface="Cambria Math" panose="02040503050406030204" pitchFamily="18" charset="0"/>
                          <a:ea typeface="メイリオ" panose="020B0604030504040204" pitchFamily="50" charset="-128"/>
                        </a:rPr>
                        <m:t>.   </m:t>
                      </m:r>
                      <m:nary>
                        <m:naryPr>
                          <m:chr m:val="∑"/>
                          <m:ctrlPr>
                            <a:rPr kumimoji="1" lang="ja-JP" altLang="en-US"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𝑘</m:t>
                          </m:r>
                          <m:r>
                            <a:rPr kumimoji="1" lang="en-US" altLang="ja-JP" sz="1600" i="1">
                              <a:latin typeface="Cambria Math" panose="02040503050406030204" pitchFamily="18" charset="0"/>
                              <a:ea typeface="メイリオ" panose="020B0604030504040204" pitchFamily="50" charset="-128"/>
                            </a:rPr>
                            <m:t>=1</m:t>
                          </m:r>
                        </m:sub>
                        <m:sup>
                          <m:r>
                            <a:rPr kumimoji="1" lang="en-US" altLang="ja-JP" sz="1600" i="1">
                              <a:latin typeface="Cambria Math" panose="02040503050406030204" pitchFamily="18" charset="0"/>
                              <a:ea typeface="メイリオ" panose="020B0604030504040204" pitchFamily="50" charset="-128"/>
                            </a:rPr>
                            <m:t>𝐾</m:t>
                          </m:r>
                        </m:sup>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𝑞</m:t>
                              </m:r>
                            </m:e>
                            <m:sub>
                              <m:r>
                                <a:rPr kumimoji="1" lang="en-US" altLang="ja-JP" sz="1600" i="1">
                                  <a:latin typeface="Cambria Math" panose="02040503050406030204" pitchFamily="18" charset="0"/>
                                  <a:ea typeface="メイリオ" panose="020B0604030504040204" pitchFamily="50" charset="-128"/>
                                </a:rPr>
                                <m:t>𝑑𝑘</m:t>
                              </m:r>
                            </m:sub>
                          </m:sSub>
                          <m:r>
                            <a:rPr kumimoji="1" lang="en-US" altLang="ja-JP" sz="1600" i="1">
                              <a:latin typeface="Cambria Math" panose="02040503050406030204" pitchFamily="18" charset="0"/>
                              <a:ea typeface="メイリオ" panose="020B0604030504040204" pitchFamily="50" charset="-128"/>
                            </a:rPr>
                            <m:t>=1</m:t>
                          </m:r>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5694377-F27E-4521-8D8F-C2135A63FDF0}"/>
                  </a:ext>
                </a:extLst>
              </p:cNvPr>
              <p:cNvSpPr txBox="1">
                <a:spLocks noRot="1" noChangeAspect="1" noMove="1" noResize="1" noEditPoints="1" noAdjustHandles="1" noChangeArrowheads="1" noChangeShapeType="1" noTextEdit="1"/>
              </p:cNvSpPr>
              <p:nvPr/>
            </p:nvSpPr>
            <p:spPr>
              <a:xfrm>
                <a:off x="5558894" y="2133996"/>
                <a:ext cx="1511824" cy="6923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25CB2-24CF-4B2E-B0D9-E036CD1D57AE}"/>
                  </a:ext>
                </a:extLst>
              </p:cNvPr>
              <p:cNvSpPr txBox="1"/>
              <p:nvPr/>
            </p:nvSpPr>
            <p:spPr>
              <a:xfrm>
                <a:off x="7070718" y="2295482"/>
                <a:ext cx="1835438"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𝑞</m:t>
                          </m:r>
                        </m:e>
                        <m:sub>
                          <m:r>
                            <a:rPr kumimoji="1" lang="en-US" altLang="ja-JP" i="1">
                              <a:latin typeface="Cambria Math" panose="02040503050406030204" pitchFamily="18" charset="0"/>
                              <a:ea typeface="メイリオ" panose="020B0604030504040204" pitchFamily="50" charset="-128"/>
                            </a:rPr>
                            <m:t>𝑑𝑘</m:t>
                          </m:r>
                        </m:sub>
                      </m:sSub>
                      <m:r>
                        <a:rPr kumimoji="1" lang="ja-JP" altLang="en-US" i="1">
                          <a:latin typeface="Cambria Math" panose="02040503050406030204" pitchFamily="18" charset="0"/>
                          <a:ea typeface="メイリオ" panose="020B0604030504040204" pitchFamily="50" charset="-128"/>
                        </a:rPr>
                        <m:t>は</m:t>
                      </m:r>
                      <m:r>
                        <a:rPr kumimoji="1" lang="en-US" altLang="ja-JP" i="1">
                          <a:latin typeface="Cambria Math" panose="02040503050406030204" pitchFamily="18" charset="0"/>
                          <a:ea typeface="メイリオ" panose="020B0604030504040204" pitchFamily="50" charset="-128"/>
                        </a:rPr>
                        <m:t>𝑑</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𝑘</m:t>
                      </m:r>
                      <m:r>
                        <a:rPr kumimoji="1" lang="ja-JP" altLang="en-US" i="1">
                          <a:latin typeface="Cambria Math" panose="02040503050406030204" pitchFamily="18" charset="0"/>
                          <a:ea typeface="Cambria Math" panose="02040503050406030204" pitchFamily="18" charset="0"/>
                        </a:rPr>
                        <m:t>次元</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C125CB2-24CF-4B2E-B0D9-E036CD1D57AE}"/>
                  </a:ext>
                </a:extLst>
              </p:cNvPr>
              <p:cNvSpPr txBox="1">
                <a:spLocks noRot="1" noChangeAspect="1" noMove="1" noResize="1" noEditPoints="1" noAdjustHandles="1" noChangeArrowheads="1" noChangeShapeType="1" noTextEdit="1"/>
              </p:cNvSpPr>
              <p:nvPr/>
            </p:nvSpPr>
            <p:spPr>
              <a:xfrm>
                <a:off x="7070718" y="2295482"/>
                <a:ext cx="1835438" cy="369332"/>
              </a:xfrm>
              <a:prstGeom prst="rect">
                <a:avLst/>
              </a:prstGeom>
              <a:blipFill>
                <a:blip r:embed="rId4"/>
                <a:stretch>
                  <a:fillRect b="-3333"/>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7E96DF8-1F92-5330-2E70-99570BB40BE9}"/>
              </a:ext>
            </a:extLst>
          </p:cNvPr>
          <p:cNvSpPr txBox="1"/>
          <p:nvPr/>
        </p:nvSpPr>
        <p:spPr>
          <a:xfrm>
            <a:off x="891598" y="3616764"/>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6398039-30CE-F8D9-ED3A-ED62F5430370}"/>
                  </a:ext>
                </a:extLst>
              </p:cNvPr>
              <p:cNvSpPr txBox="1"/>
              <p:nvPr/>
            </p:nvSpPr>
            <p:spPr>
              <a:xfrm>
                <a:off x="6455372" y="4051530"/>
                <a:ext cx="1449948" cy="40043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06398039-30CE-F8D9-ED3A-ED62F5430370}"/>
                  </a:ext>
                </a:extLst>
              </p:cNvPr>
              <p:cNvSpPr txBox="1">
                <a:spLocks noRot="1" noChangeAspect="1" noMove="1" noResize="1" noEditPoints="1" noAdjustHandles="1" noChangeArrowheads="1" noChangeShapeType="1" noTextEdit="1"/>
              </p:cNvSpPr>
              <p:nvPr/>
            </p:nvSpPr>
            <p:spPr>
              <a:xfrm>
                <a:off x="6455372" y="4051530"/>
                <a:ext cx="1449948" cy="400431"/>
              </a:xfrm>
              <a:prstGeom prst="rect">
                <a:avLst/>
              </a:prstGeom>
              <a:blipFill>
                <a:blip r:embed="rId5"/>
                <a:stretch>
                  <a:fillRect t="-1538"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8DBB18-DB61-E379-93D9-E5921E8CE416}"/>
                  </a:ext>
                </a:extLst>
              </p:cNvPr>
              <p:cNvSpPr txBox="1"/>
              <p:nvPr/>
            </p:nvSpPr>
            <p:spPr>
              <a:xfrm>
                <a:off x="6530017" y="5074848"/>
                <a:ext cx="187461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𝑉</m:t>
                      </m:r>
                      <m:r>
                        <a:rPr kumimoji="1" lang="ja-JP" altLang="en-US" sz="2000" i="1">
                          <a:latin typeface="Cambria Math" panose="02040503050406030204" pitchFamily="18" charset="0"/>
                          <a:ea typeface="Cambria Math" panose="02040503050406030204" pitchFamily="18" charset="0"/>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8DBB18-DB61-E379-93D9-E5921E8CE416}"/>
                  </a:ext>
                </a:extLst>
              </p:cNvPr>
              <p:cNvSpPr txBox="1">
                <a:spLocks noRot="1" noChangeAspect="1" noMove="1" noResize="1" noEditPoints="1" noAdjustHandles="1" noChangeArrowheads="1" noChangeShapeType="1" noTextEdit="1"/>
              </p:cNvSpPr>
              <p:nvPr/>
            </p:nvSpPr>
            <p:spPr>
              <a:xfrm>
                <a:off x="6530017" y="5074848"/>
                <a:ext cx="1874616" cy="307777"/>
              </a:xfrm>
              <a:prstGeom prst="rect">
                <a:avLst/>
              </a:prstGeom>
              <a:blipFill>
                <a:blip r:embed="rId6"/>
                <a:stretch>
                  <a:fillRect l="-3571" t="-15686" r="-3896" b="-25490"/>
                </a:stretch>
              </a:blipFill>
            </p:spPr>
            <p:txBody>
              <a:bodyPr/>
              <a:lstStyle/>
              <a:p>
                <a:r>
                  <a:rPr lang="ja-JP" altLang="en-US">
                    <a:noFill/>
                  </a:rPr>
                  <a:t> </a:t>
                </a:r>
              </a:p>
            </p:txBody>
          </p:sp>
        </mc:Fallback>
      </mc:AlternateContent>
      <p:sp>
        <p:nvSpPr>
          <p:cNvPr id="20" name="矢印: 右カーブ 19">
            <a:extLst>
              <a:ext uri="{FF2B5EF4-FFF2-40B4-BE49-F238E27FC236}">
                <a16:creationId xmlns:a16="http://schemas.microsoft.com/office/drawing/2014/main" id="{FEA593B1-931C-9C95-1DD3-55D6F6768B0B}"/>
              </a:ext>
            </a:extLst>
          </p:cNvPr>
          <p:cNvSpPr/>
          <p:nvPr/>
        </p:nvSpPr>
        <p:spPr>
          <a:xfrm>
            <a:off x="227984" y="2066322"/>
            <a:ext cx="641411" cy="20199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カーブ 20">
            <a:extLst>
              <a:ext uri="{FF2B5EF4-FFF2-40B4-BE49-F238E27FC236}">
                <a16:creationId xmlns:a16="http://schemas.microsoft.com/office/drawing/2014/main" id="{DBB560F1-4816-3BA9-73BA-3008AF455599}"/>
              </a:ext>
            </a:extLst>
          </p:cNvPr>
          <p:cNvSpPr/>
          <p:nvPr/>
        </p:nvSpPr>
        <p:spPr>
          <a:xfrm flipH="1" flipV="1">
            <a:off x="9581452" y="2066321"/>
            <a:ext cx="641411" cy="194883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94533865-95D4-E3AA-A613-986E86DB346C}"/>
              </a:ext>
            </a:extLst>
          </p:cNvPr>
          <p:cNvSpPr txBox="1"/>
          <p:nvPr/>
        </p:nvSpPr>
        <p:spPr>
          <a:xfrm>
            <a:off x="548689" y="769044"/>
            <a:ext cx="8132354" cy="830997"/>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EM</a:t>
            </a:r>
            <a:r>
              <a:rPr lang="ja-JP" altLang="en-US" sz="2400" dirty="0">
                <a:latin typeface="メイリオ" panose="020B0604030504040204" pitchFamily="50" charset="-128"/>
                <a:ea typeface="メイリオ" panose="020B0604030504040204" pitchFamily="50" charset="-128"/>
              </a:rPr>
              <a:t> の式を見ると、四則演算とべき乗しか使わない！</a:t>
            </a:r>
            <a:endParaRPr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(GMM</a:t>
            </a:r>
            <a:r>
              <a:rPr lang="ja-JP" altLang="en-US" sz="2400" dirty="0">
                <a:latin typeface="メイリオ" panose="020B0604030504040204" pitchFamily="50" charset="-128"/>
                <a:ea typeface="メイリオ" panose="020B0604030504040204" pitchFamily="50" charset="-128"/>
              </a:rPr>
              <a:t>では、多次元の逆行列計算が足を引っ張っていた）</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269326" y="233165"/>
            <a:ext cx="985616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EM algorithm</a:t>
            </a:r>
            <a:r>
              <a:rPr kumimoji="1" lang="ja-JP" altLang="en-US" sz="3200" dirty="0">
                <a:latin typeface="メイリオ" panose="020B0604030504040204" pitchFamily="50" charset="-128"/>
                <a:ea typeface="メイリオ" panose="020B0604030504040204" pitchFamily="50" charset="-128"/>
              </a:rPr>
              <a:t>は計算量が小さい</a:t>
            </a:r>
            <a:endParaRPr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F41CE0-5B0A-3FC8-0F0C-C37331D44FE4}"/>
                  </a:ext>
                </a:extLst>
              </p:cNvPr>
              <p:cNvSpPr txBox="1"/>
              <p:nvPr/>
            </p:nvSpPr>
            <p:spPr>
              <a:xfrm>
                <a:off x="1409472" y="2088335"/>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3F41CE0-5B0A-3FC8-0F0C-C37331D44FE4}"/>
                  </a:ext>
                </a:extLst>
              </p:cNvPr>
              <p:cNvSpPr txBox="1">
                <a:spLocks noRot="1" noChangeAspect="1" noMove="1" noResize="1" noEditPoints="1" noAdjustHandles="1" noChangeArrowheads="1" noChangeShapeType="1" noTextEdit="1"/>
              </p:cNvSpPr>
              <p:nvPr/>
            </p:nvSpPr>
            <p:spPr>
              <a:xfrm>
                <a:off x="1409472" y="2088335"/>
                <a:ext cx="3989682" cy="91743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E0BC780-FF71-C337-5AEA-A98FEF9E9901}"/>
                  </a:ext>
                </a:extLst>
              </p:cNvPr>
              <p:cNvSpPr txBox="1"/>
              <p:nvPr/>
            </p:nvSpPr>
            <p:spPr>
              <a:xfrm>
                <a:off x="2387628" y="4799086"/>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7E0BC780-FF71-C337-5AEA-A98FEF9E9901}"/>
                  </a:ext>
                </a:extLst>
              </p:cNvPr>
              <p:cNvSpPr txBox="1">
                <a:spLocks noRot="1" noChangeAspect="1" noMove="1" noResize="1" noEditPoints="1" noAdjustHandles="1" noChangeArrowheads="1" noChangeShapeType="1" noTextEdit="1"/>
              </p:cNvSpPr>
              <p:nvPr/>
            </p:nvSpPr>
            <p:spPr>
              <a:xfrm>
                <a:off x="2387628" y="4799086"/>
                <a:ext cx="3983142" cy="87389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7F35461-F767-B278-4130-4A8ED11EB2B4}"/>
                  </a:ext>
                </a:extLst>
              </p:cNvPr>
              <p:cNvSpPr txBox="1"/>
              <p:nvPr/>
            </p:nvSpPr>
            <p:spPr>
              <a:xfrm>
                <a:off x="2345842" y="3701207"/>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7F35461-F767-B278-4130-4A8ED11EB2B4}"/>
                  </a:ext>
                </a:extLst>
              </p:cNvPr>
              <p:cNvSpPr txBox="1">
                <a:spLocks noRot="1" noChangeAspect="1" noMove="1" noResize="1" noEditPoints="1" noAdjustHandles="1" noChangeArrowheads="1" noChangeShapeType="1" noTextEdit="1"/>
              </p:cNvSpPr>
              <p:nvPr/>
            </p:nvSpPr>
            <p:spPr>
              <a:xfrm>
                <a:off x="2345842" y="3701207"/>
                <a:ext cx="3206519" cy="8719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783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256504-EE15-F5F0-BDE0-8E385AB8AE21}"/>
              </a:ext>
            </a:extLst>
          </p:cNvPr>
          <p:cNvSpPr txBox="1"/>
          <p:nvPr/>
        </p:nvSpPr>
        <p:spPr>
          <a:xfrm>
            <a:off x="3438525" y="2844225"/>
            <a:ext cx="47473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の実装</a:t>
            </a:r>
          </a:p>
        </p:txBody>
      </p:sp>
    </p:spTree>
    <p:extLst>
      <p:ext uri="{BB962C8B-B14F-4D97-AF65-F5344CB8AC3E}">
        <p14:creationId xmlns:p14="http://schemas.microsoft.com/office/powerpoint/2010/main" val="351489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FA4FEF-C93A-69DA-4544-37A6CC235684}"/>
              </a:ext>
            </a:extLst>
          </p:cNvPr>
          <p:cNvSpPr txBox="1"/>
          <p:nvPr/>
        </p:nvSpPr>
        <p:spPr>
          <a:xfrm>
            <a:off x="695325" y="60960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直観的におかしなことが起きる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4EC8C1-AAEB-B388-4581-7879E41F40AC}"/>
                  </a:ext>
                </a:extLst>
              </p:cNvPr>
              <p:cNvSpPr txBox="1"/>
              <p:nvPr/>
            </p:nvSpPr>
            <p:spPr>
              <a:xfrm>
                <a:off x="880563" y="1202916"/>
                <a:ext cx="6816418" cy="509178"/>
              </a:xfrm>
              <a:prstGeom prst="rect">
                <a:avLst/>
              </a:prstGeom>
              <a:noFill/>
            </p:spPr>
            <p:txBody>
              <a:bodyPr wrap="none" rtlCol="0">
                <a:spAutoFit/>
              </a:bodyPr>
              <a:lstStyle/>
              <a:p>
                <a:pPr algn="l"/>
                <a:r>
                  <a:rPr lang="ja-JP" altLang="en-US" sz="2400" dirty="0">
                    <a:ea typeface="メイリオ" panose="020B0604030504040204" pitchFamily="50" charset="-128"/>
                  </a:rPr>
                  <a:t>平均</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;5, </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;2</m:t>
                        </m:r>
                      </m:e>
                    </m:d>
                  </m:oMath>
                </a14:m>
                <a:r>
                  <a:rPr kumimoji="1" lang="ja-JP" altLang="en-US" sz="2400" dirty="0">
                    <a:latin typeface="メイリオ" panose="020B0604030504040204" pitchFamily="50" charset="-128"/>
                    <a:ea typeface="メイリオ" panose="020B0604030504040204" pitchFamily="50" charset="-128"/>
                  </a:rPr>
                  <a:t>のクラスタにおいて</a:t>
                </a:r>
              </a:p>
            </p:txBody>
          </p:sp>
        </mc:Choice>
        <mc:Fallback xmlns="">
          <p:sp>
            <p:nvSpPr>
              <p:cNvPr id="4" name="テキスト ボックス 3">
                <a:extLst>
                  <a:ext uri="{FF2B5EF4-FFF2-40B4-BE49-F238E27FC236}">
                    <a16:creationId xmlns:a16="http://schemas.microsoft.com/office/drawing/2014/main" id="{3C4EC8C1-AAEB-B388-4581-7879E41F40AC}"/>
                  </a:ext>
                </a:extLst>
              </p:cNvPr>
              <p:cNvSpPr txBox="1">
                <a:spLocks noRot="1" noChangeAspect="1" noMove="1" noResize="1" noEditPoints="1" noAdjustHandles="1" noChangeArrowheads="1" noChangeShapeType="1" noTextEdit="1"/>
              </p:cNvSpPr>
              <p:nvPr/>
            </p:nvSpPr>
            <p:spPr>
              <a:xfrm>
                <a:off x="880563" y="1202916"/>
                <a:ext cx="6816418" cy="509178"/>
              </a:xfrm>
              <a:prstGeom prst="rect">
                <a:avLst/>
              </a:prstGeom>
              <a:blipFill>
                <a:blip r:embed="rId2"/>
                <a:stretch>
                  <a:fillRect l="-1340" r="-357" b="-273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F7B8F5-E86C-03C0-88AD-DD702CC0F83A}"/>
                  </a:ext>
                </a:extLst>
              </p:cNvPr>
              <p:cNvSpPr txBox="1"/>
              <p:nvPr/>
            </p:nvSpPr>
            <p:spPr>
              <a:xfrm>
                <a:off x="963403" y="2279445"/>
                <a:ext cx="10791352" cy="1155509"/>
              </a:xfrm>
              <a:prstGeom prst="rect">
                <a:avLst/>
              </a:prstGeom>
              <a:noFill/>
            </p:spPr>
            <p:txBody>
              <a:bodyPr wrap="none" lIns="0" tIns="0" rIns="0" bIns="0" rtlCol="0">
                <a:spAutoFit/>
              </a:bodyPr>
              <a:lstStyle/>
              <a:p>
                <a14:m>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3,</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e>
                    </m:d>
                    <m:r>
                      <a:rPr lang="ja-JP" altLang="en-US" sz="2400" i="1">
                        <a:latin typeface="Cambria Math" panose="02040503050406030204" pitchFamily="18" charset="0"/>
                        <a:ea typeface="メイリオ" panose="020B0604030504040204" pitchFamily="50" charset="-128"/>
                      </a:rPr>
                      <m:t>の</m:t>
                    </m:r>
                  </m:oMath>
                </a14:m>
                <a:r>
                  <a:rPr kumimoji="1" lang="ja-JP" altLang="en-US" sz="2400" b="0" dirty="0">
                    <a:latin typeface="メイリオ" panose="020B0604030504040204" pitchFamily="50" charset="-128"/>
                    <a:ea typeface="メイリオ" panose="020B0604030504040204" pitchFamily="50" charset="-128"/>
                  </a:rPr>
                  <a:t>このクラスタでの確率は</a:t>
                </a:r>
                <a:r>
                  <a:rPr kumimoji="1" lang="en-US" altLang="ja-JP" sz="2400" b="0" dirty="0">
                    <a:latin typeface="メイリオ" panose="020B0604030504040204" pitchFamily="50" charset="-128"/>
                    <a:ea typeface="メイリオ" panose="020B0604030504040204" pitchFamily="50" charset="-128"/>
                  </a:rPr>
                  <a:t>0.003</a:t>
                </a:r>
              </a:p>
              <a:p>
                <a:r>
                  <a:rPr lang="ja-JP" altLang="en-US" sz="2400" dirty="0">
                    <a:latin typeface="メイリオ" panose="020B0604030504040204" pitchFamily="50" charset="-128"/>
                    <a:ea typeface="メイリオ" panose="020B0604030504040204" pitchFamily="50" charset="-128"/>
                  </a:rPr>
                  <a:t>このデータ（口コミ）はいかにもグルメらしいのに、温泉</a:t>
                </a:r>
                <a:r>
                  <a:rPr lang="en-US" altLang="ja-JP" sz="2400" dirty="0">
                    <a:latin typeface="メイリオ" panose="020B0604030504040204" pitchFamily="50" charset="-128"/>
                    <a:ea typeface="メイリオ" panose="020B0604030504040204" pitchFamily="50" charset="-128"/>
                  </a:rPr>
                  <a:t>;0</a:t>
                </a:r>
                <a:r>
                  <a:rPr lang="ja-JP" altLang="en-US" sz="2400" dirty="0">
                    <a:latin typeface="メイリオ" panose="020B0604030504040204" pitchFamily="50" charset="-128"/>
                    <a:ea typeface="メイリオ" panose="020B0604030504040204" pitchFamily="50" charset="-128"/>
                  </a:rPr>
                  <a:t>なので</a:t>
                </a:r>
                <a:r>
                  <a:rPr lang="ja-JP" altLang="en-US" sz="2400" dirty="0">
                    <a:ea typeface="メイリオ" panose="020B0604030504040204" pitchFamily="50" charset="-128"/>
                  </a:rPr>
                  <a:t>平均</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oMath>
                </a14:m>
                <a:r>
                  <a:rPr kumimoji="1" lang="ja-JP" altLang="en-US" sz="2400" b="0" dirty="0">
                    <a:latin typeface="メイリオ" panose="020B0604030504040204" pitchFamily="50" charset="-128"/>
                    <a:ea typeface="メイリオ" panose="020B0604030504040204" pitchFamily="50" charset="-128"/>
                  </a:rPr>
                  <a:t>から</a:t>
                </a:r>
                <a:endParaRPr kumimoji="1" lang="en-US" altLang="ja-JP" sz="2400" b="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遠いために小さな確率になる（スパース性が足を引っ張る）</a:t>
                </a:r>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3AF7B8F5-E86C-03C0-88AD-DD702CC0F83A}"/>
                  </a:ext>
                </a:extLst>
              </p:cNvPr>
              <p:cNvSpPr txBox="1">
                <a:spLocks noRot="1" noChangeAspect="1" noMove="1" noResize="1" noEditPoints="1" noAdjustHandles="1" noChangeArrowheads="1" noChangeShapeType="1" noTextEdit="1"/>
              </p:cNvSpPr>
              <p:nvPr/>
            </p:nvSpPr>
            <p:spPr>
              <a:xfrm>
                <a:off x="963403" y="2279445"/>
                <a:ext cx="10791352" cy="1155509"/>
              </a:xfrm>
              <a:prstGeom prst="rect">
                <a:avLst/>
              </a:prstGeom>
              <a:blipFill>
                <a:blip r:embed="rId3"/>
                <a:stretch>
                  <a:fillRect l="-1695" t="-3704" r="-791" b="-15344"/>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FC1E5F17-9705-9062-83E6-D299C94C1423}"/>
              </a:ext>
            </a:extLst>
          </p:cNvPr>
          <p:cNvSpPr/>
          <p:nvPr/>
        </p:nvSpPr>
        <p:spPr>
          <a:xfrm>
            <a:off x="4395288" y="1818975"/>
            <a:ext cx="1095375" cy="3443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AFB4D01-E9CD-E99B-9171-41122E230614}"/>
                  </a:ext>
                </a:extLst>
              </p:cNvPr>
              <p:cNvSpPr txBox="1"/>
              <p:nvPr/>
            </p:nvSpPr>
            <p:spPr>
              <a:xfrm>
                <a:off x="8378446" y="6179680"/>
                <a:ext cx="512376" cy="553998"/>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1</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0AFB4D01-E9CD-E99B-9171-41122E230614}"/>
                  </a:ext>
                </a:extLst>
              </p:cNvPr>
              <p:cNvSpPr txBox="1">
                <a:spLocks noRot="1" noChangeAspect="1" noMove="1" noResize="1" noEditPoints="1" noAdjustHandles="1" noChangeArrowheads="1" noChangeShapeType="1" noTextEdit="1"/>
              </p:cNvSpPr>
              <p:nvPr/>
            </p:nvSpPr>
            <p:spPr>
              <a:xfrm>
                <a:off x="8378446" y="6179680"/>
                <a:ext cx="512376"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B490410-8AA7-0546-3914-F2C690E77399}"/>
                  </a:ext>
                </a:extLst>
              </p:cNvPr>
              <p:cNvSpPr txBox="1"/>
              <p:nvPr/>
            </p:nvSpPr>
            <p:spPr>
              <a:xfrm>
                <a:off x="1871323" y="3460919"/>
                <a:ext cx="612604"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2</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1B490410-8AA7-0546-3914-F2C690E77399}"/>
                  </a:ext>
                </a:extLst>
              </p:cNvPr>
              <p:cNvSpPr txBox="1">
                <a:spLocks noRot="1" noChangeAspect="1" noMove="1" noResize="1" noEditPoints="1" noAdjustHandles="1" noChangeArrowheads="1" noChangeShapeType="1" noTextEdit="1"/>
              </p:cNvSpPr>
              <p:nvPr/>
            </p:nvSpPr>
            <p:spPr>
              <a:xfrm>
                <a:off x="1871323" y="3460919"/>
                <a:ext cx="612604" cy="553998"/>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B49FFE74-155C-54BE-D6C2-9C7360667B10}"/>
              </a:ext>
            </a:extLst>
          </p:cNvPr>
          <p:cNvSpPr txBox="1"/>
          <p:nvPr/>
        </p:nvSpPr>
        <p:spPr>
          <a:xfrm>
            <a:off x="2284826" y="3587034"/>
            <a:ext cx="12426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p>
        </p:txBody>
      </p:sp>
      <p:sp>
        <p:nvSpPr>
          <p:cNvPr id="31" name="テキスト ボックス 30">
            <a:extLst>
              <a:ext uri="{FF2B5EF4-FFF2-40B4-BE49-F238E27FC236}">
                <a16:creationId xmlns:a16="http://schemas.microsoft.com/office/drawing/2014/main" id="{3A6194B7-5A6D-A1BF-7440-A29C59F28D7D}"/>
              </a:ext>
            </a:extLst>
          </p:cNvPr>
          <p:cNvSpPr txBox="1"/>
          <p:nvPr/>
        </p:nvSpPr>
        <p:spPr>
          <a:xfrm>
            <a:off x="8546372" y="63597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a:t>
            </a:r>
          </a:p>
        </p:txBody>
      </p:sp>
      <p:sp>
        <p:nvSpPr>
          <p:cNvPr id="32" name="テキスト ボックス 31">
            <a:extLst>
              <a:ext uri="{FF2B5EF4-FFF2-40B4-BE49-F238E27FC236}">
                <a16:creationId xmlns:a16="http://schemas.microsoft.com/office/drawing/2014/main" id="{56A09919-019B-6465-08D5-04F2E9DBEE9D}"/>
              </a:ext>
            </a:extLst>
          </p:cNvPr>
          <p:cNvSpPr txBox="1"/>
          <p:nvPr/>
        </p:nvSpPr>
        <p:spPr>
          <a:xfrm>
            <a:off x="5425759" y="5764724"/>
            <a:ext cx="1210588" cy="1323439"/>
          </a:xfrm>
          <a:prstGeom prst="rect">
            <a:avLst/>
          </a:prstGeom>
          <a:noFill/>
        </p:spPr>
        <p:txBody>
          <a:bodyPr wrap="none" rtlCol="0">
            <a:spAutoFit/>
          </a:bodyPr>
          <a:lstStyle/>
          <a:p>
            <a:pPr algn="l"/>
            <a:r>
              <a:rPr kumimoji="1" lang="ja-JP" altLang="en-US" sz="8000" dirty="0">
                <a:solidFill>
                  <a:srgbClr val="FF0000"/>
                </a:solidFill>
                <a:latin typeface="メイリオ" panose="020B0604030504040204" pitchFamily="50" charset="-128"/>
                <a:ea typeface="メイリオ" panose="020B0604030504040204" pitchFamily="50" charset="-128"/>
              </a:rPr>
              <a:t>・</a:t>
            </a:r>
          </a:p>
        </p:txBody>
      </p:sp>
      <p:cxnSp>
        <p:nvCxnSpPr>
          <p:cNvPr id="33" name="直線矢印コネクタ 32">
            <a:extLst>
              <a:ext uri="{FF2B5EF4-FFF2-40B4-BE49-F238E27FC236}">
                <a16:creationId xmlns:a16="http://schemas.microsoft.com/office/drawing/2014/main" id="{78C19807-A31C-C343-992C-32A5F9DAF5A4}"/>
              </a:ext>
            </a:extLst>
          </p:cNvPr>
          <p:cNvCxnSpPr>
            <a:cxnSpLocks/>
          </p:cNvCxnSpPr>
          <p:nvPr/>
        </p:nvCxnSpPr>
        <p:spPr>
          <a:xfrm flipV="1">
            <a:off x="3402648" y="6343563"/>
            <a:ext cx="5598368" cy="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67C1AE-E1CF-2BF2-B995-090FE62EC9CD}"/>
              </a:ext>
            </a:extLst>
          </p:cNvPr>
          <p:cNvCxnSpPr>
            <a:cxnSpLocks/>
          </p:cNvCxnSpPr>
          <p:nvPr/>
        </p:nvCxnSpPr>
        <p:spPr>
          <a:xfrm flipV="1">
            <a:off x="3373753" y="3705225"/>
            <a:ext cx="0" cy="270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グループ化 38">
            <a:extLst>
              <a:ext uri="{FF2B5EF4-FFF2-40B4-BE49-F238E27FC236}">
                <a16:creationId xmlns:a16="http://schemas.microsoft.com/office/drawing/2014/main" id="{A38B26D2-4A1A-187A-568F-A55DBB282713}"/>
              </a:ext>
            </a:extLst>
          </p:cNvPr>
          <p:cNvGrpSpPr/>
          <p:nvPr/>
        </p:nvGrpSpPr>
        <p:grpSpPr>
          <a:xfrm rot="17682631">
            <a:off x="5652778" y="4184684"/>
            <a:ext cx="2093048" cy="2712180"/>
            <a:chOff x="6170648" y="1391812"/>
            <a:chExt cx="482082" cy="325017"/>
          </a:xfrm>
        </p:grpSpPr>
        <p:sp>
          <p:nvSpPr>
            <p:cNvPr id="40" name="楕円 39">
              <a:extLst>
                <a:ext uri="{FF2B5EF4-FFF2-40B4-BE49-F238E27FC236}">
                  <a16:creationId xmlns:a16="http://schemas.microsoft.com/office/drawing/2014/main" id="{B918BAB2-E676-AEA1-8877-C37BD7575A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DE32FC8-3A60-BA1D-6AEE-BCA4989B3BE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6466F6C5-9E43-46C3-ACB8-0C0CD0279DA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5504C698-B4D8-CCB0-368F-E545890116D9}"/>
              </a:ext>
            </a:extLst>
          </p:cNvPr>
          <p:cNvSpPr txBox="1"/>
          <p:nvPr/>
        </p:nvSpPr>
        <p:spPr>
          <a:xfrm>
            <a:off x="6543051" y="5270598"/>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9973B84F-2A98-EA13-B219-2305BDB36825}"/>
                  </a:ext>
                </a:extLst>
              </p:cNvPr>
              <p:cNvSpPr txBox="1"/>
              <p:nvPr/>
            </p:nvSpPr>
            <p:spPr>
              <a:xfrm>
                <a:off x="4435255" y="5797555"/>
                <a:ext cx="1746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𝑑𝑎𝑡𝑎</m:t>
                      </m:r>
                      <m:r>
                        <a:rPr kumimoji="1" lang="en-US" altLang="ja-JP" sz="2400" b="0" i="1" smtClean="0">
                          <a:latin typeface="Cambria Math" panose="02040503050406030204" pitchFamily="18" charset="0"/>
                          <a:ea typeface="メイリオ" panose="020B0604030504040204" pitchFamily="50" charset="-128"/>
                        </a:rPr>
                        <m:t> : (3,0)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9973B84F-2A98-EA13-B219-2305BDB36825}"/>
                  </a:ext>
                </a:extLst>
              </p:cNvPr>
              <p:cNvSpPr txBox="1">
                <a:spLocks noRot="1" noChangeAspect="1" noMove="1" noResize="1" noEditPoints="1" noAdjustHandles="1" noChangeArrowheads="1" noChangeShapeType="1" noTextEdit="1"/>
              </p:cNvSpPr>
              <p:nvPr/>
            </p:nvSpPr>
            <p:spPr>
              <a:xfrm>
                <a:off x="4435255" y="5797555"/>
                <a:ext cx="1746184" cy="369332"/>
              </a:xfrm>
              <a:prstGeom prst="rect">
                <a:avLst/>
              </a:prstGeom>
              <a:blipFill>
                <a:blip r:embed="rId6"/>
                <a:stretch>
                  <a:fillRect l="-2797" t="-4918" r="-4895"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54221D3-2A57-E6B1-4D51-326903A95F82}"/>
                  </a:ext>
                </a:extLst>
              </p:cNvPr>
              <p:cNvSpPr txBox="1"/>
              <p:nvPr/>
            </p:nvSpPr>
            <p:spPr>
              <a:xfrm>
                <a:off x="6765223" y="5323699"/>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854221D3-2A57-E6B1-4D51-326903A95F82}"/>
                  </a:ext>
                </a:extLst>
              </p:cNvPr>
              <p:cNvSpPr txBox="1">
                <a:spLocks noRot="1" noChangeAspect="1" noMove="1" noResize="1" noEditPoints="1" noAdjustHandles="1" noChangeArrowheads="1" noChangeShapeType="1" noTextEdit="1"/>
              </p:cNvSpPr>
              <p:nvPr/>
            </p:nvSpPr>
            <p:spPr>
              <a:xfrm>
                <a:off x="6765223" y="5323699"/>
                <a:ext cx="1656159" cy="461665"/>
              </a:xfrm>
              <a:prstGeom prst="rect">
                <a:avLst/>
              </a:prstGeom>
              <a:blipFill>
                <a:blip r:embed="rId7"/>
                <a:stretch>
                  <a:fillRect b="-3947"/>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4E2A510A-A27A-B733-C3CD-8CC418210DF8}"/>
              </a:ext>
            </a:extLst>
          </p:cNvPr>
          <p:cNvSpPr txBox="1"/>
          <p:nvPr/>
        </p:nvSpPr>
        <p:spPr>
          <a:xfrm>
            <a:off x="7775201" y="3964963"/>
            <a:ext cx="2871299"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0.16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0.003</a:t>
            </a:r>
            <a:endParaRPr kumimoji="1" lang="ja-JP" altLang="en-US" sz="2400"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CF6A3623-10BF-EF37-9BF8-D2F1B0ABCAF2}"/>
              </a:ext>
            </a:extLst>
          </p:cNvPr>
          <p:cNvSpPr txBox="1"/>
          <p:nvPr/>
        </p:nvSpPr>
        <p:spPr>
          <a:xfrm>
            <a:off x="7696981" y="358703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正規分布確率</a:t>
            </a:r>
          </a:p>
        </p:txBody>
      </p:sp>
      <p:cxnSp>
        <p:nvCxnSpPr>
          <p:cNvPr id="58" name="直線矢印コネクタ 57">
            <a:extLst>
              <a:ext uri="{FF2B5EF4-FFF2-40B4-BE49-F238E27FC236}">
                <a16:creationId xmlns:a16="http://schemas.microsoft.com/office/drawing/2014/main" id="{8B0A2921-D4EC-45A7-0A22-F663888123CC}"/>
              </a:ext>
            </a:extLst>
          </p:cNvPr>
          <p:cNvCxnSpPr>
            <a:cxnSpLocks/>
          </p:cNvCxnSpPr>
          <p:nvPr/>
        </p:nvCxnSpPr>
        <p:spPr>
          <a:xfrm flipH="1">
            <a:off x="6201832" y="5692707"/>
            <a:ext cx="434515" cy="48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74EAEB-5D2A-CDB0-8D11-B73A8F614839}"/>
              </a:ext>
            </a:extLst>
          </p:cNvPr>
          <p:cNvSpPr txBox="1"/>
          <p:nvPr/>
        </p:nvSpPr>
        <p:spPr>
          <a:xfrm>
            <a:off x="407631" y="3035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アルゴリズムをざっくり</a:t>
            </a:r>
          </a:p>
        </p:txBody>
      </p:sp>
      <p:graphicFrame>
        <p:nvGraphicFramePr>
          <p:cNvPr id="4" name="図表 3">
            <a:extLst>
              <a:ext uri="{FF2B5EF4-FFF2-40B4-BE49-F238E27FC236}">
                <a16:creationId xmlns:a16="http://schemas.microsoft.com/office/drawing/2014/main" id="{1817CBB4-C1D4-8195-964B-9E3E9A3D102F}"/>
              </a:ext>
            </a:extLst>
          </p:cNvPr>
          <p:cNvGraphicFramePr/>
          <p:nvPr>
            <p:extLst>
              <p:ext uri="{D42A27DB-BD31-4B8C-83A1-F6EECF244321}">
                <p14:modId xmlns:p14="http://schemas.microsoft.com/office/powerpoint/2010/main" val="3144971429"/>
              </p:ext>
            </p:extLst>
          </p:nvPr>
        </p:nvGraphicFramePr>
        <p:xfrm>
          <a:off x="-229183" y="1502028"/>
          <a:ext cx="4410075" cy="399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5A6371-9087-1FF4-8C8E-52F96BCD832B}"/>
                  </a:ext>
                </a:extLst>
              </p:cNvPr>
              <p:cNvSpPr txBox="1"/>
              <p:nvPr/>
            </p:nvSpPr>
            <p:spPr>
              <a:xfrm>
                <a:off x="3995938" y="1083288"/>
                <a:ext cx="5924699" cy="739113"/>
              </a:xfrm>
              <a:prstGeom prst="rect">
                <a:avLst/>
              </a:prstGeom>
              <a:noFill/>
            </p:spPr>
            <p:txBody>
              <a:bodyPr wrap="none" lIns="0" tIns="0" rIns="0" bIns="0" rtlCol="0">
                <a:spAutoFit/>
              </a:bodyPr>
              <a:lstStyle/>
              <a:p>
                <a:pPr algn="l"/>
                <a:r>
                  <a:rPr kumimoji="1" lang="ja-JP" altLang="en-US" sz="2400" b="1" dirty="0">
                    <a:ea typeface="メイリオ" panose="020B0604030504040204" pitchFamily="50" charset="-128"/>
                  </a:rPr>
                  <a:t>混合比率</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𝜽</m:t>
                        </m:r>
                      </m:e>
                      <m:sub>
                        <m:r>
                          <a:rPr kumimoji="1" lang="en-US" altLang="ja-JP" sz="2400" b="1" i="1" smtClean="0">
                            <a:latin typeface="Cambria Math" panose="02040503050406030204" pitchFamily="18" charset="0"/>
                            <a:ea typeface="メイリオ" panose="020B0604030504040204" pitchFamily="50" charset="-128"/>
                          </a:rPr>
                          <m:t>𝒌</m:t>
                        </m:r>
                      </m:sub>
                    </m:sSub>
                    <m:r>
                      <a:rPr kumimoji="1" lang="en-US" altLang="ja-JP" sz="2400" b="0" i="1" smtClean="0">
                        <a:latin typeface="Cambria Math" panose="02040503050406030204" pitchFamily="18" charset="0"/>
                        <a:ea typeface="メイリオ" panose="020B0604030504040204" pitchFamily="50" charset="-128"/>
                      </a:rPr>
                      <m:t>:</m:t>
                    </m:r>
                  </m:oMath>
                </a14:m>
                <a:endParaRPr kumimoji="1" lang="en-US" altLang="ja-JP" sz="2400" b="0" i="1" dirty="0">
                  <a:latin typeface="Cambria Math" panose="02040503050406030204" pitchFamily="18" charset="0"/>
                  <a:ea typeface="メイリオ" panose="020B0604030504040204" pitchFamily="50" charset="-128"/>
                </a:endParaRPr>
              </a:p>
              <a:p>
                <a:pPr algn="l"/>
                <a:r>
                  <a:rPr lang="ja-JP" altLang="en-US" sz="2400" dirty="0">
                    <a:ea typeface="メイリオ" panose="020B0604030504040204" pitchFamily="50" charset="-128"/>
                  </a:rPr>
                  <a:t>　</a:t>
                </a:r>
                <a14:m>
                  <m:oMath xmlns:m="http://schemas.openxmlformats.org/officeDocument/2006/math">
                    <m:r>
                      <m:rPr>
                        <m:sty m:val="p"/>
                      </m:rPr>
                      <a:rPr lang="en-US" altLang="ja-JP" sz="2400" i="1">
                        <a:latin typeface="Cambria Math" panose="02040503050406030204" pitchFamily="18" charset="0"/>
                        <a:ea typeface="メイリオ" panose="020B0604030504040204" pitchFamily="50" charset="-128"/>
                      </a:rPr>
                      <m:t>K</m:t>
                    </m:r>
                    <m:r>
                      <a:rPr lang="ja-JP" altLang="en-US" sz="2400" i="1">
                        <a:latin typeface="Cambria Math" panose="02040503050406030204" pitchFamily="18" charset="0"/>
                        <a:ea typeface="メイリオ" panose="020B0604030504040204" pitchFamily="50" charset="-128"/>
                      </a:rPr>
                      <m:t>個</m:t>
                    </m:r>
                  </m:oMath>
                </a14:m>
                <a:r>
                  <a:rPr kumimoji="1" lang="ja-JP" altLang="en-US" sz="2400" dirty="0">
                    <a:latin typeface="メイリオ" panose="020B0604030504040204" pitchFamily="50" charset="-128"/>
                    <a:ea typeface="メイリオ" panose="020B0604030504040204" pitchFamily="50" charset="-128"/>
                  </a:rPr>
                  <a:t>の要素を持つベクトル（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次元配列）</a:t>
                </a:r>
              </a:p>
            </p:txBody>
          </p:sp>
        </mc:Choice>
        <mc:Fallback xmlns="">
          <p:sp>
            <p:nvSpPr>
              <p:cNvPr id="7" name="テキスト ボックス 6">
                <a:extLst>
                  <a:ext uri="{FF2B5EF4-FFF2-40B4-BE49-F238E27FC236}">
                    <a16:creationId xmlns:a16="http://schemas.microsoft.com/office/drawing/2014/main" id="{C75A6371-9087-1FF4-8C8E-52F96BCD832B}"/>
                  </a:ext>
                </a:extLst>
              </p:cNvPr>
              <p:cNvSpPr txBox="1">
                <a:spLocks noRot="1" noChangeAspect="1" noMove="1" noResize="1" noEditPoints="1" noAdjustHandles="1" noChangeArrowheads="1" noChangeShapeType="1" noTextEdit="1"/>
              </p:cNvSpPr>
              <p:nvPr/>
            </p:nvSpPr>
            <p:spPr>
              <a:xfrm>
                <a:off x="3995938" y="1083288"/>
                <a:ext cx="5924699" cy="739113"/>
              </a:xfrm>
              <a:prstGeom prst="rect">
                <a:avLst/>
              </a:prstGeom>
              <a:blipFill>
                <a:blip r:embed="rId7"/>
                <a:stretch>
                  <a:fillRect l="-3193" t="-11570" r="-2266" b="-256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1ECBEAF-C688-AC63-47E8-F943328FDC19}"/>
                  </a:ext>
                </a:extLst>
              </p:cNvPr>
              <p:cNvSpPr txBox="1"/>
              <p:nvPr/>
            </p:nvSpPr>
            <p:spPr>
              <a:xfrm>
                <a:off x="3784855" y="1895706"/>
                <a:ext cx="5878917" cy="876074"/>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カテゴリカル分布パラメータ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𝒌𝒗</m:t>
                        </m:r>
                      </m:sub>
                    </m:sSub>
                  </m:oMath>
                </a14:m>
                <a:r>
                  <a:rPr kumimoji="1" lang="en-US" altLang="ja-JP" sz="2400" dirty="0">
                    <a:latin typeface="メイリオ" panose="020B0604030504040204" pitchFamily="50" charset="-128"/>
                    <a:ea typeface="メイリオ" panose="020B0604030504040204" pitchFamily="50" charset="-128"/>
                  </a:rPr>
                  <a:t>:</a:t>
                </a:r>
                <a:endParaRPr kumimoji="1" lang="en-US" altLang="ja-JP" sz="2400" b="0" i="1" dirty="0">
                  <a:latin typeface="Cambria Math" panose="02040503050406030204" pitchFamily="18" charset="0"/>
                  <a:ea typeface="メイリオ" panose="020B0604030504040204" pitchFamily="50" charset="-128"/>
                </a:endParaRPr>
              </a:p>
              <a:p>
                <a:pPr algn="l"/>
                <a14:m>
                  <m:oMath xmlns:m="http://schemas.openxmlformats.org/officeDocument/2006/math">
                    <m:r>
                      <a:rPr lang="ja-JP" altLang="en-US" sz="2400" i="1" dirty="0">
                        <a:latin typeface="Cambria Math" panose="02040503050406030204" pitchFamily="18" charset="0"/>
                        <a:ea typeface="メイリオ" panose="020B0604030504040204" pitchFamily="50" charset="-128"/>
                      </a:rPr>
                      <m:t>　</m:t>
                    </m:r>
                    <m:r>
                      <a:rPr lang="ja-JP" altLang="en-US" sz="2400" b="0" i="1" dirty="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𝐾</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行列（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 次頁参照</a:t>
                </a:r>
              </a:p>
            </p:txBody>
          </p:sp>
        </mc:Choice>
        <mc:Fallback xmlns="">
          <p:sp>
            <p:nvSpPr>
              <p:cNvPr id="8" name="テキスト ボックス 7">
                <a:extLst>
                  <a:ext uri="{FF2B5EF4-FFF2-40B4-BE49-F238E27FC236}">
                    <a16:creationId xmlns:a16="http://schemas.microsoft.com/office/drawing/2014/main" id="{21ECBEAF-C688-AC63-47E8-F943328FDC19}"/>
                  </a:ext>
                </a:extLst>
              </p:cNvPr>
              <p:cNvSpPr txBox="1">
                <a:spLocks noRot="1" noChangeAspect="1" noMove="1" noResize="1" noEditPoints="1" noAdjustHandles="1" noChangeArrowheads="1" noChangeShapeType="1" noTextEdit="1"/>
              </p:cNvSpPr>
              <p:nvPr/>
            </p:nvSpPr>
            <p:spPr>
              <a:xfrm>
                <a:off x="3784855" y="1895706"/>
                <a:ext cx="5878917" cy="876074"/>
              </a:xfrm>
              <a:prstGeom prst="rect">
                <a:avLst/>
              </a:prstGeom>
              <a:blipFill>
                <a:blip r:embed="rId8"/>
                <a:stretch>
                  <a:fillRect l="-1660" t="-4167" r="-622" b="-15278"/>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206F79CF-8517-A9F5-963B-4EB84CB593C7}"/>
              </a:ext>
            </a:extLst>
          </p:cNvPr>
          <p:cNvSpPr/>
          <p:nvPr/>
        </p:nvSpPr>
        <p:spPr>
          <a:xfrm>
            <a:off x="3652114" y="1083289"/>
            <a:ext cx="205761" cy="16646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681BD61-0767-D4B5-3C08-12B77DC6B974}"/>
                  </a:ext>
                </a:extLst>
              </p:cNvPr>
              <p:cNvSpPr txBox="1"/>
              <p:nvPr/>
            </p:nvSpPr>
            <p:spPr>
              <a:xfrm>
                <a:off x="3553155" y="3046092"/>
                <a:ext cx="4032899"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3681BD61-0767-D4B5-3C08-12B77DC6B974}"/>
                  </a:ext>
                </a:extLst>
              </p:cNvPr>
              <p:cNvSpPr txBox="1">
                <a:spLocks noRot="1" noChangeAspect="1" noMove="1" noResize="1" noEditPoints="1" noAdjustHandles="1" noChangeArrowheads="1" noChangeShapeType="1" noTextEdit="1"/>
              </p:cNvSpPr>
              <p:nvPr/>
            </p:nvSpPr>
            <p:spPr>
              <a:xfrm>
                <a:off x="3553155" y="3046092"/>
                <a:ext cx="4032899" cy="9174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B4A9932-7B23-36D5-6703-AA3AD67F7DC2}"/>
                  </a:ext>
                </a:extLst>
              </p:cNvPr>
              <p:cNvSpPr txBox="1"/>
              <p:nvPr/>
            </p:nvSpPr>
            <p:spPr>
              <a:xfrm>
                <a:off x="7479007" y="4554502"/>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B4A9932-7B23-36D5-6703-AA3AD67F7DC2}"/>
                  </a:ext>
                </a:extLst>
              </p:cNvPr>
              <p:cNvSpPr txBox="1">
                <a:spLocks noRot="1" noChangeAspect="1" noMove="1" noResize="1" noEditPoints="1" noAdjustHandles="1" noChangeArrowheads="1" noChangeShapeType="1" noTextEdit="1"/>
              </p:cNvSpPr>
              <p:nvPr/>
            </p:nvSpPr>
            <p:spPr>
              <a:xfrm>
                <a:off x="7479007" y="4554502"/>
                <a:ext cx="3983142" cy="873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96C1C3-D083-D406-6A5E-C9D59702E501}"/>
                  </a:ext>
                </a:extLst>
              </p:cNvPr>
              <p:cNvSpPr txBox="1"/>
              <p:nvPr/>
            </p:nvSpPr>
            <p:spPr>
              <a:xfrm>
                <a:off x="3784855" y="4554502"/>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096C1C3-D083-D406-6A5E-C9D59702E501}"/>
                  </a:ext>
                </a:extLst>
              </p:cNvPr>
              <p:cNvSpPr txBox="1">
                <a:spLocks noRot="1" noChangeAspect="1" noMove="1" noResize="1" noEditPoints="1" noAdjustHandles="1" noChangeArrowheads="1" noChangeShapeType="1" noTextEdit="1"/>
              </p:cNvSpPr>
              <p:nvPr/>
            </p:nvSpPr>
            <p:spPr>
              <a:xfrm>
                <a:off x="3784855" y="4554502"/>
                <a:ext cx="3206519" cy="871905"/>
              </a:xfrm>
              <a:prstGeom prst="rect">
                <a:avLst/>
              </a:prstGeom>
              <a:blipFill>
                <a:blip r:embed="rId11"/>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83FB277-EE13-6531-D82A-B490BEEB177B}"/>
              </a:ext>
            </a:extLst>
          </p:cNvPr>
          <p:cNvSpPr txBox="1"/>
          <p:nvPr/>
        </p:nvSpPr>
        <p:spPr>
          <a:xfrm>
            <a:off x="1210997" y="584695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メインプログラム</a:t>
            </a:r>
          </a:p>
        </p:txBody>
      </p:sp>
      <p:sp>
        <p:nvSpPr>
          <p:cNvPr id="13" name="テキスト ボックス 12">
            <a:extLst>
              <a:ext uri="{FF2B5EF4-FFF2-40B4-BE49-F238E27FC236}">
                <a16:creationId xmlns:a16="http://schemas.microsoft.com/office/drawing/2014/main" id="{FD25F11F-D7F6-854D-275E-A4AE30B74611}"/>
              </a:ext>
            </a:extLst>
          </p:cNvPr>
          <p:cNvSpPr txBox="1"/>
          <p:nvPr/>
        </p:nvSpPr>
        <p:spPr>
          <a:xfrm>
            <a:off x="3995938" y="5846953"/>
            <a:ext cx="32446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mixture_unigram.py</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CE732082-9EFE-E270-4B99-BCD19ADA8E7A}"/>
              </a:ext>
            </a:extLst>
          </p:cNvPr>
          <p:cNvSpPr txBox="1"/>
          <p:nvPr/>
        </p:nvSpPr>
        <p:spPr>
          <a:xfrm>
            <a:off x="1217678" y="6306185"/>
            <a:ext cx="272266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Unigram mixture</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4EEC746-DAF6-9A57-7535-559E3ED18C5D}"/>
              </a:ext>
            </a:extLst>
          </p:cNvPr>
          <p:cNvSpPr txBox="1"/>
          <p:nvPr/>
        </p:nvSpPr>
        <p:spPr>
          <a:xfrm>
            <a:off x="3995938" y="6306184"/>
            <a:ext cx="275210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em_algorithm.py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0012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DC0484-361F-6749-E661-634770D6E45E}"/>
                  </a:ext>
                </a:extLst>
              </p:cNvPr>
              <p:cNvSpPr txBox="1"/>
              <p:nvPr/>
            </p:nvSpPr>
            <p:spPr>
              <a:xfrm>
                <a:off x="2693789" y="2273394"/>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EDC0484-361F-6749-E661-634770D6E45E}"/>
                  </a:ext>
                </a:extLst>
              </p:cNvPr>
              <p:cNvSpPr txBox="1">
                <a:spLocks noRot="1" noChangeAspect="1" noMove="1" noResize="1" noEditPoints="1" noAdjustHandles="1" noChangeArrowheads="1" noChangeShapeType="1" noTextEdit="1"/>
              </p:cNvSpPr>
              <p:nvPr/>
            </p:nvSpPr>
            <p:spPr>
              <a:xfrm>
                <a:off x="2693789" y="2273394"/>
                <a:ext cx="579518" cy="369332"/>
              </a:xfrm>
              <a:prstGeom prst="rect">
                <a:avLst/>
              </a:prstGeom>
              <a:blipFill>
                <a:blip r:embed="rId2"/>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0E3E63-6DA3-34F9-5569-A36F3F5C43EF}"/>
                  </a:ext>
                </a:extLst>
              </p:cNvPr>
              <p:cNvSpPr txBox="1"/>
              <p:nvPr/>
            </p:nvSpPr>
            <p:spPr>
              <a:xfrm>
                <a:off x="9169999" y="2262941"/>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70E3E63-6DA3-34F9-5569-A36F3F5C43EF}"/>
                  </a:ext>
                </a:extLst>
              </p:cNvPr>
              <p:cNvSpPr txBox="1">
                <a:spLocks noRot="1" noChangeAspect="1" noMove="1" noResize="1" noEditPoints="1" noAdjustHandles="1" noChangeArrowheads="1" noChangeShapeType="1" noTextEdit="1"/>
              </p:cNvSpPr>
              <p:nvPr/>
            </p:nvSpPr>
            <p:spPr>
              <a:xfrm>
                <a:off x="9169999" y="2262941"/>
                <a:ext cx="573106" cy="369332"/>
              </a:xfrm>
              <a:prstGeom prst="rect">
                <a:avLst/>
              </a:prstGeom>
              <a:blipFill>
                <a:blip r:embed="rId3"/>
                <a:stretch>
                  <a:fillRect l="-14894" t="-3279" r="-1064"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DF417F0-6DFC-7445-5F8C-7576752DF736}"/>
                  </a:ext>
                </a:extLst>
              </p:cNvPr>
              <p:cNvSpPr txBox="1"/>
              <p:nvPr/>
            </p:nvSpPr>
            <p:spPr>
              <a:xfrm>
                <a:off x="3417899" y="226755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DF417F0-6DFC-7445-5F8C-7576752DF736}"/>
                  </a:ext>
                </a:extLst>
              </p:cNvPr>
              <p:cNvSpPr txBox="1">
                <a:spLocks noRot="1" noChangeAspect="1" noMove="1" noResize="1" noEditPoints="1" noAdjustHandles="1" noChangeArrowheads="1" noChangeShapeType="1" noTextEdit="1"/>
              </p:cNvSpPr>
              <p:nvPr/>
            </p:nvSpPr>
            <p:spPr>
              <a:xfrm>
                <a:off x="3417899" y="2267557"/>
                <a:ext cx="579518" cy="369332"/>
              </a:xfrm>
              <a:prstGeom prst="rect">
                <a:avLst/>
              </a:prstGeom>
              <a:blipFill>
                <a:blip r:embed="rId4"/>
                <a:stretch>
                  <a:fillRect l="-14737" t="-3279" r="-1053" b="-27869"/>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1A8EAB3E-973A-A8F9-823D-0FFBB3E25B8E}"/>
              </a:ext>
            </a:extLst>
          </p:cNvPr>
          <p:cNvSpPr/>
          <p:nvPr/>
        </p:nvSpPr>
        <p:spPr>
          <a:xfrm>
            <a:off x="2583112" y="1608056"/>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B2BE7FE-8D8E-BA90-86D1-D0526B06E40B}"/>
              </a:ext>
            </a:extLst>
          </p:cNvPr>
          <p:cNvSpPr/>
          <p:nvPr/>
        </p:nvSpPr>
        <p:spPr>
          <a:xfrm>
            <a:off x="3372288" y="1987165"/>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FBAEB74-847D-02B1-C3BD-DC2FE426B267}"/>
              </a:ext>
            </a:extLst>
          </p:cNvPr>
          <p:cNvSpPr/>
          <p:nvPr/>
        </p:nvSpPr>
        <p:spPr>
          <a:xfrm>
            <a:off x="9190201" y="1738715"/>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A4AFC3-9D25-CD43-5974-3844166ACAA4}"/>
              </a:ext>
            </a:extLst>
          </p:cNvPr>
          <p:cNvSpPr/>
          <p:nvPr/>
        </p:nvSpPr>
        <p:spPr>
          <a:xfrm>
            <a:off x="8382710" y="2091138"/>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2F0A3B2-3347-B807-3AE1-F74A98D2D151}"/>
              </a:ext>
            </a:extLst>
          </p:cNvPr>
          <p:cNvSpPr/>
          <p:nvPr/>
        </p:nvSpPr>
        <p:spPr>
          <a:xfrm>
            <a:off x="7544088" y="1882078"/>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97DB1D0-E05E-8FCB-FBCB-431E0440DCA3}"/>
              </a:ext>
            </a:extLst>
          </p:cNvPr>
          <p:cNvSpPr/>
          <p:nvPr/>
        </p:nvSpPr>
        <p:spPr>
          <a:xfrm>
            <a:off x="6694167" y="1987165"/>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22A96F3-371E-7EB9-6D06-C4163726E5A9}"/>
              </a:ext>
            </a:extLst>
          </p:cNvPr>
          <p:cNvSpPr/>
          <p:nvPr/>
        </p:nvSpPr>
        <p:spPr>
          <a:xfrm>
            <a:off x="5849933" y="1738715"/>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FEF7856-28BA-E143-F17B-EFA9305CD97D}"/>
              </a:ext>
            </a:extLst>
          </p:cNvPr>
          <p:cNvSpPr/>
          <p:nvPr/>
        </p:nvSpPr>
        <p:spPr>
          <a:xfrm>
            <a:off x="5005699" y="1821961"/>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1588E87-D9D6-3404-09E1-4EB3961829C2}"/>
              </a:ext>
            </a:extLst>
          </p:cNvPr>
          <p:cNvSpPr/>
          <p:nvPr/>
        </p:nvSpPr>
        <p:spPr>
          <a:xfrm>
            <a:off x="4161465" y="1882078"/>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20B380A-6034-3CA0-7C40-47A98F1B8BC6}"/>
              </a:ext>
            </a:extLst>
          </p:cNvPr>
          <p:cNvCxnSpPr/>
          <p:nvPr/>
        </p:nvCxnSpPr>
        <p:spPr>
          <a:xfrm>
            <a:off x="1688109" y="3648877"/>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C5465784-6122-BF5B-750A-1113D0C42AB9}"/>
              </a:ext>
            </a:extLst>
          </p:cNvPr>
          <p:cNvSpPr/>
          <p:nvPr/>
        </p:nvSpPr>
        <p:spPr>
          <a:xfrm>
            <a:off x="2583112" y="3500994"/>
            <a:ext cx="449675" cy="147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F42E7A0-7A51-A953-C25F-34E23F0B3399}"/>
              </a:ext>
            </a:extLst>
          </p:cNvPr>
          <p:cNvSpPr/>
          <p:nvPr/>
        </p:nvSpPr>
        <p:spPr>
          <a:xfrm>
            <a:off x="3372288" y="3134575"/>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0B33DF0-5D1B-5BCD-E395-763D348379B2}"/>
              </a:ext>
            </a:extLst>
          </p:cNvPr>
          <p:cNvSpPr/>
          <p:nvPr/>
        </p:nvSpPr>
        <p:spPr>
          <a:xfrm>
            <a:off x="9190201" y="3500995"/>
            <a:ext cx="449675" cy="1478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E126B74-0985-DA4A-5E1A-A16096F4AEC5}"/>
              </a:ext>
            </a:extLst>
          </p:cNvPr>
          <p:cNvSpPr/>
          <p:nvPr/>
        </p:nvSpPr>
        <p:spPr>
          <a:xfrm>
            <a:off x="8382710" y="3118528"/>
            <a:ext cx="449675" cy="5175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14882F5B-528C-E9EC-A3F8-7080F1FD0DE3}"/>
              </a:ext>
            </a:extLst>
          </p:cNvPr>
          <p:cNvSpPr/>
          <p:nvPr/>
        </p:nvSpPr>
        <p:spPr>
          <a:xfrm>
            <a:off x="6694167" y="3422607"/>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BE2B5A5-29EC-BF3C-FE0F-D79149FC294C}"/>
              </a:ext>
            </a:extLst>
          </p:cNvPr>
          <p:cNvSpPr/>
          <p:nvPr/>
        </p:nvSpPr>
        <p:spPr>
          <a:xfrm>
            <a:off x="5849933" y="3435392"/>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687D9C9-2F90-3A7B-D07C-37F783CA5A71}"/>
              </a:ext>
            </a:extLst>
          </p:cNvPr>
          <p:cNvSpPr/>
          <p:nvPr/>
        </p:nvSpPr>
        <p:spPr>
          <a:xfrm>
            <a:off x="5005699" y="3583521"/>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94954750-6825-B8A3-557F-B086425CC599}"/>
              </a:ext>
            </a:extLst>
          </p:cNvPr>
          <p:cNvSpPr/>
          <p:nvPr/>
        </p:nvSpPr>
        <p:spPr>
          <a:xfrm>
            <a:off x="4161465" y="3134576"/>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D6F0D0EA-45F6-9A14-81F8-5B7BCD3A5EA8}"/>
              </a:ext>
            </a:extLst>
          </p:cNvPr>
          <p:cNvCxnSpPr/>
          <p:nvPr/>
        </p:nvCxnSpPr>
        <p:spPr>
          <a:xfrm>
            <a:off x="1734879" y="2237275"/>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1B7FF4B-0E64-37DF-522D-A7AFB6671C0D}"/>
                  </a:ext>
                </a:extLst>
              </p:cNvPr>
              <p:cNvSpPr txBox="1"/>
              <p:nvPr/>
            </p:nvSpPr>
            <p:spPr>
              <a:xfrm>
                <a:off x="2571335" y="3687425"/>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41B7FF4B-0E64-37DF-522D-A7AFB6671C0D}"/>
                  </a:ext>
                </a:extLst>
              </p:cNvPr>
              <p:cNvSpPr txBox="1">
                <a:spLocks noRot="1" noChangeAspect="1" noMove="1" noResize="1" noEditPoints="1" noAdjustHandles="1" noChangeArrowheads="1" noChangeShapeType="1" noTextEdit="1"/>
              </p:cNvSpPr>
              <p:nvPr/>
            </p:nvSpPr>
            <p:spPr>
              <a:xfrm>
                <a:off x="2571335" y="3687425"/>
                <a:ext cx="586635" cy="369332"/>
              </a:xfrm>
              <a:prstGeom prst="rect">
                <a:avLst/>
              </a:prstGeom>
              <a:blipFill>
                <a:blip r:embed="rId5"/>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02D903DE-8789-000E-66B8-7D329A01EE63}"/>
                  </a:ext>
                </a:extLst>
              </p:cNvPr>
              <p:cNvSpPr txBox="1"/>
              <p:nvPr/>
            </p:nvSpPr>
            <p:spPr>
              <a:xfrm>
                <a:off x="9047545" y="3676972"/>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02D903DE-8789-000E-66B8-7D329A01EE63}"/>
                  </a:ext>
                </a:extLst>
              </p:cNvPr>
              <p:cNvSpPr txBox="1">
                <a:spLocks noRot="1" noChangeAspect="1" noMove="1" noResize="1" noEditPoints="1" noAdjustHandles="1" noChangeArrowheads="1" noChangeShapeType="1" noTextEdit="1"/>
              </p:cNvSpPr>
              <p:nvPr/>
            </p:nvSpPr>
            <p:spPr>
              <a:xfrm>
                <a:off x="9047545" y="3676972"/>
                <a:ext cx="580223" cy="369332"/>
              </a:xfrm>
              <a:prstGeom prst="rect">
                <a:avLst/>
              </a:prstGeom>
              <a:blipFill>
                <a:blip r:embed="rId6"/>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83AA792-4249-CF67-85FE-D8E5499F6A8B}"/>
                  </a:ext>
                </a:extLst>
              </p:cNvPr>
              <p:cNvSpPr txBox="1"/>
              <p:nvPr/>
            </p:nvSpPr>
            <p:spPr>
              <a:xfrm>
                <a:off x="3381392" y="369048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E83AA792-4249-CF67-85FE-D8E5499F6A8B}"/>
                  </a:ext>
                </a:extLst>
              </p:cNvPr>
              <p:cNvSpPr txBox="1">
                <a:spLocks noRot="1" noChangeAspect="1" noMove="1" noResize="1" noEditPoints="1" noAdjustHandles="1" noChangeArrowheads="1" noChangeShapeType="1" noTextEdit="1"/>
              </p:cNvSpPr>
              <p:nvPr/>
            </p:nvSpPr>
            <p:spPr>
              <a:xfrm>
                <a:off x="3381392" y="3690482"/>
                <a:ext cx="586635" cy="369332"/>
              </a:xfrm>
              <a:prstGeom prst="rect">
                <a:avLst/>
              </a:prstGeom>
              <a:blipFill>
                <a:blip r:embed="rId7"/>
                <a:stretch>
                  <a:fillRect l="-14583" t="-1639" r="-1042" b="-27869"/>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0FD51302-FD96-C9BA-F49B-398F0FA838AA}"/>
              </a:ext>
            </a:extLst>
          </p:cNvPr>
          <p:cNvCxnSpPr>
            <a:cxnSpLocks/>
          </p:cNvCxnSpPr>
          <p:nvPr/>
        </p:nvCxnSpPr>
        <p:spPr>
          <a:xfrm>
            <a:off x="10014812" y="1464910"/>
            <a:ext cx="1261" cy="3020525"/>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8F4E1D32-9CA2-12FF-CA4F-674F88D28285}"/>
                  </a:ext>
                </a:extLst>
              </p:cNvPr>
              <p:cNvSpPr/>
              <p:nvPr/>
            </p:nvSpPr>
            <p:spPr>
              <a:xfrm flipH="1">
                <a:off x="10014812" y="1822661"/>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i="1" smtClean="0">
                            <a:latin typeface="Cambria Math" panose="02040503050406030204" pitchFamily="18" charset="0"/>
                          </a:rPr>
                        </m:ctrlPr>
                      </m:sSubPr>
                      <m:e>
                        <m:r>
                          <a:rPr kumimoji="1" lang="ja-JP" altLang="en-US" sz="2000" i="1" smtClean="0">
                            <a:latin typeface="Cambria Math" panose="02040503050406030204" pitchFamily="18" charset="0"/>
                          </a:rPr>
                          <m:t>𝜃</m:t>
                        </m:r>
                      </m:e>
                      <m:sub>
                        <m:r>
                          <a:rPr kumimoji="1" lang="en-US" altLang="ja-JP" sz="2000" b="0" i="1" smtClean="0">
                            <a:latin typeface="Cambria Math" panose="02040503050406030204" pitchFamily="18" charset="0"/>
                          </a:rPr>
                          <m:t>1</m:t>
                        </m:r>
                      </m:sub>
                    </m:sSub>
                  </m:oMath>
                </a14:m>
                <a:r>
                  <a:rPr kumimoji="1" lang="en-US" altLang="ja-JP" sz="2000" dirty="0"/>
                  <a:t>=0.7</a:t>
                </a:r>
                <a:endParaRPr kumimoji="1" lang="ja-JP" altLang="en-US" sz="2000" dirty="0"/>
              </a:p>
            </p:txBody>
          </p:sp>
        </mc:Choice>
        <mc:Fallback xmlns="">
          <p:sp>
            <p:nvSpPr>
              <p:cNvPr id="28" name="正方形/長方形 27">
                <a:extLst>
                  <a:ext uri="{FF2B5EF4-FFF2-40B4-BE49-F238E27FC236}">
                    <a16:creationId xmlns:a16="http://schemas.microsoft.com/office/drawing/2014/main" id="{8F4E1D32-9CA2-12FF-CA4F-674F88D28285}"/>
                  </a:ext>
                </a:extLst>
              </p:cNvPr>
              <p:cNvSpPr>
                <a:spLocks noRot="1" noChangeAspect="1" noMove="1" noResize="1" noEditPoints="1" noAdjustHandles="1" noChangeArrowheads="1" noChangeShapeType="1" noTextEdit="1"/>
              </p:cNvSpPr>
              <p:nvPr/>
            </p:nvSpPr>
            <p:spPr>
              <a:xfrm flipH="1">
                <a:off x="10014812" y="1822661"/>
                <a:ext cx="965818" cy="709127"/>
              </a:xfrm>
              <a:prstGeom prst="rect">
                <a:avLst/>
              </a:prstGeom>
              <a:blipFill>
                <a:blip r:embed="rId8"/>
                <a:stretch>
                  <a:fillRect r="-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A95FAE22-6148-779A-B7C4-00D702E41184}"/>
                  </a:ext>
                </a:extLst>
              </p:cNvPr>
              <p:cNvSpPr/>
              <p:nvPr/>
            </p:nvSpPr>
            <p:spPr>
              <a:xfrm flipH="1">
                <a:off x="10017806" y="3349751"/>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𝜃</m:t>
                        </m:r>
                      </m:e>
                      <m:sub>
                        <m:r>
                          <a:rPr kumimoji="1" lang="en-US" altLang="ja-JP" sz="1600" b="0" i="1" smtClean="0">
                            <a:latin typeface="Cambria Math" panose="02040503050406030204" pitchFamily="18" charset="0"/>
                          </a:rPr>
                          <m:t>2</m:t>
                        </m:r>
                      </m:sub>
                    </m:sSub>
                  </m:oMath>
                </a14:m>
                <a:r>
                  <a:rPr kumimoji="1" lang="en-US" altLang="ja-JP" sz="1600" dirty="0"/>
                  <a:t>=0.3</a:t>
                </a:r>
                <a:endParaRPr kumimoji="1" lang="ja-JP" altLang="en-US" sz="1600" dirty="0"/>
              </a:p>
            </p:txBody>
          </p:sp>
        </mc:Choice>
        <mc:Fallback xmlns="">
          <p:sp>
            <p:nvSpPr>
              <p:cNvPr id="29" name="正方形/長方形 28">
                <a:extLst>
                  <a:ext uri="{FF2B5EF4-FFF2-40B4-BE49-F238E27FC236}">
                    <a16:creationId xmlns:a16="http://schemas.microsoft.com/office/drawing/2014/main" id="{A95FAE22-6148-779A-B7C4-00D702E41184}"/>
                  </a:ext>
                </a:extLst>
              </p:cNvPr>
              <p:cNvSpPr>
                <a:spLocks noRot="1" noChangeAspect="1" noMove="1" noResize="1" noEditPoints="1" noAdjustHandles="1" noChangeArrowheads="1" noChangeShapeType="1" noTextEdit="1"/>
              </p:cNvSpPr>
              <p:nvPr/>
            </p:nvSpPr>
            <p:spPr>
              <a:xfrm flipH="1">
                <a:off x="10017806" y="3349751"/>
                <a:ext cx="592593" cy="709127"/>
              </a:xfrm>
              <a:prstGeom prst="rect">
                <a:avLst/>
              </a:prstGeom>
              <a:blipFill>
                <a:blip r:embed="rId9"/>
                <a:stretch>
                  <a:fillRect b="-840"/>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0868958-7BF0-8F52-BC7A-27DA1919935B}"/>
              </a:ext>
            </a:extLst>
          </p:cNvPr>
          <p:cNvSpPr txBox="1"/>
          <p:nvPr/>
        </p:nvSpPr>
        <p:spPr>
          <a:xfrm>
            <a:off x="2521156" y="2713613"/>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78EB29FE-DD9F-7C8A-E29D-FE39D2C47174}"/>
              </a:ext>
            </a:extLst>
          </p:cNvPr>
          <p:cNvSpPr txBox="1"/>
          <p:nvPr/>
        </p:nvSpPr>
        <p:spPr>
          <a:xfrm>
            <a:off x="3235281" y="2694899"/>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923C4564-13FF-C7DA-38C2-BBF9A1A6833E}"/>
              </a:ext>
            </a:extLst>
          </p:cNvPr>
          <p:cNvSpPr txBox="1"/>
          <p:nvPr/>
        </p:nvSpPr>
        <p:spPr>
          <a:xfrm>
            <a:off x="4877443" y="271361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A2D167E1-BF4A-D6C6-2703-32E215451436}"/>
              </a:ext>
            </a:extLst>
          </p:cNvPr>
          <p:cNvSpPr txBox="1"/>
          <p:nvPr/>
        </p:nvSpPr>
        <p:spPr>
          <a:xfrm>
            <a:off x="7482132" y="2713613"/>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04D109E-924A-540A-3A30-2618D2BCA1C6}"/>
              </a:ext>
            </a:extLst>
          </p:cNvPr>
          <p:cNvSpPr txBox="1"/>
          <p:nvPr/>
        </p:nvSpPr>
        <p:spPr>
          <a:xfrm>
            <a:off x="9127531" y="271361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0.15</a:t>
            </a:r>
            <a:endParaRPr kumimoji="1" lang="ja-JP" altLang="en-US" sz="20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F4207600-7F3A-45BA-7B1F-4A105653D5B0}"/>
              </a:ext>
            </a:extLst>
          </p:cNvPr>
          <p:cNvSpPr txBox="1"/>
          <p:nvPr/>
        </p:nvSpPr>
        <p:spPr>
          <a:xfrm>
            <a:off x="4115417" y="271841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F8F069E9-1DB2-E6C9-1FE5-B0FB9E7BE715}"/>
              </a:ext>
            </a:extLst>
          </p:cNvPr>
          <p:cNvSpPr txBox="1"/>
          <p:nvPr/>
        </p:nvSpPr>
        <p:spPr>
          <a:xfrm>
            <a:off x="6557536" y="2713612"/>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CBF0273A-488A-4CB4-0C23-D36CCBCAFECA}"/>
              </a:ext>
            </a:extLst>
          </p:cNvPr>
          <p:cNvSpPr txBox="1"/>
          <p:nvPr/>
        </p:nvSpPr>
        <p:spPr>
          <a:xfrm>
            <a:off x="8263192" y="2713611"/>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0.02</a:t>
            </a:r>
            <a:endParaRPr kumimoji="1" lang="ja-JP" altLang="en-US" sz="20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3B595FAD-472C-F3EC-D072-2B9EFD1D80B1}"/>
              </a:ext>
            </a:extLst>
          </p:cNvPr>
          <p:cNvSpPr txBox="1"/>
          <p:nvPr/>
        </p:nvSpPr>
        <p:spPr>
          <a:xfrm>
            <a:off x="5699715" y="2726397"/>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0.18</a:t>
            </a:r>
            <a:endParaRPr kumimoji="1" lang="ja-JP" altLang="en-US" sz="20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EB0A3E78-5EF0-2AFC-4B9E-DAEBD81724C9}"/>
              </a:ext>
            </a:extLst>
          </p:cNvPr>
          <p:cNvSpPr txBox="1"/>
          <p:nvPr/>
        </p:nvSpPr>
        <p:spPr>
          <a:xfrm>
            <a:off x="2502286"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0.05</a:t>
            </a:r>
            <a:endParaRPr kumimoji="1" lang="ja-JP" altLang="en-US" sz="20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E2F8DED2-818F-00A9-0CA6-8131DB79707D}"/>
              </a:ext>
            </a:extLst>
          </p:cNvPr>
          <p:cNvSpPr txBox="1"/>
          <p:nvPr/>
        </p:nvSpPr>
        <p:spPr>
          <a:xfrm>
            <a:off x="3330648" y="4173584"/>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41" name="テキスト ボックス 40">
            <a:extLst>
              <a:ext uri="{FF2B5EF4-FFF2-40B4-BE49-F238E27FC236}">
                <a16:creationId xmlns:a16="http://schemas.microsoft.com/office/drawing/2014/main" id="{83395A9C-5B20-D6E5-AC83-1B932CB054C0}"/>
              </a:ext>
            </a:extLst>
          </p:cNvPr>
          <p:cNvSpPr txBox="1"/>
          <p:nvPr/>
        </p:nvSpPr>
        <p:spPr>
          <a:xfrm>
            <a:off x="4858573"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CD908F27-514D-741C-D561-4EA99B3C4EA2}"/>
              </a:ext>
            </a:extLst>
          </p:cNvPr>
          <p:cNvSpPr txBox="1"/>
          <p:nvPr/>
        </p:nvSpPr>
        <p:spPr>
          <a:xfrm>
            <a:off x="8311632" y="414302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34478F07-8216-FF04-8ECC-3D3B72713A0F}"/>
              </a:ext>
            </a:extLst>
          </p:cNvPr>
          <p:cNvSpPr txBox="1"/>
          <p:nvPr/>
        </p:nvSpPr>
        <p:spPr>
          <a:xfrm>
            <a:off x="9108661" y="4153393"/>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a:t>
            </a:r>
            <a:r>
              <a:rPr lang="en-US" altLang="ja-JP" sz="2000" dirty="0">
                <a:latin typeface="メイリオ" panose="020B0604030504040204" pitchFamily="50" charset="-128"/>
                <a:ea typeface="メイリオ" panose="020B0604030504040204" pitchFamily="50" charset="-128"/>
              </a:rPr>
              <a:t>05</a:t>
            </a:r>
            <a:endParaRPr kumimoji="1" lang="ja-JP" altLang="en-US" sz="20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CA793F7C-DF47-4846-AD45-4C234C2EDC5D}"/>
              </a:ext>
            </a:extLst>
          </p:cNvPr>
          <p:cNvSpPr txBox="1"/>
          <p:nvPr/>
        </p:nvSpPr>
        <p:spPr>
          <a:xfrm>
            <a:off x="4096547" y="4158198"/>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0.2</a:t>
            </a:r>
            <a:endParaRPr kumimoji="1" lang="ja-JP" altLang="en-US" sz="20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E31F1EDE-A353-CE43-38E2-8321DBD22332}"/>
              </a:ext>
            </a:extLst>
          </p:cNvPr>
          <p:cNvSpPr txBox="1"/>
          <p:nvPr/>
        </p:nvSpPr>
        <p:spPr>
          <a:xfrm>
            <a:off x="6538666" y="4153392"/>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60ED8A7C-862A-BEE5-E368-1B82523C3E4F}"/>
              </a:ext>
            </a:extLst>
          </p:cNvPr>
          <p:cNvSpPr txBox="1"/>
          <p:nvPr/>
        </p:nvSpPr>
        <p:spPr>
          <a:xfrm>
            <a:off x="7506538" y="4152909"/>
            <a:ext cx="59182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0.1</a:t>
            </a:r>
            <a:endParaRPr kumimoji="1" lang="ja-JP" altLang="en-US" sz="2000"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BD3F9840-53FB-8A9B-EB5A-9DA914B715AF}"/>
              </a:ext>
            </a:extLst>
          </p:cNvPr>
          <p:cNvSpPr txBox="1"/>
          <p:nvPr/>
        </p:nvSpPr>
        <p:spPr>
          <a:xfrm>
            <a:off x="5764724" y="4155814"/>
            <a:ext cx="750526"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0.09</a:t>
            </a:r>
            <a:endParaRPr kumimoji="1" lang="ja-JP" altLang="en-US" sz="2000" dirty="0">
              <a:latin typeface="メイリオ" panose="020B0604030504040204" pitchFamily="50" charset="-128"/>
              <a:ea typeface="メイリオ" panose="020B0604030504040204" pitchFamily="50" charset="-128"/>
            </a:endParaRPr>
          </a:p>
        </p:txBody>
      </p:sp>
      <p:sp>
        <p:nvSpPr>
          <p:cNvPr id="48" name="正方形/長方形 47">
            <a:extLst>
              <a:ext uri="{FF2B5EF4-FFF2-40B4-BE49-F238E27FC236}">
                <a16:creationId xmlns:a16="http://schemas.microsoft.com/office/drawing/2014/main" id="{B0CDFFAE-1693-1D49-9DE2-6BA87980C232}"/>
              </a:ext>
            </a:extLst>
          </p:cNvPr>
          <p:cNvSpPr/>
          <p:nvPr/>
        </p:nvSpPr>
        <p:spPr>
          <a:xfrm>
            <a:off x="7546131" y="3429000"/>
            <a:ext cx="449675" cy="226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graphicFrame>
            <p:nvGraphicFramePr>
              <p:cNvPr id="49" name="表 48">
                <a:extLst>
                  <a:ext uri="{FF2B5EF4-FFF2-40B4-BE49-F238E27FC236}">
                    <a16:creationId xmlns:a16="http://schemas.microsoft.com/office/drawing/2014/main" id="{8C1B62BD-36CE-F24D-2545-7B16F79230B2}"/>
                  </a:ext>
                </a:extLst>
              </p:cNvPr>
              <p:cNvGraphicFramePr>
                <a:graphicFrameLocks noGrp="1"/>
              </p:cNvGraphicFramePr>
              <p:nvPr>
                <p:extLst>
                  <p:ext uri="{D42A27DB-BD31-4B8C-83A1-F6EECF244321}">
                    <p14:modId xmlns:p14="http://schemas.microsoft.com/office/powerpoint/2010/main" val="1604055025"/>
                  </p:ext>
                </p:extLst>
              </p:nvPr>
            </p:nvGraphicFramePr>
            <p:xfrm>
              <a:off x="2424131" y="4641811"/>
              <a:ext cx="7453926" cy="640080"/>
            </p:xfrm>
            <a:graphic>
              <a:graphicData uri="http://schemas.openxmlformats.org/drawingml/2006/table">
                <a:tbl>
                  <a:tblPr firstRow="1" bandRow="1">
                    <a:tableStyleId>{5940675A-B579-460E-94D1-54222C63F5DA}</a:tableStyleId>
                  </a:tblPr>
                  <a:tblGrid>
                    <a:gridCol w="828214">
                      <a:extLst>
                        <a:ext uri="{9D8B030D-6E8A-4147-A177-3AD203B41FA5}">
                          <a16:colId xmlns:a16="http://schemas.microsoft.com/office/drawing/2014/main" val="2381605504"/>
                        </a:ext>
                      </a:extLst>
                    </a:gridCol>
                    <a:gridCol w="828214">
                      <a:extLst>
                        <a:ext uri="{9D8B030D-6E8A-4147-A177-3AD203B41FA5}">
                          <a16:colId xmlns:a16="http://schemas.microsoft.com/office/drawing/2014/main" val="2925659782"/>
                        </a:ext>
                      </a:extLst>
                    </a:gridCol>
                    <a:gridCol w="828214">
                      <a:extLst>
                        <a:ext uri="{9D8B030D-6E8A-4147-A177-3AD203B41FA5}">
                          <a16:colId xmlns:a16="http://schemas.microsoft.com/office/drawing/2014/main" val="1718085787"/>
                        </a:ext>
                      </a:extLst>
                    </a:gridCol>
                    <a:gridCol w="828214">
                      <a:extLst>
                        <a:ext uri="{9D8B030D-6E8A-4147-A177-3AD203B41FA5}">
                          <a16:colId xmlns:a16="http://schemas.microsoft.com/office/drawing/2014/main" val="2375405820"/>
                        </a:ext>
                      </a:extLst>
                    </a:gridCol>
                    <a:gridCol w="828214">
                      <a:extLst>
                        <a:ext uri="{9D8B030D-6E8A-4147-A177-3AD203B41FA5}">
                          <a16:colId xmlns:a16="http://schemas.microsoft.com/office/drawing/2014/main" val="1650049576"/>
                        </a:ext>
                      </a:extLst>
                    </a:gridCol>
                    <a:gridCol w="828214">
                      <a:extLst>
                        <a:ext uri="{9D8B030D-6E8A-4147-A177-3AD203B41FA5}">
                          <a16:colId xmlns:a16="http://schemas.microsoft.com/office/drawing/2014/main" val="3607431801"/>
                        </a:ext>
                      </a:extLst>
                    </a:gridCol>
                    <a:gridCol w="828214">
                      <a:extLst>
                        <a:ext uri="{9D8B030D-6E8A-4147-A177-3AD203B41FA5}">
                          <a16:colId xmlns:a16="http://schemas.microsoft.com/office/drawing/2014/main" val="2021435295"/>
                        </a:ext>
                      </a:extLst>
                    </a:gridCol>
                    <a:gridCol w="828214">
                      <a:extLst>
                        <a:ext uri="{9D8B030D-6E8A-4147-A177-3AD203B41FA5}">
                          <a16:colId xmlns:a16="http://schemas.microsoft.com/office/drawing/2014/main" val="1977304589"/>
                        </a:ext>
                      </a:extLst>
                    </a:gridCol>
                    <a:gridCol w="828214">
                      <a:extLst>
                        <a:ext uri="{9D8B030D-6E8A-4147-A177-3AD203B41FA5}">
                          <a16:colId xmlns:a16="http://schemas.microsoft.com/office/drawing/2014/main" val="2490836421"/>
                        </a:ext>
                      </a:extLst>
                    </a:gridCol>
                  </a:tblGrid>
                  <a:tr h="370840">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1:</a:t>
                          </a:r>
                        </a:p>
                        <a:p>
                          <a:pPr algn="ctr"/>
                          <a:r>
                            <a:rPr kumimoji="1" lang="ja-JP" altLang="en-US" dirty="0"/>
                            <a:t>温泉</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2:</a:t>
                          </a:r>
                        </a:p>
                        <a:p>
                          <a:pPr algn="ctr"/>
                          <a:r>
                            <a:rPr kumimoji="1" lang="ja-JP" altLang="en-US" dirty="0"/>
                            <a:t>夕食</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3:</a:t>
                          </a:r>
                        </a:p>
                        <a:p>
                          <a:pPr algn="ctr"/>
                          <a:r>
                            <a:rPr kumimoji="1" lang="ja-JP" altLang="en-US" dirty="0"/>
                            <a:t>地酒</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4:</a:t>
                          </a:r>
                        </a:p>
                        <a:p>
                          <a:pPr algn="ctr"/>
                          <a:r>
                            <a:rPr kumimoji="1" lang="ja-JP" altLang="en-US" dirty="0"/>
                            <a:t>露天</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5:</a:t>
                          </a:r>
                        </a:p>
                        <a:p>
                          <a:pPr algn="ctr"/>
                          <a:r>
                            <a:rPr kumimoji="1" lang="ja-JP" altLang="en-US" dirty="0"/>
                            <a:t>旅館</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6:</a:t>
                          </a:r>
                        </a:p>
                        <a:p>
                          <a:pPr algn="ctr"/>
                          <a:r>
                            <a:rPr kumimoji="1" lang="ja-JP" altLang="en-US" dirty="0"/>
                            <a:t>魚</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7:</a:t>
                          </a:r>
                        </a:p>
                        <a:p>
                          <a:pPr algn="ctr"/>
                          <a:r>
                            <a:rPr kumimoji="1" lang="ja-JP" altLang="en-US" dirty="0"/>
                            <a:t>泉質</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8:</a:t>
                          </a:r>
                        </a:p>
                        <a:p>
                          <a:pPr algn="ctr"/>
                          <a:r>
                            <a:rPr kumimoji="1" lang="ja-JP" altLang="en-US" dirty="0"/>
                            <a:t>土産</a:t>
                          </a:r>
                        </a:p>
                      </a:txBody>
                      <a:tcPr/>
                    </a:tc>
                    <a:tc>
                      <a:txBody>
                        <a:bodyPr/>
                        <a:lstStyle/>
                        <a:p>
                          <a:pPr algn="ctr"/>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en-US" altLang="ja-JP" dirty="0"/>
                            <a:t>9:</a:t>
                          </a:r>
                        </a:p>
                        <a:p>
                          <a:pPr algn="ctr"/>
                          <a:r>
                            <a:rPr kumimoji="1" lang="ja-JP" altLang="en-US" dirty="0"/>
                            <a:t>景色</a:t>
                          </a:r>
                        </a:p>
                      </a:txBody>
                      <a:tcPr/>
                    </a:tc>
                    <a:extLst>
                      <a:ext uri="{0D108BD9-81ED-4DB2-BD59-A6C34878D82A}">
                        <a16:rowId xmlns:a16="http://schemas.microsoft.com/office/drawing/2014/main" val="168072192"/>
                      </a:ext>
                    </a:extLst>
                  </a:tr>
                </a:tbl>
              </a:graphicData>
            </a:graphic>
          </p:graphicFrame>
        </mc:Choice>
        <mc:Fallback xmlns="">
          <p:graphicFrame>
            <p:nvGraphicFramePr>
              <p:cNvPr id="49" name="表 48">
                <a:extLst>
                  <a:ext uri="{FF2B5EF4-FFF2-40B4-BE49-F238E27FC236}">
                    <a16:creationId xmlns:a16="http://schemas.microsoft.com/office/drawing/2014/main" id="{8C1B62BD-36CE-F24D-2545-7B16F79230B2}"/>
                  </a:ext>
                </a:extLst>
              </p:cNvPr>
              <p:cNvGraphicFramePr>
                <a:graphicFrameLocks noGrp="1"/>
              </p:cNvGraphicFramePr>
              <p:nvPr>
                <p:extLst>
                  <p:ext uri="{D42A27DB-BD31-4B8C-83A1-F6EECF244321}">
                    <p14:modId xmlns:p14="http://schemas.microsoft.com/office/powerpoint/2010/main" val="1604055025"/>
                  </p:ext>
                </p:extLst>
              </p:nvPr>
            </p:nvGraphicFramePr>
            <p:xfrm>
              <a:off x="2424131" y="4641811"/>
              <a:ext cx="7453926" cy="640080"/>
            </p:xfrm>
            <a:graphic>
              <a:graphicData uri="http://schemas.openxmlformats.org/drawingml/2006/table">
                <a:tbl>
                  <a:tblPr firstRow="1" bandRow="1">
                    <a:tableStyleId>{5940675A-B579-460E-94D1-54222C63F5DA}</a:tableStyleId>
                  </a:tblPr>
                  <a:tblGrid>
                    <a:gridCol w="828214">
                      <a:extLst>
                        <a:ext uri="{9D8B030D-6E8A-4147-A177-3AD203B41FA5}">
                          <a16:colId xmlns:a16="http://schemas.microsoft.com/office/drawing/2014/main" val="2381605504"/>
                        </a:ext>
                      </a:extLst>
                    </a:gridCol>
                    <a:gridCol w="828214">
                      <a:extLst>
                        <a:ext uri="{9D8B030D-6E8A-4147-A177-3AD203B41FA5}">
                          <a16:colId xmlns:a16="http://schemas.microsoft.com/office/drawing/2014/main" val="2925659782"/>
                        </a:ext>
                      </a:extLst>
                    </a:gridCol>
                    <a:gridCol w="828214">
                      <a:extLst>
                        <a:ext uri="{9D8B030D-6E8A-4147-A177-3AD203B41FA5}">
                          <a16:colId xmlns:a16="http://schemas.microsoft.com/office/drawing/2014/main" val="1718085787"/>
                        </a:ext>
                      </a:extLst>
                    </a:gridCol>
                    <a:gridCol w="828214">
                      <a:extLst>
                        <a:ext uri="{9D8B030D-6E8A-4147-A177-3AD203B41FA5}">
                          <a16:colId xmlns:a16="http://schemas.microsoft.com/office/drawing/2014/main" val="2375405820"/>
                        </a:ext>
                      </a:extLst>
                    </a:gridCol>
                    <a:gridCol w="828214">
                      <a:extLst>
                        <a:ext uri="{9D8B030D-6E8A-4147-A177-3AD203B41FA5}">
                          <a16:colId xmlns:a16="http://schemas.microsoft.com/office/drawing/2014/main" val="1650049576"/>
                        </a:ext>
                      </a:extLst>
                    </a:gridCol>
                    <a:gridCol w="828214">
                      <a:extLst>
                        <a:ext uri="{9D8B030D-6E8A-4147-A177-3AD203B41FA5}">
                          <a16:colId xmlns:a16="http://schemas.microsoft.com/office/drawing/2014/main" val="3607431801"/>
                        </a:ext>
                      </a:extLst>
                    </a:gridCol>
                    <a:gridCol w="828214">
                      <a:extLst>
                        <a:ext uri="{9D8B030D-6E8A-4147-A177-3AD203B41FA5}">
                          <a16:colId xmlns:a16="http://schemas.microsoft.com/office/drawing/2014/main" val="2021435295"/>
                        </a:ext>
                      </a:extLst>
                    </a:gridCol>
                    <a:gridCol w="828214">
                      <a:extLst>
                        <a:ext uri="{9D8B030D-6E8A-4147-A177-3AD203B41FA5}">
                          <a16:colId xmlns:a16="http://schemas.microsoft.com/office/drawing/2014/main" val="1977304589"/>
                        </a:ext>
                      </a:extLst>
                    </a:gridCol>
                    <a:gridCol w="828214">
                      <a:extLst>
                        <a:ext uri="{9D8B030D-6E8A-4147-A177-3AD203B41FA5}">
                          <a16:colId xmlns:a16="http://schemas.microsoft.com/office/drawing/2014/main" val="2490836421"/>
                        </a:ext>
                      </a:extLst>
                    </a:gridCol>
                  </a:tblGrid>
                  <a:tr h="640080">
                    <a:tc>
                      <a:txBody>
                        <a:bodyPr/>
                        <a:lstStyle/>
                        <a:p>
                          <a:endParaRPr lang="ja-JP"/>
                        </a:p>
                      </a:txBody>
                      <a:tcPr>
                        <a:blipFill>
                          <a:blip r:embed="rId10"/>
                          <a:stretch>
                            <a:fillRect l="-735" t="-3774" r="-801471" b="-14151"/>
                          </a:stretch>
                        </a:blipFill>
                      </a:tcPr>
                    </a:tc>
                    <a:tc>
                      <a:txBody>
                        <a:bodyPr/>
                        <a:lstStyle/>
                        <a:p>
                          <a:endParaRPr lang="ja-JP"/>
                        </a:p>
                      </a:txBody>
                      <a:tcPr>
                        <a:blipFill>
                          <a:blip r:embed="rId10"/>
                          <a:stretch>
                            <a:fillRect l="-100735" t="-3774" r="-701471" b="-14151"/>
                          </a:stretch>
                        </a:blipFill>
                      </a:tcPr>
                    </a:tc>
                    <a:tc>
                      <a:txBody>
                        <a:bodyPr/>
                        <a:lstStyle/>
                        <a:p>
                          <a:endParaRPr lang="ja-JP"/>
                        </a:p>
                      </a:txBody>
                      <a:tcPr>
                        <a:blipFill>
                          <a:blip r:embed="rId10"/>
                          <a:stretch>
                            <a:fillRect l="-200735" t="-3774" r="-601471" b="-14151"/>
                          </a:stretch>
                        </a:blipFill>
                      </a:tcPr>
                    </a:tc>
                    <a:tc>
                      <a:txBody>
                        <a:bodyPr/>
                        <a:lstStyle/>
                        <a:p>
                          <a:endParaRPr lang="ja-JP"/>
                        </a:p>
                      </a:txBody>
                      <a:tcPr>
                        <a:blipFill>
                          <a:blip r:embed="rId10"/>
                          <a:stretch>
                            <a:fillRect l="-300735" t="-3774" r="-501471" b="-14151"/>
                          </a:stretch>
                        </a:blipFill>
                      </a:tcPr>
                    </a:tc>
                    <a:tc>
                      <a:txBody>
                        <a:bodyPr/>
                        <a:lstStyle/>
                        <a:p>
                          <a:endParaRPr lang="ja-JP"/>
                        </a:p>
                      </a:txBody>
                      <a:tcPr>
                        <a:blipFill>
                          <a:blip r:embed="rId10"/>
                          <a:stretch>
                            <a:fillRect l="-400735" t="-3774" r="-401471" b="-14151"/>
                          </a:stretch>
                        </a:blipFill>
                      </a:tcPr>
                    </a:tc>
                    <a:tc>
                      <a:txBody>
                        <a:bodyPr/>
                        <a:lstStyle/>
                        <a:p>
                          <a:endParaRPr lang="ja-JP"/>
                        </a:p>
                      </a:txBody>
                      <a:tcPr>
                        <a:blipFill>
                          <a:blip r:embed="rId10"/>
                          <a:stretch>
                            <a:fillRect l="-500735" t="-3774" r="-301471" b="-14151"/>
                          </a:stretch>
                        </a:blipFill>
                      </a:tcPr>
                    </a:tc>
                    <a:tc>
                      <a:txBody>
                        <a:bodyPr/>
                        <a:lstStyle/>
                        <a:p>
                          <a:endParaRPr lang="ja-JP"/>
                        </a:p>
                      </a:txBody>
                      <a:tcPr>
                        <a:blipFill>
                          <a:blip r:embed="rId10"/>
                          <a:stretch>
                            <a:fillRect l="-600735" t="-3774" r="-201471" b="-14151"/>
                          </a:stretch>
                        </a:blipFill>
                      </a:tcPr>
                    </a:tc>
                    <a:tc>
                      <a:txBody>
                        <a:bodyPr/>
                        <a:lstStyle/>
                        <a:p>
                          <a:endParaRPr lang="ja-JP"/>
                        </a:p>
                      </a:txBody>
                      <a:tcPr>
                        <a:blipFill>
                          <a:blip r:embed="rId10"/>
                          <a:stretch>
                            <a:fillRect l="-700735" t="-3774" r="-101471" b="-14151"/>
                          </a:stretch>
                        </a:blipFill>
                      </a:tcPr>
                    </a:tc>
                    <a:tc>
                      <a:txBody>
                        <a:bodyPr/>
                        <a:lstStyle/>
                        <a:p>
                          <a:endParaRPr lang="ja-JP"/>
                        </a:p>
                      </a:txBody>
                      <a:tcPr>
                        <a:blipFill>
                          <a:blip r:embed="rId10"/>
                          <a:stretch>
                            <a:fillRect l="-800735" t="-3774" r="-1471" b="-14151"/>
                          </a:stretch>
                        </a:blipFill>
                      </a:tcPr>
                    </a:tc>
                    <a:extLst>
                      <a:ext uri="{0D108BD9-81ED-4DB2-BD59-A6C34878D82A}">
                        <a16:rowId xmlns:a16="http://schemas.microsoft.com/office/drawing/2014/main" val="168072192"/>
                      </a:ext>
                    </a:extLst>
                  </a:tr>
                </a:tbl>
              </a:graphicData>
            </a:graphic>
          </p:graphicFrame>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026F0DA-E1F8-1CDF-0BC2-122284991842}"/>
                  </a:ext>
                </a:extLst>
              </p:cNvPr>
              <p:cNvSpPr txBox="1"/>
              <p:nvPr/>
            </p:nvSpPr>
            <p:spPr>
              <a:xfrm>
                <a:off x="0" y="4715301"/>
                <a:ext cx="24218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：語彙</a:t>
                </a:r>
              </a:p>
            </p:txBody>
          </p:sp>
        </mc:Choice>
        <mc:Fallback xmlns="">
          <p:sp>
            <p:nvSpPr>
              <p:cNvPr id="50" name="テキスト ボックス 49">
                <a:extLst>
                  <a:ext uri="{FF2B5EF4-FFF2-40B4-BE49-F238E27FC236}">
                    <a16:creationId xmlns:a16="http://schemas.microsoft.com/office/drawing/2014/main" id="{5026F0DA-E1F8-1CDF-0BC2-122284991842}"/>
                  </a:ext>
                </a:extLst>
              </p:cNvPr>
              <p:cNvSpPr txBox="1">
                <a:spLocks noRot="1" noChangeAspect="1" noMove="1" noResize="1" noEditPoints="1" noAdjustHandles="1" noChangeArrowheads="1" noChangeShapeType="1" noTextEdit="1"/>
              </p:cNvSpPr>
              <p:nvPr/>
            </p:nvSpPr>
            <p:spPr>
              <a:xfrm>
                <a:off x="0" y="4715301"/>
                <a:ext cx="2421881" cy="461665"/>
              </a:xfrm>
              <a:prstGeom prst="rect">
                <a:avLst/>
              </a:prstGeom>
              <a:blipFill>
                <a:blip r:embed="rId11"/>
                <a:stretch>
                  <a:fillRect l="-3778" t="-8000" r="-277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1DEAB29-A72D-334D-C7F7-4240BC0570D5}"/>
                  </a:ext>
                </a:extLst>
              </p:cNvPr>
              <p:cNvSpPr txBox="1"/>
              <p:nvPr/>
            </p:nvSpPr>
            <p:spPr>
              <a:xfrm>
                <a:off x="4179740" y="228324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41DEAB29-A72D-334D-C7F7-4240BC0570D5}"/>
                  </a:ext>
                </a:extLst>
              </p:cNvPr>
              <p:cNvSpPr txBox="1">
                <a:spLocks noRot="1" noChangeAspect="1" noMove="1" noResize="1" noEditPoints="1" noAdjustHandles="1" noChangeArrowheads="1" noChangeShapeType="1" noTextEdit="1"/>
              </p:cNvSpPr>
              <p:nvPr/>
            </p:nvSpPr>
            <p:spPr>
              <a:xfrm>
                <a:off x="4179740" y="2283247"/>
                <a:ext cx="579518" cy="369332"/>
              </a:xfrm>
              <a:prstGeom prst="rect">
                <a:avLst/>
              </a:prstGeom>
              <a:blipFill>
                <a:blip r:embed="rId12"/>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6BA5AA1-E03C-3A9F-1939-7DC3A00ACDE8}"/>
                  </a:ext>
                </a:extLst>
              </p:cNvPr>
              <p:cNvSpPr txBox="1"/>
              <p:nvPr/>
            </p:nvSpPr>
            <p:spPr>
              <a:xfrm>
                <a:off x="4966017" y="2276515"/>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76BA5AA1-E03C-3A9F-1939-7DC3A00ACDE8}"/>
                  </a:ext>
                </a:extLst>
              </p:cNvPr>
              <p:cNvSpPr txBox="1">
                <a:spLocks noRot="1" noChangeAspect="1" noMove="1" noResize="1" noEditPoints="1" noAdjustHandles="1" noChangeArrowheads="1" noChangeShapeType="1" noTextEdit="1"/>
              </p:cNvSpPr>
              <p:nvPr/>
            </p:nvSpPr>
            <p:spPr>
              <a:xfrm>
                <a:off x="4966017" y="2276515"/>
                <a:ext cx="579518" cy="369332"/>
              </a:xfrm>
              <a:prstGeom prst="rect">
                <a:avLst/>
              </a:prstGeom>
              <a:blipFill>
                <a:blip r:embed="rId13"/>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FFFCBF9-0517-FD48-AF1B-A55A9D5D20C0}"/>
                  </a:ext>
                </a:extLst>
              </p:cNvPr>
              <p:cNvSpPr txBox="1"/>
              <p:nvPr/>
            </p:nvSpPr>
            <p:spPr>
              <a:xfrm>
                <a:off x="5806241" y="2278879"/>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2FFFCBF9-0517-FD48-AF1B-A55A9D5D20C0}"/>
                  </a:ext>
                </a:extLst>
              </p:cNvPr>
              <p:cNvSpPr txBox="1">
                <a:spLocks noRot="1" noChangeAspect="1" noMove="1" noResize="1" noEditPoints="1" noAdjustHandles="1" noChangeArrowheads="1" noChangeShapeType="1" noTextEdit="1"/>
              </p:cNvSpPr>
              <p:nvPr/>
            </p:nvSpPr>
            <p:spPr>
              <a:xfrm>
                <a:off x="5806241" y="2278879"/>
                <a:ext cx="579518" cy="369332"/>
              </a:xfrm>
              <a:prstGeom prst="rect">
                <a:avLst/>
              </a:prstGeom>
              <a:blipFill>
                <a:blip r:embed="rId14"/>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C0FAD750-2618-DFD8-B7EE-3B063082D587}"/>
                  </a:ext>
                </a:extLst>
              </p:cNvPr>
              <p:cNvSpPr txBox="1"/>
              <p:nvPr/>
            </p:nvSpPr>
            <p:spPr>
              <a:xfrm>
                <a:off x="6636490" y="2273351"/>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C0FAD750-2618-DFD8-B7EE-3B063082D587}"/>
                  </a:ext>
                </a:extLst>
              </p:cNvPr>
              <p:cNvSpPr txBox="1">
                <a:spLocks noRot="1" noChangeAspect="1" noMove="1" noResize="1" noEditPoints="1" noAdjustHandles="1" noChangeArrowheads="1" noChangeShapeType="1" noTextEdit="1"/>
              </p:cNvSpPr>
              <p:nvPr/>
            </p:nvSpPr>
            <p:spPr>
              <a:xfrm>
                <a:off x="6636490" y="2273351"/>
                <a:ext cx="579518" cy="369332"/>
              </a:xfrm>
              <a:prstGeom prst="rect">
                <a:avLst/>
              </a:prstGeom>
              <a:blipFill>
                <a:blip r:embed="rId15"/>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73456C5A-8658-D1A7-9A71-A747CEF201F7}"/>
                  </a:ext>
                </a:extLst>
              </p:cNvPr>
              <p:cNvSpPr txBox="1"/>
              <p:nvPr/>
            </p:nvSpPr>
            <p:spPr>
              <a:xfrm>
                <a:off x="7518849" y="2266093"/>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73456C5A-8658-D1A7-9A71-A747CEF201F7}"/>
                  </a:ext>
                </a:extLst>
              </p:cNvPr>
              <p:cNvSpPr txBox="1">
                <a:spLocks noRot="1" noChangeAspect="1" noMove="1" noResize="1" noEditPoints="1" noAdjustHandles="1" noChangeArrowheads="1" noChangeShapeType="1" noTextEdit="1"/>
              </p:cNvSpPr>
              <p:nvPr/>
            </p:nvSpPr>
            <p:spPr>
              <a:xfrm>
                <a:off x="7518849" y="2266093"/>
                <a:ext cx="579518" cy="369332"/>
              </a:xfrm>
              <a:prstGeom prst="rect">
                <a:avLst/>
              </a:prstGeom>
              <a:blipFill>
                <a:blip r:embed="rId16"/>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DE7153D-1EFB-6F9B-6D5E-C2616D6C7542}"/>
                  </a:ext>
                </a:extLst>
              </p:cNvPr>
              <p:cNvSpPr txBox="1"/>
              <p:nvPr/>
            </p:nvSpPr>
            <p:spPr>
              <a:xfrm>
                <a:off x="8328506" y="2261367"/>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1DE7153D-1EFB-6F9B-6D5E-C2616D6C7542}"/>
                  </a:ext>
                </a:extLst>
              </p:cNvPr>
              <p:cNvSpPr txBox="1">
                <a:spLocks noRot="1" noChangeAspect="1" noMove="1" noResize="1" noEditPoints="1" noAdjustHandles="1" noChangeArrowheads="1" noChangeShapeType="1" noTextEdit="1"/>
              </p:cNvSpPr>
              <p:nvPr/>
            </p:nvSpPr>
            <p:spPr>
              <a:xfrm>
                <a:off x="8328506" y="2261367"/>
                <a:ext cx="579518" cy="369332"/>
              </a:xfrm>
              <a:prstGeom prst="rect">
                <a:avLst/>
              </a:prstGeom>
              <a:blipFill>
                <a:blip r:embed="rId17"/>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9578652-8D4A-221F-4552-8A530FD80CF3}"/>
                  </a:ext>
                </a:extLst>
              </p:cNvPr>
              <p:cNvSpPr txBox="1"/>
              <p:nvPr/>
            </p:nvSpPr>
            <p:spPr>
              <a:xfrm>
                <a:off x="4155334" y="369412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B9578652-8D4A-221F-4552-8A530FD80CF3}"/>
                  </a:ext>
                </a:extLst>
              </p:cNvPr>
              <p:cNvSpPr txBox="1">
                <a:spLocks noRot="1" noChangeAspect="1" noMove="1" noResize="1" noEditPoints="1" noAdjustHandles="1" noChangeArrowheads="1" noChangeShapeType="1" noTextEdit="1"/>
              </p:cNvSpPr>
              <p:nvPr/>
            </p:nvSpPr>
            <p:spPr>
              <a:xfrm>
                <a:off x="4155334" y="3694126"/>
                <a:ext cx="586635" cy="369332"/>
              </a:xfrm>
              <a:prstGeom prst="rect">
                <a:avLst/>
              </a:prstGeom>
              <a:blipFill>
                <a:blip r:embed="rId18"/>
                <a:stretch>
                  <a:fillRect l="-14583" t="-327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37FD769-18FB-B875-758B-D459E294D0C4}"/>
                  </a:ext>
                </a:extLst>
              </p:cNvPr>
              <p:cNvSpPr txBox="1"/>
              <p:nvPr/>
            </p:nvSpPr>
            <p:spPr>
              <a:xfrm>
                <a:off x="4941611" y="3687394"/>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24</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E37FD769-18FB-B875-758B-D459E294D0C4}"/>
                  </a:ext>
                </a:extLst>
              </p:cNvPr>
              <p:cNvSpPr txBox="1">
                <a:spLocks noRot="1" noChangeAspect="1" noMove="1" noResize="1" noEditPoints="1" noAdjustHandles="1" noChangeArrowheads="1" noChangeShapeType="1" noTextEdit="1"/>
              </p:cNvSpPr>
              <p:nvPr/>
            </p:nvSpPr>
            <p:spPr>
              <a:xfrm>
                <a:off x="4941611" y="3687394"/>
                <a:ext cx="586635" cy="369332"/>
              </a:xfrm>
              <a:prstGeom prst="rect">
                <a:avLst/>
              </a:prstGeom>
              <a:blipFill>
                <a:blip r:embed="rId19"/>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9DC5619-9BFE-1813-4D02-BF708F51103E}"/>
                  </a:ext>
                </a:extLst>
              </p:cNvPr>
              <p:cNvSpPr txBox="1"/>
              <p:nvPr/>
            </p:nvSpPr>
            <p:spPr>
              <a:xfrm>
                <a:off x="5781835" y="3689758"/>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25</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59DC5619-9BFE-1813-4D02-BF708F51103E}"/>
                  </a:ext>
                </a:extLst>
              </p:cNvPr>
              <p:cNvSpPr txBox="1">
                <a:spLocks noRot="1" noChangeAspect="1" noMove="1" noResize="1" noEditPoints="1" noAdjustHandles="1" noChangeArrowheads="1" noChangeShapeType="1" noTextEdit="1"/>
              </p:cNvSpPr>
              <p:nvPr/>
            </p:nvSpPr>
            <p:spPr>
              <a:xfrm>
                <a:off x="5781835" y="3689758"/>
                <a:ext cx="586635" cy="369332"/>
              </a:xfrm>
              <a:prstGeom prst="rect">
                <a:avLst/>
              </a:prstGeom>
              <a:blipFill>
                <a:blip r:embed="rId20"/>
                <a:stretch>
                  <a:fillRect l="-14433" t="-1639" r="-103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908C6DAA-4033-B511-22A2-734D6988D12E}"/>
                  </a:ext>
                </a:extLst>
              </p:cNvPr>
              <p:cNvSpPr txBox="1"/>
              <p:nvPr/>
            </p:nvSpPr>
            <p:spPr>
              <a:xfrm>
                <a:off x="6612084" y="368423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26</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908C6DAA-4033-B511-22A2-734D6988D12E}"/>
                  </a:ext>
                </a:extLst>
              </p:cNvPr>
              <p:cNvSpPr txBox="1">
                <a:spLocks noRot="1" noChangeAspect="1" noMove="1" noResize="1" noEditPoints="1" noAdjustHandles="1" noChangeArrowheads="1" noChangeShapeType="1" noTextEdit="1"/>
              </p:cNvSpPr>
              <p:nvPr/>
            </p:nvSpPr>
            <p:spPr>
              <a:xfrm>
                <a:off x="6612084" y="3684230"/>
                <a:ext cx="586635" cy="369332"/>
              </a:xfrm>
              <a:prstGeom prst="rect">
                <a:avLst/>
              </a:prstGeom>
              <a:blipFill>
                <a:blip r:embed="rId21"/>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3FBFB12-855C-E4C2-7A27-A3D47B23A2AD}"/>
                  </a:ext>
                </a:extLst>
              </p:cNvPr>
              <p:cNvSpPr txBox="1"/>
              <p:nvPr/>
            </p:nvSpPr>
            <p:spPr>
              <a:xfrm>
                <a:off x="7494443" y="3676972"/>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27</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1" name="テキスト ボックス 60">
                <a:extLst>
                  <a:ext uri="{FF2B5EF4-FFF2-40B4-BE49-F238E27FC236}">
                    <a16:creationId xmlns:a16="http://schemas.microsoft.com/office/drawing/2014/main" id="{D3FBFB12-855C-E4C2-7A27-A3D47B23A2AD}"/>
                  </a:ext>
                </a:extLst>
              </p:cNvPr>
              <p:cNvSpPr txBox="1">
                <a:spLocks noRot="1" noChangeAspect="1" noMove="1" noResize="1" noEditPoints="1" noAdjustHandles="1" noChangeArrowheads="1" noChangeShapeType="1" noTextEdit="1"/>
              </p:cNvSpPr>
              <p:nvPr/>
            </p:nvSpPr>
            <p:spPr>
              <a:xfrm>
                <a:off x="7494443" y="3676972"/>
                <a:ext cx="586635" cy="369332"/>
              </a:xfrm>
              <a:prstGeom prst="rect">
                <a:avLst/>
              </a:prstGeom>
              <a:blipFill>
                <a:blip r:embed="rId22"/>
                <a:stretch>
                  <a:fillRect l="-14433" t="-3279"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7DD321DC-0464-90AA-504B-3DBD88E3D7F9}"/>
                  </a:ext>
                </a:extLst>
              </p:cNvPr>
              <p:cNvSpPr txBox="1"/>
              <p:nvPr/>
            </p:nvSpPr>
            <p:spPr>
              <a:xfrm>
                <a:off x="8304100" y="367224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28</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7DD321DC-0464-90AA-504B-3DBD88E3D7F9}"/>
                  </a:ext>
                </a:extLst>
              </p:cNvPr>
              <p:cNvSpPr txBox="1">
                <a:spLocks noRot="1" noChangeAspect="1" noMove="1" noResize="1" noEditPoints="1" noAdjustHandles="1" noChangeArrowheads="1" noChangeShapeType="1" noTextEdit="1"/>
              </p:cNvSpPr>
              <p:nvPr/>
            </p:nvSpPr>
            <p:spPr>
              <a:xfrm>
                <a:off x="8304100" y="3672246"/>
                <a:ext cx="586635" cy="369332"/>
              </a:xfrm>
              <a:prstGeom prst="rect">
                <a:avLst/>
              </a:prstGeom>
              <a:blipFill>
                <a:blip r:embed="rId23"/>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9186B3E8-E09A-1A75-1B33-4F61CC4F0AD1}"/>
                  </a:ext>
                </a:extLst>
              </p:cNvPr>
              <p:cNvSpPr txBox="1"/>
              <p:nvPr/>
            </p:nvSpPr>
            <p:spPr>
              <a:xfrm>
                <a:off x="1002043" y="1821961"/>
                <a:ext cx="76668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𝑣</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9186B3E8-E09A-1A75-1B33-4F61CC4F0AD1}"/>
                  </a:ext>
                </a:extLst>
              </p:cNvPr>
              <p:cNvSpPr txBox="1">
                <a:spLocks noRot="1" noChangeAspect="1" noMove="1" noResize="1" noEditPoints="1" noAdjustHandles="1" noChangeArrowheads="1" noChangeShapeType="1" noTextEdit="1"/>
              </p:cNvSpPr>
              <p:nvPr/>
            </p:nvSpPr>
            <p:spPr>
              <a:xfrm>
                <a:off x="1002043" y="1821961"/>
                <a:ext cx="766684" cy="461665"/>
              </a:xfrm>
              <a:prstGeom prst="rect">
                <a:avLst/>
              </a:prstGeom>
              <a:blipFill>
                <a:blip r:embed="rId24"/>
                <a:stretch>
                  <a:fillRect b="-118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83CF983-3EA5-AD54-D096-A8F8A9DFC0BD}"/>
                  </a:ext>
                </a:extLst>
              </p:cNvPr>
              <p:cNvSpPr txBox="1"/>
              <p:nvPr/>
            </p:nvSpPr>
            <p:spPr>
              <a:xfrm>
                <a:off x="986235" y="3187211"/>
                <a:ext cx="77380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𝑣</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783CF983-3EA5-AD54-D096-A8F8A9DFC0BD}"/>
                  </a:ext>
                </a:extLst>
              </p:cNvPr>
              <p:cNvSpPr txBox="1">
                <a:spLocks noRot="1" noChangeAspect="1" noMove="1" noResize="1" noEditPoints="1" noAdjustHandles="1" noChangeArrowheads="1" noChangeShapeType="1" noTextEdit="1"/>
              </p:cNvSpPr>
              <p:nvPr/>
            </p:nvSpPr>
            <p:spPr>
              <a:xfrm>
                <a:off x="986235" y="3187211"/>
                <a:ext cx="773802" cy="461665"/>
              </a:xfrm>
              <a:prstGeom prst="rect">
                <a:avLst/>
              </a:prstGeom>
              <a:blipFill>
                <a:blip r:embed="rId25"/>
                <a:stretch>
                  <a:fillRect b="-118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B6DBC136-2277-31F4-4133-AC32CD09955D}"/>
                  </a:ext>
                </a:extLst>
              </p:cNvPr>
              <p:cNvSpPr txBox="1"/>
              <p:nvPr/>
            </p:nvSpPr>
            <p:spPr>
              <a:xfrm>
                <a:off x="569167" y="653143"/>
                <a:ext cx="4342214" cy="584775"/>
              </a:xfrm>
              <a:prstGeom prst="rect">
                <a:avLst/>
              </a:prstGeom>
              <a:noFill/>
            </p:spPr>
            <p:txBody>
              <a:bodyPr wrap="none" rtlCol="0">
                <a:spAutoFit/>
              </a:bodyPr>
              <a:lstStyle/>
              <a:p>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b="0" i="1" smtClean="0">
                            <a:latin typeface="Cambria Math" panose="02040503050406030204" pitchFamily="18" charset="0"/>
                            <a:ea typeface="メイリオ" panose="020B0604030504040204" pitchFamily="50" charset="-128"/>
                          </a:rPr>
                          <m:t>𝜃</m:t>
                        </m:r>
                      </m:e>
                      <m:sub>
                        <m:r>
                          <a:rPr kumimoji="1" lang="en-US" altLang="ja-JP" sz="3200" b="0" i="1" smtClean="0">
                            <a:latin typeface="Cambria Math" panose="02040503050406030204" pitchFamily="18" charset="0"/>
                            <a:ea typeface="メイリオ" panose="020B0604030504040204" pitchFamily="50" charset="-128"/>
                          </a:rPr>
                          <m:t>𝑘</m:t>
                        </m:r>
                      </m:sub>
                    </m:sSub>
                  </m:oMath>
                </a14:m>
                <a:r>
                  <a:rPr lang="en-US" altLang="ja-JP" sz="3200" dirty="0">
                    <a:ea typeface="メイリオ" panose="020B0604030504040204" pitchFamily="50" charset="-128"/>
                  </a:rPr>
                  <a:t> ,</a:t>
                </a:r>
                <a14:m>
                  <m:oMath xmlns:m="http://schemas.openxmlformats.org/officeDocument/2006/math">
                    <m:sSub>
                      <m:sSubPr>
                        <m:ctrlPr>
                          <a:rPr lang="en-US" altLang="ja-JP" sz="3200" i="1">
                            <a:latin typeface="Cambria Math" panose="02040503050406030204" pitchFamily="18" charset="0"/>
                            <a:ea typeface="メイリオ" panose="020B0604030504040204" pitchFamily="50" charset="-128"/>
                          </a:rPr>
                        </m:ctrlPr>
                      </m:sSubPr>
                      <m:e>
                        <m:r>
                          <a:rPr lang="ja-JP" altLang="en-US" sz="3200" b="0" i="1">
                            <a:latin typeface="Cambria Math" panose="02040503050406030204" pitchFamily="18" charset="0"/>
                            <a:ea typeface="メイリオ" panose="020B0604030504040204" pitchFamily="50" charset="-128"/>
                          </a:rPr>
                          <m:t>𝜙</m:t>
                        </m:r>
                      </m:e>
                      <m:sub>
                        <m:r>
                          <a:rPr lang="en-US" altLang="ja-JP" sz="3200" b="0" i="1">
                            <a:latin typeface="Cambria Math" panose="02040503050406030204" pitchFamily="18" charset="0"/>
                            <a:ea typeface="メイリオ" panose="020B0604030504040204" pitchFamily="50" charset="-128"/>
                          </a:rPr>
                          <m:t>1</m:t>
                        </m:r>
                        <m:r>
                          <a:rPr lang="en-US" altLang="ja-JP" sz="3200" b="0" i="1">
                            <a:latin typeface="Cambria Math" panose="02040503050406030204" pitchFamily="18" charset="0"/>
                            <a:ea typeface="メイリオ" panose="020B0604030504040204" pitchFamily="50" charset="-128"/>
                          </a:rPr>
                          <m:t>𝑣</m:t>
                        </m:r>
                      </m:sub>
                    </m:sSub>
                  </m:oMath>
                </a14:m>
                <a:r>
                  <a:rPr kumimoji="1" lang="ja-JP" altLang="en-US" sz="3200" dirty="0">
                    <a:latin typeface="メイリオ" panose="020B0604030504040204" pitchFamily="50" charset="-128"/>
                    <a:ea typeface="メイリオ" panose="020B0604030504040204" pitchFamily="50" charset="-128"/>
                  </a:rPr>
                  <a:t>の配列イメージ</a:t>
                </a:r>
              </a:p>
            </p:txBody>
          </p:sp>
        </mc:Choice>
        <mc:Fallback xmlns="">
          <p:sp>
            <p:nvSpPr>
              <p:cNvPr id="65" name="テキスト ボックス 64">
                <a:extLst>
                  <a:ext uri="{FF2B5EF4-FFF2-40B4-BE49-F238E27FC236}">
                    <a16:creationId xmlns:a16="http://schemas.microsoft.com/office/drawing/2014/main" id="{B6DBC136-2277-31F4-4133-AC32CD09955D}"/>
                  </a:ext>
                </a:extLst>
              </p:cNvPr>
              <p:cNvSpPr txBox="1">
                <a:spLocks noRot="1" noChangeAspect="1" noMove="1" noResize="1" noEditPoints="1" noAdjustHandles="1" noChangeArrowheads="1" noChangeShapeType="1" noTextEdit="1"/>
              </p:cNvSpPr>
              <p:nvPr/>
            </p:nvSpPr>
            <p:spPr>
              <a:xfrm>
                <a:off x="569167" y="653143"/>
                <a:ext cx="4342214" cy="584775"/>
              </a:xfrm>
              <a:prstGeom prst="rect">
                <a:avLst/>
              </a:prstGeom>
              <a:blipFill>
                <a:blip r:embed="rId26"/>
                <a:stretch>
                  <a:fillRect t="-16667" r="-2945" b="-343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9412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16A94A-F013-6B84-29A4-A5CAADE8BF5D}"/>
              </a:ext>
            </a:extLst>
          </p:cNvPr>
          <p:cNvSpPr txBox="1"/>
          <p:nvPr/>
        </p:nvSpPr>
        <p:spPr>
          <a:xfrm>
            <a:off x="590550" y="5143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０：データセット、外生変数</a:t>
            </a:r>
          </a:p>
        </p:txBody>
      </p:sp>
      <p:sp>
        <p:nvSpPr>
          <p:cNvPr id="3" name="テキスト ボックス 2">
            <a:extLst>
              <a:ext uri="{FF2B5EF4-FFF2-40B4-BE49-F238E27FC236}">
                <a16:creationId xmlns:a16="http://schemas.microsoft.com/office/drawing/2014/main" id="{CF308E9B-4329-7519-8973-96B19A45CF08}"/>
              </a:ext>
            </a:extLst>
          </p:cNvPr>
          <p:cNvSpPr txBox="1"/>
          <p:nvPr/>
        </p:nvSpPr>
        <p:spPr>
          <a:xfrm>
            <a:off x="366227" y="1071824"/>
            <a:ext cx="9536521"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self.docs</a:t>
            </a:r>
            <a:r>
              <a:rPr kumimoji="1" lang="en-US" altLang="ja-JP" sz="2400" dirty="0">
                <a:latin typeface="メイリオ" panose="020B0604030504040204" pitchFamily="50" charset="-128"/>
                <a:ea typeface="メイリオ" panose="020B0604030504040204" pitchFamily="50" charset="-128"/>
              </a:rPr>
              <a:t>=docs # </a:t>
            </a:r>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self.dic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dic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 </a:t>
            </a:r>
          </a:p>
          <a:p>
            <a:pPr algn="l"/>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self.no_of_topics</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no_of_topics</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クラスタ数（外生変数）</a:t>
            </a:r>
          </a:p>
        </p:txBody>
      </p:sp>
      <p:sp>
        <p:nvSpPr>
          <p:cNvPr id="4" name="テキスト ボックス 3">
            <a:extLst>
              <a:ext uri="{FF2B5EF4-FFF2-40B4-BE49-F238E27FC236}">
                <a16:creationId xmlns:a16="http://schemas.microsoft.com/office/drawing/2014/main" id="{BE1DE411-4347-DA1D-164C-D689BC9010FA}"/>
              </a:ext>
            </a:extLst>
          </p:cNvPr>
          <p:cNvSpPr txBox="1"/>
          <p:nvPr/>
        </p:nvSpPr>
        <p:spPr>
          <a:xfrm>
            <a:off x="1188875" y="2578006"/>
            <a:ext cx="66752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docs</a:t>
            </a:r>
            <a:r>
              <a:rPr kumimoji="1" lang="ja-JP" altLang="en-US" sz="2400" dirty="0">
                <a:latin typeface="メイリオ" panose="020B0604030504040204" pitchFamily="50" charset="-128"/>
                <a:ea typeface="メイリオ" panose="020B0604030504040204" pitchFamily="50" charset="-128"/>
              </a:rPr>
              <a:t>の中身は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でなくて出現単語</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の列！</a:t>
            </a:r>
          </a:p>
        </p:txBody>
      </p:sp>
      <p:graphicFrame>
        <p:nvGraphicFramePr>
          <p:cNvPr id="5" name="表 4">
            <a:extLst>
              <a:ext uri="{FF2B5EF4-FFF2-40B4-BE49-F238E27FC236}">
                <a16:creationId xmlns:a16="http://schemas.microsoft.com/office/drawing/2014/main" id="{43361A0E-3DDC-E24B-F7AD-22FC115DFD94}"/>
              </a:ext>
            </a:extLst>
          </p:cNvPr>
          <p:cNvGraphicFramePr>
            <a:graphicFrameLocks noGrp="1"/>
          </p:cNvGraphicFramePr>
          <p:nvPr>
            <p:extLst>
              <p:ext uri="{D42A27DB-BD31-4B8C-83A1-F6EECF244321}">
                <p14:modId xmlns:p14="http://schemas.microsoft.com/office/powerpoint/2010/main" val="1206650096"/>
              </p:ext>
            </p:extLst>
          </p:nvPr>
        </p:nvGraphicFramePr>
        <p:xfrm>
          <a:off x="1277633" y="3501336"/>
          <a:ext cx="8559800" cy="138176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r>
                        <a:rPr kumimoji="1" lang="en-US" altLang="ja-JP" dirty="0"/>
                        <a:t>(0)</a:t>
                      </a:r>
                      <a:endParaRPr kumimoji="1" lang="ja-JP" altLang="en-US" dirty="0"/>
                    </a:p>
                  </a:txBody>
                  <a:tcPr/>
                </a:tc>
                <a:tc>
                  <a:txBody>
                    <a:bodyPr/>
                    <a:lstStyle/>
                    <a:p>
                      <a:pPr algn="ctr"/>
                      <a:r>
                        <a:rPr kumimoji="1" lang="ja-JP" altLang="en-US" dirty="0"/>
                        <a:t>夕食</a:t>
                      </a:r>
                      <a:r>
                        <a:rPr kumimoji="1" lang="en-US" altLang="ja-JP" dirty="0"/>
                        <a:t>(1)</a:t>
                      </a:r>
                      <a:endParaRPr kumimoji="1" lang="ja-JP" altLang="en-US" dirty="0"/>
                    </a:p>
                  </a:txBody>
                  <a:tcPr/>
                </a:tc>
                <a:tc>
                  <a:txBody>
                    <a:bodyPr/>
                    <a:lstStyle/>
                    <a:p>
                      <a:pPr algn="ctr"/>
                      <a:r>
                        <a:rPr kumimoji="1" lang="ja-JP" altLang="en-US" dirty="0"/>
                        <a:t>地酒</a:t>
                      </a:r>
                      <a:r>
                        <a:rPr kumimoji="1" lang="en-US" altLang="ja-JP" dirty="0"/>
                        <a:t>(2)</a:t>
                      </a:r>
                      <a:endParaRPr kumimoji="1" lang="ja-JP" altLang="en-US" dirty="0"/>
                    </a:p>
                  </a:txBody>
                  <a:tcPr/>
                </a:tc>
                <a:tc>
                  <a:txBody>
                    <a:bodyPr/>
                    <a:lstStyle/>
                    <a:p>
                      <a:pPr algn="ctr"/>
                      <a:r>
                        <a:rPr kumimoji="1" lang="ja-JP" altLang="en-US" dirty="0"/>
                        <a:t>露天</a:t>
                      </a:r>
                      <a:r>
                        <a:rPr kumimoji="1" lang="en-US" altLang="ja-JP" dirty="0"/>
                        <a:t>(3)</a:t>
                      </a:r>
                      <a:endParaRPr kumimoji="1" lang="ja-JP" altLang="en-US" dirty="0"/>
                    </a:p>
                  </a:txBody>
                  <a:tcPr/>
                </a:tc>
                <a:tc>
                  <a:txBody>
                    <a:bodyPr/>
                    <a:lstStyle/>
                    <a:p>
                      <a:pPr algn="ctr"/>
                      <a:r>
                        <a:rPr kumimoji="1" lang="ja-JP" altLang="en-US" dirty="0"/>
                        <a:t>旅館</a:t>
                      </a:r>
                      <a:r>
                        <a:rPr kumimoji="1" lang="en-US" altLang="ja-JP" dirty="0"/>
                        <a:t>(4)</a:t>
                      </a:r>
                      <a:endParaRPr kumimoji="1" lang="ja-JP" altLang="en-US" dirty="0"/>
                    </a:p>
                  </a:txBody>
                  <a:tcPr/>
                </a:tc>
                <a:tc>
                  <a:txBody>
                    <a:bodyPr/>
                    <a:lstStyle/>
                    <a:p>
                      <a:pPr algn="ctr"/>
                      <a:r>
                        <a:rPr kumimoji="1" lang="ja-JP" altLang="en-US" dirty="0"/>
                        <a:t>魚</a:t>
                      </a:r>
                      <a:r>
                        <a:rPr kumimoji="1" lang="en-US" altLang="ja-JP" dirty="0"/>
                        <a:t>(5)</a:t>
                      </a:r>
                      <a:endParaRPr kumimoji="1" lang="ja-JP" altLang="en-US" dirty="0"/>
                    </a:p>
                  </a:txBody>
                  <a:tcPr/>
                </a:tc>
                <a:tc>
                  <a:txBody>
                    <a:bodyPr/>
                    <a:lstStyle/>
                    <a:p>
                      <a:pPr algn="ctr"/>
                      <a:r>
                        <a:rPr kumimoji="1" lang="ja-JP" altLang="en-US" dirty="0"/>
                        <a:t>泉質</a:t>
                      </a:r>
                      <a:r>
                        <a:rPr kumimoji="1" lang="en-US" altLang="ja-JP" dirty="0"/>
                        <a:t>(6)</a:t>
                      </a:r>
                      <a:endParaRPr kumimoji="1" lang="ja-JP" altLang="en-US" dirty="0"/>
                    </a:p>
                  </a:txBody>
                  <a:tcPr/>
                </a:tc>
                <a:tc>
                  <a:txBody>
                    <a:bodyPr/>
                    <a:lstStyle/>
                    <a:p>
                      <a:pPr algn="ctr"/>
                      <a:r>
                        <a:rPr kumimoji="1" lang="ja-JP" altLang="en-US" dirty="0"/>
                        <a:t>土産</a:t>
                      </a:r>
                      <a:r>
                        <a:rPr kumimoji="1" lang="en-US" altLang="ja-JP" dirty="0"/>
                        <a:t>(7)</a:t>
                      </a:r>
                      <a:endParaRPr kumimoji="1" lang="ja-JP" altLang="en-US" dirty="0"/>
                    </a:p>
                  </a:txBody>
                  <a:tcPr/>
                </a:tc>
                <a:tc>
                  <a:txBody>
                    <a:bodyPr/>
                    <a:lstStyle/>
                    <a:p>
                      <a:pPr algn="ctr"/>
                      <a:r>
                        <a:rPr kumimoji="1" lang="ja-JP" altLang="en-US" dirty="0"/>
                        <a:t>景色</a:t>
                      </a:r>
                      <a:r>
                        <a:rPr kumimoji="1" lang="en-US" altLang="ja-JP" dirty="0"/>
                        <a:t>(8)</a:t>
                      </a:r>
                      <a:endParaRPr kumimoji="1" lang="ja-JP" altLang="en-US" dirty="0"/>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p:sp>
        <p:nvSpPr>
          <p:cNvPr id="6" name="テキスト ボックス 5">
            <a:extLst>
              <a:ext uri="{FF2B5EF4-FFF2-40B4-BE49-F238E27FC236}">
                <a16:creationId xmlns:a16="http://schemas.microsoft.com/office/drawing/2014/main" id="{53D9764F-0104-D144-8F41-7E7A8961CD02}"/>
              </a:ext>
            </a:extLst>
          </p:cNvPr>
          <p:cNvSpPr txBox="1"/>
          <p:nvPr/>
        </p:nvSpPr>
        <p:spPr>
          <a:xfrm>
            <a:off x="1188875" y="3039671"/>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8" name="テキスト ボックス 7">
            <a:extLst>
              <a:ext uri="{FF2B5EF4-FFF2-40B4-BE49-F238E27FC236}">
                <a16:creationId xmlns:a16="http://schemas.microsoft.com/office/drawing/2014/main" id="{5F783AA6-3024-644B-26A3-612D6FAB4686}"/>
              </a:ext>
            </a:extLst>
          </p:cNvPr>
          <p:cNvSpPr txBox="1"/>
          <p:nvPr/>
        </p:nvSpPr>
        <p:spPr>
          <a:xfrm>
            <a:off x="2162518" y="508845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docs</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5C92C6F-BB4A-72E4-37D9-546129AB46F8}"/>
              </a:ext>
            </a:extLst>
          </p:cNvPr>
          <p:cNvSpPr txBox="1"/>
          <p:nvPr/>
        </p:nvSpPr>
        <p:spPr>
          <a:xfrm>
            <a:off x="3842395" y="5462461"/>
            <a:ext cx="258275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[0,3,3,0,0]</a:t>
            </a:r>
          </a:p>
          <a:p>
            <a:pPr algn="l"/>
            <a:r>
              <a:rPr lang="en-US" altLang="ja-JP" sz="2400" dirty="0">
                <a:latin typeface="メイリオ" panose="020B0604030504040204" pitchFamily="50" charset="-128"/>
                <a:ea typeface="メイリオ" panose="020B0604030504040204" pitchFamily="50" charset="-128"/>
              </a:rPr>
              <a:t>  [1,2,5,8,2,2] ]</a:t>
            </a:r>
            <a:endParaRPr kumimoji="1" lang="ja-JP" altLang="en-US" sz="2400" dirty="0">
              <a:latin typeface="メイリオ" panose="020B0604030504040204" pitchFamily="50" charset="-128"/>
              <a:ea typeface="メイリオ" panose="020B0604030504040204" pitchFamily="50" charset="-128"/>
            </a:endParaRPr>
          </a:p>
        </p:txBody>
      </p:sp>
      <p:sp>
        <p:nvSpPr>
          <p:cNvPr id="10" name="矢印: 下 9">
            <a:extLst>
              <a:ext uri="{FF2B5EF4-FFF2-40B4-BE49-F238E27FC236}">
                <a16:creationId xmlns:a16="http://schemas.microsoft.com/office/drawing/2014/main" id="{EA80EB7D-A3EE-008D-6B0A-39B25D6B92AE}"/>
              </a:ext>
            </a:extLst>
          </p:cNvPr>
          <p:cNvSpPr/>
          <p:nvPr/>
        </p:nvSpPr>
        <p:spPr>
          <a:xfrm>
            <a:off x="4460033" y="5141167"/>
            <a:ext cx="1203649" cy="3236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84CCC5-7A5C-2491-79F1-4361BC0491D7}"/>
              </a:ext>
            </a:extLst>
          </p:cNvPr>
          <p:cNvSpPr txBox="1"/>
          <p:nvPr/>
        </p:nvSpPr>
        <p:spPr>
          <a:xfrm>
            <a:off x="3842395" y="6291068"/>
            <a:ext cx="22974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要素は語彙の</a:t>
            </a:r>
            <a:r>
              <a:rPr kumimoji="1" lang="en-US" altLang="ja-JP" sz="2400" dirty="0">
                <a:latin typeface="メイリオ" panose="020B0604030504040204" pitchFamily="50" charset="-128"/>
                <a:ea typeface="メイリオ" panose="020B0604030504040204" pitchFamily="50" charset="-128"/>
              </a:rPr>
              <a:t>id</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233B572-76CA-EA0E-98A0-F9FA6F97EC32}"/>
              </a:ext>
            </a:extLst>
          </p:cNvPr>
          <p:cNvSpPr txBox="1"/>
          <p:nvPr/>
        </p:nvSpPr>
        <p:spPr>
          <a:xfrm>
            <a:off x="2423613" y="5478481"/>
            <a:ext cx="12987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062A88B-B475-B001-7EC8-72D3367219EC}"/>
              </a:ext>
            </a:extLst>
          </p:cNvPr>
          <p:cNvSpPr txBox="1"/>
          <p:nvPr/>
        </p:nvSpPr>
        <p:spPr>
          <a:xfrm>
            <a:off x="2423613" y="5847813"/>
            <a:ext cx="12987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660F7973-DE37-3D34-A14D-286B355D2977}"/>
              </a:ext>
            </a:extLst>
          </p:cNvPr>
          <p:cNvSpPr txBox="1"/>
          <p:nvPr/>
        </p:nvSpPr>
        <p:spPr>
          <a:xfrm>
            <a:off x="10077633" y="3594642"/>
            <a:ext cx="1874167"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self.dic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dic</a:t>
            </a:r>
            <a:endParaRPr kumimoji="1" lang="ja-JP" altLang="en-US" sz="2400" dirty="0">
              <a:latin typeface="メイリオ" panose="020B0604030504040204" pitchFamily="50" charset="-128"/>
              <a:ea typeface="メイリオ" panose="020B0604030504040204" pitchFamily="50" charset="-128"/>
            </a:endParaRPr>
          </a:p>
        </p:txBody>
      </p:sp>
      <p:sp>
        <p:nvSpPr>
          <p:cNvPr id="14" name="四角形: 角を丸くする 13">
            <a:extLst>
              <a:ext uri="{FF2B5EF4-FFF2-40B4-BE49-F238E27FC236}">
                <a16:creationId xmlns:a16="http://schemas.microsoft.com/office/drawing/2014/main" id="{D654E66C-5B4F-9B1D-8DA9-23BFEC4EC2C8}"/>
              </a:ext>
            </a:extLst>
          </p:cNvPr>
          <p:cNvSpPr/>
          <p:nvPr/>
        </p:nvSpPr>
        <p:spPr>
          <a:xfrm>
            <a:off x="2354567" y="3409004"/>
            <a:ext cx="9837433" cy="771110"/>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01917DC-D64F-564B-827E-13DAF9AE059D}"/>
              </a:ext>
            </a:extLst>
          </p:cNvPr>
          <p:cNvSpPr txBox="1"/>
          <p:nvPr/>
        </p:nvSpPr>
        <p:spPr>
          <a:xfrm>
            <a:off x="6746032" y="5647126"/>
            <a:ext cx="371928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実装上は</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から始まる</a:t>
            </a:r>
          </a:p>
        </p:txBody>
      </p:sp>
    </p:spTree>
    <p:extLst>
      <p:ext uri="{BB962C8B-B14F-4D97-AF65-F5344CB8AC3E}">
        <p14:creationId xmlns:p14="http://schemas.microsoft.com/office/powerpoint/2010/main" val="1363102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56AD3F1-BE61-6FF3-1074-874298F900BE}"/>
                  </a:ext>
                </a:extLst>
              </p:cNvPr>
              <p:cNvSpPr txBox="1"/>
              <p:nvPr/>
            </p:nvSpPr>
            <p:spPr>
              <a:xfrm>
                <a:off x="534178" y="525818"/>
                <a:ext cx="10137455" cy="956672"/>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１．初期化</a:t>
                </a:r>
                <a:endParaRPr kumimoji="1" lang="en-US" altLang="ja-JP" sz="32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𝜃</m:t>
                        </m:r>
                      </m:e>
                      <m:sub>
                        <m:r>
                          <a:rPr lang="en-US" altLang="ja-JP" sz="2400" b="0" i="1" smtClean="0">
                            <a:latin typeface="Cambria Math" panose="02040503050406030204" pitchFamily="18" charset="0"/>
                            <a:ea typeface="メイリオ" panose="020B0604030504040204" pitchFamily="50" charset="-128"/>
                          </a:rPr>
                          <m:t>𝑘</m:t>
                        </m:r>
                      </m:sub>
                    </m:sSub>
                    <m:r>
                      <a:rPr lang="ja-JP" altLang="en-US" sz="2400" i="1">
                        <a:latin typeface="Cambria Math" panose="02040503050406030204" pitchFamily="18" charset="0"/>
                        <a:ea typeface="メイリオ" panose="020B0604030504040204" pitchFamily="50" charset="-128"/>
                      </a:rPr>
                      <m:t>（</m:t>
                    </m:r>
                    <m:r>
                      <a:rPr lang="ja-JP" altLang="en-US" sz="2400" i="1" smtClean="0">
                        <a:latin typeface="Cambria Math" panose="02040503050406030204" pitchFamily="18" charset="0"/>
                        <a:ea typeface="メイリオ" panose="020B0604030504040204" pitchFamily="50" charset="-128"/>
                      </a:rPr>
                      <m:t>混合比率</m:t>
                    </m:r>
                    <m:r>
                      <a:rPr lang="ja-JP" altLang="en-US"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a:rPr lang="ja-JP" altLang="en-US" sz="2400" b="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𝑘𝑣</m:t>
                        </m:r>
                      </m:sub>
                    </m:sSub>
                  </m:oMath>
                </a14:m>
                <a:r>
                  <a:rPr kumimoji="1" lang="ja-JP" altLang="en-US" sz="2400" dirty="0">
                    <a:latin typeface="メイリオ" panose="020B0604030504040204" pitchFamily="50" charset="-128"/>
                    <a:ea typeface="メイリオ" panose="020B0604030504040204" pitchFamily="50" charset="-128"/>
                  </a:rPr>
                  <a:t>（カテゴリカル分布パラメータ）を初期化する</a:t>
                </a:r>
              </a:p>
            </p:txBody>
          </p:sp>
        </mc:Choice>
        <mc:Fallback xmlns="">
          <p:sp>
            <p:nvSpPr>
              <p:cNvPr id="2" name="テキスト ボックス 1">
                <a:extLst>
                  <a:ext uri="{FF2B5EF4-FFF2-40B4-BE49-F238E27FC236}">
                    <a16:creationId xmlns:a16="http://schemas.microsoft.com/office/drawing/2014/main" id="{B56AD3F1-BE61-6FF3-1074-874298F900BE}"/>
                  </a:ext>
                </a:extLst>
              </p:cNvPr>
              <p:cNvSpPr txBox="1">
                <a:spLocks noRot="1" noChangeAspect="1" noMove="1" noResize="1" noEditPoints="1" noAdjustHandles="1" noChangeArrowheads="1" noChangeShapeType="1" noTextEdit="1"/>
              </p:cNvSpPr>
              <p:nvPr/>
            </p:nvSpPr>
            <p:spPr>
              <a:xfrm>
                <a:off x="534178" y="525818"/>
                <a:ext cx="10137455" cy="956672"/>
              </a:xfrm>
              <a:prstGeom prst="rect">
                <a:avLst/>
              </a:prstGeom>
              <a:blipFill>
                <a:blip r:embed="rId2"/>
                <a:stretch>
                  <a:fillRect l="-1563" t="-8280" b="-152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4761854-5F72-170F-0CFC-69BB00D04059}"/>
                  </a:ext>
                </a:extLst>
              </p:cNvPr>
              <p:cNvSpPr txBox="1"/>
              <p:nvPr/>
            </p:nvSpPr>
            <p:spPr>
              <a:xfrm>
                <a:off x="-195883" y="1848627"/>
                <a:ext cx="12583766" cy="4093428"/>
              </a:xfrm>
              <a:prstGeom prst="rect">
                <a:avLst/>
              </a:prstGeom>
              <a:noFill/>
            </p:spPr>
            <p:txBody>
              <a:bodyPr wrap="none" rtlCol="0">
                <a:spAutoFit/>
              </a:bodyPr>
              <a:lstStyle/>
              <a:p>
                <a:pPr algn="l"/>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ja-JP" altLang="en-US" sz="2000" i="1" smtClean="0">
                            <a:latin typeface="Cambria Math" panose="02040503050406030204" pitchFamily="18" charset="0"/>
                            <a:ea typeface="メイリオ" panose="020B0604030504040204" pitchFamily="50" charset="-128"/>
                          </a:rPr>
                          <m:t>𝜃</m:t>
                        </m:r>
                      </m:e>
                      <m:sub>
                        <m:r>
                          <a:rPr lang="en-US" altLang="ja-JP" sz="2000" b="0" i="1" smtClean="0">
                            <a:latin typeface="Cambria Math" panose="02040503050406030204" pitchFamily="18" charset="0"/>
                            <a:ea typeface="メイリオ" panose="020B0604030504040204" pitchFamily="50" charset="-128"/>
                          </a:rPr>
                          <m:t>𝑘</m:t>
                        </m:r>
                      </m:sub>
                    </m:sSub>
                    <m:r>
                      <a:rPr lang="ja-JP" altLang="en-US" sz="2000" i="1">
                        <a:latin typeface="Cambria Math" panose="02040503050406030204" pitchFamily="18" charset="0"/>
                        <a:ea typeface="メイリオ" panose="020B0604030504040204" pitchFamily="50" charset="-128"/>
                      </a:rPr>
                      <m:t>初期化</m:t>
                    </m:r>
                  </m:oMath>
                </a14:m>
                <a:r>
                  <a:rPr lang="en-US" altLang="ja-JP" sz="2000" dirty="0">
                    <a:latin typeface="メイリオ" panose="020B0604030504040204" pitchFamily="50" charset="-128"/>
                    <a:ea typeface="メイリオ" panose="020B0604030504040204" pitchFamily="50" charset="-128"/>
                  </a:rPr>
                  <a:t>(topic</a:t>
                </a:r>
                <a:r>
                  <a:rPr lang="ja-JP" altLang="en-US" sz="2000" dirty="0">
                    <a:latin typeface="メイリオ" panose="020B0604030504040204" pitchFamily="50" charset="-128"/>
                    <a:ea typeface="メイリオ" panose="020B0604030504040204" pitchFamily="50" charset="-128"/>
                  </a:rPr>
                  <a:t>はクラスタを意味する）</a:t>
                </a:r>
                <a:r>
                  <a:rPr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np.array</a:t>
                </a:r>
                <a:r>
                  <a:rPr kumimoji="1" lang="en-US" altLang="ja-JP" sz="2000" dirty="0">
                    <a:latin typeface="メイリオ" panose="020B0604030504040204" pitchFamily="50" charset="-128"/>
                    <a:ea typeface="メイリオ" panose="020B0604030504040204" pitchFamily="50" charset="-128"/>
                  </a:rPr>
                  <a:t>([random()+eps for k in range(</a:t>
                </a:r>
                <a:r>
                  <a:rPr kumimoji="1" lang="en-US" altLang="ja-JP" sz="2000" dirty="0" err="1">
                    <a:latin typeface="メイリオ" panose="020B0604030504040204" pitchFamily="50" charset="-128"/>
                    <a:ea typeface="メイリオ" panose="020B0604030504040204" pitchFamily="50" charset="-128"/>
                  </a:rPr>
                  <a:t>self.no_of_topics</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theta_sum</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np.sum</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theta_sum</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これは何をやっているか？</a:t>
                </a:r>
              </a:p>
              <a:p>
                <a:pPr algn="l"/>
                <a:r>
                  <a:rPr kumimoji="1" lang="ja-JP" altLang="en-US" sz="2000" dirty="0">
                    <a:latin typeface="メイリオ" panose="020B0604030504040204" pitchFamily="50" charset="-128"/>
                    <a:ea typeface="メイリオ" panose="020B0604030504040204" pitchFamily="50" charset="-128"/>
                  </a:rPr>
                  <a:t>    </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カテゴリカル分布パラメータ</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000" b="0" i="1" smtClean="0">
                            <a:latin typeface="Cambria Math" panose="02040503050406030204" pitchFamily="18" charset="0"/>
                            <a:ea typeface="メイリオ" panose="020B0604030504040204" pitchFamily="50" charset="-128"/>
                          </a:rPr>
                        </m:ctrlPr>
                      </m:sSubPr>
                      <m:e>
                        <m:r>
                          <a:rPr lang="ja-JP" altLang="en-US" sz="2000" b="0" i="1" smtClean="0">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𝑘𝑣</m:t>
                        </m:r>
                      </m:sub>
                    </m:sSub>
                  </m:oMath>
                </a14:m>
                <a:r>
                  <a:rPr kumimoji="1" lang="ja-JP" altLang="en-US" sz="2000" dirty="0">
                    <a:latin typeface="メイリオ" panose="020B0604030504040204" pitchFamily="50" charset="-128"/>
                    <a:ea typeface="メイリオ" panose="020B0604030504040204" pitchFamily="50" charset="-128"/>
                  </a:rPr>
                  <a:t>初期化  </a:t>
                </a:r>
                <a:r>
                  <a:rPr kumimoji="1" lang="en-US" altLang="ja-JP" sz="2000" dirty="0">
                    <a:latin typeface="メイリオ" panose="020B0604030504040204" pitchFamily="50" charset="-128"/>
                    <a:ea typeface="メイリオ" panose="020B0604030504040204" pitchFamily="50" charset="-128"/>
                  </a:rPr>
                  <a:t>phi</a:t>
                </a:r>
                <a:r>
                  <a:rPr kumimoji="1" lang="ja-JP" altLang="en-US" sz="2000" dirty="0">
                    <a:latin typeface="メイリオ" panose="020B0604030504040204" pitchFamily="50" charset="-128"/>
                    <a:ea typeface="メイリオ" panose="020B0604030504040204" pitchFamily="50" charset="-128"/>
                  </a:rPr>
                  <a:t>は何次元配列か？    </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 = []   </a:t>
                </a:r>
              </a:p>
              <a:p>
                <a:pPr algn="l"/>
                <a:r>
                  <a:rPr kumimoji="1" lang="en-US" altLang="ja-JP" sz="2000" dirty="0">
                    <a:latin typeface="メイリオ" panose="020B0604030504040204" pitchFamily="50" charset="-128"/>
                    <a:ea typeface="メイリオ" panose="020B0604030504040204" pitchFamily="50" charset="-128"/>
                  </a:rPr>
                  <a:t>        for k in range(</a:t>
                </a:r>
                <a:r>
                  <a:rPr kumimoji="1" lang="en-US" altLang="ja-JP" sz="2000" dirty="0" err="1">
                    <a:latin typeface="メイリオ" panose="020B0604030504040204" pitchFamily="50" charset="-128"/>
                    <a:ea typeface="メイリオ" panose="020B0604030504040204" pitchFamily="50" charset="-128"/>
                  </a:rPr>
                  <a:t>self.no_of_topics</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no_of_topics</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クラスタ数（外生変数）</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self.phi.append</a:t>
                </a:r>
                <a:r>
                  <a:rPr kumimoji="1" lang="en-US" altLang="ja-JP" sz="2000" dirty="0">
                    <a:latin typeface="メイリオ" panose="020B0604030504040204" pitchFamily="50" charset="-128"/>
                    <a:ea typeface="メイリオ" panose="020B0604030504040204" pitchFamily="50" charset="-128"/>
                  </a:rPr>
                  <a:t>([random() for </a:t>
                </a:r>
                <a:r>
                  <a:rPr kumimoji="1" lang="en-US" altLang="ja-JP" sz="2000" dirty="0" err="1">
                    <a:latin typeface="メイリオ" panose="020B0604030504040204" pitchFamily="50" charset="-128"/>
                    <a:ea typeface="メイリオ" panose="020B0604030504040204" pitchFamily="50" charset="-128"/>
                  </a:rPr>
                  <a:t>i</a:t>
                </a:r>
                <a:r>
                  <a:rPr kumimoji="1" lang="en-US" altLang="ja-JP" sz="2000" dirty="0">
                    <a:latin typeface="メイリオ" panose="020B0604030504040204" pitchFamily="50" charset="-128"/>
                    <a:ea typeface="メイリオ" panose="020B0604030504040204" pitchFamily="50" charset="-128"/>
                  </a:rPr>
                  <a:t> in range(</a:t>
                </a:r>
                <a:r>
                  <a:rPr kumimoji="1" lang="en-US" altLang="ja-JP" sz="2000" dirty="0" err="1">
                    <a:latin typeface="メイリオ" panose="020B0604030504040204" pitchFamily="50" charset="-128"/>
                    <a:ea typeface="メイリオ" panose="020B0604030504040204" pitchFamily="50" charset="-128"/>
                  </a:rPr>
                  <a:t>len</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self.dic</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self.dic</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の語彙辞書（前頁）</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for k in range(</a:t>
                </a:r>
                <a:r>
                  <a:rPr kumimoji="1" lang="en-US" altLang="ja-JP" sz="2000" dirty="0" err="1">
                    <a:latin typeface="メイリオ" panose="020B0604030504040204" pitchFamily="50" charset="-128"/>
                    <a:ea typeface="メイリオ" panose="020B0604030504040204" pitchFamily="50" charset="-128"/>
                  </a:rPr>
                  <a:t>self.no_of_topics</a:t>
                </a:r>
                <a:r>
                  <a:rPr kumimoji="1" lang="en-US" altLang="ja-JP" sz="2000" dirty="0">
                    <a:latin typeface="メイリオ" panose="020B0604030504040204" pitchFamily="50" charset="-128"/>
                    <a:ea typeface="メイリオ" panose="020B0604030504040204" pitchFamily="50" charset="-128"/>
                  </a:rPr>
                  <a:t>):# k</a:t>
                </a:r>
                <a:r>
                  <a:rPr kumimoji="1" lang="ja-JP" altLang="en-US" sz="2000" dirty="0">
                    <a:latin typeface="メイリオ" panose="020B0604030504040204" pitchFamily="50" charset="-128"/>
                    <a:ea typeface="メイリオ" panose="020B0604030504040204" pitchFamily="50" charset="-128"/>
                  </a:rPr>
                  <a:t>毎に</a:t>
                </a:r>
                <a:r>
                  <a:rPr kumimoji="1" lang="en-US" altLang="ja-JP" sz="2000" dirty="0">
                    <a:latin typeface="メイリオ" panose="020B0604030504040204" pitchFamily="50" charset="-128"/>
                    <a:ea typeface="メイリオ" panose="020B0604030504040204" pitchFamily="50" charset="-128"/>
                  </a:rPr>
                  <a:t>phi</a:t>
                </a:r>
                <a:r>
                  <a:rPr kumimoji="1" lang="ja-JP" altLang="en-US" sz="2000" dirty="0">
                    <a:latin typeface="メイリオ" panose="020B0604030504040204" pitchFamily="50" charset="-128"/>
                    <a:ea typeface="メイリオ" panose="020B0604030504040204" pitchFamily="50" charset="-128"/>
                  </a:rPr>
                  <a:t>の正規化をしている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phi_sum</a:t>
                </a:r>
                <a:r>
                  <a:rPr kumimoji="1" lang="en-US" altLang="ja-JP" sz="2000" dirty="0">
                    <a:latin typeface="メイリオ" panose="020B0604030504040204" pitchFamily="50" charset="-128"/>
                    <a:ea typeface="メイリオ" panose="020B0604030504040204" pitchFamily="50" charset="-128"/>
                  </a:rPr>
                  <a:t>=sum(</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[k])  # </a:t>
                </a:r>
                <a:r>
                  <a:rPr kumimoji="1" lang="ja-JP" altLang="en-US" sz="2000" dirty="0">
                    <a:latin typeface="メイリオ" panose="020B0604030504040204" pitchFamily="50" charset="-128"/>
                    <a:ea typeface="メイリオ" panose="020B0604030504040204" pitchFamily="50" charset="-128"/>
                  </a:rPr>
                  <a:t>行毎の合計</a:t>
                </a:r>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np.array</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phi_sum</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4761854-5F72-170F-0CFC-69BB00D04059}"/>
                  </a:ext>
                </a:extLst>
              </p:cNvPr>
              <p:cNvSpPr txBox="1">
                <a:spLocks noRot="1" noChangeAspect="1" noMove="1" noResize="1" noEditPoints="1" noAdjustHandles="1" noChangeArrowheads="1" noChangeShapeType="1" noTextEdit="1"/>
              </p:cNvSpPr>
              <p:nvPr/>
            </p:nvSpPr>
            <p:spPr>
              <a:xfrm>
                <a:off x="-195883" y="1848627"/>
                <a:ext cx="12583766" cy="4093428"/>
              </a:xfrm>
              <a:prstGeom prst="rect">
                <a:avLst/>
              </a:prstGeom>
              <a:blipFill>
                <a:blip r:embed="rId3"/>
                <a:stretch>
                  <a:fillRect t="-595" b="-14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072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B62DC3B-4D36-F440-4F4E-7CCF753D7FD3}"/>
              </a:ext>
            </a:extLst>
          </p:cNvPr>
          <p:cNvSpPr txBox="1"/>
          <p:nvPr/>
        </p:nvSpPr>
        <p:spPr>
          <a:xfrm>
            <a:off x="884346" y="3060313"/>
            <a:ext cx="10724411" cy="427809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for </a:t>
            </a:r>
            <a:r>
              <a:rPr kumimoji="1" lang="en-US" altLang="ja-JP" sz="1600" dirty="0" err="1">
                <a:latin typeface="メイリオ" panose="020B0604030504040204" pitchFamily="50" charset="-128"/>
                <a:ea typeface="メイリオ" panose="020B0604030504040204" pitchFamily="50" charset="-128"/>
              </a:rPr>
              <a:t>d,doc</a:t>
            </a:r>
            <a:r>
              <a:rPr kumimoji="1" lang="en-US" altLang="ja-JP" sz="1600" dirty="0">
                <a:latin typeface="メイリオ" panose="020B0604030504040204" pitchFamily="50" charset="-128"/>
                <a:ea typeface="メイリオ" panose="020B0604030504040204" pitchFamily="50" charset="-128"/>
              </a:rPr>
              <a:t> in enumerate(</a:t>
            </a:r>
            <a:r>
              <a:rPr kumimoji="1" lang="en-US" altLang="ja-JP" sz="1600" dirty="0" err="1">
                <a:latin typeface="メイリオ" panose="020B0604030504040204" pitchFamily="50" charset="-128"/>
                <a:ea typeface="メイリオ" panose="020B0604030504040204" pitchFamily="50" charset="-128"/>
              </a:rPr>
              <a:t>self.docs</a:t>
            </a:r>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 #qdk</a:t>
            </a:r>
            <a:r>
              <a:rPr kumimoji="1" lang="ja-JP" altLang="en-US" sz="1600" dirty="0">
                <a:latin typeface="メイリオ" panose="020B0604030504040204" pitchFamily="50" charset="-128"/>
                <a:ea typeface="メイリオ" panose="020B0604030504040204" pitchFamily="50" charset="-128"/>
              </a:rPr>
              <a:t>（上表）の分子</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行分</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for k in range(K):</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文書</a:t>
            </a:r>
            <a:r>
              <a:rPr kumimoji="1" lang="en-US" altLang="ja-JP" sz="1600" dirty="0">
                <a:latin typeface="メイリオ" panose="020B0604030504040204" pitchFamily="50" charset="-128"/>
                <a:ea typeface="メイリオ" panose="020B0604030504040204" pitchFamily="50" charset="-128"/>
              </a:rPr>
              <a:t>d</a:t>
            </a:r>
            <a:r>
              <a:rPr kumimoji="1" lang="ja-JP" altLang="en-US" sz="1600" dirty="0">
                <a:latin typeface="メイリオ" panose="020B0604030504040204" pitchFamily="50" charset="-128"/>
                <a:ea typeface="メイリオ" panose="020B0604030504040204" pitchFamily="50" charset="-128"/>
              </a:rPr>
              <a:t>のクラスタ</a:t>
            </a:r>
            <a:r>
              <a:rPr kumimoji="1" lang="en-US" altLang="ja-JP" sz="1600" dirty="0">
                <a:latin typeface="メイリオ" panose="020B0604030504040204" pitchFamily="50" charset="-128"/>
                <a:ea typeface="メイリオ" panose="020B0604030504040204" pitchFamily="50" charset="-128"/>
              </a:rPr>
              <a:t>k</a:t>
            </a:r>
            <a:r>
              <a:rPr kumimoji="1" lang="ja-JP" altLang="en-US" sz="1600" dirty="0">
                <a:latin typeface="メイリオ" panose="020B0604030504040204" pitchFamily="50" charset="-128"/>
                <a:ea typeface="メイリオ" panose="020B0604030504040204" pitchFamily="50" charset="-128"/>
              </a:rPr>
              <a:t>別のカテゴリー分布確率（語彙</a:t>
            </a:r>
            <a:r>
              <a:rPr kumimoji="1" lang="en-US" altLang="ja-JP" sz="1600" dirty="0">
                <a:latin typeface="メイリオ" panose="020B0604030504040204" pitchFamily="50" charset="-128"/>
                <a:ea typeface="メイリオ" panose="020B0604030504040204" pitchFamily="50" charset="-128"/>
              </a:rPr>
              <a:t>id</a:t>
            </a:r>
            <a:r>
              <a:rPr kumimoji="1" lang="ja-JP" altLang="en-US" sz="1600" dirty="0">
                <a:latin typeface="メイリオ" panose="020B0604030504040204" pitchFamily="50" charset="-128"/>
                <a:ea typeface="メイリオ" panose="020B0604030504040204" pitchFamily="50" charset="-128"/>
              </a:rPr>
              <a:t>毎の頻度分、確率</a:t>
            </a:r>
            <a:r>
              <a:rPr kumimoji="1" lang="en-US" altLang="ja-JP" sz="1600" dirty="0">
                <a:latin typeface="メイリオ" panose="020B0604030504040204" pitchFamily="50" charset="-128"/>
                <a:ea typeface="メイリオ" panose="020B0604030504040204" pitchFamily="50" charset="-128"/>
              </a:rPr>
              <a:t>phi[k][id]</a:t>
            </a:r>
            <a:r>
              <a:rPr kumimoji="1" lang="ja-JP" altLang="en-US" sz="1600" dirty="0">
                <a:latin typeface="メイリオ" panose="020B0604030504040204" pitchFamily="50" charset="-128"/>
                <a:ea typeface="メイリオ" panose="020B0604030504040204" pitchFamily="50" charset="-128"/>
              </a:rPr>
              <a:t>を累乗）を求める</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a:t>
            </a:r>
            <a:r>
              <a:rPr kumimoji="1" lang="en-US" altLang="ja-JP" sz="1600" dirty="0">
                <a:latin typeface="メイリオ" panose="020B0604030504040204" pitchFamily="50" charset="-128"/>
                <a:ea typeface="メイリオ" panose="020B0604030504040204" pitchFamily="50" charset="-128"/>
              </a:rPr>
              <a:t>=reduce(</a:t>
            </a:r>
            <a:r>
              <a:rPr kumimoji="1" lang="en-US" altLang="ja-JP" sz="1600" dirty="0" err="1">
                <a:latin typeface="メイリオ" panose="020B0604030504040204" pitchFamily="50" charset="-128"/>
                <a:ea typeface="メイリオ" panose="020B0604030504040204" pitchFamily="50" charset="-128"/>
              </a:rPr>
              <a:t>mul</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self.phi</a:t>
            </a:r>
            <a:r>
              <a:rPr kumimoji="1" lang="en-US" altLang="ja-JP" sz="1600" dirty="0">
                <a:latin typeface="メイリオ" panose="020B0604030504040204" pitchFamily="50" charset="-128"/>
                <a:ea typeface="メイリオ" panose="020B0604030504040204" pitchFamily="50" charset="-128"/>
              </a:rPr>
              <a:t>[k][id] for id in doc])# E-step </a:t>
            </a:r>
            <a:r>
              <a:rPr kumimoji="1" lang="en-US" altLang="ja-JP" sz="1600" dirty="0" err="1">
                <a:latin typeface="メイリオ" panose="020B0604030504040204" pitchFamily="50" charset="-128"/>
                <a:ea typeface="メイリオ" panose="020B0604030504040204" pitchFamily="50" charset="-128"/>
              </a:rPr>
              <a:t>qdk</a:t>
            </a:r>
            <a:r>
              <a:rPr kumimoji="1" lang="ja-JP" altLang="en-US" sz="1600" dirty="0">
                <a:latin typeface="メイリオ" panose="020B0604030504040204" pitchFamily="50" charset="-128"/>
                <a:ea typeface="メイリオ" panose="020B0604030504040204" pitchFamily="50" charset="-128"/>
              </a:rPr>
              <a:t>の分子第二項</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#numpy</a:t>
            </a:r>
            <a:r>
              <a:rPr kumimoji="1" lang="ja-JP" altLang="en-US" sz="1600" dirty="0">
                <a:latin typeface="メイリオ" panose="020B0604030504040204" pitchFamily="50" charset="-128"/>
                <a:ea typeface="メイリオ" panose="020B0604030504040204" pitchFamily="50" charset="-128"/>
              </a:rPr>
              <a:t>要素の積の関数を使っても同じ結果</a:t>
            </a:r>
          </a:p>
          <a:p>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doc_phi_jointProb_list.append</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doc_phi_jointProb</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for k in range(K):</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上記の同時確率を全ての</a:t>
            </a:r>
            <a:r>
              <a:rPr kumimoji="1" lang="en-US" altLang="ja-JP" sz="1600" dirty="0">
                <a:latin typeface="メイリオ" panose="020B0604030504040204" pitchFamily="50" charset="-128"/>
                <a:ea typeface="メイリオ" panose="020B0604030504040204" pitchFamily="50" charset="-128"/>
              </a:rPr>
              <a:t>k</a:t>
            </a:r>
            <a:r>
              <a:rPr kumimoji="1" lang="ja-JP" altLang="en-US" sz="1600" dirty="0">
                <a:latin typeface="メイリオ" panose="020B0604030504040204" pitchFamily="50" charset="-128"/>
                <a:ea typeface="メイリオ" panose="020B0604030504040204" pitchFamily="50" charset="-128"/>
              </a:rPr>
              <a:t>について足し算（</a:t>
            </a:r>
            <a:r>
              <a:rPr kumimoji="1" lang="en-US" altLang="ja-JP" sz="1600" dirty="0" err="1">
                <a:latin typeface="メイリオ" panose="020B0604030504040204" pitchFamily="50" charset="-128"/>
                <a:ea typeface="メイリオ" panose="020B0604030504040204" pitchFamily="50" charset="-128"/>
              </a:rPr>
              <a:t>qdk</a:t>
            </a:r>
            <a:r>
              <a:rPr kumimoji="1" lang="ja-JP" altLang="en-US" sz="1600" dirty="0">
                <a:latin typeface="メイリオ" panose="020B0604030504040204" pitchFamily="50" charset="-128"/>
                <a:ea typeface="メイリオ" panose="020B0604030504040204" pitchFamily="50" charset="-128"/>
              </a:rPr>
              <a:t>の分母）</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denom_qdk</a:t>
            </a:r>
            <a:r>
              <a:rPr kumimoji="1" lang="en-US" altLang="ja-JP" sz="1600" dirty="0">
                <a:latin typeface="メイリオ" panose="020B0604030504040204" pitchFamily="50" charset="-128"/>
                <a:ea typeface="メイリオ" panose="020B0604030504040204" pitchFamily="50" charset="-128"/>
              </a:rPr>
              <a:t>=sum([</a:t>
            </a:r>
            <a:r>
              <a:rPr kumimoji="1" lang="en-US" altLang="ja-JP" sz="1600" dirty="0" err="1">
                <a:latin typeface="メイリオ" panose="020B0604030504040204" pitchFamily="50" charset="-128"/>
                <a:ea typeface="メイリオ" panose="020B0604030504040204" pitchFamily="50" charset="-128"/>
              </a:rPr>
              <a:t>self.theta</a:t>
            </a:r>
            <a:r>
              <a:rPr kumimoji="1" lang="en-US" altLang="ja-JP" sz="1600" dirty="0">
                <a:latin typeface="メイリオ" panose="020B0604030504040204" pitchFamily="50" charset="-128"/>
                <a:ea typeface="メイリオ" panose="020B0604030504040204" pitchFamily="50" charset="-128"/>
              </a:rPr>
              <a:t>[kk]*</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[kk] for kk in range(K)])</a:t>
            </a:r>
          </a:p>
          <a:p>
            <a:pPr algn="l"/>
            <a:r>
              <a:rPr kumimoji="1" lang="en-US" altLang="ja-JP" sz="1600" dirty="0">
                <a:latin typeface="メイリオ" panose="020B0604030504040204" pitchFamily="50" charset="-128"/>
                <a:ea typeface="メイリオ" panose="020B0604030504040204" pitchFamily="50" charset="-128"/>
              </a:rPr>
              <a:t>                    #qdk</a:t>
            </a:r>
            <a:r>
              <a:rPr kumimoji="1" lang="ja-JP" altLang="en-US" sz="1600" dirty="0">
                <a:latin typeface="メイリオ" panose="020B0604030504040204" pitchFamily="50" charset="-128"/>
                <a:ea typeface="メイリオ" panose="020B0604030504040204" pitchFamily="50" charset="-128"/>
              </a:rPr>
              <a:t>を計算</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qdk</a:t>
            </a:r>
            <a:r>
              <a:rPr kumimoji="1" lang="en-US" altLang="ja-JP" sz="1600" dirty="0">
                <a:latin typeface="メイリオ" panose="020B0604030504040204" pitchFamily="50" charset="-128"/>
                <a:ea typeface="メイリオ" panose="020B0604030504040204" pitchFamily="50" charset="-128"/>
              </a:rPr>
              <a:t>[d][k] = </a:t>
            </a:r>
            <a:r>
              <a:rPr kumimoji="1" lang="en-US" altLang="ja-JP" sz="1600" dirty="0" err="1">
                <a:latin typeface="メイリオ" panose="020B0604030504040204" pitchFamily="50" charset="-128"/>
                <a:ea typeface="メイリオ" panose="020B0604030504040204" pitchFamily="50" charset="-128"/>
              </a:rPr>
              <a:t>self.theta</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denom_qdk</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763293-BCF7-2379-B00F-3224280EDB9B}"/>
              </a:ext>
            </a:extLst>
          </p:cNvPr>
          <p:cNvSpPr txBox="1"/>
          <p:nvPr/>
        </p:nvSpPr>
        <p:spPr>
          <a:xfrm>
            <a:off x="345233" y="401216"/>
            <a:ext cx="14253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 step</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B90BC4-7005-CC84-0D45-9C1309252CBC}"/>
                  </a:ext>
                </a:extLst>
              </p:cNvPr>
              <p:cNvSpPr txBox="1"/>
              <p:nvPr/>
            </p:nvSpPr>
            <p:spPr>
              <a:xfrm>
                <a:off x="5895974" y="796865"/>
                <a:ext cx="5203348" cy="464871"/>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r>
                      <a:rPr lang="ja-JP" altLang="en-US" sz="2400" i="1">
                        <a:latin typeface="Cambria Math" panose="02040503050406030204" pitchFamily="18" charset="0"/>
                        <a:ea typeface="メイリオ" panose="020B0604030504040204" pitchFamily="50" charset="-128"/>
                      </a:rPr>
                      <m:t>毎</m:t>
                    </m:r>
                  </m:oMath>
                </a14:m>
                <a:r>
                  <a:rPr kumimoji="1" lang="ja-JP" altLang="en-US" sz="2400" dirty="0">
                    <a:latin typeface="メイリオ" panose="020B0604030504040204" pitchFamily="50" charset="-128"/>
                    <a:ea typeface="メイリオ" panose="020B0604030504040204" pitchFamily="50" charset="-128"/>
                  </a:rPr>
                  <a:t>に</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𝐾</m:t>
                    </m:r>
                  </m:oMath>
                </a14:m>
                <a:r>
                  <a:rPr kumimoji="1" lang="ja-JP" altLang="en-US" sz="2400" dirty="0">
                    <a:latin typeface="メイリオ" panose="020B0604030504040204" pitchFamily="50" charset="-128"/>
                    <a:ea typeface="メイリオ" panose="020B0604030504040204" pitchFamily="50" charset="-128"/>
                  </a:rPr>
                  <a:t>種類の負担率表を埋める</a:t>
                </a:r>
              </a:p>
            </p:txBody>
          </p:sp>
        </mc:Choice>
        <mc:Fallback xmlns="">
          <p:sp>
            <p:nvSpPr>
              <p:cNvPr id="5" name="テキスト ボックス 4">
                <a:extLst>
                  <a:ext uri="{FF2B5EF4-FFF2-40B4-BE49-F238E27FC236}">
                    <a16:creationId xmlns:a16="http://schemas.microsoft.com/office/drawing/2014/main" id="{F7B90BC4-7005-CC84-0D45-9C1309252CBC}"/>
                  </a:ext>
                </a:extLst>
              </p:cNvPr>
              <p:cNvSpPr txBox="1">
                <a:spLocks noRot="1" noChangeAspect="1" noMove="1" noResize="1" noEditPoints="1" noAdjustHandles="1" noChangeArrowheads="1" noChangeShapeType="1" noTextEdit="1"/>
              </p:cNvSpPr>
              <p:nvPr/>
            </p:nvSpPr>
            <p:spPr>
              <a:xfrm>
                <a:off x="5895974" y="796865"/>
                <a:ext cx="5203348" cy="464871"/>
              </a:xfrm>
              <a:prstGeom prst="rect">
                <a:avLst/>
              </a:prstGeom>
              <a:blipFill>
                <a:blip r:embed="rId3"/>
                <a:stretch>
                  <a:fillRect l="-1756" t="-6579" r="-820"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2F545BA7-D491-CEDE-5A4D-7CF93DA32E8E}"/>
                  </a:ext>
                </a:extLst>
              </p:cNvPr>
              <p:cNvGraphicFramePr>
                <a:graphicFrameLocks noGrp="1"/>
              </p:cNvGraphicFramePr>
              <p:nvPr>
                <p:extLst>
                  <p:ext uri="{D42A27DB-BD31-4B8C-83A1-F6EECF244321}">
                    <p14:modId xmlns:p14="http://schemas.microsoft.com/office/powerpoint/2010/main" val="586492982"/>
                  </p:ext>
                </p:extLst>
              </p:nvPr>
            </p:nvGraphicFramePr>
            <p:xfrm>
              <a:off x="6722705" y="2010270"/>
              <a:ext cx="3549888" cy="1112520"/>
            </p:xfrm>
            <a:graphic>
              <a:graphicData uri="http://schemas.openxmlformats.org/drawingml/2006/table">
                <a:tbl>
                  <a:tblPr firstRow="1" bandRow="1">
                    <a:tableStyleId>{5940675A-B579-460E-94D1-54222C63F5DA}</a:tableStyleId>
                  </a:tblPr>
                  <a:tblGrid>
                    <a:gridCol w="1183296">
                      <a:extLst>
                        <a:ext uri="{9D8B030D-6E8A-4147-A177-3AD203B41FA5}">
                          <a16:colId xmlns:a16="http://schemas.microsoft.com/office/drawing/2014/main" val="2063763159"/>
                        </a:ext>
                      </a:extLst>
                    </a:gridCol>
                    <a:gridCol w="1183296">
                      <a:extLst>
                        <a:ext uri="{9D8B030D-6E8A-4147-A177-3AD203B41FA5}">
                          <a16:colId xmlns:a16="http://schemas.microsoft.com/office/drawing/2014/main" val="2842223350"/>
                        </a:ext>
                      </a:extLst>
                    </a:gridCol>
                    <a:gridCol w="1183296">
                      <a:extLst>
                        <a:ext uri="{9D8B030D-6E8A-4147-A177-3AD203B41FA5}">
                          <a16:colId xmlns:a16="http://schemas.microsoft.com/office/drawing/2014/main" val="2075492634"/>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47269249"/>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𝑞</m:t>
                                </m:r>
                                <m:r>
                                  <a:rPr kumimoji="1" lang="en-US" altLang="ja-JP" sz="1800" b="0" i="1" smtClean="0">
                                    <a:latin typeface="Cambria Math" panose="02040503050406030204" pitchFamily="18" charset="0"/>
                                    <a:ea typeface="メイリオ" panose="020B0604030504040204" pitchFamily="50" charset="-128"/>
                                  </a:rPr>
                                  <m:t>(</m:t>
                                </m:r>
                                <m:sSub>
                                  <m:sSubPr>
                                    <m:ctrlPr>
                                      <a:rPr kumimoji="1" lang="en-US" altLang="ja-JP" sz="1800" b="0" i="1" smtClean="0">
                                        <a:latin typeface="Cambria Math" panose="02040503050406030204" pitchFamily="18" charset="0"/>
                                        <a:ea typeface="メイリオ" panose="020B0604030504040204" pitchFamily="50" charset="-128"/>
                                      </a:rPr>
                                    </m:ctrlPr>
                                  </m:sSubPr>
                                  <m:e>
                                    <m:r>
                                      <a:rPr kumimoji="1" lang="en-US" altLang="ja-JP" sz="1800" b="0" i="1" smtClean="0">
                                        <a:latin typeface="Cambria Math" panose="02040503050406030204" pitchFamily="18" charset="0"/>
                                        <a:ea typeface="メイリオ" panose="020B0604030504040204" pitchFamily="50" charset="-128"/>
                                      </a:rPr>
                                      <m:t>𝑧</m:t>
                                    </m:r>
                                  </m:e>
                                  <m:sub>
                                    <m:r>
                                      <a:rPr kumimoji="1" lang="en-US" altLang="ja-JP" sz="1800" b="0" i="1" smtClean="0">
                                        <a:latin typeface="Cambria Math" panose="02040503050406030204" pitchFamily="18" charset="0"/>
                                        <a:ea typeface="メイリオ" panose="020B0604030504040204" pitchFamily="50" charset="-128"/>
                                      </a:rPr>
                                      <m:t>𝑑𝑘</m:t>
                                    </m:r>
                                  </m:sub>
                                </m:sSub>
                                <m:r>
                                  <a:rPr kumimoji="1" lang="en-US" altLang="ja-JP" sz="1800" b="0" i="1" smtClean="0">
                                    <a:latin typeface="Cambria Math" panose="02040503050406030204" pitchFamily="18" charset="0"/>
                                    <a:ea typeface="メイリオ" panose="020B0604030504040204" pitchFamily="50" charset="-128"/>
                                  </a:rPr>
                                  <m:t>)</m:t>
                                </m:r>
                              </m:oMath>
                            </m:oMathPara>
                          </a14:m>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3161241"/>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98930221"/>
                      </a:ext>
                    </a:extLst>
                  </a:tr>
                </a:tbl>
              </a:graphicData>
            </a:graphic>
          </p:graphicFrame>
        </mc:Choice>
        <mc:Fallback xmlns="">
          <p:graphicFrame>
            <p:nvGraphicFramePr>
              <p:cNvPr id="6" name="表 5">
                <a:extLst>
                  <a:ext uri="{FF2B5EF4-FFF2-40B4-BE49-F238E27FC236}">
                    <a16:creationId xmlns:a16="http://schemas.microsoft.com/office/drawing/2014/main" id="{2F545BA7-D491-CEDE-5A4D-7CF93DA32E8E}"/>
                  </a:ext>
                </a:extLst>
              </p:cNvPr>
              <p:cNvGraphicFramePr>
                <a:graphicFrameLocks noGrp="1"/>
              </p:cNvGraphicFramePr>
              <p:nvPr>
                <p:extLst>
                  <p:ext uri="{D42A27DB-BD31-4B8C-83A1-F6EECF244321}">
                    <p14:modId xmlns:p14="http://schemas.microsoft.com/office/powerpoint/2010/main" val="586492982"/>
                  </p:ext>
                </p:extLst>
              </p:nvPr>
            </p:nvGraphicFramePr>
            <p:xfrm>
              <a:off x="6722705" y="2010270"/>
              <a:ext cx="3549888" cy="1112520"/>
            </p:xfrm>
            <a:graphic>
              <a:graphicData uri="http://schemas.openxmlformats.org/drawingml/2006/table">
                <a:tbl>
                  <a:tblPr firstRow="1" bandRow="1">
                    <a:tableStyleId>{5940675A-B579-460E-94D1-54222C63F5DA}</a:tableStyleId>
                  </a:tblPr>
                  <a:tblGrid>
                    <a:gridCol w="1183296">
                      <a:extLst>
                        <a:ext uri="{9D8B030D-6E8A-4147-A177-3AD203B41FA5}">
                          <a16:colId xmlns:a16="http://schemas.microsoft.com/office/drawing/2014/main" val="2063763159"/>
                        </a:ext>
                      </a:extLst>
                    </a:gridCol>
                    <a:gridCol w="1183296">
                      <a:extLst>
                        <a:ext uri="{9D8B030D-6E8A-4147-A177-3AD203B41FA5}">
                          <a16:colId xmlns:a16="http://schemas.microsoft.com/office/drawing/2014/main" val="2842223350"/>
                        </a:ext>
                      </a:extLst>
                    </a:gridCol>
                    <a:gridCol w="1183296">
                      <a:extLst>
                        <a:ext uri="{9D8B030D-6E8A-4147-A177-3AD203B41FA5}">
                          <a16:colId xmlns:a16="http://schemas.microsoft.com/office/drawing/2014/main" val="2075492634"/>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47269249"/>
                      </a:ext>
                    </a:extLst>
                  </a:tr>
                  <a:tr h="370840">
                    <a:tc>
                      <a:txBody>
                        <a:bodyPr/>
                        <a:lstStyle/>
                        <a:p>
                          <a:endParaRPr kumimoji="1" lang="ja-JP" altLang="en-US" dirty="0"/>
                        </a:p>
                      </a:txBody>
                      <a:tcPr/>
                    </a:tc>
                    <a:tc>
                      <a:txBody>
                        <a:bodyPr/>
                        <a:lstStyle/>
                        <a:p>
                          <a:endParaRPr lang="ja-JP"/>
                        </a:p>
                      </a:txBody>
                      <a:tcPr>
                        <a:blipFill>
                          <a:blip r:embed="rId4"/>
                          <a:stretch>
                            <a:fillRect l="-101031" t="-100000" r="-101546" b="-101613"/>
                          </a:stretch>
                        </a:blipFill>
                      </a:tcPr>
                    </a:tc>
                    <a:tc>
                      <a:txBody>
                        <a:bodyPr/>
                        <a:lstStyle/>
                        <a:p>
                          <a:endParaRPr kumimoji="1" lang="ja-JP" altLang="en-US"/>
                        </a:p>
                      </a:txBody>
                      <a:tcPr/>
                    </a:tc>
                    <a:extLst>
                      <a:ext uri="{0D108BD9-81ED-4DB2-BD59-A6C34878D82A}">
                        <a16:rowId xmlns:a16="http://schemas.microsoft.com/office/drawing/2014/main" val="193161241"/>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98930221"/>
                      </a:ext>
                    </a:extLst>
                  </a:tr>
                </a:tbl>
              </a:graphicData>
            </a:graphic>
          </p:graphicFrame>
        </mc:Fallback>
      </mc:AlternateContent>
      <p:cxnSp>
        <p:nvCxnSpPr>
          <p:cNvPr id="8" name="直線矢印コネクタ 7">
            <a:extLst>
              <a:ext uri="{FF2B5EF4-FFF2-40B4-BE49-F238E27FC236}">
                <a16:creationId xmlns:a16="http://schemas.microsoft.com/office/drawing/2014/main" id="{B097A093-BB48-11D0-5128-47C8097B1AAF}"/>
              </a:ext>
            </a:extLst>
          </p:cNvPr>
          <p:cNvCxnSpPr/>
          <p:nvPr/>
        </p:nvCxnSpPr>
        <p:spPr>
          <a:xfrm>
            <a:off x="6381750" y="1999728"/>
            <a:ext cx="0" cy="126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EACBA4C-0AFE-EE14-AEF3-669020718EAE}"/>
                  </a:ext>
                </a:extLst>
              </p:cNvPr>
              <p:cNvSpPr txBox="1"/>
              <p:nvPr/>
            </p:nvSpPr>
            <p:spPr>
              <a:xfrm>
                <a:off x="5924550" y="2335697"/>
                <a:ext cx="47654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6EACBA4C-0AFE-EE14-AEF3-669020718EAE}"/>
                  </a:ext>
                </a:extLst>
              </p:cNvPr>
              <p:cNvSpPr txBox="1">
                <a:spLocks noRot="1" noChangeAspect="1" noMove="1" noResize="1" noEditPoints="1" noAdjustHandles="1" noChangeArrowheads="1" noChangeShapeType="1" noTextEdit="1"/>
              </p:cNvSpPr>
              <p:nvPr/>
            </p:nvSpPr>
            <p:spPr>
              <a:xfrm>
                <a:off x="5924550" y="2335697"/>
                <a:ext cx="476541"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A6F267C-394A-2176-D46B-AC5DA6664CAF}"/>
                  </a:ext>
                </a:extLst>
              </p:cNvPr>
              <p:cNvSpPr txBox="1"/>
              <p:nvPr/>
            </p:nvSpPr>
            <p:spPr>
              <a:xfrm>
                <a:off x="8241168" y="1547409"/>
                <a:ext cx="51296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𝐾</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DA6F267C-394A-2176-D46B-AC5DA6664CAF}"/>
                  </a:ext>
                </a:extLst>
              </p:cNvPr>
              <p:cNvSpPr txBox="1">
                <a:spLocks noRot="1" noChangeAspect="1" noMove="1" noResize="1" noEditPoints="1" noAdjustHandles="1" noChangeArrowheads="1" noChangeShapeType="1" noTextEdit="1"/>
              </p:cNvSpPr>
              <p:nvPr/>
            </p:nvSpPr>
            <p:spPr>
              <a:xfrm>
                <a:off x="8241168" y="1547409"/>
                <a:ext cx="512961" cy="461665"/>
              </a:xfrm>
              <a:prstGeom prst="rect">
                <a:avLst/>
              </a:prstGeom>
              <a:blipFill>
                <a:blip r:embed="rId6"/>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6FD7B24A-5F84-D243-32AA-CF8563FE0033}"/>
              </a:ext>
            </a:extLst>
          </p:cNvPr>
          <p:cNvCxnSpPr/>
          <p:nvPr/>
        </p:nvCxnSpPr>
        <p:spPr>
          <a:xfrm>
            <a:off x="6722705" y="1891372"/>
            <a:ext cx="3549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DC6A077-7AF4-3D2E-C3E2-A3579567660B}"/>
              </a:ext>
            </a:extLst>
          </p:cNvPr>
          <p:cNvSpPr txBox="1"/>
          <p:nvPr/>
        </p:nvSpPr>
        <p:spPr>
          <a:xfrm>
            <a:off x="4096806" y="2354105"/>
            <a:ext cx="18277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外側の</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a:t>
            </a:r>
          </a:p>
        </p:txBody>
      </p:sp>
      <p:sp>
        <p:nvSpPr>
          <p:cNvPr id="14" name="テキスト ボックス 13">
            <a:extLst>
              <a:ext uri="{FF2B5EF4-FFF2-40B4-BE49-F238E27FC236}">
                <a16:creationId xmlns:a16="http://schemas.microsoft.com/office/drawing/2014/main" id="{68285329-697F-8834-7817-6287B21C4986}"/>
              </a:ext>
            </a:extLst>
          </p:cNvPr>
          <p:cNvSpPr txBox="1"/>
          <p:nvPr/>
        </p:nvSpPr>
        <p:spPr>
          <a:xfrm>
            <a:off x="7669501" y="1270940"/>
            <a:ext cx="18277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内側の</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74DEF7E-02C2-D186-9083-78D8928D1FF4}"/>
                  </a:ext>
                </a:extLst>
              </p:cNvPr>
              <p:cNvSpPr txBox="1"/>
              <p:nvPr/>
            </p:nvSpPr>
            <p:spPr>
              <a:xfrm>
                <a:off x="1497414" y="862881"/>
                <a:ext cx="4032899"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74DEF7E-02C2-D186-9083-78D8928D1FF4}"/>
                  </a:ext>
                </a:extLst>
              </p:cNvPr>
              <p:cNvSpPr txBox="1">
                <a:spLocks noRot="1" noChangeAspect="1" noMove="1" noResize="1" noEditPoints="1" noAdjustHandles="1" noChangeArrowheads="1" noChangeShapeType="1" noTextEdit="1"/>
              </p:cNvSpPr>
              <p:nvPr/>
            </p:nvSpPr>
            <p:spPr>
              <a:xfrm>
                <a:off x="1497414" y="862881"/>
                <a:ext cx="4032899" cy="917431"/>
              </a:xfrm>
              <a:prstGeom prst="rect">
                <a:avLst/>
              </a:prstGeom>
              <a:blipFill>
                <a:blip r:embed="rId7"/>
                <a:stretch>
                  <a:fillRect/>
                </a:stretch>
              </a:blipFill>
            </p:spPr>
            <p:txBody>
              <a:bodyPr/>
              <a:lstStyle/>
              <a:p>
                <a:r>
                  <a:rPr lang="ja-JP" altLang="en-US">
                    <a:noFill/>
                  </a:rPr>
                  <a:t> </a:t>
                </a:r>
              </a:p>
            </p:txBody>
          </p:sp>
        </mc:Fallback>
      </mc:AlternateContent>
      <p:pic>
        <p:nvPicPr>
          <p:cNvPr id="11" name="図 10">
            <a:extLst>
              <a:ext uri="{FF2B5EF4-FFF2-40B4-BE49-F238E27FC236}">
                <a16:creationId xmlns:a16="http://schemas.microsoft.com/office/drawing/2014/main" id="{402E5C80-66D4-5F30-A1CE-D3F24F79C4A0}"/>
              </a:ext>
            </a:extLst>
          </p:cNvPr>
          <p:cNvPicPr>
            <a:picLocks noChangeAspect="1"/>
          </p:cNvPicPr>
          <p:nvPr/>
        </p:nvPicPr>
        <p:blipFill>
          <a:blip r:embed="rId8"/>
          <a:stretch>
            <a:fillRect/>
          </a:stretch>
        </p:blipFill>
        <p:spPr>
          <a:xfrm>
            <a:off x="345233" y="2108832"/>
            <a:ext cx="2690116" cy="664834"/>
          </a:xfrm>
          <a:prstGeom prst="rect">
            <a:avLst/>
          </a:prstGeom>
        </p:spPr>
      </p:pic>
      <p:sp>
        <p:nvSpPr>
          <p:cNvPr id="15" name="吹き出し: 角を丸めた四角形 14">
            <a:extLst>
              <a:ext uri="{FF2B5EF4-FFF2-40B4-BE49-F238E27FC236}">
                <a16:creationId xmlns:a16="http://schemas.microsoft.com/office/drawing/2014/main" id="{0BB19D47-2045-763C-334A-BF688A84B658}"/>
              </a:ext>
            </a:extLst>
          </p:cNvPr>
          <p:cNvSpPr/>
          <p:nvPr/>
        </p:nvSpPr>
        <p:spPr>
          <a:xfrm>
            <a:off x="186612" y="2043263"/>
            <a:ext cx="2985793" cy="754099"/>
          </a:xfrm>
          <a:prstGeom prst="wedgeRoundRectCallout">
            <a:avLst>
              <a:gd name="adj1" fmla="val 61042"/>
              <a:gd name="adj2" fmla="val 87246"/>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3C06BA4-D221-CBB1-FA3D-ADE783243C3A}"/>
              </a:ext>
            </a:extLst>
          </p:cNvPr>
          <p:cNvSpPr txBox="1"/>
          <p:nvPr/>
        </p:nvSpPr>
        <p:spPr>
          <a:xfrm>
            <a:off x="90112" y="1778241"/>
            <a:ext cx="24929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こういうデータセット</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5835FC7-3851-C26D-564D-E846421C0541}"/>
                  </a:ext>
                </a:extLst>
              </p:cNvPr>
              <p:cNvSpPr txBox="1"/>
              <p:nvPr/>
            </p:nvSpPr>
            <p:spPr>
              <a:xfrm>
                <a:off x="224293" y="4142791"/>
                <a:ext cx="1425903" cy="113069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45835FC7-3851-C26D-564D-E846421C0541}"/>
                  </a:ext>
                </a:extLst>
              </p:cNvPr>
              <p:cNvSpPr txBox="1">
                <a:spLocks noRot="1" noChangeAspect="1" noMove="1" noResize="1" noEditPoints="1" noAdjustHandles="1" noChangeArrowheads="1" noChangeShapeType="1" noTextEdit="1"/>
              </p:cNvSpPr>
              <p:nvPr/>
            </p:nvSpPr>
            <p:spPr>
              <a:xfrm>
                <a:off x="224293" y="4142791"/>
                <a:ext cx="1425903" cy="1130694"/>
              </a:xfrm>
              <a:prstGeom prst="rect">
                <a:avLst/>
              </a:prstGeom>
              <a:blipFill>
                <a:blip r:embed="rId9"/>
                <a:stretch>
                  <a:fillRect/>
                </a:stretch>
              </a:blipFill>
            </p:spPr>
            <p:txBody>
              <a:bodyPr/>
              <a:lstStyle/>
              <a:p>
                <a:r>
                  <a:rPr lang="ja-JP" altLang="en-US">
                    <a:noFill/>
                  </a:rPr>
                  <a:t> </a:t>
                </a:r>
              </a:p>
            </p:txBody>
          </p:sp>
        </mc:Fallback>
      </mc:AlternateContent>
      <p:sp>
        <p:nvSpPr>
          <p:cNvPr id="19" name="吹き出し: 角を丸めた四角形 18">
            <a:extLst>
              <a:ext uri="{FF2B5EF4-FFF2-40B4-BE49-F238E27FC236}">
                <a16:creationId xmlns:a16="http://schemas.microsoft.com/office/drawing/2014/main" id="{5CD57FF2-AB46-4B14-B84D-FAA76DA8C571}"/>
              </a:ext>
            </a:extLst>
          </p:cNvPr>
          <p:cNvSpPr/>
          <p:nvPr/>
        </p:nvSpPr>
        <p:spPr>
          <a:xfrm>
            <a:off x="90113" y="4077363"/>
            <a:ext cx="1454286" cy="1297070"/>
          </a:xfrm>
          <a:prstGeom prst="wedgeRoundRectCallout">
            <a:avLst>
              <a:gd name="adj1" fmla="val 98896"/>
              <a:gd name="adj2" fmla="val -4113"/>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5D5A2C8-C06F-BA0C-EA13-7AEEDB4355C3}"/>
                  </a:ext>
                </a:extLst>
              </p:cNvPr>
              <p:cNvSpPr txBox="1"/>
              <p:nvPr/>
            </p:nvSpPr>
            <p:spPr>
              <a:xfrm>
                <a:off x="8485422" y="5054719"/>
                <a:ext cx="3262624" cy="51174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上表</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行分の</a:t>
                </a:r>
                <a14:m>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𝑑𝑣</m:t>
                                </m:r>
                              </m:sub>
                            </m:sSub>
                          </m:sup>
                        </m:sSubSup>
                      </m:e>
                    </m:nary>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5D5A2C8-C06F-BA0C-EA13-7AEEDB4355C3}"/>
                  </a:ext>
                </a:extLst>
              </p:cNvPr>
              <p:cNvSpPr txBox="1">
                <a:spLocks noRot="1" noChangeAspect="1" noMove="1" noResize="1" noEditPoints="1" noAdjustHandles="1" noChangeArrowheads="1" noChangeShapeType="1" noTextEdit="1"/>
              </p:cNvSpPr>
              <p:nvPr/>
            </p:nvSpPr>
            <p:spPr>
              <a:xfrm>
                <a:off x="8485422" y="5054719"/>
                <a:ext cx="3262624" cy="511743"/>
              </a:xfrm>
              <a:prstGeom prst="rect">
                <a:avLst/>
              </a:prstGeom>
              <a:blipFill>
                <a:blip r:embed="rId10"/>
                <a:stretch>
                  <a:fillRect l="-2991" b="-27381"/>
                </a:stretch>
              </a:blipFill>
            </p:spPr>
            <p:txBody>
              <a:bodyPr/>
              <a:lstStyle/>
              <a:p>
                <a:r>
                  <a:rPr lang="ja-JP" altLang="en-US">
                    <a:noFill/>
                  </a:rPr>
                  <a:t> </a:t>
                </a:r>
              </a:p>
            </p:txBody>
          </p:sp>
        </mc:Fallback>
      </mc:AlternateContent>
      <p:sp>
        <p:nvSpPr>
          <p:cNvPr id="22" name="吹き出し: 角を丸めた四角形 21">
            <a:extLst>
              <a:ext uri="{FF2B5EF4-FFF2-40B4-BE49-F238E27FC236}">
                <a16:creationId xmlns:a16="http://schemas.microsoft.com/office/drawing/2014/main" id="{74A0F66F-E03E-891A-059A-0D3F4D6E81C9}"/>
              </a:ext>
            </a:extLst>
          </p:cNvPr>
          <p:cNvSpPr/>
          <p:nvPr/>
        </p:nvSpPr>
        <p:spPr>
          <a:xfrm>
            <a:off x="8417752" y="4935328"/>
            <a:ext cx="3292166" cy="754099"/>
          </a:xfrm>
          <a:prstGeom prst="wedgeRoundRectCallout">
            <a:avLst>
              <a:gd name="adj1" fmla="val -82083"/>
              <a:gd name="adj2" fmla="val -14214"/>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330A8E1-AFAF-0F0A-0337-6C1F685AE86F}"/>
                  </a:ext>
                </a:extLst>
              </p:cNvPr>
              <p:cNvSpPr txBox="1"/>
              <p:nvPr/>
            </p:nvSpPr>
            <p:spPr>
              <a:xfrm>
                <a:off x="0" y="5412900"/>
                <a:ext cx="2339936" cy="127599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分母</a:t>
                </a:r>
                <a:endParaRPr kumimoji="1" lang="en-US" altLang="ja-JP" sz="2000" dirty="0">
                  <a:latin typeface="メイリオ" panose="020B0604030504040204" pitchFamily="50" charset="-128"/>
                  <a:ea typeface="メイリオ" panose="020B0604030504040204" pitchFamily="50" charset="-128"/>
                </a:endParaRPr>
              </a:p>
              <a:p>
                <a:pPr algn="l"/>
                <a14:m>
                  <m:oMathPara xmlns:m="http://schemas.openxmlformats.org/officeDocument/2006/math">
                    <m:oMathParaPr>
                      <m:jc m:val="centerGroup"/>
                    </m:oMathParaPr>
                    <m:oMath xmlns:m="http://schemas.openxmlformats.org/officeDocument/2006/math">
                      <m:nary>
                        <m:naryPr>
                          <m:chr m:val="∑"/>
                          <m:ctrlPr>
                            <a:rPr kumimoji="1" lang="en-US" altLang="ja-JP" sz="2000" i="1" smtClean="0">
                              <a:latin typeface="Cambria Math" panose="02040503050406030204" pitchFamily="18" charset="0"/>
                              <a:ea typeface="メイリオ" panose="020B0604030504040204" pitchFamily="50" charset="-128"/>
                            </a:rPr>
                          </m:ctrlPr>
                        </m:naryPr>
                        <m:sub>
                          <m:sSup>
                            <m:sSupPr>
                              <m:ctrlPr>
                                <a:rPr kumimoji="1" lang="en-US" altLang="ja-JP" sz="2000" i="1">
                                  <a:latin typeface="Cambria Math" panose="02040503050406030204" pitchFamily="18" charset="0"/>
                                  <a:ea typeface="メイリオ" panose="020B0604030504040204" pitchFamily="50" charset="-128"/>
                                </a:rPr>
                              </m:ctrlPr>
                            </m:sSupPr>
                            <m:e>
                              <m:r>
                                <m:rPr>
                                  <m:brk m:alnAt="23"/>
                                </m:rPr>
                                <a:rPr kumimoji="1" lang="en-US" altLang="ja-JP" sz="2000" i="1">
                                  <a:latin typeface="Cambria Math" panose="02040503050406030204" pitchFamily="18" charset="0"/>
                                  <a:ea typeface="メイリオ" panose="020B0604030504040204" pitchFamily="50" charset="-128"/>
                                </a:rPr>
                                <m:t>𝑘</m:t>
                              </m:r>
                            </m:e>
                            <m:sup>
                              <m:r>
                                <a:rPr kumimoji="1" lang="en-US" altLang="ja-JP" sz="2000" i="1">
                                  <a:latin typeface="Cambria Math" panose="02040503050406030204" pitchFamily="18" charset="0"/>
                                  <a:ea typeface="メイリオ" panose="020B0604030504040204" pitchFamily="50" charset="-128"/>
                                </a:rPr>
                                <m:t>′</m:t>
                              </m:r>
                            </m:sup>
                          </m:sSup>
                          <m:r>
                            <m:rPr>
                              <m:brk m:alnAt="23"/>
                            </m:rP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𝐾</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r>
                                <a:rPr kumimoji="1" lang="en-US" altLang="ja-JP" sz="2000" i="1">
                                  <a:latin typeface="Cambria Math" panose="02040503050406030204" pitchFamily="18" charset="0"/>
                                  <a:ea typeface="メイリオ" panose="020B0604030504040204" pitchFamily="50" charset="-128"/>
                                </a:rPr>
                                <m:t>′</m:t>
                              </m:r>
                            </m:sub>
                          </m:sSub>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𝑣</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𝑘</m:t>
                                      </m:r>
                                    </m:e>
                                    <m:sup>
                                      <m:r>
                                        <a:rPr kumimoji="1" lang="en-US" altLang="ja-JP" sz="2000" i="1">
                                          <a:latin typeface="Cambria Math" panose="02040503050406030204" pitchFamily="18" charset="0"/>
                                          <a:ea typeface="メイリオ" panose="020B0604030504040204" pitchFamily="50" charset="-128"/>
                                        </a:rPr>
                                        <m:t>′</m:t>
                                      </m:r>
                                    </m:sup>
                                  </m:sSup>
                                  <m:r>
                                    <a:rPr kumimoji="1" lang="en-US" altLang="ja-JP" sz="2000" i="1">
                                      <a:latin typeface="Cambria Math" panose="02040503050406030204" pitchFamily="18" charset="0"/>
                                      <a:ea typeface="メイリオ" panose="020B0604030504040204" pitchFamily="50" charset="-128"/>
                                    </a:rPr>
                                    <m:t>𝑣</m:t>
                                  </m:r>
                                </m:sub>
                                <m:sup>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𝑛</m:t>
                                      </m:r>
                                    </m:e>
                                    <m:sub>
                                      <m:r>
                                        <a:rPr kumimoji="1" lang="en-US" altLang="ja-JP" sz="2000" b="0" i="1" smtClean="0">
                                          <a:latin typeface="Cambria Math" panose="02040503050406030204" pitchFamily="18" charset="0"/>
                                          <a:ea typeface="メイリオ" panose="020B0604030504040204" pitchFamily="50" charset="-128"/>
                                        </a:rPr>
                                        <m:t>𝑑𝑣</m:t>
                                      </m:r>
                                    </m:sub>
                                  </m:sSub>
                                </m:sup>
                              </m:sSubSup>
                            </m:e>
                          </m:nary>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D330A8E1-AFAF-0F0A-0337-6C1F685AE86F}"/>
                  </a:ext>
                </a:extLst>
              </p:cNvPr>
              <p:cNvSpPr txBox="1">
                <a:spLocks noRot="1" noChangeAspect="1" noMove="1" noResize="1" noEditPoints="1" noAdjustHandles="1" noChangeArrowheads="1" noChangeShapeType="1" noTextEdit="1"/>
              </p:cNvSpPr>
              <p:nvPr/>
            </p:nvSpPr>
            <p:spPr>
              <a:xfrm>
                <a:off x="0" y="5412900"/>
                <a:ext cx="2339936" cy="1275990"/>
              </a:xfrm>
              <a:prstGeom prst="rect">
                <a:avLst/>
              </a:prstGeom>
              <a:blipFill>
                <a:blip r:embed="rId11"/>
                <a:stretch>
                  <a:fillRect l="-2604" t="-3349"/>
                </a:stretch>
              </a:blipFill>
            </p:spPr>
            <p:txBody>
              <a:bodyPr/>
              <a:lstStyle/>
              <a:p>
                <a:r>
                  <a:rPr lang="ja-JP" altLang="en-US">
                    <a:noFill/>
                  </a:rPr>
                  <a:t> </a:t>
                </a:r>
              </a:p>
            </p:txBody>
          </p:sp>
        </mc:Fallback>
      </mc:AlternateContent>
      <p:sp>
        <p:nvSpPr>
          <p:cNvPr id="24" name="吹き出し: 角を丸めた四角形 23">
            <a:extLst>
              <a:ext uri="{FF2B5EF4-FFF2-40B4-BE49-F238E27FC236}">
                <a16:creationId xmlns:a16="http://schemas.microsoft.com/office/drawing/2014/main" id="{15BD5F96-4565-690B-21FA-5104AAB82F3A}"/>
              </a:ext>
            </a:extLst>
          </p:cNvPr>
          <p:cNvSpPr/>
          <p:nvPr/>
        </p:nvSpPr>
        <p:spPr>
          <a:xfrm>
            <a:off x="89275" y="5566462"/>
            <a:ext cx="2038106" cy="1133817"/>
          </a:xfrm>
          <a:prstGeom prst="wedgeRoundRectCallout">
            <a:avLst>
              <a:gd name="adj1" fmla="val 59530"/>
              <a:gd name="adj2" fmla="val 1836"/>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18617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6F581CB-46E1-8E1E-6624-AF9D0CCD0BC5}"/>
              </a:ext>
            </a:extLst>
          </p:cNvPr>
          <p:cNvSpPr txBox="1"/>
          <p:nvPr/>
        </p:nvSpPr>
        <p:spPr>
          <a:xfrm>
            <a:off x="744438" y="262921"/>
            <a:ext cx="3877985"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総乗のコーディング</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D60C3EA-DC0E-F9F8-62E4-9118741893AA}"/>
              </a:ext>
            </a:extLst>
          </p:cNvPr>
          <p:cNvSpPr txBox="1"/>
          <p:nvPr/>
        </p:nvSpPr>
        <p:spPr>
          <a:xfrm>
            <a:off x="2472613" y="6442501"/>
            <a:ext cx="874059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https://oliversi.com/2021/11/04/python-list-production/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B55263F-DEED-4E02-EB28-14B770F7DB82}"/>
              </a:ext>
            </a:extLst>
          </p:cNvPr>
          <p:cNvSpPr txBox="1"/>
          <p:nvPr/>
        </p:nvSpPr>
        <p:spPr>
          <a:xfrm>
            <a:off x="1146116" y="1253930"/>
            <a:ext cx="196399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a=[1,2,3,4]</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477F18F-96C8-CB54-B665-F2D383105B7A}"/>
                  </a:ext>
                </a:extLst>
              </p:cNvPr>
              <p:cNvSpPr txBox="1"/>
              <p:nvPr/>
            </p:nvSpPr>
            <p:spPr>
              <a:xfrm>
                <a:off x="3304833" y="1100064"/>
                <a:ext cx="2948051" cy="8943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subHide m:val="on"/>
                          <m:supHide m:val="on"/>
                          <m:ctrlPr>
                            <a:rPr kumimoji="1" lang="ja-JP" altLang="en-US" sz="2400" i="1" smtClean="0">
                              <a:latin typeface="Cambria Math" panose="02040503050406030204" pitchFamily="18" charset="0"/>
                              <a:ea typeface="メイリオ" panose="020B0604030504040204" pitchFamily="50" charset="-128"/>
                            </a:rPr>
                          </m:ctrlPr>
                        </m:naryPr>
                        <m:sub/>
                        <m:sup/>
                        <m:e>
                          <m:r>
                            <a:rPr kumimoji="1" lang="en-US" altLang="ja-JP" sz="2400" b="0" i="1" smtClean="0">
                              <a:latin typeface="Cambria Math" panose="02040503050406030204" pitchFamily="18" charset="0"/>
                              <a:ea typeface="メイリオ" panose="020B0604030504040204" pitchFamily="50" charset="-128"/>
                            </a:rPr>
                            <m:t>𝑎</m:t>
                          </m:r>
                        </m:e>
                      </m:nary>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Cambria Math" panose="02040503050406030204" pitchFamily="18" charset="0"/>
                        </a:rPr>
                        <m:t>×2×3×4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2477F18F-96C8-CB54-B665-F2D383105B7A}"/>
                  </a:ext>
                </a:extLst>
              </p:cNvPr>
              <p:cNvSpPr txBox="1">
                <a:spLocks noRot="1" noChangeAspect="1" noMove="1" noResize="1" noEditPoints="1" noAdjustHandles="1" noChangeArrowheads="1" noChangeShapeType="1" noTextEdit="1"/>
              </p:cNvSpPr>
              <p:nvPr/>
            </p:nvSpPr>
            <p:spPr>
              <a:xfrm>
                <a:off x="3304833" y="1100064"/>
                <a:ext cx="2948051" cy="89434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BA8C34-8D4B-9A14-1E39-FCD28860A35E}"/>
              </a:ext>
            </a:extLst>
          </p:cNvPr>
          <p:cNvSpPr txBox="1"/>
          <p:nvPr/>
        </p:nvSpPr>
        <p:spPr>
          <a:xfrm>
            <a:off x="744438" y="77912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数式で表すと</a:t>
            </a:r>
          </a:p>
        </p:txBody>
      </p:sp>
      <p:sp>
        <p:nvSpPr>
          <p:cNvPr id="7" name="テキスト ボックス 6">
            <a:extLst>
              <a:ext uri="{FF2B5EF4-FFF2-40B4-BE49-F238E27FC236}">
                <a16:creationId xmlns:a16="http://schemas.microsoft.com/office/drawing/2014/main" id="{FC83E189-0554-1173-D49A-BAA44B0DBE32}"/>
              </a:ext>
            </a:extLst>
          </p:cNvPr>
          <p:cNvSpPr txBox="1"/>
          <p:nvPr/>
        </p:nvSpPr>
        <p:spPr>
          <a:xfrm>
            <a:off x="1146116" y="5443639"/>
            <a:ext cx="952498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doc_phi_jointProb</a:t>
            </a:r>
            <a:r>
              <a:rPr kumimoji="1" lang="en-US" altLang="ja-JP" sz="2400" dirty="0">
                <a:latin typeface="メイリオ" panose="020B0604030504040204" pitchFamily="50" charset="-128"/>
                <a:ea typeface="メイリオ" panose="020B0604030504040204" pitchFamily="50" charset="-128"/>
              </a:rPr>
              <a:t>=reduce(</a:t>
            </a:r>
            <a:r>
              <a:rPr kumimoji="1" lang="en-US" altLang="ja-JP" sz="2400" dirty="0" err="1">
                <a:latin typeface="メイリオ" panose="020B0604030504040204" pitchFamily="50" charset="-128"/>
                <a:ea typeface="メイリオ" panose="020B0604030504040204" pitchFamily="50" charset="-128"/>
              </a:rPr>
              <a:t>mul</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self.phi</a:t>
            </a:r>
            <a:r>
              <a:rPr kumimoji="1" lang="en-US" altLang="ja-JP" sz="2400" dirty="0">
                <a:latin typeface="メイリオ" panose="020B0604030504040204" pitchFamily="50" charset="-128"/>
                <a:ea typeface="メイリオ" panose="020B0604030504040204" pitchFamily="50" charset="-128"/>
              </a:rPr>
              <a:t>[k][id] for id in doc])</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ECAB57A-56DA-3C69-54B8-CB81844D962D}"/>
              </a:ext>
            </a:extLst>
          </p:cNvPr>
          <p:cNvSpPr txBox="1"/>
          <p:nvPr/>
        </p:nvSpPr>
        <p:spPr>
          <a:xfrm>
            <a:off x="5667017" y="2015946"/>
            <a:ext cx="179940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np.prod</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A3B0A677-1F39-77B0-AFDA-C0FF6FADF2F4}"/>
              </a:ext>
            </a:extLst>
          </p:cNvPr>
          <p:cNvSpPr txBox="1"/>
          <p:nvPr/>
        </p:nvSpPr>
        <p:spPr>
          <a:xfrm>
            <a:off x="5667017" y="2514833"/>
            <a:ext cx="242406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reduce(</a:t>
            </a:r>
            <a:r>
              <a:rPr kumimoji="1" lang="en-US" altLang="ja-JP" sz="2400" dirty="0" err="1">
                <a:latin typeface="メイリオ" panose="020B0604030504040204" pitchFamily="50" charset="-128"/>
                <a:ea typeface="メイリオ" panose="020B0604030504040204" pitchFamily="50" charset="-128"/>
              </a:rPr>
              <a:t>mul</a:t>
            </a:r>
            <a:r>
              <a:rPr kumimoji="1" lang="en-US" altLang="ja-JP" sz="2400" dirty="0">
                <a:latin typeface="メイリオ" panose="020B0604030504040204" pitchFamily="50" charset="-128"/>
                <a:ea typeface="メイリオ" panose="020B0604030504040204" pitchFamily="50" charset="-128"/>
              </a:rPr>
              <a:t>, a)</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4F4A6ED9-B966-7411-80D1-C0F6151F961E}"/>
              </a:ext>
            </a:extLst>
          </p:cNvPr>
          <p:cNvSpPr txBox="1"/>
          <p:nvPr/>
        </p:nvSpPr>
        <p:spPr>
          <a:xfrm>
            <a:off x="1427352" y="2048827"/>
            <a:ext cx="341414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でコーディング</a:t>
            </a:r>
          </a:p>
        </p:txBody>
      </p:sp>
      <p:sp>
        <p:nvSpPr>
          <p:cNvPr id="17" name="テキスト ボックス 16">
            <a:extLst>
              <a:ext uri="{FF2B5EF4-FFF2-40B4-BE49-F238E27FC236}">
                <a16:creationId xmlns:a16="http://schemas.microsoft.com/office/drawing/2014/main" id="{FE0992FC-155C-7E3E-AD00-75466106DF01}"/>
              </a:ext>
            </a:extLst>
          </p:cNvPr>
          <p:cNvSpPr txBox="1"/>
          <p:nvPr/>
        </p:nvSpPr>
        <p:spPr>
          <a:xfrm>
            <a:off x="1427352" y="2561457"/>
            <a:ext cx="40484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Reduce</a:t>
            </a:r>
            <a:r>
              <a:rPr kumimoji="1" lang="ja-JP" altLang="en-US" sz="2400" dirty="0">
                <a:latin typeface="メイリオ" panose="020B0604030504040204" pitchFamily="50" charset="-128"/>
                <a:ea typeface="メイリオ" panose="020B0604030504040204" pitchFamily="50" charset="-128"/>
              </a:rPr>
              <a:t>関数でコーディング</a:t>
            </a:r>
          </a:p>
        </p:txBody>
      </p:sp>
      <p:sp>
        <p:nvSpPr>
          <p:cNvPr id="18" name="テキスト ボックス 17">
            <a:extLst>
              <a:ext uri="{FF2B5EF4-FFF2-40B4-BE49-F238E27FC236}">
                <a16:creationId xmlns:a16="http://schemas.microsoft.com/office/drawing/2014/main" id="{66D81845-697C-E3A8-CAE8-BB278C142619}"/>
              </a:ext>
            </a:extLst>
          </p:cNvPr>
          <p:cNvSpPr txBox="1"/>
          <p:nvPr/>
        </p:nvSpPr>
        <p:spPr>
          <a:xfrm>
            <a:off x="1146116" y="2995372"/>
            <a:ext cx="104561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どちらも同じ結果になるが</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の方がよく見かける（桁あふれに注意）</a:t>
            </a:r>
          </a:p>
        </p:txBody>
      </p:sp>
      <p:sp>
        <p:nvSpPr>
          <p:cNvPr id="19" name="テキスト ボックス 18">
            <a:extLst>
              <a:ext uri="{FF2B5EF4-FFF2-40B4-BE49-F238E27FC236}">
                <a16:creationId xmlns:a16="http://schemas.microsoft.com/office/drawing/2014/main" id="{59E9C68D-B836-81E3-6971-DD9A2D8792EB}"/>
              </a:ext>
            </a:extLst>
          </p:cNvPr>
          <p:cNvSpPr txBox="1"/>
          <p:nvPr/>
        </p:nvSpPr>
        <p:spPr>
          <a:xfrm>
            <a:off x="749064" y="644250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参考サイト</a:t>
            </a:r>
          </a:p>
        </p:txBody>
      </p:sp>
      <p:sp>
        <p:nvSpPr>
          <p:cNvPr id="20" name="左中かっこ 19">
            <a:extLst>
              <a:ext uri="{FF2B5EF4-FFF2-40B4-BE49-F238E27FC236}">
                <a16:creationId xmlns:a16="http://schemas.microsoft.com/office/drawing/2014/main" id="{12B3BBEC-571D-7130-3A73-9F5C1616E6DD}"/>
              </a:ext>
            </a:extLst>
          </p:cNvPr>
          <p:cNvSpPr/>
          <p:nvPr/>
        </p:nvSpPr>
        <p:spPr>
          <a:xfrm>
            <a:off x="1203879" y="2109810"/>
            <a:ext cx="242597" cy="8146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4B137CF-0897-1719-9F97-6C8D9A21757C}"/>
                  </a:ext>
                </a:extLst>
              </p:cNvPr>
              <p:cNvSpPr txBox="1"/>
              <p:nvPr/>
            </p:nvSpPr>
            <p:spPr>
              <a:xfrm>
                <a:off x="1203879" y="5934179"/>
                <a:ext cx="11982055" cy="400110"/>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Doc</a:t>
                </a:r>
                <a:r>
                  <a:rPr kumimoji="1" lang="ja-JP" altLang="en-US" sz="2000" dirty="0">
                    <a:latin typeface="メイリオ" panose="020B0604030504040204" pitchFamily="50" charset="-128"/>
                    <a:ea typeface="メイリオ" panose="020B0604030504040204" pitchFamily="50" charset="-128"/>
                  </a:rPr>
                  <a:t>から</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単語（単語</a:t>
                </a:r>
                <a:r>
                  <a:rPr kumimoji="1" lang="en-US" altLang="ja-JP" sz="2000" dirty="0">
                    <a:latin typeface="メイリオ" panose="020B0604030504040204" pitchFamily="50" charset="-128"/>
                    <a:ea typeface="メイリオ" panose="020B0604030504040204" pitchFamily="50" charset="-128"/>
                  </a:rPr>
                  <a:t>id)</a:t>
                </a:r>
                <a:r>
                  <a:rPr kumimoji="1" lang="ja-JP" altLang="en-US" sz="2000" dirty="0">
                    <a:latin typeface="メイリオ" panose="020B0604030504040204" pitchFamily="50" charset="-128"/>
                    <a:ea typeface="メイリオ" panose="020B0604030504040204" pitchFamily="50" charset="-128"/>
                  </a:rPr>
                  <a:t>づつ取り出して、該当の</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𝑘𝑣</m:t>
                        </m:r>
                      </m:sub>
                    </m:sSub>
                  </m:oMath>
                </a14:m>
                <a:r>
                  <a:rPr lang="en-US" altLang="ja-JP" sz="2000" dirty="0">
                    <a:latin typeface="メイリオ" panose="020B0604030504040204" pitchFamily="50" charset="-128"/>
                    <a:ea typeface="メイリオ" panose="020B0604030504040204" pitchFamily="50" charset="-128"/>
                  </a:rPr>
                  <a:t>= self.phi[k][id]</a:t>
                </a:r>
                <a:r>
                  <a:rPr kumimoji="1" lang="ja-JP" altLang="en-US" sz="2000" dirty="0">
                    <a:latin typeface="メイリオ" panose="020B0604030504040204" pitchFamily="50" charset="-128"/>
                    <a:ea typeface="メイリオ" panose="020B0604030504040204" pitchFamily="50" charset="-128"/>
                  </a:rPr>
                  <a:t>を掛け合わせる</a:t>
                </a:r>
              </a:p>
            </p:txBody>
          </p:sp>
        </mc:Choice>
        <mc:Fallback xmlns="">
          <p:sp>
            <p:nvSpPr>
              <p:cNvPr id="21" name="テキスト ボックス 20">
                <a:extLst>
                  <a:ext uri="{FF2B5EF4-FFF2-40B4-BE49-F238E27FC236}">
                    <a16:creationId xmlns:a16="http://schemas.microsoft.com/office/drawing/2014/main" id="{54B137CF-0897-1719-9F97-6C8D9A21757C}"/>
                  </a:ext>
                </a:extLst>
              </p:cNvPr>
              <p:cNvSpPr txBox="1">
                <a:spLocks noRot="1" noChangeAspect="1" noMove="1" noResize="1" noEditPoints="1" noAdjustHandles="1" noChangeArrowheads="1" noChangeShapeType="1" noTextEdit="1"/>
              </p:cNvSpPr>
              <p:nvPr/>
            </p:nvSpPr>
            <p:spPr>
              <a:xfrm>
                <a:off x="1203879" y="5934179"/>
                <a:ext cx="11982055" cy="400110"/>
              </a:xfrm>
              <a:prstGeom prst="rect">
                <a:avLst/>
              </a:prstGeom>
              <a:blipFill>
                <a:blip r:embed="rId4"/>
                <a:stretch>
                  <a:fillRect l="-509" t="-7576" b="-25758"/>
                </a:stretch>
              </a:blipFill>
            </p:spPr>
            <p:txBody>
              <a:bodyPr/>
              <a:lstStyle/>
              <a:p>
                <a:r>
                  <a:rPr lang="ja-JP" altLang="en-US">
                    <a:noFill/>
                  </a:rPr>
                  <a:t> </a:t>
                </a:r>
              </a:p>
            </p:txBody>
          </p:sp>
        </mc:Fallback>
      </mc:AlternateContent>
      <p:sp>
        <p:nvSpPr>
          <p:cNvPr id="22" name="矢印: 下 21">
            <a:extLst>
              <a:ext uri="{FF2B5EF4-FFF2-40B4-BE49-F238E27FC236}">
                <a16:creationId xmlns:a16="http://schemas.microsoft.com/office/drawing/2014/main" id="{10578546-4040-F38D-0557-EB37DE6DABDB}"/>
              </a:ext>
            </a:extLst>
          </p:cNvPr>
          <p:cNvSpPr/>
          <p:nvPr/>
        </p:nvSpPr>
        <p:spPr>
          <a:xfrm>
            <a:off x="4876907" y="3438352"/>
            <a:ext cx="1171204" cy="4093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BAC73DE9-B4C4-B424-DE63-886091B863ED}"/>
              </a:ext>
            </a:extLst>
          </p:cNvPr>
          <p:cNvSpPr/>
          <p:nvPr/>
        </p:nvSpPr>
        <p:spPr>
          <a:xfrm rot="5400000">
            <a:off x="6923738" y="4442509"/>
            <a:ext cx="305151" cy="1697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634F7F4-2DC4-EA76-56E4-75C6F35C6BB4}"/>
                  </a:ext>
                </a:extLst>
              </p:cNvPr>
              <p:cNvSpPr txBox="1"/>
              <p:nvPr/>
            </p:nvSpPr>
            <p:spPr>
              <a:xfrm>
                <a:off x="6760649" y="4854803"/>
                <a:ext cx="63132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𝑘𝑣</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3634F7F4-2DC4-EA76-56E4-75C6F35C6BB4}"/>
                  </a:ext>
                </a:extLst>
              </p:cNvPr>
              <p:cNvSpPr txBox="1">
                <a:spLocks noRot="1" noChangeAspect="1" noMove="1" noResize="1" noEditPoints="1" noAdjustHandles="1" noChangeArrowheads="1" noChangeShapeType="1" noTextEdit="1"/>
              </p:cNvSpPr>
              <p:nvPr/>
            </p:nvSpPr>
            <p:spPr>
              <a:xfrm>
                <a:off x="6760649" y="4854803"/>
                <a:ext cx="631327" cy="369332"/>
              </a:xfrm>
              <a:prstGeom prst="rect">
                <a:avLst/>
              </a:prstGeom>
              <a:blipFill>
                <a:blip r:embed="rId5"/>
                <a:stretch>
                  <a:fillRect b="-8197"/>
                </a:stretch>
              </a:blipFill>
            </p:spPr>
            <p:txBody>
              <a:bodyPr/>
              <a:lstStyle/>
              <a:p>
                <a:r>
                  <a:rPr lang="ja-JP" altLang="en-US">
                    <a:noFill/>
                  </a:rPr>
                  <a:t> </a:t>
                </a:r>
              </a:p>
            </p:txBody>
          </p:sp>
        </mc:Fallback>
      </mc:AlternateContent>
      <p:sp>
        <p:nvSpPr>
          <p:cNvPr id="25" name="左中かっこ 24">
            <a:extLst>
              <a:ext uri="{FF2B5EF4-FFF2-40B4-BE49-F238E27FC236}">
                <a16:creationId xmlns:a16="http://schemas.microsoft.com/office/drawing/2014/main" id="{FF7C32C6-AC9C-0F1C-6C98-4BA2279FE1B5}"/>
              </a:ext>
            </a:extLst>
          </p:cNvPr>
          <p:cNvSpPr/>
          <p:nvPr/>
        </p:nvSpPr>
        <p:spPr>
          <a:xfrm rot="5400000">
            <a:off x="6992821" y="1937424"/>
            <a:ext cx="404169" cy="5940207"/>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0BB3B73-4CE8-CC47-543C-7B78A362A321}"/>
                  </a:ext>
                </a:extLst>
              </p:cNvPr>
              <p:cNvSpPr txBox="1"/>
              <p:nvPr/>
            </p:nvSpPr>
            <p:spPr>
              <a:xfrm>
                <a:off x="3343998" y="4011727"/>
                <a:ext cx="2994987" cy="688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r>
                            <a:rPr kumimoji="1" lang="en-US" altLang="ja-JP" i="1" smtClean="0">
                              <a:latin typeface="Cambria Math" panose="02040503050406030204" pitchFamily="18" charset="0"/>
                              <a:ea typeface="メイリオ" panose="020B0604030504040204" pitchFamily="50" charset="-128"/>
                            </a:rPr>
                            <m:t> </m:t>
                          </m:r>
                          <m:r>
                            <a:rPr kumimoji="1" lang="en-US" altLang="ja-JP" b="0" i="1" smtClean="0">
                              <a:latin typeface="Cambria Math" panose="02040503050406030204" pitchFamily="18" charset="0"/>
                              <a:ea typeface="メイリオ" panose="020B0604030504040204" pitchFamily="50" charset="-128"/>
                            </a:rPr>
                            <m:t>𝑞</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𝑑𝑘</m:t>
                              </m:r>
                            </m:sub>
                          </m:sSub>
                          <m:r>
                            <a:rPr kumimoji="1" lang="en-US" altLang="ja-JP" b="0" i="1" smtClean="0">
                              <a:latin typeface="Cambria Math" panose="02040503050406030204" pitchFamily="18" charset="0"/>
                              <a:ea typeface="メイリオ" panose="020B0604030504040204" pitchFamily="50" charset="-128"/>
                            </a:rPr>
                            <m:t>)</m:t>
                          </m:r>
                        </m:fName>
                        <m:e>
                          <m:r>
                            <a:rPr kumimoji="1" lang="en-US" altLang="ja-JP" i="1">
                              <a:latin typeface="Cambria Math" panose="02040503050406030204" pitchFamily="18" charset="0"/>
                              <a:ea typeface="メイリオ" panose="020B0604030504040204" pitchFamily="50" charset="-128"/>
                            </a:rPr>
                            <m:t>=</m:t>
                          </m:r>
                          <m:f>
                            <m:fPr>
                              <m:ctrlPr>
                                <a:rPr kumimoji="1" lang="en-US" altLang="ja-JP" i="1">
                                  <a:latin typeface="Cambria Math" panose="02040503050406030204" pitchFamily="18" charset="0"/>
                                  <a:ea typeface="メイリオ" panose="020B0604030504040204" pitchFamily="50" charset="-128"/>
                                </a:rPr>
                              </m:ctrlPr>
                            </m:fPr>
                            <m:num>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𝜃</m:t>
                                  </m:r>
                                </m:e>
                                <m:sub>
                                  <m:r>
                                    <a:rPr kumimoji="1" lang="en-US" altLang="ja-JP" i="1">
                                      <a:latin typeface="Cambria Math" panose="02040503050406030204" pitchFamily="18" charset="0"/>
                                      <a:ea typeface="メイリオ" panose="020B0604030504040204" pitchFamily="50" charset="-128"/>
                                    </a:rPr>
                                    <m:t>𝑘</m:t>
                                  </m:r>
                                </m:sub>
                              </m:sSub>
                              <m:nary>
                                <m:naryPr>
                                  <m:chr m:val="∏"/>
                                  <m:ctrlPr>
                                    <a:rPr kumimoji="1" lang="en-US" altLang="ja-JP" i="1">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𝑣</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𝑉</m:t>
                                  </m:r>
                                </m:sup>
                                <m:e>
                                  <m:sSubSup>
                                    <m:sSubSupPr>
                                      <m:ctrlPr>
                                        <a:rPr kumimoji="1" lang="en-US" altLang="ja-JP" i="1">
                                          <a:latin typeface="Cambria Math" panose="02040503050406030204" pitchFamily="18" charset="0"/>
                                          <a:ea typeface="メイリオ" panose="020B0604030504040204" pitchFamily="50" charset="-128"/>
                                        </a:rPr>
                                      </m:ctrlPr>
                                    </m:sSubSupPr>
                                    <m:e>
                                      <m:r>
                                        <a:rPr kumimoji="1" lang="ja-JP" altLang="en-US" i="1">
                                          <a:latin typeface="Cambria Math" panose="02040503050406030204" pitchFamily="18" charset="0"/>
                                          <a:ea typeface="メイリオ" panose="020B0604030504040204" pitchFamily="50" charset="-128"/>
                                        </a:rPr>
                                        <m:t>𝜙</m:t>
                                      </m:r>
                                    </m:e>
                                    <m:sub>
                                      <m:r>
                                        <a:rPr kumimoji="1" lang="en-US" altLang="ja-JP" i="1">
                                          <a:latin typeface="Cambria Math" panose="02040503050406030204" pitchFamily="18" charset="0"/>
                                          <a:ea typeface="メイリオ" panose="020B0604030504040204" pitchFamily="50" charset="-128"/>
                                        </a:rPr>
                                        <m:t>𝑘𝑣</m:t>
                                      </m:r>
                                    </m:sub>
                                    <m:sup>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𝑛</m:t>
                                          </m:r>
                                        </m:e>
                                        <m:sub>
                                          <m:r>
                                            <a:rPr kumimoji="1" lang="en-US" altLang="ja-JP"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i="1">
                                      <a:latin typeface="Cambria Math" panose="02040503050406030204" pitchFamily="18" charset="0"/>
                                      <a:ea typeface="メイリオ" panose="020B0604030504040204" pitchFamily="50" charset="-128"/>
                                    </a:rPr>
                                  </m:ctrlPr>
                                </m:naryPr>
                                <m:sub>
                                  <m:sSup>
                                    <m:sSupPr>
                                      <m:ctrlPr>
                                        <a:rPr kumimoji="1" lang="en-US" altLang="ja-JP" i="1">
                                          <a:latin typeface="Cambria Math" panose="02040503050406030204" pitchFamily="18" charset="0"/>
                                          <a:ea typeface="メイリオ" panose="020B0604030504040204" pitchFamily="50" charset="-128"/>
                                        </a:rPr>
                                      </m:ctrlPr>
                                    </m:sSupPr>
                                    <m:e>
                                      <m:r>
                                        <m:rPr>
                                          <m:brk m:alnAt="23"/>
                                        </m:rPr>
                                        <a:rPr kumimoji="1" lang="en-US" altLang="ja-JP" i="1">
                                          <a:latin typeface="Cambria Math" panose="02040503050406030204" pitchFamily="18" charset="0"/>
                                          <a:ea typeface="メイリオ" panose="020B0604030504040204" pitchFamily="50" charset="-128"/>
                                        </a:rPr>
                                        <m:t>𝑘</m:t>
                                      </m:r>
                                    </m:e>
                                    <m:sup>
                                      <m:r>
                                        <a:rPr kumimoji="1" lang="en-US" altLang="ja-JP" i="1">
                                          <a:latin typeface="Cambria Math" panose="02040503050406030204" pitchFamily="18" charset="0"/>
                                          <a:ea typeface="メイリオ" panose="020B0604030504040204" pitchFamily="50" charset="-128"/>
                                        </a:rPr>
                                        <m:t>′</m:t>
                                      </m:r>
                                    </m:sup>
                                  </m:sSup>
                                  <m:r>
                                    <m:rPr>
                                      <m:brk m:alnAt="23"/>
                                    </m:rP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𝐾</m:t>
                                  </m:r>
                                </m:sup>
                                <m:e>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𝜃</m:t>
                                      </m:r>
                                    </m:e>
                                    <m:sub>
                                      <m: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m:t>
                                      </m:r>
                                    </m:sub>
                                  </m:sSub>
                                  <m:nary>
                                    <m:naryPr>
                                      <m:chr m:val="∏"/>
                                      <m:ctrlPr>
                                        <a:rPr kumimoji="1" lang="en-US" altLang="ja-JP" i="1">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𝑣</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𝑉</m:t>
                                      </m:r>
                                    </m:sup>
                                    <m:e>
                                      <m:sSubSup>
                                        <m:sSubSupPr>
                                          <m:ctrlPr>
                                            <a:rPr kumimoji="1" lang="en-US" altLang="ja-JP" i="1">
                                              <a:latin typeface="Cambria Math" panose="02040503050406030204" pitchFamily="18" charset="0"/>
                                              <a:ea typeface="メイリオ" panose="020B0604030504040204" pitchFamily="50" charset="-128"/>
                                            </a:rPr>
                                          </m:ctrlPr>
                                        </m:sSubSupPr>
                                        <m:e>
                                          <m:r>
                                            <a:rPr kumimoji="1" lang="ja-JP" altLang="en-US" i="1">
                                              <a:latin typeface="Cambria Math" panose="02040503050406030204" pitchFamily="18" charset="0"/>
                                              <a:ea typeface="メイリオ" panose="020B0604030504040204" pitchFamily="50" charset="-128"/>
                                            </a:rPr>
                                            <m:t>𝜙</m:t>
                                          </m:r>
                                        </m:e>
                                        <m:sub>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𝑘</m:t>
                                              </m:r>
                                            </m:e>
                                            <m:sup>
                                              <m:r>
                                                <a:rPr kumimoji="1" lang="en-US" altLang="ja-JP" i="1">
                                                  <a:latin typeface="Cambria Math" panose="02040503050406030204" pitchFamily="18" charset="0"/>
                                                  <a:ea typeface="メイリオ" panose="020B0604030504040204" pitchFamily="50" charset="-128"/>
                                                </a:rPr>
                                                <m:t>′</m:t>
                                              </m:r>
                                            </m:sup>
                                          </m:sSup>
                                          <m:r>
                                            <a:rPr kumimoji="1" lang="en-US" altLang="ja-JP" i="1">
                                              <a:latin typeface="Cambria Math" panose="02040503050406030204" pitchFamily="18" charset="0"/>
                                              <a:ea typeface="メイリオ" panose="020B0604030504040204" pitchFamily="50" charset="-128"/>
                                            </a:rPr>
                                            <m:t>𝑣</m:t>
                                          </m:r>
                                        </m:sub>
                                        <m:sup>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𝑛</m:t>
                                              </m:r>
                                            </m:e>
                                            <m:sub>
                                              <m:r>
                                                <a:rPr kumimoji="1" lang="en-US" altLang="ja-JP"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D0BB3B73-4CE8-CC47-543C-7B78A362A321}"/>
                  </a:ext>
                </a:extLst>
              </p:cNvPr>
              <p:cNvSpPr txBox="1">
                <a:spLocks noRot="1" noChangeAspect="1" noMove="1" noResize="1" noEditPoints="1" noAdjustHandles="1" noChangeArrowheads="1" noChangeShapeType="1" noTextEdit="1"/>
              </p:cNvSpPr>
              <p:nvPr/>
            </p:nvSpPr>
            <p:spPr>
              <a:xfrm>
                <a:off x="3343998" y="4011727"/>
                <a:ext cx="2994987" cy="688522"/>
              </a:xfrm>
              <a:prstGeom prst="rect">
                <a:avLst/>
              </a:prstGeom>
              <a:blipFill>
                <a:blip r:embed="rId6"/>
                <a:stretch>
                  <a:fillRect b="-885"/>
                </a:stretch>
              </a:blipFill>
            </p:spPr>
            <p:txBody>
              <a:bodyPr/>
              <a:lstStyle/>
              <a:p>
                <a:r>
                  <a:rPr lang="ja-JP" altLang="en-US">
                    <a:noFill/>
                  </a:rPr>
                  <a:t> </a:t>
                </a:r>
              </a:p>
            </p:txBody>
          </p:sp>
        </mc:Fallback>
      </mc:AlternateContent>
      <p:sp>
        <p:nvSpPr>
          <p:cNvPr id="28" name="四角形: 角を丸くする 27">
            <a:extLst>
              <a:ext uri="{FF2B5EF4-FFF2-40B4-BE49-F238E27FC236}">
                <a16:creationId xmlns:a16="http://schemas.microsoft.com/office/drawing/2014/main" id="{FA66477A-C269-F341-0FD3-7C33EEDD0E11}"/>
              </a:ext>
            </a:extLst>
          </p:cNvPr>
          <p:cNvSpPr/>
          <p:nvPr/>
        </p:nvSpPr>
        <p:spPr>
          <a:xfrm>
            <a:off x="4973216" y="3923064"/>
            <a:ext cx="1122784" cy="404170"/>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29FE9F6-D58F-0579-43F1-3AA47F323009}"/>
              </a:ext>
            </a:extLst>
          </p:cNvPr>
          <p:cNvCxnSpPr>
            <a:stCxn id="28" idx="3"/>
            <a:endCxn id="25" idx="1"/>
          </p:cNvCxnSpPr>
          <p:nvPr/>
        </p:nvCxnSpPr>
        <p:spPr>
          <a:xfrm>
            <a:off x="6096000" y="4125149"/>
            <a:ext cx="1033563" cy="580294"/>
          </a:xfrm>
          <a:prstGeom prst="bentConnector4">
            <a:avLst>
              <a:gd name="adj1" fmla="val 43385"/>
              <a:gd name="adj2" fmla="val 166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467BB55-6882-BF2C-7853-1FE6AF47EBD4}"/>
              </a:ext>
            </a:extLst>
          </p:cNvPr>
          <p:cNvSpPr txBox="1"/>
          <p:nvPr/>
        </p:nvSpPr>
        <p:spPr>
          <a:xfrm>
            <a:off x="7129563" y="4169098"/>
            <a:ext cx="2994987"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数式とコーディングが同じに見えるだろうか</a:t>
            </a:r>
          </a:p>
        </p:txBody>
      </p:sp>
    </p:spTree>
    <p:extLst>
      <p:ext uri="{BB962C8B-B14F-4D97-AF65-F5344CB8AC3E}">
        <p14:creationId xmlns:p14="http://schemas.microsoft.com/office/powerpoint/2010/main" val="4096974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B48EF35-1541-C40A-6906-5DB8EDD6E555}"/>
              </a:ext>
            </a:extLst>
          </p:cNvPr>
          <p:cNvSpPr txBox="1"/>
          <p:nvPr/>
        </p:nvSpPr>
        <p:spPr>
          <a:xfrm>
            <a:off x="391886" y="307911"/>
            <a:ext cx="151355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B944D1F-7E5A-896C-6E1F-60082F0ACA38}"/>
                  </a:ext>
                </a:extLst>
              </p:cNvPr>
              <p:cNvSpPr txBox="1"/>
              <p:nvPr/>
            </p:nvSpPr>
            <p:spPr>
              <a:xfrm>
                <a:off x="5155684" y="980689"/>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8B944D1F-7E5A-896C-6E1F-60082F0ACA38}"/>
                  </a:ext>
                </a:extLst>
              </p:cNvPr>
              <p:cNvSpPr txBox="1">
                <a:spLocks noRot="1" noChangeAspect="1" noMove="1" noResize="1" noEditPoints="1" noAdjustHandles="1" noChangeArrowheads="1" noChangeShapeType="1" noTextEdit="1"/>
              </p:cNvSpPr>
              <p:nvPr/>
            </p:nvSpPr>
            <p:spPr>
              <a:xfrm>
                <a:off x="5155684" y="980689"/>
                <a:ext cx="3983142"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9877A5B-96ED-E6A0-FFFC-EDB2CCD28713}"/>
                  </a:ext>
                </a:extLst>
              </p:cNvPr>
              <p:cNvSpPr txBox="1"/>
              <p:nvPr/>
            </p:nvSpPr>
            <p:spPr>
              <a:xfrm>
                <a:off x="1461532" y="980689"/>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A9877A5B-96ED-E6A0-FFFC-EDB2CCD28713}"/>
                  </a:ext>
                </a:extLst>
              </p:cNvPr>
              <p:cNvSpPr txBox="1">
                <a:spLocks noRot="1" noChangeAspect="1" noMove="1" noResize="1" noEditPoints="1" noAdjustHandles="1" noChangeArrowheads="1" noChangeShapeType="1" noTextEdit="1"/>
              </p:cNvSpPr>
              <p:nvPr/>
            </p:nvSpPr>
            <p:spPr>
              <a:xfrm>
                <a:off x="1461532" y="980689"/>
                <a:ext cx="3206519" cy="87190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761445-7464-E441-E65B-5CFBA33F4D5C}"/>
              </a:ext>
            </a:extLst>
          </p:cNvPr>
          <p:cNvSpPr txBox="1"/>
          <p:nvPr/>
        </p:nvSpPr>
        <p:spPr>
          <a:xfrm>
            <a:off x="579497" y="2509935"/>
            <a:ext cx="6742808" cy="3477875"/>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for </a:t>
            </a:r>
            <a:r>
              <a:rPr kumimoji="1" lang="en-US" altLang="ja-JP" sz="2000" dirty="0" err="1">
                <a:latin typeface="メイリオ" panose="020B0604030504040204" pitchFamily="50" charset="-128"/>
                <a:ea typeface="メイリオ" panose="020B0604030504040204" pitchFamily="50" charset="-128"/>
              </a:rPr>
              <a:t>d,doc</a:t>
            </a:r>
            <a:r>
              <a:rPr kumimoji="1" lang="en-US" altLang="ja-JP" sz="2000" dirty="0">
                <a:latin typeface="メイリオ" panose="020B0604030504040204" pitchFamily="50" charset="-128"/>
                <a:ea typeface="メイリオ" panose="020B0604030504040204" pitchFamily="50" charset="-128"/>
              </a:rPr>
              <a:t> in enumerate(</a:t>
            </a:r>
            <a:r>
              <a:rPr kumimoji="1" lang="en-US" altLang="ja-JP" sz="2000" dirty="0" err="1">
                <a:latin typeface="メイリオ" panose="020B0604030504040204" pitchFamily="50" charset="-128"/>
                <a:ea typeface="メイリオ" panose="020B0604030504040204" pitchFamily="50" charset="-128"/>
              </a:rPr>
              <a:t>self.docs</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for k in range(K):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theta_new</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qdk</a:t>
            </a:r>
            <a:r>
              <a:rPr kumimoji="1" lang="en-US" altLang="ja-JP" sz="2000" dirty="0">
                <a:latin typeface="メイリオ" panose="020B0604030504040204" pitchFamily="50" charset="-128"/>
                <a:ea typeface="メイリオ" panose="020B0604030504040204" pitchFamily="50" charset="-128"/>
              </a:rPr>
              <a:t>[d][k]</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for </a:t>
            </a:r>
            <a:r>
              <a:rPr kumimoji="1" lang="en-US" altLang="ja-JP" sz="2000" dirty="0" err="1">
                <a:latin typeface="メイリオ" panose="020B0604030504040204" pitchFamily="50" charset="-128"/>
                <a:ea typeface="メイリオ" panose="020B0604030504040204" pitchFamily="50" charset="-128"/>
              </a:rPr>
              <a:t>voc_id</a:t>
            </a:r>
            <a:r>
              <a:rPr kumimoji="1" lang="en-US" altLang="ja-JP" sz="2000" dirty="0">
                <a:latin typeface="メイリオ" panose="020B0604030504040204" pitchFamily="50" charset="-128"/>
                <a:ea typeface="メイリオ" panose="020B0604030504040204" pitchFamily="50" charset="-128"/>
              </a:rPr>
              <a:t> in doc:</a:t>
            </a: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voc_id</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qdk</a:t>
            </a:r>
            <a:r>
              <a:rPr kumimoji="1" lang="en-US" altLang="ja-JP" sz="2000" dirty="0">
                <a:latin typeface="メイリオ" panose="020B0604030504040204" pitchFamily="50" charset="-128"/>
                <a:ea typeface="メイリオ" panose="020B0604030504040204" pitchFamily="50" charset="-128"/>
              </a:rPr>
              <a:t>[d][k]</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theta_new</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theta_new.sum</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for k in range(K):</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[k]/sum(</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B5DAF5C-EC7F-D812-AE17-904E97161830}"/>
                  </a:ext>
                </a:extLst>
              </p:cNvPr>
              <p:cNvSpPr txBox="1"/>
              <p:nvPr/>
            </p:nvSpPr>
            <p:spPr>
              <a:xfrm>
                <a:off x="5901612" y="3130421"/>
                <a:ext cx="1241237" cy="369332"/>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の分子</a:t>
                </a:r>
              </a:p>
            </p:txBody>
          </p:sp>
        </mc:Choice>
        <mc:Fallback xmlns="">
          <p:sp>
            <p:nvSpPr>
              <p:cNvPr id="8" name="テキスト ボックス 7">
                <a:extLst>
                  <a:ext uri="{FF2B5EF4-FFF2-40B4-BE49-F238E27FC236}">
                    <a16:creationId xmlns:a16="http://schemas.microsoft.com/office/drawing/2014/main" id="{1B5DAF5C-EC7F-D812-AE17-904E97161830}"/>
                  </a:ext>
                </a:extLst>
              </p:cNvPr>
              <p:cNvSpPr txBox="1">
                <a:spLocks noRot="1" noChangeAspect="1" noMove="1" noResize="1" noEditPoints="1" noAdjustHandles="1" noChangeArrowheads="1" noChangeShapeType="1" noTextEdit="1"/>
              </p:cNvSpPr>
              <p:nvPr/>
            </p:nvSpPr>
            <p:spPr>
              <a:xfrm>
                <a:off x="5901612" y="3130421"/>
                <a:ext cx="1241237" cy="369332"/>
              </a:xfrm>
              <a:prstGeom prst="rect">
                <a:avLst/>
              </a:prstGeom>
              <a:blipFill>
                <a:blip r:embed="rId4"/>
                <a:stretch>
                  <a:fillRect l="-8333" t="-23333" r="-14216" b="-53333"/>
                </a:stretch>
              </a:blipFill>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3AF9AC1E-D74F-12B4-8DB1-D888B2643045}"/>
              </a:ext>
            </a:extLst>
          </p:cNvPr>
          <p:cNvPicPr>
            <a:picLocks noChangeAspect="1"/>
          </p:cNvPicPr>
          <p:nvPr/>
        </p:nvPicPr>
        <p:blipFill>
          <a:blip r:embed="rId5"/>
          <a:stretch>
            <a:fillRect/>
          </a:stretch>
        </p:blipFill>
        <p:spPr>
          <a:xfrm>
            <a:off x="7547130" y="2043913"/>
            <a:ext cx="3183391" cy="1661685"/>
          </a:xfrm>
          <a:prstGeom prst="rect">
            <a:avLst/>
          </a:prstGeom>
        </p:spPr>
      </p:pic>
      <p:sp>
        <p:nvSpPr>
          <p:cNvPr id="6" name="吹き出し: 角を丸めた四角形 5">
            <a:extLst>
              <a:ext uri="{FF2B5EF4-FFF2-40B4-BE49-F238E27FC236}">
                <a16:creationId xmlns:a16="http://schemas.microsoft.com/office/drawing/2014/main" id="{1800FD29-BC73-6167-27C2-955157DA1955}"/>
              </a:ext>
            </a:extLst>
          </p:cNvPr>
          <p:cNvSpPr/>
          <p:nvPr/>
        </p:nvSpPr>
        <p:spPr>
          <a:xfrm>
            <a:off x="7389845" y="1922106"/>
            <a:ext cx="3536302" cy="1903445"/>
          </a:xfrm>
          <a:prstGeom prst="wedgeRoundRectCallout">
            <a:avLst>
              <a:gd name="adj1" fmla="val -58036"/>
              <a:gd name="adj2" fmla="val 19853"/>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1C4BCB1-30DF-5129-0FBA-90F1936482F3}"/>
                  </a:ext>
                </a:extLst>
              </p:cNvPr>
              <p:cNvSpPr txBox="1"/>
              <p:nvPr/>
            </p:nvSpPr>
            <p:spPr>
              <a:xfrm>
                <a:off x="7051381" y="4880312"/>
                <a:ext cx="4841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ja-JP" altLang="en-US" i="1">
                              <a:latin typeface="Cambria Math" panose="02040503050406030204" pitchFamily="18" charset="0"/>
                              <a:ea typeface="メイリオ" panose="020B0604030504040204" pitchFamily="50" charset="-128"/>
                            </a:rPr>
                            <m:t>𝜙</m:t>
                          </m:r>
                        </m:e>
                        <m:sub>
                          <m:r>
                            <a:rPr lang="en-US" altLang="ja-JP" i="1">
                              <a:latin typeface="Cambria Math" panose="02040503050406030204" pitchFamily="18" charset="0"/>
                              <a:ea typeface="メイリオ" panose="020B0604030504040204" pitchFamily="50" charset="-128"/>
                            </a:rPr>
                            <m:t>𝑘</m:t>
                          </m:r>
                          <m:r>
                            <a:rPr lang="en-US" altLang="ja-JP" b="0" i="1" smtClean="0">
                              <a:latin typeface="Cambria Math" panose="02040503050406030204" pitchFamily="18" charset="0"/>
                              <a:ea typeface="メイリオ" panose="020B0604030504040204" pitchFamily="50" charset="-128"/>
                            </a:rPr>
                            <m:t>2</m:t>
                          </m:r>
                        </m:sub>
                      </m:sSub>
                      <m:r>
                        <a:rPr lang="ja-JP" altLang="en-US" i="1">
                          <a:latin typeface="Cambria Math" panose="02040503050406030204" pitchFamily="18" charset="0"/>
                          <a:ea typeface="メイリオ" panose="020B0604030504040204" pitchFamily="50" charset="-128"/>
                        </a:rPr>
                        <m:t>の分子</m:t>
                      </m:r>
                      <m:r>
                        <a:rPr lang="en-US" altLang="ja-JP" b="0" i="1" smtClean="0">
                          <a:latin typeface="Cambria Math" panose="02040503050406030204" pitchFamily="18" charset="0"/>
                          <a:ea typeface="メイリオ" panose="020B0604030504040204" pitchFamily="50" charset="-128"/>
                        </a:rPr>
                        <m:t>=</m:t>
                      </m:r>
                      <m:r>
                        <a:rPr lang="en-US" altLang="ja-JP" i="1" smtClean="0">
                          <a:latin typeface="Cambria Math" panose="02040503050406030204" pitchFamily="18" charset="0"/>
                          <a:ea typeface="メイリオ" panose="020B0604030504040204" pitchFamily="50" charset="-128"/>
                        </a:rPr>
                        <m:t>𝑞</m:t>
                      </m:r>
                      <m:d>
                        <m:dPr>
                          <m:ctrlPr>
                            <a:rPr lang="en-US" altLang="ja-JP" i="1" smtClean="0">
                              <a:latin typeface="Cambria Math" panose="02040503050406030204" pitchFamily="18" charset="0"/>
                              <a:ea typeface="メイリオ" panose="020B0604030504040204" pitchFamily="50" charset="-128"/>
                            </a:rPr>
                          </m:ctrlPr>
                        </m:dPr>
                        <m:e>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1</m:t>
                              </m:r>
                              <m:r>
                                <a:rPr lang="en-US" altLang="ja-JP" i="1">
                                  <a:latin typeface="Cambria Math" panose="02040503050406030204" pitchFamily="18" charset="0"/>
                                  <a:ea typeface="メイリオ" panose="020B0604030504040204" pitchFamily="50" charset="-128"/>
                                </a:rPr>
                                <m:t>𝑘</m:t>
                              </m:r>
                            </m:sub>
                          </m:sSub>
                        </m:e>
                      </m:d>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𝑛</m:t>
                          </m:r>
                        </m:e>
                        <m:sub>
                          <m:r>
                            <a:rPr kumimoji="1" lang="en-US" altLang="ja-JP" b="0" i="1" smtClean="0">
                              <a:latin typeface="Cambria Math" panose="02040503050406030204" pitchFamily="18" charset="0"/>
                              <a:ea typeface="メイリオ" panose="020B0604030504040204" pitchFamily="50" charset="-128"/>
                            </a:rPr>
                            <m:t>12</m:t>
                          </m:r>
                        </m:sub>
                      </m:sSub>
                      <m:r>
                        <a:rPr kumimoji="1" lang="en-US" altLang="ja-JP" b="0" i="1" smtClean="0">
                          <a:latin typeface="Cambria Math" panose="02040503050406030204" pitchFamily="18" charset="0"/>
                          <a:ea typeface="メイリオ" panose="020B0604030504040204" pitchFamily="50" charset="-128"/>
                        </a:rPr>
                        <m:t>=</m:t>
                      </m:r>
                      <m:r>
                        <a:rPr lang="en-US" altLang="ja-JP" i="1">
                          <a:latin typeface="Cambria Math" panose="02040503050406030204" pitchFamily="18" charset="0"/>
                          <a:ea typeface="メイリオ" panose="020B0604030504040204" pitchFamily="50" charset="-128"/>
                        </a:rPr>
                        <m:t>𝑞</m:t>
                      </m:r>
                      <m:d>
                        <m:dPr>
                          <m:ctrlPr>
                            <a:rPr lang="en-US" altLang="ja-JP" i="1">
                              <a:latin typeface="Cambria Math" panose="02040503050406030204" pitchFamily="18" charset="0"/>
                              <a:ea typeface="メイリオ" panose="020B0604030504040204" pitchFamily="50" charset="-128"/>
                            </a:rPr>
                          </m:ctrlPr>
                        </m:dPr>
                        <m:e>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1</m:t>
                              </m:r>
                              <m:r>
                                <a:rPr lang="en-US" altLang="ja-JP" i="1">
                                  <a:latin typeface="Cambria Math" panose="02040503050406030204" pitchFamily="18" charset="0"/>
                                  <a:ea typeface="メイリオ" panose="020B0604030504040204" pitchFamily="50" charset="-128"/>
                                </a:rPr>
                                <m:t>𝑘</m:t>
                              </m:r>
                            </m:sub>
                          </m:sSub>
                        </m:e>
                      </m:d>
                      <m:r>
                        <a:rPr lang="en-US" altLang="ja-JP" b="0" i="1" smtClean="0">
                          <a:latin typeface="Cambria Math" panose="02040503050406030204" pitchFamily="18" charset="0"/>
                          <a:ea typeface="メイリオ" panose="020B0604030504040204" pitchFamily="50" charset="-128"/>
                        </a:rPr>
                        <m:t>+…</m:t>
                      </m:r>
                      <m:r>
                        <a:rPr lang="en-US" altLang="ja-JP" i="1">
                          <a:latin typeface="Cambria Math" panose="02040503050406030204" pitchFamily="18" charset="0"/>
                          <a:ea typeface="メイリオ" panose="020B0604030504040204" pitchFamily="50" charset="-128"/>
                        </a:rPr>
                        <m:t>𝑞</m:t>
                      </m:r>
                      <m:d>
                        <m:dPr>
                          <m:ctrlPr>
                            <a:rPr lang="en-US" altLang="ja-JP" i="1">
                              <a:latin typeface="Cambria Math" panose="02040503050406030204" pitchFamily="18" charset="0"/>
                              <a:ea typeface="メイリオ" panose="020B0604030504040204" pitchFamily="50" charset="-128"/>
                            </a:rPr>
                          </m:ctrlPr>
                        </m:dPr>
                        <m:e>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1</m:t>
                              </m:r>
                              <m:r>
                                <a:rPr lang="en-US" altLang="ja-JP" i="1">
                                  <a:latin typeface="Cambria Math" panose="02040503050406030204" pitchFamily="18" charset="0"/>
                                  <a:ea typeface="メイリオ" panose="020B0604030504040204" pitchFamily="50" charset="-128"/>
                                </a:rPr>
                                <m:t>𝑘</m:t>
                              </m:r>
                            </m:sub>
                          </m:sSub>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1C4BCB1-30DF-5129-0FBA-90F1936482F3}"/>
                  </a:ext>
                </a:extLst>
              </p:cNvPr>
              <p:cNvSpPr txBox="1">
                <a:spLocks noRot="1" noChangeAspect="1" noMove="1" noResize="1" noEditPoints="1" noAdjustHandles="1" noChangeArrowheads="1" noChangeShapeType="1" noTextEdit="1"/>
              </p:cNvSpPr>
              <p:nvPr/>
            </p:nvSpPr>
            <p:spPr>
              <a:xfrm>
                <a:off x="7051381" y="4880312"/>
                <a:ext cx="4841069" cy="369332"/>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E241709-E978-87BE-C4D0-742B11A0533E}"/>
                  </a:ext>
                </a:extLst>
              </p:cNvPr>
              <p:cNvSpPr txBox="1"/>
              <p:nvPr/>
            </p:nvSpPr>
            <p:spPr>
              <a:xfrm>
                <a:off x="7198836" y="4209380"/>
                <a:ext cx="4841070" cy="707886"/>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𝑣</m:t>
                    </m:r>
                    <m:r>
                      <a:rPr kumimoji="1" lang="en-US" altLang="ja-JP" sz="2000" b="0" i="1" smtClean="0">
                        <a:latin typeface="Cambria Math" panose="02040503050406030204" pitchFamily="18" charset="0"/>
                        <a:ea typeface="メイリオ" panose="020B0604030504040204" pitchFamily="50" charset="-128"/>
                      </a:rPr>
                      <m:t>=2:(</m:t>
                    </m:r>
                    <m:r>
                      <a:rPr lang="ja-JP" altLang="en-US" sz="2000" i="1">
                        <a:latin typeface="Cambria Math" panose="02040503050406030204" pitchFamily="18" charset="0"/>
                        <a:ea typeface="メイリオ" panose="020B0604030504040204" pitchFamily="50" charset="-128"/>
                      </a:rPr>
                      <m:t>地酒</m:t>
                    </m:r>
                  </m:oMath>
                </a14:m>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d=1</a:t>
                </a:r>
                <a:r>
                  <a:rPr lang="ja-JP" altLang="en-US" sz="2000" dirty="0">
                    <a:latin typeface="メイリオ" panose="020B0604030504040204" pitchFamily="50" charset="-128"/>
                    <a:ea typeface="メイリオ" panose="020B0604030504040204" pitchFamily="50" charset="-128"/>
                  </a:rPr>
                  <a:t>で</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𝑛</m:t>
                        </m:r>
                      </m:e>
                      <m:sub>
                        <m:r>
                          <a:rPr lang="en-US" altLang="ja-JP" sz="2000" b="0" i="1" smtClean="0">
                            <a:latin typeface="Cambria Math" panose="02040503050406030204" pitchFamily="18" charset="0"/>
                            <a:ea typeface="メイリオ" panose="020B0604030504040204" pitchFamily="50" charset="-128"/>
                          </a:rPr>
                          <m:t>1</m:t>
                        </m:r>
                        <m:r>
                          <a:rPr lang="en-US" altLang="ja-JP" sz="2000" i="1">
                            <a:latin typeface="Cambria Math" panose="02040503050406030204" pitchFamily="18" charset="0"/>
                            <a:ea typeface="メイリオ" panose="020B0604030504040204" pitchFamily="50" charset="-128"/>
                          </a:rPr>
                          <m:t>2</m:t>
                        </m:r>
                      </m:sub>
                    </m:sSub>
                    <m:r>
                      <a:rPr lang="en-US" altLang="ja-JP" sz="2000" b="0" i="1" smtClean="0">
                        <a:latin typeface="Cambria Math" panose="02040503050406030204" pitchFamily="18" charset="0"/>
                        <a:ea typeface="メイリオ" panose="020B0604030504040204" pitchFamily="50" charset="-128"/>
                      </a:rPr>
                      <m:t>=10</m:t>
                    </m:r>
                  </m:oMath>
                </a14:m>
                <a:r>
                  <a:rPr kumimoji="1" lang="ja-JP" altLang="en-US" sz="2000" dirty="0">
                    <a:latin typeface="メイリオ" panose="020B0604030504040204" pitchFamily="50" charset="-128"/>
                    <a:ea typeface="メイリオ" panose="020B0604030504040204" pitchFamily="50" charset="-128"/>
                  </a:rPr>
                  <a:t>回出現した場合</a:t>
                </a:r>
              </a:p>
            </p:txBody>
          </p:sp>
        </mc:Choice>
        <mc:Fallback xmlns="">
          <p:sp>
            <p:nvSpPr>
              <p:cNvPr id="11" name="テキスト ボックス 10">
                <a:extLst>
                  <a:ext uri="{FF2B5EF4-FFF2-40B4-BE49-F238E27FC236}">
                    <a16:creationId xmlns:a16="http://schemas.microsoft.com/office/drawing/2014/main" id="{7E241709-E978-87BE-C4D0-742B11A0533E}"/>
                  </a:ext>
                </a:extLst>
              </p:cNvPr>
              <p:cNvSpPr txBox="1">
                <a:spLocks noRot="1" noChangeAspect="1" noMove="1" noResize="1" noEditPoints="1" noAdjustHandles="1" noChangeArrowheads="1" noChangeShapeType="1" noTextEdit="1"/>
              </p:cNvSpPr>
              <p:nvPr/>
            </p:nvSpPr>
            <p:spPr>
              <a:xfrm>
                <a:off x="7198836" y="4209380"/>
                <a:ext cx="4841070" cy="707886"/>
              </a:xfrm>
              <a:prstGeom prst="rect">
                <a:avLst/>
              </a:prstGeom>
              <a:blipFill>
                <a:blip r:embed="rId7"/>
                <a:stretch>
                  <a:fillRect l="-1385" t="-4310" b="-1379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E63CBE1-26BA-06E8-D3F8-B51E5435F6A0}"/>
              </a:ext>
            </a:extLst>
          </p:cNvPr>
          <p:cNvSpPr txBox="1"/>
          <p:nvPr/>
        </p:nvSpPr>
        <p:spPr>
          <a:xfrm>
            <a:off x="7259019" y="3945504"/>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13" name="吹き出し: 角を丸めた四角形 12">
            <a:extLst>
              <a:ext uri="{FF2B5EF4-FFF2-40B4-BE49-F238E27FC236}">
                <a16:creationId xmlns:a16="http://schemas.microsoft.com/office/drawing/2014/main" id="{CA7CFC2C-70AC-16A5-7B06-C043F5D11163}"/>
              </a:ext>
            </a:extLst>
          </p:cNvPr>
          <p:cNvSpPr/>
          <p:nvPr/>
        </p:nvSpPr>
        <p:spPr>
          <a:xfrm>
            <a:off x="7142848" y="3825550"/>
            <a:ext cx="5049151" cy="1887915"/>
          </a:xfrm>
          <a:prstGeom prst="wedgeRoundRectCallout">
            <a:avLst>
              <a:gd name="adj1" fmla="val -55622"/>
              <a:gd name="adj2" fmla="val -2597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D824198-1EE7-9AAA-FEA0-E0980796048C}"/>
              </a:ext>
            </a:extLst>
          </p:cNvPr>
          <p:cNvSpPr txBox="1"/>
          <p:nvPr/>
        </p:nvSpPr>
        <p:spPr>
          <a:xfrm>
            <a:off x="9791802" y="5357116"/>
            <a:ext cx="1877437" cy="338554"/>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10</a:t>
            </a:r>
            <a:r>
              <a:rPr lang="ja-JP" altLang="en-US" sz="1600" dirty="0">
                <a:latin typeface="メイリオ" panose="020B0604030504040204" pitchFamily="50" charset="-128"/>
                <a:ea typeface="メイリオ" panose="020B0604030504040204" pitchFamily="50" charset="-128"/>
              </a:rPr>
              <a:t>回たすのと同じ</a:t>
            </a:r>
            <a:endParaRPr kumimoji="1" lang="ja-JP" altLang="en-US" sz="1600" dirty="0">
              <a:latin typeface="メイリオ" panose="020B0604030504040204" pitchFamily="50" charset="-128"/>
              <a:ea typeface="メイリオ" panose="020B0604030504040204" pitchFamily="50" charset="-128"/>
            </a:endParaRPr>
          </a:p>
        </p:txBody>
      </p:sp>
      <p:sp>
        <p:nvSpPr>
          <p:cNvPr id="15" name="左中かっこ 14">
            <a:extLst>
              <a:ext uri="{FF2B5EF4-FFF2-40B4-BE49-F238E27FC236}">
                <a16:creationId xmlns:a16="http://schemas.microsoft.com/office/drawing/2014/main" id="{E44375F3-B3A1-7950-6E16-C60403DB6BD9}"/>
              </a:ext>
            </a:extLst>
          </p:cNvPr>
          <p:cNvSpPr/>
          <p:nvPr/>
        </p:nvSpPr>
        <p:spPr>
          <a:xfrm rot="16200000">
            <a:off x="10724167" y="4394247"/>
            <a:ext cx="151337" cy="17388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605369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214FFD-8338-98B6-AAC2-C34DCED25EF4}"/>
              </a:ext>
            </a:extLst>
          </p:cNvPr>
          <p:cNvSpPr txBox="1"/>
          <p:nvPr/>
        </p:nvSpPr>
        <p:spPr>
          <a:xfrm>
            <a:off x="727788" y="246733"/>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文書クラスタリングの限界</a:t>
            </a:r>
          </a:p>
        </p:txBody>
      </p:sp>
      <p:sp>
        <p:nvSpPr>
          <p:cNvPr id="3" name="テキスト ボックス 2">
            <a:extLst>
              <a:ext uri="{FF2B5EF4-FFF2-40B4-BE49-F238E27FC236}">
                <a16:creationId xmlns:a16="http://schemas.microsoft.com/office/drawing/2014/main" id="{CDC08D9B-D4F3-0B08-F5BE-B0B16F382DF3}"/>
              </a:ext>
            </a:extLst>
          </p:cNvPr>
          <p:cNvSpPr txBox="1"/>
          <p:nvPr/>
        </p:nvSpPr>
        <p:spPr>
          <a:xfrm>
            <a:off x="727788" y="804592"/>
            <a:ext cx="89407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Unigram Mixture</a:t>
            </a:r>
            <a:r>
              <a:rPr kumimoji="1" lang="ja-JP" altLang="en-US" sz="2400" dirty="0">
                <a:latin typeface="メイリオ" panose="020B0604030504040204" pitchFamily="50" charset="-128"/>
                <a:ea typeface="メイリオ" panose="020B0604030504040204" pitchFamily="50" charset="-128"/>
              </a:rPr>
              <a:t>も文書単位でクラスタを推定する</a:t>
            </a:r>
          </a:p>
        </p:txBody>
      </p:sp>
      <p:sp>
        <p:nvSpPr>
          <p:cNvPr id="4" name="テキスト ボックス 3">
            <a:extLst>
              <a:ext uri="{FF2B5EF4-FFF2-40B4-BE49-F238E27FC236}">
                <a16:creationId xmlns:a16="http://schemas.microsoft.com/office/drawing/2014/main" id="{A7158532-9A71-3245-F00F-A5D267E3B9E0}"/>
              </a:ext>
            </a:extLst>
          </p:cNvPr>
          <p:cNvSpPr txBox="1"/>
          <p:nvPr/>
        </p:nvSpPr>
        <p:spPr>
          <a:xfrm>
            <a:off x="680705" y="3029147"/>
            <a:ext cx="80698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実際には。。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つの文書中に様々な話題の混在がみられる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6693B-F139-1ECD-1AA6-881E89998989}"/>
                  </a:ext>
                </a:extLst>
              </p:cNvPr>
              <p:cNvSpPr txBox="1"/>
              <p:nvPr/>
            </p:nvSpPr>
            <p:spPr>
              <a:xfrm>
                <a:off x="935916" y="1447470"/>
                <a:ext cx="3593933"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𝑞</m:t>
                                      </m:r>
                                    </m:e>
                                    <m:sub>
                                      <m:r>
                                        <a:rPr kumimoji="1" lang="en-US" altLang="ja-JP" sz="2400" i="1">
                                          <a:latin typeface="Cambria Math" panose="02040503050406030204" pitchFamily="18" charset="0"/>
                                          <a:ea typeface="メイリオ" panose="020B0604030504040204" pitchFamily="50" charset="-128"/>
                                        </a:rPr>
                                        <m:t>𝑑𝑘</m:t>
                                      </m:r>
                                    </m:sub>
                                  </m:s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𝑞</m:t>
                                          </m:r>
                                        </m:e>
                                        <m:sub>
                                          <m:r>
                                            <a:rPr kumimoji="1" lang="en-US" altLang="ja-JP" sz="2400" i="1">
                                              <a:latin typeface="Cambria Math" panose="02040503050406030204" pitchFamily="18" charset="0"/>
                                              <a:ea typeface="メイリオ" panose="020B0604030504040204" pitchFamily="50" charset="-128"/>
                                            </a:rPr>
                                            <m:t>𝑑𝑘</m:t>
                                          </m:r>
                                          <m:r>
                                            <a:rPr kumimoji="1" lang="en-US" altLang="ja-JP" sz="2400" i="1">
                                              <a:latin typeface="Cambria Math" panose="02040503050406030204" pitchFamily="18" charset="0"/>
                                              <a:ea typeface="メイリオ" panose="020B0604030504040204" pitchFamily="50" charset="-128"/>
                                            </a:rPr>
                                            <m:t>′</m:t>
                                          </m:r>
                                        </m:sub>
                                      </m:s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29C6693B-F139-1ECD-1AA6-881E89998989}"/>
                  </a:ext>
                </a:extLst>
              </p:cNvPr>
              <p:cNvSpPr txBox="1">
                <a:spLocks noRot="1" noChangeAspect="1" noMove="1" noResize="1" noEditPoints="1" noAdjustHandles="1" noChangeArrowheads="1" noChangeShapeType="1" noTextEdit="1"/>
              </p:cNvSpPr>
              <p:nvPr/>
            </p:nvSpPr>
            <p:spPr>
              <a:xfrm>
                <a:off x="935916" y="1447470"/>
                <a:ext cx="3593933"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6706E4F-700B-8CA8-C0F7-71002F025464}"/>
                  </a:ext>
                </a:extLst>
              </p:cNvPr>
              <p:cNvSpPr txBox="1"/>
              <p:nvPr/>
            </p:nvSpPr>
            <p:spPr>
              <a:xfrm>
                <a:off x="4715624" y="1373234"/>
                <a:ext cx="6875267" cy="1323439"/>
              </a:xfrm>
              <a:prstGeom prst="rect">
                <a:avLst/>
              </a:prstGeom>
              <a:noFill/>
            </p:spPr>
            <p:txBody>
              <a:bodyPr wrap="square" rtlCol="0">
                <a:spAutoFit/>
              </a:bodyPr>
              <a:lstStyle/>
              <a:p>
                <a:pPr marL="457200" indent="-457200">
                  <a:buFont typeface="+mj-lt"/>
                  <a:buAutoNum type="arabicPeriod"/>
                </a:pPr>
                <a:r>
                  <a:rPr kumimoji="1" lang="ja-JP" altLang="en-US" sz="2000" dirty="0">
                    <a:ea typeface="メイリオ" panose="020B0604030504040204" pitchFamily="50" charset="-128"/>
                  </a:rPr>
                  <a:t>クラスタ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は、文書単位でのパラメータ</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𝑞</m:t>
                        </m:r>
                      </m:e>
                      <m:sub>
                        <m:r>
                          <a:rPr lang="en-US" altLang="ja-JP" sz="2000" i="1">
                            <a:latin typeface="Cambria Math" panose="02040503050406030204" pitchFamily="18" charset="0"/>
                            <a:ea typeface="メイリオ" panose="020B0604030504040204" pitchFamily="50" charset="-128"/>
                          </a:rPr>
                          <m:t>𝑑𝑘</m:t>
                        </m:r>
                      </m:sub>
                    </m:sSub>
                  </m:oMath>
                </a14:m>
                <a:r>
                  <a:rPr kumimoji="1" lang="ja-JP" altLang="en-US" sz="2000" dirty="0">
                    <a:latin typeface="メイリオ" panose="020B0604030504040204" pitchFamily="50" charset="-128"/>
                    <a:ea typeface="メイリオ" panose="020B0604030504040204" pitchFamily="50" charset="-128"/>
                  </a:rPr>
                  <a:t>と文書単位でのデータ</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𝑁</m:t>
                        </m:r>
                      </m:e>
                      <m:sub>
                        <m:r>
                          <a:rPr lang="en-US" altLang="ja-JP" sz="2000" i="1">
                            <a:latin typeface="Cambria Math" panose="02040503050406030204" pitchFamily="18" charset="0"/>
                            <a:ea typeface="メイリオ" panose="020B0604030504040204" pitchFamily="50" charset="-128"/>
                          </a:rPr>
                          <m:t>𝑑𝑣</m:t>
                        </m:r>
                      </m:sub>
                    </m:sSub>
                  </m:oMath>
                </a14:m>
                <a:r>
                  <a:rPr kumimoji="1" lang="ja-JP" altLang="en-US" sz="2000" dirty="0">
                    <a:latin typeface="メイリオ" panose="020B0604030504040204" pitchFamily="50" charset="-128"/>
                    <a:ea typeface="メイリオ" panose="020B0604030504040204" pitchFamily="50" charset="-128"/>
                  </a:rPr>
                  <a:t>によって分布特徴が決まる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文書を単位としたデータでクラスタを推定する点では</a:t>
                </a:r>
                <a:r>
                  <a:rPr lang="en-US" altLang="ja-JP" sz="2000" dirty="0">
                    <a:latin typeface="メイリオ" panose="020B0604030504040204" pitchFamily="50" charset="-128"/>
                    <a:ea typeface="メイリオ" panose="020B0604030504040204" pitchFamily="50" charset="-128"/>
                  </a:rPr>
                  <a:t>k-means</a:t>
                </a:r>
                <a:r>
                  <a:rPr lang="ja-JP" altLang="en-US" sz="2000" dirty="0">
                    <a:latin typeface="メイリオ" panose="020B0604030504040204" pitchFamily="50" charset="-128"/>
                    <a:ea typeface="メイリオ" panose="020B0604030504040204" pitchFamily="50" charset="-128"/>
                  </a:rPr>
                  <a:t>と同じ</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6706E4F-700B-8CA8-C0F7-71002F025464}"/>
                  </a:ext>
                </a:extLst>
              </p:cNvPr>
              <p:cNvSpPr txBox="1">
                <a:spLocks noRot="1" noChangeAspect="1" noMove="1" noResize="1" noEditPoints="1" noAdjustHandles="1" noChangeArrowheads="1" noChangeShapeType="1" noTextEdit="1"/>
              </p:cNvSpPr>
              <p:nvPr/>
            </p:nvSpPr>
            <p:spPr>
              <a:xfrm>
                <a:off x="4715624" y="1373234"/>
                <a:ext cx="6875267" cy="1323439"/>
              </a:xfrm>
              <a:prstGeom prst="rect">
                <a:avLst/>
              </a:prstGeom>
              <a:blipFill>
                <a:blip r:embed="rId3"/>
                <a:stretch>
                  <a:fillRect l="-1508" t="-5069" b="-691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8D6C608-1556-6A0B-E3D1-B9C0576A0E53}"/>
              </a:ext>
            </a:extLst>
          </p:cNvPr>
          <p:cNvSpPr txBox="1"/>
          <p:nvPr/>
        </p:nvSpPr>
        <p:spPr>
          <a:xfrm>
            <a:off x="727788" y="3928961"/>
            <a:ext cx="5384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“パンケーキが食べられるレストラン”</a:t>
            </a:r>
          </a:p>
        </p:txBody>
      </p:sp>
      <p:sp>
        <p:nvSpPr>
          <p:cNvPr id="10" name="テキスト ボックス 9">
            <a:extLst>
              <a:ext uri="{FF2B5EF4-FFF2-40B4-BE49-F238E27FC236}">
                <a16:creationId xmlns:a16="http://schemas.microsoft.com/office/drawing/2014/main" id="{7BBD719F-BE5E-C719-4322-5D75255678A0}"/>
              </a:ext>
            </a:extLst>
          </p:cNvPr>
          <p:cNvSpPr txBox="1"/>
          <p:nvPr/>
        </p:nvSpPr>
        <p:spPr>
          <a:xfrm>
            <a:off x="746749" y="4292213"/>
            <a:ext cx="11019153" cy="1754326"/>
          </a:xfrm>
          <a:prstGeom prst="rect">
            <a:avLst/>
          </a:prstGeom>
          <a:noFill/>
        </p:spPr>
        <p:txBody>
          <a:bodyPr wrap="square" rtlCol="0">
            <a:spAutoFit/>
          </a:bodyPr>
          <a:lstStyle/>
          <a:p>
            <a:pPr algn="l"/>
            <a:r>
              <a:rPr kumimoji="1" lang="ja-JP" altLang="en-US" dirty="0">
                <a:highlight>
                  <a:srgbClr val="FFFF00"/>
                </a:highlight>
                <a:latin typeface="メイリオ" panose="020B0604030504040204" pitchFamily="50" charset="-128"/>
                <a:ea typeface="メイリオ" panose="020B0604030504040204" pitchFamily="50" charset="-128"/>
              </a:rPr>
              <a:t>秋田駅からぶらぶら歩くと</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a:t>
            </a:r>
            <a:r>
              <a:rPr kumimoji="1" lang="en-US" altLang="ja-JP" dirty="0">
                <a:highlight>
                  <a:srgbClr val="FFFF00"/>
                </a:highlight>
                <a:latin typeface="メイリオ" panose="020B0604030504040204" pitchFamily="50" charset="-128"/>
                <a:ea typeface="メイリオ" panose="020B0604030504040204" pitchFamily="50" charset="-128"/>
              </a:rPr>
              <a:t>8</a:t>
            </a:r>
            <a:r>
              <a:rPr kumimoji="1" lang="ja-JP" altLang="en-US" dirty="0">
                <a:highlight>
                  <a:srgbClr val="FFFF00"/>
                </a:highlight>
                <a:latin typeface="メイリオ" panose="020B0604030504040204" pitchFamily="50" charset="-128"/>
                <a:ea typeface="メイリオ" panose="020B0604030504040204" pitchFamily="50" charset="-128"/>
              </a:rPr>
              <a:t>分。千秋公園の向かい側にあります。地元では，昔からある老舗ホテルで皇室の方々も宿泊されることで有名。レストランは和・洋・中あって，ランチや宴会でよく利用します。</a:t>
            </a:r>
            <a:r>
              <a:rPr kumimoji="1" lang="en-US" altLang="ja-JP" dirty="0">
                <a:highlight>
                  <a:srgbClr val="00FF00"/>
                </a:highlight>
                <a:latin typeface="メイリオ" panose="020B0604030504040204" pitchFamily="50" charset="-128"/>
                <a:ea typeface="メイリオ" panose="020B0604030504040204" pitchFamily="50" charset="-128"/>
              </a:rPr>
              <a:t>1</a:t>
            </a:r>
            <a:r>
              <a:rPr kumimoji="1" lang="ja-JP" altLang="en-US" dirty="0">
                <a:highlight>
                  <a:srgbClr val="00FF00"/>
                </a:highlight>
                <a:latin typeface="メイリオ" panose="020B0604030504040204" pitchFamily="50" charset="-128"/>
                <a:ea typeface="メイリオ" panose="020B0604030504040204" pitchFamily="50" charset="-128"/>
              </a:rPr>
              <a:t>階のカフェ「キャッスルハウス」にパンケーキ登場・・・ということでさっそく行ってみました。ハワイアンパンケーキは，マカダミアナッツソースがかかっていて，</a:t>
            </a:r>
            <a:r>
              <a:rPr kumimoji="1" lang="en-US" altLang="ja-JP" dirty="0">
                <a:highlight>
                  <a:srgbClr val="00FF00"/>
                </a:highlight>
                <a:latin typeface="メイリオ" panose="020B0604030504040204" pitchFamily="50" charset="-128"/>
                <a:ea typeface="メイリオ" panose="020B0604030504040204" pitchFamily="50" charset="-128"/>
              </a:rPr>
              <a:t>800</a:t>
            </a:r>
            <a:r>
              <a:rPr kumimoji="1" lang="ja-JP" altLang="en-US" dirty="0">
                <a:highlight>
                  <a:srgbClr val="00FF00"/>
                </a:highlight>
                <a:latin typeface="メイリオ" panose="020B0604030504040204" pitchFamily="50" charset="-128"/>
                <a:ea typeface="メイリオ" panose="020B0604030504040204" pitchFamily="50" charset="-128"/>
              </a:rPr>
              <a:t>円。たっぷり果実のパンケーキは，いろいろなフルーツがのっていて，</a:t>
            </a:r>
            <a:r>
              <a:rPr kumimoji="1" lang="en-US" altLang="ja-JP" dirty="0">
                <a:highlight>
                  <a:srgbClr val="00FF00"/>
                </a:highlight>
                <a:latin typeface="メイリオ" panose="020B0604030504040204" pitchFamily="50" charset="-128"/>
                <a:ea typeface="メイリオ" panose="020B0604030504040204" pitchFamily="50" charset="-128"/>
              </a:rPr>
              <a:t>950</a:t>
            </a:r>
            <a:r>
              <a:rPr kumimoji="1" lang="ja-JP" altLang="en-US" dirty="0">
                <a:highlight>
                  <a:srgbClr val="00FF00"/>
                </a:highlight>
                <a:latin typeface="メイリオ" panose="020B0604030504040204" pitchFamily="50" charset="-128"/>
                <a:ea typeface="メイリオ" panose="020B0604030504040204" pitchFamily="50" charset="-128"/>
              </a:rPr>
              <a:t>円。本場ハワイのパンケーキ・・・とまではいきませんが，おいしかったです。</a:t>
            </a:r>
            <a:r>
              <a:rPr kumimoji="1" lang="ja-JP" altLang="en-US" dirty="0">
                <a:highlight>
                  <a:srgbClr val="FFFF00"/>
                </a:highlight>
                <a:latin typeface="メイリオ" panose="020B0604030504040204" pitchFamily="50" charset="-128"/>
                <a:ea typeface="メイリオ" panose="020B0604030504040204" pitchFamily="50" charset="-128"/>
              </a:rPr>
              <a:t>宿泊の際は，朝</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時から朝食も食べられるようです。</a:t>
            </a:r>
          </a:p>
        </p:txBody>
      </p:sp>
      <p:sp>
        <p:nvSpPr>
          <p:cNvPr id="11" name="矢印: 下 10">
            <a:extLst>
              <a:ext uri="{FF2B5EF4-FFF2-40B4-BE49-F238E27FC236}">
                <a16:creationId xmlns:a16="http://schemas.microsoft.com/office/drawing/2014/main" id="{08825363-E56E-C4F4-7010-B38FE78A010F}"/>
              </a:ext>
            </a:extLst>
          </p:cNvPr>
          <p:cNvSpPr/>
          <p:nvPr/>
        </p:nvSpPr>
        <p:spPr>
          <a:xfrm>
            <a:off x="4245429" y="2678049"/>
            <a:ext cx="1520889" cy="314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CE08020-52E4-C4BE-2F9C-97D6EEF0C191}"/>
              </a:ext>
            </a:extLst>
          </p:cNvPr>
          <p:cNvSpPr txBox="1"/>
          <p:nvPr/>
        </p:nvSpPr>
        <p:spPr>
          <a:xfrm>
            <a:off x="727788" y="3514328"/>
            <a:ext cx="223253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Fortravel </a:t>
            </a:r>
            <a:r>
              <a:rPr kumimoji="1" lang="ja-JP" altLang="en-US" sz="2400" u="sng" dirty="0">
                <a:latin typeface="メイリオ" panose="020B0604030504040204" pitchFamily="50" charset="-128"/>
                <a:ea typeface="メイリオ" panose="020B0604030504040204" pitchFamily="50" charset="-128"/>
              </a:rPr>
              <a:t>の例</a:t>
            </a:r>
          </a:p>
        </p:txBody>
      </p:sp>
      <p:sp>
        <p:nvSpPr>
          <p:cNvPr id="13" name="テキスト ボックス 12">
            <a:extLst>
              <a:ext uri="{FF2B5EF4-FFF2-40B4-BE49-F238E27FC236}">
                <a16:creationId xmlns:a16="http://schemas.microsoft.com/office/drawing/2014/main" id="{91E5C1C7-24CC-C755-1C17-857ED36AB16A}"/>
              </a:ext>
            </a:extLst>
          </p:cNvPr>
          <p:cNvSpPr txBox="1"/>
          <p:nvPr/>
        </p:nvSpPr>
        <p:spPr>
          <a:xfrm>
            <a:off x="9354381" y="3564846"/>
            <a:ext cx="2236510" cy="707886"/>
          </a:xfrm>
          <a:prstGeom prst="rect">
            <a:avLst/>
          </a:prstGeom>
          <a:noFill/>
        </p:spPr>
        <p:txBody>
          <a:bodyPr wrap="none" rtlCol="0">
            <a:spAutoFit/>
          </a:bodyPr>
          <a:lstStyle/>
          <a:p>
            <a:pPr algn="l"/>
            <a:r>
              <a:rPr kumimoji="1" lang="ja-JP" altLang="en-US" sz="2000" dirty="0">
                <a:highlight>
                  <a:srgbClr val="FFFF00"/>
                </a:highlight>
                <a:latin typeface="メイリオ" panose="020B0604030504040204" pitchFamily="50" charset="-128"/>
                <a:ea typeface="メイリオ" panose="020B0604030504040204" pitchFamily="50" charset="-128"/>
              </a:rPr>
              <a:t>ホテルの話題</a:t>
            </a:r>
            <a:endParaRPr kumimoji="1" lang="en-US" altLang="ja-JP" sz="2000" dirty="0">
              <a:highlight>
                <a:srgbClr val="FFFF00"/>
              </a:highlight>
              <a:latin typeface="メイリオ" panose="020B0604030504040204" pitchFamily="50" charset="-128"/>
              <a:ea typeface="メイリオ" panose="020B0604030504040204" pitchFamily="50" charset="-128"/>
            </a:endParaRPr>
          </a:p>
          <a:p>
            <a:pPr algn="l"/>
            <a:r>
              <a:rPr lang="ja-JP" altLang="en-US" sz="2000" dirty="0">
                <a:highlight>
                  <a:srgbClr val="00FF00"/>
                </a:highlight>
                <a:latin typeface="メイリオ" panose="020B0604030504040204" pitchFamily="50" charset="-128"/>
                <a:ea typeface="メイリオ" panose="020B0604030504040204" pitchFamily="50" charset="-128"/>
              </a:rPr>
              <a:t>パンケーキの話題</a:t>
            </a:r>
            <a:endParaRPr kumimoji="1" lang="ja-JP" altLang="en-US" sz="2000" dirty="0">
              <a:highlight>
                <a:srgbClr val="00FF00"/>
              </a:highlight>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05FB7E23-DC07-0F2F-D8FB-C1A45773808F}"/>
              </a:ext>
            </a:extLst>
          </p:cNvPr>
          <p:cNvSpPr txBox="1"/>
          <p:nvPr/>
        </p:nvSpPr>
        <p:spPr>
          <a:xfrm>
            <a:off x="2381801" y="6250791"/>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文書分類でクラスタリングすることに無理がある！</a:t>
            </a:r>
          </a:p>
        </p:txBody>
      </p:sp>
    </p:spTree>
    <p:extLst>
      <p:ext uri="{BB962C8B-B14F-4D97-AF65-F5344CB8AC3E}">
        <p14:creationId xmlns:p14="http://schemas.microsoft.com/office/powerpoint/2010/main" val="2805439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21D1ACA-FC12-D191-C12D-D2DAF4A8AFE8}"/>
              </a:ext>
            </a:extLst>
          </p:cNvPr>
          <p:cNvSpPr txBox="1"/>
          <p:nvPr/>
        </p:nvSpPr>
        <p:spPr>
          <a:xfrm>
            <a:off x="708827" y="275574"/>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話題（トピック）ベースクラスタリング</a:t>
            </a:r>
          </a:p>
        </p:txBody>
      </p:sp>
      <p:sp>
        <p:nvSpPr>
          <p:cNvPr id="4" name="テキスト ボックス 3">
            <a:extLst>
              <a:ext uri="{FF2B5EF4-FFF2-40B4-BE49-F238E27FC236}">
                <a16:creationId xmlns:a16="http://schemas.microsoft.com/office/drawing/2014/main" id="{03A12497-36FF-9F14-F07A-2DE7A5AA14AA}"/>
              </a:ext>
            </a:extLst>
          </p:cNvPr>
          <p:cNvSpPr txBox="1"/>
          <p:nvPr/>
        </p:nvSpPr>
        <p:spPr>
          <a:xfrm>
            <a:off x="708827" y="1764656"/>
            <a:ext cx="5384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“パンケーキが食べられるレストラン”</a:t>
            </a:r>
          </a:p>
        </p:txBody>
      </p:sp>
      <p:sp>
        <p:nvSpPr>
          <p:cNvPr id="5" name="テキスト ボックス 4">
            <a:extLst>
              <a:ext uri="{FF2B5EF4-FFF2-40B4-BE49-F238E27FC236}">
                <a16:creationId xmlns:a16="http://schemas.microsoft.com/office/drawing/2014/main" id="{17FDC204-301D-FB2C-F8FE-C4313F7CE6A1}"/>
              </a:ext>
            </a:extLst>
          </p:cNvPr>
          <p:cNvSpPr txBox="1"/>
          <p:nvPr/>
        </p:nvSpPr>
        <p:spPr>
          <a:xfrm>
            <a:off x="727788" y="2226321"/>
            <a:ext cx="11019153" cy="1754326"/>
          </a:xfrm>
          <a:prstGeom prst="rect">
            <a:avLst/>
          </a:prstGeom>
          <a:noFill/>
        </p:spPr>
        <p:txBody>
          <a:bodyPr wrap="square" rtlCol="0">
            <a:spAutoFit/>
          </a:bodyPr>
          <a:lstStyle/>
          <a:p>
            <a:pPr algn="l"/>
            <a:r>
              <a:rPr kumimoji="1" lang="ja-JP" altLang="en-US" dirty="0">
                <a:highlight>
                  <a:srgbClr val="FFFF00"/>
                </a:highlight>
                <a:latin typeface="メイリオ" panose="020B0604030504040204" pitchFamily="50" charset="-128"/>
                <a:ea typeface="メイリオ" panose="020B0604030504040204" pitchFamily="50" charset="-128"/>
              </a:rPr>
              <a:t>秋田駅からぶらぶら歩くと</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a:t>
            </a:r>
            <a:r>
              <a:rPr kumimoji="1" lang="en-US" altLang="ja-JP" dirty="0">
                <a:highlight>
                  <a:srgbClr val="FFFF00"/>
                </a:highlight>
                <a:latin typeface="メイリオ" panose="020B0604030504040204" pitchFamily="50" charset="-128"/>
                <a:ea typeface="メイリオ" panose="020B0604030504040204" pitchFamily="50" charset="-128"/>
              </a:rPr>
              <a:t>8</a:t>
            </a:r>
            <a:r>
              <a:rPr kumimoji="1" lang="ja-JP" altLang="en-US" dirty="0">
                <a:highlight>
                  <a:srgbClr val="FFFF00"/>
                </a:highlight>
                <a:latin typeface="メイリオ" panose="020B0604030504040204" pitchFamily="50" charset="-128"/>
                <a:ea typeface="メイリオ" panose="020B0604030504040204" pitchFamily="50" charset="-128"/>
              </a:rPr>
              <a:t>分。千秋公園の向かい側にあります。地元では，昔からある老舗ホテルで皇室の方々も宿泊されることで有名。レストランは和・洋・中あって，ランチや宴会でよく利用します。</a:t>
            </a:r>
            <a:r>
              <a:rPr kumimoji="1" lang="en-US" altLang="ja-JP" dirty="0">
                <a:highlight>
                  <a:srgbClr val="00FF00"/>
                </a:highlight>
                <a:latin typeface="メイリオ" panose="020B0604030504040204" pitchFamily="50" charset="-128"/>
                <a:ea typeface="メイリオ" panose="020B0604030504040204" pitchFamily="50" charset="-128"/>
              </a:rPr>
              <a:t>1</a:t>
            </a:r>
            <a:r>
              <a:rPr kumimoji="1" lang="ja-JP" altLang="en-US" dirty="0">
                <a:highlight>
                  <a:srgbClr val="00FF00"/>
                </a:highlight>
                <a:latin typeface="メイリオ" panose="020B0604030504040204" pitchFamily="50" charset="-128"/>
                <a:ea typeface="メイリオ" panose="020B0604030504040204" pitchFamily="50" charset="-128"/>
              </a:rPr>
              <a:t>階のカフェ「キャッスルハウス」にパンケーキ登場・・・ということでさっそく行ってみました。ハワイアンパンケーキは，マカダミアナッツソースがかかっていて，</a:t>
            </a:r>
            <a:r>
              <a:rPr kumimoji="1" lang="en-US" altLang="ja-JP" dirty="0">
                <a:highlight>
                  <a:srgbClr val="00FF00"/>
                </a:highlight>
                <a:latin typeface="メイリオ" panose="020B0604030504040204" pitchFamily="50" charset="-128"/>
                <a:ea typeface="メイリオ" panose="020B0604030504040204" pitchFamily="50" charset="-128"/>
              </a:rPr>
              <a:t>800</a:t>
            </a:r>
            <a:r>
              <a:rPr kumimoji="1" lang="ja-JP" altLang="en-US" dirty="0">
                <a:highlight>
                  <a:srgbClr val="00FF00"/>
                </a:highlight>
                <a:latin typeface="メイリオ" panose="020B0604030504040204" pitchFamily="50" charset="-128"/>
                <a:ea typeface="メイリオ" panose="020B0604030504040204" pitchFamily="50" charset="-128"/>
              </a:rPr>
              <a:t>円。たっぷり果実のパンケーキは，いろいろなフルーツがのっていて，</a:t>
            </a:r>
            <a:r>
              <a:rPr kumimoji="1" lang="en-US" altLang="ja-JP" dirty="0">
                <a:highlight>
                  <a:srgbClr val="00FF00"/>
                </a:highlight>
                <a:latin typeface="メイリオ" panose="020B0604030504040204" pitchFamily="50" charset="-128"/>
                <a:ea typeface="メイリオ" panose="020B0604030504040204" pitchFamily="50" charset="-128"/>
              </a:rPr>
              <a:t>950</a:t>
            </a:r>
            <a:r>
              <a:rPr kumimoji="1" lang="ja-JP" altLang="en-US" dirty="0">
                <a:highlight>
                  <a:srgbClr val="00FF00"/>
                </a:highlight>
                <a:latin typeface="メイリオ" panose="020B0604030504040204" pitchFamily="50" charset="-128"/>
                <a:ea typeface="メイリオ" panose="020B0604030504040204" pitchFamily="50" charset="-128"/>
              </a:rPr>
              <a:t>円。本場ハワイのパンケーキ・・・とまではいきませんが，おいしかったです。</a:t>
            </a:r>
            <a:r>
              <a:rPr kumimoji="1" lang="ja-JP" altLang="en-US" dirty="0">
                <a:highlight>
                  <a:srgbClr val="FFFF00"/>
                </a:highlight>
                <a:latin typeface="メイリオ" panose="020B0604030504040204" pitchFamily="50" charset="-128"/>
                <a:ea typeface="メイリオ" panose="020B0604030504040204" pitchFamily="50" charset="-128"/>
              </a:rPr>
              <a:t>宿泊の際は，朝</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時から朝食も食べられるようです。</a:t>
            </a:r>
          </a:p>
        </p:txBody>
      </p:sp>
      <p:sp>
        <p:nvSpPr>
          <p:cNvPr id="6" name="テキスト ボックス 5">
            <a:extLst>
              <a:ext uri="{FF2B5EF4-FFF2-40B4-BE49-F238E27FC236}">
                <a16:creationId xmlns:a16="http://schemas.microsoft.com/office/drawing/2014/main" id="{68C1CBA3-1B33-F621-581E-A59824A13670}"/>
              </a:ext>
            </a:extLst>
          </p:cNvPr>
          <p:cNvSpPr txBox="1"/>
          <p:nvPr/>
        </p:nvSpPr>
        <p:spPr>
          <a:xfrm>
            <a:off x="727788" y="852749"/>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文書内に混在する話題（トピック）レベルでクラスタリングする方法</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b="1" dirty="0">
                <a:latin typeface="メイリオ" panose="020B0604030504040204" pitchFamily="50" charset="-128"/>
                <a:ea typeface="メイリオ" panose="020B0604030504040204" pitchFamily="50" charset="-128"/>
              </a:rPr>
              <a:t>トピックモデル</a:t>
            </a:r>
            <a:r>
              <a:rPr kumimoji="1" lang="ja-JP" altLang="en-US" sz="2400" dirty="0">
                <a:latin typeface="メイリオ" panose="020B0604030504040204" pitchFamily="50" charset="-128"/>
                <a:ea typeface="メイリオ" panose="020B0604030504040204" pitchFamily="50" charset="-128"/>
              </a:rPr>
              <a:t>と呼ばれる</a:t>
            </a:r>
          </a:p>
        </p:txBody>
      </p:sp>
      <p:sp>
        <p:nvSpPr>
          <p:cNvPr id="7" name="テキスト ボックス 6">
            <a:extLst>
              <a:ext uri="{FF2B5EF4-FFF2-40B4-BE49-F238E27FC236}">
                <a16:creationId xmlns:a16="http://schemas.microsoft.com/office/drawing/2014/main" id="{5805775F-8C1F-92BE-B149-2F38C7A8EB2E}"/>
              </a:ext>
            </a:extLst>
          </p:cNvPr>
          <p:cNvSpPr txBox="1"/>
          <p:nvPr/>
        </p:nvSpPr>
        <p:spPr>
          <a:xfrm>
            <a:off x="919508" y="4292634"/>
            <a:ext cx="2236510" cy="707886"/>
          </a:xfrm>
          <a:prstGeom prst="rect">
            <a:avLst/>
          </a:prstGeom>
          <a:noFill/>
        </p:spPr>
        <p:txBody>
          <a:bodyPr wrap="none" rtlCol="0">
            <a:spAutoFit/>
          </a:bodyPr>
          <a:lstStyle/>
          <a:p>
            <a:pPr algn="l"/>
            <a:r>
              <a:rPr kumimoji="1" lang="ja-JP" altLang="en-US" sz="2000" dirty="0">
                <a:highlight>
                  <a:srgbClr val="FFFF00"/>
                </a:highlight>
                <a:latin typeface="メイリオ" panose="020B0604030504040204" pitchFamily="50" charset="-128"/>
                <a:ea typeface="メイリオ" panose="020B0604030504040204" pitchFamily="50" charset="-128"/>
              </a:rPr>
              <a:t>ホテルの話題</a:t>
            </a:r>
            <a:endParaRPr kumimoji="1" lang="en-US" altLang="ja-JP" sz="2000" dirty="0">
              <a:highlight>
                <a:srgbClr val="FFFF00"/>
              </a:highlight>
              <a:latin typeface="メイリオ" panose="020B0604030504040204" pitchFamily="50" charset="-128"/>
              <a:ea typeface="メイリオ" panose="020B0604030504040204" pitchFamily="50" charset="-128"/>
            </a:endParaRPr>
          </a:p>
          <a:p>
            <a:pPr algn="l"/>
            <a:r>
              <a:rPr lang="ja-JP" altLang="en-US" sz="2000" dirty="0">
                <a:highlight>
                  <a:srgbClr val="00FF00"/>
                </a:highlight>
                <a:latin typeface="メイリオ" panose="020B0604030504040204" pitchFamily="50" charset="-128"/>
                <a:ea typeface="メイリオ" panose="020B0604030504040204" pitchFamily="50" charset="-128"/>
              </a:rPr>
              <a:t>パンケーキの話題</a:t>
            </a:r>
            <a:endParaRPr kumimoji="1" lang="ja-JP" altLang="en-US" sz="2000" dirty="0">
              <a:highlight>
                <a:srgbClr val="00FF00"/>
              </a:highlight>
              <a:latin typeface="メイリオ" panose="020B0604030504040204" pitchFamily="50" charset="-128"/>
              <a:ea typeface="メイリオ" panose="020B0604030504040204" pitchFamily="50" charset="-128"/>
            </a:endParaRPr>
          </a:p>
        </p:txBody>
      </p:sp>
      <p:sp>
        <p:nvSpPr>
          <p:cNvPr id="8" name="右中かっこ 7">
            <a:extLst>
              <a:ext uri="{FF2B5EF4-FFF2-40B4-BE49-F238E27FC236}">
                <a16:creationId xmlns:a16="http://schemas.microsoft.com/office/drawing/2014/main" id="{F99D03B8-5595-E310-D9CA-7FF69BA305B3}"/>
              </a:ext>
            </a:extLst>
          </p:cNvPr>
          <p:cNvSpPr/>
          <p:nvPr/>
        </p:nvSpPr>
        <p:spPr>
          <a:xfrm>
            <a:off x="3470988" y="4180114"/>
            <a:ext cx="186612" cy="867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89EE93D-C702-0548-1B5F-876F12C3E034}"/>
              </a:ext>
            </a:extLst>
          </p:cNvPr>
          <p:cNvSpPr txBox="1"/>
          <p:nvPr/>
        </p:nvSpPr>
        <p:spPr>
          <a:xfrm>
            <a:off x="3836707" y="438315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別々のクラスタとして認識できる</a:t>
            </a:r>
          </a:p>
        </p:txBody>
      </p:sp>
    </p:spTree>
    <p:extLst>
      <p:ext uri="{BB962C8B-B14F-4D97-AF65-F5344CB8AC3E}">
        <p14:creationId xmlns:p14="http://schemas.microsoft.com/office/powerpoint/2010/main" val="3071899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7DA1EE-B8AC-32ED-932D-0A515E570D73}"/>
              </a:ext>
            </a:extLst>
          </p:cNvPr>
          <p:cNvSpPr txBox="1"/>
          <p:nvPr/>
        </p:nvSpPr>
        <p:spPr>
          <a:xfrm>
            <a:off x="307910" y="26669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グラフィカルモデル</a:t>
            </a:r>
          </a:p>
        </p:txBody>
      </p:sp>
      <p:sp>
        <p:nvSpPr>
          <p:cNvPr id="3" name="正方形/長方形 2">
            <a:extLst>
              <a:ext uri="{FF2B5EF4-FFF2-40B4-BE49-F238E27FC236}">
                <a16:creationId xmlns:a16="http://schemas.microsoft.com/office/drawing/2014/main" id="{5C411E9F-7C4E-F3E4-F1BE-4467F8941996}"/>
              </a:ext>
            </a:extLst>
          </p:cNvPr>
          <p:cNvSpPr/>
          <p:nvPr/>
        </p:nvSpPr>
        <p:spPr>
          <a:xfrm>
            <a:off x="3797558" y="4729444"/>
            <a:ext cx="3965511" cy="1754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BDB5F7B3-09C4-34AD-7C48-5A6DFE63446B}"/>
              </a:ext>
            </a:extLst>
          </p:cNvPr>
          <p:cNvSpPr/>
          <p:nvPr/>
        </p:nvSpPr>
        <p:spPr>
          <a:xfrm>
            <a:off x="1959429"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FE3BAC7-3FD0-E8A8-5808-9C76421D08B8}"/>
              </a:ext>
            </a:extLst>
          </p:cNvPr>
          <p:cNvSpPr/>
          <p:nvPr/>
        </p:nvSpPr>
        <p:spPr>
          <a:xfrm>
            <a:off x="5384431" y="4856960"/>
            <a:ext cx="1978090"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107A5D3-0AC8-FF19-17B0-682C1DE03A4D}"/>
              </a:ext>
            </a:extLst>
          </p:cNvPr>
          <p:cNvSpPr/>
          <p:nvPr/>
        </p:nvSpPr>
        <p:spPr>
          <a:xfrm>
            <a:off x="8120743" y="4856960"/>
            <a:ext cx="1629748"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2A238CA3-C022-ACE4-04AC-A839F59EB641}"/>
              </a:ext>
            </a:extLst>
          </p:cNvPr>
          <p:cNvSpPr/>
          <p:nvPr/>
        </p:nvSpPr>
        <p:spPr>
          <a:xfrm>
            <a:off x="4102692"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FFE84FB-4465-D7D1-A9A8-7BC5BD444133}"/>
              </a:ext>
            </a:extLst>
          </p:cNvPr>
          <p:cNvSpPr/>
          <p:nvPr/>
        </p:nvSpPr>
        <p:spPr>
          <a:xfrm>
            <a:off x="5940821"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D833D50-C2B1-5EBE-F436-47E4D104D995}"/>
              </a:ext>
            </a:extLst>
          </p:cNvPr>
          <p:cNvSpPr/>
          <p:nvPr/>
        </p:nvSpPr>
        <p:spPr>
          <a:xfrm>
            <a:off x="8417768"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1C8F7-F840-B07D-6A7F-8F34097F9097}"/>
                  </a:ext>
                </a:extLst>
              </p:cNvPr>
              <p:cNvSpPr txBox="1"/>
              <p:nvPr/>
            </p:nvSpPr>
            <p:spPr>
              <a:xfrm>
                <a:off x="2334098" y="5421856"/>
                <a:ext cx="28636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7491C8F7-F840-B07D-6A7F-8F34097F9097}"/>
                  </a:ext>
                </a:extLst>
              </p:cNvPr>
              <p:cNvSpPr txBox="1">
                <a:spLocks noRot="1" noChangeAspect="1" noMove="1" noResize="1" noEditPoints="1" noAdjustHandles="1" noChangeArrowheads="1" noChangeShapeType="1" noTextEdit="1"/>
              </p:cNvSpPr>
              <p:nvPr/>
            </p:nvSpPr>
            <p:spPr>
              <a:xfrm>
                <a:off x="2334098" y="5421856"/>
                <a:ext cx="286360" cy="369332"/>
              </a:xfrm>
              <a:prstGeom prst="rect">
                <a:avLst/>
              </a:prstGeom>
              <a:blipFill>
                <a:blip r:embed="rId2"/>
                <a:stretch>
                  <a:fillRect l="-19149" r="-1489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48C9D75-807D-05A7-F00B-1E8265195A14}"/>
                  </a:ext>
                </a:extLst>
              </p:cNvPr>
              <p:cNvSpPr txBox="1"/>
              <p:nvPr/>
            </p:nvSpPr>
            <p:spPr>
              <a:xfrm>
                <a:off x="8788998" y="5421856"/>
                <a:ext cx="320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𝜙</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548C9D75-807D-05A7-F00B-1E8265195A14}"/>
                  </a:ext>
                </a:extLst>
              </p:cNvPr>
              <p:cNvSpPr txBox="1">
                <a:spLocks noRot="1" noChangeAspect="1" noMove="1" noResize="1" noEditPoints="1" noAdjustHandles="1" noChangeArrowheads="1" noChangeShapeType="1" noTextEdit="1"/>
              </p:cNvSpPr>
              <p:nvPr/>
            </p:nvSpPr>
            <p:spPr>
              <a:xfrm>
                <a:off x="8788998" y="5421856"/>
                <a:ext cx="320792" cy="369332"/>
              </a:xfrm>
              <a:prstGeom prst="rect">
                <a:avLst/>
              </a:prstGeom>
              <a:blipFill>
                <a:blip r:embed="rId3"/>
                <a:stretch>
                  <a:fillRect l="-26923" t="-1639" r="-2692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EEDC24A-5DEB-B8DD-8C38-C95F057FD980}"/>
                  </a:ext>
                </a:extLst>
              </p:cNvPr>
              <p:cNvSpPr txBox="1"/>
              <p:nvPr/>
            </p:nvSpPr>
            <p:spPr>
              <a:xfrm>
                <a:off x="4461729" y="5421856"/>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CEEDC24A-5DEB-B8DD-8C38-C95F057FD980}"/>
                  </a:ext>
                </a:extLst>
              </p:cNvPr>
              <p:cNvSpPr txBox="1">
                <a:spLocks noRot="1" noChangeAspect="1" noMove="1" noResize="1" noEditPoints="1" noAdjustHandles="1" noChangeArrowheads="1" noChangeShapeType="1" noTextEdit="1"/>
              </p:cNvSpPr>
              <p:nvPr/>
            </p:nvSpPr>
            <p:spPr>
              <a:xfrm>
                <a:off x="4461729" y="5421856"/>
                <a:ext cx="258532" cy="369332"/>
              </a:xfrm>
              <a:prstGeom prst="rect">
                <a:avLst/>
              </a:prstGeom>
              <a:blipFill>
                <a:blip r:embed="rId4"/>
                <a:stretch>
                  <a:fillRect l="-9524" r="-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E74A220-9A82-C7B3-0EB1-B4C53EE5C066}"/>
                  </a:ext>
                </a:extLst>
              </p:cNvPr>
              <p:cNvSpPr txBox="1"/>
              <p:nvPr/>
            </p:nvSpPr>
            <p:spPr>
              <a:xfrm>
                <a:off x="6199735" y="5375689"/>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EE74A220-9A82-C7B3-0EB1-B4C53EE5C066}"/>
                  </a:ext>
                </a:extLst>
              </p:cNvPr>
              <p:cNvSpPr txBox="1">
                <a:spLocks noRot="1" noChangeAspect="1" noMove="1" noResize="1" noEditPoints="1" noAdjustHandles="1" noChangeArrowheads="1" noChangeShapeType="1" noTextEdit="1"/>
              </p:cNvSpPr>
              <p:nvPr/>
            </p:nvSpPr>
            <p:spPr>
              <a:xfrm>
                <a:off x="6199735" y="5375689"/>
                <a:ext cx="461665" cy="461665"/>
              </a:xfrm>
              <a:prstGeom prst="rect">
                <a:avLst/>
              </a:prstGeom>
              <a:blipFill>
                <a:blip r:embed="rId5"/>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E25DB0D5-98C6-642C-04F4-7912B3E9B0E3}"/>
              </a:ext>
            </a:extLst>
          </p:cNvPr>
          <p:cNvCxnSpPr>
            <a:stCxn id="4" idx="6"/>
            <a:endCxn id="7" idx="2"/>
          </p:cNvCxnSpPr>
          <p:nvPr/>
        </p:nvCxnSpPr>
        <p:spPr>
          <a:xfrm>
            <a:off x="2995127" y="5606522"/>
            <a:ext cx="11075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20C5969-1592-676F-9D41-34C42EEE7896}"/>
              </a:ext>
            </a:extLst>
          </p:cNvPr>
          <p:cNvCxnSpPr>
            <a:cxnSpLocks/>
            <a:stCxn id="9" idx="2"/>
          </p:cNvCxnSpPr>
          <p:nvPr/>
        </p:nvCxnSpPr>
        <p:spPr>
          <a:xfrm flipH="1" flipV="1">
            <a:off x="6976519" y="5590970"/>
            <a:ext cx="1441249" cy="1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7DE1258-9B4C-E0A2-1916-AD83C0677827}"/>
              </a:ext>
            </a:extLst>
          </p:cNvPr>
          <p:cNvCxnSpPr>
            <a:cxnSpLocks/>
            <a:endCxn id="8" idx="2"/>
          </p:cNvCxnSpPr>
          <p:nvPr/>
        </p:nvCxnSpPr>
        <p:spPr>
          <a:xfrm>
            <a:off x="5138390" y="5606521"/>
            <a:ext cx="802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BC3F96C-3447-2BA0-9304-B05749CC171B}"/>
              </a:ext>
            </a:extLst>
          </p:cNvPr>
          <p:cNvSpPr txBox="1"/>
          <p:nvPr/>
        </p:nvSpPr>
        <p:spPr>
          <a:xfrm>
            <a:off x="7400813" y="6090158"/>
            <a:ext cx="41549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7CFB2451-86C2-280C-521F-8048AEFA0AFD}"/>
              </a:ext>
            </a:extLst>
          </p:cNvPr>
          <p:cNvSpPr txBox="1"/>
          <p:nvPr/>
        </p:nvSpPr>
        <p:spPr>
          <a:xfrm>
            <a:off x="6949824" y="5961284"/>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38F8CD6D-4664-A13D-05C0-385B10DCDBFD}"/>
              </a:ext>
            </a:extLst>
          </p:cNvPr>
          <p:cNvSpPr/>
          <p:nvPr/>
        </p:nvSpPr>
        <p:spPr>
          <a:xfrm>
            <a:off x="1604866" y="1801988"/>
            <a:ext cx="6158204" cy="1754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3D71611-303A-7618-FE28-AB1E055AD3E2}"/>
              </a:ext>
            </a:extLst>
          </p:cNvPr>
          <p:cNvSpPr/>
          <p:nvPr/>
        </p:nvSpPr>
        <p:spPr>
          <a:xfrm>
            <a:off x="1959429"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2064D0A-7181-C809-0FB4-718107547474}"/>
              </a:ext>
            </a:extLst>
          </p:cNvPr>
          <p:cNvSpPr/>
          <p:nvPr/>
        </p:nvSpPr>
        <p:spPr>
          <a:xfrm>
            <a:off x="3965510" y="1929504"/>
            <a:ext cx="3397011"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2426B7DD-3268-B935-EF1F-E2F0DCD8D5CC}"/>
              </a:ext>
            </a:extLst>
          </p:cNvPr>
          <p:cNvSpPr/>
          <p:nvPr/>
        </p:nvSpPr>
        <p:spPr>
          <a:xfrm>
            <a:off x="8120743" y="1929504"/>
            <a:ext cx="1629748"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9A69077-175D-6336-89F6-D2248AF3C67B}"/>
              </a:ext>
            </a:extLst>
          </p:cNvPr>
          <p:cNvSpPr/>
          <p:nvPr/>
        </p:nvSpPr>
        <p:spPr>
          <a:xfrm>
            <a:off x="4102692"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FAA8B3A-1BCA-517E-7996-6397FA48763D}"/>
              </a:ext>
            </a:extLst>
          </p:cNvPr>
          <p:cNvSpPr/>
          <p:nvPr/>
        </p:nvSpPr>
        <p:spPr>
          <a:xfrm>
            <a:off x="5940821"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445B7F0-F686-9C1B-03E3-F8F798E8E357}"/>
              </a:ext>
            </a:extLst>
          </p:cNvPr>
          <p:cNvSpPr/>
          <p:nvPr/>
        </p:nvSpPr>
        <p:spPr>
          <a:xfrm>
            <a:off x="8417768"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FC83CDD-4FB9-2117-935B-5CA7367205D4}"/>
                  </a:ext>
                </a:extLst>
              </p:cNvPr>
              <p:cNvSpPr txBox="1"/>
              <p:nvPr/>
            </p:nvSpPr>
            <p:spPr>
              <a:xfrm>
                <a:off x="2334098" y="2494400"/>
                <a:ext cx="28636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FC83CDD-4FB9-2117-935B-5CA7367205D4}"/>
                  </a:ext>
                </a:extLst>
              </p:cNvPr>
              <p:cNvSpPr txBox="1">
                <a:spLocks noRot="1" noChangeAspect="1" noMove="1" noResize="1" noEditPoints="1" noAdjustHandles="1" noChangeArrowheads="1" noChangeShapeType="1" noTextEdit="1"/>
              </p:cNvSpPr>
              <p:nvPr/>
            </p:nvSpPr>
            <p:spPr>
              <a:xfrm>
                <a:off x="2334098" y="2494400"/>
                <a:ext cx="286360" cy="369332"/>
              </a:xfrm>
              <a:prstGeom prst="rect">
                <a:avLst/>
              </a:prstGeom>
              <a:blipFill>
                <a:blip r:embed="rId6"/>
                <a:stretch>
                  <a:fillRect l="-19149" r="-1489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D75EA76-D1F4-6332-6358-075BE56647CC}"/>
                  </a:ext>
                </a:extLst>
              </p:cNvPr>
              <p:cNvSpPr txBox="1"/>
              <p:nvPr/>
            </p:nvSpPr>
            <p:spPr>
              <a:xfrm>
                <a:off x="8788998" y="2494400"/>
                <a:ext cx="320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𝜙</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4D75EA76-D1F4-6332-6358-075BE56647CC}"/>
                  </a:ext>
                </a:extLst>
              </p:cNvPr>
              <p:cNvSpPr txBox="1">
                <a:spLocks noRot="1" noChangeAspect="1" noMove="1" noResize="1" noEditPoints="1" noAdjustHandles="1" noChangeArrowheads="1" noChangeShapeType="1" noTextEdit="1"/>
              </p:cNvSpPr>
              <p:nvPr/>
            </p:nvSpPr>
            <p:spPr>
              <a:xfrm>
                <a:off x="8788998" y="2494400"/>
                <a:ext cx="320792" cy="369332"/>
              </a:xfrm>
              <a:prstGeom prst="rect">
                <a:avLst/>
              </a:prstGeom>
              <a:blipFill>
                <a:blip r:embed="rId7"/>
                <a:stretch>
                  <a:fillRect l="-26923" t="-3279" r="-2692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F8084EC-D744-83FD-524C-7757781A11C1}"/>
                  </a:ext>
                </a:extLst>
              </p:cNvPr>
              <p:cNvSpPr txBox="1"/>
              <p:nvPr/>
            </p:nvSpPr>
            <p:spPr>
              <a:xfrm>
                <a:off x="4461729" y="2494400"/>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3F8084EC-D744-83FD-524C-7757781A11C1}"/>
                  </a:ext>
                </a:extLst>
              </p:cNvPr>
              <p:cNvSpPr txBox="1">
                <a:spLocks noRot="1" noChangeAspect="1" noMove="1" noResize="1" noEditPoints="1" noAdjustHandles="1" noChangeArrowheads="1" noChangeShapeType="1" noTextEdit="1"/>
              </p:cNvSpPr>
              <p:nvPr/>
            </p:nvSpPr>
            <p:spPr>
              <a:xfrm>
                <a:off x="4461729" y="2494400"/>
                <a:ext cx="258532" cy="369332"/>
              </a:xfrm>
              <a:prstGeom prst="rect">
                <a:avLst/>
              </a:prstGeom>
              <a:blipFill>
                <a:blip r:embed="rId8"/>
                <a:stretch>
                  <a:fillRect l="-9524" r="-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CF6CA86-2CE1-F80B-8F64-A9F1FE2B1ED4}"/>
                  </a:ext>
                </a:extLst>
              </p:cNvPr>
              <p:cNvSpPr txBox="1"/>
              <p:nvPr/>
            </p:nvSpPr>
            <p:spPr>
              <a:xfrm>
                <a:off x="6199735" y="2448233"/>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CF6CA86-2CE1-F80B-8F64-A9F1FE2B1ED4}"/>
                  </a:ext>
                </a:extLst>
              </p:cNvPr>
              <p:cNvSpPr txBox="1">
                <a:spLocks noRot="1" noChangeAspect="1" noMove="1" noResize="1" noEditPoints="1" noAdjustHandles="1" noChangeArrowheads="1" noChangeShapeType="1" noTextEdit="1"/>
              </p:cNvSpPr>
              <p:nvPr/>
            </p:nvSpPr>
            <p:spPr>
              <a:xfrm>
                <a:off x="6199735" y="2448233"/>
                <a:ext cx="461665" cy="461665"/>
              </a:xfrm>
              <a:prstGeom prst="rect">
                <a:avLst/>
              </a:prstGeom>
              <a:blipFill>
                <a:blip r:embed="rId9"/>
                <a:stretch>
                  <a:fillRect/>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AE16872-E6DA-A5AE-496B-6C5E2999E450}"/>
              </a:ext>
            </a:extLst>
          </p:cNvPr>
          <p:cNvCxnSpPr>
            <a:stCxn id="20" idx="6"/>
            <a:endCxn id="23" idx="2"/>
          </p:cNvCxnSpPr>
          <p:nvPr/>
        </p:nvCxnSpPr>
        <p:spPr>
          <a:xfrm>
            <a:off x="2995127" y="2679066"/>
            <a:ext cx="11075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D1453FC-D5A1-BBCD-008F-0072894E59E4}"/>
              </a:ext>
            </a:extLst>
          </p:cNvPr>
          <p:cNvCxnSpPr>
            <a:cxnSpLocks/>
            <a:stCxn id="25" idx="2"/>
          </p:cNvCxnSpPr>
          <p:nvPr/>
        </p:nvCxnSpPr>
        <p:spPr>
          <a:xfrm flipH="1" flipV="1">
            <a:off x="6976519" y="2663514"/>
            <a:ext cx="1441249" cy="1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55DE155-3584-F23A-A65C-2311BA8E4B03}"/>
              </a:ext>
            </a:extLst>
          </p:cNvPr>
          <p:cNvCxnSpPr>
            <a:cxnSpLocks/>
            <a:endCxn id="24" idx="2"/>
          </p:cNvCxnSpPr>
          <p:nvPr/>
        </p:nvCxnSpPr>
        <p:spPr>
          <a:xfrm>
            <a:off x="5138390" y="2679065"/>
            <a:ext cx="802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76A3942-21B9-543D-641E-3611A6EF29F2}"/>
              </a:ext>
            </a:extLst>
          </p:cNvPr>
          <p:cNvSpPr txBox="1"/>
          <p:nvPr/>
        </p:nvSpPr>
        <p:spPr>
          <a:xfrm>
            <a:off x="7400813" y="3162702"/>
            <a:ext cx="41549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6DD13AFE-2CC3-03D8-9A2C-E10151397629}"/>
              </a:ext>
            </a:extLst>
          </p:cNvPr>
          <p:cNvSpPr txBox="1"/>
          <p:nvPr/>
        </p:nvSpPr>
        <p:spPr>
          <a:xfrm>
            <a:off x="6949824" y="3033828"/>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cxnSp>
        <p:nvCxnSpPr>
          <p:cNvPr id="36" name="直線矢印コネクタ 35">
            <a:extLst>
              <a:ext uri="{FF2B5EF4-FFF2-40B4-BE49-F238E27FC236}">
                <a16:creationId xmlns:a16="http://schemas.microsoft.com/office/drawing/2014/main" id="{37270D96-C918-0EB9-F85E-743EF35C9458}"/>
              </a:ext>
            </a:extLst>
          </p:cNvPr>
          <p:cNvCxnSpPr>
            <a:cxnSpLocks/>
            <a:stCxn id="37" idx="1"/>
            <a:endCxn id="28" idx="0"/>
          </p:cNvCxnSpPr>
          <p:nvPr/>
        </p:nvCxnSpPr>
        <p:spPr>
          <a:xfrm flipH="1">
            <a:off x="4590995" y="1413895"/>
            <a:ext cx="667426" cy="108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389B039-C4D8-5865-7807-6D76D876F5CD}"/>
              </a:ext>
            </a:extLst>
          </p:cNvPr>
          <p:cNvSpPr txBox="1"/>
          <p:nvPr/>
        </p:nvSpPr>
        <p:spPr>
          <a:xfrm>
            <a:off x="5258421" y="1183062"/>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クラスタの潜在変数が単語毎に存在する</a:t>
            </a:r>
          </a:p>
        </p:txBody>
      </p:sp>
      <p:sp>
        <p:nvSpPr>
          <p:cNvPr id="38" name="テキスト ボックス 37">
            <a:extLst>
              <a:ext uri="{FF2B5EF4-FFF2-40B4-BE49-F238E27FC236}">
                <a16:creationId xmlns:a16="http://schemas.microsoft.com/office/drawing/2014/main" id="{EF0AF2FA-40DD-6A68-008B-249BEBD817DF}"/>
              </a:ext>
            </a:extLst>
          </p:cNvPr>
          <p:cNvSpPr txBox="1"/>
          <p:nvPr/>
        </p:nvSpPr>
        <p:spPr>
          <a:xfrm>
            <a:off x="1243105" y="4018185"/>
            <a:ext cx="309706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Unigram Mixture</a:t>
            </a:r>
            <a:endParaRPr kumimoji="1" lang="ja-JP" altLang="en-US" sz="2800" dirty="0">
              <a:latin typeface="メイリオ" panose="020B0604030504040204" pitchFamily="50" charset="-128"/>
              <a:ea typeface="メイリオ" panose="020B0604030504040204" pitchFamily="50" charset="-128"/>
            </a:endParaRPr>
          </a:p>
        </p:txBody>
      </p:sp>
      <p:cxnSp>
        <p:nvCxnSpPr>
          <p:cNvPr id="40" name="直線矢印コネクタ 39">
            <a:extLst>
              <a:ext uri="{FF2B5EF4-FFF2-40B4-BE49-F238E27FC236}">
                <a16:creationId xmlns:a16="http://schemas.microsoft.com/office/drawing/2014/main" id="{6465C59D-06EF-2716-6EFE-757BC3B98503}"/>
              </a:ext>
            </a:extLst>
          </p:cNvPr>
          <p:cNvCxnSpPr>
            <a:cxnSpLocks/>
            <a:stCxn id="41" idx="1"/>
            <a:endCxn id="12" idx="0"/>
          </p:cNvCxnSpPr>
          <p:nvPr/>
        </p:nvCxnSpPr>
        <p:spPr>
          <a:xfrm flipH="1">
            <a:off x="4590995" y="4400439"/>
            <a:ext cx="472094" cy="102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A9BDD60-522F-5620-1852-0256B56BD8EC}"/>
              </a:ext>
            </a:extLst>
          </p:cNvPr>
          <p:cNvSpPr txBox="1"/>
          <p:nvPr/>
        </p:nvSpPr>
        <p:spPr>
          <a:xfrm>
            <a:off x="5063089" y="4169606"/>
            <a:ext cx="4185761"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クラスタの潜在変数は文書毎</a:t>
            </a:r>
            <a:endParaRPr kumimoji="1" lang="ja-JP" altLang="en-US" sz="2400" dirty="0">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7933B3F9-4ED9-C804-8583-9D76CA3B089F}"/>
              </a:ext>
            </a:extLst>
          </p:cNvPr>
          <p:cNvSpPr txBox="1"/>
          <p:nvPr/>
        </p:nvSpPr>
        <p:spPr>
          <a:xfrm>
            <a:off x="1164547" y="943671"/>
            <a:ext cx="2698175"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トピックモデル</a:t>
            </a:r>
          </a:p>
        </p:txBody>
      </p:sp>
      <p:sp>
        <p:nvSpPr>
          <p:cNvPr id="35" name="テキスト ボックス 34">
            <a:extLst>
              <a:ext uri="{FF2B5EF4-FFF2-40B4-BE49-F238E27FC236}">
                <a16:creationId xmlns:a16="http://schemas.microsoft.com/office/drawing/2014/main" id="{D939B5A4-1A85-29EC-059D-71BB7B66A5C1}"/>
              </a:ext>
            </a:extLst>
          </p:cNvPr>
          <p:cNvSpPr txBox="1"/>
          <p:nvPr/>
        </p:nvSpPr>
        <p:spPr>
          <a:xfrm>
            <a:off x="9381045" y="6003172"/>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44E51BC1-CA5B-28EF-A58C-B01032D2DA86}"/>
              </a:ext>
            </a:extLst>
          </p:cNvPr>
          <p:cNvSpPr txBox="1"/>
          <p:nvPr/>
        </p:nvSpPr>
        <p:spPr>
          <a:xfrm>
            <a:off x="9407855" y="3050534"/>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3578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FD80F66-D409-4757-C979-D5D9F7CF1DB5}"/>
              </a:ext>
            </a:extLst>
          </p:cNvPr>
          <p:cNvSpPr/>
          <p:nvPr/>
        </p:nvSpPr>
        <p:spPr>
          <a:xfrm>
            <a:off x="6127591" y="3753595"/>
            <a:ext cx="825733"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AF50AC2A-B665-5BC3-241B-1C169BB728E5}"/>
              </a:ext>
            </a:extLst>
          </p:cNvPr>
          <p:cNvCxnSpPr>
            <a:cxnSpLocks/>
          </p:cNvCxnSpPr>
          <p:nvPr/>
        </p:nvCxnSpPr>
        <p:spPr>
          <a:xfrm>
            <a:off x="5912948" y="4753054"/>
            <a:ext cx="25438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751FCF8-E100-EF73-4970-8FBBF8422DD9}"/>
                  </a:ext>
                </a:extLst>
              </p:cNvPr>
              <p:cNvSpPr txBox="1"/>
              <p:nvPr/>
            </p:nvSpPr>
            <p:spPr>
              <a:xfrm>
                <a:off x="7498663" y="4811021"/>
                <a:ext cx="13474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=2/7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3751FCF8-E100-EF73-4970-8FBBF8422DD9}"/>
                  </a:ext>
                </a:extLst>
              </p:cNvPr>
              <p:cNvSpPr txBox="1">
                <a:spLocks noRot="1" noChangeAspect="1" noMove="1" noResize="1" noEditPoints="1" noAdjustHandles="1" noChangeArrowheads="1" noChangeShapeType="1" noTextEdit="1"/>
              </p:cNvSpPr>
              <p:nvPr/>
            </p:nvSpPr>
            <p:spPr>
              <a:xfrm>
                <a:off x="7498663" y="4811021"/>
                <a:ext cx="1347485" cy="369332"/>
              </a:xfrm>
              <a:prstGeom prst="rect">
                <a:avLst/>
              </a:prstGeom>
              <a:blipFill>
                <a:blip r:embed="rId2"/>
                <a:stretch>
                  <a:fillRect l="-6335" t="-4918" r="-4072"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6DF45DC-B96D-C3D3-9309-175DD7360B32}"/>
                  </a:ext>
                </a:extLst>
              </p:cNvPr>
              <p:cNvSpPr txBox="1"/>
              <p:nvPr/>
            </p:nvSpPr>
            <p:spPr>
              <a:xfrm>
                <a:off x="5837388" y="4811021"/>
                <a:ext cx="13403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=5/7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F6DF45DC-B96D-C3D3-9309-175DD7360B32}"/>
                  </a:ext>
                </a:extLst>
              </p:cNvPr>
              <p:cNvSpPr txBox="1">
                <a:spLocks noRot="1" noChangeAspect="1" noMove="1" noResize="1" noEditPoints="1" noAdjustHandles="1" noChangeArrowheads="1" noChangeShapeType="1" noTextEdit="1"/>
              </p:cNvSpPr>
              <p:nvPr/>
            </p:nvSpPr>
            <p:spPr>
              <a:xfrm>
                <a:off x="5837388" y="4811021"/>
                <a:ext cx="1340367" cy="369332"/>
              </a:xfrm>
              <a:prstGeom prst="rect">
                <a:avLst/>
              </a:prstGeom>
              <a:blipFill>
                <a:blip r:embed="rId3"/>
                <a:stretch>
                  <a:fillRect l="-6393" t="-4918" r="-4110" b="-29508"/>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BF3C302-A081-6CC4-4026-AEBB6F52B268}"/>
              </a:ext>
            </a:extLst>
          </p:cNvPr>
          <p:cNvSpPr txBox="1"/>
          <p:nvPr/>
        </p:nvSpPr>
        <p:spPr>
          <a:xfrm>
            <a:off x="9408343" y="3310768"/>
            <a:ext cx="249440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歪んだサイコロ分布の平均</a:t>
            </a:r>
          </a:p>
        </p:txBody>
      </p:sp>
      <p:sp>
        <p:nvSpPr>
          <p:cNvPr id="24" name="テキスト ボックス 23">
            <a:extLst>
              <a:ext uri="{FF2B5EF4-FFF2-40B4-BE49-F238E27FC236}">
                <a16:creationId xmlns:a16="http://schemas.microsoft.com/office/drawing/2014/main" id="{D388BCD0-5072-91B8-6301-CBBE3F2EE192}"/>
              </a:ext>
            </a:extLst>
          </p:cNvPr>
          <p:cNvSpPr txBox="1"/>
          <p:nvPr/>
        </p:nvSpPr>
        <p:spPr>
          <a:xfrm>
            <a:off x="361601" y="577211"/>
            <a:ext cx="112646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スパースな自然言語</a:t>
            </a:r>
            <a:r>
              <a:rPr lang="ja-JP" altLang="en-US" sz="3200" dirty="0">
                <a:latin typeface="メイリオ" panose="020B0604030504040204" pitchFamily="50" charset="-128"/>
                <a:ea typeface="メイリオ" panose="020B0604030504040204" pitchFamily="50" charset="-128"/>
              </a:rPr>
              <a:t>データ</a:t>
            </a:r>
            <a:r>
              <a:rPr kumimoji="1" lang="ja-JP" altLang="en-US" sz="3200" dirty="0">
                <a:latin typeface="メイリオ" panose="020B0604030504040204" pitchFamily="50" charset="-128"/>
                <a:ea typeface="メイリオ" panose="020B0604030504040204" pitchFamily="50" charset="-128"/>
              </a:rPr>
              <a:t>を的確にとらえる分布モデルは？</a:t>
            </a:r>
          </a:p>
        </p:txBody>
      </p:sp>
      <p:sp>
        <p:nvSpPr>
          <p:cNvPr id="26" name="テキスト ボックス 25">
            <a:extLst>
              <a:ext uri="{FF2B5EF4-FFF2-40B4-BE49-F238E27FC236}">
                <a16:creationId xmlns:a16="http://schemas.microsoft.com/office/drawing/2014/main" id="{81C361C3-7158-07AA-D385-E7A22F63175A}"/>
              </a:ext>
            </a:extLst>
          </p:cNvPr>
          <p:cNvSpPr txBox="1"/>
          <p:nvPr/>
        </p:nvSpPr>
        <p:spPr>
          <a:xfrm>
            <a:off x="1186103" y="1641901"/>
            <a:ext cx="3877985" cy="830997"/>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歪んだサイコロを振る分布</a:t>
            </a:r>
            <a:endParaRPr kumimoji="1" lang="en-US" altLang="ja-JP" sz="2400" b="1" dirty="0">
              <a:latin typeface="メイリオ" panose="020B0604030504040204" pitchFamily="50" charset="-128"/>
              <a:ea typeface="メイリオ" panose="020B0604030504040204" pitchFamily="50" charset="-128"/>
            </a:endParaRPr>
          </a:p>
          <a:p>
            <a:pPr algn="l"/>
            <a:endParaRPr kumimoji="1" lang="ja-JP" altLang="en-US" sz="24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7F4D8C-85C2-E8CC-E6C3-4F478CC9B59A}"/>
                  </a:ext>
                </a:extLst>
              </p:cNvPr>
              <p:cNvSpPr txBox="1"/>
              <p:nvPr/>
            </p:nvSpPr>
            <p:spPr>
              <a:xfrm>
                <a:off x="1186103" y="2032464"/>
                <a:ext cx="10127003" cy="1208729"/>
              </a:xfrm>
              <a:prstGeom prst="rect">
                <a:avLst/>
              </a:prstGeom>
              <a:noFill/>
            </p:spPr>
            <p:txBody>
              <a:bodyPr wrap="none" rtlCol="0">
                <a:spAutoFit/>
              </a:bodyPr>
              <a:lstStyle/>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各面の面積がサイコロ出目の確率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（面積和が</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サイコロの各面の</a:t>
                </a:r>
                <a:r>
                  <a:rPr lang="en-US" altLang="ja-JP" sz="2400" dirty="0">
                    <a:latin typeface="メイリオ" panose="020B0604030504040204" pitchFamily="50" charset="-128"/>
                    <a:ea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rPr>
                  <a:t>（このケースでは語彙）</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分散がない（中心性がない）</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967F4D8C-85C2-E8CC-E6C3-4F478CC9B59A}"/>
                  </a:ext>
                </a:extLst>
              </p:cNvPr>
              <p:cNvSpPr txBox="1">
                <a:spLocks noRot="1" noChangeAspect="1" noMove="1" noResize="1" noEditPoints="1" noAdjustHandles="1" noChangeArrowheads="1" noChangeShapeType="1" noTextEdit="1"/>
              </p:cNvSpPr>
              <p:nvPr/>
            </p:nvSpPr>
            <p:spPr>
              <a:xfrm>
                <a:off x="1186103" y="2032464"/>
                <a:ext cx="10127003" cy="1208729"/>
              </a:xfrm>
              <a:prstGeom prst="rect">
                <a:avLst/>
              </a:prstGeom>
              <a:blipFill>
                <a:blip r:embed="rId4"/>
                <a:stretch>
                  <a:fillRect l="-843" t="-50754" b="-1155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053D0F39-2B3A-62CA-A752-07A0FFE1D1B4}"/>
              </a:ext>
            </a:extLst>
          </p:cNvPr>
          <p:cNvSpPr txBox="1"/>
          <p:nvPr/>
        </p:nvSpPr>
        <p:spPr>
          <a:xfrm>
            <a:off x="72352" y="3692083"/>
            <a:ext cx="41151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前頁のクラスタ２</a:t>
            </a:r>
            <a:r>
              <a:rPr lang="ja-JP" altLang="en-US" sz="2400" dirty="0">
                <a:latin typeface="メイリオ" panose="020B0604030504040204" pitchFamily="50" charset="-128"/>
                <a:ea typeface="メイリオ" panose="020B0604030504040204" pitchFamily="50" charset="-128"/>
              </a:rPr>
              <a:t>を歪んだサイコロ</a:t>
            </a:r>
            <a:r>
              <a:rPr kumimoji="1" lang="ja-JP" altLang="en-US" sz="2400" dirty="0">
                <a:latin typeface="メイリオ" panose="020B0604030504040204" pitchFamily="50" charset="-128"/>
                <a:ea typeface="メイリオ" panose="020B0604030504040204" pitchFamily="50" charset="-128"/>
              </a:rPr>
              <a:t>分布で表現：</a:t>
            </a:r>
          </a:p>
        </p:txBody>
      </p:sp>
      <p:sp>
        <p:nvSpPr>
          <p:cNvPr id="29" name="テキスト ボックス 28">
            <a:extLst>
              <a:ext uri="{FF2B5EF4-FFF2-40B4-BE49-F238E27FC236}">
                <a16:creationId xmlns:a16="http://schemas.microsoft.com/office/drawing/2014/main" id="{60DB86AF-4E53-FB18-87CD-DA0D507BDB46}"/>
              </a:ext>
            </a:extLst>
          </p:cNvPr>
          <p:cNvSpPr txBox="1"/>
          <p:nvPr/>
        </p:nvSpPr>
        <p:spPr>
          <a:xfrm>
            <a:off x="6062951" y="4132242"/>
            <a:ext cx="95410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グルメ</a:t>
            </a:r>
          </a:p>
        </p:txBody>
      </p:sp>
      <p:sp>
        <p:nvSpPr>
          <p:cNvPr id="31" name="正方形/長方形 30">
            <a:extLst>
              <a:ext uri="{FF2B5EF4-FFF2-40B4-BE49-F238E27FC236}">
                <a16:creationId xmlns:a16="http://schemas.microsoft.com/office/drawing/2014/main" id="{0E1130BE-025B-FA4C-0A18-741000CD935A}"/>
              </a:ext>
            </a:extLst>
          </p:cNvPr>
          <p:cNvSpPr/>
          <p:nvPr/>
        </p:nvSpPr>
        <p:spPr>
          <a:xfrm>
            <a:off x="7499498" y="4204929"/>
            <a:ext cx="825733" cy="559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3152DF43-0006-76F6-0A18-12EB8FD43BC9}"/>
              </a:ext>
            </a:extLst>
          </p:cNvPr>
          <p:cNvSpPr txBox="1"/>
          <p:nvPr/>
        </p:nvSpPr>
        <p:spPr>
          <a:xfrm>
            <a:off x="7576150" y="4291387"/>
            <a:ext cx="69762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温泉</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AB0F0712-19EF-7663-06CB-8B69693F4FA6}"/>
                  </a:ext>
                </a:extLst>
              </p:cNvPr>
              <p:cNvSpPr txBox="1"/>
              <p:nvPr/>
            </p:nvSpPr>
            <p:spPr>
              <a:xfrm>
                <a:off x="3117132" y="4216691"/>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AB0F0712-19EF-7663-06CB-8B69693F4FA6}"/>
                  </a:ext>
                </a:extLst>
              </p:cNvPr>
              <p:cNvSpPr txBox="1">
                <a:spLocks noRot="1" noChangeAspect="1" noMove="1" noResize="1" noEditPoints="1" noAdjustHandles="1" noChangeArrowheads="1" noChangeShapeType="1" noTextEdit="1"/>
              </p:cNvSpPr>
              <p:nvPr/>
            </p:nvSpPr>
            <p:spPr>
              <a:xfrm>
                <a:off x="3117132" y="4216691"/>
                <a:ext cx="1656159" cy="461665"/>
              </a:xfrm>
              <a:prstGeom prst="rect">
                <a:avLst/>
              </a:prstGeom>
              <a:blipFill>
                <a:blip r:embed="rId5"/>
                <a:stretch>
                  <a:fillRect b="-5333"/>
                </a:stretch>
              </a:blipFill>
            </p:spPr>
            <p:txBody>
              <a:bodyPr/>
              <a:lstStyle/>
              <a:p>
                <a:r>
                  <a:rPr lang="ja-JP" altLang="en-US">
                    <a:noFill/>
                  </a:rPr>
                  <a:t> </a:t>
                </a:r>
              </a:p>
            </p:txBody>
          </p:sp>
        </mc:Fallback>
      </mc:AlternateContent>
      <p:sp>
        <p:nvSpPr>
          <p:cNvPr id="34" name="矢印: 右 33">
            <a:extLst>
              <a:ext uri="{FF2B5EF4-FFF2-40B4-BE49-F238E27FC236}">
                <a16:creationId xmlns:a16="http://schemas.microsoft.com/office/drawing/2014/main" id="{B26A1C9D-239B-2100-4ECD-5EDD5650A7D8}"/>
              </a:ext>
            </a:extLst>
          </p:cNvPr>
          <p:cNvSpPr/>
          <p:nvPr/>
        </p:nvSpPr>
        <p:spPr>
          <a:xfrm>
            <a:off x="4861089" y="4127441"/>
            <a:ext cx="719422" cy="559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1B755823-57B9-26A3-0B5F-822AEEF80BE5}"/>
              </a:ext>
            </a:extLst>
          </p:cNvPr>
          <p:cNvSpPr/>
          <p:nvPr/>
        </p:nvSpPr>
        <p:spPr>
          <a:xfrm>
            <a:off x="8800982" y="4123026"/>
            <a:ext cx="719422" cy="559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8CBA3AF-2EE3-61F9-F9B9-81C6E047057F}"/>
                  </a:ext>
                </a:extLst>
              </p:cNvPr>
              <p:cNvSpPr txBox="1"/>
              <p:nvPr/>
            </p:nvSpPr>
            <p:spPr>
              <a:xfrm>
                <a:off x="9774869" y="4117291"/>
                <a:ext cx="1491114" cy="461665"/>
              </a:xfrm>
              <a:prstGeom prst="rect">
                <a:avLst/>
              </a:prstGeom>
              <a:noFill/>
            </p:spPr>
            <p:txBody>
              <a:bodyPr wrap="none" rtlCol="0">
                <a:spAutoFit/>
              </a:bodyPr>
              <a:lstStyle/>
              <a:p>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r>
                      <a:rPr lang="en-US" altLang="ja-JP" sz="2400" b="0" i="1" smtClean="0">
                        <a:latin typeface="Cambria Math" panose="02040503050406030204" pitchFamily="18" charset="0"/>
                        <a:ea typeface="メイリオ" panose="020B0604030504040204" pitchFamily="50" charset="-128"/>
                      </a:rPr>
                      <m:t>5</m:t>
                    </m:r>
                    <m:r>
                      <a:rPr lang="en-US" altLang="ja-JP" sz="2400" i="1">
                        <a:latin typeface="Cambria Math" panose="02040503050406030204" pitchFamily="18" charset="0"/>
                        <a:ea typeface="メイリオ" panose="020B0604030504040204" pitchFamily="50" charset="-128"/>
                      </a:rPr>
                      <m:t>/7</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C8CBA3AF-2EE3-61F9-F9B9-81C6E047057F}"/>
                  </a:ext>
                </a:extLst>
              </p:cNvPr>
              <p:cNvSpPr txBox="1">
                <a:spLocks noRot="1" noChangeAspect="1" noMove="1" noResize="1" noEditPoints="1" noAdjustHandles="1" noChangeArrowheads="1" noChangeShapeType="1" noTextEdit="1"/>
              </p:cNvSpPr>
              <p:nvPr/>
            </p:nvSpPr>
            <p:spPr>
              <a:xfrm>
                <a:off x="9774869" y="4117291"/>
                <a:ext cx="1491114" cy="461665"/>
              </a:xfrm>
              <a:prstGeom prst="rect">
                <a:avLst/>
              </a:prstGeom>
              <a:blipFill>
                <a:blip r:embed="rId6"/>
                <a:stretch>
                  <a:fillRect l="-3265" t="-7895" r="-5306"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61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D6F271-5724-2A02-29CE-9833B903A025}"/>
              </a:ext>
            </a:extLst>
          </p:cNvPr>
          <p:cNvSpPr txBox="1"/>
          <p:nvPr/>
        </p:nvSpPr>
        <p:spPr>
          <a:xfrm>
            <a:off x="229787" y="553015"/>
            <a:ext cx="4801314"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トピックモデルの推定パラメータ</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803B4D7-86F7-B90F-6F6C-AB8D55A46E53}"/>
              </a:ext>
            </a:extLst>
          </p:cNvPr>
          <p:cNvSpPr txBox="1"/>
          <p:nvPr/>
        </p:nvSpPr>
        <p:spPr>
          <a:xfrm>
            <a:off x="199157" y="89970"/>
            <a:ext cx="9623147"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推定パラメータとトピックとの関係を絵にすると。</a:t>
            </a:r>
            <a:endParaRPr kumimoji="1" lang="ja-JP" altLang="en-US" sz="32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8D41310A-A533-CA40-0F7E-F9C6F1FD2B73}"/>
              </a:ext>
            </a:extLst>
          </p:cNvPr>
          <p:cNvSpPr txBox="1"/>
          <p:nvPr/>
        </p:nvSpPr>
        <p:spPr>
          <a:xfrm>
            <a:off x="5552812" y="50860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正方形/長方形 8">
            <a:extLst>
              <a:ext uri="{FF2B5EF4-FFF2-40B4-BE49-F238E27FC236}">
                <a16:creationId xmlns:a16="http://schemas.microsoft.com/office/drawing/2014/main" id="{F5ED87E3-C2B4-21D0-A84B-A3C94D63BCC5}"/>
              </a:ext>
            </a:extLst>
          </p:cNvPr>
          <p:cNvSpPr/>
          <p:nvPr/>
        </p:nvSpPr>
        <p:spPr>
          <a:xfrm>
            <a:off x="5546381" y="5636143"/>
            <a:ext cx="5233499" cy="9006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20484B4F-69BA-E1FD-1C11-B58FFF71F9F8}"/>
              </a:ext>
            </a:extLst>
          </p:cNvPr>
          <p:cNvPicPr>
            <a:picLocks noChangeAspect="1"/>
          </p:cNvPicPr>
          <p:nvPr/>
        </p:nvPicPr>
        <p:blipFill>
          <a:blip r:embed="rId2"/>
          <a:stretch>
            <a:fillRect/>
          </a:stretch>
        </p:blipFill>
        <p:spPr>
          <a:xfrm>
            <a:off x="8556684" y="5765795"/>
            <a:ext cx="2105219" cy="770995"/>
          </a:xfrm>
          <a:prstGeom prst="rect">
            <a:avLst/>
          </a:prstGeom>
        </p:spPr>
      </p:pic>
      <p:pic>
        <p:nvPicPr>
          <p:cNvPr id="20" name="図 19">
            <a:extLst>
              <a:ext uri="{FF2B5EF4-FFF2-40B4-BE49-F238E27FC236}">
                <a16:creationId xmlns:a16="http://schemas.microsoft.com/office/drawing/2014/main" id="{96149562-0215-6D83-57CE-A771A8746281}"/>
              </a:ext>
            </a:extLst>
          </p:cNvPr>
          <p:cNvPicPr>
            <a:picLocks noChangeAspect="1"/>
          </p:cNvPicPr>
          <p:nvPr/>
        </p:nvPicPr>
        <p:blipFill>
          <a:blip r:embed="rId3"/>
          <a:stretch>
            <a:fillRect/>
          </a:stretch>
        </p:blipFill>
        <p:spPr>
          <a:xfrm>
            <a:off x="6329892" y="3849770"/>
            <a:ext cx="20" cy="8"/>
          </a:xfrm>
          <a:prstGeom prst="rect">
            <a:avLst/>
          </a:prstGeom>
        </p:spPr>
      </p:pic>
      <p:pic>
        <p:nvPicPr>
          <p:cNvPr id="22" name="図 21">
            <a:extLst>
              <a:ext uri="{FF2B5EF4-FFF2-40B4-BE49-F238E27FC236}">
                <a16:creationId xmlns:a16="http://schemas.microsoft.com/office/drawing/2014/main" id="{EBB5202D-B242-F6E8-AC08-F9242B168B9E}"/>
              </a:ext>
            </a:extLst>
          </p:cNvPr>
          <p:cNvPicPr>
            <a:picLocks noChangeAspect="1"/>
          </p:cNvPicPr>
          <p:nvPr/>
        </p:nvPicPr>
        <p:blipFill>
          <a:blip r:embed="rId4"/>
          <a:stretch>
            <a:fillRect/>
          </a:stretch>
        </p:blipFill>
        <p:spPr>
          <a:xfrm>
            <a:off x="5873166" y="5722719"/>
            <a:ext cx="2835699" cy="821093"/>
          </a:xfrm>
          <a:prstGeom prst="rect">
            <a:avLst/>
          </a:prstGeom>
        </p:spPr>
      </p:pic>
      <p:sp>
        <p:nvSpPr>
          <p:cNvPr id="10" name="テキスト ボックス 9">
            <a:extLst>
              <a:ext uri="{FF2B5EF4-FFF2-40B4-BE49-F238E27FC236}">
                <a16:creationId xmlns:a16="http://schemas.microsoft.com/office/drawing/2014/main" id="{8D1BCC0C-3673-C182-AB6D-06DDB1E90994}"/>
              </a:ext>
            </a:extLst>
          </p:cNvPr>
          <p:cNvSpPr txBox="1"/>
          <p:nvPr/>
        </p:nvSpPr>
        <p:spPr>
          <a:xfrm>
            <a:off x="5540410" y="5755292"/>
            <a:ext cx="540533" cy="307777"/>
          </a:xfrm>
          <a:prstGeom prst="rect">
            <a:avLst/>
          </a:prstGeom>
          <a:noFill/>
        </p:spPr>
        <p:txBody>
          <a:bodyPr wrap="none" rtlCol="0">
            <a:spAutoFit/>
          </a:bodyPr>
          <a:lstStyle/>
          <a:p>
            <a:pPr algn="l"/>
            <a:r>
              <a:rPr lang="en-US" altLang="ja-JP" sz="1400" dirty="0">
                <a:latin typeface="メイリオ" panose="020B0604030504040204" pitchFamily="50" charset="-128"/>
                <a:ea typeface="メイリオ" panose="020B0604030504040204" pitchFamily="50" charset="-128"/>
              </a:rPr>
              <a:t>k=4</a:t>
            </a:r>
            <a:endParaRPr kumimoji="1" lang="ja-JP" altLang="en-US" sz="1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7D32E98-2537-AA15-159A-B106F254D634}"/>
                  </a:ext>
                </a:extLst>
              </p:cNvPr>
              <p:cNvSpPr txBox="1"/>
              <p:nvPr/>
            </p:nvSpPr>
            <p:spPr>
              <a:xfrm>
                <a:off x="5540410" y="2213956"/>
                <a:ext cx="6264792" cy="453137"/>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𝒌</m:t>
                        </m:r>
                      </m:sub>
                    </m:sSub>
                    <m:r>
                      <a:rPr lang="ja-JP" altLang="en-US" sz="2400" b="1"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（文書単位ではない）トピッククラスタとなる</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67D32E98-2537-AA15-159A-B106F254D634}"/>
                  </a:ext>
                </a:extLst>
              </p:cNvPr>
              <p:cNvSpPr txBox="1">
                <a:spLocks noRot="1" noChangeAspect="1" noMove="1" noResize="1" noEditPoints="1" noAdjustHandles="1" noChangeArrowheads="1" noChangeShapeType="1" noTextEdit="1"/>
              </p:cNvSpPr>
              <p:nvPr/>
            </p:nvSpPr>
            <p:spPr>
              <a:xfrm>
                <a:off x="5540410" y="2213956"/>
                <a:ext cx="6264792" cy="453137"/>
              </a:xfrm>
              <a:prstGeom prst="rect">
                <a:avLst/>
              </a:prstGeom>
              <a:blipFill>
                <a:blip r:embed="rId5"/>
                <a:stretch>
                  <a:fillRect l="-875" r="-292" b="-2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90B0F72-0859-ED44-9C3C-51077DA99DDE}"/>
                  </a:ext>
                </a:extLst>
              </p:cNvPr>
              <p:cNvSpPr txBox="1"/>
              <p:nvPr/>
            </p:nvSpPr>
            <p:spPr>
              <a:xfrm>
                <a:off x="127123" y="2432955"/>
                <a:ext cx="4115863" cy="688586"/>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𝜽</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 :</m:t>
                    </m:r>
                    <m:r>
                      <a:rPr lang="ja-JP" altLang="en-US" sz="2000" b="1" i="1">
                        <a:latin typeface="Cambria Math" panose="02040503050406030204" pitchFamily="18" charset="0"/>
                        <a:ea typeface="メイリオ" panose="020B0604030504040204" pitchFamily="50" charset="-128"/>
                      </a:rPr>
                      <m:t>トピックの</m:t>
                    </m:r>
                  </m:oMath>
                </a14:m>
                <a:r>
                  <a:rPr kumimoji="1" lang="ja-JP" altLang="en-US" dirty="0">
                    <a:latin typeface="メイリオ" panose="020B0604030504040204" pitchFamily="50" charset="-128"/>
                    <a:ea typeface="メイリオ" panose="020B0604030504040204" pitchFamily="50" charset="-128"/>
                  </a:rPr>
                  <a:t>確率分布</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（確率的クラスタ）</a:t>
                </a:r>
                <a:endParaRPr lang="en-US" altLang="ja-JP" i="1" dirty="0">
                  <a:latin typeface="Cambria Math" panose="02040503050406030204" pitchFamily="18" charset="0"/>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190B0F72-0859-ED44-9C3C-51077DA99DDE}"/>
                  </a:ext>
                </a:extLst>
              </p:cNvPr>
              <p:cNvSpPr txBox="1">
                <a:spLocks noRot="1" noChangeAspect="1" noMove="1" noResize="1" noEditPoints="1" noAdjustHandles="1" noChangeArrowheads="1" noChangeShapeType="1" noTextEdit="1"/>
              </p:cNvSpPr>
              <p:nvPr/>
            </p:nvSpPr>
            <p:spPr>
              <a:xfrm>
                <a:off x="127123" y="2432955"/>
                <a:ext cx="4115863" cy="688586"/>
              </a:xfrm>
              <a:prstGeom prst="rect">
                <a:avLst/>
              </a:prstGeom>
              <a:blipFill>
                <a:blip r:embed="rId6"/>
                <a:stretch>
                  <a:fillRect b="-15044"/>
                </a:stretch>
              </a:blipFill>
            </p:spPr>
            <p:txBody>
              <a:bodyPr/>
              <a:lstStyle/>
              <a:p>
                <a:r>
                  <a:rPr lang="ja-JP" altLang="en-US">
                    <a:noFill/>
                  </a:rPr>
                  <a:t> </a:t>
                </a:r>
              </a:p>
            </p:txBody>
          </p:sp>
        </mc:Fallback>
      </mc:AlternateContent>
      <p:sp>
        <p:nvSpPr>
          <p:cNvPr id="25" name="フローチャート: 書類 24">
            <a:extLst>
              <a:ext uri="{FF2B5EF4-FFF2-40B4-BE49-F238E27FC236}">
                <a16:creationId xmlns:a16="http://schemas.microsoft.com/office/drawing/2014/main" id="{DC6C9497-377E-D2F5-2145-82D1A1984DB2}"/>
              </a:ext>
            </a:extLst>
          </p:cNvPr>
          <p:cNvSpPr/>
          <p:nvPr/>
        </p:nvSpPr>
        <p:spPr>
          <a:xfrm>
            <a:off x="529372" y="3055286"/>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2A0F7FC7-2317-40A5-FDD7-C65D94C7262C}"/>
              </a:ext>
            </a:extLst>
          </p:cNvPr>
          <p:cNvCxnSpPr>
            <a:cxnSpLocks/>
          </p:cNvCxnSpPr>
          <p:nvPr/>
        </p:nvCxnSpPr>
        <p:spPr>
          <a:xfrm flipV="1">
            <a:off x="645311" y="3722188"/>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30314CE4-53E4-4DC8-156D-DB2D280DED67}"/>
              </a:ext>
            </a:extLst>
          </p:cNvPr>
          <p:cNvSpPr/>
          <p:nvPr/>
        </p:nvSpPr>
        <p:spPr>
          <a:xfrm>
            <a:off x="748372" y="3453736"/>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10ED096B-AF82-3C48-06CA-AC0E83CDA083}"/>
              </a:ext>
            </a:extLst>
          </p:cNvPr>
          <p:cNvSpPr/>
          <p:nvPr/>
        </p:nvSpPr>
        <p:spPr>
          <a:xfrm>
            <a:off x="1243812" y="3156077"/>
            <a:ext cx="432048" cy="566441"/>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428343C0-A0A4-3F64-327A-803323128EAD}"/>
              </a:ext>
            </a:extLst>
          </p:cNvPr>
          <p:cNvSpPr/>
          <p:nvPr/>
        </p:nvSpPr>
        <p:spPr>
          <a:xfrm>
            <a:off x="1741179" y="3354226"/>
            <a:ext cx="432048" cy="367962"/>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フローチャート: 書類 32">
            <a:extLst>
              <a:ext uri="{FF2B5EF4-FFF2-40B4-BE49-F238E27FC236}">
                <a16:creationId xmlns:a16="http://schemas.microsoft.com/office/drawing/2014/main" id="{950FC8AA-5D9F-6B61-6CBE-AB39B5B2D280}"/>
              </a:ext>
            </a:extLst>
          </p:cNvPr>
          <p:cNvSpPr/>
          <p:nvPr/>
        </p:nvSpPr>
        <p:spPr>
          <a:xfrm>
            <a:off x="529372" y="4148228"/>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34" name="直線コネクタ 33">
            <a:extLst>
              <a:ext uri="{FF2B5EF4-FFF2-40B4-BE49-F238E27FC236}">
                <a16:creationId xmlns:a16="http://schemas.microsoft.com/office/drawing/2014/main" id="{71D52824-6E5E-C90A-99EE-4BA8680C844F}"/>
              </a:ext>
            </a:extLst>
          </p:cNvPr>
          <p:cNvCxnSpPr>
            <a:cxnSpLocks/>
          </p:cNvCxnSpPr>
          <p:nvPr/>
        </p:nvCxnSpPr>
        <p:spPr>
          <a:xfrm flipV="1">
            <a:off x="645311" y="4815130"/>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B338196-6E8D-7044-6683-C863894527D0}"/>
              </a:ext>
            </a:extLst>
          </p:cNvPr>
          <p:cNvSpPr/>
          <p:nvPr/>
        </p:nvSpPr>
        <p:spPr>
          <a:xfrm>
            <a:off x="748372" y="4537153"/>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151F12A5-7092-F001-4572-F0A3767B5FB8}"/>
              </a:ext>
            </a:extLst>
          </p:cNvPr>
          <p:cNvSpPr/>
          <p:nvPr/>
        </p:nvSpPr>
        <p:spPr>
          <a:xfrm>
            <a:off x="1243812" y="4583593"/>
            <a:ext cx="432048" cy="23186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CAEEDA2F-3C14-2C22-F810-9766C250BF99}"/>
              </a:ext>
            </a:extLst>
          </p:cNvPr>
          <p:cNvSpPr/>
          <p:nvPr/>
        </p:nvSpPr>
        <p:spPr>
          <a:xfrm>
            <a:off x="1741179" y="4273027"/>
            <a:ext cx="432048" cy="54210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1" name="フローチャート: 書類 40">
            <a:extLst>
              <a:ext uri="{FF2B5EF4-FFF2-40B4-BE49-F238E27FC236}">
                <a16:creationId xmlns:a16="http://schemas.microsoft.com/office/drawing/2014/main" id="{E9E4BD20-6FB5-E0CF-340B-80DA9CEF9379}"/>
              </a:ext>
            </a:extLst>
          </p:cNvPr>
          <p:cNvSpPr/>
          <p:nvPr/>
        </p:nvSpPr>
        <p:spPr>
          <a:xfrm>
            <a:off x="506667" y="5779643"/>
            <a:ext cx="2899005"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45148133-6247-3C39-EAE8-464C92B41504}"/>
              </a:ext>
            </a:extLst>
          </p:cNvPr>
          <p:cNvCxnSpPr>
            <a:cxnSpLocks/>
          </p:cNvCxnSpPr>
          <p:nvPr/>
        </p:nvCxnSpPr>
        <p:spPr>
          <a:xfrm flipV="1">
            <a:off x="622606" y="6446545"/>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CBF93580-6425-BFF6-CA8C-8F6419F2CA30}"/>
              </a:ext>
            </a:extLst>
          </p:cNvPr>
          <p:cNvSpPr/>
          <p:nvPr/>
        </p:nvSpPr>
        <p:spPr>
          <a:xfrm>
            <a:off x="725667" y="5910715"/>
            <a:ext cx="432048" cy="54587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70AB1013-F212-9104-9E2C-D9BB9730C229}"/>
              </a:ext>
            </a:extLst>
          </p:cNvPr>
          <p:cNvSpPr/>
          <p:nvPr/>
        </p:nvSpPr>
        <p:spPr>
          <a:xfrm>
            <a:off x="1221107" y="6205056"/>
            <a:ext cx="432048" cy="24181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744E7EEE-9642-762E-73EC-70F9CD9FD128}"/>
              </a:ext>
            </a:extLst>
          </p:cNvPr>
          <p:cNvSpPr txBox="1"/>
          <p:nvPr/>
        </p:nvSpPr>
        <p:spPr>
          <a:xfrm>
            <a:off x="94301" y="3049350"/>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0</a:t>
            </a:r>
            <a:endParaRPr kumimoji="1" lang="ja-JP" altLang="en-US" sz="20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9079C86A-49ED-36E0-21DD-9F198EF4799C}"/>
              </a:ext>
            </a:extLst>
          </p:cNvPr>
          <p:cNvSpPr txBox="1"/>
          <p:nvPr/>
        </p:nvSpPr>
        <p:spPr>
          <a:xfrm>
            <a:off x="25981" y="4124761"/>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1</a:t>
            </a:r>
            <a:endParaRPr kumimoji="1" lang="ja-JP" altLang="en-US" sz="20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84BF1AD3-4A68-8053-C6CD-9007DBBC8771}"/>
              </a:ext>
            </a:extLst>
          </p:cNvPr>
          <p:cNvSpPr txBox="1"/>
          <p:nvPr/>
        </p:nvSpPr>
        <p:spPr>
          <a:xfrm>
            <a:off x="15466" y="5565740"/>
            <a:ext cx="90120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D</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8E928A-C4D0-8219-4019-4A2B91B4BD71}"/>
                  </a:ext>
                </a:extLst>
              </p:cNvPr>
              <p:cNvSpPr txBox="1"/>
              <p:nvPr/>
            </p:nvSpPr>
            <p:spPr>
              <a:xfrm>
                <a:off x="632618" y="3656082"/>
                <a:ext cx="635110"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468E928A-C4D0-8219-4019-4A2B91B4BD71}"/>
                  </a:ext>
                </a:extLst>
              </p:cNvPr>
              <p:cNvSpPr txBox="1">
                <a:spLocks noRot="1" noChangeAspect="1" noMove="1" noResize="1" noEditPoints="1" noAdjustHandles="1" noChangeArrowheads="1" noChangeShapeType="1" noTextEdit="1"/>
              </p:cNvSpPr>
              <p:nvPr/>
            </p:nvSpPr>
            <p:spPr>
              <a:xfrm>
                <a:off x="632618" y="3656082"/>
                <a:ext cx="635110" cy="4001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8965B8E-DDB7-9189-2954-604ABDED8489}"/>
                  </a:ext>
                </a:extLst>
              </p:cNvPr>
              <p:cNvSpPr txBox="1"/>
              <p:nvPr/>
            </p:nvSpPr>
            <p:spPr>
              <a:xfrm>
                <a:off x="1108442" y="3653862"/>
                <a:ext cx="635110"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58965B8E-DDB7-9189-2954-604ABDED8489}"/>
                  </a:ext>
                </a:extLst>
              </p:cNvPr>
              <p:cNvSpPr txBox="1">
                <a:spLocks noRot="1" noChangeAspect="1" noMove="1" noResize="1" noEditPoints="1" noAdjustHandles="1" noChangeArrowheads="1" noChangeShapeType="1" noTextEdit="1"/>
              </p:cNvSpPr>
              <p:nvPr/>
            </p:nvSpPr>
            <p:spPr>
              <a:xfrm>
                <a:off x="1108442" y="3653862"/>
                <a:ext cx="635110"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74C560-80DC-C000-5BB0-94014F1E501B}"/>
                  </a:ext>
                </a:extLst>
              </p:cNvPr>
              <p:cNvSpPr txBox="1"/>
              <p:nvPr/>
            </p:nvSpPr>
            <p:spPr>
              <a:xfrm>
                <a:off x="2678971" y="3655988"/>
                <a:ext cx="635109"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6374C560-80DC-C000-5BB0-94014F1E501B}"/>
                  </a:ext>
                </a:extLst>
              </p:cNvPr>
              <p:cNvSpPr txBox="1">
                <a:spLocks noRot="1" noChangeAspect="1" noMove="1" noResize="1" noEditPoints="1" noAdjustHandles="1" noChangeArrowheads="1" noChangeShapeType="1" noTextEdit="1"/>
              </p:cNvSpPr>
              <p:nvPr/>
            </p:nvSpPr>
            <p:spPr>
              <a:xfrm>
                <a:off x="2678971" y="3655988"/>
                <a:ext cx="635109" cy="400110"/>
              </a:xfrm>
              <a:prstGeom prst="rect">
                <a:avLst/>
              </a:prstGeom>
              <a:blipFill>
                <a:blip r:embed="rId9"/>
                <a:stretch>
                  <a:fillRect/>
                </a:stretch>
              </a:blipFill>
            </p:spPr>
            <p:txBody>
              <a:bodyPr/>
              <a:lstStyle/>
              <a:p>
                <a:r>
                  <a:rPr lang="ja-JP" altLang="en-US">
                    <a:noFill/>
                  </a:rPr>
                  <a:t> </a:t>
                </a:r>
              </a:p>
            </p:txBody>
          </p:sp>
        </mc:Fallback>
      </mc:AlternateContent>
      <p:sp>
        <p:nvSpPr>
          <p:cNvPr id="55" name="正方形/長方形 54">
            <a:extLst>
              <a:ext uri="{FF2B5EF4-FFF2-40B4-BE49-F238E27FC236}">
                <a16:creationId xmlns:a16="http://schemas.microsoft.com/office/drawing/2014/main" id="{87A05B27-947F-82D2-A665-8633C88D815D}"/>
              </a:ext>
            </a:extLst>
          </p:cNvPr>
          <p:cNvSpPr/>
          <p:nvPr/>
        </p:nvSpPr>
        <p:spPr>
          <a:xfrm>
            <a:off x="2246923" y="3615762"/>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a:extLst>
              <a:ext uri="{FF2B5EF4-FFF2-40B4-BE49-F238E27FC236}">
                <a16:creationId xmlns:a16="http://schemas.microsoft.com/office/drawing/2014/main" id="{EFC3B576-6AF4-0890-18D2-DCB1EA4F6123}"/>
              </a:ext>
            </a:extLst>
          </p:cNvPr>
          <p:cNvSpPr/>
          <p:nvPr/>
        </p:nvSpPr>
        <p:spPr>
          <a:xfrm>
            <a:off x="2762007" y="3444210"/>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21E4FF1B-D4F7-8409-C7B9-6622C1F60C8E}"/>
              </a:ext>
            </a:extLst>
          </p:cNvPr>
          <p:cNvSpPr/>
          <p:nvPr/>
        </p:nvSpPr>
        <p:spPr>
          <a:xfrm>
            <a:off x="2267709" y="4421356"/>
            <a:ext cx="432048" cy="40011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124DC395-BB01-CD2C-CFEF-CB95C271B48E}"/>
              </a:ext>
            </a:extLst>
          </p:cNvPr>
          <p:cNvSpPr/>
          <p:nvPr/>
        </p:nvSpPr>
        <p:spPr>
          <a:xfrm>
            <a:off x="2782793" y="4674637"/>
            <a:ext cx="432048" cy="14682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E900EE64-0AC2-94FD-50EA-C938E5A6B416}"/>
              </a:ext>
            </a:extLst>
          </p:cNvPr>
          <p:cNvSpPr/>
          <p:nvPr/>
        </p:nvSpPr>
        <p:spPr>
          <a:xfrm>
            <a:off x="2231296" y="6327258"/>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E4F88939-38E9-0BF8-511E-6EF19D9EEDB4}"/>
              </a:ext>
            </a:extLst>
          </p:cNvPr>
          <p:cNvSpPr/>
          <p:nvPr/>
        </p:nvSpPr>
        <p:spPr>
          <a:xfrm>
            <a:off x="2746380" y="6155706"/>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8DC601D-03BB-D3F1-20AA-A2285940D0A3}"/>
                  </a:ext>
                </a:extLst>
              </p:cNvPr>
              <p:cNvSpPr txBox="1"/>
              <p:nvPr/>
            </p:nvSpPr>
            <p:spPr>
              <a:xfrm>
                <a:off x="658575" y="4756306"/>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58DC601D-03BB-D3F1-20AA-A2285940D0A3}"/>
                  </a:ext>
                </a:extLst>
              </p:cNvPr>
              <p:cNvSpPr txBox="1">
                <a:spLocks noRot="1" noChangeAspect="1" noMove="1" noResize="1" noEditPoints="1" noAdjustHandles="1" noChangeArrowheads="1" noChangeShapeType="1" noTextEdit="1"/>
              </p:cNvSpPr>
              <p:nvPr/>
            </p:nvSpPr>
            <p:spPr>
              <a:xfrm>
                <a:off x="658575" y="4756306"/>
                <a:ext cx="629147" cy="4001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8C6708E2-074D-0F8D-7F01-2C4CE2DB5090}"/>
                  </a:ext>
                </a:extLst>
              </p:cNvPr>
              <p:cNvSpPr txBox="1"/>
              <p:nvPr/>
            </p:nvSpPr>
            <p:spPr>
              <a:xfrm>
                <a:off x="1134399" y="4744561"/>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8C6708E2-074D-0F8D-7F01-2C4CE2DB5090}"/>
                  </a:ext>
                </a:extLst>
              </p:cNvPr>
              <p:cNvSpPr txBox="1">
                <a:spLocks noRot="1" noChangeAspect="1" noMove="1" noResize="1" noEditPoints="1" noAdjustHandles="1" noChangeArrowheads="1" noChangeShapeType="1" noTextEdit="1"/>
              </p:cNvSpPr>
              <p:nvPr/>
            </p:nvSpPr>
            <p:spPr>
              <a:xfrm>
                <a:off x="1134399" y="4744561"/>
                <a:ext cx="629147"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16821A8E-8B05-7435-E292-885056BF526C}"/>
                  </a:ext>
                </a:extLst>
              </p:cNvPr>
              <p:cNvSpPr txBox="1"/>
              <p:nvPr/>
            </p:nvSpPr>
            <p:spPr>
              <a:xfrm>
                <a:off x="2704928" y="4737162"/>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16821A8E-8B05-7435-E292-885056BF526C}"/>
                  </a:ext>
                </a:extLst>
              </p:cNvPr>
              <p:cNvSpPr txBox="1">
                <a:spLocks noRot="1" noChangeAspect="1" noMove="1" noResize="1" noEditPoints="1" noAdjustHandles="1" noChangeArrowheads="1" noChangeShapeType="1" noTextEdit="1"/>
              </p:cNvSpPr>
              <p:nvPr/>
            </p:nvSpPr>
            <p:spPr>
              <a:xfrm>
                <a:off x="2704928" y="4737162"/>
                <a:ext cx="629147" cy="40011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9B2AD6A-B4E7-D376-67A4-1BE7626A5620}"/>
                  </a:ext>
                </a:extLst>
              </p:cNvPr>
              <p:cNvSpPr txBox="1"/>
              <p:nvPr/>
            </p:nvSpPr>
            <p:spPr>
              <a:xfrm>
                <a:off x="600273" y="6353109"/>
                <a:ext cx="66075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89B2AD6A-B4E7-D376-67A4-1BE7626A5620}"/>
                  </a:ext>
                </a:extLst>
              </p:cNvPr>
              <p:cNvSpPr txBox="1">
                <a:spLocks noRot="1" noChangeAspect="1" noMove="1" noResize="1" noEditPoints="1" noAdjustHandles="1" noChangeArrowheads="1" noChangeShapeType="1" noTextEdit="1"/>
              </p:cNvSpPr>
              <p:nvPr/>
            </p:nvSpPr>
            <p:spPr>
              <a:xfrm>
                <a:off x="600273" y="6353109"/>
                <a:ext cx="660757"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1AD6EC9-DC5B-AB4B-B011-B260117E9A86}"/>
                  </a:ext>
                </a:extLst>
              </p:cNvPr>
              <p:cNvSpPr txBox="1"/>
              <p:nvPr/>
            </p:nvSpPr>
            <p:spPr>
              <a:xfrm>
                <a:off x="1076097" y="6341364"/>
                <a:ext cx="66075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C1AD6EC9-DC5B-AB4B-B011-B260117E9A86}"/>
                  </a:ext>
                </a:extLst>
              </p:cNvPr>
              <p:cNvSpPr txBox="1">
                <a:spLocks noRot="1" noChangeAspect="1" noMove="1" noResize="1" noEditPoints="1" noAdjustHandles="1" noChangeArrowheads="1" noChangeShapeType="1" noTextEdit="1"/>
              </p:cNvSpPr>
              <p:nvPr/>
            </p:nvSpPr>
            <p:spPr>
              <a:xfrm>
                <a:off x="1076097" y="6341364"/>
                <a:ext cx="660758"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1139529-E609-39C8-B94D-AE6FC2F79E8F}"/>
                  </a:ext>
                </a:extLst>
              </p:cNvPr>
              <p:cNvSpPr txBox="1"/>
              <p:nvPr/>
            </p:nvSpPr>
            <p:spPr>
              <a:xfrm>
                <a:off x="2646626" y="6333965"/>
                <a:ext cx="66075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71139529-E609-39C8-B94D-AE6FC2F79E8F}"/>
                  </a:ext>
                </a:extLst>
              </p:cNvPr>
              <p:cNvSpPr txBox="1">
                <a:spLocks noRot="1" noChangeAspect="1" noMove="1" noResize="1" noEditPoints="1" noAdjustHandles="1" noChangeArrowheads="1" noChangeShapeType="1" noTextEdit="1"/>
              </p:cNvSpPr>
              <p:nvPr/>
            </p:nvSpPr>
            <p:spPr>
              <a:xfrm>
                <a:off x="2646626" y="6333965"/>
                <a:ext cx="660757" cy="400110"/>
              </a:xfrm>
              <a:prstGeom prst="rect">
                <a:avLst/>
              </a:prstGeom>
              <a:blipFill>
                <a:blip r:embed="rId15"/>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7DBCEE81-1DB1-74B0-73DA-A5EA67D14B3F}"/>
              </a:ext>
            </a:extLst>
          </p:cNvPr>
          <p:cNvSpPr txBox="1"/>
          <p:nvPr/>
        </p:nvSpPr>
        <p:spPr>
          <a:xfrm>
            <a:off x="490194" y="535615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フローチャート: 複数書類 70">
            <a:extLst>
              <a:ext uri="{FF2B5EF4-FFF2-40B4-BE49-F238E27FC236}">
                <a16:creationId xmlns:a16="http://schemas.microsoft.com/office/drawing/2014/main" id="{CC3C694A-3857-855F-5D72-33AC55880D31}"/>
              </a:ext>
            </a:extLst>
          </p:cNvPr>
          <p:cNvSpPr/>
          <p:nvPr/>
        </p:nvSpPr>
        <p:spPr>
          <a:xfrm>
            <a:off x="3955077" y="889393"/>
            <a:ext cx="2140923" cy="11632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2" name="矢印: 折線 71">
            <a:extLst>
              <a:ext uri="{FF2B5EF4-FFF2-40B4-BE49-F238E27FC236}">
                <a16:creationId xmlns:a16="http://schemas.microsoft.com/office/drawing/2014/main" id="{32057983-A663-44F1-A6DC-B278063AF1CC}"/>
              </a:ext>
            </a:extLst>
          </p:cNvPr>
          <p:cNvSpPr/>
          <p:nvPr/>
        </p:nvSpPr>
        <p:spPr>
          <a:xfrm rot="5400000" flipV="1">
            <a:off x="2295135" y="950240"/>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3" name="矢印: 折線 72">
            <a:extLst>
              <a:ext uri="{FF2B5EF4-FFF2-40B4-BE49-F238E27FC236}">
                <a16:creationId xmlns:a16="http://schemas.microsoft.com/office/drawing/2014/main" id="{9EFDDB11-7D11-6BFE-A5C5-29309C90F4B0}"/>
              </a:ext>
            </a:extLst>
          </p:cNvPr>
          <p:cNvSpPr/>
          <p:nvPr/>
        </p:nvSpPr>
        <p:spPr>
          <a:xfrm rot="16200000" flipH="1" flipV="1">
            <a:off x="6518822" y="963116"/>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FCDE3DD0-A3C2-E873-3929-2C0137C8F4E3}"/>
              </a:ext>
            </a:extLst>
          </p:cNvPr>
          <p:cNvSpPr txBox="1"/>
          <p:nvPr/>
        </p:nvSpPr>
        <p:spPr>
          <a:xfrm>
            <a:off x="4124638" y="137338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文書集合</a:t>
            </a:r>
          </a:p>
        </p:txBody>
      </p:sp>
      <p:sp>
        <p:nvSpPr>
          <p:cNvPr id="75" name="テキスト ボックス 74">
            <a:extLst>
              <a:ext uri="{FF2B5EF4-FFF2-40B4-BE49-F238E27FC236}">
                <a16:creationId xmlns:a16="http://schemas.microsoft.com/office/drawing/2014/main" id="{556C5843-99AB-B376-E87F-C55A3649A7E4}"/>
              </a:ext>
            </a:extLst>
          </p:cNvPr>
          <p:cNvSpPr txBox="1"/>
          <p:nvPr/>
        </p:nvSpPr>
        <p:spPr>
          <a:xfrm>
            <a:off x="2422105" y="1421167"/>
            <a:ext cx="114646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endParaRPr kumimoji="1" lang="ja-JP" altLang="en-US" sz="24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06FEF96B-9D4D-9666-1115-E2AC9D82C95B}"/>
              </a:ext>
            </a:extLst>
          </p:cNvPr>
          <p:cNvSpPr txBox="1"/>
          <p:nvPr/>
        </p:nvSpPr>
        <p:spPr>
          <a:xfrm>
            <a:off x="6160944" y="1481110"/>
            <a:ext cx="12105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B48B4A2B-2CCD-9682-61F4-A05CA4DFDFF8}"/>
                  </a:ext>
                </a:extLst>
              </p:cNvPr>
              <p:cNvSpPr txBox="1"/>
              <p:nvPr/>
            </p:nvSpPr>
            <p:spPr>
              <a:xfrm>
                <a:off x="2462947" y="3086345"/>
                <a:ext cx="178119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0</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B48B4A2B-2CCD-9682-61F4-A05CA4DFDFF8}"/>
                  </a:ext>
                </a:extLst>
              </p:cNvPr>
              <p:cNvSpPr txBox="1">
                <a:spLocks noRot="1" noChangeAspect="1" noMove="1" noResize="1" noEditPoints="1" noAdjustHandles="1" noChangeArrowheads="1" noChangeShapeType="1" noTextEdit="1"/>
              </p:cNvSpPr>
              <p:nvPr/>
            </p:nvSpPr>
            <p:spPr>
              <a:xfrm>
                <a:off x="2462947" y="3086345"/>
                <a:ext cx="1781193" cy="276999"/>
              </a:xfrm>
              <a:prstGeom prst="rect">
                <a:avLst/>
              </a:prstGeom>
              <a:blipFill>
                <a:blip r:embed="rId16"/>
                <a:stretch>
                  <a:fillRect l="-2055" t="-6522" r="-3767"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E045D19C-C7C5-D4D8-5C7F-3E023A966FBE}"/>
                  </a:ext>
                </a:extLst>
              </p:cNvPr>
              <p:cNvSpPr txBox="1"/>
              <p:nvPr/>
            </p:nvSpPr>
            <p:spPr>
              <a:xfrm>
                <a:off x="2434510" y="4172297"/>
                <a:ext cx="177587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1</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E045D19C-C7C5-D4D8-5C7F-3E023A966FBE}"/>
                  </a:ext>
                </a:extLst>
              </p:cNvPr>
              <p:cNvSpPr txBox="1">
                <a:spLocks noRot="1" noChangeAspect="1" noMove="1" noResize="1" noEditPoints="1" noAdjustHandles="1" noChangeArrowheads="1" noChangeShapeType="1" noTextEdit="1"/>
              </p:cNvSpPr>
              <p:nvPr/>
            </p:nvSpPr>
            <p:spPr>
              <a:xfrm>
                <a:off x="2434510" y="4172297"/>
                <a:ext cx="1775871" cy="276999"/>
              </a:xfrm>
              <a:prstGeom prst="rect">
                <a:avLst/>
              </a:prstGeom>
              <a:blipFill>
                <a:blip r:embed="rId17"/>
                <a:stretch>
                  <a:fillRect l="-2055" t="-6522" r="-3425"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298C1A7-946E-9681-F137-C25A6D813A91}"/>
                  </a:ext>
                </a:extLst>
              </p:cNvPr>
              <p:cNvSpPr txBox="1"/>
              <p:nvPr/>
            </p:nvSpPr>
            <p:spPr>
              <a:xfrm>
                <a:off x="2440506" y="5827849"/>
                <a:ext cx="18036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𝐷𝑘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4298C1A7-946E-9681-F137-C25A6D813A91}"/>
                  </a:ext>
                </a:extLst>
              </p:cNvPr>
              <p:cNvSpPr txBox="1">
                <a:spLocks noRot="1" noChangeAspect="1" noMove="1" noResize="1" noEditPoints="1" noAdjustHandles="1" noChangeArrowheads="1" noChangeShapeType="1" noTextEdit="1"/>
              </p:cNvSpPr>
              <p:nvPr/>
            </p:nvSpPr>
            <p:spPr>
              <a:xfrm>
                <a:off x="2440506" y="5827849"/>
                <a:ext cx="1803635" cy="276999"/>
              </a:xfrm>
              <a:prstGeom prst="rect">
                <a:avLst/>
              </a:prstGeom>
              <a:blipFill>
                <a:blip r:embed="rId18"/>
                <a:stretch>
                  <a:fillRect l="-2027" t="-6667" r="-3716" b="-31111"/>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60299BEC-BA16-0D8A-AC7B-84A3439BD908}"/>
              </a:ext>
            </a:extLst>
          </p:cNvPr>
          <p:cNvSpPr txBox="1"/>
          <p:nvPr/>
        </p:nvSpPr>
        <p:spPr>
          <a:xfrm>
            <a:off x="3631084" y="1852977"/>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クラスタの場合</a:t>
            </a:r>
          </a:p>
        </p:txBody>
      </p:sp>
      <p:pic>
        <p:nvPicPr>
          <p:cNvPr id="11" name="図 10">
            <a:extLst>
              <a:ext uri="{FF2B5EF4-FFF2-40B4-BE49-F238E27FC236}">
                <a16:creationId xmlns:a16="http://schemas.microsoft.com/office/drawing/2014/main" id="{D9D3B005-761E-5FE7-D265-18F07DD3C3EF}"/>
              </a:ext>
            </a:extLst>
          </p:cNvPr>
          <p:cNvPicPr>
            <a:picLocks noChangeAspect="1"/>
          </p:cNvPicPr>
          <p:nvPr/>
        </p:nvPicPr>
        <p:blipFill>
          <a:blip r:embed="rId19"/>
          <a:stretch>
            <a:fillRect/>
          </a:stretch>
        </p:blipFill>
        <p:spPr>
          <a:xfrm>
            <a:off x="5369192" y="2612265"/>
            <a:ext cx="5410688" cy="2353929"/>
          </a:xfrm>
          <a:prstGeom prst="rect">
            <a:avLst/>
          </a:prstGeom>
        </p:spPr>
      </p:pic>
    </p:spTree>
    <p:extLst>
      <p:ext uri="{BB962C8B-B14F-4D97-AF65-F5344CB8AC3E}">
        <p14:creationId xmlns:p14="http://schemas.microsoft.com/office/powerpoint/2010/main" val="981252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oject Jupyter - Wikipedia">
            <a:extLst>
              <a:ext uri="{FF2B5EF4-FFF2-40B4-BE49-F238E27FC236}">
                <a16:creationId xmlns:a16="http://schemas.microsoft.com/office/drawing/2014/main" id="{A9D104D3-4189-A638-DC1F-043ABB899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0928" y="784459"/>
            <a:ext cx="1029186" cy="11929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89F84F6-55A8-EC2F-98CA-1130A0CCD135}"/>
                  </a:ext>
                </a:extLst>
              </p:cNvPr>
              <p:cNvSpPr txBox="1"/>
              <p:nvPr/>
            </p:nvSpPr>
            <p:spPr>
              <a:xfrm>
                <a:off x="553322" y="2237897"/>
                <a:ext cx="11085355" cy="2353401"/>
              </a:xfrm>
              <a:prstGeom prst="rect">
                <a:avLst/>
              </a:prstGeom>
              <a:noFill/>
            </p:spPr>
            <p:txBody>
              <a:bodyPr wrap="square" rtlCol="0">
                <a:spAutoFit/>
              </a:bodyPr>
              <a:lstStyle/>
              <a:p>
                <a:pPr marL="457200" indent="-457200" algn="l">
                  <a:buFont typeface="+mj-lt"/>
                  <a:buAutoNum type="arabicPeriod"/>
                </a:pPr>
                <a:r>
                  <a:rPr kumimoji="1" lang="ja-JP" altLang="en-US" sz="2400" dirty="0">
                    <a:ea typeface="メイリオ" panose="020B0604030504040204" pitchFamily="50" charset="-128"/>
                  </a:rPr>
                  <a:t>トピック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ea typeface="メイリオ" panose="020B0604030504040204" pitchFamily="50" charset="-128"/>
                  </a:rPr>
                  <a:t>の特徴を表示する</a:t>
                </a:r>
                <a:endParaRPr kumimoji="1" lang="en-US" altLang="ja-JP" sz="2400" dirty="0">
                  <a:ea typeface="メイリオ" panose="020B0604030504040204" pitchFamily="50" charset="-128"/>
                </a:endParaRPr>
              </a:p>
              <a:p>
                <a:pPr algn="l"/>
                <a:r>
                  <a:rPr kumimoji="1" lang="ja-JP" altLang="en-US" sz="2400" dirty="0">
                    <a:ea typeface="メイリオ" panose="020B0604030504040204" pitchFamily="50" charset="-128"/>
                  </a:rPr>
                  <a:t>　 トピック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を確率の降順に並べて書き出すと、そのクラスタらしさの語彙</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順に表示できる</a:t>
                </a:r>
                <a:endParaRPr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ea typeface="メイリオ" panose="020B0604030504040204" pitchFamily="50" charset="-128"/>
                  </a:rPr>
                  <a:t>2</a:t>
                </a:r>
                <a:r>
                  <a:rPr kumimoji="1" lang="en-US" altLang="ja-JP" sz="2400" dirty="0">
                    <a:solidFill>
                      <a:srgbClr val="FF0000"/>
                    </a:solidFill>
                    <a:ea typeface="メイリオ" panose="020B0604030504040204" pitchFamily="50" charset="-128"/>
                  </a:rPr>
                  <a:t>. </a:t>
                </a:r>
                <a:r>
                  <a:rPr lang="ja-JP" altLang="en-US" sz="2400" dirty="0">
                    <a:solidFill>
                      <a:srgbClr val="FF0000"/>
                    </a:solidFill>
                    <a:ea typeface="メイリオ" panose="020B0604030504040204" pitchFamily="50" charset="-128"/>
                  </a:rPr>
                  <a:t> </a:t>
                </a:r>
                <a:r>
                  <a:rPr lang="ja-JP" altLang="en-US" sz="2400" dirty="0">
                    <a:solidFill>
                      <a:schemeClr val="tx1"/>
                    </a:solidFill>
                    <a:ea typeface="メイリオ" panose="020B0604030504040204" pitchFamily="50" charset="-128"/>
                  </a:rPr>
                  <a:t>口コミ毎のクラスタラベルを推定</a:t>
                </a:r>
                <a:r>
                  <a:rPr kumimoji="1" lang="en-US" altLang="ja-JP" sz="2400" dirty="0">
                    <a:solidFill>
                      <a:schemeClr val="tx1"/>
                    </a:solidFill>
                    <a:ea typeface="メイリオ" panose="020B0604030504040204" pitchFamily="50" charset="-128"/>
                  </a:rPr>
                  <a:t> </a:t>
                </a:r>
              </a:p>
              <a:p>
                <a:pPr algn="l"/>
                <a14:m>
                  <m:oMath xmlns:m="http://schemas.openxmlformats.org/officeDocument/2006/math">
                    <m:r>
                      <a:rPr lang="ja-JP" altLang="en-US" sz="2400" i="1" dirty="0">
                        <a:solidFill>
                          <a:schemeClr val="tx1"/>
                        </a:solidFill>
                        <a:latin typeface="Cambria Math" panose="02040503050406030204" pitchFamily="18" charset="0"/>
                        <a:ea typeface="メイリオ" panose="020B0604030504040204" pitchFamily="50" charset="-128"/>
                      </a:rPr>
                      <m:t>　</m:t>
                    </m:r>
                    <m:r>
                      <a:rPr lang="en-US" altLang="ja-JP" sz="2400" b="0" i="1" dirty="0" smtClean="0">
                        <a:solidFill>
                          <a:schemeClr val="tx1"/>
                        </a:solidFill>
                        <a:latin typeface="Cambria Math" panose="02040503050406030204" pitchFamily="18" charset="0"/>
                        <a:ea typeface="メイリオ" panose="020B0604030504040204" pitchFamily="50" charset="-128"/>
                      </a:rPr>
                      <m:t>  </m:t>
                    </m:r>
                    <m:r>
                      <a:rPr kumimoji="1" lang="ja-JP" altLang="en-US" sz="2400" i="1" dirty="0">
                        <a:solidFill>
                          <a:schemeClr val="tx1"/>
                        </a:solidFill>
                        <a:latin typeface="Cambria Math" panose="02040503050406030204" pitchFamily="18" charset="0"/>
                        <a:ea typeface="メイリオ" panose="020B0604030504040204" pitchFamily="50" charset="-128"/>
                      </a:rPr>
                      <m:t>負担率</m:t>
                    </m:r>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ja-JP" altLang="en-US" sz="2400" i="1" smtClean="0">
                            <a:solidFill>
                              <a:schemeClr val="tx1"/>
                            </a:solidFill>
                            <a:latin typeface="Cambria Math" panose="02040503050406030204" pitchFamily="18" charset="0"/>
                            <a:ea typeface="メイリオ" panose="020B0604030504040204" pitchFamily="50" charset="-128"/>
                          </a:rPr>
                          <m:t>𝜃</m:t>
                        </m:r>
                      </m:e>
                      <m:sub>
                        <m:r>
                          <a:rPr kumimoji="1" lang="en-US" altLang="ja-JP" sz="2400" i="1">
                            <a:solidFill>
                              <a:schemeClr val="tx1"/>
                            </a:solidFill>
                            <a:latin typeface="Cambria Math" panose="02040503050406030204" pitchFamily="18" charset="0"/>
                            <a:ea typeface="メイリオ" panose="020B0604030504040204" pitchFamily="50" charset="-128"/>
                          </a:rPr>
                          <m:t>𝑑𝑘</m:t>
                        </m:r>
                      </m:sub>
                    </m:sSub>
                  </m:oMath>
                </a14:m>
                <a:r>
                  <a:rPr kumimoji="1" lang="ja-JP" altLang="en-US" sz="2400" dirty="0">
                    <a:solidFill>
                      <a:schemeClr val="tx1"/>
                    </a:solidFill>
                    <a:latin typeface="メイリオ" panose="020B0604030504040204" pitchFamily="50" charset="-128"/>
                    <a:ea typeface="メイリオ" panose="020B0604030504040204" pitchFamily="50" charset="-128"/>
                  </a:rPr>
                  <a:t>最大確率</a:t>
                </a:r>
                <a:r>
                  <a:rPr kumimoji="1" lang="ja-JP" altLang="en-US" sz="2400" dirty="0">
                    <a:latin typeface="メイリオ" panose="020B0604030504040204" pitchFamily="50" charset="-128"/>
                    <a:ea typeface="メイリオ" panose="020B0604030504040204" pitchFamily="50" charset="-128"/>
                  </a:rPr>
                  <a:t>となる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毎に求める</a:t>
                </a:r>
                <a:r>
                  <a:rPr lang="ja-JP" altLang="en-US" sz="2400" dirty="0">
                    <a:latin typeface="メイリオ" panose="020B0604030504040204" pitchFamily="50" charset="-128"/>
                    <a:ea typeface="メイリオ" panose="020B0604030504040204" pitchFamily="50" charset="-128"/>
                  </a:rPr>
                  <a:t>。これが</a:t>
                </a:r>
                <a:r>
                  <a:rPr kumimoji="1" lang="ja-JP" altLang="en-US" sz="2400" dirty="0">
                    <a:latin typeface="メイリオ" panose="020B0604030504040204" pitchFamily="50" charset="-128"/>
                    <a:ea typeface="メイリオ" panose="020B0604030504040204" pitchFamily="50" charset="-128"/>
                  </a:rPr>
                  <a:t>クラスタラベル</a:t>
                </a:r>
              </a:p>
            </p:txBody>
          </p:sp>
        </mc:Choice>
        <mc:Fallback xmlns="">
          <p:sp>
            <p:nvSpPr>
              <p:cNvPr id="3" name="テキスト ボックス 2">
                <a:extLst>
                  <a:ext uri="{FF2B5EF4-FFF2-40B4-BE49-F238E27FC236}">
                    <a16:creationId xmlns:a16="http://schemas.microsoft.com/office/drawing/2014/main" id="{C89F84F6-55A8-EC2F-98CA-1130A0CCD135}"/>
                  </a:ext>
                </a:extLst>
              </p:cNvPr>
              <p:cNvSpPr txBox="1">
                <a:spLocks noRot="1" noChangeAspect="1" noMove="1" noResize="1" noEditPoints="1" noAdjustHandles="1" noChangeArrowheads="1" noChangeShapeType="1" noTextEdit="1"/>
              </p:cNvSpPr>
              <p:nvPr/>
            </p:nvSpPr>
            <p:spPr>
              <a:xfrm>
                <a:off x="553322" y="2237897"/>
                <a:ext cx="11085355" cy="2353401"/>
              </a:xfrm>
              <a:prstGeom prst="rect">
                <a:avLst/>
              </a:prstGeom>
              <a:blipFill>
                <a:blip r:embed="rId3"/>
                <a:stretch>
                  <a:fillRect l="-990" t="-3627" b="-518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9C6D6C1-45E3-475C-493C-162F68B3A7FB}"/>
              </a:ext>
            </a:extLst>
          </p:cNvPr>
          <p:cNvSpPr txBox="1"/>
          <p:nvPr/>
        </p:nvSpPr>
        <p:spPr>
          <a:xfrm>
            <a:off x="553322" y="373224"/>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トピックモデルの実装</a:t>
            </a:r>
          </a:p>
        </p:txBody>
      </p:sp>
      <p:sp>
        <p:nvSpPr>
          <p:cNvPr id="6" name="テキスト ボックス 5">
            <a:extLst>
              <a:ext uri="{FF2B5EF4-FFF2-40B4-BE49-F238E27FC236}">
                <a16:creationId xmlns:a16="http://schemas.microsoft.com/office/drawing/2014/main" id="{CEA940EA-6059-E1B8-0DDA-0C9E83EC87D7}"/>
              </a:ext>
            </a:extLst>
          </p:cNvPr>
          <p:cNvSpPr txBox="1"/>
          <p:nvPr/>
        </p:nvSpPr>
        <p:spPr>
          <a:xfrm>
            <a:off x="597780" y="890758"/>
            <a:ext cx="996509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詳細は省略（大学院レベル）。</a:t>
            </a:r>
            <a:r>
              <a:rPr kumimoji="1" lang="en-US" altLang="ja-JP" sz="2400" dirty="0">
                <a:latin typeface="メイリオ" panose="020B0604030504040204" pitchFamily="50" charset="-128"/>
                <a:ea typeface="メイリオ" panose="020B0604030504040204" pitchFamily="50" charset="-128"/>
              </a:rPr>
              <a:t>Unigram Mixture</a:t>
            </a:r>
            <a:r>
              <a:rPr kumimoji="1" lang="ja-JP" altLang="en-US" sz="2400" dirty="0">
                <a:latin typeface="メイリオ" panose="020B0604030504040204" pitchFamily="50" charset="-128"/>
                <a:ea typeface="メイリオ" panose="020B0604030504040204" pitchFamily="50" charset="-128"/>
              </a:rPr>
              <a:t>と同様に推定したパラメータとトピックとの関係を以下に述べる</a:t>
            </a:r>
            <a:endParaRPr kumimoji="1" lang="en-US" altLang="ja-JP"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36300AD-D4C0-CC1A-A692-9D0D4A3E17D8}"/>
              </a:ext>
            </a:extLst>
          </p:cNvPr>
          <p:cNvSpPr txBox="1"/>
          <p:nvPr/>
        </p:nvSpPr>
        <p:spPr>
          <a:xfrm>
            <a:off x="1250302" y="4861249"/>
            <a:ext cx="32313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vbLDA.py</a:t>
            </a:r>
          </a:p>
          <a:p>
            <a:pPr algn="l"/>
            <a:r>
              <a:rPr kumimoji="1" lang="en-US" altLang="ja-JP" sz="2400" dirty="0">
                <a:latin typeface="メイリオ" panose="020B0604030504040204" pitchFamily="50" charset="-128"/>
                <a:ea typeface="メイリオ" panose="020B0604030504040204" pitchFamily="50" charset="-128"/>
              </a:rPr>
              <a:t>topic_model_vb2.py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42336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トピックモデル (機械学習プロフェッショナルシリーズ)">
            <a:extLst>
              <a:ext uri="{FF2B5EF4-FFF2-40B4-BE49-F238E27FC236}">
                <a16:creationId xmlns:a16="http://schemas.microsoft.com/office/drawing/2014/main" id="{A73E7163-6C2E-EC18-5893-15D2E8F8C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312" y="1905000"/>
            <a:ext cx="2209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43EAB27F-AB6E-2295-F32E-02FDB4678259}"/>
              </a:ext>
            </a:extLst>
          </p:cNvPr>
          <p:cNvSpPr txBox="1"/>
          <p:nvPr/>
        </p:nvSpPr>
        <p:spPr>
          <a:xfrm>
            <a:off x="1082351" y="2502159"/>
            <a:ext cx="5109091"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Unigram mixture</a:t>
            </a:r>
          </a:p>
          <a:p>
            <a:pPr algn="l"/>
            <a:r>
              <a:rPr lang="en-US" altLang="ja-JP" sz="2400" dirty="0">
                <a:latin typeface="メイリオ" panose="020B0604030504040204" pitchFamily="50" charset="-128"/>
                <a:ea typeface="メイリオ" panose="020B0604030504040204" pitchFamily="50" charset="-128"/>
              </a:rPr>
              <a:t>Topic model</a:t>
            </a:r>
          </a:p>
          <a:p>
            <a:pPr algn="l"/>
            <a:r>
              <a:rPr kumimoji="1" lang="ja-JP" altLang="en-US" sz="2400" dirty="0">
                <a:latin typeface="メイリオ" panose="020B0604030504040204" pitchFamily="50" charset="-128"/>
                <a:ea typeface="メイリオ" panose="020B0604030504040204" pitchFamily="50" charset="-128"/>
              </a:rPr>
              <a:t>の解説・疑似コードがわかりやすい</a:t>
            </a:r>
          </a:p>
        </p:txBody>
      </p:sp>
    </p:spTree>
    <p:extLst>
      <p:ext uri="{BB962C8B-B14F-4D97-AF65-F5344CB8AC3E}">
        <p14:creationId xmlns:p14="http://schemas.microsoft.com/office/powerpoint/2010/main" val="134823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336C16-AD8B-A8DF-73C2-F09B02B1BB42}"/>
              </a:ext>
            </a:extLst>
          </p:cNvPr>
          <p:cNvSpPr txBox="1"/>
          <p:nvPr/>
        </p:nvSpPr>
        <p:spPr>
          <a:xfrm>
            <a:off x="542925" y="542925"/>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a:t>
            </a:r>
          </a:p>
        </p:txBody>
      </p:sp>
      <p:sp>
        <p:nvSpPr>
          <p:cNvPr id="5" name="正方形/長方形 4">
            <a:extLst>
              <a:ext uri="{FF2B5EF4-FFF2-40B4-BE49-F238E27FC236}">
                <a16:creationId xmlns:a16="http://schemas.microsoft.com/office/drawing/2014/main" id="{73326A30-FFC7-C309-556A-361D9753668F}"/>
              </a:ext>
            </a:extLst>
          </p:cNvPr>
          <p:cNvSpPr/>
          <p:nvPr/>
        </p:nvSpPr>
        <p:spPr>
          <a:xfrm>
            <a:off x="2632845" y="3819828"/>
            <a:ext cx="825733"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55D0987-E7F9-1870-6675-6466D105A962}"/>
              </a:ext>
            </a:extLst>
          </p:cNvPr>
          <p:cNvCxnSpPr>
            <a:cxnSpLocks/>
          </p:cNvCxnSpPr>
          <p:nvPr/>
        </p:nvCxnSpPr>
        <p:spPr>
          <a:xfrm>
            <a:off x="2418202" y="4819287"/>
            <a:ext cx="25438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BDB74A1-AFE4-F346-EF1B-4CE1E00A5991}"/>
                  </a:ext>
                </a:extLst>
              </p:cNvPr>
              <p:cNvSpPr txBox="1"/>
              <p:nvPr/>
            </p:nvSpPr>
            <p:spPr>
              <a:xfrm>
                <a:off x="3938675" y="4877254"/>
                <a:ext cx="13474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=2/7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0BDB74A1-AFE4-F346-EF1B-4CE1E00A5991}"/>
                  </a:ext>
                </a:extLst>
              </p:cNvPr>
              <p:cNvSpPr txBox="1">
                <a:spLocks noRot="1" noChangeAspect="1" noMove="1" noResize="1" noEditPoints="1" noAdjustHandles="1" noChangeArrowheads="1" noChangeShapeType="1" noTextEdit="1"/>
              </p:cNvSpPr>
              <p:nvPr/>
            </p:nvSpPr>
            <p:spPr>
              <a:xfrm>
                <a:off x="3938675" y="4877254"/>
                <a:ext cx="1347485" cy="369332"/>
              </a:xfrm>
              <a:prstGeom prst="rect">
                <a:avLst/>
              </a:prstGeom>
              <a:blipFill>
                <a:blip r:embed="rId2"/>
                <a:stretch>
                  <a:fillRect l="-6335" t="-4918" r="-4072"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C59949F-7A40-20FA-B475-B697025C2880}"/>
                  </a:ext>
                </a:extLst>
              </p:cNvPr>
              <p:cNvSpPr txBox="1"/>
              <p:nvPr/>
            </p:nvSpPr>
            <p:spPr>
              <a:xfrm>
                <a:off x="2342642" y="4877254"/>
                <a:ext cx="13403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=5/7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C59949F-7A40-20FA-B475-B697025C2880}"/>
                  </a:ext>
                </a:extLst>
              </p:cNvPr>
              <p:cNvSpPr txBox="1">
                <a:spLocks noRot="1" noChangeAspect="1" noMove="1" noResize="1" noEditPoints="1" noAdjustHandles="1" noChangeArrowheads="1" noChangeShapeType="1" noTextEdit="1"/>
              </p:cNvSpPr>
              <p:nvPr/>
            </p:nvSpPr>
            <p:spPr>
              <a:xfrm>
                <a:off x="2342642" y="4877254"/>
                <a:ext cx="1340367" cy="369332"/>
              </a:xfrm>
              <a:prstGeom prst="rect">
                <a:avLst/>
              </a:prstGeom>
              <a:blipFill>
                <a:blip r:embed="rId3"/>
                <a:stretch>
                  <a:fillRect l="-6364" t="-4918" r="-4091" b="-29508"/>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A5EBC77-EB70-71A5-811B-470F6087D254}"/>
              </a:ext>
            </a:extLst>
          </p:cNvPr>
          <p:cNvSpPr txBox="1"/>
          <p:nvPr/>
        </p:nvSpPr>
        <p:spPr>
          <a:xfrm>
            <a:off x="2568205" y="4198475"/>
            <a:ext cx="95410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グルメ</a:t>
            </a:r>
          </a:p>
        </p:txBody>
      </p:sp>
      <p:sp>
        <p:nvSpPr>
          <p:cNvPr id="10" name="正方形/長方形 9">
            <a:extLst>
              <a:ext uri="{FF2B5EF4-FFF2-40B4-BE49-F238E27FC236}">
                <a16:creationId xmlns:a16="http://schemas.microsoft.com/office/drawing/2014/main" id="{68B1083C-7A6A-F11A-6C24-F28D39B5B31F}"/>
              </a:ext>
            </a:extLst>
          </p:cNvPr>
          <p:cNvSpPr/>
          <p:nvPr/>
        </p:nvSpPr>
        <p:spPr>
          <a:xfrm>
            <a:off x="4004752" y="4271162"/>
            <a:ext cx="825733" cy="559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0C7097F-49A8-0919-3DC6-E6BD36AE079E}"/>
              </a:ext>
            </a:extLst>
          </p:cNvPr>
          <p:cNvSpPr txBox="1"/>
          <p:nvPr/>
        </p:nvSpPr>
        <p:spPr>
          <a:xfrm>
            <a:off x="4081404" y="4357620"/>
            <a:ext cx="69762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温泉</a:t>
            </a:r>
          </a:p>
        </p:txBody>
      </p:sp>
      <p:sp>
        <p:nvSpPr>
          <p:cNvPr id="25" name="テキスト ボックス 24">
            <a:extLst>
              <a:ext uri="{FF2B5EF4-FFF2-40B4-BE49-F238E27FC236}">
                <a16:creationId xmlns:a16="http://schemas.microsoft.com/office/drawing/2014/main" id="{3C78E5B6-7E69-C441-D004-726AB41BF27D}"/>
              </a:ext>
            </a:extLst>
          </p:cNvPr>
          <p:cNvSpPr txBox="1"/>
          <p:nvPr/>
        </p:nvSpPr>
        <p:spPr>
          <a:xfrm>
            <a:off x="967566" y="2576508"/>
            <a:ext cx="11057835"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前頁　</a:t>
            </a:r>
            <a:r>
              <a:rPr kumimoji="1" lang="ja-JP" altLang="en-US" sz="2400" dirty="0">
                <a:latin typeface="メイリオ" panose="020B0604030504040204" pitchFamily="50" charset="-128"/>
                <a:ea typeface="メイリオ" panose="020B0604030504040204" pitchFamily="50" charset="-128"/>
              </a:rPr>
              <a:t>正規分布の平均</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グルメ</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を歪んだサイコロ分布</a:t>
            </a:r>
            <a:r>
              <a:rPr lang="ja-JP" altLang="en-US" sz="2400" dirty="0">
                <a:latin typeface="メイリオ" panose="020B0604030504040204" pitchFamily="50" charset="-128"/>
                <a:ea typeface="メイリオ" panose="020B0604030504040204" pitchFamily="50" charset="-128"/>
              </a:rPr>
              <a:t>で捉えなおすと</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A2E473D-0654-FEB1-B54B-AA8C1ABAA752}"/>
                  </a:ext>
                </a:extLst>
              </p:cNvPr>
              <p:cNvSpPr txBox="1"/>
              <p:nvPr/>
            </p:nvSpPr>
            <p:spPr>
              <a:xfrm>
                <a:off x="5923967" y="4198475"/>
                <a:ext cx="3193118" cy="8479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2</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m:t>
                          </m:r>
                          <m:f>
                            <m:fPr>
                              <m:ctrlPr>
                                <a:rPr lang="en-US" altLang="ja-JP" sz="2400" i="1">
                                  <a:latin typeface="Cambria Math" panose="02040503050406030204" pitchFamily="18" charset="0"/>
                                  <a:ea typeface="メイリオ" panose="020B0604030504040204" pitchFamily="50" charset="-128"/>
                                </a:rPr>
                              </m:ctrlPr>
                            </m:fPr>
                            <m:num>
                              <m:r>
                                <a:rPr lang="en-US" altLang="ja-JP" sz="2400" i="1">
                                  <a:latin typeface="Cambria Math" panose="02040503050406030204" pitchFamily="18" charset="0"/>
                                  <a:ea typeface="メイリオ" panose="020B0604030504040204" pitchFamily="50" charset="-128"/>
                                </a:rPr>
                                <m:t>5</m:t>
                              </m:r>
                            </m:num>
                            <m:den>
                              <m:r>
                                <a:rPr lang="en-US" altLang="ja-JP" sz="2400" i="1">
                                  <a:latin typeface="Cambria Math" panose="02040503050406030204" pitchFamily="18" charset="0"/>
                                  <a:ea typeface="メイリオ" panose="020B0604030504040204" pitchFamily="50" charset="-128"/>
                                </a:rPr>
                                <m:t>7</m:t>
                              </m:r>
                            </m:den>
                          </m:f>
                          <m:r>
                            <a:rPr lang="en-US" altLang="ja-JP" sz="2400" b="0" i="1" smtClean="0">
                              <a:latin typeface="Cambria Math" panose="02040503050406030204" pitchFamily="18" charset="0"/>
                              <a:ea typeface="メイリオ" panose="020B0604030504040204" pitchFamily="50" charset="-128"/>
                            </a:rPr>
                            <m:t>+</m:t>
                          </m:r>
                          <m:f>
                            <m:fPr>
                              <m:ctrlPr>
                                <a:rPr lang="en-US" altLang="ja-JP" sz="2400" i="1">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2</m:t>
                              </m:r>
                            </m:num>
                            <m:den>
                              <m:r>
                                <a:rPr lang="en-US" altLang="ja-JP" sz="2400" i="1">
                                  <a:latin typeface="Cambria Math" panose="02040503050406030204" pitchFamily="18" charset="0"/>
                                  <a:ea typeface="メイリオ" panose="020B0604030504040204" pitchFamily="50" charset="-128"/>
                                </a:rPr>
                                <m:t>7</m:t>
                              </m:r>
                            </m:den>
                          </m:f>
                        </m:e>
                      </m:nary>
                      <m:r>
                        <a:rPr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7A2E473D-0654-FEB1-B54B-AA8C1ABAA752}"/>
                  </a:ext>
                </a:extLst>
              </p:cNvPr>
              <p:cNvSpPr txBox="1">
                <a:spLocks noRot="1" noChangeAspect="1" noMove="1" noResize="1" noEditPoints="1" noAdjustHandles="1" noChangeArrowheads="1" noChangeShapeType="1" noTextEdit="1"/>
              </p:cNvSpPr>
              <p:nvPr/>
            </p:nvSpPr>
            <p:spPr>
              <a:xfrm>
                <a:off x="5923967" y="4198475"/>
                <a:ext cx="3193118" cy="847924"/>
              </a:xfrm>
              <a:prstGeom prst="rect">
                <a:avLst/>
              </a:prstGeom>
              <a:blipFill>
                <a:blip r:embed="rId4"/>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0FACEAC-B6EC-92D4-2623-09C8E6E88165}"/>
              </a:ext>
            </a:extLst>
          </p:cNvPr>
          <p:cNvSpPr txBox="1"/>
          <p:nvPr/>
        </p:nvSpPr>
        <p:spPr>
          <a:xfrm>
            <a:off x="2296300" y="6084242"/>
            <a:ext cx="357020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カテゴリカル分布と呼ぶ</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CE1BAC-171B-9A55-64EE-FA30779A22C5}"/>
                  </a:ext>
                </a:extLst>
              </p:cNvPr>
              <p:cNvSpPr txBox="1"/>
              <p:nvPr/>
            </p:nvSpPr>
            <p:spPr>
              <a:xfrm>
                <a:off x="637152" y="1127700"/>
                <a:ext cx="10127003" cy="1208729"/>
              </a:xfrm>
              <a:prstGeom prst="rect">
                <a:avLst/>
              </a:prstGeom>
              <a:noFill/>
            </p:spPr>
            <p:txBody>
              <a:bodyPr wrap="none" rtlCol="0">
                <a:spAutoFit/>
              </a:bodyPr>
              <a:lstStyle/>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各面の面積がサイコロ出目の確率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（面積和が</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サイコロの各面（語彙</a:t>
                </a:r>
                <a:r>
                  <a:rPr lang="en-US" altLang="ja-JP" sz="2400" dirty="0">
                    <a:latin typeface="メイリオ" panose="020B0604030504040204" pitchFamily="50" charset="-128"/>
                    <a:ea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分散がない（中心性がない）</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1CE1BAC-171B-9A55-64EE-FA30779A22C5}"/>
                  </a:ext>
                </a:extLst>
              </p:cNvPr>
              <p:cNvSpPr txBox="1">
                <a:spLocks noRot="1" noChangeAspect="1" noMove="1" noResize="1" noEditPoints="1" noAdjustHandles="1" noChangeArrowheads="1" noChangeShapeType="1" noTextEdit="1"/>
              </p:cNvSpPr>
              <p:nvPr/>
            </p:nvSpPr>
            <p:spPr>
              <a:xfrm>
                <a:off x="637152" y="1127700"/>
                <a:ext cx="10127003" cy="1208729"/>
              </a:xfrm>
              <a:prstGeom prst="rect">
                <a:avLst/>
              </a:prstGeom>
              <a:blipFill>
                <a:blip r:embed="rId5"/>
                <a:stretch>
                  <a:fillRect l="-843" t="-51010" b="-1212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278DC6B-7847-2754-E8B2-6E05C6D44F5E}"/>
              </a:ext>
            </a:extLst>
          </p:cNvPr>
          <p:cNvSpPr txBox="1"/>
          <p:nvPr/>
        </p:nvSpPr>
        <p:spPr>
          <a:xfrm>
            <a:off x="2239492" y="3247812"/>
            <a:ext cx="609333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グルメの語彙</a:t>
            </a:r>
            <a:r>
              <a:rPr kumimoji="1" lang="en-US" altLang="ja-JP" sz="2400" dirty="0">
                <a:latin typeface="メイリオ" panose="020B0604030504040204" pitchFamily="50" charset="-128"/>
                <a:ea typeface="メイリオ" panose="020B0604030504040204" pitchFamily="50" charset="-128"/>
              </a:rPr>
              <a:t>id:1,  </a:t>
            </a:r>
            <a:r>
              <a:rPr kumimoji="1" lang="ja-JP" altLang="en-US" sz="2400" dirty="0">
                <a:latin typeface="メイリオ" panose="020B0604030504040204" pitchFamily="50" charset="-128"/>
                <a:ea typeface="メイリオ" panose="020B0604030504040204" pitchFamily="50" charset="-128"/>
              </a:rPr>
              <a:t>温泉の語彙</a:t>
            </a:r>
            <a:r>
              <a:rPr kumimoji="1" lang="en-US" altLang="ja-JP" sz="2400" dirty="0">
                <a:latin typeface="メイリオ" panose="020B0604030504040204" pitchFamily="50" charset="-128"/>
                <a:ea typeface="メイリオ" panose="020B0604030504040204" pitchFamily="50" charset="-128"/>
              </a:rPr>
              <a:t>id:2 </a:t>
            </a:r>
            <a:r>
              <a:rPr kumimoji="1" lang="ja-JP" altLang="en-US" sz="2400" dirty="0">
                <a:latin typeface="メイリオ" panose="020B0604030504040204" pitchFamily="50" charset="-128"/>
                <a:ea typeface="メイリオ" panose="020B0604030504040204" pitchFamily="50" charset="-128"/>
              </a:rPr>
              <a:t>とする</a:t>
            </a:r>
          </a:p>
        </p:txBody>
      </p:sp>
      <p:sp>
        <p:nvSpPr>
          <p:cNvPr id="13" name="テキスト ボックス 12">
            <a:extLst>
              <a:ext uri="{FF2B5EF4-FFF2-40B4-BE49-F238E27FC236}">
                <a16:creationId xmlns:a16="http://schemas.microsoft.com/office/drawing/2014/main" id="{75313D57-6CC1-B7EF-15C0-5CA88D608569}"/>
              </a:ext>
            </a:extLst>
          </p:cNvPr>
          <p:cNvSpPr txBox="1"/>
          <p:nvPr/>
        </p:nvSpPr>
        <p:spPr>
          <a:xfrm>
            <a:off x="2418202" y="565435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歪んだ面</a:t>
            </a:r>
          </a:p>
        </p:txBody>
      </p:sp>
    </p:spTree>
    <p:extLst>
      <p:ext uri="{BB962C8B-B14F-4D97-AF65-F5344CB8AC3E}">
        <p14:creationId xmlns:p14="http://schemas.microsoft.com/office/powerpoint/2010/main" val="254654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336C16-AD8B-A8DF-73C2-F09B02B1BB42}"/>
              </a:ext>
            </a:extLst>
          </p:cNvPr>
          <p:cNvSpPr txBox="1"/>
          <p:nvPr/>
        </p:nvSpPr>
        <p:spPr>
          <a:xfrm>
            <a:off x="609138" y="303046"/>
            <a:ext cx="903484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a:t>
            </a:r>
            <a:r>
              <a:rPr lang="ja-JP" altLang="en-US" sz="3200" dirty="0">
                <a:latin typeface="メイリオ" panose="020B0604030504040204" pitchFamily="50" charset="-128"/>
                <a:ea typeface="メイリオ" panose="020B0604030504040204" pitchFamily="50" charset="-128"/>
              </a:rPr>
              <a:t>から口コミの確率を計算する</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3F528B7-0BD1-B31C-128A-54F2861EA964}"/>
                  </a:ext>
                </a:extLst>
              </p:cNvPr>
              <p:cNvSpPr txBox="1"/>
              <p:nvPr/>
            </p:nvSpPr>
            <p:spPr>
              <a:xfrm>
                <a:off x="691234" y="870017"/>
                <a:ext cx="9586086"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ある口コミに語彙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sSub>
                      <m:sSubPr>
                        <m:ctrlPr>
                          <a:rPr kumimoji="1" lang="en-US" altLang="ja-JP" sz="240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𝑛</m:t>
                        </m:r>
                      </m:e>
                      <m:sub>
                        <m:r>
                          <a:rPr kumimoji="1" lang="en-US" altLang="ja-JP" sz="2400" b="0" i="1" dirty="0"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回出現したとする。</a:t>
                </a:r>
                <a:r>
                  <a:rPr lang="en-US" altLang="ja-JP" sz="2400" dirty="0">
                    <a:ea typeface="メイリオ" panose="020B0604030504040204" pitchFamily="50" charset="-128"/>
                  </a:rPr>
                  <a:t> </a:t>
                </a:r>
                <a:r>
                  <a:rPr lang="ja-JP" altLang="en-US" sz="2400" dirty="0">
                    <a:ea typeface="メイリオ" panose="020B0604030504040204" pitchFamily="50" charset="-128"/>
                  </a:rPr>
                  <a:t>（語彙</a:t>
                </a:r>
                <a:r>
                  <a:rPr lang="en-US" altLang="ja-JP" sz="2400" dirty="0">
                    <a:ea typeface="メイリオ" panose="020B0604030504040204" pitchFamily="50" charset="-128"/>
                  </a:rPr>
                  <a:t>id</a:t>
                </a:r>
                <a:r>
                  <a:rPr kumimoji="1" lang="en-US" altLang="ja-JP" sz="2400" dirty="0">
                    <a:latin typeface="メイリオ" panose="020B0604030504040204" pitchFamily="50" charset="-128"/>
                    <a:ea typeface="メイリオ" panose="020B0604030504040204" pitchFamily="50" charset="-128"/>
                  </a:rPr>
                  <a:t>{1,2,</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𝑣</m:t>
                    </m:r>
                    <m:r>
                      <a:rPr kumimoji="1" lang="en-US" altLang="ja-JP" sz="2400" b="0" i="0"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𝑉</m:t>
                    </m:r>
                    <m:r>
                      <a:rPr kumimoji="1" lang="en-US" altLang="ja-JP" sz="2400" b="0" i="1" smtClean="0">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3F528B7-0BD1-B31C-128A-54F2861EA964}"/>
                  </a:ext>
                </a:extLst>
              </p:cNvPr>
              <p:cNvSpPr txBox="1">
                <a:spLocks noRot="1" noChangeAspect="1" noMove="1" noResize="1" noEditPoints="1" noAdjustHandles="1" noChangeArrowheads="1" noChangeShapeType="1" noTextEdit="1"/>
              </p:cNvSpPr>
              <p:nvPr/>
            </p:nvSpPr>
            <p:spPr>
              <a:xfrm>
                <a:off x="691234" y="870017"/>
                <a:ext cx="9586086" cy="461665"/>
              </a:xfrm>
              <a:prstGeom prst="rect">
                <a:avLst/>
              </a:prstGeom>
              <a:blipFill>
                <a:blip r:embed="rId2"/>
                <a:stretch>
                  <a:fillRect l="-954" t="-13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EA83C7-B416-3FC1-E0B3-F6A0C6796FD1}"/>
                  </a:ext>
                </a:extLst>
              </p:cNvPr>
              <p:cNvSpPr txBox="1"/>
              <p:nvPr/>
            </p:nvSpPr>
            <p:spPr>
              <a:xfrm>
                <a:off x="2935564" y="1416843"/>
                <a:ext cx="2768001"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r>
                            <a:rPr lang="en-US" altLang="ja-JP" sz="2400" b="1" i="1">
                              <a:latin typeface="Cambria Math" panose="02040503050406030204" pitchFamily="18" charset="0"/>
                              <a:ea typeface="メイリオ" panose="020B0604030504040204" pitchFamily="50" charset="-128"/>
                            </a:rPr>
                            <m:t>𝒙</m:t>
                          </m:r>
                        </m:e>
                        <m:e>
                          <m:r>
                            <a:rPr lang="ja-JP" altLang="en-US" sz="2400" b="1" i="1">
                              <a:latin typeface="Cambria Math" panose="02040503050406030204" pitchFamily="18" charset="0"/>
                              <a:ea typeface="メイリオ" panose="020B0604030504040204" pitchFamily="50" charset="-128"/>
                            </a:rPr>
                            <m:t>𝝓</m:t>
                          </m:r>
                        </m:e>
                      </m:d>
                      <m:r>
                        <a:rPr lang="en-US" altLang="ja-JP" sz="2400" i="1">
                          <a:latin typeface="Cambria Math" panose="02040503050406030204" pitchFamily="18" charset="0"/>
                          <a:ea typeface="メイリオ" panose="020B0604030504040204" pitchFamily="50" charset="-128"/>
                        </a:rPr>
                        <m:t>=</m:t>
                      </m:r>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82EA83C7-B416-3FC1-E0B3-F6A0C6796FD1}"/>
                  </a:ext>
                </a:extLst>
              </p:cNvPr>
              <p:cNvSpPr txBox="1">
                <a:spLocks noRot="1" noChangeAspect="1" noMove="1" noResize="1" noEditPoints="1" noAdjustHandles="1" noChangeArrowheads="1" noChangeShapeType="1" noTextEdit="1"/>
              </p:cNvSpPr>
              <p:nvPr/>
            </p:nvSpPr>
            <p:spPr>
              <a:xfrm>
                <a:off x="2935564" y="1416843"/>
                <a:ext cx="2768001" cy="10383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8EA5BE4-F590-A717-C8D5-0B7AC53A5C78}"/>
                  </a:ext>
                </a:extLst>
              </p:cNvPr>
              <p:cNvSpPr txBox="1"/>
              <p:nvPr/>
            </p:nvSpPr>
            <p:spPr>
              <a:xfrm>
                <a:off x="5733365" y="1592707"/>
                <a:ext cx="4990918" cy="879728"/>
              </a:xfrm>
              <a:prstGeom prst="rect">
                <a:avLst/>
              </a:prstGeom>
              <a:noFill/>
            </p:spPr>
            <p:txBody>
              <a:bodyPr wrap="none" rtlCol="0">
                <a:spAutoFit/>
              </a:bodyPr>
              <a:lstStyle/>
              <a:p>
                <a:pPr algn="l"/>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𝑛</m:t>
                    </m:r>
                    <m:r>
                      <a:rPr lang="ja-JP" altLang="en-US" sz="2400" i="1" dirty="0">
                        <a:latin typeface="Cambria Math" panose="02040503050406030204" pitchFamily="18" charset="0"/>
                        <a:ea typeface="メイリオ" panose="020B0604030504040204" pitchFamily="50" charset="-128"/>
                      </a:rPr>
                      <m:t>回</m:t>
                    </m:r>
                  </m:oMath>
                </a14:m>
                <a:r>
                  <a:rPr kumimoji="1" lang="ja-JP" altLang="en-US" sz="2400" dirty="0">
                    <a:latin typeface="メイリオ" panose="020B0604030504040204" pitchFamily="50" charset="-128"/>
                    <a:ea typeface="メイリオ" panose="020B0604030504040204" pitchFamily="50" charset="-128"/>
                  </a:rPr>
                  <a:t>出現する同時確率</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種類の語彙</a:t>
                </a:r>
              </a:p>
            </p:txBody>
          </p:sp>
        </mc:Choice>
        <mc:Fallback xmlns="">
          <p:sp>
            <p:nvSpPr>
              <p:cNvPr id="16" name="テキスト ボックス 15">
                <a:extLst>
                  <a:ext uri="{FF2B5EF4-FFF2-40B4-BE49-F238E27FC236}">
                    <a16:creationId xmlns:a16="http://schemas.microsoft.com/office/drawing/2014/main" id="{88EA5BE4-F590-A717-C8D5-0B7AC53A5C78}"/>
                  </a:ext>
                </a:extLst>
              </p:cNvPr>
              <p:cNvSpPr txBox="1">
                <a:spLocks noRot="1" noChangeAspect="1" noMove="1" noResize="1" noEditPoints="1" noAdjustHandles="1" noChangeArrowheads="1" noChangeShapeType="1" noTextEdit="1"/>
              </p:cNvSpPr>
              <p:nvPr/>
            </p:nvSpPr>
            <p:spPr>
              <a:xfrm>
                <a:off x="5733365" y="1592707"/>
                <a:ext cx="4990918" cy="879728"/>
              </a:xfrm>
              <a:prstGeom prst="rect">
                <a:avLst/>
              </a:prstGeom>
              <a:blipFill>
                <a:blip r:embed="rId4"/>
                <a:stretch>
                  <a:fillRect l="-978" t="-1379" b="-13793"/>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F228D2E-0A9F-C353-E5F9-07AE87CAA00D}"/>
              </a:ext>
            </a:extLst>
          </p:cNvPr>
          <p:cNvSpPr txBox="1"/>
          <p:nvPr/>
        </p:nvSpPr>
        <p:spPr>
          <a:xfrm>
            <a:off x="1146313" y="4586371"/>
            <a:ext cx="2852063"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グルメ</a:t>
            </a: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温泉</a:t>
            </a:r>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5E2046C-0EA2-890E-8179-459B52B9C86B}"/>
                  </a:ext>
                </a:extLst>
              </p:cNvPr>
              <p:cNvSpPr txBox="1"/>
              <p:nvPr/>
            </p:nvSpPr>
            <p:spPr>
              <a:xfrm>
                <a:off x="1229027" y="5136019"/>
                <a:ext cx="2686633" cy="384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3, </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5E2046C-0EA2-890E-8179-459B52B9C86B}"/>
                  </a:ext>
                </a:extLst>
              </p:cNvPr>
              <p:cNvSpPr txBox="1">
                <a:spLocks noRot="1" noChangeAspect="1" noMove="1" noResize="1" noEditPoints="1" noAdjustHandles="1" noChangeArrowheads="1" noChangeShapeType="1" noTextEdit="1"/>
              </p:cNvSpPr>
              <p:nvPr/>
            </p:nvSpPr>
            <p:spPr>
              <a:xfrm>
                <a:off x="1229027" y="5136019"/>
                <a:ext cx="2686633" cy="384849"/>
              </a:xfrm>
              <a:prstGeom prst="rect">
                <a:avLst/>
              </a:prstGeom>
              <a:blipFill>
                <a:blip r:embed="rId5"/>
                <a:stretch>
                  <a:fillRect l="-455" t="-15873" r="-3182"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3D630BE7-6B61-99B1-AD5B-AB6D7B7E25BB}"/>
                  </a:ext>
                </a:extLst>
              </p:cNvPr>
              <p:cNvSpPr txBox="1"/>
              <p:nvPr/>
            </p:nvSpPr>
            <p:spPr>
              <a:xfrm>
                <a:off x="3846050" y="4498388"/>
                <a:ext cx="4705006" cy="473463"/>
              </a:xfrm>
              <a:prstGeom prst="rect">
                <a:avLst/>
              </a:prstGeom>
              <a:noFill/>
            </p:spPr>
            <p:txBody>
              <a:bodyPr wrap="none" rtlCol="0">
                <a:spAutoFit/>
              </a:bodyPr>
              <a:lstStyle/>
              <a:p>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sSubSup>
                  </m:oMath>
                </a14:m>
                <a:r>
                  <a:rPr lang="en-US" altLang="ja-JP" sz="2400" dirty="0">
                    <a:ea typeface="メイリオ" panose="020B0604030504040204" pitchFamily="50" charset="-128"/>
                  </a:rPr>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sub>
                      <m:sup>
                        <m:r>
                          <a:rPr lang="en-US" altLang="ja-JP" sz="2400" b="0" i="1" smtClean="0">
                            <a:latin typeface="Cambria Math" panose="02040503050406030204" pitchFamily="18" charset="0"/>
                            <a:ea typeface="メイリオ" panose="020B0604030504040204" pitchFamily="50" charset="-128"/>
                          </a:rPr>
                          <m:t>2</m:t>
                        </m:r>
                      </m:sup>
                    </m:sSubSup>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5/7</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5</m:t>
                        </m:r>
                      </m:sup>
                    </m:sSup>
                    <m:r>
                      <a:rPr lang="ja-JP" altLang="en-US"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2</m:t>
                        </m:r>
                      </m:sup>
                    </m:sSup>
                  </m:oMath>
                </a14:m>
                <a:r>
                  <a:rPr kumimoji="1" lang="en-US" altLang="ja-JP" sz="2400" dirty="0">
                    <a:latin typeface="メイリオ" panose="020B0604030504040204" pitchFamily="50" charset="-128"/>
                    <a:ea typeface="メイリオ" panose="020B0604030504040204" pitchFamily="50" charset="-128"/>
                  </a:rPr>
                  <a:t>=0.03</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D630BE7-6B61-99B1-AD5B-AB6D7B7E25BB}"/>
                  </a:ext>
                </a:extLst>
              </p:cNvPr>
              <p:cNvSpPr txBox="1">
                <a:spLocks noRot="1" noChangeAspect="1" noMove="1" noResize="1" noEditPoints="1" noAdjustHandles="1" noChangeArrowheads="1" noChangeShapeType="1" noTextEdit="1"/>
              </p:cNvSpPr>
              <p:nvPr/>
            </p:nvSpPr>
            <p:spPr>
              <a:xfrm>
                <a:off x="3846050" y="4498388"/>
                <a:ext cx="4705006" cy="473463"/>
              </a:xfrm>
              <a:prstGeom prst="rect">
                <a:avLst/>
              </a:prstGeom>
              <a:blipFill>
                <a:blip r:embed="rId6"/>
                <a:stretch>
                  <a:fillRect l="-1036" t="-5128" r="-777" b="-30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86F45FD-59A7-A2F3-F37E-154D59B29EC7}"/>
                  </a:ext>
                </a:extLst>
              </p:cNvPr>
              <p:cNvSpPr txBox="1"/>
              <p:nvPr/>
            </p:nvSpPr>
            <p:spPr>
              <a:xfrm>
                <a:off x="3846050" y="5075756"/>
                <a:ext cx="4788362" cy="468975"/>
              </a:xfrm>
              <a:prstGeom prst="rect">
                <a:avLst/>
              </a:prstGeom>
              <a:noFill/>
            </p:spPr>
            <p:txBody>
              <a:bodyPr wrap="none" rtlCol="0">
                <a:spAutoFit/>
              </a:bodyPr>
              <a:lstStyle/>
              <a:p>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3</m:t>
                        </m:r>
                      </m:sup>
                    </m:sSubSup>
                  </m:oMath>
                </a14:m>
                <a:r>
                  <a:rPr lang="en-US" altLang="ja-JP" sz="2400" dirty="0">
                    <a:ea typeface="メイリオ" panose="020B0604030504040204" pitchFamily="50" charset="-128"/>
                  </a:rPr>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sub>
                      <m:sup>
                        <m:r>
                          <a:rPr lang="en-US" altLang="ja-JP" sz="2400" b="0" i="1" smtClean="0">
                            <a:latin typeface="Cambria Math" panose="02040503050406030204" pitchFamily="18" charset="0"/>
                            <a:ea typeface="メイリオ" panose="020B0604030504040204" pitchFamily="50" charset="-128"/>
                          </a:rPr>
                          <m:t>0</m:t>
                        </m:r>
                      </m:sup>
                    </m:sSubSup>
                    <m:r>
                      <a:rPr lang="en-US" altLang="ja-JP" sz="2400" i="1">
                        <a:latin typeface="Cambria Math" panose="02040503050406030204" pitchFamily="18" charset="0"/>
                        <a:ea typeface="メイリオ" panose="020B0604030504040204" pitchFamily="50" charset="-128"/>
                      </a:rPr>
                      <m:t>=(5/7</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3</m:t>
                        </m:r>
                      </m:sup>
                    </m:sSup>
                    <m:r>
                      <a:rPr lang="ja-JP" altLang="en-US"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0</m:t>
                        </m:r>
                      </m:sup>
                    </m:sSup>
                    <m:r>
                      <m:rPr>
                        <m:nor/>
                      </m:rPr>
                      <a:rPr lang="en-US" altLang="ja-JP" sz="2400" dirty="0">
                        <a:latin typeface="メイリオ" panose="020B0604030504040204" pitchFamily="50" charset="-128"/>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0.36</m:t>
                    </m:r>
                  </m:oMath>
                </a14:m>
                <a:r>
                  <a:rPr kumimoji="1" lang="en-US" altLang="ja-JP" sz="2400" dirty="0">
                    <a:latin typeface="メイリオ" panose="020B0604030504040204" pitchFamily="50" charset="-128"/>
                    <a:ea typeface="メイリオ" panose="020B0604030504040204" pitchFamily="50" charset="-128"/>
                  </a:rPr>
                  <a:t>4</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686F45FD-59A7-A2F3-F37E-154D59B29EC7}"/>
                  </a:ext>
                </a:extLst>
              </p:cNvPr>
              <p:cNvSpPr txBox="1">
                <a:spLocks noRot="1" noChangeAspect="1" noMove="1" noResize="1" noEditPoints="1" noAdjustHandles="1" noChangeArrowheads="1" noChangeShapeType="1" noTextEdit="1"/>
              </p:cNvSpPr>
              <p:nvPr/>
            </p:nvSpPr>
            <p:spPr>
              <a:xfrm>
                <a:off x="3846050" y="5075756"/>
                <a:ext cx="4788362" cy="468975"/>
              </a:xfrm>
              <a:prstGeom prst="rect">
                <a:avLst/>
              </a:prstGeom>
              <a:blipFill>
                <a:blip r:embed="rId7"/>
                <a:stretch>
                  <a:fillRect l="-1019" t="-6494" r="-892" b="-31169"/>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ECE6C3E-815F-5476-A36E-43E2563E015C}"/>
              </a:ext>
            </a:extLst>
          </p:cNvPr>
          <p:cNvSpPr txBox="1"/>
          <p:nvPr/>
        </p:nvSpPr>
        <p:spPr>
          <a:xfrm>
            <a:off x="9495428" y="3576147"/>
            <a:ext cx="2696572" cy="1015663"/>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正規分布の確率</a:t>
            </a:r>
            <a:endParaRPr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平均　グルメ</a:t>
            </a:r>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温泉</a:t>
            </a:r>
            <a:r>
              <a:rPr kumimoji="1" lang="en-US" altLang="ja-JP" dirty="0">
                <a:latin typeface="メイリオ" panose="020B0604030504040204" pitchFamily="50" charset="-128"/>
                <a:ea typeface="メイリオ" panose="020B0604030504040204" pitchFamily="50" charset="-128"/>
              </a:rPr>
              <a:t>:2</a:t>
            </a:r>
          </a:p>
          <a:p>
            <a:pPr algn="l"/>
            <a:r>
              <a:rPr lang="ja-JP" altLang="en-US" dirty="0">
                <a:latin typeface="メイリオ" panose="020B0604030504040204" pitchFamily="50" charset="-128"/>
                <a:ea typeface="メイリオ" panose="020B0604030504040204" pitchFamily="50" charset="-128"/>
              </a:rPr>
              <a:t>共分散 単位行列</a:t>
            </a:r>
            <a:endParaRPr kumimoji="1" lang="ja-JP" altLang="en-US"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27ED57D6-4567-09BA-C9EE-7CBC57F6145F}"/>
              </a:ext>
            </a:extLst>
          </p:cNvPr>
          <p:cNvSpPr txBox="1"/>
          <p:nvPr/>
        </p:nvSpPr>
        <p:spPr>
          <a:xfrm>
            <a:off x="10305460" y="4594455"/>
            <a:ext cx="101021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0.16  </a:t>
            </a:r>
            <a:endParaRPr kumimoji="1" lang="ja-JP" altLang="en-US" sz="20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A4428A97-0247-2F9A-E546-DD9C71D87FA2}"/>
              </a:ext>
            </a:extLst>
          </p:cNvPr>
          <p:cNvSpPr txBox="1"/>
          <p:nvPr/>
        </p:nvSpPr>
        <p:spPr>
          <a:xfrm>
            <a:off x="10412181" y="5060812"/>
            <a:ext cx="90922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0.003</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A59FBE-3712-AA0B-7D5A-D63AD4F78E90}"/>
              </a:ext>
            </a:extLst>
          </p:cNvPr>
          <p:cNvSpPr txBox="1"/>
          <p:nvPr/>
        </p:nvSpPr>
        <p:spPr>
          <a:xfrm>
            <a:off x="138866" y="3528712"/>
            <a:ext cx="6647974"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口コミからカテゴリカル分布確率を計算する例</a:t>
            </a:r>
          </a:p>
        </p:txBody>
      </p:sp>
      <p:sp>
        <p:nvSpPr>
          <p:cNvPr id="13" name="テキスト ボックス 12">
            <a:extLst>
              <a:ext uri="{FF2B5EF4-FFF2-40B4-BE49-F238E27FC236}">
                <a16:creationId xmlns:a16="http://schemas.microsoft.com/office/drawing/2014/main" id="{8D990A22-2A54-AF9D-B034-F2028F3BB54A}"/>
              </a:ext>
            </a:extLst>
          </p:cNvPr>
          <p:cNvSpPr txBox="1"/>
          <p:nvPr/>
        </p:nvSpPr>
        <p:spPr>
          <a:xfrm>
            <a:off x="2935564" y="2585075"/>
            <a:ext cx="770255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（厳密にはカテゴリカル分布の同時確率を計算する式だが、一般にカテゴリカル分布確率と呼んでいる）</a:t>
            </a:r>
          </a:p>
        </p:txBody>
      </p:sp>
      <p:sp>
        <p:nvSpPr>
          <p:cNvPr id="17" name="矢印: 左右 16">
            <a:extLst>
              <a:ext uri="{FF2B5EF4-FFF2-40B4-BE49-F238E27FC236}">
                <a16:creationId xmlns:a16="http://schemas.microsoft.com/office/drawing/2014/main" id="{F03BD1B9-60A2-EECC-69DF-18992764E63A}"/>
              </a:ext>
            </a:extLst>
          </p:cNvPr>
          <p:cNvSpPr/>
          <p:nvPr/>
        </p:nvSpPr>
        <p:spPr>
          <a:xfrm>
            <a:off x="8737441" y="4751885"/>
            <a:ext cx="1297320" cy="596140"/>
          </a:xfrm>
          <a:prstGeom prst="leftRightArrow">
            <a:avLst>
              <a:gd name="adj1" fmla="val 50000"/>
              <a:gd name="adj2" fmla="val 6118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81630FA-EEF6-5DDE-EF50-D341D80E1A64}"/>
              </a:ext>
            </a:extLst>
          </p:cNvPr>
          <p:cNvSpPr txBox="1"/>
          <p:nvPr/>
        </p:nvSpPr>
        <p:spPr>
          <a:xfrm>
            <a:off x="-66759" y="4574544"/>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平均の点</a:t>
            </a:r>
          </a:p>
        </p:txBody>
      </p:sp>
      <p:sp>
        <p:nvSpPr>
          <p:cNvPr id="30" name="テキスト ボックス 29">
            <a:extLst>
              <a:ext uri="{FF2B5EF4-FFF2-40B4-BE49-F238E27FC236}">
                <a16:creationId xmlns:a16="http://schemas.microsoft.com/office/drawing/2014/main" id="{65D3D165-ADA1-721E-B6B5-6A9767107D88}"/>
              </a:ext>
            </a:extLst>
          </p:cNvPr>
          <p:cNvSpPr txBox="1"/>
          <p:nvPr/>
        </p:nvSpPr>
        <p:spPr>
          <a:xfrm>
            <a:off x="761808" y="6003901"/>
            <a:ext cx="1095684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２つめのデータのカテゴリカル分布確率は大きくなる（正規分布では小さい）</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➡正規分布の場合と違って、直観的に妥当な確率</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66CC0023-E8D2-CCF9-B362-755575ADEF05}"/>
              </a:ext>
            </a:extLst>
          </p:cNvPr>
          <p:cNvSpPr txBox="1"/>
          <p:nvPr/>
        </p:nvSpPr>
        <p:spPr>
          <a:xfrm>
            <a:off x="931653" y="1599579"/>
            <a:ext cx="209807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カテゴリカル分布確率</a:t>
            </a:r>
          </a:p>
        </p:txBody>
      </p:sp>
    </p:spTree>
    <p:extLst>
      <p:ext uri="{BB962C8B-B14F-4D97-AF65-F5344CB8AC3E}">
        <p14:creationId xmlns:p14="http://schemas.microsoft.com/office/powerpoint/2010/main" val="251532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92B852-3FC2-D0C8-751B-79B8B2C13326}"/>
              </a:ext>
            </a:extLst>
          </p:cNvPr>
          <p:cNvSpPr txBox="1"/>
          <p:nvPr/>
        </p:nvSpPr>
        <p:spPr>
          <a:xfrm>
            <a:off x="2097889" y="2750492"/>
            <a:ext cx="799622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グルメ</a:t>
            </a:r>
            <a:r>
              <a:rPr lang="en-US" altLang="ja-JP"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のカテゴリカル分布確率を計算せよ</a:t>
            </a:r>
          </a:p>
        </p:txBody>
      </p:sp>
    </p:spTree>
    <p:extLst>
      <p:ext uri="{BB962C8B-B14F-4D97-AF65-F5344CB8AC3E}">
        <p14:creationId xmlns:p14="http://schemas.microsoft.com/office/powerpoint/2010/main" val="268845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86AB1E-EFB0-95FB-5099-FE0D006F8C43}"/>
              </a:ext>
            </a:extLst>
          </p:cNvPr>
          <p:cNvSpPr txBox="1"/>
          <p:nvPr/>
        </p:nvSpPr>
        <p:spPr>
          <a:xfrm>
            <a:off x="152135" y="93411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スパースなデータでもカテゴリカル分布は当てはまりがよい</a:t>
            </a:r>
          </a:p>
        </p:txBody>
      </p:sp>
      <p:graphicFrame>
        <p:nvGraphicFramePr>
          <p:cNvPr id="4" name="表 3">
            <a:extLst>
              <a:ext uri="{FF2B5EF4-FFF2-40B4-BE49-F238E27FC236}">
                <a16:creationId xmlns:a16="http://schemas.microsoft.com/office/drawing/2014/main" id="{64C7E7A6-257C-9224-8C75-10C71A2C0C91}"/>
              </a:ext>
            </a:extLst>
          </p:cNvPr>
          <p:cNvGraphicFramePr>
            <a:graphicFrameLocks noGrp="1"/>
          </p:cNvGraphicFramePr>
          <p:nvPr>
            <p:extLst>
              <p:ext uri="{D42A27DB-BD31-4B8C-83A1-F6EECF244321}">
                <p14:modId xmlns:p14="http://schemas.microsoft.com/office/powerpoint/2010/main" val="2911464779"/>
              </p:ext>
            </p:extLst>
          </p:nvPr>
        </p:nvGraphicFramePr>
        <p:xfrm>
          <a:off x="194191" y="3717807"/>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graphicFrame>
        <p:nvGraphicFramePr>
          <p:cNvPr id="5" name="表 4">
            <a:extLst>
              <a:ext uri="{FF2B5EF4-FFF2-40B4-BE49-F238E27FC236}">
                <a16:creationId xmlns:a16="http://schemas.microsoft.com/office/drawing/2014/main" id="{ADA2C19C-2D2D-C77C-8A19-EF42ADF3A6E7}"/>
              </a:ext>
            </a:extLst>
          </p:cNvPr>
          <p:cNvGraphicFramePr>
            <a:graphicFrameLocks noGrp="1"/>
          </p:cNvGraphicFramePr>
          <p:nvPr>
            <p:extLst>
              <p:ext uri="{D42A27DB-BD31-4B8C-83A1-F6EECF244321}">
                <p14:modId xmlns:p14="http://schemas.microsoft.com/office/powerpoint/2010/main" val="1272505663"/>
              </p:ext>
            </p:extLst>
          </p:nvPr>
        </p:nvGraphicFramePr>
        <p:xfrm>
          <a:off x="202384" y="4945918"/>
          <a:ext cx="8559800" cy="74168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5154974-8531-44A1-6B19-211BE0017ACF}"/>
                  </a:ext>
                </a:extLst>
              </p:cNvPr>
              <p:cNvSpPr txBox="1"/>
              <p:nvPr/>
            </p:nvSpPr>
            <p:spPr>
              <a:xfrm>
                <a:off x="1641645" y="3286704"/>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C5154974-8531-44A1-6B19-211BE0017ACF}"/>
                  </a:ext>
                </a:extLst>
              </p:cNvPr>
              <p:cNvSpPr txBox="1">
                <a:spLocks noRot="1" noChangeAspect="1" noMove="1" noResize="1" noEditPoints="1" noAdjustHandles="1" noChangeArrowheads="1" noChangeShapeType="1" noTextEdit="1"/>
              </p:cNvSpPr>
              <p:nvPr/>
            </p:nvSpPr>
            <p:spPr>
              <a:xfrm>
                <a:off x="1641645" y="3286704"/>
                <a:ext cx="449675" cy="369332"/>
              </a:xfrm>
              <a:prstGeom prst="rect">
                <a:avLst/>
              </a:prstGeom>
              <a:blipFill>
                <a:blip r:embed="rId2"/>
                <a:stretch>
                  <a:fillRect l="-18919" t="-327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2E5E15-A583-083B-E14F-F5CA4DDC4201}"/>
                  </a:ext>
                </a:extLst>
              </p:cNvPr>
              <p:cNvSpPr txBox="1"/>
              <p:nvPr/>
            </p:nvSpPr>
            <p:spPr>
              <a:xfrm>
                <a:off x="8117855" y="3276251"/>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E2E5E15-A583-083B-E14F-F5CA4DDC4201}"/>
                  </a:ext>
                </a:extLst>
              </p:cNvPr>
              <p:cNvSpPr txBox="1">
                <a:spLocks noRot="1" noChangeAspect="1" noMove="1" noResize="1" noEditPoints="1" noAdjustHandles="1" noChangeArrowheads="1" noChangeShapeType="1" noTextEdit="1"/>
              </p:cNvSpPr>
              <p:nvPr/>
            </p:nvSpPr>
            <p:spPr>
              <a:xfrm>
                <a:off x="8117855" y="3276251"/>
                <a:ext cx="450380" cy="369332"/>
              </a:xfrm>
              <a:prstGeom prst="rect">
                <a:avLst/>
              </a:prstGeom>
              <a:blipFill>
                <a:blip r:embed="rId3"/>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D978AF0-45FE-AF8C-5039-E71729F449FB}"/>
                  </a:ext>
                </a:extLst>
              </p:cNvPr>
              <p:cNvSpPr txBox="1"/>
              <p:nvPr/>
            </p:nvSpPr>
            <p:spPr>
              <a:xfrm>
                <a:off x="2470320" y="3317590"/>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D978AF0-45FE-AF8C-5039-E71729F449FB}"/>
                  </a:ext>
                </a:extLst>
              </p:cNvPr>
              <p:cNvSpPr txBox="1">
                <a:spLocks noRot="1" noChangeAspect="1" noMove="1" noResize="1" noEditPoints="1" noAdjustHandles="1" noChangeArrowheads="1" noChangeShapeType="1" noTextEdit="1"/>
              </p:cNvSpPr>
              <p:nvPr/>
            </p:nvSpPr>
            <p:spPr>
              <a:xfrm>
                <a:off x="2470320" y="3317590"/>
                <a:ext cx="456792" cy="369332"/>
              </a:xfrm>
              <a:prstGeom prst="rect">
                <a:avLst/>
              </a:prstGeom>
              <a:blipFill>
                <a:blip r:embed="rId4"/>
                <a:stretch>
                  <a:fillRect l="-18667" t="-3279" r="-1333" b="-278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176697C-31FB-6CD8-C583-A76D7B38263E}"/>
              </a:ext>
            </a:extLst>
          </p:cNvPr>
          <p:cNvSpPr txBox="1"/>
          <p:nvPr/>
        </p:nvSpPr>
        <p:spPr>
          <a:xfrm>
            <a:off x="3444835" y="3287723"/>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1" name="直線コネクタ 10">
            <a:extLst>
              <a:ext uri="{FF2B5EF4-FFF2-40B4-BE49-F238E27FC236}">
                <a16:creationId xmlns:a16="http://schemas.microsoft.com/office/drawing/2014/main" id="{60D68603-A9D1-9D7E-969B-E87F8922C040}"/>
              </a:ext>
            </a:extLst>
          </p:cNvPr>
          <p:cNvCxnSpPr/>
          <p:nvPr/>
        </p:nvCxnSpPr>
        <p:spPr>
          <a:xfrm>
            <a:off x="635965" y="2771074"/>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D9BDCAD-C3EC-0E28-BF21-4C2283EB92B6}"/>
              </a:ext>
            </a:extLst>
          </p:cNvPr>
          <p:cNvSpPr/>
          <p:nvPr/>
        </p:nvSpPr>
        <p:spPr>
          <a:xfrm>
            <a:off x="1530968" y="2154641"/>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EB0EAC6-9100-FEE4-84CF-7CE84AA8E37C}"/>
              </a:ext>
            </a:extLst>
          </p:cNvPr>
          <p:cNvSpPr/>
          <p:nvPr/>
        </p:nvSpPr>
        <p:spPr>
          <a:xfrm>
            <a:off x="2320144" y="2533750"/>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CCBA545-565F-D930-4B26-5DE16BB8B91B}"/>
              </a:ext>
            </a:extLst>
          </p:cNvPr>
          <p:cNvSpPr/>
          <p:nvPr/>
        </p:nvSpPr>
        <p:spPr>
          <a:xfrm>
            <a:off x="8138057" y="2285300"/>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91A3130-4671-892D-EC1A-31D4B6F4075F}"/>
              </a:ext>
            </a:extLst>
          </p:cNvPr>
          <p:cNvSpPr/>
          <p:nvPr/>
        </p:nvSpPr>
        <p:spPr>
          <a:xfrm>
            <a:off x="7330566" y="2637723"/>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40514C5-D61C-373B-E993-89B671EDA38C}"/>
              </a:ext>
            </a:extLst>
          </p:cNvPr>
          <p:cNvSpPr/>
          <p:nvPr/>
        </p:nvSpPr>
        <p:spPr>
          <a:xfrm>
            <a:off x="6491944" y="2428663"/>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C5A9600-F1CC-86C7-3233-AFA8D0B44BE3}"/>
              </a:ext>
            </a:extLst>
          </p:cNvPr>
          <p:cNvSpPr/>
          <p:nvPr/>
        </p:nvSpPr>
        <p:spPr>
          <a:xfrm>
            <a:off x="5642023" y="2533750"/>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FE077F2-643A-0DDA-71AB-367A83CCF1C9}"/>
              </a:ext>
            </a:extLst>
          </p:cNvPr>
          <p:cNvSpPr/>
          <p:nvPr/>
        </p:nvSpPr>
        <p:spPr>
          <a:xfrm>
            <a:off x="4797789" y="2285300"/>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351E8E4-B2FD-30C5-B0D8-F16AF31ECE0B}"/>
              </a:ext>
            </a:extLst>
          </p:cNvPr>
          <p:cNvSpPr/>
          <p:nvPr/>
        </p:nvSpPr>
        <p:spPr>
          <a:xfrm>
            <a:off x="3953555" y="2368546"/>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F06AF112-7042-D7B1-0BD1-C29C022AD3BD}"/>
              </a:ext>
            </a:extLst>
          </p:cNvPr>
          <p:cNvSpPr/>
          <p:nvPr/>
        </p:nvSpPr>
        <p:spPr>
          <a:xfrm>
            <a:off x="3109321" y="2428663"/>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EDB614F-2033-B3F5-2420-F57509BD51B2}"/>
              </a:ext>
            </a:extLst>
          </p:cNvPr>
          <p:cNvSpPr txBox="1"/>
          <p:nvPr/>
        </p:nvSpPr>
        <p:spPr>
          <a:xfrm>
            <a:off x="1419014" y="283877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43D9082D-A0B8-CA4D-E2E1-C5D19910B477}"/>
              </a:ext>
            </a:extLst>
          </p:cNvPr>
          <p:cNvSpPr txBox="1"/>
          <p:nvPr/>
        </p:nvSpPr>
        <p:spPr>
          <a:xfrm>
            <a:off x="2181040"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8B761DE7-D00E-C3C7-D341-438DF9D2F778}"/>
              </a:ext>
            </a:extLst>
          </p:cNvPr>
          <p:cNvSpPr txBox="1"/>
          <p:nvPr/>
        </p:nvSpPr>
        <p:spPr>
          <a:xfrm>
            <a:off x="3775301"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C81E47F1-3655-F65B-3FE0-3A05ED5F1F52}"/>
              </a:ext>
            </a:extLst>
          </p:cNvPr>
          <p:cNvSpPr txBox="1"/>
          <p:nvPr/>
        </p:nvSpPr>
        <p:spPr>
          <a:xfrm>
            <a:off x="6379990" y="283877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CD1CBC10-EBB3-A787-D74C-392BE74AE10F}"/>
              </a:ext>
            </a:extLst>
          </p:cNvPr>
          <p:cNvSpPr txBox="1"/>
          <p:nvPr/>
        </p:nvSpPr>
        <p:spPr>
          <a:xfrm>
            <a:off x="8025389"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A3ECC355-D48C-D5FF-A42C-AD529182C83D}"/>
              </a:ext>
            </a:extLst>
          </p:cNvPr>
          <p:cNvSpPr txBox="1"/>
          <p:nvPr/>
        </p:nvSpPr>
        <p:spPr>
          <a:xfrm>
            <a:off x="3013275" y="2843582"/>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D6A58F72-5B22-2AC4-B275-314AEB8DD434}"/>
              </a:ext>
            </a:extLst>
          </p:cNvPr>
          <p:cNvSpPr txBox="1"/>
          <p:nvPr/>
        </p:nvSpPr>
        <p:spPr>
          <a:xfrm>
            <a:off x="5455394" y="283877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5C838CD-07A0-CDDB-C31A-3B47CF35A200}"/>
              </a:ext>
            </a:extLst>
          </p:cNvPr>
          <p:cNvSpPr txBox="1"/>
          <p:nvPr/>
        </p:nvSpPr>
        <p:spPr>
          <a:xfrm>
            <a:off x="7161050" y="283877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F97AFE5C-211D-8CC3-43FB-9D515551FF2F}"/>
              </a:ext>
            </a:extLst>
          </p:cNvPr>
          <p:cNvSpPr txBox="1"/>
          <p:nvPr/>
        </p:nvSpPr>
        <p:spPr>
          <a:xfrm>
            <a:off x="4597573" y="2851561"/>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702DCBF4-4F8A-CE79-F143-DBE3CA492084}"/>
              </a:ext>
            </a:extLst>
          </p:cNvPr>
          <p:cNvSpPr txBox="1"/>
          <p:nvPr/>
        </p:nvSpPr>
        <p:spPr>
          <a:xfrm>
            <a:off x="2475196" y="1638665"/>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温泉らしさを表すカテゴリカル分布</a:t>
            </a:r>
          </a:p>
        </p:txBody>
      </p:sp>
      <p:sp>
        <p:nvSpPr>
          <p:cNvPr id="32" name="テキスト ボックス 31">
            <a:extLst>
              <a:ext uri="{FF2B5EF4-FFF2-40B4-BE49-F238E27FC236}">
                <a16:creationId xmlns:a16="http://schemas.microsoft.com/office/drawing/2014/main" id="{BF00B5EF-B8EA-29B0-6377-F72348E6C693}"/>
              </a:ext>
            </a:extLst>
          </p:cNvPr>
          <p:cNvSpPr txBox="1"/>
          <p:nvPr/>
        </p:nvSpPr>
        <p:spPr>
          <a:xfrm>
            <a:off x="194191" y="4424808"/>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スパースな口コミの</a:t>
            </a:r>
            <a:r>
              <a:rPr lang="ja-JP" altLang="en-US" sz="2400" dirty="0">
                <a:latin typeface="メイリオ" panose="020B0604030504040204" pitchFamily="50" charset="-128"/>
                <a:ea typeface="メイリオ" panose="020B0604030504040204" pitchFamily="50" charset="-128"/>
              </a:rPr>
              <a:t>カテゴリカル分布</a:t>
            </a:r>
            <a:r>
              <a:rPr kumimoji="1" lang="ja-JP" altLang="en-US" sz="2400" dirty="0">
                <a:latin typeface="メイリオ" panose="020B0604030504040204" pitchFamily="50" charset="-128"/>
                <a:ea typeface="メイリオ" panose="020B0604030504040204" pitchFamily="50" charset="-128"/>
              </a:rPr>
              <a:t>確率を計算する</a:t>
            </a:r>
          </a:p>
        </p:txBody>
      </p:sp>
      <p:sp>
        <p:nvSpPr>
          <p:cNvPr id="33" name="テキスト ボックス 32">
            <a:extLst>
              <a:ext uri="{FF2B5EF4-FFF2-40B4-BE49-F238E27FC236}">
                <a16:creationId xmlns:a16="http://schemas.microsoft.com/office/drawing/2014/main" id="{8BD9F213-DD15-4035-D345-694894D46A65}"/>
              </a:ext>
            </a:extLst>
          </p:cNvPr>
          <p:cNvSpPr txBox="1"/>
          <p:nvPr/>
        </p:nvSpPr>
        <p:spPr>
          <a:xfrm>
            <a:off x="8762184" y="4945918"/>
            <a:ext cx="14366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0.00018</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910A1025-4D49-6C69-C071-E573DFCAB00A}"/>
              </a:ext>
            </a:extLst>
          </p:cNvPr>
          <p:cNvSpPr txBox="1"/>
          <p:nvPr/>
        </p:nvSpPr>
        <p:spPr>
          <a:xfrm>
            <a:off x="8762184" y="5285378"/>
            <a:ext cx="14366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0.00005</a:t>
            </a:r>
            <a:endParaRPr kumimoji="1" lang="ja-JP" altLang="en-US" sz="24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256C1BF5-10A4-D9DD-9793-1EB36F964592}"/>
              </a:ext>
            </a:extLst>
          </p:cNvPr>
          <p:cNvSpPr txBox="1"/>
          <p:nvPr/>
        </p:nvSpPr>
        <p:spPr>
          <a:xfrm>
            <a:off x="10048435" y="4916046"/>
            <a:ext cx="227818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(0.00000088)</a:t>
            </a:r>
          </a:p>
          <a:p>
            <a:pPr algn="l"/>
            <a:r>
              <a:rPr lang="en-US" altLang="ja-JP" sz="2400" dirty="0">
                <a:latin typeface="メイリオ" panose="020B0604030504040204" pitchFamily="50" charset="-128"/>
                <a:ea typeface="メイリオ" panose="020B0604030504040204" pitchFamily="50" charset="-128"/>
              </a:rPr>
              <a:t>(0.0000023)</a:t>
            </a:r>
            <a:endParaRPr kumimoji="1" lang="ja-JP" altLang="en-US" sz="24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892D3192-FEB6-BCCE-718D-7D44CCA06EE0}"/>
              </a:ext>
            </a:extLst>
          </p:cNvPr>
          <p:cNvSpPr txBox="1"/>
          <p:nvPr/>
        </p:nvSpPr>
        <p:spPr>
          <a:xfrm>
            <a:off x="8766511" y="4435070"/>
            <a:ext cx="13244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cat </a:t>
            </a:r>
            <a:r>
              <a:rPr kumimoji="1" lang="en-US" altLang="ja-JP" sz="2400" dirty="0" err="1">
                <a:latin typeface="メイリオ" panose="020B0604030504040204" pitchFamily="50" charset="-128"/>
                <a:ea typeface="メイリオ" panose="020B0604030504040204" pitchFamily="50" charset="-128"/>
              </a:rPr>
              <a:t>pmf</a:t>
            </a:r>
            <a:endParaRPr kumimoji="1" lang="ja-JP" altLang="en-US" sz="24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73347D0D-3F5E-3896-21C3-CC7054D74931}"/>
              </a:ext>
            </a:extLst>
          </p:cNvPr>
          <p:cNvSpPr txBox="1"/>
          <p:nvPr/>
        </p:nvSpPr>
        <p:spPr>
          <a:xfrm>
            <a:off x="10388271" y="4424808"/>
            <a:ext cx="15616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 pdf</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0761045-11AC-D7B0-F0A1-CD966C6D9B0F}"/>
                  </a:ext>
                </a:extLst>
              </p:cNvPr>
              <p:cNvSpPr txBox="1"/>
              <p:nvPr/>
            </p:nvSpPr>
            <p:spPr>
              <a:xfrm>
                <a:off x="1144703" y="5846511"/>
                <a:ext cx="10554364" cy="1015663"/>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カテゴリカル分布の場合は、</a:t>
                </a:r>
                <a:r>
                  <a:rPr lang="ja-JP" altLang="en-US" sz="2000" dirty="0">
                    <a:latin typeface="メイリオ" panose="020B0604030504040204" pitchFamily="50" charset="-128"/>
                    <a:ea typeface="メイリオ" panose="020B0604030504040204" pitchFamily="50" charset="-128"/>
                  </a:rPr>
                  <a:t>口コミ１のほうが</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よりも温泉らしい</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正規分布（平均は</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9</m:t>
                        </m:r>
                      </m:sub>
                    </m:sSub>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，分散は単位行列</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の場合は、口コミ</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の方が温泉らしい！</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カテゴリカル分布の確率の値は全体的に正規分布の確率値より高い</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90761045-11AC-D7B0-F0A1-CD966C6D9B0F}"/>
                  </a:ext>
                </a:extLst>
              </p:cNvPr>
              <p:cNvSpPr txBox="1">
                <a:spLocks noRot="1" noChangeAspect="1" noMove="1" noResize="1" noEditPoints="1" noAdjustHandles="1" noChangeArrowheads="1" noChangeShapeType="1" noTextEdit="1"/>
              </p:cNvSpPr>
              <p:nvPr/>
            </p:nvSpPr>
            <p:spPr>
              <a:xfrm>
                <a:off x="1144703" y="5846511"/>
                <a:ext cx="10554364" cy="1015663"/>
              </a:xfrm>
              <a:prstGeom prst="rect">
                <a:avLst/>
              </a:prstGeom>
              <a:blipFill>
                <a:blip r:embed="rId5"/>
                <a:stretch>
                  <a:fillRect l="-982" t="-11377" b="-15569"/>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92165B01-5111-F682-81AC-22F956A0606D}"/>
              </a:ext>
            </a:extLst>
          </p:cNvPr>
          <p:cNvSpPr txBox="1"/>
          <p:nvPr/>
        </p:nvSpPr>
        <p:spPr>
          <a:xfrm>
            <a:off x="202384" y="323850"/>
            <a:ext cx="987802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よりスパース（</a:t>
            </a:r>
            <a:r>
              <a:rPr kumimoji="1" lang="en-US" altLang="ja-JP" sz="3200" dirty="0">
                <a:latin typeface="メイリオ" panose="020B0604030504040204" pitchFamily="50" charset="-128"/>
                <a:ea typeface="メイリオ" panose="020B0604030504040204" pitchFamily="50" charset="-128"/>
              </a:rPr>
              <a:t>0</a:t>
            </a:r>
            <a:r>
              <a:rPr kumimoji="1" lang="ja-JP" altLang="en-US" sz="3200" dirty="0">
                <a:latin typeface="メイリオ" panose="020B0604030504040204" pitchFamily="50" charset="-128"/>
                <a:ea typeface="メイリオ" panose="020B0604030504040204" pitchFamily="50" charset="-128"/>
              </a:rPr>
              <a:t>ばっかり）な多次元特徴量では。。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C7216E6-A004-1106-AC8E-D20078B9C289}"/>
                  </a:ext>
                </a:extLst>
              </p:cNvPr>
              <p:cNvSpPr txBox="1"/>
              <p:nvPr/>
            </p:nvSpPr>
            <p:spPr>
              <a:xfrm>
                <a:off x="9088355" y="3073176"/>
                <a:ext cx="2035750" cy="84811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9</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C7216E6-A004-1106-AC8E-D20078B9C289}"/>
                  </a:ext>
                </a:extLst>
              </p:cNvPr>
              <p:cNvSpPr txBox="1">
                <a:spLocks noRot="1" noChangeAspect="1" noMove="1" noResize="1" noEditPoints="1" noAdjustHandles="1" noChangeArrowheads="1" noChangeShapeType="1" noTextEdit="1"/>
              </p:cNvSpPr>
              <p:nvPr/>
            </p:nvSpPr>
            <p:spPr>
              <a:xfrm>
                <a:off x="9088355" y="3073176"/>
                <a:ext cx="2035750" cy="848117"/>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29518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22871</TotalTime>
  <Words>5629</Words>
  <Application>Microsoft Office PowerPoint</Application>
  <PresentationFormat>ワイド画面</PresentationFormat>
  <Paragraphs>1174</Paragraphs>
  <Slides>52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52</vt:i4>
      </vt:variant>
    </vt:vector>
  </HeadingPairs>
  <TitlesOfParts>
    <vt:vector size="59"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Uehara Hiroshi</dc:creator>
  <cp:lastModifiedBy>Hiroshi Uehara</cp:lastModifiedBy>
  <cp:revision>310</cp:revision>
  <dcterms:created xsi:type="dcterms:W3CDTF">2023-08-14T15:50:11Z</dcterms:created>
  <dcterms:modified xsi:type="dcterms:W3CDTF">2024-09-07T15:09:40Z</dcterms:modified>
</cp:coreProperties>
</file>