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1192" r:id="rId3"/>
    <p:sldId id="1193" r:id="rId4"/>
    <p:sldId id="1194" r:id="rId5"/>
    <p:sldId id="1196" r:id="rId6"/>
    <p:sldId id="354" r:id="rId7"/>
    <p:sldId id="1197" r:id="rId8"/>
    <p:sldId id="1198" r:id="rId9"/>
    <p:sldId id="1199" r:id="rId10"/>
    <p:sldId id="282" r:id="rId11"/>
    <p:sldId id="1200" r:id="rId12"/>
    <p:sldId id="357" r:id="rId13"/>
    <p:sldId id="363" r:id="rId14"/>
    <p:sldId id="1195" r:id="rId15"/>
    <p:sldId id="364" r:id="rId16"/>
    <p:sldId id="365" r:id="rId17"/>
    <p:sldId id="1203" r:id="rId18"/>
    <p:sldId id="382" r:id="rId19"/>
    <p:sldId id="1206" r:id="rId20"/>
    <p:sldId id="1207" r:id="rId21"/>
    <p:sldId id="1204" r:id="rId22"/>
    <p:sldId id="1208" r:id="rId23"/>
    <p:sldId id="1209" r:id="rId24"/>
    <p:sldId id="121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61"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3</a:t>
            </a:fld>
            <a:endParaRPr kumimoji="1" lang="ja-JP" altLang="en-US"/>
          </a:p>
        </p:txBody>
      </p:sp>
    </p:spTree>
    <p:extLst>
      <p:ext uri="{BB962C8B-B14F-4D97-AF65-F5344CB8AC3E}">
        <p14:creationId xmlns:p14="http://schemas.microsoft.com/office/powerpoint/2010/main" val="20084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19</a:t>
            </a:fld>
            <a:endParaRPr kumimoji="1" lang="ja-JP" altLang="en-US"/>
          </a:p>
        </p:txBody>
      </p:sp>
    </p:spTree>
    <p:extLst>
      <p:ext uri="{BB962C8B-B14F-4D97-AF65-F5344CB8AC3E}">
        <p14:creationId xmlns:p14="http://schemas.microsoft.com/office/powerpoint/2010/main" val="176623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2024/5/8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08791"/>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の本当の意図は</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1162844"/>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A40D607C-79B5-732A-D527-47D95AF63724}"/>
              </a:ext>
            </a:extLst>
          </p:cNvPr>
          <p:cNvSpPr txBox="1"/>
          <p:nvPr/>
        </p:nvSpPr>
        <p:spPr>
          <a:xfrm>
            <a:off x="3205044" y="6089578"/>
            <a:ext cx="273222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本当はスライドの最初の方の棒グラフの次元数のベクトル空間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Tree>
    <p:extLst>
      <p:ext uri="{BB962C8B-B14F-4D97-AF65-F5344CB8AC3E}">
        <p14:creationId xmlns:p14="http://schemas.microsoft.com/office/powerpoint/2010/main" val="21457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48448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722193" y="4933633"/>
            <a:ext cx="11469807"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=0.8</a:t>
            </a:r>
            <a:r>
              <a:rPr kumimoji="1" lang="ja-JP" altLang="en-US" sz="2400" dirty="0">
                <a:latin typeface="メイリオ" panose="020B0604030504040204" pitchFamily="50" charset="-128"/>
                <a:ea typeface="メイリオ" panose="020B0604030504040204" pitchFamily="50" charset="-128"/>
              </a:rPr>
              <a:t>としたときに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フィルタされるか？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シュークリーム口コミ数 </a:t>
            </a:r>
            <a:r>
              <a:rPr kumimoji="1" lang="en-US" altLang="ja-JP" sz="2400" dirty="0">
                <a:latin typeface="メイリオ" panose="020B0604030504040204" pitchFamily="50" charset="-128"/>
                <a:ea typeface="メイリオ" panose="020B0604030504040204" pitchFamily="50" charset="-128"/>
              </a:rPr>
              <a:t>25</a:t>
            </a:r>
            <a:r>
              <a:rPr kumimoji="1" lang="ja-JP" altLang="en-US" sz="2400" dirty="0">
                <a:latin typeface="メイリオ" panose="020B0604030504040204" pitchFamily="50" charset="-128"/>
                <a:ea typeface="メイリオ" panose="020B0604030504040204" pitchFamily="50" charset="-128"/>
              </a:rPr>
              <a:t>　プリン口コミ数 </a:t>
            </a:r>
            <a:r>
              <a:rPr kumimoji="1" lang="en-US" altLang="ja-JP" sz="2400" dirty="0">
                <a:latin typeface="メイリオ" panose="020B0604030504040204" pitchFamily="50" charset="-128"/>
                <a:ea typeface="メイリオ" panose="020B0604030504040204" pitchFamily="50" charset="-128"/>
              </a:rPr>
              <a:t>25</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’50</a:t>
            </a:r>
            <a:r>
              <a:rPr kumimoji="1" lang="ja-JP" altLang="en-US" sz="2400" dirty="0">
                <a:latin typeface="メイリオ" panose="020B0604030504040204" pitchFamily="50" charset="-128"/>
                <a:ea typeface="メイリオ" panose="020B0604030504040204" pitchFamily="50" charset="-128"/>
              </a:rPr>
              <a:t>件がシュークリームのみに出現</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15" name="テキスト ボックス 14">
            <a:extLst>
              <a:ext uri="{FF2B5EF4-FFF2-40B4-BE49-F238E27FC236}">
                <a16:creationId xmlns:a16="http://schemas.microsoft.com/office/drawing/2014/main" id="{5DC6BB81-F4F2-D20B-B1EE-3497A95CEAAF}"/>
              </a:ext>
            </a:extLst>
          </p:cNvPr>
          <p:cNvSpPr txBox="1"/>
          <p:nvPr/>
        </p:nvSpPr>
        <p:spPr>
          <a:xfrm>
            <a:off x="7635830" y="554261"/>
            <a:ext cx="41449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countVectorizer_simple.py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83022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をラベル別に平均すると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らしさ</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を表す</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873760" y="950570"/>
            <a:ext cx="942437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横軸（単語）を確率変数（カテゴリ変数）とすると分布</a:t>
            </a: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Tree>
    <p:extLst>
      <p:ext uri="{BB962C8B-B14F-4D97-AF65-F5344CB8AC3E}">
        <p14:creationId xmlns:p14="http://schemas.microsoft.com/office/powerpoint/2010/main" val="265908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7263527"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棒グラフは、多面体の歪んだサイコロに変換できる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C3F432-4443-F379-7700-87EF0E922E17}"/>
              </a:ext>
            </a:extLst>
          </p:cNvPr>
          <p:cNvSpPr txBox="1"/>
          <p:nvPr/>
        </p:nvSpPr>
        <p:spPr>
          <a:xfrm>
            <a:off x="833120" y="640080"/>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まとめ</a:t>
            </a:r>
          </a:p>
        </p:txBody>
      </p:sp>
      <p:sp>
        <p:nvSpPr>
          <p:cNvPr id="3" name="テキスト ボックス 2">
            <a:extLst>
              <a:ext uri="{FF2B5EF4-FFF2-40B4-BE49-F238E27FC236}">
                <a16:creationId xmlns:a16="http://schemas.microsoft.com/office/drawing/2014/main" id="{9190F299-B721-CC1B-EC71-1F3DA1C6F6E3}"/>
              </a:ext>
            </a:extLst>
          </p:cNvPr>
          <p:cNvSpPr txBox="1"/>
          <p:nvPr/>
        </p:nvSpPr>
        <p:spPr>
          <a:xfrm>
            <a:off x="833120" y="1808480"/>
            <a:ext cx="11033760" cy="1200329"/>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は単語のベクトル空間上での文書（ここでは口コミ）毎の特徴を表す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の各ベクトルの値は、その文書に出現する単語の出現確率（カテゴリカル分布）を表したものと解釈することもできる</a:t>
            </a:r>
          </a:p>
        </p:txBody>
      </p:sp>
      <p:sp>
        <p:nvSpPr>
          <p:cNvPr id="4" name="テキスト ボックス 3">
            <a:extLst>
              <a:ext uri="{FF2B5EF4-FFF2-40B4-BE49-F238E27FC236}">
                <a16:creationId xmlns:a16="http://schemas.microsoft.com/office/drawing/2014/main" id="{CA4BEFB4-3DD0-56FB-3C6E-61464546EA4D}"/>
              </a:ext>
            </a:extLst>
          </p:cNvPr>
          <p:cNvSpPr txBox="1"/>
          <p:nvPr/>
        </p:nvSpPr>
        <p:spPr>
          <a:xfrm>
            <a:off x="1807731" y="3849192"/>
            <a:ext cx="8725466"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BoW</a:t>
            </a:r>
            <a:r>
              <a:rPr kumimoji="1" lang="ja-JP" altLang="en-US" sz="2800" dirty="0">
                <a:latin typeface="メイリオ" panose="020B0604030504040204" pitchFamily="50" charset="-128"/>
                <a:ea typeface="メイリオ" panose="020B0604030504040204" pitchFamily="50" charset="-128"/>
              </a:rPr>
              <a:t>は文書毎の</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らしさ‘特徴を表現したデータセット</a:t>
            </a:r>
          </a:p>
        </p:txBody>
      </p:sp>
      <p:sp>
        <p:nvSpPr>
          <p:cNvPr id="5" name="矢印: 下 4">
            <a:extLst>
              <a:ext uri="{FF2B5EF4-FFF2-40B4-BE49-F238E27FC236}">
                <a16:creationId xmlns:a16="http://schemas.microsoft.com/office/drawing/2014/main" id="{B04A67B9-ED02-80A0-E2AF-C460D201909A}"/>
              </a:ext>
            </a:extLst>
          </p:cNvPr>
          <p:cNvSpPr/>
          <p:nvPr/>
        </p:nvSpPr>
        <p:spPr>
          <a:xfrm>
            <a:off x="4958080" y="3119120"/>
            <a:ext cx="1899920" cy="4733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20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5" name="テキスト ボックス 4">
            <a:extLst>
              <a:ext uri="{FF2B5EF4-FFF2-40B4-BE49-F238E27FC236}">
                <a16:creationId xmlns:a16="http://schemas.microsoft.com/office/drawing/2014/main" id="{29DE272F-31AE-DD36-2AEF-1DEBF2EDF417}"/>
              </a:ext>
            </a:extLst>
          </p:cNvPr>
          <p:cNvSpPr txBox="1"/>
          <p:nvPr/>
        </p:nvSpPr>
        <p:spPr>
          <a:xfrm>
            <a:off x="557048" y="3264492"/>
            <a:ext cx="10481331" cy="830997"/>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クチコミ１つ１つをベクトル表現することと等しい</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a:t>
            </a:r>
            <a:r>
              <a:rPr kumimoji="1" lang="ja-JP" altLang="en-US" sz="2400">
                <a:latin typeface="メイリオ" panose="020B0604030504040204" pitchFamily="50" charset="-128"/>
                <a:ea typeface="メイリオ" panose="020B0604030504040204" pitchFamily="50" charset="-128"/>
              </a:rPr>
              <a:t>ください。</a:t>
            </a:r>
            <a:endParaRPr kumimoji="1" lang="ja-JP" altLang="en-US" sz="2400" b="1"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1261241" y="4993093"/>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1513926" y="582409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964435" y="4162096"/>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12" name="テキスト ボックス 11">
            <a:extLst>
              <a:ext uri="{FF2B5EF4-FFF2-40B4-BE49-F238E27FC236}">
                <a16:creationId xmlns:a16="http://schemas.microsoft.com/office/drawing/2014/main" id="{DDB34042-6CD4-4209-EE31-25B3D21AF856}"/>
              </a:ext>
            </a:extLst>
          </p:cNvPr>
          <p:cNvSpPr txBox="1"/>
          <p:nvPr/>
        </p:nvSpPr>
        <p:spPr>
          <a:xfrm>
            <a:off x="964435" y="6317855"/>
            <a:ext cx="108686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ラーメン毎に集計すると比較しやすい棒グラフになる（次頁）</a:t>
            </a:r>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44BFC29-4A3E-19AC-EA92-0576640AB1BB}"/>
              </a:ext>
            </a:extLst>
          </p:cNvPr>
          <p:cNvPicPr>
            <a:picLocks noChangeAspect="1"/>
          </p:cNvPicPr>
          <p:nvPr/>
        </p:nvPicPr>
        <p:blipFill>
          <a:blip r:embed="rId2"/>
          <a:stretch>
            <a:fillRect/>
          </a:stretch>
        </p:blipFill>
        <p:spPr>
          <a:xfrm>
            <a:off x="294289" y="2748604"/>
            <a:ext cx="11934227" cy="3769800"/>
          </a:xfrm>
          <a:prstGeom prst="rect">
            <a:avLst/>
          </a:prstGeom>
        </p:spPr>
      </p:pic>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357662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のデータ形式</a:t>
            </a: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073231" y="2411389"/>
            <a:ext cx="708848"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257854" y="766465"/>
            <a:ext cx="1133186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データは単語ベクトルで表現（下例では、ベクトル毎にうどん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ラーメンらしさが浮かび上がる）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　　要素数（語彙見出しの数）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ベクトル次元数</a:t>
            </a:r>
          </a:p>
        </p:txBody>
      </p:sp>
      <p:sp>
        <p:nvSpPr>
          <p:cNvPr id="3" name="テキスト ボックス 2">
            <a:extLst>
              <a:ext uri="{FF2B5EF4-FFF2-40B4-BE49-F238E27FC236}">
                <a16:creationId xmlns:a16="http://schemas.microsoft.com/office/drawing/2014/main" id="{E89F03D5-BC43-A938-4F22-9A93761604FB}"/>
              </a:ext>
            </a:extLst>
          </p:cNvPr>
          <p:cNvSpPr txBox="1"/>
          <p:nvPr/>
        </p:nvSpPr>
        <p:spPr>
          <a:xfrm>
            <a:off x="-111760" y="2735312"/>
            <a:ext cx="1210588" cy="338554"/>
          </a:xfrm>
          <a:prstGeom prst="rect">
            <a:avLst/>
          </a:prstGeom>
          <a:solidFill>
            <a:schemeClr val="bg1"/>
          </a:solidFill>
        </p:spPr>
        <p:txBody>
          <a:bodyPr wrap="none" rtlCol="0">
            <a:spAutoFit/>
          </a:bodyPr>
          <a:lstStyle/>
          <a:p>
            <a:pPr algn="l"/>
            <a:r>
              <a:rPr kumimoji="1" lang="ja-JP" altLang="en-US" sz="1600" dirty="0">
                <a:solidFill>
                  <a:srgbClr val="0070C0"/>
                </a:solidFill>
                <a:latin typeface="メイリオ" panose="020B0604030504040204" pitchFamily="50" charset="-128"/>
                <a:ea typeface="メイリオ" panose="020B0604030504040204" pitchFamily="50" charset="-128"/>
              </a:rPr>
              <a:t>教師ラベル</a:t>
            </a:r>
          </a:p>
        </p:txBody>
      </p:sp>
      <p:sp>
        <p:nvSpPr>
          <p:cNvPr id="4" name="四角形: 角を丸くする 3">
            <a:extLst>
              <a:ext uri="{FF2B5EF4-FFF2-40B4-BE49-F238E27FC236}">
                <a16:creationId xmlns:a16="http://schemas.microsoft.com/office/drawing/2014/main" id="{79537707-9B89-A75A-9BAE-1B883D015623}"/>
              </a:ext>
            </a:extLst>
          </p:cNvPr>
          <p:cNvSpPr/>
          <p:nvPr/>
        </p:nvSpPr>
        <p:spPr>
          <a:xfrm>
            <a:off x="207054" y="3073866"/>
            <a:ext cx="785750" cy="34488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016000" y="2668894"/>
            <a:ext cx="11042842" cy="3954032"/>
          </a:xfrm>
          <a:prstGeom prst="roundRect">
            <a:avLst>
              <a:gd name="adj" fmla="val 6903"/>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29B784E-2E76-6295-9FFD-F94D9071708C}"/>
              </a:ext>
            </a:extLst>
          </p:cNvPr>
          <p:cNvSpPr/>
          <p:nvPr/>
        </p:nvSpPr>
        <p:spPr>
          <a:xfrm>
            <a:off x="1098828" y="2735312"/>
            <a:ext cx="10886118" cy="302914"/>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C560CF3-CA8E-7698-69E8-2BF2B712E2D3}"/>
              </a:ext>
            </a:extLst>
          </p:cNvPr>
          <p:cNvSpPr/>
          <p:nvPr/>
        </p:nvSpPr>
        <p:spPr>
          <a:xfrm>
            <a:off x="2422404" y="1863052"/>
            <a:ext cx="534156" cy="355936"/>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1D18F84-3CFF-01C9-88BE-A084FF1252D4}"/>
              </a:ext>
            </a:extLst>
          </p:cNvPr>
          <p:cNvSpPr txBox="1"/>
          <p:nvPr/>
        </p:nvSpPr>
        <p:spPr>
          <a:xfrm>
            <a:off x="8923141" y="2207229"/>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169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あらゆるテキストデータは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65295</TotalTime>
  <Words>2399</Words>
  <Application>Microsoft Office PowerPoint</Application>
  <PresentationFormat>ワイド画面</PresentationFormat>
  <Paragraphs>261</Paragraphs>
  <Slides>24</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956</cp:revision>
  <dcterms:created xsi:type="dcterms:W3CDTF">2017-07-18T05:09:25Z</dcterms:created>
  <dcterms:modified xsi:type="dcterms:W3CDTF">2024-05-08T13:56:17Z</dcterms:modified>
</cp:coreProperties>
</file>