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1192" r:id="rId3"/>
    <p:sldId id="1193" r:id="rId4"/>
    <p:sldId id="1194" r:id="rId5"/>
    <p:sldId id="354" r:id="rId6"/>
    <p:sldId id="1196"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61" autoAdjust="0"/>
  </p:normalViewPr>
  <p:slideViewPr>
    <p:cSldViewPr snapToGrid="0">
      <p:cViewPr>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の本当の意図は</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40D607C-79B5-732A-D527-47D95AF63724}"/>
              </a:ext>
            </a:extLst>
          </p:cNvPr>
          <p:cNvSpPr txBox="1"/>
          <p:nvPr/>
        </p:nvSpPr>
        <p:spPr>
          <a:xfrm>
            <a:off x="3205044" y="6089578"/>
            <a:ext cx="27322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本当はスライドの最初の方の棒グラフの次元数のベクトル空間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66344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699887" y="5125105"/>
            <a:ext cx="11279050"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ためしに</a:t>
            </a:r>
            <a:r>
              <a:rPr kumimoji="1" lang="en-US" altLang="ja-JP" sz="2400" dirty="0" err="1">
                <a:latin typeface="メイリオ" panose="020B0604030504040204" pitchFamily="50" charset="-128"/>
                <a:ea typeface="メイリオ" panose="020B0604030504040204" pitchFamily="50" charset="-128"/>
              </a:rPr>
              <a:t>tsukurepo_bow</a:t>
            </a:r>
            <a:r>
              <a:rPr kumimoji="1" lang="ja-JP" altLang="en-US" sz="2400" dirty="0">
                <a:latin typeface="メイリオ" panose="020B0604030504040204" pitchFamily="50" charset="-128"/>
                <a:ea typeface="メイリオ" panose="020B0604030504040204" pitchFamily="50" charset="-128"/>
              </a:rPr>
              <a:t>のある語彙の頻度をそのようにして確認せよ</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15" name="テキスト ボックス 14">
            <a:extLst>
              <a:ext uri="{FF2B5EF4-FFF2-40B4-BE49-F238E27FC236}">
                <a16:creationId xmlns:a16="http://schemas.microsoft.com/office/drawing/2014/main" id="{5DC6BB81-F4F2-D20B-B1EE-3497A95CEAAF}"/>
              </a:ext>
            </a:extLst>
          </p:cNvPr>
          <p:cNvSpPr txBox="1"/>
          <p:nvPr/>
        </p:nvSpPr>
        <p:spPr>
          <a:xfrm>
            <a:off x="7635830" y="554261"/>
            <a:ext cx="41449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countVectorizer_simple.py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を統計モデルとして捉える</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955040" y="867161"/>
            <a:ext cx="1062502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横軸（単語）を確率変数（カテゴリ変数）とすると分布のように見える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棒グラフの高さの合計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になるように正規化すると確かに分布になる</a:t>
            </a: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
        <p:nvSpPr>
          <p:cNvPr id="9" name="テキスト ボックス 8">
            <a:extLst>
              <a:ext uri="{FF2B5EF4-FFF2-40B4-BE49-F238E27FC236}">
                <a16:creationId xmlns:a16="http://schemas.microsoft.com/office/drawing/2014/main" id="{2F1DECAA-3A09-20C4-1379-297AA8D94612}"/>
              </a:ext>
            </a:extLst>
          </p:cNvPr>
          <p:cNvSpPr txBox="1"/>
          <p:nvPr/>
        </p:nvSpPr>
        <p:spPr>
          <a:xfrm>
            <a:off x="3893176" y="2326640"/>
            <a:ext cx="716895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正規化したグラフ</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前頁と形状は変わらないが、</a:t>
            </a:r>
            <a:r>
              <a:rPr kumimoji="1" lang="en-US" altLang="ja-JP" sz="2400" dirty="0">
                <a:latin typeface="メイリオ" panose="020B0604030504040204" pitchFamily="50" charset="-128"/>
                <a:ea typeface="メイリオ" panose="020B0604030504040204" pitchFamily="50" charset="-128"/>
              </a:rPr>
              <a:t>y</a:t>
            </a:r>
            <a:r>
              <a:rPr kumimoji="1" lang="ja-JP" altLang="en-US" sz="2400" dirty="0">
                <a:latin typeface="メイリオ" panose="020B0604030504040204" pitchFamily="50" charset="-128"/>
                <a:ea typeface="メイリオ" panose="020B0604030504040204" pitchFamily="50" charset="-128"/>
              </a:rPr>
              <a:t>軸の目盛が異なる</a:t>
            </a:r>
          </a:p>
        </p:txBody>
      </p:sp>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726352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棒グラフは、多面体の歪んだサイコロに変換できる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1200329"/>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を実行して以下のファイルの中身を見てください。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8" name="テキスト ボックス 7">
            <a:extLst>
              <a:ext uri="{FF2B5EF4-FFF2-40B4-BE49-F238E27FC236}">
                <a16:creationId xmlns:a16="http://schemas.microsoft.com/office/drawing/2014/main" id="{4E926B8F-7A54-1109-9395-84EA5122E09E}"/>
              </a:ext>
            </a:extLst>
          </p:cNvPr>
          <p:cNvSpPr txBox="1"/>
          <p:nvPr/>
        </p:nvSpPr>
        <p:spPr>
          <a:xfrm>
            <a:off x="286830" y="3174124"/>
            <a:ext cx="931665"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行</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件</a:t>
            </a:r>
          </a:p>
        </p:txBody>
      </p:sp>
      <p:graphicFrame>
        <p:nvGraphicFramePr>
          <p:cNvPr id="9" name="オブジェクト 8">
            <a:extLst>
              <a:ext uri="{FF2B5EF4-FFF2-40B4-BE49-F238E27FC236}">
                <a16:creationId xmlns:a16="http://schemas.microsoft.com/office/drawing/2014/main" id="{E4DF9AE9-D080-7948-9F58-45B15E1726DB}"/>
              </a:ext>
            </a:extLst>
          </p:cNvPr>
          <p:cNvGraphicFramePr>
            <a:graphicFrameLocks noChangeAspect="1"/>
          </p:cNvGraphicFramePr>
          <p:nvPr>
            <p:extLst>
              <p:ext uri="{D42A27DB-BD31-4B8C-83A1-F6EECF244321}">
                <p14:modId xmlns:p14="http://schemas.microsoft.com/office/powerpoint/2010/main" val="2586694532"/>
              </p:ext>
            </p:extLst>
          </p:nvPr>
        </p:nvGraphicFramePr>
        <p:xfrm>
          <a:off x="1509593" y="2785734"/>
          <a:ext cx="10549249" cy="3604555"/>
        </p:xfrm>
        <a:graphic>
          <a:graphicData uri="http://schemas.openxmlformats.org/presentationml/2006/ole">
            <mc:AlternateContent xmlns:mc="http://schemas.openxmlformats.org/markup-compatibility/2006">
              <mc:Choice xmlns:v="urn:schemas-microsoft-com:vml" Requires="v">
                <p:oleObj name="Worksheet" r:id="rId2" imgW="6713007" imgH="2293814" progId="Excel.Sheet.12">
                  <p:embed/>
                </p:oleObj>
              </mc:Choice>
              <mc:Fallback>
                <p:oleObj name="Worksheet" r:id="rId2" imgW="6713007" imgH="2293814" progId="Excel.Sheet.12">
                  <p:embed/>
                  <p:pic>
                    <p:nvPicPr>
                      <p:cNvPr id="0" name=""/>
                      <p:cNvPicPr/>
                      <p:nvPr/>
                    </p:nvPicPr>
                    <p:blipFill>
                      <a:blip r:embed="rId3"/>
                      <a:stretch>
                        <a:fillRect/>
                      </a:stretch>
                    </p:blipFill>
                    <p:spPr>
                      <a:xfrm>
                        <a:off x="1509593" y="2785734"/>
                        <a:ext cx="10549249" cy="3604555"/>
                      </a:xfrm>
                      <a:prstGeom prst="rect">
                        <a:avLst/>
                      </a:prstGeom>
                    </p:spPr>
                  </p:pic>
                </p:oleObj>
              </mc:Fallback>
            </mc:AlternateContent>
          </a:graphicData>
        </a:graphic>
      </p:graphicFrame>
      <p:sp>
        <p:nvSpPr>
          <p:cNvPr id="10" name="矢印: 下 9">
            <a:extLst>
              <a:ext uri="{FF2B5EF4-FFF2-40B4-BE49-F238E27FC236}">
                <a16:creationId xmlns:a16="http://schemas.microsoft.com/office/drawing/2014/main" id="{CDAFEF5F-1B0C-8C16-5A3B-A43D0053B171}"/>
              </a:ext>
            </a:extLst>
          </p:cNvPr>
          <p:cNvSpPr/>
          <p:nvPr/>
        </p:nvSpPr>
        <p:spPr>
          <a:xfrm>
            <a:off x="641131" y="3815255"/>
            <a:ext cx="294290" cy="2575034"/>
          </a:xfrm>
          <a:prstGeom prst="downArrow">
            <a:avLst>
              <a:gd name="adj1" fmla="val 50000"/>
              <a:gd name="adj2" fmla="val 11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97A2656-04B8-B7DF-33C4-CC40940F2A2E}"/>
              </a:ext>
            </a:extLst>
          </p:cNvPr>
          <p:cNvSpPr/>
          <p:nvPr/>
        </p:nvSpPr>
        <p:spPr>
          <a:xfrm>
            <a:off x="1587062" y="2291255"/>
            <a:ext cx="10331669" cy="304800"/>
          </a:xfrm>
          <a:prstGeom prst="rightArrow">
            <a:avLst>
              <a:gd name="adj1" fmla="val 50000"/>
              <a:gd name="adj2" fmla="val 1017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B482551-3F24-5AD4-8291-54A9064278F4}"/>
              </a:ext>
            </a:extLst>
          </p:cNvPr>
          <p:cNvSpPr txBox="1"/>
          <p:nvPr/>
        </p:nvSpPr>
        <p:spPr>
          <a:xfrm>
            <a:off x="1587062" y="198314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単語ベクトル</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67405" y="2785734"/>
            <a:ext cx="1170513"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r>
              <a:rPr kumimoji="1" lang="ja-JP" altLang="en-US" dirty="0">
                <a:solidFill>
                  <a:srgbClr val="FF0000"/>
                </a:solidFill>
                <a:latin typeface="メイリオ" panose="020B0604030504040204" pitchFamily="50" charset="-128"/>
                <a:ea typeface="メイリオ" panose="020B0604030504040204" pitchFamily="50" charset="-128"/>
              </a:rPr>
              <a:t>辞書</a:t>
            </a:r>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15614" y="2668893"/>
            <a:ext cx="11943228" cy="50523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382614" y="736648"/>
            <a:ext cx="8361584"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の辞書要素数（列見出しの数）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ベクトル次元数</a:t>
            </a:r>
          </a:p>
        </p:txBody>
      </p:sp>
    </p:spTree>
    <p:extLst>
      <p:ext uri="{BB962C8B-B14F-4D97-AF65-F5344CB8AC3E}">
        <p14:creationId xmlns:p14="http://schemas.microsoft.com/office/powerpoint/2010/main" val="421169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64571</TotalTime>
  <Words>2350</Words>
  <Application>Microsoft Office PowerPoint</Application>
  <PresentationFormat>ワイド画面</PresentationFormat>
  <Paragraphs>257</Paragraphs>
  <Slides>23</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2" baseType="lpstr">
      <vt:lpstr>メイリオ</vt:lpstr>
      <vt:lpstr>游ゴシック</vt:lpstr>
      <vt:lpstr>Arial</vt:lpstr>
      <vt:lpstr>Calibri</vt:lpstr>
      <vt:lpstr>Calibri Light</vt:lpstr>
      <vt:lpstr>Cambria Math</vt:lpstr>
      <vt:lpstr>Wingdings</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948</cp:revision>
  <dcterms:created xsi:type="dcterms:W3CDTF">2017-07-18T05:09:25Z</dcterms:created>
  <dcterms:modified xsi:type="dcterms:W3CDTF">2024-03-11T13:14:54Z</dcterms:modified>
</cp:coreProperties>
</file>