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6"/>
  </p:notesMasterIdLst>
  <p:sldIdLst>
    <p:sldId id="256" r:id="rId2"/>
    <p:sldId id="1192" r:id="rId3"/>
    <p:sldId id="1193" r:id="rId4"/>
    <p:sldId id="1194" r:id="rId5"/>
    <p:sldId id="354" r:id="rId6"/>
    <p:sldId id="1196" r:id="rId7"/>
    <p:sldId id="1197" r:id="rId8"/>
    <p:sldId id="1198" r:id="rId9"/>
    <p:sldId id="1199" r:id="rId10"/>
    <p:sldId id="282" r:id="rId11"/>
    <p:sldId id="1200" r:id="rId12"/>
    <p:sldId id="357" r:id="rId13"/>
    <p:sldId id="363" r:id="rId14"/>
    <p:sldId id="1195" r:id="rId15"/>
    <p:sldId id="364" r:id="rId16"/>
    <p:sldId id="365" r:id="rId17"/>
    <p:sldId id="1203" r:id="rId18"/>
    <p:sldId id="382" r:id="rId19"/>
    <p:sldId id="1206" r:id="rId20"/>
    <p:sldId id="1207" r:id="rId21"/>
    <p:sldId id="1204" r:id="rId22"/>
    <p:sldId id="1208" r:id="rId23"/>
    <p:sldId id="1209" r:id="rId24"/>
    <p:sldId id="121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4472C4"/>
    <a:srgbClr val="ADB9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1361" autoAdjust="0"/>
  </p:normalViewPr>
  <p:slideViewPr>
    <p:cSldViewPr snapToGrid="0">
      <p:cViewPr varScale="1">
        <p:scale>
          <a:sx n="75" d="100"/>
          <a:sy n="75" d="100"/>
        </p:scale>
        <p:origin x="974"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7C483F-4BF8-4526-B703-8F960FCB95A7}" type="doc">
      <dgm:prSet loTypeId="urn:microsoft.com/office/officeart/2005/8/layout/process2" loCatId="process" qsTypeId="urn:microsoft.com/office/officeart/2005/8/quickstyle/simple1" qsCatId="simple" csTypeId="urn:microsoft.com/office/officeart/2005/8/colors/accent1_2" csCatId="accent1"/>
      <dgm:spPr/>
      <dgm:t>
        <a:bodyPr/>
        <a:lstStyle/>
        <a:p>
          <a:endParaRPr kumimoji="1" lang="ja-JP" altLang="en-US"/>
        </a:p>
      </dgm:t>
    </dgm:pt>
    <dgm:pt modelId="{B8FCA72B-4351-4885-AD71-A26F8E21E0D4}">
      <dgm:prSet/>
      <dgm:spPr/>
      <dgm:t>
        <a:bodyPr/>
        <a:lstStyle/>
        <a:p>
          <a:r>
            <a:rPr kumimoji="1" lang="en-US">
              <a:latin typeface="メイリオ" panose="020B0604030504040204" pitchFamily="50" charset="-128"/>
              <a:ea typeface="メイリオ" panose="020B0604030504040204" pitchFamily="50" charset="-128"/>
            </a:rPr>
            <a:t>BoW</a:t>
          </a:r>
          <a:r>
            <a:rPr kumimoji="1" lang="ja-JP">
              <a:latin typeface="メイリオ" panose="020B0604030504040204" pitchFamily="50" charset="-128"/>
              <a:ea typeface="メイリオ" panose="020B0604030504040204" pitchFamily="50" charset="-128"/>
            </a:rPr>
            <a:t>辞書の作成</a:t>
          </a:r>
          <a:endParaRPr lang="ja-JP">
            <a:latin typeface="メイリオ" panose="020B0604030504040204" pitchFamily="50" charset="-128"/>
            <a:ea typeface="メイリオ" panose="020B0604030504040204" pitchFamily="50" charset="-128"/>
          </a:endParaRPr>
        </a:p>
      </dgm:t>
    </dgm:pt>
    <dgm:pt modelId="{3272F9AB-40E0-4E6B-8A2E-702B7192C794}" type="parTrans" cxnId="{854F3318-9A39-43DB-AAEB-FE4C3237E712}">
      <dgm:prSet/>
      <dgm:spPr/>
      <dgm:t>
        <a:bodyPr/>
        <a:lstStyle/>
        <a:p>
          <a:endParaRPr kumimoji="1" lang="ja-JP" altLang="en-US">
            <a:latin typeface="メイリオ" panose="020B0604030504040204" pitchFamily="50" charset="-128"/>
            <a:ea typeface="メイリオ" panose="020B0604030504040204" pitchFamily="50" charset="-128"/>
          </a:endParaRPr>
        </a:p>
      </dgm:t>
    </dgm:pt>
    <dgm:pt modelId="{D9BE8E25-DC2D-46C5-9955-BC2F7CCC16A6}" type="sibTrans" cxnId="{854F3318-9A39-43DB-AAEB-FE4C3237E712}">
      <dgm:prSet/>
      <dgm:spPr/>
      <dgm:t>
        <a:bodyPr/>
        <a:lstStyle/>
        <a:p>
          <a:endParaRPr kumimoji="1" lang="ja-JP" altLang="en-US">
            <a:latin typeface="メイリオ" panose="020B0604030504040204" pitchFamily="50" charset="-128"/>
            <a:ea typeface="メイリオ" panose="020B0604030504040204" pitchFamily="50" charset="-128"/>
          </a:endParaRPr>
        </a:p>
      </dgm:t>
    </dgm:pt>
    <dgm:pt modelId="{09F245FE-5C4F-457A-8AA2-72C5A0926B62}">
      <dgm:prSet/>
      <dgm:spPr/>
      <dgm:t>
        <a:bodyPr/>
        <a:lstStyle/>
        <a:p>
          <a:r>
            <a:rPr kumimoji="1" lang="ja-JP" dirty="0">
              <a:latin typeface="メイリオ" panose="020B0604030504040204" pitchFamily="50" charset="-128"/>
              <a:ea typeface="メイリオ" panose="020B0604030504040204" pitchFamily="50" charset="-128"/>
            </a:rPr>
            <a:t>データ毎（レシピ毎）の単語のベクトル化</a:t>
          </a:r>
          <a:endParaRPr lang="ja-JP" dirty="0">
            <a:latin typeface="メイリオ" panose="020B0604030504040204" pitchFamily="50" charset="-128"/>
            <a:ea typeface="メイリオ" panose="020B0604030504040204" pitchFamily="50" charset="-128"/>
          </a:endParaRPr>
        </a:p>
      </dgm:t>
    </dgm:pt>
    <dgm:pt modelId="{3DAC58CA-5A61-4376-A042-39B37A2CE26E}" type="parTrans" cxnId="{EEF2668D-3912-4FCF-80CD-43475BCDE4D3}">
      <dgm:prSet/>
      <dgm:spPr/>
      <dgm:t>
        <a:bodyPr/>
        <a:lstStyle/>
        <a:p>
          <a:endParaRPr kumimoji="1" lang="ja-JP" altLang="en-US">
            <a:latin typeface="メイリオ" panose="020B0604030504040204" pitchFamily="50" charset="-128"/>
            <a:ea typeface="メイリオ" panose="020B0604030504040204" pitchFamily="50" charset="-128"/>
          </a:endParaRPr>
        </a:p>
      </dgm:t>
    </dgm:pt>
    <dgm:pt modelId="{CCF2C934-66B3-4A79-84E7-1C45C0D57BC6}" type="sibTrans" cxnId="{EEF2668D-3912-4FCF-80CD-43475BCDE4D3}">
      <dgm:prSet/>
      <dgm:spPr/>
      <dgm:t>
        <a:bodyPr/>
        <a:lstStyle/>
        <a:p>
          <a:endParaRPr kumimoji="1" lang="ja-JP" altLang="en-US">
            <a:latin typeface="メイリオ" panose="020B0604030504040204" pitchFamily="50" charset="-128"/>
            <a:ea typeface="メイリオ" panose="020B0604030504040204" pitchFamily="50" charset="-128"/>
          </a:endParaRPr>
        </a:p>
      </dgm:t>
    </dgm:pt>
    <dgm:pt modelId="{53549039-05B0-43A1-9F1A-BCB6547D8289}" type="pres">
      <dgm:prSet presAssocID="{677C483F-4BF8-4526-B703-8F960FCB95A7}" presName="linearFlow" presStyleCnt="0">
        <dgm:presLayoutVars>
          <dgm:resizeHandles val="exact"/>
        </dgm:presLayoutVars>
      </dgm:prSet>
      <dgm:spPr/>
    </dgm:pt>
    <dgm:pt modelId="{26D15164-1626-485F-A68F-70D05D443D3B}" type="pres">
      <dgm:prSet presAssocID="{B8FCA72B-4351-4885-AD71-A26F8E21E0D4}" presName="node" presStyleLbl="node1" presStyleIdx="0" presStyleCnt="2">
        <dgm:presLayoutVars>
          <dgm:bulletEnabled val="1"/>
        </dgm:presLayoutVars>
      </dgm:prSet>
      <dgm:spPr/>
    </dgm:pt>
    <dgm:pt modelId="{56EA741B-1CCB-4FA4-ACC7-CFD68D71344E}" type="pres">
      <dgm:prSet presAssocID="{D9BE8E25-DC2D-46C5-9955-BC2F7CCC16A6}" presName="sibTrans" presStyleLbl="sibTrans2D1" presStyleIdx="0" presStyleCnt="1"/>
      <dgm:spPr/>
    </dgm:pt>
    <dgm:pt modelId="{EE9F3CFC-425F-4C17-A2E3-9D00AE919787}" type="pres">
      <dgm:prSet presAssocID="{D9BE8E25-DC2D-46C5-9955-BC2F7CCC16A6}" presName="connectorText" presStyleLbl="sibTrans2D1" presStyleIdx="0" presStyleCnt="1"/>
      <dgm:spPr/>
    </dgm:pt>
    <dgm:pt modelId="{F32D1219-CA4B-4F4A-9A23-447C4FD221D3}" type="pres">
      <dgm:prSet presAssocID="{09F245FE-5C4F-457A-8AA2-72C5A0926B62}" presName="node" presStyleLbl="node1" presStyleIdx="1" presStyleCnt="2">
        <dgm:presLayoutVars>
          <dgm:bulletEnabled val="1"/>
        </dgm:presLayoutVars>
      </dgm:prSet>
      <dgm:spPr/>
    </dgm:pt>
  </dgm:ptLst>
  <dgm:cxnLst>
    <dgm:cxn modelId="{1B2D9803-D10C-4734-9029-CF4B4349BC5D}" type="presOf" srcId="{677C483F-4BF8-4526-B703-8F960FCB95A7}" destId="{53549039-05B0-43A1-9F1A-BCB6547D8289}" srcOrd="0" destOrd="0" presId="urn:microsoft.com/office/officeart/2005/8/layout/process2"/>
    <dgm:cxn modelId="{854F3318-9A39-43DB-AAEB-FE4C3237E712}" srcId="{677C483F-4BF8-4526-B703-8F960FCB95A7}" destId="{B8FCA72B-4351-4885-AD71-A26F8E21E0D4}" srcOrd="0" destOrd="0" parTransId="{3272F9AB-40E0-4E6B-8A2E-702B7192C794}" sibTransId="{D9BE8E25-DC2D-46C5-9955-BC2F7CCC16A6}"/>
    <dgm:cxn modelId="{449F6247-EAC7-48A8-9AE5-C846AF5ACD75}" type="presOf" srcId="{B8FCA72B-4351-4885-AD71-A26F8E21E0D4}" destId="{26D15164-1626-485F-A68F-70D05D443D3B}" srcOrd="0" destOrd="0" presId="urn:microsoft.com/office/officeart/2005/8/layout/process2"/>
    <dgm:cxn modelId="{CC183F6A-AED2-41A1-82A9-778F518BB52F}" type="presOf" srcId="{D9BE8E25-DC2D-46C5-9955-BC2F7CCC16A6}" destId="{56EA741B-1CCB-4FA4-ACC7-CFD68D71344E}" srcOrd="0" destOrd="0" presId="urn:microsoft.com/office/officeart/2005/8/layout/process2"/>
    <dgm:cxn modelId="{EEF2668D-3912-4FCF-80CD-43475BCDE4D3}" srcId="{677C483F-4BF8-4526-B703-8F960FCB95A7}" destId="{09F245FE-5C4F-457A-8AA2-72C5A0926B62}" srcOrd="1" destOrd="0" parTransId="{3DAC58CA-5A61-4376-A042-39B37A2CE26E}" sibTransId="{CCF2C934-66B3-4A79-84E7-1C45C0D57BC6}"/>
    <dgm:cxn modelId="{AF0498CE-CA78-402B-8454-DBA4FA5514E4}" type="presOf" srcId="{09F245FE-5C4F-457A-8AA2-72C5A0926B62}" destId="{F32D1219-CA4B-4F4A-9A23-447C4FD221D3}" srcOrd="0" destOrd="0" presId="urn:microsoft.com/office/officeart/2005/8/layout/process2"/>
    <dgm:cxn modelId="{993131ED-BA26-4815-9CC4-E3E760440354}" type="presOf" srcId="{D9BE8E25-DC2D-46C5-9955-BC2F7CCC16A6}" destId="{EE9F3CFC-425F-4C17-A2E3-9D00AE919787}" srcOrd="1" destOrd="0" presId="urn:microsoft.com/office/officeart/2005/8/layout/process2"/>
    <dgm:cxn modelId="{5DA7832E-5D80-4693-8315-62DB0DE4CE15}" type="presParOf" srcId="{53549039-05B0-43A1-9F1A-BCB6547D8289}" destId="{26D15164-1626-485F-A68F-70D05D443D3B}" srcOrd="0" destOrd="0" presId="urn:microsoft.com/office/officeart/2005/8/layout/process2"/>
    <dgm:cxn modelId="{BE9C904F-0105-4410-825F-7D15BF4CFA40}" type="presParOf" srcId="{53549039-05B0-43A1-9F1A-BCB6547D8289}" destId="{56EA741B-1CCB-4FA4-ACC7-CFD68D71344E}" srcOrd="1" destOrd="0" presId="urn:microsoft.com/office/officeart/2005/8/layout/process2"/>
    <dgm:cxn modelId="{EA80777B-F2C6-4192-8162-EC15C67A9055}" type="presParOf" srcId="{56EA741B-1CCB-4FA4-ACC7-CFD68D71344E}" destId="{EE9F3CFC-425F-4C17-A2E3-9D00AE919787}" srcOrd="0" destOrd="0" presId="urn:microsoft.com/office/officeart/2005/8/layout/process2"/>
    <dgm:cxn modelId="{1383301B-3698-4383-A5AE-E2C84D604132}" type="presParOf" srcId="{53549039-05B0-43A1-9F1A-BCB6547D8289}" destId="{F32D1219-CA4B-4F4A-9A23-447C4FD221D3}" srcOrd="2"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D15164-1626-485F-A68F-70D05D443D3B}">
      <dsp:nvSpPr>
        <dsp:cNvPr id="0" name=""/>
        <dsp:cNvSpPr/>
      </dsp:nvSpPr>
      <dsp:spPr>
        <a:xfrm>
          <a:off x="967289" y="364"/>
          <a:ext cx="2558959" cy="119368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en-US" sz="1800" kern="1200">
              <a:latin typeface="メイリオ" panose="020B0604030504040204" pitchFamily="50" charset="-128"/>
              <a:ea typeface="メイリオ" panose="020B0604030504040204" pitchFamily="50" charset="-128"/>
            </a:rPr>
            <a:t>BoW</a:t>
          </a:r>
          <a:r>
            <a:rPr kumimoji="1" lang="ja-JP" sz="1800" kern="1200">
              <a:latin typeface="メイリオ" panose="020B0604030504040204" pitchFamily="50" charset="-128"/>
              <a:ea typeface="メイリオ" panose="020B0604030504040204" pitchFamily="50" charset="-128"/>
            </a:rPr>
            <a:t>辞書の作成</a:t>
          </a:r>
          <a:endParaRPr lang="ja-JP" sz="1800" kern="1200">
            <a:latin typeface="メイリオ" panose="020B0604030504040204" pitchFamily="50" charset="-128"/>
            <a:ea typeface="メイリオ" panose="020B0604030504040204" pitchFamily="50" charset="-128"/>
          </a:endParaRPr>
        </a:p>
      </dsp:txBody>
      <dsp:txXfrm>
        <a:off x="1002251" y="35326"/>
        <a:ext cx="2489035" cy="1123759"/>
      </dsp:txXfrm>
    </dsp:sp>
    <dsp:sp modelId="{56EA741B-1CCB-4FA4-ACC7-CFD68D71344E}">
      <dsp:nvSpPr>
        <dsp:cNvPr id="0" name=""/>
        <dsp:cNvSpPr/>
      </dsp:nvSpPr>
      <dsp:spPr>
        <a:xfrm rot="5400000">
          <a:off x="2022953" y="1223890"/>
          <a:ext cx="447631" cy="53715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kumimoji="1" lang="ja-JP" altLang="en-US" sz="1300" kern="1200">
            <a:latin typeface="メイリオ" panose="020B0604030504040204" pitchFamily="50" charset="-128"/>
            <a:ea typeface="メイリオ" panose="020B0604030504040204" pitchFamily="50" charset="-128"/>
          </a:endParaRPr>
        </a:p>
      </dsp:txBody>
      <dsp:txXfrm rot="-5400000">
        <a:off x="2085622" y="1268653"/>
        <a:ext cx="322295" cy="313342"/>
      </dsp:txXfrm>
    </dsp:sp>
    <dsp:sp modelId="{F32D1219-CA4B-4F4A-9A23-447C4FD221D3}">
      <dsp:nvSpPr>
        <dsp:cNvPr id="0" name=""/>
        <dsp:cNvSpPr/>
      </dsp:nvSpPr>
      <dsp:spPr>
        <a:xfrm>
          <a:off x="967289" y="1790889"/>
          <a:ext cx="2558959" cy="119368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ja-JP" sz="1800" kern="1200" dirty="0">
              <a:latin typeface="メイリオ" panose="020B0604030504040204" pitchFamily="50" charset="-128"/>
              <a:ea typeface="メイリオ" panose="020B0604030504040204" pitchFamily="50" charset="-128"/>
            </a:rPr>
            <a:t>データ毎（レシピ毎）の単語のベクトル化</a:t>
          </a:r>
          <a:endParaRPr lang="ja-JP" sz="1800" kern="1200" dirty="0">
            <a:latin typeface="メイリオ" panose="020B0604030504040204" pitchFamily="50" charset="-128"/>
            <a:ea typeface="メイリオ" panose="020B0604030504040204" pitchFamily="50" charset="-128"/>
          </a:endParaRPr>
        </a:p>
      </dsp:txBody>
      <dsp:txXfrm>
        <a:off x="1002251" y="1825851"/>
        <a:ext cx="2489035" cy="1123759"/>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35936D-836F-419C-9F68-DEDA5DD6EA2C}" type="datetimeFigureOut">
              <a:rPr kumimoji="1" lang="ja-JP" altLang="en-US" smtClean="0"/>
              <a:t>2024/5/2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8306EB-F4D8-4CD3-A9EA-E1E8C435DBF8}" type="slidenum">
              <a:rPr kumimoji="1" lang="ja-JP" altLang="en-US" smtClean="0"/>
              <a:t>‹#›</a:t>
            </a:fld>
            <a:endParaRPr kumimoji="1" lang="ja-JP" altLang="en-US"/>
          </a:p>
        </p:txBody>
      </p:sp>
    </p:spTree>
    <p:extLst>
      <p:ext uri="{BB962C8B-B14F-4D97-AF65-F5344CB8AC3E}">
        <p14:creationId xmlns:p14="http://schemas.microsoft.com/office/powerpoint/2010/main" val="250072237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88306EB-F4D8-4CD3-A9EA-E1E8C435DBF8}" type="slidenum">
              <a:rPr kumimoji="1" lang="ja-JP" altLang="en-US" smtClean="0"/>
              <a:t>3</a:t>
            </a:fld>
            <a:endParaRPr kumimoji="1" lang="ja-JP" altLang="en-US"/>
          </a:p>
        </p:txBody>
      </p:sp>
    </p:spTree>
    <p:extLst>
      <p:ext uri="{BB962C8B-B14F-4D97-AF65-F5344CB8AC3E}">
        <p14:creationId xmlns:p14="http://schemas.microsoft.com/office/powerpoint/2010/main" val="2008434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88306EB-F4D8-4CD3-A9EA-E1E8C435DBF8}" type="slidenum">
              <a:rPr kumimoji="1" lang="ja-JP" altLang="en-US" smtClean="0"/>
              <a:t>19</a:t>
            </a:fld>
            <a:endParaRPr kumimoji="1" lang="ja-JP" altLang="en-US"/>
          </a:p>
        </p:txBody>
      </p:sp>
    </p:spTree>
    <p:extLst>
      <p:ext uri="{BB962C8B-B14F-4D97-AF65-F5344CB8AC3E}">
        <p14:creationId xmlns:p14="http://schemas.microsoft.com/office/powerpoint/2010/main" val="1766230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2024/5/2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062125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2024/5/2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194174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2024/5/2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9475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2024/5/2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476301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2024/5/2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82935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2024/5/2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780195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2ABC02D7-CBD1-4D33-B166-78A898DF0F76}" type="datetimeFigureOut">
              <a:rPr kumimoji="1" lang="ja-JP" altLang="en-US" smtClean="0"/>
              <a:t>2024/5/2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205181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ABC02D7-CBD1-4D33-B166-78A898DF0F76}" type="datetimeFigureOut">
              <a:rPr kumimoji="1" lang="ja-JP" altLang="en-US" smtClean="0"/>
              <a:t>2024/5/2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9760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BC02D7-CBD1-4D33-B166-78A898DF0F76}" type="datetimeFigureOut">
              <a:rPr kumimoji="1" lang="ja-JP" altLang="en-US" smtClean="0"/>
              <a:t>2024/5/2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935877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2024/5/2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529590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2024/5/2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680979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BC02D7-CBD1-4D33-B166-78A898DF0F76}" type="datetimeFigureOut">
              <a:rPr kumimoji="1" lang="ja-JP" altLang="en-US" smtClean="0"/>
              <a:t>2024/5/2</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8178892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ueharaLab/NLP3_BoW/blob/main/BoW_coding.md" TargetMode="External"/><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ueharaLab/NLP3_BoW/blob/main/BoW_coding.md"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ueharaLab/NLP3_BoW/blob/main/BoW_coding.md"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emf"/><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package" Target="../embeddings/Microsoft_Excel_Worksheet.xlsx"/><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F0DF4DB4-0544-435C-992C-E0E55AA5E14F}"/>
              </a:ext>
            </a:extLst>
          </p:cNvPr>
          <p:cNvSpPr txBox="1"/>
          <p:nvPr/>
        </p:nvSpPr>
        <p:spPr>
          <a:xfrm>
            <a:off x="397967" y="2438450"/>
            <a:ext cx="9690518" cy="1077218"/>
          </a:xfrm>
          <a:prstGeom prst="rect">
            <a:avLst/>
          </a:prstGeom>
          <a:noFill/>
        </p:spPr>
        <p:txBody>
          <a:bodyPr wrap="square" rtlCol="0">
            <a:spAutoFit/>
          </a:bodyPr>
          <a:lstStyle/>
          <a:p>
            <a:r>
              <a:rPr kumimoji="1" lang="en-US" altLang="ja-JP" sz="3200" b="1" dirty="0">
                <a:latin typeface="メイリオ" panose="020B0604030504040204" pitchFamily="50" charset="-128"/>
                <a:ea typeface="メイリオ" panose="020B0604030504040204" pitchFamily="50" charset="-128"/>
              </a:rPr>
              <a:t>Bag of Words </a:t>
            </a:r>
            <a:r>
              <a:rPr kumimoji="1" lang="ja-JP" altLang="en-US" sz="3200" b="1" dirty="0">
                <a:latin typeface="メイリオ" panose="020B0604030504040204" pitchFamily="50" charset="-128"/>
                <a:ea typeface="メイリオ" panose="020B0604030504040204" pitchFamily="50" charset="-128"/>
              </a:rPr>
              <a:t>特徴ベクトルプログラミング</a:t>
            </a:r>
            <a:endParaRPr kumimoji="1" lang="en-US" altLang="ja-JP" sz="3200" b="1" dirty="0">
              <a:latin typeface="メイリオ" panose="020B0604030504040204" pitchFamily="50" charset="-128"/>
              <a:ea typeface="メイリオ" panose="020B0604030504040204" pitchFamily="50" charset="-128"/>
            </a:endParaRPr>
          </a:p>
          <a:p>
            <a:endParaRPr kumimoji="1" lang="en-US" altLang="ja-JP" sz="3200"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17530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C2743797-49CC-49D7-8226-1E41BBD12C97}"/>
              </a:ext>
            </a:extLst>
          </p:cNvPr>
          <p:cNvSpPr txBox="1"/>
          <p:nvPr/>
        </p:nvSpPr>
        <p:spPr>
          <a:xfrm>
            <a:off x="597770" y="794534"/>
            <a:ext cx="10869016" cy="1569660"/>
          </a:xfrm>
          <a:prstGeom prst="rect">
            <a:avLst/>
          </a:prstGeom>
          <a:noFill/>
        </p:spPr>
        <p:txBody>
          <a:bodyPr wrap="square" rtlCol="0">
            <a:spAutoFit/>
          </a:bodyPr>
          <a:lstStyle/>
          <a:p>
            <a:pPr marL="457200" indent="-457200">
              <a:buFont typeface="+mj-lt"/>
              <a:buAutoNum type="arabicPeriod"/>
            </a:pPr>
            <a:r>
              <a:rPr kumimoji="1" lang="ja-JP" altLang="en-US" sz="2400" dirty="0">
                <a:latin typeface="メイリオ" panose="020B0604030504040204" pitchFamily="50" charset="-128"/>
                <a:ea typeface="メイリオ" panose="020B0604030504040204" pitchFamily="50" charset="-128"/>
              </a:rPr>
              <a:t>各レシピ毎に初期化したリストを作成する</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見出し数を要素数とするリスト。要素の値は全て</a:t>
            </a:r>
            <a:r>
              <a:rPr kumimoji="1" lang="en-US" altLang="ja-JP" sz="2400" dirty="0">
                <a:latin typeface="メイリオ" panose="020B0604030504040204" pitchFamily="50" charset="-128"/>
                <a:ea typeface="メイリオ" panose="020B0604030504040204" pitchFamily="50" charset="-128"/>
              </a:rPr>
              <a:t>0</a:t>
            </a:r>
            <a:r>
              <a:rPr kumimoji="1" lang="ja-JP" altLang="en-US" sz="2400" dirty="0">
                <a:latin typeface="メイリオ" panose="020B0604030504040204" pitchFamily="50" charset="-128"/>
                <a:ea typeface="メイリオ" panose="020B0604030504040204" pitchFamily="50" charset="-128"/>
              </a:rPr>
              <a:t>）</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各レシピの素材と見出しを照合して、あれば上記リストの該当要素を</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をプラスする（インデックスは該当素材名の位置情報）</a:t>
            </a:r>
            <a:endParaRPr kumimoji="1" lang="en-US" altLang="ja-JP" sz="2400" dirty="0">
              <a:latin typeface="メイリオ" panose="020B0604030504040204" pitchFamily="50" charset="-128"/>
              <a:ea typeface="メイリオ" panose="020B0604030504040204" pitchFamily="50" charset="-128"/>
            </a:endParaRPr>
          </a:p>
        </p:txBody>
      </p:sp>
      <p:graphicFrame>
        <p:nvGraphicFramePr>
          <p:cNvPr id="7" name="表 6">
            <a:extLst>
              <a:ext uri="{FF2B5EF4-FFF2-40B4-BE49-F238E27FC236}">
                <a16:creationId xmlns:a16="http://schemas.microsoft.com/office/drawing/2014/main" id="{B9AE6480-D8C2-4854-94E2-06598AB754B4}"/>
              </a:ext>
            </a:extLst>
          </p:cNvPr>
          <p:cNvGraphicFramePr>
            <a:graphicFrameLocks noGrp="1"/>
          </p:cNvGraphicFramePr>
          <p:nvPr>
            <p:extLst>
              <p:ext uri="{D42A27DB-BD31-4B8C-83A1-F6EECF244321}">
                <p14:modId xmlns:p14="http://schemas.microsoft.com/office/powerpoint/2010/main" val="2514098533"/>
              </p:ext>
            </p:extLst>
          </p:nvPr>
        </p:nvGraphicFramePr>
        <p:xfrm>
          <a:off x="2149028" y="3341424"/>
          <a:ext cx="8559936" cy="914400"/>
        </p:xfrm>
        <a:graphic>
          <a:graphicData uri="http://schemas.openxmlformats.org/drawingml/2006/table">
            <a:tbl>
              <a:tblPr firstRow="1" bandRow="1">
                <a:tableStyleId>{5940675A-B579-460E-94D1-54222C63F5DA}</a:tableStyleId>
              </a:tblPr>
              <a:tblGrid>
                <a:gridCol w="1222848">
                  <a:extLst>
                    <a:ext uri="{9D8B030D-6E8A-4147-A177-3AD203B41FA5}">
                      <a16:colId xmlns:a16="http://schemas.microsoft.com/office/drawing/2014/main" val="1281661057"/>
                    </a:ext>
                  </a:extLst>
                </a:gridCol>
                <a:gridCol w="1222848">
                  <a:extLst>
                    <a:ext uri="{9D8B030D-6E8A-4147-A177-3AD203B41FA5}">
                      <a16:colId xmlns:a16="http://schemas.microsoft.com/office/drawing/2014/main" val="3202091198"/>
                    </a:ext>
                  </a:extLst>
                </a:gridCol>
                <a:gridCol w="1222848">
                  <a:extLst>
                    <a:ext uri="{9D8B030D-6E8A-4147-A177-3AD203B41FA5}">
                      <a16:colId xmlns:a16="http://schemas.microsoft.com/office/drawing/2014/main" val="1730088140"/>
                    </a:ext>
                  </a:extLst>
                </a:gridCol>
                <a:gridCol w="1222848">
                  <a:extLst>
                    <a:ext uri="{9D8B030D-6E8A-4147-A177-3AD203B41FA5}">
                      <a16:colId xmlns:a16="http://schemas.microsoft.com/office/drawing/2014/main" val="1267679389"/>
                    </a:ext>
                  </a:extLst>
                </a:gridCol>
                <a:gridCol w="1222848">
                  <a:extLst>
                    <a:ext uri="{9D8B030D-6E8A-4147-A177-3AD203B41FA5}">
                      <a16:colId xmlns:a16="http://schemas.microsoft.com/office/drawing/2014/main" val="752363984"/>
                    </a:ext>
                  </a:extLst>
                </a:gridCol>
                <a:gridCol w="1222848">
                  <a:extLst>
                    <a:ext uri="{9D8B030D-6E8A-4147-A177-3AD203B41FA5}">
                      <a16:colId xmlns:a16="http://schemas.microsoft.com/office/drawing/2014/main" val="626058433"/>
                    </a:ext>
                  </a:extLst>
                </a:gridCol>
                <a:gridCol w="1222848">
                  <a:extLst>
                    <a:ext uri="{9D8B030D-6E8A-4147-A177-3AD203B41FA5}">
                      <a16:colId xmlns:a16="http://schemas.microsoft.com/office/drawing/2014/main" val="72748011"/>
                    </a:ext>
                  </a:extLst>
                </a:gridCol>
              </a:tblGrid>
              <a:tr h="370840">
                <a:tc>
                  <a:txBody>
                    <a:bodyPr/>
                    <a:lstStyle/>
                    <a:p>
                      <a:r>
                        <a:rPr kumimoji="1" lang="ja-JP" altLang="en-US" sz="1800" dirty="0"/>
                        <a:t>ホットケーキミックス</a:t>
                      </a:r>
                    </a:p>
                  </a:txBody>
                  <a:tcPr/>
                </a:tc>
                <a:tc>
                  <a:txBody>
                    <a:bodyPr/>
                    <a:lstStyle/>
                    <a:p>
                      <a:r>
                        <a:rPr kumimoji="1" lang="ja-JP" altLang="en-US" sz="1800" dirty="0"/>
                        <a:t>卵</a:t>
                      </a:r>
                    </a:p>
                  </a:txBody>
                  <a:tcPr/>
                </a:tc>
                <a:tc>
                  <a:txBody>
                    <a:bodyPr/>
                    <a:lstStyle/>
                    <a:p>
                      <a:r>
                        <a:rPr kumimoji="1" lang="ja-JP" altLang="en-US" sz="1800" dirty="0"/>
                        <a:t>牛乳</a:t>
                      </a:r>
                    </a:p>
                  </a:txBody>
                  <a:tcPr/>
                </a:tc>
                <a:tc>
                  <a:txBody>
                    <a:bodyPr/>
                    <a:lstStyle/>
                    <a:p>
                      <a:r>
                        <a:rPr kumimoji="1" lang="ja-JP" altLang="en-US" sz="1800" dirty="0"/>
                        <a:t>バター</a:t>
                      </a:r>
                    </a:p>
                  </a:txBody>
                  <a:tcPr/>
                </a:tc>
                <a:tc>
                  <a:txBody>
                    <a:bodyPr/>
                    <a:lstStyle/>
                    <a:p>
                      <a:r>
                        <a:rPr kumimoji="1" lang="ja-JP" altLang="en-US" sz="1800" dirty="0"/>
                        <a:t>豆乳</a:t>
                      </a:r>
                    </a:p>
                  </a:txBody>
                  <a:tcPr/>
                </a:tc>
                <a:tc>
                  <a:txBody>
                    <a:bodyPr/>
                    <a:lstStyle/>
                    <a:p>
                      <a:r>
                        <a:rPr kumimoji="1" lang="ja-JP" altLang="en-US" sz="1800" dirty="0"/>
                        <a:t>米粉</a:t>
                      </a:r>
                    </a:p>
                  </a:txBody>
                  <a:tcPr/>
                </a:tc>
                <a:tc>
                  <a:txBody>
                    <a:bodyPr/>
                    <a:lstStyle/>
                    <a:p>
                      <a:r>
                        <a:rPr kumimoji="1" lang="ja-JP" altLang="en-US" sz="1800" dirty="0"/>
                        <a:t>砂糖</a:t>
                      </a:r>
                    </a:p>
                  </a:txBody>
                  <a:tcPr/>
                </a:tc>
                <a:extLst>
                  <a:ext uri="{0D108BD9-81ED-4DB2-BD59-A6C34878D82A}">
                    <a16:rowId xmlns:a16="http://schemas.microsoft.com/office/drawing/2014/main" val="1044926211"/>
                  </a:ext>
                </a:extLst>
              </a:tr>
            </a:tbl>
          </a:graphicData>
        </a:graphic>
      </p:graphicFrame>
      <p:sp>
        <p:nvSpPr>
          <p:cNvPr id="8" name="正方形/長方形 7">
            <a:extLst>
              <a:ext uri="{FF2B5EF4-FFF2-40B4-BE49-F238E27FC236}">
                <a16:creationId xmlns:a16="http://schemas.microsoft.com/office/drawing/2014/main" id="{76E53F89-B523-4F56-88B4-6FD96355EC84}"/>
              </a:ext>
            </a:extLst>
          </p:cNvPr>
          <p:cNvSpPr/>
          <p:nvPr/>
        </p:nvSpPr>
        <p:spPr>
          <a:xfrm>
            <a:off x="2017924" y="2457329"/>
            <a:ext cx="8056839" cy="461665"/>
          </a:xfrm>
          <a:prstGeom prst="rect">
            <a:avLst/>
          </a:prstGeom>
        </p:spPr>
        <p:txBody>
          <a:bodyPr wrap="square">
            <a:spAutoFit/>
          </a:bodyPr>
          <a:lstStyle/>
          <a:p>
            <a:r>
              <a:rPr lang="ja-JP" altLang="en-US" sz="2400" dirty="0"/>
              <a:t>['ホットケーキミックス', '豆乳', 'ヨーグルト', ‘卵']</a:t>
            </a:r>
          </a:p>
        </p:txBody>
      </p:sp>
      <p:sp>
        <p:nvSpPr>
          <p:cNvPr id="9" name="テキスト ボックス 8">
            <a:extLst>
              <a:ext uri="{FF2B5EF4-FFF2-40B4-BE49-F238E27FC236}">
                <a16:creationId xmlns:a16="http://schemas.microsoft.com/office/drawing/2014/main" id="{1D1CE663-7C6A-4C1B-B599-92F52C801607}"/>
              </a:ext>
            </a:extLst>
          </p:cNvPr>
          <p:cNvSpPr txBox="1"/>
          <p:nvPr/>
        </p:nvSpPr>
        <p:spPr>
          <a:xfrm>
            <a:off x="2603594" y="4286544"/>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0 </a:t>
            </a:r>
            <a:endParaRPr kumimoji="1" lang="ja-JP" altLang="en-US" sz="2400"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DBA23027-96C5-4A4D-9B74-1B69B0ADB287}"/>
              </a:ext>
            </a:extLst>
          </p:cNvPr>
          <p:cNvSpPr txBox="1"/>
          <p:nvPr/>
        </p:nvSpPr>
        <p:spPr>
          <a:xfrm>
            <a:off x="9834953" y="4283717"/>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6 </a:t>
            </a:r>
            <a:endParaRPr kumimoji="1" lang="ja-JP" altLang="en-US" sz="2400" dirty="0">
              <a:latin typeface="メイリオ" panose="020B0604030504040204" pitchFamily="50" charset="-128"/>
              <a:ea typeface="メイリオ" panose="020B0604030504040204" pitchFamily="50" charset="-128"/>
            </a:endParaRPr>
          </a:p>
        </p:txBody>
      </p:sp>
      <p:sp>
        <p:nvSpPr>
          <p:cNvPr id="11" name="テキスト ボックス 10">
            <a:extLst>
              <a:ext uri="{FF2B5EF4-FFF2-40B4-BE49-F238E27FC236}">
                <a16:creationId xmlns:a16="http://schemas.microsoft.com/office/drawing/2014/main" id="{5C0ABDE7-B34E-4A23-8A05-91AABDB495CD}"/>
              </a:ext>
            </a:extLst>
          </p:cNvPr>
          <p:cNvSpPr txBox="1"/>
          <p:nvPr/>
        </p:nvSpPr>
        <p:spPr>
          <a:xfrm>
            <a:off x="8686093" y="4295404"/>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5 </a:t>
            </a:r>
            <a:endParaRPr kumimoji="1" lang="ja-JP" altLang="en-US" sz="2400" dirty="0">
              <a:latin typeface="メイリオ" panose="020B0604030504040204" pitchFamily="50" charset="-128"/>
              <a:ea typeface="メイリオ" panose="020B0604030504040204" pitchFamily="50" charset="-128"/>
            </a:endParaRPr>
          </a:p>
        </p:txBody>
      </p:sp>
      <p:sp>
        <p:nvSpPr>
          <p:cNvPr id="12" name="テキスト ボックス 11">
            <a:extLst>
              <a:ext uri="{FF2B5EF4-FFF2-40B4-BE49-F238E27FC236}">
                <a16:creationId xmlns:a16="http://schemas.microsoft.com/office/drawing/2014/main" id="{923704C8-785F-4C92-B4D7-5803676DB6A2}"/>
              </a:ext>
            </a:extLst>
          </p:cNvPr>
          <p:cNvSpPr txBox="1"/>
          <p:nvPr/>
        </p:nvSpPr>
        <p:spPr>
          <a:xfrm>
            <a:off x="7451646" y="4295404"/>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4 </a:t>
            </a:r>
            <a:endParaRPr kumimoji="1" lang="ja-JP" altLang="en-US" sz="2400" dirty="0">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C78CC30F-C25D-4EBC-B22D-1A993E1D1225}"/>
              </a:ext>
            </a:extLst>
          </p:cNvPr>
          <p:cNvSpPr txBox="1"/>
          <p:nvPr/>
        </p:nvSpPr>
        <p:spPr>
          <a:xfrm>
            <a:off x="6213690" y="4292562"/>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3 </a:t>
            </a:r>
            <a:endParaRPr kumimoji="1" lang="ja-JP" altLang="en-US" sz="2400" dirty="0">
              <a:latin typeface="メイリオ" panose="020B0604030504040204" pitchFamily="50" charset="-128"/>
              <a:ea typeface="メイリオ" panose="020B0604030504040204" pitchFamily="50" charset="-128"/>
            </a:endParaRPr>
          </a:p>
        </p:txBody>
      </p:sp>
      <p:sp>
        <p:nvSpPr>
          <p:cNvPr id="14" name="テキスト ボックス 13">
            <a:extLst>
              <a:ext uri="{FF2B5EF4-FFF2-40B4-BE49-F238E27FC236}">
                <a16:creationId xmlns:a16="http://schemas.microsoft.com/office/drawing/2014/main" id="{449055E4-9535-4A57-AB26-38C49BAC636A}"/>
              </a:ext>
            </a:extLst>
          </p:cNvPr>
          <p:cNvSpPr txBox="1"/>
          <p:nvPr/>
        </p:nvSpPr>
        <p:spPr>
          <a:xfrm>
            <a:off x="4975734" y="4286543"/>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2 </a:t>
            </a:r>
            <a:endParaRPr kumimoji="1" lang="ja-JP" altLang="en-US" sz="2400" dirty="0">
              <a:latin typeface="メイリオ" panose="020B0604030504040204" pitchFamily="50" charset="-128"/>
              <a:ea typeface="メイリオ" panose="020B0604030504040204" pitchFamily="50" charset="-128"/>
            </a:endParaRPr>
          </a:p>
        </p:txBody>
      </p:sp>
      <p:sp>
        <p:nvSpPr>
          <p:cNvPr id="15" name="テキスト ボックス 14">
            <a:extLst>
              <a:ext uri="{FF2B5EF4-FFF2-40B4-BE49-F238E27FC236}">
                <a16:creationId xmlns:a16="http://schemas.microsoft.com/office/drawing/2014/main" id="{9CB6DDFE-353E-43F9-A63B-73672942A08C}"/>
              </a:ext>
            </a:extLst>
          </p:cNvPr>
          <p:cNvSpPr txBox="1"/>
          <p:nvPr/>
        </p:nvSpPr>
        <p:spPr>
          <a:xfrm>
            <a:off x="3690179" y="4286544"/>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1 </a:t>
            </a:r>
            <a:endParaRPr kumimoji="1" lang="ja-JP" altLang="en-US" sz="2400" dirty="0">
              <a:latin typeface="メイリオ" panose="020B0604030504040204" pitchFamily="50" charset="-128"/>
              <a:ea typeface="メイリオ" panose="020B0604030504040204" pitchFamily="50" charset="-128"/>
            </a:endParaRPr>
          </a:p>
        </p:txBody>
      </p:sp>
      <p:graphicFrame>
        <p:nvGraphicFramePr>
          <p:cNvPr id="18" name="表 17">
            <a:extLst>
              <a:ext uri="{FF2B5EF4-FFF2-40B4-BE49-F238E27FC236}">
                <a16:creationId xmlns:a16="http://schemas.microsoft.com/office/drawing/2014/main" id="{5F1FF6B8-F573-4C67-A4E1-A0CBEC30105C}"/>
              </a:ext>
            </a:extLst>
          </p:cNvPr>
          <p:cNvGraphicFramePr>
            <a:graphicFrameLocks noGrp="1"/>
          </p:cNvGraphicFramePr>
          <p:nvPr>
            <p:extLst>
              <p:ext uri="{D42A27DB-BD31-4B8C-83A1-F6EECF244321}">
                <p14:modId xmlns:p14="http://schemas.microsoft.com/office/powerpoint/2010/main" val="1246477950"/>
              </p:ext>
            </p:extLst>
          </p:nvPr>
        </p:nvGraphicFramePr>
        <p:xfrm>
          <a:off x="2122664" y="5031219"/>
          <a:ext cx="8559936" cy="518160"/>
        </p:xfrm>
        <a:graphic>
          <a:graphicData uri="http://schemas.openxmlformats.org/drawingml/2006/table">
            <a:tbl>
              <a:tblPr firstRow="1" bandRow="1">
                <a:tableStyleId>{5940675A-B579-460E-94D1-54222C63F5DA}</a:tableStyleId>
              </a:tblPr>
              <a:tblGrid>
                <a:gridCol w="1222848">
                  <a:extLst>
                    <a:ext uri="{9D8B030D-6E8A-4147-A177-3AD203B41FA5}">
                      <a16:colId xmlns:a16="http://schemas.microsoft.com/office/drawing/2014/main" val="1281661057"/>
                    </a:ext>
                  </a:extLst>
                </a:gridCol>
                <a:gridCol w="1222848">
                  <a:extLst>
                    <a:ext uri="{9D8B030D-6E8A-4147-A177-3AD203B41FA5}">
                      <a16:colId xmlns:a16="http://schemas.microsoft.com/office/drawing/2014/main" val="3202091198"/>
                    </a:ext>
                  </a:extLst>
                </a:gridCol>
                <a:gridCol w="1222848">
                  <a:extLst>
                    <a:ext uri="{9D8B030D-6E8A-4147-A177-3AD203B41FA5}">
                      <a16:colId xmlns:a16="http://schemas.microsoft.com/office/drawing/2014/main" val="1730088140"/>
                    </a:ext>
                  </a:extLst>
                </a:gridCol>
                <a:gridCol w="1222848">
                  <a:extLst>
                    <a:ext uri="{9D8B030D-6E8A-4147-A177-3AD203B41FA5}">
                      <a16:colId xmlns:a16="http://schemas.microsoft.com/office/drawing/2014/main" val="1267679389"/>
                    </a:ext>
                  </a:extLst>
                </a:gridCol>
                <a:gridCol w="1222848">
                  <a:extLst>
                    <a:ext uri="{9D8B030D-6E8A-4147-A177-3AD203B41FA5}">
                      <a16:colId xmlns:a16="http://schemas.microsoft.com/office/drawing/2014/main" val="752363984"/>
                    </a:ext>
                  </a:extLst>
                </a:gridCol>
                <a:gridCol w="1222848">
                  <a:extLst>
                    <a:ext uri="{9D8B030D-6E8A-4147-A177-3AD203B41FA5}">
                      <a16:colId xmlns:a16="http://schemas.microsoft.com/office/drawing/2014/main" val="626058433"/>
                    </a:ext>
                  </a:extLst>
                </a:gridCol>
                <a:gridCol w="1222848">
                  <a:extLst>
                    <a:ext uri="{9D8B030D-6E8A-4147-A177-3AD203B41FA5}">
                      <a16:colId xmlns:a16="http://schemas.microsoft.com/office/drawing/2014/main" val="72748011"/>
                    </a:ext>
                  </a:extLst>
                </a:gridCol>
              </a:tblGrid>
              <a:tr h="370840">
                <a:tc>
                  <a:txBody>
                    <a:bodyPr/>
                    <a:lstStyle/>
                    <a:p>
                      <a:pPr algn="ctr"/>
                      <a:r>
                        <a:rPr kumimoji="1" lang="en-US" altLang="ja-JP" sz="2800" dirty="0"/>
                        <a:t>1</a:t>
                      </a:r>
                      <a:endParaRPr kumimoji="1" lang="ja-JP" altLang="en-US" sz="2800" dirty="0"/>
                    </a:p>
                  </a:txBody>
                  <a:tcPr/>
                </a:tc>
                <a:tc>
                  <a:txBody>
                    <a:bodyPr/>
                    <a:lstStyle/>
                    <a:p>
                      <a:pPr algn="ctr"/>
                      <a:r>
                        <a:rPr kumimoji="1" lang="en-US" altLang="ja-JP" sz="2800" dirty="0"/>
                        <a:t>1</a:t>
                      </a:r>
                      <a:endParaRPr kumimoji="1" lang="ja-JP" altLang="en-US" sz="2800" dirty="0"/>
                    </a:p>
                  </a:txBody>
                  <a:tcPr/>
                </a:tc>
                <a:tc>
                  <a:txBody>
                    <a:bodyPr/>
                    <a:lstStyle/>
                    <a:p>
                      <a:pPr algn="ctr"/>
                      <a:r>
                        <a:rPr kumimoji="1" lang="en-US" altLang="ja-JP" sz="2800" dirty="0"/>
                        <a:t>0</a:t>
                      </a:r>
                      <a:endParaRPr kumimoji="1" lang="ja-JP" altLang="en-US" sz="2800" dirty="0"/>
                    </a:p>
                  </a:txBody>
                  <a:tcPr/>
                </a:tc>
                <a:tc>
                  <a:txBody>
                    <a:bodyPr/>
                    <a:lstStyle/>
                    <a:p>
                      <a:pPr algn="ctr"/>
                      <a:r>
                        <a:rPr kumimoji="1" lang="en-US" altLang="ja-JP" sz="2800" dirty="0"/>
                        <a:t>0</a:t>
                      </a:r>
                      <a:endParaRPr kumimoji="1" lang="ja-JP" altLang="en-US" sz="2800" dirty="0"/>
                    </a:p>
                  </a:txBody>
                  <a:tcPr/>
                </a:tc>
                <a:tc>
                  <a:txBody>
                    <a:bodyPr/>
                    <a:lstStyle/>
                    <a:p>
                      <a:pPr algn="ctr"/>
                      <a:r>
                        <a:rPr kumimoji="1" lang="en-US" altLang="ja-JP" sz="2800" dirty="0"/>
                        <a:t>1</a:t>
                      </a:r>
                      <a:endParaRPr kumimoji="1" lang="ja-JP" altLang="en-US" sz="2800" dirty="0"/>
                    </a:p>
                  </a:txBody>
                  <a:tcPr/>
                </a:tc>
                <a:tc>
                  <a:txBody>
                    <a:bodyPr/>
                    <a:lstStyle/>
                    <a:p>
                      <a:pPr algn="ctr"/>
                      <a:r>
                        <a:rPr kumimoji="1" lang="en-US" altLang="ja-JP" sz="2800" dirty="0"/>
                        <a:t>0</a:t>
                      </a:r>
                      <a:endParaRPr kumimoji="1" lang="ja-JP" altLang="en-US" sz="2800" dirty="0"/>
                    </a:p>
                  </a:txBody>
                  <a:tcPr/>
                </a:tc>
                <a:tc>
                  <a:txBody>
                    <a:bodyPr/>
                    <a:lstStyle/>
                    <a:p>
                      <a:pPr algn="ctr"/>
                      <a:r>
                        <a:rPr kumimoji="1" lang="en-US" altLang="ja-JP" sz="2800" dirty="0"/>
                        <a:t>0</a:t>
                      </a:r>
                      <a:endParaRPr kumimoji="1" lang="ja-JP" altLang="en-US" sz="2800" dirty="0"/>
                    </a:p>
                  </a:txBody>
                  <a:tcPr/>
                </a:tc>
                <a:extLst>
                  <a:ext uri="{0D108BD9-81ED-4DB2-BD59-A6C34878D82A}">
                    <a16:rowId xmlns:a16="http://schemas.microsoft.com/office/drawing/2014/main" val="1044926211"/>
                  </a:ext>
                </a:extLst>
              </a:tr>
            </a:tbl>
          </a:graphicData>
        </a:graphic>
      </p:graphicFrame>
      <p:cxnSp>
        <p:nvCxnSpPr>
          <p:cNvPr id="20" name="直線矢印コネクタ 19">
            <a:extLst>
              <a:ext uri="{FF2B5EF4-FFF2-40B4-BE49-F238E27FC236}">
                <a16:creationId xmlns:a16="http://schemas.microsoft.com/office/drawing/2014/main" id="{46F7FFAC-0326-42E6-A6D6-DE976FBA5600}"/>
              </a:ext>
            </a:extLst>
          </p:cNvPr>
          <p:cNvCxnSpPr>
            <a:cxnSpLocks/>
          </p:cNvCxnSpPr>
          <p:nvPr/>
        </p:nvCxnSpPr>
        <p:spPr>
          <a:xfrm>
            <a:off x="7621881" y="4678601"/>
            <a:ext cx="0" cy="35261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22E1D928-F7B1-4F31-8646-F79F80DAFF83}"/>
              </a:ext>
            </a:extLst>
          </p:cNvPr>
          <p:cNvCxnSpPr/>
          <p:nvPr/>
        </p:nvCxnSpPr>
        <p:spPr>
          <a:xfrm>
            <a:off x="5932040" y="2823265"/>
            <a:ext cx="1421296" cy="48744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63E4583F-4303-4D1F-A899-8CB7CE4859A0}"/>
              </a:ext>
            </a:extLst>
          </p:cNvPr>
          <p:cNvCxnSpPr>
            <a:cxnSpLocks/>
          </p:cNvCxnSpPr>
          <p:nvPr/>
        </p:nvCxnSpPr>
        <p:spPr>
          <a:xfrm flipH="1">
            <a:off x="2783232" y="2918994"/>
            <a:ext cx="427382" cy="48565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1ECEE762-BA6D-44D0-8B9A-DED423E18C59}"/>
              </a:ext>
            </a:extLst>
          </p:cNvPr>
          <p:cNvCxnSpPr>
            <a:cxnSpLocks/>
          </p:cNvCxnSpPr>
          <p:nvPr/>
        </p:nvCxnSpPr>
        <p:spPr>
          <a:xfrm>
            <a:off x="2783232" y="4678600"/>
            <a:ext cx="0" cy="35261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4071C315-F455-4168-8FF2-64C1D5D317B8}"/>
              </a:ext>
            </a:extLst>
          </p:cNvPr>
          <p:cNvCxnSpPr>
            <a:cxnSpLocks/>
          </p:cNvCxnSpPr>
          <p:nvPr/>
        </p:nvCxnSpPr>
        <p:spPr>
          <a:xfrm>
            <a:off x="3883794" y="4678599"/>
            <a:ext cx="0" cy="35261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6AE46EB1-87EE-4729-A819-F3D835059E67}"/>
              </a:ext>
            </a:extLst>
          </p:cNvPr>
          <p:cNvCxnSpPr>
            <a:cxnSpLocks/>
          </p:cNvCxnSpPr>
          <p:nvPr/>
        </p:nvCxnSpPr>
        <p:spPr>
          <a:xfrm flipH="1">
            <a:off x="3883794" y="2823264"/>
            <a:ext cx="4474852" cy="58138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3291911F-A257-481A-89F6-DD263E30FE2D}"/>
              </a:ext>
            </a:extLst>
          </p:cNvPr>
          <p:cNvSpPr txBox="1"/>
          <p:nvPr/>
        </p:nvSpPr>
        <p:spPr>
          <a:xfrm>
            <a:off x="3390984" y="5647969"/>
            <a:ext cx="7263527" cy="1200329"/>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辞書上のインデックス位置のベクトル要素に１足す</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これで、レシピ</a:t>
            </a:r>
            <a:r>
              <a:rPr kumimoji="1" lang="en-US" altLang="ja-JP" sz="2400" dirty="0">
                <a:latin typeface="メイリオ" panose="020B0604030504040204" pitchFamily="50" charset="-128"/>
                <a:ea typeface="メイリオ" panose="020B0604030504040204" pitchFamily="50" charset="-128"/>
              </a:rPr>
              <a:t>n</a:t>
            </a:r>
            <a:r>
              <a:rPr kumimoji="1" lang="ja-JP" altLang="en-US" sz="2400" dirty="0">
                <a:latin typeface="メイリオ" panose="020B0604030504040204" pitchFamily="50" charset="-128"/>
                <a:ea typeface="メイリオ" panose="020B0604030504040204" pitchFamily="50" charset="-128"/>
              </a:rPr>
              <a:t>の素材ベクトル化ができあがる</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（この処理を全レシピ分繰り返す）</a:t>
            </a:r>
            <a:endParaRPr kumimoji="1" lang="en-US" altLang="ja-JP" sz="2400" dirty="0">
              <a:latin typeface="メイリオ" panose="020B0604030504040204" pitchFamily="50" charset="-128"/>
              <a:ea typeface="メイリオ" panose="020B0604030504040204" pitchFamily="50" charset="-128"/>
            </a:endParaRPr>
          </a:p>
        </p:txBody>
      </p:sp>
      <p:sp>
        <p:nvSpPr>
          <p:cNvPr id="2" name="テキスト ボックス 1">
            <a:extLst>
              <a:ext uri="{FF2B5EF4-FFF2-40B4-BE49-F238E27FC236}">
                <a16:creationId xmlns:a16="http://schemas.microsoft.com/office/drawing/2014/main" id="{9DA62C81-FF36-45D4-94E0-7A61341917AB}"/>
              </a:ext>
            </a:extLst>
          </p:cNvPr>
          <p:cNvSpPr txBox="1"/>
          <p:nvPr/>
        </p:nvSpPr>
        <p:spPr>
          <a:xfrm>
            <a:off x="631343" y="2500766"/>
            <a:ext cx="140294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レシピ </a:t>
            </a:r>
            <a:r>
              <a:rPr kumimoji="1" lang="en-US" altLang="ja-JP" sz="2400" dirty="0">
                <a:latin typeface="メイリオ" panose="020B0604030504040204" pitchFamily="50" charset="-128"/>
                <a:ea typeface="メイリオ" panose="020B0604030504040204" pitchFamily="50" charset="-128"/>
              </a:rPr>
              <a:t>n</a:t>
            </a:r>
            <a:endParaRPr kumimoji="1" lang="ja-JP" altLang="en-US" sz="2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AB0DD69D-86A6-480F-A7A8-0B78F7DDDDAE}"/>
              </a:ext>
            </a:extLst>
          </p:cNvPr>
          <p:cNvSpPr txBox="1"/>
          <p:nvPr/>
        </p:nvSpPr>
        <p:spPr>
          <a:xfrm>
            <a:off x="2034291" y="3005869"/>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辞書</a:t>
            </a:r>
            <a:endParaRPr kumimoji="1" lang="en-US" altLang="ja-JP" sz="2400" dirty="0">
              <a:latin typeface="メイリオ" panose="020B0604030504040204" pitchFamily="50" charset="-128"/>
              <a:ea typeface="メイリオ" panose="020B0604030504040204" pitchFamily="50" charset="-128"/>
            </a:endParaRPr>
          </a:p>
        </p:txBody>
      </p:sp>
      <p:graphicFrame>
        <p:nvGraphicFramePr>
          <p:cNvPr id="28" name="表 27">
            <a:extLst>
              <a:ext uri="{FF2B5EF4-FFF2-40B4-BE49-F238E27FC236}">
                <a16:creationId xmlns:a16="http://schemas.microsoft.com/office/drawing/2014/main" id="{150273EE-CAD2-41C1-8D11-9699DEFB32C8}"/>
              </a:ext>
            </a:extLst>
          </p:cNvPr>
          <p:cNvGraphicFramePr>
            <a:graphicFrameLocks noGrp="1"/>
          </p:cNvGraphicFramePr>
          <p:nvPr>
            <p:extLst>
              <p:ext uri="{D42A27DB-BD31-4B8C-83A1-F6EECF244321}">
                <p14:modId xmlns:p14="http://schemas.microsoft.com/office/powerpoint/2010/main" val="1885680299"/>
              </p:ext>
            </p:extLst>
          </p:nvPr>
        </p:nvGraphicFramePr>
        <p:xfrm>
          <a:off x="2192237" y="5186305"/>
          <a:ext cx="8559936" cy="518160"/>
        </p:xfrm>
        <a:graphic>
          <a:graphicData uri="http://schemas.openxmlformats.org/drawingml/2006/table">
            <a:tbl>
              <a:tblPr firstRow="1" bandRow="1">
                <a:tableStyleId>{5940675A-B579-460E-94D1-54222C63F5DA}</a:tableStyleId>
              </a:tblPr>
              <a:tblGrid>
                <a:gridCol w="1222848">
                  <a:extLst>
                    <a:ext uri="{9D8B030D-6E8A-4147-A177-3AD203B41FA5}">
                      <a16:colId xmlns:a16="http://schemas.microsoft.com/office/drawing/2014/main" val="1281661057"/>
                    </a:ext>
                  </a:extLst>
                </a:gridCol>
                <a:gridCol w="1222848">
                  <a:extLst>
                    <a:ext uri="{9D8B030D-6E8A-4147-A177-3AD203B41FA5}">
                      <a16:colId xmlns:a16="http://schemas.microsoft.com/office/drawing/2014/main" val="3202091198"/>
                    </a:ext>
                  </a:extLst>
                </a:gridCol>
                <a:gridCol w="1222848">
                  <a:extLst>
                    <a:ext uri="{9D8B030D-6E8A-4147-A177-3AD203B41FA5}">
                      <a16:colId xmlns:a16="http://schemas.microsoft.com/office/drawing/2014/main" val="1730088140"/>
                    </a:ext>
                  </a:extLst>
                </a:gridCol>
                <a:gridCol w="1222848">
                  <a:extLst>
                    <a:ext uri="{9D8B030D-6E8A-4147-A177-3AD203B41FA5}">
                      <a16:colId xmlns:a16="http://schemas.microsoft.com/office/drawing/2014/main" val="1267679389"/>
                    </a:ext>
                  </a:extLst>
                </a:gridCol>
                <a:gridCol w="1222848">
                  <a:extLst>
                    <a:ext uri="{9D8B030D-6E8A-4147-A177-3AD203B41FA5}">
                      <a16:colId xmlns:a16="http://schemas.microsoft.com/office/drawing/2014/main" val="752363984"/>
                    </a:ext>
                  </a:extLst>
                </a:gridCol>
                <a:gridCol w="1222848">
                  <a:extLst>
                    <a:ext uri="{9D8B030D-6E8A-4147-A177-3AD203B41FA5}">
                      <a16:colId xmlns:a16="http://schemas.microsoft.com/office/drawing/2014/main" val="626058433"/>
                    </a:ext>
                  </a:extLst>
                </a:gridCol>
                <a:gridCol w="1222848">
                  <a:extLst>
                    <a:ext uri="{9D8B030D-6E8A-4147-A177-3AD203B41FA5}">
                      <a16:colId xmlns:a16="http://schemas.microsoft.com/office/drawing/2014/main" val="72748011"/>
                    </a:ext>
                  </a:extLst>
                </a:gridCol>
              </a:tblGrid>
              <a:tr h="370840">
                <a:tc>
                  <a:txBody>
                    <a:bodyPr/>
                    <a:lstStyle/>
                    <a:p>
                      <a:pPr algn="ctr"/>
                      <a:r>
                        <a:rPr kumimoji="1" lang="en-US" altLang="ja-JP" sz="2800" dirty="0"/>
                        <a:t>0</a:t>
                      </a:r>
                      <a:endParaRPr kumimoji="1" lang="ja-JP" altLang="en-US" sz="2800" dirty="0"/>
                    </a:p>
                  </a:txBody>
                  <a:tcPr/>
                </a:tc>
                <a:tc>
                  <a:txBody>
                    <a:bodyPr/>
                    <a:lstStyle/>
                    <a:p>
                      <a:pPr algn="ctr"/>
                      <a:r>
                        <a:rPr kumimoji="1" lang="en-US" altLang="ja-JP" sz="2800" dirty="0"/>
                        <a:t>0</a:t>
                      </a:r>
                      <a:endParaRPr kumimoji="1" lang="ja-JP" altLang="en-US" sz="2800" dirty="0"/>
                    </a:p>
                  </a:txBody>
                  <a:tcPr/>
                </a:tc>
                <a:tc>
                  <a:txBody>
                    <a:bodyPr/>
                    <a:lstStyle/>
                    <a:p>
                      <a:pPr algn="ctr"/>
                      <a:r>
                        <a:rPr kumimoji="1" lang="en-US" altLang="ja-JP" sz="2800" dirty="0"/>
                        <a:t>0</a:t>
                      </a:r>
                      <a:endParaRPr kumimoji="1" lang="ja-JP" altLang="en-US" sz="2800" dirty="0"/>
                    </a:p>
                  </a:txBody>
                  <a:tcPr/>
                </a:tc>
                <a:tc>
                  <a:txBody>
                    <a:bodyPr/>
                    <a:lstStyle/>
                    <a:p>
                      <a:pPr algn="ctr"/>
                      <a:r>
                        <a:rPr kumimoji="1" lang="en-US" altLang="ja-JP" sz="2800" dirty="0"/>
                        <a:t>0</a:t>
                      </a:r>
                      <a:endParaRPr kumimoji="1" lang="ja-JP" altLang="en-US" sz="2800" dirty="0"/>
                    </a:p>
                  </a:txBody>
                  <a:tcPr/>
                </a:tc>
                <a:tc>
                  <a:txBody>
                    <a:bodyPr/>
                    <a:lstStyle/>
                    <a:p>
                      <a:pPr algn="ctr"/>
                      <a:r>
                        <a:rPr kumimoji="1" lang="en-US" altLang="ja-JP" sz="2800" dirty="0"/>
                        <a:t>0</a:t>
                      </a:r>
                      <a:endParaRPr kumimoji="1" lang="ja-JP" altLang="en-US" sz="2800" dirty="0"/>
                    </a:p>
                  </a:txBody>
                  <a:tcPr/>
                </a:tc>
                <a:tc>
                  <a:txBody>
                    <a:bodyPr/>
                    <a:lstStyle/>
                    <a:p>
                      <a:pPr algn="ctr"/>
                      <a:r>
                        <a:rPr kumimoji="1" lang="en-US" altLang="ja-JP" sz="2800" dirty="0"/>
                        <a:t>0</a:t>
                      </a:r>
                      <a:endParaRPr kumimoji="1" lang="ja-JP" altLang="en-US" sz="2800" dirty="0"/>
                    </a:p>
                  </a:txBody>
                  <a:tcPr/>
                </a:tc>
                <a:tc>
                  <a:txBody>
                    <a:bodyPr/>
                    <a:lstStyle/>
                    <a:p>
                      <a:pPr algn="ctr"/>
                      <a:r>
                        <a:rPr kumimoji="1" lang="en-US" altLang="ja-JP" sz="2800" dirty="0"/>
                        <a:t>0</a:t>
                      </a:r>
                      <a:endParaRPr kumimoji="1" lang="ja-JP" altLang="en-US" sz="2800" dirty="0"/>
                    </a:p>
                  </a:txBody>
                  <a:tcPr/>
                </a:tc>
                <a:extLst>
                  <a:ext uri="{0D108BD9-81ED-4DB2-BD59-A6C34878D82A}">
                    <a16:rowId xmlns:a16="http://schemas.microsoft.com/office/drawing/2014/main" val="1044926211"/>
                  </a:ext>
                </a:extLst>
              </a:tr>
            </a:tbl>
          </a:graphicData>
        </a:graphic>
      </p:graphicFrame>
      <p:sp>
        <p:nvSpPr>
          <p:cNvPr id="16" name="テキスト ボックス 15">
            <a:extLst>
              <a:ext uri="{FF2B5EF4-FFF2-40B4-BE49-F238E27FC236}">
                <a16:creationId xmlns:a16="http://schemas.microsoft.com/office/drawing/2014/main" id="{0A168F97-34D7-433A-A3CD-52802CA97627}"/>
              </a:ext>
            </a:extLst>
          </p:cNvPr>
          <p:cNvSpPr txBox="1"/>
          <p:nvPr/>
        </p:nvSpPr>
        <p:spPr>
          <a:xfrm>
            <a:off x="2165874" y="4752737"/>
            <a:ext cx="6050054"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初期化（要素数は辞書の長さで全要素が</a:t>
            </a:r>
            <a:r>
              <a:rPr kumimoji="1" lang="en-US" altLang="ja-JP" sz="2400" dirty="0">
                <a:latin typeface="メイリオ" panose="020B0604030504040204" pitchFamily="50" charset="-128"/>
                <a:ea typeface="メイリオ" panose="020B0604030504040204" pitchFamily="50" charset="-128"/>
              </a:rPr>
              <a:t>0)</a:t>
            </a:r>
            <a:endParaRPr kumimoji="1" lang="ja-JP" altLang="en-US" sz="24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DB38691D-6914-7607-97D0-CCBF855773A8}"/>
              </a:ext>
            </a:extLst>
          </p:cNvPr>
          <p:cNvSpPr txBox="1"/>
          <p:nvPr/>
        </p:nvSpPr>
        <p:spPr>
          <a:xfrm>
            <a:off x="419063" y="219816"/>
            <a:ext cx="8074646"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コーディング</a:t>
            </a:r>
            <a:r>
              <a:rPr kumimoji="1" lang="en-US" altLang="ja-JP" sz="3200" dirty="0">
                <a:latin typeface="メイリオ" panose="020B0604030504040204" pitchFamily="50" charset="-128"/>
                <a:ea typeface="メイリオ" panose="020B0604030504040204" pitchFamily="50" charset="-128"/>
              </a:rPr>
              <a:t>2 </a:t>
            </a:r>
            <a:r>
              <a:rPr kumimoji="1" lang="ja-JP" altLang="en-US" sz="3200" dirty="0">
                <a:latin typeface="メイリオ" panose="020B0604030504040204" pitchFamily="50" charset="-128"/>
                <a:ea typeface="メイリオ" panose="020B0604030504040204" pitchFamily="50" charset="-128"/>
              </a:rPr>
              <a:t>：単語ベクトルの作成</a:t>
            </a:r>
          </a:p>
        </p:txBody>
      </p:sp>
    </p:spTree>
    <p:extLst>
      <p:ext uri="{BB962C8B-B14F-4D97-AF65-F5344CB8AC3E}">
        <p14:creationId xmlns:p14="http://schemas.microsoft.com/office/powerpoint/2010/main" val="781975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8"/>
                                        </p:tgtEl>
                                      </p:cBhvr>
                                    </p:animEffect>
                                    <p:set>
                                      <p:cBhvr>
                                        <p:cTn id="7" dur="1" fill="hold">
                                          <p:stCondLst>
                                            <p:cond delay="499"/>
                                          </p:stCondLst>
                                        </p:cTn>
                                        <p:tgtEl>
                                          <p:spTgt spid="28"/>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6"/>
                                        </p:tgtEl>
                                      </p:cBhvr>
                                    </p:animEffect>
                                    <p:set>
                                      <p:cBhvr>
                                        <p:cTn id="10" dur="1" fill="hold">
                                          <p:stCondLst>
                                            <p:cond delay="499"/>
                                          </p:stCondLst>
                                        </p:cTn>
                                        <p:tgtEl>
                                          <p:spTgt spid="16"/>
                                        </p:tgtEl>
                                        <p:attrNameLst>
                                          <p:attrName>style.visibility</p:attrName>
                                        </p:attrNameLst>
                                      </p:cBhvr>
                                      <p:to>
                                        <p:strVal val="hidden"/>
                                      </p:to>
                                    </p:se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500"/>
                                        <p:tgtEl>
                                          <p:spTgt spid="18"/>
                                        </p:tgtEl>
                                      </p:cBhvr>
                                    </p:animEffect>
                                  </p:childTnLst>
                                </p:cTn>
                              </p:par>
                              <p:par>
                                <p:cTn id="15" presetID="10"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par>
                                <p:cTn id="18" presetID="10" presetClass="entr" presetSubtype="0" fill="hold" nodeType="with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par>
                                <p:cTn id="21" presetID="10" presetClass="entr" presetSubtype="0"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fade">
                                      <p:cBhvr>
                                        <p:cTn id="2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FECB8AA-9F2C-C476-2D20-45A41D2EED68}"/>
              </a:ext>
            </a:extLst>
          </p:cNvPr>
          <p:cNvSpPr txBox="1"/>
          <p:nvPr/>
        </p:nvSpPr>
        <p:spPr>
          <a:xfrm>
            <a:off x="693683" y="890602"/>
            <a:ext cx="3421129"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は</a:t>
            </a:r>
            <a:r>
              <a:rPr kumimoji="1" lang="en-US" altLang="ja-JP" sz="3200" dirty="0">
                <a:latin typeface="メイリオ" panose="020B0604030504040204" pitchFamily="50" charset="-128"/>
                <a:ea typeface="メイリオ" panose="020B0604030504040204" pitchFamily="50" charset="-128"/>
              </a:rPr>
              <a:t>2</a:t>
            </a:r>
            <a:r>
              <a:rPr kumimoji="1" lang="ja-JP" altLang="en-US" sz="3200" dirty="0">
                <a:latin typeface="メイリオ" panose="020B0604030504040204" pitchFamily="50" charset="-128"/>
                <a:ea typeface="メイリオ" panose="020B0604030504040204" pitchFamily="50" charset="-128"/>
              </a:rPr>
              <a:t>次元配列</a:t>
            </a:r>
          </a:p>
        </p:txBody>
      </p:sp>
      <p:sp>
        <p:nvSpPr>
          <p:cNvPr id="3" name="テキスト ボックス 2">
            <a:extLst>
              <a:ext uri="{FF2B5EF4-FFF2-40B4-BE49-F238E27FC236}">
                <a16:creationId xmlns:a16="http://schemas.microsoft.com/office/drawing/2014/main" id="{EAAD0BDF-1534-576A-3515-17CD9B120D46}"/>
              </a:ext>
            </a:extLst>
          </p:cNvPr>
          <p:cNvSpPr txBox="1"/>
          <p:nvPr/>
        </p:nvSpPr>
        <p:spPr>
          <a:xfrm>
            <a:off x="693684" y="1379326"/>
            <a:ext cx="10644594" cy="1200329"/>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データ毎に単語ベクトルにして行方向に並べるので実装上は</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次元配列（</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重のリストもしくは</a:t>
            </a:r>
            <a:r>
              <a:rPr kumimoji="1" lang="en-US" altLang="ja-JP" sz="2400" dirty="0" err="1">
                <a:latin typeface="メイリオ" panose="020B0604030504040204" pitchFamily="50" charset="-128"/>
                <a:ea typeface="メイリオ" panose="020B0604030504040204" pitchFamily="50" charset="-128"/>
              </a:rPr>
              <a:t>numpy</a:t>
            </a:r>
            <a:r>
              <a:rPr kumimoji="1" lang="ja-JP" altLang="en-US" sz="2400" dirty="0">
                <a:latin typeface="メイリオ" panose="020B0604030504040204" pitchFamily="50" charset="-128"/>
                <a:ea typeface="メイリオ" panose="020B0604030504040204" pitchFamily="50" charset="-128"/>
              </a:rPr>
              <a:t>）</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数学的には行列</a:t>
            </a:r>
          </a:p>
        </p:txBody>
      </p:sp>
      <p:sp>
        <p:nvSpPr>
          <p:cNvPr id="4" name="テキスト ボックス 3">
            <a:extLst>
              <a:ext uri="{FF2B5EF4-FFF2-40B4-BE49-F238E27FC236}">
                <a16:creationId xmlns:a16="http://schemas.microsoft.com/office/drawing/2014/main" id="{3AF4E208-D9A6-85F7-501B-193B2C69A76F}"/>
              </a:ext>
            </a:extLst>
          </p:cNvPr>
          <p:cNvSpPr txBox="1"/>
          <p:nvPr/>
        </p:nvSpPr>
        <p:spPr>
          <a:xfrm>
            <a:off x="496690" y="133685"/>
            <a:ext cx="1044388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以上を理解した上で、実装演習をやってみてください。</a:t>
            </a:r>
          </a:p>
        </p:txBody>
      </p:sp>
      <p:sp>
        <p:nvSpPr>
          <p:cNvPr id="5" name="テキスト ボックス 4">
            <a:extLst>
              <a:ext uri="{FF2B5EF4-FFF2-40B4-BE49-F238E27FC236}">
                <a16:creationId xmlns:a16="http://schemas.microsoft.com/office/drawing/2014/main" id="{05139E93-3CD2-D830-148C-93D074E5A807}"/>
              </a:ext>
            </a:extLst>
          </p:cNvPr>
          <p:cNvSpPr txBox="1"/>
          <p:nvPr/>
        </p:nvSpPr>
        <p:spPr>
          <a:xfrm>
            <a:off x="3846787" y="2089960"/>
            <a:ext cx="2562112"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Recipe_bow.csv</a:t>
            </a:r>
            <a:endParaRPr kumimoji="1" lang="ja-JP" altLang="en-US" sz="2400" dirty="0">
              <a:latin typeface="メイリオ" panose="020B0604030504040204" pitchFamily="50" charset="-128"/>
              <a:ea typeface="メイリオ" panose="020B0604030504040204" pitchFamily="50" charset="-128"/>
            </a:endParaRPr>
          </a:p>
        </p:txBody>
      </p:sp>
      <p:pic>
        <p:nvPicPr>
          <p:cNvPr id="6" name="図 5">
            <a:extLst>
              <a:ext uri="{FF2B5EF4-FFF2-40B4-BE49-F238E27FC236}">
                <a16:creationId xmlns:a16="http://schemas.microsoft.com/office/drawing/2014/main" id="{2523501A-C6BF-152A-27B2-2AB93A5C3AC6}"/>
              </a:ext>
            </a:extLst>
          </p:cNvPr>
          <p:cNvPicPr>
            <a:picLocks noChangeAspect="1"/>
          </p:cNvPicPr>
          <p:nvPr/>
        </p:nvPicPr>
        <p:blipFill>
          <a:blip r:embed="rId2"/>
          <a:stretch>
            <a:fillRect/>
          </a:stretch>
        </p:blipFill>
        <p:spPr>
          <a:xfrm>
            <a:off x="1214078" y="2551625"/>
            <a:ext cx="10124199" cy="4194113"/>
          </a:xfrm>
          <a:prstGeom prst="rect">
            <a:avLst/>
          </a:prstGeom>
        </p:spPr>
      </p:pic>
      <p:sp>
        <p:nvSpPr>
          <p:cNvPr id="7" name="テキスト ボックス 6">
            <a:extLst>
              <a:ext uri="{FF2B5EF4-FFF2-40B4-BE49-F238E27FC236}">
                <a16:creationId xmlns:a16="http://schemas.microsoft.com/office/drawing/2014/main" id="{F6D02C4C-69CD-3E77-2E84-99FAC2661CDA}"/>
              </a:ext>
            </a:extLst>
          </p:cNvPr>
          <p:cNvSpPr txBox="1"/>
          <p:nvPr/>
        </p:nvSpPr>
        <p:spPr>
          <a:xfrm>
            <a:off x="3373311" y="4354857"/>
            <a:ext cx="7420813"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チョコレートとチョコは辞書として一緒にした方がよさそうだがどうしたらよいか</a:t>
            </a:r>
          </a:p>
        </p:txBody>
      </p:sp>
      <p:sp>
        <p:nvSpPr>
          <p:cNvPr id="8" name="テキスト ボックス 7">
            <a:extLst>
              <a:ext uri="{FF2B5EF4-FFF2-40B4-BE49-F238E27FC236}">
                <a16:creationId xmlns:a16="http://schemas.microsoft.com/office/drawing/2014/main" id="{A430BFCE-94BB-A883-D4CF-B379DE3822EC}"/>
              </a:ext>
            </a:extLst>
          </p:cNvPr>
          <p:cNvSpPr txBox="1"/>
          <p:nvPr/>
        </p:nvSpPr>
        <p:spPr>
          <a:xfrm>
            <a:off x="517000" y="594496"/>
            <a:ext cx="8228406"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hlinkClick r:id="rId3"/>
              </a:rPr>
              <a:t>https://github.com/ueharaLab/NLP3_BoW/blob/main/BoW_coding.md</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16057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7768504-8126-4BB5-9BE7-7FA05A626E05}"/>
              </a:ext>
            </a:extLst>
          </p:cNvPr>
          <p:cNvSpPr txBox="1"/>
          <p:nvPr/>
        </p:nvSpPr>
        <p:spPr>
          <a:xfrm>
            <a:off x="529088" y="846009"/>
            <a:ext cx="3623492"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Python</a:t>
            </a:r>
            <a:r>
              <a:rPr kumimoji="1" lang="ja-JP" altLang="en-US" sz="3200" dirty="0">
                <a:latin typeface="メイリオ" panose="020B0604030504040204" pitchFamily="50" charset="-128"/>
                <a:ea typeface="メイリオ" panose="020B0604030504040204" pitchFamily="50" charset="-128"/>
              </a:rPr>
              <a:t>の関数構文</a:t>
            </a:r>
          </a:p>
        </p:txBody>
      </p:sp>
      <p:sp>
        <p:nvSpPr>
          <p:cNvPr id="3" name="テキスト ボックス 2">
            <a:extLst>
              <a:ext uri="{FF2B5EF4-FFF2-40B4-BE49-F238E27FC236}">
                <a16:creationId xmlns:a16="http://schemas.microsoft.com/office/drawing/2014/main" id="{1C354B2A-6FA9-444E-B7D2-2E2A0577B8A5}"/>
              </a:ext>
            </a:extLst>
          </p:cNvPr>
          <p:cNvSpPr txBox="1"/>
          <p:nvPr/>
        </p:nvSpPr>
        <p:spPr>
          <a:xfrm>
            <a:off x="529088" y="1365274"/>
            <a:ext cx="8802410"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関数の定義、呼び出し方、引数、戻り値（返り値）を理解する</a:t>
            </a:r>
          </a:p>
        </p:txBody>
      </p:sp>
      <p:sp>
        <p:nvSpPr>
          <p:cNvPr id="4" name="テキスト ボックス 3">
            <a:extLst>
              <a:ext uri="{FF2B5EF4-FFF2-40B4-BE49-F238E27FC236}">
                <a16:creationId xmlns:a16="http://schemas.microsoft.com/office/drawing/2014/main" id="{EF943414-89D5-434E-A330-D1336C9EBF87}"/>
              </a:ext>
            </a:extLst>
          </p:cNvPr>
          <p:cNvSpPr txBox="1"/>
          <p:nvPr/>
        </p:nvSpPr>
        <p:spPr>
          <a:xfrm>
            <a:off x="1807373" y="2425527"/>
            <a:ext cx="1733167" cy="1200329"/>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def func1(x):</a:t>
            </a:r>
          </a:p>
          <a:p>
            <a:pPr algn="l"/>
            <a:endParaRPr kumimoji="1" lang="en-US" altLang="ja-JP" dirty="0">
              <a:latin typeface="メイリオ" panose="020B0604030504040204" pitchFamily="50" charset="-128"/>
              <a:ea typeface="メイリオ" panose="020B0604030504040204" pitchFamily="50" charset="-128"/>
            </a:endParaRPr>
          </a:p>
          <a:p>
            <a:pPr algn="l"/>
            <a:r>
              <a:rPr kumimoji="1" lang="en-US" altLang="ja-JP" dirty="0">
                <a:latin typeface="メイリオ" panose="020B0604030504040204" pitchFamily="50" charset="-128"/>
                <a:ea typeface="メイリオ" panose="020B0604030504040204" pitchFamily="50" charset="-128"/>
              </a:rPr>
              <a:t>	y = x + 1</a:t>
            </a:r>
          </a:p>
          <a:p>
            <a:pPr algn="l"/>
            <a:r>
              <a:rPr kumimoji="1" lang="en-US" altLang="ja-JP" dirty="0">
                <a:latin typeface="メイリオ" panose="020B0604030504040204" pitchFamily="50" charset="-128"/>
                <a:ea typeface="メイリオ" panose="020B0604030504040204" pitchFamily="50" charset="-128"/>
              </a:rPr>
              <a:t>      return y</a:t>
            </a:r>
            <a:endParaRPr kumimoji="1" lang="ja-JP" altLang="en-US"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0EB2E327-F541-4369-B5CA-44193F01B8C4}"/>
              </a:ext>
            </a:extLst>
          </p:cNvPr>
          <p:cNvSpPr txBox="1"/>
          <p:nvPr/>
        </p:nvSpPr>
        <p:spPr>
          <a:xfrm>
            <a:off x="1807373" y="4110492"/>
            <a:ext cx="1778051"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b = func1(10)</a:t>
            </a:r>
            <a:endParaRPr kumimoji="1" lang="ja-JP" altLang="en-US" dirty="0">
              <a:latin typeface="メイリオ" panose="020B0604030504040204" pitchFamily="50" charset="-128"/>
              <a:ea typeface="メイリオ" panose="020B0604030504040204" pitchFamily="50" charset="-128"/>
            </a:endParaRPr>
          </a:p>
        </p:txBody>
      </p:sp>
      <p:sp>
        <p:nvSpPr>
          <p:cNvPr id="6" name="矢印: 右 5">
            <a:extLst>
              <a:ext uri="{FF2B5EF4-FFF2-40B4-BE49-F238E27FC236}">
                <a16:creationId xmlns:a16="http://schemas.microsoft.com/office/drawing/2014/main" id="{64C1ED61-DC27-46EB-85BD-1C30C0706E7E}"/>
              </a:ext>
            </a:extLst>
          </p:cNvPr>
          <p:cNvSpPr/>
          <p:nvPr/>
        </p:nvSpPr>
        <p:spPr>
          <a:xfrm>
            <a:off x="4647079" y="2823151"/>
            <a:ext cx="479395" cy="798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5C59200C-21B8-4BF6-8F6D-386AAF386626}"/>
              </a:ext>
            </a:extLst>
          </p:cNvPr>
          <p:cNvSpPr txBox="1"/>
          <p:nvPr/>
        </p:nvSpPr>
        <p:spPr>
          <a:xfrm>
            <a:off x="6056025" y="2423656"/>
            <a:ext cx="3046027" cy="1200329"/>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def </a:t>
            </a:r>
            <a:r>
              <a:rPr kumimoji="1" lang="ja-JP" altLang="en-US" dirty="0">
                <a:latin typeface="メイリオ" panose="020B0604030504040204" pitchFamily="50" charset="-128"/>
                <a:ea typeface="メイリオ" panose="020B0604030504040204" pitchFamily="50" charset="-128"/>
              </a:rPr>
              <a:t>関数名</a:t>
            </a:r>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引数（変数）</a:t>
            </a:r>
            <a:r>
              <a:rPr kumimoji="1" lang="en-US" altLang="ja-JP" dirty="0">
                <a:latin typeface="メイリオ" panose="020B0604030504040204" pitchFamily="50" charset="-128"/>
                <a:ea typeface="メイリオ" panose="020B0604030504040204" pitchFamily="50" charset="-128"/>
              </a:rPr>
              <a:t>):</a:t>
            </a:r>
          </a:p>
          <a:p>
            <a:pPr algn="l"/>
            <a:endParaRPr kumimoji="1" lang="en-US" altLang="ja-JP" dirty="0">
              <a:latin typeface="メイリオ" panose="020B0604030504040204" pitchFamily="50" charset="-128"/>
              <a:ea typeface="メイリオ" panose="020B0604030504040204" pitchFamily="50" charset="-128"/>
            </a:endParaRPr>
          </a:p>
          <a:p>
            <a:pPr algn="l"/>
            <a:r>
              <a:rPr kumimoji="1" lang="en-US" altLang="ja-JP" dirty="0">
                <a:latin typeface="メイリオ" panose="020B0604030504040204" pitchFamily="50" charset="-128"/>
                <a:ea typeface="メイリオ" panose="020B0604030504040204" pitchFamily="50" charset="-128"/>
              </a:rPr>
              <a:t>	</a:t>
            </a:r>
            <a:r>
              <a:rPr kumimoji="1" lang="ja-JP" altLang="en-US" dirty="0">
                <a:latin typeface="メイリオ" panose="020B0604030504040204" pitchFamily="50" charset="-128"/>
                <a:ea typeface="メイリオ" panose="020B0604030504040204" pitchFamily="50" charset="-128"/>
              </a:rPr>
              <a:t>変数</a:t>
            </a:r>
            <a:r>
              <a:rPr kumimoji="1" lang="en-US" altLang="ja-JP" dirty="0">
                <a:latin typeface="メイリオ" panose="020B0604030504040204" pitchFamily="50" charset="-128"/>
                <a:ea typeface="メイリオ" panose="020B0604030504040204" pitchFamily="50" charset="-128"/>
              </a:rPr>
              <a:t> = </a:t>
            </a:r>
            <a:r>
              <a:rPr kumimoji="1" lang="ja-JP" altLang="en-US" dirty="0">
                <a:latin typeface="メイリオ" panose="020B0604030504040204" pitchFamily="50" charset="-128"/>
                <a:ea typeface="メイリオ" panose="020B0604030504040204" pitchFamily="50" charset="-128"/>
              </a:rPr>
              <a:t>引数</a:t>
            </a:r>
            <a:r>
              <a:rPr kumimoji="1" lang="en-US" altLang="ja-JP" dirty="0">
                <a:latin typeface="メイリオ" panose="020B0604030504040204" pitchFamily="50" charset="-128"/>
                <a:ea typeface="メイリオ" panose="020B0604030504040204" pitchFamily="50" charset="-128"/>
              </a:rPr>
              <a:t> + 1</a:t>
            </a:r>
          </a:p>
          <a:p>
            <a:pPr algn="l"/>
            <a:r>
              <a:rPr kumimoji="1" lang="en-US" altLang="ja-JP" dirty="0">
                <a:latin typeface="メイリオ" panose="020B0604030504040204" pitchFamily="50" charset="-128"/>
                <a:ea typeface="メイリオ" panose="020B0604030504040204" pitchFamily="50" charset="-128"/>
              </a:rPr>
              <a:t>      return </a:t>
            </a:r>
            <a:r>
              <a:rPr kumimoji="1" lang="ja-JP" altLang="en-US" dirty="0">
                <a:latin typeface="メイリオ" panose="020B0604030504040204" pitchFamily="50" charset="-128"/>
                <a:ea typeface="メイリオ" panose="020B0604030504040204" pitchFamily="50" charset="-128"/>
              </a:rPr>
              <a:t>戻り値（変数）</a:t>
            </a:r>
          </a:p>
        </p:txBody>
      </p:sp>
      <p:sp>
        <p:nvSpPr>
          <p:cNvPr id="8" name="テキスト ボックス 7">
            <a:extLst>
              <a:ext uri="{FF2B5EF4-FFF2-40B4-BE49-F238E27FC236}">
                <a16:creationId xmlns:a16="http://schemas.microsoft.com/office/drawing/2014/main" id="{DDE14EC6-ADD2-4756-BDB1-8AEB8A578766}"/>
              </a:ext>
            </a:extLst>
          </p:cNvPr>
          <p:cNvSpPr txBox="1"/>
          <p:nvPr/>
        </p:nvSpPr>
        <p:spPr>
          <a:xfrm>
            <a:off x="6012103" y="4110492"/>
            <a:ext cx="6179897"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戻り値（関数の処理結果）</a:t>
            </a:r>
            <a:r>
              <a:rPr kumimoji="1" lang="en-US" altLang="ja-JP" dirty="0">
                <a:latin typeface="メイリオ" panose="020B0604030504040204" pitchFamily="50" charset="-128"/>
                <a:ea typeface="メイリオ" panose="020B0604030504040204" pitchFamily="50" charset="-128"/>
              </a:rPr>
              <a:t> = </a:t>
            </a:r>
            <a:r>
              <a:rPr kumimoji="1" lang="ja-JP" altLang="en-US" dirty="0">
                <a:latin typeface="メイリオ" panose="020B0604030504040204" pitchFamily="50" charset="-128"/>
                <a:ea typeface="メイリオ" panose="020B0604030504040204" pitchFamily="50" charset="-128"/>
              </a:rPr>
              <a:t>関数</a:t>
            </a:r>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引数（具体的な値）</a:t>
            </a: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cxnSp>
        <p:nvCxnSpPr>
          <p:cNvPr id="10" name="コネクタ: 曲線 9">
            <a:extLst>
              <a:ext uri="{FF2B5EF4-FFF2-40B4-BE49-F238E27FC236}">
                <a16:creationId xmlns:a16="http://schemas.microsoft.com/office/drawing/2014/main" id="{E9CB4A9A-59E8-4491-B35D-00D01A11F701}"/>
              </a:ext>
            </a:extLst>
          </p:cNvPr>
          <p:cNvCxnSpPr>
            <a:stCxn id="5" idx="3"/>
            <a:endCxn id="4" idx="0"/>
          </p:cNvCxnSpPr>
          <p:nvPr/>
        </p:nvCxnSpPr>
        <p:spPr>
          <a:xfrm flipH="1" flipV="1">
            <a:off x="2673957" y="2425527"/>
            <a:ext cx="911467" cy="1869631"/>
          </a:xfrm>
          <a:prstGeom prst="curvedConnector4">
            <a:avLst>
              <a:gd name="adj1" fmla="val -25080"/>
              <a:gd name="adj2" fmla="val 112227"/>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5B728435-4EFC-49D4-AE00-844206C5AF3E}"/>
              </a:ext>
            </a:extLst>
          </p:cNvPr>
          <p:cNvSpPr txBox="1"/>
          <p:nvPr/>
        </p:nvSpPr>
        <p:spPr>
          <a:xfrm rot="16200000">
            <a:off x="3242856" y="2887080"/>
            <a:ext cx="1800493" cy="646331"/>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関数を呼び出す</a:t>
            </a:r>
            <a:endParaRPr kumimoji="1" lang="en-US" altLang="ja-JP" dirty="0">
              <a:latin typeface="メイリオ" panose="020B0604030504040204" pitchFamily="50" charset="-128"/>
              <a:ea typeface="メイリオ" panose="020B0604030504040204" pitchFamily="50" charset="-128"/>
            </a:endParaRPr>
          </a:p>
          <a:p>
            <a:pPr algn="l"/>
            <a:r>
              <a:rPr kumimoji="1" lang="ja-JP" altLang="en-US" dirty="0">
                <a:latin typeface="メイリオ" panose="020B0604030504040204" pitchFamily="50" charset="-128"/>
                <a:ea typeface="メイリオ" panose="020B0604030504040204" pitchFamily="50" charset="-128"/>
              </a:rPr>
              <a:t>（引数を渡す）</a:t>
            </a:r>
          </a:p>
        </p:txBody>
      </p:sp>
      <p:cxnSp>
        <p:nvCxnSpPr>
          <p:cNvPr id="13" name="コネクタ: 曲線 12">
            <a:extLst>
              <a:ext uri="{FF2B5EF4-FFF2-40B4-BE49-F238E27FC236}">
                <a16:creationId xmlns:a16="http://schemas.microsoft.com/office/drawing/2014/main" id="{804044EB-A7AE-4F6B-93B1-E479D7340965}"/>
              </a:ext>
            </a:extLst>
          </p:cNvPr>
          <p:cNvCxnSpPr>
            <a:stCxn id="4" idx="2"/>
            <a:endCxn id="5" idx="1"/>
          </p:cNvCxnSpPr>
          <p:nvPr/>
        </p:nvCxnSpPr>
        <p:spPr>
          <a:xfrm rot="5400000">
            <a:off x="1906014" y="3527215"/>
            <a:ext cx="669302" cy="866584"/>
          </a:xfrm>
          <a:prstGeom prst="curvedConnector4">
            <a:avLst>
              <a:gd name="adj1" fmla="val 36205"/>
              <a:gd name="adj2" fmla="val 126379"/>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E558F4C7-3240-4DC6-821D-AD048CE1D8DF}"/>
              </a:ext>
            </a:extLst>
          </p:cNvPr>
          <p:cNvSpPr txBox="1"/>
          <p:nvPr/>
        </p:nvSpPr>
        <p:spPr>
          <a:xfrm>
            <a:off x="768641" y="3629517"/>
            <a:ext cx="1800493"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処理結果を戻す</a:t>
            </a:r>
          </a:p>
        </p:txBody>
      </p:sp>
      <p:sp>
        <p:nvSpPr>
          <p:cNvPr id="15" name="テキスト ボックス 14">
            <a:extLst>
              <a:ext uri="{FF2B5EF4-FFF2-40B4-BE49-F238E27FC236}">
                <a16:creationId xmlns:a16="http://schemas.microsoft.com/office/drawing/2014/main" id="{33337D92-E9C5-4DA0-A158-CA583D50C6C8}"/>
              </a:ext>
            </a:extLst>
          </p:cNvPr>
          <p:cNvSpPr txBox="1"/>
          <p:nvPr/>
        </p:nvSpPr>
        <p:spPr>
          <a:xfrm>
            <a:off x="1252448" y="4692809"/>
            <a:ext cx="3634328"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変数名 </a:t>
            </a:r>
            <a:r>
              <a:rPr kumimoji="1" lang="en-US" altLang="ja-JP" dirty="0">
                <a:latin typeface="メイリオ" panose="020B0604030504040204" pitchFamily="50" charset="-128"/>
                <a:ea typeface="メイリオ" panose="020B0604030504040204" pitchFamily="50" charset="-128"/>
              </a:rPr>
              <a:t>b:y</a:t>
            </a:r>
            <a:r>
              <a:rPr kumimoji="1" lang="ja-JP" altLang="en-US" dirty="0">
                <a:latin typeface="メイリオ" panose="020B0604030504040204" pitchFamily="50" charset="-128"/>
                <a:ea typeface="メイリオ" panose="020B0604030504040204" pitchFamily="50" charset="-128"/>
              </a:rPr>
              <a:t>は一致しなくてよい！</a:t>
            </a:r>
          </a:p>
        </p:txBody>
      </p:sp>
      <p:sp>
        <p:nvSpPr>
          <p:cNvPr id="12" name="テキスト ボックス 11">
            <a:extLst>
              <a:ext uri="{FF2B5EF4-FFF2-40B4-BE49-F238E27FC236}">
                <a16:creationId xmlns:a16="http://schemas.microsoft.com/office/drawing/2014/main" id="{E59003BF-7CBD-4FD3-CA8D-F15816A0F420}"/>
              </a:ext>
            </a:extLst>
          </p:cNvPr>
          <p:cNvSpPr txBox="1"/>
          <p:nvPr/>
        </p:nvSpPr>
        <p:spPr>
          <a:xfrm>
            <a:off x="368531" y="189396"/>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参考</a:t>
            </a:r>
          </a:p>
        </p:txBody>
      </p:sp>
    </p:spTree>
    <p:extLst>
      <p:ext uri="{BB962C8B-B14F-4D97-AF65-F5344CB8AC3E}">
        <p14:creationId xmlns:p14="http://schemas.microsoft.com/office/powerpoint/2010/main" val="1582658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19031D7-1E55-4B4A-AF2D-253EAD6987D7}"/>
              </a:ext>
            </a:extLst>
          </p:cNvPr>
          <p:cNvSpPr txBox="1"/>
          <p:nvPr/>
        </p:nvSpPr>
        <p:spPr>
          <a:xfrm>
            <a:off x="384547" y="1243515"/>
            <a:ext cx="9838784" cy="461665"/>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DataFrame</a:t>
            </a:r>
            <a:r>
              <a:rPr kumimoji="1" lang="ja-JP" altLang="en-US" sz="2400" dirty="0">
                <a:latin typeface="メイリオ" panose="020B0604030504040204" pitchFamily="50" charset="-128"/>
                <a:ea typeface="メイリオ" panose="020B0604030504040204" pitchFamily="50" charset="-128"/>
              </a:rPr>
              <a:t>は２次元配列のデータと１次元配列の見出しで作成できる</a:t>
            </a:r>
          </a:p>
        </p:txBody>
      </p:sp>
      <p:sp>
        <p:nvSpPr>
          <p:cNvPr id="3" name="テキスト ボックス 2">
            <a:extLst>
              <a:ext uri="{FF2B5EF4-FFF2-40B4-BE49-F238E27FC236}">
                <a16:creationId xmlns:a16="http://schemas.microsoft.com/office/drawing/2014/main" id="{41AFF73A-7050-4E25-9D1F-25D84CC33B4D}"/>
              </a:ext>
            </a:extLst>
          </p:cNvPr>
          <p:cNvSpPr txBox="1"/>
          <p:nvPr/>
        </p:nvSpPr>
        <p:spPr>
          <a:xfrm>
            <a:off x="384547" y="2259911"/>
            <a:ext cx="8513686" cy="400110"/>
          </a:xfrm>
          <a:prstGeom prst="rect">
            <a:avLst/>
          </a:prstGeom>
          <a:noFill/>
        </p:spPr>
        <p:txBody>
          <a:bodyPr wrap="square" rtlCol="0">
            <a:spAutoFit/>
          </a:bodyPr>
          <a:lstStyle/>
          <a:p>
            <a:pPr algn="l"/>
            <a:r>
              <a:rPr kumimoji="1" lang="en-US" altLang="ja-JP" sz="2000" dirty="0" err="1">
                <a:latin typeface="メイリオ" panose="020B0604030504040204" pitchFamily="50" charset="-128"/>
                <a:ea typeface="メイリオ" panose="020B0604030504040204" pitchFamily="50" charset="-128"/>
              </a:rPr>
              <a:t>df</a:t>
            </a:r>
            <a:r>
              <a:rPr kumimoji="1" lang="en-US" altLang="ja-JP" sz="2000" dirty="0">
                <a:latin typeface="メイリオ" panose="020B0604030504040204" pitchFamily="50" charset="-128"/>
                <a:ea typeface="メイリオ" panose="020B0604030504040204" pitchFamily="50" charset="-128"/>
              </a:rPr>
              <a:t> = </a:t>
            </a:r>
            <a:r>
              <a:rPr kumimoji="1" lang="en-US" altLang="ja-JP" sz="2000" dirty="0" err="1">
                <a:latin typeface="メイリオ" panose="020B0604030504040204" pitchFamily="50" charset="-128"/>
                <a:ea typeface="メイリオ" panose="020B0604030504040204" pitchFamily="50" charset="-128"/>
              </a:rPr>
              <a:t>pd.DataFrame</a:t>
            </a:r>
            <a:r>
              <a:rPr kumimoji="1" lang="en-US" altLang="ja-JP" sz="2000" dirty="0">
                <a:latin typeface="メイリオ" panose="020B0604030504040204" pitchFamily="50" charset="-128"/>
                <a:ea typeface="メイリオ" panose="020B0604030504040204" pitchFamily="50" charset="-128"/>
              </a:rPr>
              <a:t>( data, columns=['</a:t>
            </a:r>
            <a:r>
              <a:rPr kumimoji="1" lang="ja-JP" altLang="en-US" sz="2000" dirty="0">
                <a:latin typeface="メイリオ" panose="020B0604030504040204" pitchFamily="50" charset="-128"/>
                <a:ea typeface="メイリオ" panose="020B0604030504040204" pitchFamily="50" charset="-128"/>
              </a:rPr>
              <a:t>列</a:t>
            </a:r>
            <a:r>
              <a:rPr kumimoji="1" lang="en-US" altLang="ja-JP" sz="2000" dirty="0">
                <a:latin typeface="メイリオ" panose="020B0604030504040204" pitchFamily="50" charset="-128"/>
                <a:ea typeface="メイリオ" panose="020B0604030504040204" pitchFamily="50" charset="-128"/>
              </a:rPr>
              <a:t>1', '</a:t>
            </a:r>
            <a:r>
              <a:rPr kumimoji="1" lang="ja-JP" altLang="en-US" sz="2000" dirty="0">
                <a:latin typeface="メイリオ" panose="020B0604030504040204" pitchFamily="50" charset="-128"/>
                <a:ea typeface="メイリオ" panose="020B0604030504040204" pitchFamily="50" charset="-128"/>
              </a:rPr>
              <a:t>列</a:t>
            </a:r>
            <a:r>
              <a:rPr kumimoji="1" lang="en-US" altLang="ja-JP" sz="2000" dirty="0">
                <a:latin typeface="メイリオ" panose="020B0604030504040204" pitchFamily="50" charset="-128"/>
                <a:ea typeface="メイリオ" panose="020B0604030504040204" pitchFamily="50" charset="-128"/>
              </a:rPr>
              <a:t>2', '</a:t>
            </a:r>
            <a:r>
              <a:rPr kumimoji="1" lang="ja-JP" altLang="en-US" sz="2000" dirty="0">
                <a:latin typeface="メイリオ" panose="020B0604030504040204" pitchFamily="50" charset="-128"/>
                <a:ea typeface="メイリオ" panose="020B0604030504040204" pitchFamily="50" charset="-128"/>
              </a:rPr>
              <a:t>列</a:t>
            </a:r>
            <a:r>
              <a:rPr kumimoji="1" lang="en-US" altLang="ja-JP" sz="2000" dirty="0">
                <a:latin typeface="メイリオ" panose="020B0604030504040204" pitchFamily="50" charset="-128"/>
                <a:ea typeface="メイリオ" panose="020B0604030504040204" pitchFamily="50" charset="-128"/>
              </a:rPr>
              <a:t>3', '</a:t>
            </a:r>
            <a:r>
              <a:rPr kumimoji="1" lang="ja-JP" altLang="en-US" sz="2000" dirty="0">
                <a:latin typeface="メイリオ" panose="020B0604030504040204" pitchFamily="50" charset="-128"/>
                <a:ea typeface="メイリオ" panose="020B0604030504040204" pitchFamily="50" charset="-128"/>
              </a:rPr>
              <a:t>列</a:t>
            </a:r>
            <a:r>
              <a:rPr kumimoji="1" lang="en-US" altLang="ja-JP" sz="2000" dirty="0">
                <a:latin typeface="メイリオ" panose="020B0604030504040204" pitchFamily="50" charset="-128"/>
                <a:ea typeface="メイリオ" panose="020B0604030504040204" pitchFamily="50" charset="-128"/>
              </a:rPr>
              <a:t>4']  )</a:t>
            </a:r>
            <a:endParaRPr kumimoji="1" lang="ja-JP" altLang="en-US" sz="20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44500A2B-7A5B-421F-91B0-FCD75DBC0D1B}"/>
              </a:ext>
            </a:extLst>
          </p:cNvPr>
          <p:cNvSpPr txBox="1"/>
          <p:nvPr/>
        </p:nvSpPr>
        <p:spPr>
          <a:xfrm>
            <a:off x="384547" y="1859801"/>
            <a:ext cx="7762061" cy="400110"/>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data = [[10, 20, 30, 40], [11, 21, 31, 41], [12, 22, 32, 42]]</a:t>
            </a:r>
            <a:endParaRPr kumimoji="1" lang="ja-JP" altLang="en-US" sz="2000" dirty="0">
              <a:latin typeface="メイリオ" panose="020B0604030504040204" pitchFamily="50" charset="-128"/>
              <a:ea typeface="メイリオ" panose="020B0604030504040204" pitchFamily="50" charset="-128"/>
            </a:endParaRPr>
          </a:p>
        </p:txBody>
      </p:sp>
      <p:grpSp>
        <p:nvGrpSpPr>
          <p:cNvPr id="7" name="グループ化 6">
            <a:extLst>
              <a:ext uri="{FF2B5EF4-FFF2-40B4-BE49-F238E27FC236}">
                <a16:creationId xmlns:a16="http://schemas.microsoft.com/office/drawing/2014/main" id="{4324231F-9714-45E2-9E1F-CAEE9D2C169C}"/>
              </a:ext>
            </a:extLst>
          </p:cNvPr>
          <p:cNvGrpSpPr/>
          <p:nvPr/>
        </p:nvGrpSpPr>
        <p:grpSpPr>
          <a:xfrm>
            <a:off x="1702882" y="2658300"/>
            <a:ext cx="5877017" cy="3746377"/>
            <a:chOff x="2539014" y="2450237"/>
            <a:chExt cx="5877017" cy="3746377"/>
          </a:xfrm>
        </p:grpSpPr>
        <p:pic>
          <p:nvPicPr>
            <p:cNvPr id="3074" name="Picture 2" descr="データフレームを2次元配列から作成">
              <a:extLst>
                <a:ext uri="{FF2B5EF4-FFF2-40B4-BE49-F238E27FC236}">
                  <a16:creationId xmlns:a16="http://schemas.microsoft.com/office/drawing/2014/main" id="{9F36613C-540B-4463-A6A3-637371D7BA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3111" y="2758598"/>
              <a:ext cx="4509024" cy="3291987"/>
            </a:xfrm>
            <a:prstGeom prst="rect">
              <a:avLst/>
            </a:prstGeom>
            <a:noFill/>
            <a:extLst>
              <a:ext uri="{909E8E84-426E-40DD-AFC4-6F175D3DCCD1}">
                <a14:hiddenFill xmlns:a14="http://schemas.microsoft.com/office/drawing/2010/main">
                  <a:solidFill>
                    <a:srgbClr val="FFFFFF"/>
                  </a:solidFill>
                </a14:hiddenFill>
              </a:ext>
            </a:extLst>
          </p:spPr>
        </p:pic>
        <p:sp>
          <p:nvSpPr>
            <p:cNvPr id="5" name="四角形: 角を丸くする 4">
              <a:extLst>
                <a:ext uri="{FF2B5EF4-FFF2-40B4-BE49-F238E27FC236}">
                  <a16:creationId xmlns:a16="http://schemas.microsoft.com/office/drawing/2014/main" id="{AA3DF142-01B1-4369-A58C-0619A6D1B5A9}"/>
                </a:ext>
              </a:extLst>
            </p:cNvPr>
            <p:cNvSpPr/>
            <p:nvPr/>
          </p:nvSpPr>
          <p:spPr>
            <a:xfrm>
              <a:off x="3293616" y="2592280"/>
              <a:ext cx="1198485" cy="360433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B8520520-F11E-4423-8590-34EEECAF621E}"/>
                </a:ext>
              </a:extLst>
            </p:cNvPr>
            <p:cNvSpPr/>
            <p:nvPr/>
          </p:nvSpPr>
          <p:spPr>
            <a:xfrm>
              <a:off x="2539014" y="2450237"/>
              <a:ext cx="5877017" cy="6036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k</a:t>
              </a:r>
              <a:endParaRPr kumimoji="1" lang="ja-JP" altLang="en-US" dirty="0"/>
            </a:p>
          </p:txBody>
        </p:sp>
      </p:grpSp>
      <p:sp>
        <p:nvSpPr>
          <p:cNvPr id="9" name="テキスト ボックス 8">
            <a:extLst>
              <a:ext uri="{FF2B5EF4-FFF2-40B4-BE49-F238E27FC236}">
                <a16:creationId xmlns:a16="http://schemas.microsoft.com/office/drawing/2014/main" id="{48A65661-494D-B3F4-F216-423C9355F1CB}"/>
              </a:ext>
            </a:extLst>
          </p:cNvPr>
          <p:cNvSpPr txBox="1"/>
          <p:nvPr/>
        </p:nvSpPr>
        <p:spPr>
          <a:xfrm>
            <a:off x="370746" y="280033"/>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参考</a:t>
            </a:r>
          </a:p>
        </p:txBody>
      </p:sp>
      <p:sp>
        <p:nvSpPr>
          <p:cNvPr id="10" name="テキスト ボックス 9">
            <a:extLst>
              <a:ext uri="{FF2B5EF4-FFF2-40B4-BE49-F238E27FC236}">
                <a16:creationId xmlns:a16="http://schemas.microsoft.com/office/drawing/2014/main" id="{4D80F681-818E-C8BD-5609-E1D70AE693F2}"/>
              </a:ext>
            </a:extLst>
          </p:cNvPr>
          <p:cNvSpPr txBox="1"/>
          <p:nvPr/>
        </p:nvSpPr>
        <p:spPr>
          <a:xfrm>
            <a:off x="384547" y="710920"/>
            <a:ext cx="3623684"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DataFrame</a:t>
            </a:r>
            <a:r>
              <a:rPr kumimoji="1" lang="ja-JP" altLang="en-US" sz="3200" dirty="0">
                <a:latin typeface="メイリオ" panose="020B0604030504040204" pitchFamily="50" charset="-128"/>
                <a:ea typeface="メイリオ" panose="020B0604030504040204" pitchFamily="50" charset="-128"/>
              </a:rPr>
              <a:t>を作る</a:t>
            </a:r>
          </a:p>
        </p:txBody>
      </p:sp>
    </p:spTree>
    <p:extLst>
      <p:ext uri="{BB962C8B-B14F-4D97-AF65-F5344CB8AC3E}">
        <p14:creationId xmlns:p14="http://schemas.microsoft.com/office/powerpoint/2010/main" val="2359269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D75BA6D-C3B4-5A56-8CA6-36F495C01291}"/>
              </a:ext>
            </a:extLst>
          </p:cNvPr>
          <p:cNvSpPr txBox="1"/>
          <p:nvPr/>
        </p:nvSpPr>
        <p:spPr>
          <a:xfrm>
            <a:off x="641131" y="408791"/>
            <a:ext cx="3986989"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の本当の意図は</a:t>
            </a:r>
          </a:p>
        </p:txBody>
      </p:sp>
      <p:pic>
        <p:nvPicPr>
          <p:cNvPr id="6" name="図 5">
            <a:extLst>
              <a:ext uri="{FF2B5EF4-FFF2-40B4-BE49-F238E27FC236}">
                <a16:creationId xmlns:a16="http://schemas.microsoft.com/office/drawing/2014/main" id="{825E2E9C-3E90-E555-17CD-B0568319AEB5}"/>
              </a:ext>
            </a:extLst>
          </p:cNvPr>
          <p:cNvPicPr>
            <a:picLocks noChangeAspect="1"/>
          </p:cNvPicPr>
          <p:nvPr/>
        </p:nvPicPr>
        <p:blipFill>
          <a:blip r:embed="rId2"/>
          <a:stretch>
            <a:fillRect/>
          </a:stretch>
        </p:blipFill>
        <p:spPr>
          <a:xfrm>
            <a:off x="6450089" y="1559245"/>
            <a:ext cx="5741911" cy="5257653"/>
          </a:xfrm>
          <a:prstGeom prst="rect">
            <a:avLst/>
          </a:prstGeom>
        </p:spPr>
      </p:pic>
      <p:sp>
        <p:nvSpPr>
          <p:cNvPr id="3" name="テキスト ボックス 2">
            <a:extLst>
              <a:ext uri="{FF2B5EF4-FFF2-40B4-BE49-F238E27FC236}">
                <a16:creationId xmlns:a16="http://schemas.microsoft.com/office/drawing/2014/main" id="{70A9D762-F092-7335-463B-C724A36867E9}"/>
              </a:ext>
            </a:extLst>
          </p:cNvPr>
          <p:cNvSpPr txBox="1"/>
          <p:nvPr/>
        </p:nvSpPr>
        <p:spPr>
          <a:xfrm>
            <a:off x="641131" y="1162844"/>
            <a:ext cx="9879628" cy="1200329"/>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文書データを単語ベクトル空間上の点（</a:t>
            </a:r>
            <a:r>
              <a:rPr kumimoji="1" lang="ja-JP" altLang="en-US" sz="2400" dirty="0">
                <a:solidFill>
                  <a:srgbClr val="FF0000"/>
                </a:solidFill>
                <a:latin typeface="メイリオ" panose="020B0604030504040204" pitchFamily="50" charset="-128"/>
                <a:ea typeface="メイリオ" panose="020B0604030504040204" pitchFamily="50" charset="-128"/>
              </a:rPr>
              <a:t>特徴ベクトル</a:t>
            </a:r>
            <a:r>
              <a:rPr kumimoji="1" lang="ja-JP" altLang="en-US" sz="2400" dirty="0">
                <a:latin typeface="メイリオ" panose="020B0604030504040204" pitchFamily="50" charset="-128"/>
                <a:ea typeface="メイリオ" panose="020B0604030504040204" pitchFamily="50" charset="-128"/>
              </a:rPr>
              <a:t>）として表現</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ということは、文書間の距離など数量的な計算が可能になる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endParaRPr kumimoji="1" lang="ja-JP" altLang="en-US" sz="2400"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1D619B76-22ED-5A51-9E53-EF83503B6E18}"/>
              </a:ext>
            </a:extLst>
          </p:cNvPr>
          <p:cNvSpPr txBox="1"/>
          <p:nvPr/>
        </p:nvSpPr>
        <p:spPr>
          <a:xfrm>
            <a:off x="641131" y="2208264"/>
            <a:ext cx="8734097" cy="461665"/>
          </a:xfrm>
          <a:prstGeom prst="rect">
            <a:avLst/>
          </a:prstGeom>
          <a:noFill/>
        </p:spPr>
        <p:txBody>
          <a:bodyPr wrap="square" rtlCol="0">
            <a:spAutoFit/>
          </a:bodyPr>
          <a:lstStyle/>
          <a:p>
            <a:pPr algn="l"/>
            <a:r>
              <a:rPr kumimoji="1" lang="ja-JP" altLang="en-US" sz="2400" b="1" dirty="0">
                <a:latin typeface="メイリオ" panose="020B0604030504040204" pitchFamily="50" charset="-128"/>
                <a:ea typeface="メイリオ" panose="020B0604030504040204" pitchFamily="50" charset="-128"/>
              </a:rPr>
              <a:t>うどん</a:t>
            </a:r>
            <a:r>
              <a:rPr kumimoji="1" lang="en-US" altLang="ja-JP" sz="2400" b="1" dirty="0">
                <a:latin typeface="メイリオ" panose="020B0604030504040204" pitchFamily="50" charset="-128"/>
                <a:ea typeface="メイリオ" panose="020B0604030504040204" pitchFamily="50" charset="-128"/>
              </a:rPr>
              <a:t>/</a:t>
            </a:r>
            <a:r>
              <a:rPr kumimoji="1" lang="ja-JP" altLang="en-US" sz="2400" b="1" dirty="0">
                <a:latin typeface="メイリオ" panose="020B0604030504040204" pitchFamily="50" charset="-128"/>
                <a:ea typeface="メイリオ" panose="020B0604030504040204" pitchFamily="50" charset="-128"/>
              </a:rPr>
              <a:t>ラーメン のデータを</a:t>
            </a:r>
            <a:r>
              <a:rPr kumimoji="1" lang="en-US" altLang="ja-JP" sz="2400" b="1" dirty="0">
                <a:latin typeface="メイリオ" panose="020B0604030504040204" pitchFamily="50" charset="-128"/>
                <a:ea typeface="メイリオ" panose="020B0604030504040204" pitchFamily="50" charset="-128"/>
              </a:rPr>
              <a:t>3</a:t>
            </a:r>
            <a:r>
              <a:rPr kumimoji="1" lang="ja-JP" altLang="en-US" sz="2400" b="1" dirty="0">
                <a:latin typeface="メイリオ" panose="020B0604030504040204" pitchFamily="50" charset="-128"/>
                <a:ea typeface="メイリオ" panose="020B0604030504040204" pitchFamily="50" charset="-128"/>
              </a:rPr>
              <a:t>次元ベクトル空間上にプロット</a:t>
            </a:r>
            <a:endParaRPr kumimoji="1" lang="en-US" altLang="ja-JP" sz="2400" b="1" dirty="0">
              <a:latin typeface="メイリオ" panose="020B0604030504040204" pitchFamily="50" charset="-128"/>
              <a:ea typeface="メイリオ" panose="020B0604030504040204" pitchFamily="50" charset="-128"/>
            </a:endParaRPr>
          </a:p>
        </p:txBody>
      </p:sp>
      <p:sp>
        <p:nvSpPr>
          <p:cNvPr id="8" name="テキスト ボックス 7">
            <a:extLst>
              <a:ext uri="{FF2B5EF4-FFF2-40B4-BE49-F238E27FC236}">
                <a16:creationId xmlns:a16="http://schemas.microsoft.com/office/drawing/2014/main" id="{A40D607C-79B5-732A-D527-47D95AF63724}"/>
              </a:ext>
            </a:extLst>
          </p:cNvPr>
          <p:cNvSpPr txBox="1"/>
          <p:nvPr/>
        </p:nvSpPr>
        <p:spPr>
          <a:xfrm>
            <a:off x="3205044" y="6089578"/>
            <a:ext cx="273222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Tabelog_bow.csv</a:t>
            </a:r>
            <a:endParaRPr kumimoji="1" lang="ja-JP" altLang="en-US" sz="2400" dirty="0">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5216B27B-4D2D-5955-3B61-80AD248B3823}"/>
              </a:ext>
            </a:extLst>
          </p:cNvPr>
          <p:cNvSpPr txBox="1"/>
          <p:nvPr/>
        </p:nvSpPr>
        <p:spPr>
          <a:xfrm>
            <a:off x="794375" y="3090673"/>
            <a:ext cx="10642566" cy="2677656"/>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本当はスライドの最初の方の棒グラフの次元数のベクトル空間</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可視化できないので、スープ，醤油，コシ　だけ取り出して</a:t>
            </a:r>
            <a:r>
              <a:rPr kumimoji="1" lang="en-US" altLang="ja-JP" sz="2400" dirty="0">
                <a:latin typeface="メイリオ" panose="020B0604030504040204" pitchFamily="50" charset="-128"/>
                <a:ea typeface="メイリオ" panose="020B0604030504040204" pitchFamily="50" charset="-128"/>
              </a:rPr>
              <a:t>3</a:t>
            </a:r>
            <a:r>
              <a:rPr kumimoji="1" lang="ja-JP" altLang="en-US" sz="2400" dirty="0">
                <a:latin typeface="メイリオ" panose="020B0604030504040204" pitchFamily="50" charset="-128"/>
                <a:ea typeface="メイリオ" panose="020B0604030504040204" pitchFamily="50" charset="-128"/>
              </a:rPr>
              <a:t>次元空間上にプロット</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口コミ１つが空間上の点で表現される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各点の座標はスープ，醤油，コシ　の単語頻度</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うどん</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ラーメンは空間上で異なる領域にまとまっていることがわかる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endParaRPr kumimoji="1" lang="ja-JP" altLang="en-US" sz="2400"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D53F3EB7-93FA-C861-3189-D81D05E2E717}"/>
              </a:ext>
            </a:extLst>
          </p:cNvPr>
          <p:cNvSpPr txBox="1"/>
          <p:nvPr/>
        </p:nvSpPr>
        <p:spPr>
          <a:xfrm>
            <a:off x="1258630" y="5325480"/>
            <a:ext cx="5827236" cy="707886"/>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うどん：コシの方向にまとまっている</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ラーメン：醤油、スープの方向にまとまっている</a:t>
            </a:r>
          </a:p>
        </p:txBody>
      </p:sp>
      <p:sp>
        <p:nvSpPr>
          <p:cNvPr id="11" name="テキスト ボックス 10">
            <a:extLst>
              <a:ext uri="{FF2B5EF4-FFF2-40B4-BE49-F238E27FC236}">
                <a16:creationId xmlns:a16="http://schemas.microsoft.com/office/drawing/2014/main" id="{B9D20F00-1DA1-BCFF-B78B-1DCD7C4CE289}"/>
              </a:ext>
            </a:extLst>
          </p:cNvPr>
          <p:cNvSpPr txBox="1"/>
          <p:nvPr/>
        </p:nvSpPr>
        <p:spPr>
          <a:xfrm>
            <a:off x="794375" y="2669929"/>
            <a:ext cx="8293296"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plot3D_bow.py</a:t>
            </a:r>
            <a:r>
              <a:rPr kumimoji="1" lang="ja-JP" altLang="en-US" sz="2400" dirty="0">
                <a:latin typeface="メイリオ" panose="020B0604030504040204" pitchFamily="50" charset="-128"/>
                <a:ea typeface="メイリオ" panose="020B0604030504040204" pitchFamily="50" charset="-128"/>
              </a:rPr>
              <a:t>を実行しながら以下を確認してください。</a:t>
            </a:r>
          </a:p>
        </p:txBody>
      </p:sp>
    </p:spTree>
    <p:extLst>
      <p:ext uri="{BB962C8B-B14F-4D97-AF65-F5344CB8AC3E}">
        <p14:creationId xmlns:p14="http://schemas.microsoft.com/office/powerpoint/2010/main" val="2145744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283CE1F-FF5B-45DF-9EB5-2BF851F6E328}"/>
              </a:ext>
            </a:extLst>
          </p:cNvPr>
          <p:cNvSpPr txBox="1"/>
          <p:nvPr/>
        </p:nvSpPr>
        <p:spPr>
          <a:xfrm>
            <a:off x="396647" y="375351"/>
            <a:ext cx="9353073"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モジュール（ライブラリ）</a:t>
            </a:r>
            <a:r>
              <a:rPr kumimoji="1" lang="en-US" altLang="ja-JP" sz="3200" dirty="0">
                <a:latin typeface="メイリオ" panose="020B0604030504040204" pitchFamily="50" charset="-128"/>
                <a:ea typeface="メイリオ" panose="020B0604030504040204" pitchFamily="50" charset="-128"/>
              </a:rPr>
              <a:t> </a:t>
            </a:r>
            <a:r>
              <a:rPr kumimoji="1" lang="en-US" altLang="ja-JP" sz="3200" dirty="0" err="1">
                <a:latin typeface="メイリオ" panose="020B0604030504040204" pitchFamily="50" charset="-128"/>
                <a:ea typeface="メイリオ" panose="020B0604030504040204" pitchFamily="50" charset="-128"/>
              </a:rPr>
              <a:t>CountVectorizer</a:t>
            </a:r>
            <a:endParaRPr kumimoji="1" lang="ja-JP" altLang="en-US" sz="32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67B9D4DF-A410-4998-A029-4EBC5C28D279}"/>
              </a:ext>
            </a:extLst>
          </p:cNvPr>
          <p:cNvSpPr txBox="1"/>
          <p:nvPr/>
        </p:nvSpPr>
        <p:spPr>
          <a:xfrm>
            <a:off x="404123" y="2420294"/>
            <a:ext cx="5498621" cy="461665"/>
          </a:xfrm>
          <a:prstGeom prst="rect">
            <a:avLst/>
          </a:prstGeom>
          <a:noFill/>
        </p:spPr>
        <p:txBody>
          <a:bodyPr wrap="none" rtlCol="0">
            <a:spAutoFit/>
          </a:bodyPr>
          <a:lstStyle/>
          <a:p>
            <a:pPr algn="l"/>
            <a:r>
              <a:rPr kumimoji="1" lang="ja-JP" altLang="en-US" sz="2400" u="sng" dirty="0">
                <a:latin typeface="メイリオ" panose="020B0604030504040204" pitchFamily="50" charset="-128"/>
                <a:ea typeface="メイリオ" panose="020B0604030504040204" pitchFamily="50" charset="-128"/>
              </a:rPr>
              <a:t>たった３行で</a:t>
            </a:r>
            <a:r>
              <a:rPr kumimoji="1" lang="en-US" altLang="ja-JP" sz="2400" u="sng" dirty="0" err="1">
                <a:latin typeface="メイリオ" panose="020B0604030504040204" pitchFamily="50" charset="-128"/>
                <a:ea typeface="メイリオ" panose="020B0604030504040204" pitchFamily="50" charset="-128"/>
              </a:rPr>
              <a:t>BoW</a:t>
            </a:r>
            <a:r>
              <a:rPr kumimoji="1" lang="ja-JP" altLang="en-US" sz="2400" u="sng" dirty="0">
                <a:latin typeface="メイリオ" panose="020B0604030504040204" pitchFamily="50" charset="-128"/>
                <a:ea typeface="メイリオ" panose="020B0604030504040204" pitchFamily="50" charset="-128"/>
              </a:rPr>
              <a:t>特徴量を作成できる</a:t>
            </a:r>
          </a:p>
        </p:txBody>
      </p:sp>
      <p:sp>
        <p:nvSpPr>
          <p:cNvPr id="7" name="テキスト ボックス 6">
            <a:extLst>
              <a:ext uri="{FF2B5EF4-FFF2-40B4-BE49-F238E27FC236}">
                <a16:creationId xmlns:a16="http://schemas.microsoft.com/office/drawing/2014/main" id="{242291A3-F3D9-48C4-BDA4-3FE3E13A21A6}"/>
              </a:ext>
            </a:extLst>
          </p:cNvPr>
          <p:cNvSpPr txBox="1"/>
          <p:nvPr/>
        </p:nvSpPr>
        <p:spPr>
          <a:xfrm>
            <a:off x="1795766" y="3458393"/>
            <a:ext cx="9059275"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vectorizer = </a:t>
            </a:r>
            <a:r>
              <a:rPr kumimoji="1" lang="en-US" altLang="ja-JP" sz="2400" dirty="0" err="1">
                <a:latin typeface="メイリオ" panose="020B0604030504040204" pitchFamily="50" charset="-128"/>
                <a:ea typeface="メイリオ" panose="020B0604030504040204" pitchFamily="50" charset="-128"/>
              </a:rPr>
              <a:t>CountVectorizer</a:t>
            </a:r>
            <a:r>
              <a:rPr kumimoji="1" lang="en-US" altLang="ja-JP" sz="2400" dirty="0">
                <a:latin typeface="メイリオ" panose="020B0604030504040204" pitchFamily="50" charset="-128"/>
                <a:ea typeface="メイリオ" panose="020B0604030504040204" pitchFamily="50" charset="-128"/>
              </a:rPr>
              <a:t>(tokenizer=tokenize)  # &lt;1&gt;</a:t>
            </a:r>
          </a:p>
        </p:txBody>
      </p:sp>
      <p:cxnSp>
        <p:nvCxnSpPr>
          <p:cNvPr id="9" name="直線矢印コネクタ 8">
            <a:extLst>
              <a:ext uri="{FF2B5EF4-FFF2-40B4-BE49-F238E27FC236}">
                <a16:creationId xmlns:a16="http://schemas.microsoft.com/office/drawing/2014/main" id="{E9AFA037-3462-4740-AB18-98B4E6A47B6E}"/>
              </a:ext>
            </a:extLst>
          </p:cNvPr>
          <p:cNvCxnSpPr/>
          <p:nvPr/>
        </p:nvCxnSpPr>
        <p:spPr>
          <a:xfrm flipH="1">
            <a:off x="8563436" y="3204605"/>
            <a:ext cx="148759" cy="373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EDBCACE7-6230-4AAB-AC4E-35C2FBB7C534}"/>
              </a:ext>
            </a:extLst>
          </p:cNvPr>
          <p:cNvSpPr txBox="1"/>
          <p:nvPr/>
        </p:nvSpPr>
        <p:spPr>
          <a:xfrm>
            <a:off x="8107570" y="2897256"/>
            <a:ext cx="203132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引数が関数！</a:t>
            </a:r>
          </a:p>
        </p:txBody>
      </p:sp>
      <p:sp>
        <p:nvSpPr>
          <p:cNvPr id="11" name="テキスト ボックス 10">
            <a:extLst>
              <a:ext uri="{FF2B5EF4-FFF2-40B4-BE49-F238E27FC236}">
                <a16:creationId xmlns:a16="http://schemas.microsoft.com/office/drawing/2014/main" id="{9AC17167-1C8D-4856-A378-BA2A5383558A}"/>
              </a:ext>
            </a:extLst>
          </p:cNvPr>
          <p:cNvSpPr txBox="1"/>
          <p:nvPr/>
        </p:nvSpPr>
        <p:spPr>
          <a:xfrm>
            <a:off x="1795766" y="4875356"/>
            <a:ext cx="10859839" cy="1323439"/>
          </a:xfrm>
          <a:prstGeom prst="rect">
            <a:avLst/>
          </a:prstGeom>
          <a:noFill/>
        </p:spPr>
        <p:txBody>
          <a:bodyPr wrap="square" rtlCol="0">
            <a:spAutoFit/>
          </a:bodyPr>
          <a:lstStyle/>
          <a:p>
            <a:pPr algn="l"/>
            <a:r>
              <a:rPr kumimoji="1" lang="en-US" altLang="ja-JP" sz="2000" dirty="0">
                <a:latin typeface="メイリオ" panose="020B0604030504040204" pitchFamily="50" charset="-128"/>
                <a:ea typeface="メイリオ" panose="020B0604030504040204" pitchFamily="50" charset="-128"/>
              </a:rPr>
              <a:t>&lt;1&gt; </a:t>
            </a:r>
            <a:r>
              <a:rPr kumimoji="1" lang="ja-JP" altLang="en-US" sz="2000" dirty="0">
                <a:latin typeface="メイリオ" panose="020B0604030504040204" pitchFamily="50" charset="-128"/>
                <a:ea typeface="メイリオ" panose="020B0604030504040204" pitchFamily="50" charset="-128"/>
              </a:rPr>
              <a:t>オブジェクト生成（インスタンス化）味</a:t>
            </a:r>
            <a:endParaRPr kumimoji="1" lang="en-US" altLang="ja-JP" sz="2000" dirty="0">
              <a:latin typeface="メイリオ" panose="020B0604030504040204" pitchFamily="50" charset="-128"/>
              <a:ea typeface="メイリオ" panose="020B0604030504040204" pitchFamily="50" charset="-128"/>
            </a:endParaRPr>
          </a:p>
          <a:p>
            <a:pPr algn="l"/>
            <a:r>
              <a:rPr kumimoji="1" lang="en-US" altLang="ja-JP" sz="2000" dirty="0">
                <a:latin typeface="メイリオ" panose="020B0604030504040204" pitchFamily="50" charset="-128"/>
                <a:ea typeface="メイリオ" panose="020B0604030504040204" pitchFamily="50" charset="-128"/>
              </a:rPr>
              <a:t>&lt;2&gt; </a:t>
            </a:r>
            <a:r>
              <a:rPr kumimoji="1" lang="ja-JP" altLang="en-US" sz="2000" dirty="0">
                <a:latin typeface="メイリオ" panose="020B0604030504040204" pitchFamily="50" charset="-128"/>
                <a:ea typeface="メイリオ" panose="020B0604030504040204" pitchFamily="50" charset="-128"/>
              </a:rPr>
              <a:t>辞書（とインデックス）を生成（</a:t>
            </a:r>
            <a:r>
              <a:rPr kumimoji="1" lang="en-US" altLang="ja-JP" sz="2000" dirty="0">
                <a:latin typeface="メイリオ" panose="020B0604030504040204" pitchFamily="50" charset="-128"/>
                <a:ea typeface="メイリオ" panose="020B0604030504040204" pitchFamily="50" charset="-128"/>
              </a:rPr>
              <a:t>.fit</a:t>
            </a:r>
            <a:r>
              <a:rPr kumimoji="1" lang="ja-JP" altLang="en-US" sz="2000" dirty="0">
                <a:latin typeface="メイリオ" panose="020B0604030504040204" pitchFamily="50" charset="-128"/>
                <a:ea typeface="メイリオ" panose="020B0604030504040204" pitchFamily="50" charset="-128"/>
              </a:rPr>
              <a:t>は辞書生成のためのメソッド）</a:t>
            </a:r>
            <a:endParaRPr kumimoji="1" lang="en-US" altLang="ja-JP" sz="2000" dirty="0">
              <a:latin typeface="メイリオ" panose="020B0604030504040204" pitchFamily="50" charset="-128"/>
              <a:ea typeface="メイリオ" panose="020B0604030504040204" pitchFamily="50" charset="-128"/>
            </a:endParaRPr>
          </a:p>
          <a:p>
            <a:pPr algn="l"/>
            <a:r>
              <a:rPr kumimoji="1" lang="en-US" altLang="ja-JP" sz="2000" dirty="0">
                <a:latin typeface="メイリオ" panose="020B0604030504040204" pitchFamily="50" charset="-128"/>
                <a:ea typeface="メイリオ" panose="020B0604030504040204" pitchFamily="50" charset="-128"/>
              </a:rPr>
              <a:t>&lt;3&gt; Bow</a:t>
            </a:r>
            <a:r>
              <a:rPr kumimoji="1" lang="ja-JP" altLang="en-US" sz="2000" dirty="0">
                <a:latin typeface="メイリオ" panose="020B0604030504040204" pitchFamily="50" charset="-128"/>
                <a:ea typeface="メイリオ" panose="020B0604030504040204" pitchFamily="50" charset="-128"/>
              </a:rPr>
              <a:t>特徴ベクトルを生成（</a:t>
            </a:r>
            <a:r>
              <a:rPr kumimoji="1" lang="en-US" altLang="ja-JP" sz="2000" dirty="0">
                <a:latin typeface="メイリオ" panose="020B0604030504040204" pitchFamily="50" charset="-128"/>
                <a:ea typeface="メイリオ" panose="020B0604030504040204" pitchFamily="50" charset="-128"/>
              </a:rPr>
              <a:t>.transform</a:t>
            </a:r>
            <a:r>
              <a:rPr kumimoji="1" lang="ja-JP" altLang="en-US" sz="2000" dirty="0">
                <a:latin typeface="メイリオ" panose="020B0604030504040204" pitchFamily="50" charset="-128"/>
                <a:ea typeface="メイリオ" panose="020B0604030504040204" pitchFamily="50" charset="-128"/>
              </a:rPr>
              <a:t>は特徴ベクトル生成のためのメソッド）</a:t>
            </a:r>
            <a:endParaRPr kumimoji="1" lang="en-US" altLang="ja-JP" sz="2000" dirty="0">
              <a:latin typeface="メイリオ" panose="020B0604030504040204" pitchFamily="50" charset="-128"/>
              <a:ea typeface="メイリオ" panose="020B0604030504040204" pitchFamily="50" charset="-128"/>
            </a:endParaRPr>
          </a:p>
          <a:p>
            <a:pPr algn="l"/>
            <a:endParaRPr kumimoji="1" lang="ja-JP" altLang="en-US" sz="2000" dirty="0">
              <a:latin typeface="メイリオ" panose="020B0604030504040204" pitchFamily="50" charset="-128"/>
              <a:ea typeface="メイリオ" panose="020B0604030504040204" pitchFamily="50" charset="-128"/>
            </a:endParaRPr>
          </a:p>
        </p:txBody>
      </p:sp>
      <p:cxnSp>
        <p:nvCxnSpPr>
          <p:cNvPr id="13" name="直線矢印コネクタ 12">
            <a:extLst>
              <a:ext uri="{FF2B5EF4-FFF2-40B4-BE49-F238E27FC236}">
                <a16:creationId xmlns:a16="http://schemas.microsoft.com/office/drawing/2014/main" id="{763A7C77-9943-43B6-99D5-2DDD5C5A4D15}"/>
              </a:ext>
            </a:extLst>
          </p:cNvPr>
          <p:cNvCxnSpPr/>
          <p:nvPr/>
        </p:nvCxnSpPr>
        <p:spPr>
          <a:xfrm>
            <a:off x="2150873" y="3223493"/>
            <a:ext cx="319596" cy="2308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76179527-A83E-45E3-AE50-C30E68B0DEB3}"/>
              </a:ext>
            </a:extLst>
          </p:cNvPr>
          <p:cNvSpPr txBox="1"/>
          <p:nvPr/>
        </p:nvSpPr>
        <p:spPr>
          <a:xfrm>
            <a:off x="739462" y="2893189"/>
            <a:ext cx="418576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変数でなくてオブジェクト名</a:t>
            </a:r>
          </a:p>
        </p:txBody>
      </p:sp>
      <p:sp>
        <p:nvSpPr>
          <p:cNvPr id="15" name="テキスト ボックス 14">
            <a:extLst>
              <a:ext uri="{FF2B5EF4-FFF2-40B4-BE49-F238E27FC236}">
                <a16:creationId xmlns:a16="http://schemas.microsoft.com/office/drawing/2014/main" id="{BD7DC09B-0801-4536-86DC-AD76E7FBEEFC}"/>
              </a:ext>
            </a:extLst>
          </p:cNvPr>
          <p:cNvSpPr txBox="1"/>
          <p:nvPr/>
        </p:nvSpPr>
        <p:spPr>
          <a:xfrm>
            <a:off x="1803867" y="3877958"/>
            <a:ext cx="5214376" cy="830997"/>
          </a:xfrm>
          <a:prstGeom prst="rect">
            <a:avLst/>
          </a:prstGeom>
          <a:noFill/>
        </p:spPr>
        <p:txBody>
          <a:bodyPr wrap="none" rtlCol="0">
            <a:spAutoFit/>
          </a:bodyPr>
          <a:lstStyle/>
          <a:p>
            <a:r>
              <a:rPr kumimoji="1" lang="en-US" altLang="ja-JP" sz="2400" dirty="0" err="1">
                <a:latin typeface="メイリオ" panose="020B0604030504040204" pitchFamily="50" charset="-128"/>
                <a:ea typeface="メイリオ" panose="020B0604030504040204" pitchFamily="50" charset="-128"/>
              </a:rPr>
              <a:t>vec</a:t>
            </a:r>
            <a:r>
              <a:rPr kumimoji="1" lang="en-US" altLang="ja-JP" sz="2400" dirty="0">
                <a:latin typeface="メイリオ" panose="020B0604030504040204" pitchFamily="50" charset="-128"/>
                <a:ea typeface="メイリオ" panose="020B0604030504040204" pitchFamily="50" charset="-128"/>
              </a:rPr>
              <a:t>=</a:t>
            </a:r>
            <a:r>
              <a:rPr kumimoji="1" lang="en-US" altLang="ja-JP" sz="2400" dirty="0" err="1">
                <a:latin typeface="メイリオ" panose="020B0604030504040204" pitchFamily="50" charset="-128"/>
                <a:ea typeface="メイリオ" panose="020B0604030504040204" pitchFamily="50" charset="-128"/>
              </a:rPr>
              <a:t>vectorizer.fit</a:t>
            </a:r>
            <a:r>
              <a:rPr kumimoji="1" lang="en-US" altLang="ja-JP" sz="2400" dirty="0">
                <a:latin typeface="メイリオ" panose="020B0604030504040204" pitchFamily="50" charset="-128"/>
                <a:ea typeface="メイリオ" panose="020B0604030504040204" pitchFamily="50" charset="-128"/>
              </a:rPr>
              <a:t>(texts)  # &lt;2&gt;</a:t>
            </a: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16" name="テキスト ボックス 15">
            <a:extLst>
              <a:ext uri="{FF2B5EF4-FFF2-40B4-BE49-F238E27FC236}">
                <a16:creationId xmlns:a16="http://schemas.microsoft.com/office/drawing/2014/main" id="{B69980C9-E7B5-4BC3-87B4-3481626AB670}"/>
              </a:ext>
            </a:extLst>
          </p:cNvPr>
          <p:cNvSpPr txBox="1"/>
          <p:nvPr/>
        </p:nvSpPr>
        <p:spPr>
          <a:xfrm>
            <a:off x="1803867" y="4309415"/>
            <a:ext cx="6710107" cy="461665"/>
          </a:xfrm>
          <a:prstGeom prst="rect">
            <a:avLst/>
          </a:prstGeom>
          <a:noFill/>
        </p:spPr>
        <p:txBody>
          <a:bodyPr wrap="none" rtlCol="0">
            <a:spAutoFit/>
          </a:bodyPr>
          <a:lstStyle/>
          <a:p>
            <a:r>
              <a:rPr kumimoji="1" lang="en-US" altLang="ja-JP" sz="2400" dirty="0">
                <a:latin typeface="メイリオ" panose="020B0604030504040204" pitchFamily="50" charset="-128"/>
                <a:ea typeface="メイリオ" panose="020B0604030504040204" pitchFamily="50" charset="-128"/>
              </a:rPr>
              <a:t>bow = </a:t>
            </a:r>
            <a:r>
              <a:rPr kumimoji="1" lang="en-US" altLang="ja-JP" sz="2400" dirty="0" err="1">
                <a:latin typeface="メイリオ" panose="020B0604030504040204" pitchFamily="50" charset="-128"/>
                <a:ea typeface="メイリオ" panose="020B0604030504040204" pitchFamily="50" charset="-128"/>
              </a:rPr>
              <a:t>vectorizer.transform</a:t>
            </a:r>
            <a:r>
              <a:rPr kumimoji="1" lang="en-US" altLang="ja-JP" sz="2400" dirty="0">
                <a:latin typeface="メイリオ" panose="020B0604030504040204" pitchFamily="50" charset="-128"/>
                <a:ea typeface="メイリオ" panose="020B0604030504040204" pitchFamily="50" charset="-128"/>
              </a:rPr>
              <a:t>(texts)  # &lt;3&gt;</a:t>
            </a:r>
            <a:endParaRPr kumimoji="1" lang="ja-JP" altLang="en-US" sz="2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223AEDCC-6529-FD4B-7A1D-1F896D626868}"/>
              </a:ext>
            </a:extLst>
          </p:cNvPr>
          <p:cNvSpPr txBox="1"/>
          <p:nvPr/>
        </p:nvSpPr>
        <p:spPr>
          <a:xfrm>
            <a:off x="396647" y="1343368"/>
            <a:ext cx="10350911" cy="830997"/>
          </a:xfrm>
          <a:prstGeom prst="rect">
            <a:avLst/>
          </a:prstGeom>
          <a:noFill/>
        </p:spPr>
        <p:txBody>
          <a:bodyPr wrap="none" rtlCol="0">
            <a:spAutoFit/>
          </a:bodyPr>
          <a:lstStyle/>
          <a:p>
            <a:pPr marL="457200" indent="-457200" algn="l">
              <a:buFont typeface="+mj-lt"/>
              <a:buAutoNum type="arabicPeriod"/>
            </a:pP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を素手でプログラミングすると面倒</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形態素解析＋</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辞書作成＋</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データ作成　を一度にやってくれる</a:t>
            </a:r>
          </a:p>
        </p:txBody>
      </p:sp>
      <p:sp>
        <p:nvSpPr>
          <p:cNvPr id="3" name="テキスト ボックス 2">
            <a:extLst>
              <a:ext uri="{FF2B5EF4-FFF2-40B4-BE49-F238E27FC236}">
                <a16:creationId xmlns:a16="http://schemas.microsoft.com/office/drawing/2014/main" id="{B5610F0E-224B-E790-F716-70DF33D98D34}"/>
              </a:ext>
            </a:extLst>
          </p:cNvPr>
          <p:cNvSpPr txBox="1"/>
          <p:nvPr/>
        </p:nvSpPr>
        <p:spPr>
          <a:xfrm>
            <a:off x="396647" y="866528"/>
            <a:ext cx="8228406" cy="646331"/>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hlinkClick r:id="rId2"/>
              </a:rPr>
              <a:t>https://github.com/ueharaLab/NLP3_BoW/blob/main/BoW_coding.md</a:t>
            </a:r>
            <a:endParaRPr kumimoji="1" lang="en-US" altLang="ja-JP" dirty="0">
              <a:latin typeface="メイリオ" panose="020B0604030504040204" pitchFamily="50" charset="-128"/>
              <a:ea typeface="メイリオ" panose="020B0604030504040204" pitchFamily="50" charset="-128"/>
            </a:endParaRPr>
          </a:p>
          <a:p>
            <a:pPr algn="l"/>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1429956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F15C7C95-1F5A-4756-B2D8-2D0434A67D22}"/>
              </a:ext>
            </a:extLst>
          </p:cNvPr>
          <p:cNvSpPr txBox="1"/>
          <p:nvPr/>
        </p:nvSpPr>
        <p:spPr>
          <a:xfrm>
            <a:off x="1094171" y="1494122"/>
            <a:ext cx="10795987" cy="646331"/>
          </a:xfrm>
          <a:prstGeom prst="rect">
            <a:avLst/>
          </a:prstGeom>
          <a:noFill/>
        </p:spPr>
        <p:txBody>
          <a:bodyPr wrap="square">
            <a:spAutoFit/>
          </a:bodyPr>
          <a:lstStyle/>
          <a:p>
            <a:r>
              <a:rPr lang="ja-JP" altLang="en-US" dirty="0"/>
              <a:t>{'私': 13, 'は': 7, 'の': 6, 'こと': 3, 'が': 2, '好き': 9, 'な': 5, 'あなた': 1, 'です': 4, 'ラーメン': 8, '。': 0, '富士山': 10, '日本一': 12, '高い': 14, '山': 11}</a:t>
            </a:r>
          </a:p>
        </p:txBody>
      </p:sp>
      <p:sp>
        <p:nvSpPr>
          <p:cNvPr id="5" name="テキスト ボックス 4">
            <a:extLst>
              <a:ext uri="{FF2B5EF4-FFF2-40B4-BE49-F238E27FC236}">
                <a16:creationId xmlns:a16="http://schemas.microsoft.com/office/drawing/2014/main" id="{A3C51ABD-5C1B-4925-841F-3C8B50C5110E}"/>
              </a:ext>
            </a:extLst>
          </p:cNvPr>
          <p:cNvSpPr txBox="1"/>
          <p:nvPr/>
        </p:nvSpPr>
        <p:spPr>
          <a:xfrm>
            <a:off x="3951028" y="2786784"/>
            <a:ext cx="1906479" cy="6186309"/>
          </a:xfrm>
          <a:prstGeom prst="rect">
            <a:avLst/>
          </a:prstGeom>
          <a:noFill/>
        </p:spPr>
        <p:txBody>
          <a:bodyPr wrap="square">
            <a:spAutoFit/>
          </a:bodyPr>
          <a:lstStyle/>
          <a:p>
            <a:r>
              <a:rPr lang="ja-JP" altLang="en-US" dirty="0"/>
              <a:t>  (0, 1)        1</a:t>
            </a:r>
          </a:p>
          <a:p>
            <a:r>
              <a:rPr lang="ja-JP" altLang="en-US" dirty="0"/>
              <a:t>  (0, 2)        2</a:t>
            </a:r>
          </a:p>
          <a:p>
            <a:r>
              <a:rPr lang="ja-JP" altLang="en-US" dirty="0"/>
              <a:t>  (0, 3)        1</a:t>
            </a:r>
          </a:p>
          <a:p>
            <a:r>
              <a:rPr lang="ja-JP" altLang="en-US" dirty="0"/>
              <a:t>  (0, 4)        1</a:t>
            </a:r>
          </a:p>
          <a:p>
            <a:r>
              <a:rPr lang="ja-JP" altLang="en-US" dirty="0"/>
              <a:t>  (0, 5)        1</a:t>
            </a:r>
          </a:p>
          <a:p>
            <a:r>
              <a:rPr lang="ja-JP" altLang="en-US" dirty="0"/>
              <a:t>  (0, 6)        1</a:t>
            </a:r>
          </a:p>
          <a:p>
            <a:r>
              <a:rPr lang="ja-JP" altLang="en-US" dirty="0"/>
              <a:t>  (0, 7)        1</a:t>
            </a:r>
          </a:p>
          <a:p>
            <a:r>
              <a:rPr lang="ja-JP" altLang="en-US" dirty="0"/>
              <a:t>  (0, 9)        2</a:t>
            </a:r>
          </a:p>
          <a:p>
            <a:r>
              <a:rPr lang="ja-JP" altLang="en-US" dirty="0"/>
              <a:t>  (0, 13)       2</a:t>
            </a:r>
          </a:p>
          <a:p>
            <a:r>
              <a:rPr lang="ja-JP" altLang="en-US" dirty="0"/>
              <a:t>  (1, 0)        1</a:t>
            </a:r>
          </a:p>
          <a:p>
            <a:r>
              <a:rPr lang="ja-JP" altLang="en-US" dirty="0"/>
              <a:t>  (1, 2)        1</a:t>
            </a:r>
          </a:p>
          <a:p>
            <a:r>
              <a:rPr lang="ja-JP" altLang="en-US" dirty="0"/>
              <a:t>  (1, 4)        1</a:t>
            </a:r>
          </a:p>
          <a:p>
            <a:r>
              <a:rPr lang="ja-JP" altLang="en-US" dirty="0"/>
              <a:t>  (1, 7)        1</a:t>
            </a:r>
          </a:p>
          <a:p>
            <a:r>
              <a:rPr lang="ja-JP" altLang="en-US" dirty="0"/>
              <a:t>  (1, 8)        1</a:t>
            </a:r>
          </a:p>
          <a:p>
            <a:r>
              <a:rPr lang="ja-JP" altLang="en-US" dirty="0"/>
              <a:t>  (1, 9)        1</a:t>
            </a:r>
          </a:p>
          <a:p>
            <a:r>
              <a:rPr lang="ja-JP" altLang="en-US" dirty="0"/>
              <a:t>  (1, 13)       1</a:t>
            </a:r>
          </a:p>
          <a:p>
            <a:r>
              <a:rPr lang="ja-JP" altLang="en-US" dirty="0"/>
              <a:t>  (2, 4)        1</a:t>
            </a:r>
          </a:p>
          <a:p>
            <a:r>
              <a:rPr lang="ja-JP" altLang="en-US" dirty="0"/>
              <a:t>  (2, 7)        1</a:t>
            </a:r>
          </a:p>
          <a:p>
            <a:r>
              <a:rPr lang="ja-JP" altLang="en-US" dirty="0"/>
              <a:t>  (2, 10)       1</a:t>
            </a:r>
          </a:p>
          <a:p>
            <a:r>
              <a:rPr lang="ja-JP" altLang="en-US" dirty="0"/>
              <a:t>  (2, 11)       1</a:t>
            </a:r>
          </a:p>
          <a:p>
            <a:r>
              <a:rPr lang="ja-JP" altLang="en-US" dirty="0"/>
              <a:t>  (2, 12)       1</a:t>
            </a:r>
          </a:p>
          <a:p>
            <a:r>
              <a:rPr lang="ja-JP" altLang="en-US" dirty="0"/>
              <a:t>  (2, 14)       1</a:t>
            </a:r>
          </a:p>
        </p:txBody>
      </p:sp>
      <p:sp>
        <p:nvSpPr>
          <p:cNvPr id="6" name="テキスト ボックス 5">
            <a:extLst>
              <a:ext uri="{FF2B5EF4-FFF2-40B4-BE49-F238E27FC236}">
                <a16:creationId xmlns:a16="http://schemas.microsoft.com/office/drawing/2014/main" id="{0B886659-2B91-4D70-92B4-BEA8E7A2EF5F}"/>
              </a:ext>
            </a:extLst>
          </p:cNvPr>
          <p:cNvSpPr txBox="1"/>
          <p:nvPr/>
        </p:nvSpPr>
        <p:spPr>
          <a:xfrm>
            <a:off x="1601714" y="338476"/>
            <a:ext cx="7270260" cy="523220"/>
          </a:xfrm>
          <a:prstGeom prst="rect">
            <a:avLst/>
          </a:prstGeom>
          <a:noFill/>
        </p:spPr>
        <p:txBody>
          <a:bodyPr wrap="none" rtlCol="0">
            <a:spAutoFit/>
          </a:bodyPr>
          <a:lstStyle/>
          <a:p>
            <a:pPr algn="l"/>
            <a:r>
              <a:rPr kumimoji="1" lang="en-US" altLang="ja-JP" sz="2800" dirty="0" err="1">
                <a:latin typeface="メイリオ" panose="020B0604030504040204" pitchFamily="50" charset="-128"/>
                <a:ea typeface="メイリオ" panose="020B0604030504040204" pitchFamily="50" charset="-128"/>
              </a:rPr>
              <a:t>CountVectorizer</a:t>
            </a:r>
            <a:r>
              <a:rPr kumimoji="1" lang="ja-JP" altLang="en-US" sz="2800" dirty="0">
                <a:latin typeface="メイリオ" panose="020B0604030504040204" pitchFamily="50" charset="-128"/>
                <a:ea typeface="メイリオ" panose="020B0604030504040204" pitchFamily="50" charset="-128"/>
              </a:rPr>
              <a:t>による辞書と特徴ベクトル</a:t>
            </a:r>
          </a:p>
        </p:txBody>
      </p:sp>
      <p:sp>
        <p:nvSpPr>
          <p:cNvPr id="7" name="テキスト ボックス 6">
            <a:extLst>
              <a:ext uri="{FF2B5EF4-FFF2-40B4-BE49-F238E27FC236}">
                <a16:creationId xmlns:a16="http://schemas.microsoft.com/office/drawing/2014/main" id="{8C431B6D-0187-46B4-B651-C0498B8F9AB2}"/>
              </a:ext>
            </a:extLst>
          </p:cNvPr>
          <p:cNvSpPr txBox="1"/>
          <p:nvPr/>
        </p:nvSpPr>
        <p:spPr>
          <a:xfrm>
            <a:off x="1023656" y="1089488"/>
            <a:ext cx="4788490"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辞書</a:t>
            </a:r>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インデックス（</a:t>
            </a:r>
            <a:r>
              <a:rPr kumimoji="1" lang="en-US" altLang="ja-JP" dirty="0" err="1">
                <a:latin typeface="メイリオ" panose="020B0604030504040204" pitchFamily="50" charset="-128"/>
                <a:ea typeface="メイリオ" panose="020B0604030504040204" pitchFamily="50" charset="-128"/>
              </a:rPr>
              <a:t>calc_bow</a:t>
            </a:r>
            <a:r>
              <a:rPr kumimoji="1" lang="ja-JP" altLang="en-US" dirty="0">
                <a:latin typeface="メイリオ" panose="020B0604030504040204" pitchFamily="50" charset="-128"/>
                <a:ea typeface="メイリオ" panose="020B0604030504040204" pitchFamily="50" charset="-128"/>
              </a:rPr>
              <a:t>と同じ形式）</a:t>
            </a:r>
          </a:p>
        </p:txBody>
      </p:sp>
      <p:sp>
        <p:nvSpPr>
          <p:cNvPr id="8" name="テキスト ボックス 7">
            <a:extLst>
              <a:ext uri="{FF2B5EF4-FFF2-40B4-BE49-F238E27FC236}">
                <a16:creationId xmlns:a16="http://schemas.microsoft.com/office/drawing/2014/main" id="{59B79143-3AC4-4771-AA45-E627BB54F71B}"/>
              </a:ext>
            </a:extLst>
          </p:cNvPr>
          <p:cNvSpPr txBox="1"/>
          <p:nvPr/>
        </p:nvSpPr>
        <p:spPr>
          <a:xfrm>
            <a:off x="1023656" y="2428629"/>
            <a:ext cx="6575839"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特徴ベクトル　：　（文書番号（行）</a:t>
            </a:r>
            <a:r>
              <a:rPr kumimoji="1" lang="en-US" altLang="ja-JP" dirty="0">
                <a:latin typeface="メイリオ" panose="020B0604030504040204" pitchFamily="50" charset="-128"/>
                <a:ea typeface="メイリオ" panose="020B0604030504040204" pitchFamily="50" charset="-128"/>
              </a:rPr>
              <a:t>, </a:t>
            </a:r>
            <a:r>
              <a:rPr kumimoji="1" lang="ja-JP" altLang="en-US" dirty="0">
                <a:latin typeface="メイリオ" panose="020B0604030504040204" pitchFamily="50" charset="-128"/>
                <a:ea typeface="メイリオ" panose="020B0604030504040204" pitchFamily="50" charset="-128"/>
              </a:rPr>
              <a:t>インデックス）　頻度</a:t>
            </a:r>
          </a:p>
        </p:txBody>
      </p:sp>
      <p:sp>
        <p:nvSpPr>
          <p:cNvPr id="9" name="テキスト ボックス 8">
            <a:extLst>
              <a:ext uri="{FF2B5EF4-FFF2-40B4-BE49-F238E27FC236}">
                <a16:creationId xmlns:a16="http://schemas.microsoft.com/office/drawing/2014/main" id="{722AE1DC-B6F8-431B-9C4E-66C44A6FDFB3}"/>
              </a:ext>
            </a:extLst>
          </p:cNvPr>
          <p:cNvSpPr txBox="1"/>
          <p:nvPr/>
        </p:nvSpPr>
        <p:spPr>
          <a:xfrm rot="5400000">
            <a:off x="2300212" y="3802446"/>
            <a:ext cx="2655301" cy="646331"/>
          </a:xfrm>
          <a:prstGeom prst="rect">
            <a:avLst/>
          </a:prstGeom>
          <a:noFill/>
        </p:spPr>
        <p:txBody>
          <a:bodyPr wrap="square" rtlCol="0">
            <a:spAutoFit/>
          </a:bodyPr>
          <a:lstStyle/>
          <a:p>
            <a:pPr algn="l"/>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私は私のことが好きなあなたが好きです</a:t>
            </a: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25243ECD-1992-47C3-BA6A-738B37D6C441}"/>
              </a:ext>
            </a:extLst>
          </p:cNvPr>
          <p:cNvSpPr txBox="1"/>
          <p:nvPr/>
        </p:nvSpPr>
        <p:spPr>
          <a:xfrm rot="5400000">
            <a:off x="2674622" y="5912929"/>
            <a:ext cx="1906480" cy="646331"/>
          </a:xfrm>
          <a:prstGeom prst="rect">
            <a:avLst/>
          </a:prstGeom>
          <a:noFill/>
        </p:spPr>
        <p:txBody>
          <a:bodyPr wrap="square" rtlCol="0">
            <a:spAutoFit/>
          </a:bodyPr>
          <a:lstStyle/>
          <a:p>
            <a:pPr algn="l"/>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私はラーメンが好きです。</a:t>
            </a: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11" name="右中かっこ 10">
            <a:extLst>
              <a:ext uri="{FF2B5EF4-FFF2-40B4-BE49-F238E27FC236}">
                <a16:creationId xmlns:a16="http://schemas.microsoft.com/office/drawing/2014/main" id="{3FFB6548-D927-48AF-AA10-B75BB4F8927E}"/>
              </a:ext>
            </a:extLst>
          </p:cNvPr>
          <p:cNvSpPr/>
          <p:nvPr/>
        </p:nvSpPr>
        <p:spPr>
          <a:xfrm>
            <a:off x="5415379" y="2867487"/>
            <a:ext cx="284085" cy="2317072"/>
          </a:xfrm>
          <a:prstGeom prst="rightBrace">
            <a:avLst>
              <a:gd name="adj1" fmla="val 30208"/>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4956F9CC-A2AD-4BB5-A979-8FEDF4A355A0}"/>
              </a:ext>
            </a:extLst>
          </p:cNvPr>
          <p:cNvSpPr txBox="1"/>
          <p:nvPr/>
        </p:nvSpPr>
        <p:spPr>
          <a:xfrm>
            <a:off x="5829081" y="3812530"/>
            <a:ext cx="4424609" cy="646331"/>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インデックス</a:t>
            </a:r>
            <a:r>
              <a:rPr kumimoji="1" lang="en-US" altLang="ja-JP" dirty="0">
                <a:latin typeface="メイリオ" panose="020B0604030504040204" pitchFamily="50" charset="-128"/>
                <a:ea typeface="メイリオ" panose="020B0604030504040204" pitchFamily="50" charset="-128"/>
              </a:rPr>
              <a:t>8,10,11,12</a:t>
            </a:r>
            <a:r>
              <a:rPr kumimoji="1" lang="ja-JP" altLang="en-US" dirty="0">
                <a:latin typeface="メイリオ" panose="020B0604030504040204" pitchFamily="50" charset="-128"/>
                <a:ea typeface="メイリオ" panose="020B0604030504040204" pitchFamily="50" charset="-128"/>
              </a:rPr>
              <a:t>が抜けている！</a:t>
            </a:r>
            <a:br>
              <a:rPr kumimoji="1" lang="en-US" altLang="ja-JP" dirty="0">
                <a:latin typeface="メイリオ" panose="020B0604030504040204" pitchFamily="50" charset="-128"/>
                <a:ea typeface="メイリオ" panose="020B0604030504040204" pitchFamily="50" charset="-128"/>
              </a:rPr>
            </a:br>
            <a:endParaRPr kumimoji="1" lang="ja-JP" altLang="en-US" dirty="0">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2A862CBB-D376-4D4E-AFA5-DD019A302BC3}"/>
              </a:ext>
            </a:extLst>
          </p:cNvPr>
          <p:cNvSpPr txBox="1"/>
          <p:nvPr/>
        </p:nvSpPr>
        <p:spPr>
          <a:xfrm>
            <a:off x="5917319" y="4141143"/>
            <a:ext cx="2954655"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（頻度が０の語彙がない）</a:t>
            </a:r>
          </a:p>
        </p:txBody>
      </p:sp>
      <p:sp>
        <p:nvSpPr>
          <p:cNvPr id="14" name="テキスト ボックス 13">
            <a:extLst>
              <a:ext uri="{FF2B5EF4-FFF2-40B4-BE49-F238E27FC236}">
                <a16:creationId xmlns:a16="http://schemas.microsoft.com/office/drawing/2014/main" id="{C84EAEE8-BE53-4578-9FAE-CF131B346F7D}"/>
              </a:ext>
            </a:extLst>
          </p:cNvPr>
          <p:cNvSpPr txBox="1"/>
          <p:nvPr/>
        </p:nvSpPr>
        <p:spPr>
          <a:xfrm>
            <a:off x="5917319" y="5067940"/>
            <a:ext cx="5493812"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これでは、全文書のベクトル次元数を揃えられない</a:t>
            </a:r>
          </a:p>
        </p:txBody>
      </p:sp>
      <p:sp>
        <p:nvSpPr>
          <p:cNvPr id="15" name="矢印: 下 14">
            <a:extLst>
              <a:ext uri="{FF2B5EF4-FFF2-40B4-BE49-F238E27FC236}">
                <a16:creationId xmlns:a16="http://schemas.microsoft.com/office/drawing/2014/main" id="{BFA16FB2-46D5-4901-85F9-5BE65D15466D}"/>
              </a:ext>
            </a:extLst>
          </p:cNvPr>
          <p:cNvSpPr/>
          <p:nvPr/>
        </p:nvSpPr>
        <p:spPr>
          <a:xfrm>
            <a:off x="7394646" y="4510475"/>
            <a:ext cx="1065773"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BE1472E3-E70F-412E-A12B-35E201760D74}"/>
              </a:ext>
            </a:extLst>
          </p:cNvPr>
          <p:cNvSpPr txBox="1"/>
          <p:nvPr/>
        </p:nvSpPr>
        <p:spPr>
          <a:xfrm>
            <a:off x="5687627" y="1070882"/>
            <a:ext cx="2008563" cy="369332"/>
          </a:xfrm>
          <a:prstGeom prst="rect">
            <a:avLst/>
          </a:prstGeom>
          <a:noFill/>
        </p:spPr>
        <p:txBody>
          <a:bodyPr wrap="none" rtlCol="0">
            <a:spAutoFit/>
          </a:bodyPr>
          <a:lstStyle/>
          <a:p>
            <a:pPr algn="l"/>
            <a:r>
              <a:rPr kumimoji="1" lang="en-US" altLang="ja-JP" dirty="0" err="1">
                <a:latin typeface="メイリオ" panose="020B0604030504040204" pitchFamily="50" charset="-128"/>
                <a:ea typeface="メイリオ" panose="020B0604030504040204" pitchFamily="50" charset="-128"/>
              </a:rPr>
              <a:t>vec.vocabulary</a:t>
            </a:r>
            <a:r>
              <a:rPr kumimoji="1" lang="en-US" altLang="ja-JP" dirty="0">
                <a:latin typeface="メイリオ" panose="020B0604030504040204" pitchFamily="50" charset="-128"/>
                <a:ea typeface="メイリオ" panose="020B0604030504040204" pitchFamily="50" charset="-128"/>
              </a:rPr>
              <a:t>_</a:t>
            </a:r>
            <a:endParaRPr kumimoji="1" lang="ja-JP" altLang="en-US" dirty="0">
              <a:latin typeface="メイリオ" panose="020B0604030504040204" pitchFamily="50" charset="-128"/>
              <a:ea typeface="メイリオ" panose="020B0604030504040204" pitchFamily="50" charset="-128"/>
            </a:endParaRPr>
          </a:p>
        </p:txBody>
      </p:sp>
      <p:sp>
        <p:nvSpPr>
          <p:cNvPr id="17" name="テキスト ボックス 16">
            <a:extLst>
              <a:ext uri="{FF2B5EF4-FFF2-40B4-BE49-F238E27FC236}">
                <a16:creationId xmlns:a16="http://schemas.microsoft.com/office/drawing/2014/main" id="{90E30DCD-06A5-4C90-90F4-C166EE6DFFC2}"/>
              </a:ext>
            </a:extLst>
          </p:cNvPr>
          <p:cNvSpPr txBox="1"/>
          <p:nvPr/>
        </p:nvSpPr>
        <p:spPr>
          <a:xfrm>
            <a:off x="7712115" y="2417452"/>
            <a:ext cx="655949"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bow</a:t>
            </a:r>
            <a:endParaRPr kumimoji="1" lang="ja-JP" altLang="en-US" dirty="0">
              <a:latin typeface="メイリオ" panose="020B0604030504040204" pitchFamily="50" charset="-128"/>
              <a:ea typeface="メイリオ" panose="020B0604030504040204" pitchFamily="50" charset="-128"/>
            </a:endParaRPr>
          </a:p>
        </p:txBody>
      </p:sp>
      <p:sp>
        <p:nvSpPr>
          <p:cNvPr id="2" name="テキスト ボックス 1">
            <a:extLst>
              <a:ext uri="{FF2B5EF4-FFF2-40B4-BE49-F238E27FC236}">
                <a16:creationId xmlns:a16="http://schemas.microsoft.com/office/drawing/2014/main" id="{D55F7ED4-1A08-324C-DD0D-AF2C402152F4}"/>
              </a:ext>
            </a:extLst>
          </p:cNvPr>
          <p:cNvSpPr txBox="1"/>
          <p:nvPr/>
        </p:nvSpPr>
        <p:spPr>
          <a:xfrm>
            <a:off x="223520" y="339647"/>
            <a:ext cx="1293944"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&lt;</a:t>
            </a:r>
            <a:r>
              <a:rPr kumimoji="1" lang="ja-JP" altLang="en-US" sz="2400" dirty="0">
                <a:latin typeface="メイリオ" panose="020B0604030504040204" pitchFamily="50" charset="-128"/>
                <a:ea typeface="メイリオ" panose="020B0604030504040204" pitchFamily="50" charset="-128"/>
              </a:rPr>
              <a:t>参考</a:t>
            </a:r>
            <a:r>
              <a:rPr kumimoji="1" lang="en-US" altLang="ja-JP" sz="2400" dirty="0">
                <a:latin typeface="メイリオ" panose="020B0604030504040204" pitchFamily="50" charset="-128"/>
                <a:ea typeface="メイリオ" panose="020B0604030504040204" pitchFamily="50" charset="-128"/>
              </a:rPr>
              <a:t>&gt;</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907717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49ABFF1-0240-20F9-57C0-41EC41CB0FD2}"/>
              </a:ext>
            </a:extLst>
          </p:cNvPr>
          <p:cNvSpPr txBox="1"/>
          <p:nvPr/>
        </p:nvSpPr>
        <p:spPr>
          <a:xfrm>
            <a:off x="337032" y="537129"/>
            <a:ext cx="3166251"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を比較する</a:t>
            </a:r>
          </a:p>
        </p:txBody>
      </p:sp>
      <p:sp>
        <p:nvSpPr>
          <p:cNvPr id="3" name="テキスト ボックス 2">
            <a:extLst>
              <a:ext uri="{FF2B5EF4-FFF2-40B4-BE49-F238E27FC236}">
                <a16:creationId xmlns:a16="http://schemas.microsoft.com/office/drawing/2014/main" id="{32B25E52-B1EE-0D28-9969-B1D8A85597C4}"/>
              </a:ext>
            </a:extLst>
          </p:cNvPr>
          <p:cNvSpPr txBox="1"/>
          <p:nvPr/>
        </p:nvSpPr>
        <p:spPr>
          <a:xfrm>
            <a:off x="337032" y="1121904"/>
            <a:ext cx="11296168"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素手で書いた</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プログラムの出力</a:t>
            </a:r>
            <a:r>
              <a:rPr kumimoji="1" lang="en-US" altLang="ja-JP" sz="2400" dirty="0">
                <a:latin typeface="メイリオ" panose="020B0604030504040204" pitchFamily="50" charset="-128"/>
                <a:ea typeface="メイリオ" panose="020B0604030504040204" pitchFamily="50" charset="-128"/>
              </a:rPr>
              <a:t>(tsukurepo_bow.csv</a:t>
            </a:r>
            <a:r>
              <a:rPr kumimoji="1" lang="ja-JP" altLang="en-US" sz="2400" dirty="0">
                <a:latin typeface="メイリオ" panose="020B0604030504040204" pitchFamily="50" charset="-128"/>
                <a:ea typeface="メイリオ" panose="020B0604030504040204" pitchFamily="50" charset="-128"/>
              </a:rPr>
              <a:t>と、</a:t>
            </a:r>
            <a:r>
              <a:rPr kumimoji="1" lang="en-US" altLang="ja-JP" sz="2400" dirty="0" err="1">
                <a:latin typeface="メイリオ" panose="020B0604030504040204" pitchFamily="50" charset="-128"/>
                <a:ea typeface="メイリオ" panose="020B0604030504040204" pitchFamily="50" charset="-128"/>
              </a:rPr>
              <a:t>countVectorizer</a:t>
            </a:r>
            <a:r>
              <a:rPr kumimoji="1" lang="ja-JP" altLang="en-US" sz="2400" dirty="0">
                <a:latin typeface="メイリオ" panose="020B0604030504040204" pitchFamily="50" charset="-128"/>
                <a:ea typeface="メイリオ" panose="020B0604030504040204" pitchFamily="50" charset="-128"/>
              </a:rPr>
              <a:t>による</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プログラムの出力</a:t>
            </a:r>
            <a:r>
              <a:rPr kumimoji="1" lang="en-US" altLang="ja-JP" sz="2400" dirty="0">
                <a:latin typeface="メイリオ" panose="020B0604030504040204" pitchFamily="50" charset="-128"/>
                <a:ea typeface="メイリオ" panose="020B0604030504040204" pitchFamily="50" charset="-128"/>
              </a:rPr>
              <a:t>(tsukurepo_bow_vectorizer.csv)</a:t>
            </a:r>
            <a:r>
              <a:rPr kumimoji="1" lang="ja-JP" altLang="en-US" sz="2400" dirty="0">
                <a:latin typeface="メイリオ" panose="020B0604030504040204" pitchFamily="50" charset="-128"/>
                <a:ea typeface="メイリオ" panose="020B0604030504040204" pitchFamily="50" charset="-128"/>
              </a:rPr>
              <a:t>を比較する</a:t>
            </a:r>
          </a:p>
        </p:txBody>
      </p:sp>
      <p:sp>
        <p:nvSpPr>
          <p:cNvPr id="9" name="テキスト ボックス 8">
            <a:extLst>
              <a:ext uri="{FF2B5EF4-FFF2-40B4-BE49-F238E27FC236}">
                <a16:creationId xmlns:a16="http://schemas.microsoft.com/office/drawing/2014/main" id="{661EAE12-C60F-5B29-E22F-21D51C33C5F0}"/>
              </a:ext>
            </a:extLst>
          </p:cNvPr>
          <p:cNvSpPr txBox="1"/>
          <p:nvPr/>
        </p:nvSpPr>
        <p:spPr>
          <a:xfrm>
            <a:off x="914400" y="2367280"/>
            <a:ext cx="10718800" cy="2677656"/>
          </a:xfrm>
          <a:prstGeom prst="rect">
            <a:avLst/>
          </a:prstGeom>
          <a:noFill/>
        </p:spPr>
        <p:txBody>
          <a:bodyPr wrap="square" rtlCol="0">
            <a:spAutoFit/>
          </a:bodyPr>
          <a:lstStyle/>
          <a:p>
            <a:pPr marL="457200" indent="-457200" algn="l">
              <a:buFont typeface="+mj-lt"/>
              <a:buAutoNum type="arabicPeriod"/>
            </a:pP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の辞書（見出し）は同一になっている</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a:t>
            </a:r>
            <a:r>
              <a:rPr kumimoji="1" lang="ja-JP" altLang="en-US" dirty="0">
                <a:latin typeface="メイリオ" panose="020B0604030504040204" pitchFamily="50" charset="-128"/>
                <a:ea typeface="メイリオ" panose="020B0604030504040204" pitchFamily="50" charset="-128"/>
              </a:rPr>
              <a:t>（</a:t>
            </a:r>
            <a:r>
              <a:rPr kumimoji="1" lang="en-US" altLang="ja-JP" dirty="0" err="1">
                <a:latin typeface="メイリオ" panose="020B0604030504040204" pitchFamily="50" charset="-128"/>
                <a:ea typeface="メイリオ" panose="020B0604030504040204" pitchFamily="50" charset="-128"/>
              </a:rPr>
              <a:t>countVectorizer</a:t>
            </a:r>
            <a:r>
              <a:rPr kumimoji="1" lang="ja-JP" altLang="en-US" dirty="0">
                <a:latin typeface="メイリオ" panose="020B0604030504040204" pitchFamily="50" charset="-128"/>
                <a:ea typeface="メイリオ" panose="020B0604030504040204" pitchFamily="50" charset="-128"/>
              </a:rPr>
              <a:t>では英文字を自動的に小文字に揃えるので、実際には</a:t>
            </a:r>
            <a:r>
              <a:rPr kumimoji="1" lang="en-US" altLang="ja-JP" dirty="0">
                <a:latin typeface="メイリオ" panose="020B0604030504040204" pitchFamily="50" charset="-128"/>
                <a:ea typeface="メイリオ" panose="020B0604030504040204" pitchFamily="50" charset="-128"/>
              </a:rPr>
              <a:t>1</a:t>
            </a:r>
            <a:r>
              <a:rPr kumimoji="1" lang="ja-JP" altLang="en-US" dirty="0">
                <a:latin typeface="メイリオ" panose="020B0604030504040204" pitchFamily="50" charset="-128"/>
                <a:ea typeface="メイリオ" panose="020B0604030504040204" pitchFamily="50" charset="-128"/>
              </a:rPr>
              <a:t>語だけ</a:t>
            </a:r>
            <a:r>
              <a:rPr kumimoji="1" lang="en-US" altLang="ja-JP" dirty="0" err="1">
                <a:latin typeface="メイリオ" panose="020B0604030504040204" pitchFamily="50" charset="-128"/>
                <a:ea typeface="メイリオ" panose="020B0604030504040204" pitchFamily="50" charset="-128"/>
              </a:rPr>
              <a:t>countVectorizor</a:t>
            </a:r>
            <a:r>
              <a:rPr kumimoji="1" lang="en-US" altLang="ja-JP" dirty="0">
                <a:latin typeface="メイリオ" panose="020B0604030504040204" pitchFamily="50" charset="-128"/>
                <a:ea typeface="メイリオ" panose="020B0604030504040204" pitchFamily="50" charset="-128"/>
              </a:rPr>
              <a:t> </a:t>
            </a:r>
          </a:p>
          <a:p>
            <a:pPr algn="l"/>
            <a:r>
              <a:rPr kumimoji="1" lang="en-US" altLang="ja-JP" dirty="0">
                <a:latin typeface="メイリオ" panose="020B0604030504040204" pitchFamily="50" charset="-128"/>
                <a:ea typeface="メイリオ" panose="020B0604030504040204" pitchFamily="50" charset="-128"/>
              </a:rPr>
              <a:t>        </a:t>
            </a:r>
            <a:r>
              <a:rPr kumimoji="1" lang="ja-JP" altLang="en-US" dirty="0">
                <a:latin typeface="メイリオ" panose="020B0604030504040204" pitchFamily="50" charset="-128"/>
                <a:ea typeface="メイリオ" panose="020B0604030504040204" pitchFamily="50" charset="-128"/>
              </a:rPr>
              <a:t>によるプログラムの結果のほうが少ない）</a:t>
            </a:r>
            <a:endParaRPr kumimoji="1" lang="en-US" altLang="ja-JP" dirty="0">
              <a:latin typeface="メイリオ" panose="020B0604030504040204" pitchFamily="50" charset="-128"/>
              <a:ea typeface="メイリオ" panose="020B0604030504040204" pitchFamily="50" charset="-128"/>
            </a:endParaRPr>
          </a:p>
          <a:p>
            <a:pPr algn="l"/>
            <a:endParaRPr kumimoji="1" lang="en-US" altLang="ja-JP" sz="2400" dirty="0">
              <a:latin typeface="メイリオ" panose="020B0604030504040204" pitchFamily="50" charset="-128"/>
              <a:ea typeface="メイリオ" panose="020B0604030504040204" pitchFamily="50" charset="-128"/>
            </a:endParaRPr>
          </a:p>
          <a:p>
            <a:pPr algn="l"/>
            <a:r>
              <a:rPr kumimoji="1" lang="en-US" altLang="ja-JP" sz="2400" dirty="0">
                <a:latin typeface="メイリオ" panose="020B0604030504040204" pitchFamily="50" charset="-128"/>
                <a:ea typeface="メイリオ" panose="020B0604030504040204" pitchFamily="50" charset="-128"/>
              </a:rPr>
              <a:t>2. </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辞書の並び順が違う</a:t>
            </a:r>
          </a:p>
          <a:p>
            <a:pPr algn="l"/>
            <a:r>
              <a:rPr kumimoji="1" lang="ja-JP" altLang="en-US" sz="2400" dirty="0">
                <a:latin typeface="メイリオ" panose="020B0604030504040204" pitchFamily="50" charset="-128"/>
                <a:ea typeface="メイリオ" panose="020B0604030504040204" pitchFamily="50" charset="-128"/>
              </a:rPr>
              <a:t>    文書での出現順⇔かなカナ漢字の順番</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D642A93A-477B-7EB9-0D47-BEE7B7930AFF}"/>
              </a:ext>
            </a:extLst>
          </p:cNvPr>
          <p:cNvSpPr txBox="1"/>
          <p:nvPr/>
        </p:nvSpPr>
        <p:spPr>
          <a:xfrm>
            <a:off x="528320" y="5766576"/>
            <a:ext cx="6481903"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独り言：正規表現は</a:t>
            </a:r>
            <a:r>
              <a:rPr kumimoji="1" lang="en-US" altLang="ja-JP" sz="2400" dirty="0">
                <a:latin typeface="メイリオ" panose="020B0604030504040204" pitchFamily="50" charset="-128"/>
                <a:ea typeface="メイリオ" panose="020B0604030504040204" pitchFamily="50" charset="-128"/>
              </a:rPr>
              <a:t>tokenizer</a:t>
            </a:r>
            <a:r>
              <a:rPr kumimoji="1" lang="ja-JP" altLang="en-US" sz="2400" dirty="0">
                <a:latin typeface="メイリオ" panose="020B0604030504040204" pitchFamily="50" charset="-128"/>
                <a:ea typeface="メイリオ" panose="020B0604030504040204" pitchFamily="50" charset="-128"/>
              </a:rPr>
              <a:t>の外で処理する</a:t>
            </a:r>
          </a:p>
        </p:txBody>
      </p:sp>
    </p:spTree>
    <p:extLst>
      <p:ext uri="{BB962C8B-B14F-4D97-AF65-F5344CB8AC3E}">
        <p14:creationId xmlns:p14="http://schemas.microsoft.com/office/powerpoint/2010/main" val="35602236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78965CE-B85C-5BF3-5E93-DBE909420780}"/>
              </a:ext>
            </a:extLst>
          </p:cNvPr>
          <p:cNvSpPr txBox="1"/>
          <p:nvPr/>
        </p:nvSpPr>
        <p:spPr>
          <a:xfrm>
            <a:off x="558800" y="331196"/>
            <a:ext cx="3986989"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の次元数を見る</a:t>
            </a:r>
          </a:p>
        </p:txBody>
      </p:sp>
      <p:sp>
        <p:nvSpPr>
          <p:cNvPr id="4" name="テキスト ボックス 3">
            <a:extLst>
              <a:ext uri="{FF2B5EF4-FFF2-40B4-BE49-F238E27FC236}">
                <a16:creationId xmlns:a16="http://schemas.microsoft.com/office/drawing/2014/main" id="{AD73600F-D8DA-66A1-1D62-7548432F20D0}"/>
              </a:ext>
            </a:extLst>
          </p:cNvPr>
          <p:cNvSpPr txBox="1"/>
          <p:nvPr/>
        </p:nvSpPr>
        <p:spPr>
          <a:xfrm>
            <a:off x="558800" y="1046137"/>
            <a:ext cx="11497058" cy="2308324"/>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1. </a:t>
            </a:r>
            <a:r>
              <a:rPr kumimoji="1" lang="ja-JP" altLang="en-US" sz="2400" dirty="0">
                <a:latin typeface="メイリオ" panose="020B0604030504040204" pitchFamily="50" charset="-128"/>
                <a:ea typeface="メイリオ" panose="020B0604030504040204" pitchFamily="50" charset="-128"/>
              </a:rPr>
              <a:t>データ数</a:t>
            </a:r>
            <a:r>
              <a:rPr kumimoji="1" lang="en-US" altLang="ja-JP" sz="2400" dirty="0">
                <a:latin typeface="メイリオ" panose="020B0604030504040204" pitchFamily="50" charset="-128"/>
                <a:ea typeface="メイリオ" panose="020B0604030504040204" pitchFamily="50" charset="-128"/>
              </a:rPr>
              <a:t>55</a:t>
            </a:r>
            <a:r>
              <a:rPr kumimoji="1" lang="ja-JP" altLang="en-US" sz="2400" dirty="0">
                <a:latin typeface="メイリオ" panose="020B0604030504040204" pitchFamily="50" charset="-128"/>
                <a:ea typeface="メイリオ" panose="020B0604030504040204" pitchFamily="50" charset="-128"/>
              </a:rPr>
              <a:t>件に対して</a:t>
            </a:r>
            <a:r>
              <a:rPr kumimoji="1" lang="en-US" altLang="ja-JP" sz="2400" dirty="0">
                <a:latin typeface="メイリオ" panose="020B0604030504040204" pitchFamily="50" charset="-128"/>
                <a:ea typeface="メイリオ" panose="020B0604030504040204" pitchFamily="50" charset="-128"/>
              </a:rPr>
              <a:t>290</a:t>
            </a:r>
            <a:r>
              <a:rPr kumimoji="1" lang="ja-JP" altLang="en-US" sz="2400" dirty="0">
                <a:latin typeface="メイリオ" panose="020B0604030504040204" pitchFamily="50" charset="-128"/>
                <a:ea typeface="メイリオ" panose="020B0604030504040204" pitchFamily="50" charset="-128"/>
              </a:rPr>
              <a:t>次元！</a:t>
            </a:r>
            <a:endParaRPr kumimoji="1" lang="en-US" altLang="ja-JP" sz="2400" dirty="0">
              <a:latin typeface="メイリオ" panose="020B0604030504040204" pitchFamily="50" charset="-128"/>
              <a:ea typeface="メイリオ" panose="020B0604030504040204" pitchFamily="50" charset="-128"/>
            </a:endParaRPr>
          </a:p>
          <a:p>
            <a:pPr algn="l"/>
            <a:r>
              <a:rPr kumimoji="1" lang="en-US" altLang="ja-JP" sz="2400" dirty="0">
                <a:latin typeface="メイリオ" panose="020B0604030504040204" pitchFamily="50" charset="-128"/>
                <a:ea typeface="メイリオ" panose="020B0604030504040204" pitchFamily="50" charset="-128"/>
              </a:rPr>
              <a:t>2. csv</a:t>
            </a:r>
            <a:r>
              <a:rPr kumimoji="1" lang="ja-JP" altLang="en-US" sz="2400" dirty="0">
                <a:latin typeface="メイリオ" panose="020B0604030504040204" pitchFamily="50" charset="-128"/>
                <a:ea typeface="メイリオ" panose="020B0604030504040204" pitchFamily="50" charset="-128"/>
              </a:rPr>
              <a:t>の行合計を見る</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頻度１の単語が多い　  　　：低頻度語彙</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レシピ</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はありふれた単語　：汎用語彙</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汎用語彙の例：</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ここ</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それ</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私</a:t>
            </a:r>
            <a:r>
              <a:rPr kumimoji="1" lang="en-US" altLang="ja-JP" sz="2400" dirty="0">
                <a:latin typeface="メイリオ" panose="020B0604030504040204" pitchFamily="50" charset="-128"/>
                <a:ea typeface="メイリオ" panose="020B0604030504040204" pitchFamily="50" charset="-128"/>
              </a:rPr>
              <a:t>’ etc.</a:t>
            </a:r>
          </a:p>
          <a:p>
            <a:pPr algn="l"/>
            <a:r>
              <a:rPr kumimoji="1" lang="en-US" altLang="ja-JP" sz="2400" dirty="0">
                <a:latin typeface="メイリオ" panose="020B0604030504040204" pitchFamily="50" charset="-128"/>
                <a:ea typeface="メイリオ" panose="020B0604030504040204" pitchFamily="50" charset="-128"/>
              </a:rPr>
              <a:t>3. </a:t>
            </a:r>
            <a:r>
              <a:rPr kumimoji="1" lang="ja-JP" altLang="en-US" sz="2400" dirty="0">
                <a:latin typeface="メイリオ" panose="020B0604030504040204" pitchFamily="50" charset="-128"/>
                <a:ea typeface="メイリオ" panose="020B0604030504040204" pitchFamily="50" charset="-128"/>
              </a:rPr>
              <a:t>低頻度語彙、汎用語彙とも、シュークリーム</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プリンらしさを特徴づけていない</a:t>
            </a:r>
            <a:endParaRPr kumimoji="1" lang="en-US" altLang="ja-JP" sz="24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4832F767-39AB-A808-7E2E-69E0F610B45A}"/>
              </a:ext>
            </a:extLst>
          </p:cNvPr>
          <p:cNvSpPr txBox="1"/>
          <p:nvPr/>
        </p:nvSpPr>
        <p:spPr>
          <a:xfrm>
            <a:off x="4785910" y="623584"/>
            <a:ext cx="4707507"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tsukurepo_bow_vectorizer.csv</a:t>
            </a:r>
            <a:endParaRPr kumimoji="1" lang="ja-JP" altLang="en-US" sz="2400" dirty="0">
              <a:latin typeface="メイリオ" panose="020B0604030504040204" pitchFamily="50" charset="-128"/>
              <a:ea typeface="メイリオ" panose="020B0604030504040204" pitchFamily="50" charset="-128"/>
            </a:endParaRPr>
          </a:p>
        </p:txBody>
      </p:sp>
      <p:pic>
        <p:nvPicPr>
          <p:cNvPr id="14" name="図 13">
            <a:extLst>
              <a:ext uri="{FF2B5EF4-FFF2-40B4-BE49-F238E27FC236}">
                <a16:creationId xmlns:a16="http://schemas.microsoft.com/office/drawing/2014/main" id="{1E3EDBED-45FC-4D6A-2E22-843409D60B2C}"/>
              </a:ext>
            </a:extLst>
          </p:cNvPr>
          <p:cNvPicPr>
            <a:picLocks noChangeAspect="1"/>
          </p:cNvPicPr>
          <p:nvPr/>
        </p:nvPicPr>
        <p:blipFill>
          <a:blip r:embed="rId2"/>
          <a:stretch>
            <a:fillRect/>
          </a:stretch>
        </p:blipFill>
        <p:spPr>
          <a:xfrm>
            <a:off x="1383894" y="3893071"/>
            <a:ext cx="5066566" cy="2636520"/>
          </a:xfrm>
          <a:prstGeom prst="rect">
            <a:avLst/>
          </a:prstGeom>
        </p:spPr>
      </p:pic>
      <p:sp>
        <p:nvSpPr>
          <p:cNvPr id="15" name="正方形/長方形 14">
            <a:extLst>
              <a:ext uri="{FF2B5EF4-FFF2-40B4-BE49-F238E27FC236}">
                <a16:creationId xmlns:a16="http://schemas.microsoft.com/office/drawing/2014/main" id="{1E514011-455A-D264-9A8A-05994CF6DB3E}"/>
              </a:ext>
            </a:extLst>
          </p:cNvPr>
          <p:cNvSpPr/>
          <p:nvPr/>
        </p:nvSpPr>
        <p:spPr>
          <a:xfrm>
            <a:off x="1383894" y="3893071"/>
            <a:ext cx="5067706" cy="2632076"/>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77BDD7DA-C4D9-2D0F-6DD9-F3D7FE639965}"/>
              </a:ext>
            </a:extLst>
          </p:cNvPr>
          <p:cNvSpPr txBox="1"/>
          <p:nvPr/>
        </p:nvSpPr>
        <p:spPr>
          <a:xfrm>
            <a:off x="1012290" y="3315349"/>
            <a:ext cx="529503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 </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は冗長な次元数になっている</a:t>
            </a:r>
          </a:p>
        </p:txBody>
      </p:sp>
    </p:spTree>
    <p:extLst>
      <p:ext uri="{BB962C8B-B14F-4D97-AF65-F5344CB8AC3E}">
        <p14:creationId xmlns:p14="http://schemas.microsoft.com/office/powerpoint/2010/main" val="35469013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F0E9B116-F0A0-DA64-1B8F-561B4360CFCF}"/>
              </a:ext>
            </a:extLst>
          </p:cNvPr>
          <p:cNvSpPr txBox="1"/>
          <p:nvPr/>
        </p:nvSpPr>
        <p:spPr>
          <a:xfrm>
            <a:off x="544850" y="318863"/>
            <a:ext cx="5519460"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特徴的でない単語を除外する</a:t>
            </a:r>
          </a:p>
        </p:txBody>
      </p:sp>
      <p:sp>
        <p:nvSpPr>
          <p:cNvPr id="3" name="テキスト ボックス 2">
            <a:extLst>
              <a:ext uri="{FF2B5EF4-FFF2-40B4-BE49-F238E27FC236}">
                <a16:creationId xmlns:a16="http://schemas.microsoft.com/office/drawing/2014/main" id="{B11D0DC3-ACE8-D95B-56A7-FBE591437F3D}"/>
              </a:ext>
            </a:extLst>
          </p:cNvPr>
          <p:cNvSpPr txBox="1"/>
          <p:nvPr/>
        </p:nvSpPr>
        <p:spPr>
          <a:xfrm>
            <a:off x="589280" y="1259840"/>
            <a:ext cx="11500264" cy="1200329"/>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低頻度語彙・汎用語彙の除外（フィルタリングと呼ばれる）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特徴的な単語だけに次元削減できる（</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の意図は、文書の特徴ベクトル化）</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endParaRPr kumimoji="1" lang="ja-JP" altLang="en-US" sz="2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9BD6DD66-1C43-F3B9-A06F-96D0568CEAF0}"/>
              </a:ext>
            </a:extLst>
          </p:cNvPr>
          <p:cNvSpPr txBox="1"/>
          <p:nvPr/>
        </p:nvSpPr>
        <p:spPr>
          <a:xfrm>
            <a:off x="589280" y="3028890"/>
            <a:ext cx="10006457" cy="400110"/>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vectorizer = </a:t>
            </a:r>
            <a:r>
              <a:rPr kumimoji="1" lang="en-US" altLang="ja-JP" sz="2000" dirty="0" err="1">
                <a:latin typeface="メイリオ" panose="020B0604030504040204" pitchFamily="50" charset="-128"/>
                <a:ea typeface="メイリオ" panose="020B0604030504040204" pitchFamily="50" charset="-128"/>
              </a:rPr>
              <a:t>CountVectorizer</a:t>
            </a:r>
            <a:r>
              <a:rPr kumimoji="1" lang="en-US" altLang="ja-JP" sz="2000" dirty="0">
                <a:latin typeface="メイリオ" panose="020B0604030504040204" pitchFamily="50" charset="-128"/>
                <a:ea typeface="メイリオ" panose="020B0604030504040204" pitchFamily="50" charset="-128"/>
              </a:rPr>
              <a:t>(tokenizer=</a:t>
            </a:r>
            <a:r>
              <a:rPr kumimoji="1" lang="en-US" altLang="ja-JP" sz="2000" dirty="0" err="1">
                <a:latin typeface="メイリオ" panose="020B0604030504040204" pitchFamily="50" charset="-128"/>
                <a:ea typeface="メイリオ" panose="020B0604030504040204" pitchFamily="50" charset="-128"/>
              </a:rPr>
              <a:t>tokenize,min_df</a:t>
            </a:r>
            <a:r>
              <a:rPr kumimoji="1" lang="en-US" altLang="ja-JP" sz="2000" dirty="0">
                <a:latin typeface="メイリオ" panose="020B0604030504040204" pitchFamily="50" charset="-128"/>
                <a:ea typeface="メイリオ" panose="020B0604030504040204" pitchFamily="50" charset="-128"/>
              </a:rPr>
              <a:t>=0.05, </a:t>
            </a:r>
            <a:r>
              <a:rPr kumimoji="1" lang="en-US" altLang="ja-JP" sz="2000" dirty="0" err="1">
                <a:latin typeface="メイリオ" panose="020B0604030504040204" pitchFamily="50" charset="-128"/>
                <a:ea typeface="メイリオ" panose="020B0604030504040204" pitchFamily="50" charset="-128"/>
              </a:rPr>
              <a:t>max_df</a:t>
            </a:r>
            <a:r>
              <a:rPr kumimoji="1" lang="en-US" altLang="ja-JP" sz="2000" dirty="0">
                <a:latin typeface="メイリオ" panose="020B0604030504040204" pitchFamily="50" charset="-128"/>
                <a:ea typeface="メイリオ" panose="020B0604030504040204" pitchFamily="50" charset="-128"/>
              </a:rPr>
              <a:t>=0.3)</a:t>
            </a:r>
            <a:endParaRPr kumimoji="1" lang="ja-JP" altLang="en-US" sz="20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A8D142FE-9D38-E263-198D-470B3DD55AD5}"/>
              </a:ext>
            </a:extLst>
          </p:cNvPr>
          <p:cNvSpPr txBox="1"/>
          <p:nvPr/>
        </p:nvSpPr>
        <p:spPr>
          <a:xfrm>
            <a:off x="743168" y="3633575"/>
            <a:ext cx="11489043" cy="646331"/>
          </a:xfrm>
          <a:prstGeom prst="rect">
            <a:avLst/>
          </a:prstGeom>
          <a:noFill/>
        </p:spPr>
        <p:txBody>
          <a:bodyPr wrap="none" rtlCol="0">
            <a:spAutoFit/>
          </a:bodyPr>
          <a:lstStyle/>
          <a:p>
            <a:pPr algn="l"/>
            <a:r>
              <a:rPr kumimoji="1" lang="en-US" altLang="ja-JP" dirty="0" err="1">
                <a:latin typeface="メイリオ" panose="020B0604030504040204" pitchFamily="50" charset="-128"/>
                <a:ea typeface="メイリオ" panose="020B0604030504040204" pitchFamily="50" charset="-128"/>
              </a:rPr>
              <a:t>min_df</a:t>
            </a:r>
            <a:r>
              <a:rPr kumimoji="1" lang="en-US" altLang="ja-JP" dirty="0">
                <a:latin typeface="メイリオ" panose="020B0604030504040204" pitchFamily="50" charset="-128"/>
                <a:ea typeface="メイリオ" panose="020B0604030504040204" pitchFamily="50" charset="-128"/>
              </a:rPr>
              <a:t> : </a:t>
            </a:r>
            <a:r>
              <a:rPr kumimoji="1" lang="ja-JP" altLang="en-US" dirty="0">
                <a:latin typeface="メイリオ" panose="020B0604030504040204" pitchFamily="50" charset="-128"/>
                <a:ea typeface="メイリオ" panose="020B0604030504040204" pitchFamily="50" charset="-128"/>
              </a:rPr>
              <a:t>低頻度語彙のフィルタリング　文書（口コミ）数の</a:t>
            </a:r>
            <a:r>
              <a:rPr kumimoji="1" lang="en-US" altLang="ja-JP" dirty="0">
                <a:latin typeface="メイリオ" panose="020B0604030504040204" pitchFamily="50" charset="-128"/>
                <a:ea typeface="メイリオ" panose="020B0604030504040204" pitchFamily="50" charset="-128"/>
              </a:rPr>
              <a:t>0.05 </a:t>
            </a:r>
            <a:r>
              <a:rPr kumimoji="1" lang="ja-JP" altLang="en-US" dirty="0">
                <a:latin typeface="メイリオ" panose="020B0604030504040204" pitchFamily="50" charset="-128"/>
                <a:ea typeface="メイリオ" panose="020B0604030504040204" pitchFamily="50" charset="-128"/>
              </a:rPr>
              <a:t>以下の低頻度語彙はカット</a:t>
            </a:r>
          </a:p>
          <a:p>
            <a:pPr algn="l"/>
            <a:r>
              <a:rPr kumimoji="1" lang="en-US" altLang="ja-JP" dirty="0" err="1">
                <a:latin typeface="メイリオ" panose="020B0604030504040204" pitchFamily="50" charset="-128"/>
                <a:ea typeface="メイリオ" panose="020B0604030504040204" pitchFamily="50" charset="-128"/>
              </a:rPr>
              <a:t>max_df</a:t>
            </a:r>
            <a:r>
              <a:rPr kumimoji="1" lang="en-US" altLang="ja-JP" dirty="0">
                <a:latin typeface="メイリオ" panose="020B0604030504040204" pitchFamily="50" charset="-128"/>
                <a:ea typeface="メイリオ" panose="020B0604030504040204" pitchFamily="50" charset="-128"/>
              </a:rPr>
              <a:t> : </a:t>
            </a:r>
            <a:r>
              <a:rPr kumimoji="1" lang="ja-JP" altLang="en-US" dirty="0">
                <a:latin typeface="メイリオ" panose="020B0604030504040204" pitchFamily="50" charset="-128"/>
                <a:ea typeface="メイリオ" panose="020B0604030504040204" pitchFamily="50" charset="-128"/>
              </a:rPr>
              <a:t>汎用語彙のフィルタリング　文書（口コミ）数の</a:t>
            </a:r>
            <a:r>
              <a:rPr kumimoji="1" lang="en-US" altLang="ja-JP" dirty="0">
                <a:latin typeface="メイリオ" panose="020B0604030504040204" pitchFamily="50" charset="-128"/>
                <a:ea typeface="メイリオ" panose="020B0604030504040204" pitchFamily="50" charset="-128"/>
              </a:rPr>
              <a:t>0.3</a:t>
            </a:r>
            <a:r>
              <a:rPr kumimoji="1" lang="ja-JP" altLang="en-US" dirty="0">
                <a:latin typeface="メイリオ" panose="020B0604030504040204" pitchFamily="50" charset="-128"/>
                <a:ea typeface="メイリオ" panose="020B0604030504040204" pitchFamily="50" charset="-128"/>
              </a:rPr>
              <a:t>以上出現するようなありふれた語彙はカット</a:t>
            </a:r>
          </a:p>
        </p:txBody>
      </p:sp>
      <p:sp>
        <p:nvSpPr>
          <p:cNvPr id="6" name="テキスト ボックス 5">
            <a:extLst>
              <a:ext uri="{FF2B5EF4-FFF2-40B4-BE49-F238E27FC236}">
                <a16:creationId xmlns:a16="http://schemas.microsoft.com/office/drawing/2014/main" id="{0A686033-0D63-CB12-4542-64C909203806}"/>
              </a:ext>
            </a:extLst>
          </p:cNvPr>
          <p:cNvSpPr txBox="1"/>
          <p:nvPr/>
        </p:nvSpPr>
        <p:spPr>
          <a:xfrm>
            <a:off x="589280" y="2439595"/>
            <a:ext cx="9028241" cy="461665"/>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CountVectorizer</a:t>
            </a:r>
            <a:r>
              <a:rPr kumimoji="1" lang="ja-JP" altLang="en-US" sz="2400" dirty="0">
                <a:latin typeface="メイリオ" panose="020B0604030504040204" pitchFamily="50" charset="-128"/>
                <a:ea typeface="メイリオ" panose="020B0604030504040204" pitchFamily="50" charset="-128"/>
              </a:rPr>
              <a:t>による低頻度語彙・汎用語彙のフィルタリング</a:t>
            </a:r>
          </a:p>
        </p:txBody>
      </p:sp>
      <p:sp>
        <p:nvSpPr>
          <p:cNvPr id="7" name="テキスト ボックス 6">
            <a:extLst>
              <a:ext uri="{FF2B5EF4-FFF2-40B4-BE49-F238E27FC236}">
                <a16:creationId xmlns:a16="http://schemas.microsoft.com/office/drawing/2014/main" id="{89A9192C-7FED-C752-04B8-1C492221B377}"/>
              </a:ext>
            </a:extLst>
          </p:cNvPr>
          <p:cNvSpPr txBox="1"/>
          <p:nvPr/>
        </p:nvSpPr>
        <p:spPr>
          <a:xfrm>
            <a:off x="743168" y="4484481"/>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問題</a:t>
            </a:r>
          </a:p>
        </p:txBody>
      </p:sp>
      <p:sp>
        <p:nvSpPr>
          <p:cNvPr id="8" name="テキスト ボックス 7">
            <a:extLst>
              <a:ext uri="{FF2B5EF4-FFF2-40B4-BE49-F238E27FC236}">
                <a16:creationId xmlns:a16="http://schemas.microsoft.com/office/drawing/2014/main" id="{5BE6415C-313E-F7C6-98DE-F957C6704C74}"/>
              </a:ext>
            </a:extLst>
          </p:cNvPr>
          <p:cNvSpPr txBox="1"/>
          <p:nvPr/>
        </p:nvSpPr>
        <p:spPr>
          <a:xfrm>
            <a:off x="722193" y="4933633"/>
            <a:ext cx="11469807" cy="1938992"/>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以下のように頻度は大きいが、偏って出現する単語は</a:t>
            </a:r>
            <a:r>
              <a:rPr kumimoji="1" lang="en-US" altLang="ja-JP" sz="2400" dirty="0" err="1">
                <a:latin typeface="メイリオ" panose="020B0604030504040204" pitchFamily="50" charset="-128"/>
                <a:ea typeface="メイリオ" panose="020B0604030504040204" pitchFamily="50" charset="-128"/>
              </a:rPr>
              <a:t>max_df</a:t>
            </a:r>
            <a:r>
              <a:rPr kumimoji="1" lang="en-US" altLang="ja-JP" sz="2400" dirty="0">
                <a:latin typeface="メイリオ" panose="020B0604030504040204" pitchFamily="50" charset="-128"/>
                <a:ea typeface="メイリオ" panose="020B0604030504040204" pitchFamily="50" charset="-128"/>
              </a:rPr>
              <a:t>=0.8</a:t>
            </a:r>
            <a:r>
              <a:rPr kumimoji="1" lang="ja-JP" altLang="en-US" sz="2400" dirty="0">
                <a:latin typeface="メイリオ" panose="020B0604030504040204" pitchFamily="50" charset="-128"/>
                <a:ea typeface="メイリオ" panose="020B0604030504040204" pitchFamily="50" charset="-128"/>
              </a:rPr>
              <a:t>としたときに</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フィルタされるか？</a:t>
            </a:r>
            <a:endParaRPr kumimoji="1" lang="en-US" altLang="ja-JP" sz="2400" dirty="0">
              <a:latin typeface="メイリオ" panose="020B0604030504040204" pitchFamily="50" charset="-128"/>
              <a:ea typeface="メイリオ" panose="020B0604030504040204" pitchFamily="50" charset="-128"/>
            </a:endParaRPr>
          </a:p>
          <a:p>
            <a:pPr algn="l"/>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シュークリーム口コミ数 </a:t>
            </a:r>
            <a:r>
              <a:rPr kumimoji="1" lang="en-US" altLang="ja-JP" sz="2400" dirty="0">
                <a:latin typeface="メイリオ" panose="020B0604030504040204" pitchFamily="50" charset="-128"/>
                <a:ea typeface="メイリオ" panose="020B0604030504040204" pitchFamily="50" charset="-128"/>
              </a:rPr>
              <a:t>25</a:t>
            </a:r>
            <a:r>
              <a:rPr kumimoji="1" lang="ja-JP" altLang="en-US" sz="2400" dirty="0">
                <a:latin typeface="メイリオ" panose="020B0604030504040204" pitchFamily="50" charset="-128"/>
                <a:ea typeface="メイリオ" panose="020B0604030504040204" pitchFamily="50" charset="-128"/>
              </a:rPr>
              <a:t>　プリン口コミ数 </a:t>
            </a:r>
            <a:r>
              <a:rPr kumimoji="1" lang="en-US" altLang="ja-JP" sz="2400" dirty="0">
                <a:latin typeface="メイリオ" panose="020B0604030504040204" pitchFamily="50" charset="-128"/>
                <a:ea typeface="メイリオ" panose="020B0604030504040204" pitchFamily="50" charset="-128"/>
              </a:rPr>
              <a:t>25</a:t>
            </a:r>
          </a:p>
          <a:p>
            <a:pPr algn="l"/>
            <a:r>
              <a:rPr kumimoji="1" lang="ja-JP" altLang="en-US" sz="2400" dirty="0">
                <a:latin typeface="メイリオ" panose="020B0604030504040204" pitchFamily="50" charset="-128"/>
                <a:ea typeface="メイリオ" panose="020B0604030504040204" pitchFamily="50" charset="-128"/>
              </a:rPr>
              <a:t>　　</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カスタード</a:t>
            </a:r>
            <a:r>
              <a:rPr kumimoji="1" lang="en-US" altLang="ja-JP" sz="2400" dirty="0">
                <a:latin typeface="メイリオ" panose="020B0604030504040204" pitchFamily="50" charset="-128"/>
                <a:ea typeface="メイリオ" panose="020B0604030504040204" pitchFamily="50" charset="-128"/>
              </a:rPr>
              <a:t>’50</a:t>
            </a:r>
            <a:r>
              <a:rPr kumimoji="1" lang="ja-JP" altLang="en-US" sz="2400" dirty="0">
                <a:latin typeface="メイリオ" panose="020B0604030504040204" pitchFamily="50" charset="-128"/>
                <a:ea typeface="メイリオ" panose="020B0604030504040204" pitchFamily="50" charset="-128"/>
              </a:rPr>
              <a:t>件がシュークリームのみに出現</a:t>
            </a:r>
          </a:p>
        </p:txBody>
      </p:sp>
      <p:sp>
        <p:nvSpPr>
          <p:cNvPr id="9" name="テキスト ボックス 8">
            <a:extLst>
              <a:ext uri="{FF2B5EF4-FFF2-40B4-BE49-F238E27FC236}">
                <a16:creationId xmlns:a16="http://schemas.microsoft.com/office/drawing/2014/main" id="{E2EC2448-D17A-DF26-4E2C-C4A718669E60}"/>
              </a:ext>
            </a:extLst>
          </p:cNvPr>
          <p:cNvSpPr txBox="1"/>
          <p:nvPr/>
        </p:nvSpPr>
        <p:spPr>
          <a:xfrm>
            <a:off x="497840" y="780527"/>
            <a:ext cx="10891123" cy="830997"/>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hlinkClick r:id="rId3"/>
              </a:rPr>
              <a:t>https://github.com/ueharaLab/NLP3_BoW/blob/main/BoW_coding.md</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65735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図 18">
            <a:extLst>
              <a:ext uri="{FF2B5EF4-FFF2-40B4-BE49-F238E27FC236}">
                <a16:creationId xmlns:a16="http://schemas.microsoft.com/office/drawing/2014/main" id="{9451F03A-C012-8863-13DF-A3031702546E}"/>
              </a:ext>
            </a:extLst>
          </p:cNvPr>
          <p:cNvPicPr>
            <a:picLocks noChangeAspect="1"/>
          </p:cNvPicPr>
          <p:nvPr/>
        </p:nvPicPr>
        <p:blipFill>
          <a:blip r:embed="rId2"/>
          <a:stretch>
            <a:fillRect/>
          </a:stretch>
        </p:blipFill>
        <p:spPr>
          <a:xfrm>
            <a:off x="451707" y="567714"/>
            <a:ext cx="11288585" cy="6374544"/>
          </a:xfrm>
          <a:prstGeom prst="rect">
            <a:avLst/>
          </a:prstGeom>
        </p:spPr>
      </p:pic>
      <p:sp>
        <p:nvSpPr>
          <p:cNvPr id="8" name="テキスト ボックス 7">
            <a:extLst>
              <a:ext uri="{FF2B5EF4-FFF2-40B4-BE49-F238E27FC236}">
                <a16:creationId xmlns:a16="http://schemas.microsoft.com/office/drawing/2014/main" id="{4B02C922-5C9D-FDB8-3CC1-F9515D4710BB}"/>
              </a:ext>
            </a:extLst>
          </p:cNvPr>
          <p:cNvSpPr txBox="1"/>
          <p:nvPr/>
        </p:nvSpPr>
        <p:spPr>
          <a:xfrm>
            <a:off x="144725" y="88372"/>
            <a:ext cx="11958723"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うどん</a:t>
            </a:r>
            <a:r>
              <a:rPr kumimoji="1" lang="en-US" altLang="ja-JP" sz="3200" dirty="0">
                <a:latin typeface="メイリオ" panose="020B0604030504040204" pitchFamily="50" charset="-128"/>
                <a:ea typeface="メイリオ" panose="020B0604030504040204" pitchFamily="50" charset="-128"/>
              </a:rPr>
              <a:t>/</a:t>
            </a:r>
            <a:r>
              <a:rPr kumimoji="1" lang="ja-JP" altLang="en-US" sz="3200" dirty="0">
                <a:latin typeface="メイリオ" panose="020B0604030504040204" pitchFamily="50" charset="-128"/>
                <a:ea typeface="メイリオ" panose="020B0604030504040204" pitchFamily="50" charset="-128"/>
              </a:rPr>
              <a:t>ラーメン各</a:t>
            </a:r>
            <a:r>
              <a:rPr kumimoji="1" lang="en-US" altLang="ja-JP" sz="3200" dirty="0">
                <a:latin typeface="メイリオ" panose="020B0604030504040204" pitchFamily="50" charset="-128"/>
                <a:ea typeface="メイリオ" panose="020B0604030504040204" pitchFamily="50" charset="-128"/>
              </a:rPr>
              <a:t>50</a:t>
            </a:r>
            <a:r>
              <a:rPr kumimoji="1" lang="ja-JP" altLang="en-US" sz="3200" dirty="0">
                <a:latin typeface="メイリオ" panose="020B0604030504040204" pitchFamily="50" charset="-128"/>
                <a:ea typeface="メイリオ" panose="020B0604030504040204" pitchFamily="50" charset="-128"/>
              </a:rPr>
              <a:t>件から名詞を取り出して頻度グラフを描く</a:t>
            </a:r>
          </a:p>
        </p:txBody>
      </p:sp>
      <p:sp>
        <p:nvSpPr>
          <p:cNvPr id="9" name="楕円 8">
            <a:extLst>
              <a:ext uri="{FF2B5EF4-FFF2-40B4-BE49-F238E27FC236}">
                <a16:creationId xmlns:a16="http://schemas.microsoft.com/office/drawing/2014/main" id="{2135033C-3C55-F663-7F1F-838E8F11F55A}"/>
              </a:ext>
            </a:extLst>
          </p:cNvPr>
          <p:cNvSpPr/>
          <p:nvPr/>
        </p:nvSpPr>
        <p:spPr>
          <a:xfrm rot="19190069">
            <a:off x="763159" y="6282270"/>
            <a:ext cx="1240221" cy="31860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6286116C-5289-2D39-75BD-D6A795CE182E}"/>
              </a:ext>
            </a:extLst>
          </p:cNvPr>
          <p:cNvSpPr txBox="1"/>
          <p:nvPr/>
        </p:nvSpPr>
        <p:spPr>
          <a:xfrm>
            <a:off x="5323151" y="3992907"/>
            <a:ext cx="6417141" cy="923330"/>
          </a:xfrm>
          <a:prstGeom prst="rect">
            <a:avLst/>
          </a:prstGeom>
          <a:noFill/>
        </p:spPr>
        <p:txBody>
          <a:bodyPr wrap="none" rtlCol="0">
            <a:spAutoFit/>
          </a:bodyPr>
          <a:lstStyle/>
          <a:p>
            <a:pPr marL="457200" indent="-457200" algn="l">
              <a:buFont typeface="+mj-lt"/>
              <a:buAutoNum type="arabicPeriod"/>
            </a:pPr>
            <a:r>
              <a:rPr kumimoji="1" lang="ja-JP" altLang="en-US" dirty="0">
                <a:latin typeface="メイリオ" panose="020B0604030504040204" pitchFamily="50" charset="-128"/>
                <a:ea typeface="メイリオ" panose="020B0604030504040204" pitchFamily="50" charset="-128"/>
              </a:rPr>
              <a:t>たまたま、うどんクチコミのほうが単語が多かった。</a:t>
            </a:r>
            <a:endParaRPr kumimoji="1" lang="en-US" altLang="ja-JP"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dirty="0">
                <a:latin typeface="メイリオ" panose="020B0604030504040204" pitchFamily="50" charset="-128"/>
                <a:ea typeface="メイリオ" panose="020B0604030504040204" pitchFamily="50" charset="-128"/>
              </a:rPr>
              <a:t>うどんらしさ、ラーメンらしさはこれでもわかるが。。</a:t>
            </a:r>
            <a:endParaRPr kumimoji="1" lang="en-US" altLang="ja-JP"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dirty="0">
                <a:latin typeface="メイリオ" panose="020B0604030504040204" pitchFamily="50" charset="-128"/>
                <a:ea typeface="メイリオ" panose="020B0604030504040204" pitchFamily="50" charset="-128"/>
              </a:rPr>
              <a:t>このままでは、特徴の比較はしやすいとは言えない</a:t>
            </a:r>
          </a:p>
        </p:txBody>
      </p:sp>
      <p:sp>
        <p:nvSpPr>
          <p:cNvPr id="11" name="テキスト ボックス 10">
            <a:extLst>
              <a:ext uri="{FF2B5EF4-FFF2-40B4-BE49-F238E27FC236}">
                <a16:creationId xmlns:a16="http://schemas.microsoft.com/office/drawing/2014/main" id="{492D9C6E-485D-BCD2-DB09-A62F60937777}"/>
              </a:ext>
            </a:extLst>
          </p:cNvPr>
          <p:cNvSpPr txBox="1"/>
          <p:nvPr/>
        </p:nvSpPr>
        <p:spPr>
          <a:xfrm>
            <a:off x="4593021" y="926141"/>
            <a:ext cx="5067990"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word_barChart.py</a:t>
            </a:r>
            <a:r>
              <a:rPr kumimoji="1" lang="ja-JP" altLang="en-US" sz="2400" dirty="0">
                <a:latin typeface="メイリオ" panose="020B0604030504040204" pitchFamily="50" charset="-128"/>
                <a:ea typeface="メイリオ" panose="020B0604030504040204" pitchFamily="50" charset="-128"/>
              </a:rPr>
              <a:t>を実行してみる</a:t>
            </a:r>
            <a:endParaRPr kumimoji="1" lang="en-US" altLang="ja-JP" sz="2400" dirty="0">
              <a:latin typeface="メイリオ" panose="020B0604030504040204" pitchFamily="50" charset="-128"/>
              <a:ea typeface="メイリオ" panose="020B0604030504040204" pitchFamily="50" charset="-128"/>
            </a:endParaRPr>
          </a:p>
        </p:txBody>
      </p:sp>
      <p:sp>
        <p:nvSpPr>
          <p:cNvPr id="13" name="楕円 12">
            <a:extLst>
              <a:ext uri="{FF2B5EF4-FFF2-40B4-BE49-F238E27FC236}">
                <a16:creationId xmlns:a16="http://schemas.microsoft.com/office/drawing/2014/main" id="{E8E51E44-32B9-0B04-28B7-FDE78D70CCEC}"/>
              </a:ext>
            </a:extLst>
          </p:cNvPr>
          <p:cNvSpPr/>
          <p:nvPr/>
        </p:nvSpPr>
        <p:spPr>
          <a:xfrm rot="19190069">
            <a:off x="1758144" y="6408306"/>
            <a:ext cx="1240221" cy="31860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F0E7C6CF-E305-B860-DF11-D24E57DABAAF}"/>
              </a:ext>
            </a:extLst>
          </p:cNvPr>
          <p:cNvSpPr/>
          <p:nvPr/>
        </p:nvSpPr>
        <p:spPr>
          <a:xfrm rot="19190069">
            <a:off x="9726125" y="3311896"/>
            <a:ext cx="1240221" cy="31860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E03CA774-0997-133A-B54A-5E2C65900B03}"/>
              </a:ext>
            </a:extLst>
          </p:cNvPr>
          <p:cNvSpPr/>
          <p:nvPr/>
        </p:nvSpPr>
        <p:spPr>
          <a:xfrm rot="19190069">
            <a:off x="1010022" y="3402347"/>
            <a:ext cx="1240221" cy="31860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矢印コネクタ 20">
            <a:extLst>
              <a:ext uri="{FF2B5EF4-FFF2-40B4-BE49-F238E27FC236}">
                <a16:creationId xmlns:a16="http://schemas.microsoft.com/office/drawing/2014/main" id="{C08E4577-F81C-4BC6-F417-8EDAE0FB8F1B}"/>
              </a:ext>
            </a:extLst>
          </p:cNvPr>
          <p:cNvCxnSpPr>
            <a:cxnSpLocks/>
          </p:cNvCxnSpPr>
          <p:nvPr/>
        </p:nvCxnSpPr>
        <p:spPr>
          <a:xfrm flipH="1" flipV="1">
            <a:off x="1534510" y="3825766"/>
            <a:ext cx="872359" cy="246452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E7F3A8C2-2B55-793C-2D28-F1347AA6A7C9}"/>
              </a:ext>
            </a:extLst>
          </p:cNvPr>
          <p:cNvCxnSpPr>
            <a:cxnSpLocks/>
            <a:stCxn id="9" idx="5"/>
            <a:endCxn id="14" idx="1"/>
          </p:cNvCxnSpPr>
          <p:nvPr/>
        </p:nvCxnSpPr>
        <p:spPr>
          <a:xfrm flipV="1">
            <a:off x="1791008" y="3667940"/>
            <a:ext cx="8147489" cy="257689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64820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AF535CC7-F11F-5AA9-3D4D-7E821BAB4773}"/>
              </a:ext>
            </a:extLst>
          </p:cNvPr>
          <p:cNvPicPr>
            <a:picLocks noChangeAspect="1"/>
          </p:cNvPicPr>
          <p:nvPr/>
        </p:nvPicPr>
        <p:blipFill>
          <a:blip r:embed="rId2"/>
          <a:stretch>
            <a:fillRect/>
          </a:stretch>
        </p:blipFill>
        <p:spPr>
          <a:xfrm>
            <a:off x="157908" y="216446"/>
            <a:ext cx="11876183" cy="6659696"/>
          </a:xfrm>
          <a:prstGeom prst="rect">
            <a:avLst/>
          </a:prstGeom>
        </p:spPr>
      </p:pic>
      <p:sp>
        <p:nvSpPr>
          <p:cNvPr id="4" name="テキスト ボックス 3">
            <a:extLst>
              <a:ext uri="{FF2B5EF4-FFF2-40B4-BE49-F238E27FC236}">
                <a16:creationId xmlns:a16="http://schemas.microsoft.com/office/drawing/2014/main" id="{81F0F04E-43A1-D612-E545-9B3D1DB3ED8D}"/>
              </a:ext>
            </a:extLst>
          </p:cNvPr>
          <p:cNvSpPr txBox="1"/>
          <p:nvPr/>
        </p:nvSpPr>
        <p:spPr>
          <a:xfrm>
            <a:off x="325120" y="198304"/>
            <a:ext cx="3193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p:txBody>
      </p:sp>
      <p:sp>
        <p:nvSpPr>
          <p:cNvPr id="5" name="楕円 4">
            <a:extLst>
              <a:ext uri="{FF2B5EF4-FFF2-40B4-BE49-F238E27FC236}">
                <a16:creationId xmlns:a16="http://schemas.microsoft.com/office/drawing/2014/main" id="{D1989F04-5B84-5218-DF42-2242D68AC4F3}"/>
              </a:ext>
            </a:extLst>
          </p:cNvPr>
          <p:cNvSpPr/>
          <p:nvPr/>
        </p:nvSpPr>
        <p:spPr>
          <a:xfrm rot="19159533">
            <a:off x="1595120" y="3205482"/>
            <a:ext cx="802640" cy="24892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A1A019EE-C9FE-D449-4419-929CB9552E27}"/>
              </a:ext>
            </a:extLst>
          </p:cNvPr>
          <p:cNvSpPr/>
          <p:nvPr/>
        </p:nvSpPr>
        <p:spPr>
          <a:xfrm rot="19159533">
            <a:off x="3556000" y="891467"/>
            <a:ext cx="802640" cy="24892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008C1186-6F30-5426-311D-CC03F6898BFD}"/>
              </a:ext>
            </a:extLst>
          </p:cNvPr>
          <p:cNvSpPr/>
          <p:nvPr/>
        </p:nvSpPr>
        <p:spPr>
          <a:xfrm rot="19159533">
            <a:off x="1925320" y="6285962"/>
            <a:ext cx="802640" cy="248920"/>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CB2FF31E-E128-4DBA-B2DD-D149B9F9176F}"/>
              </a:ext>
            </a:extLst>
          </p:cNvPr>
          <p:cNvSpPr/>
          <p:nvPr/>
        </p:nvSpPr>
        <p:spPr>
          <a:xfrm rot="19159533">
            <a:off x="9489441" y="3065875"/>
            <a:ext cx="802640" cy="24892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A0174365-A067-31F9-6F0E-8F5F26C11E40}"/>
              </a:ext>
            </a:extLst>
          </p:cNvPr>
          <p:cNvSpPr/>
          <p:nvPr/>
        </p:nvSpPr>
        <p:spPr>
          <a:xfrm rot="19159533">
            <a:off x="7620000" y="3040384"/>
            <a:ext cx="802640" cy="24892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E6CE6EAA-5F36-FE72-7BE5-1A63A73B93BB}"/>
              </a:ext>
            </a:extLst>
          </p:cNvPr>
          <p:cNvSpPr/>
          <p:nvPr/>
        </p:nvSpPr>
        <p:spPr>
          <a:xfrm rot="19159533">
            <a:off x="10713721" y="6254851"/>
            <a:ext cx="802640" cy="248920"/>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121B4D13-401C-AEB6-3278-6FA15B85AAE0}"/>
              </a:ext>
            </a:extLst>
          </p:cNvPr>
          <p:cNvSpPr/>
          <p:nvPr/>
        </p:nvSpPr>
        <p:spPr>
          <a:xfrm rot="19159533">
            <a:off x="9849531" y="6280697"/>
            <a:ext cx="802640" cy="248920"/>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19F04252-8BA5-C7A4-5F7C-73D3FDEED669}"/>
              </a:ext>
            </a:extLst>
          </p:cNvPr>
          <p:cNvSpPr/>
          <p:nvPr/>
        </p:nvSpPr>
        <p:spPr>
          <a:xfrm rot="19159533">
            <a:off x="3286760" y="3990484"/>
            <a:ext cx="802640" cy="248920"/>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E273A9EF-B5E8-B573-4CE6-9B7378DDAAE4}"/>
              </a:ext>
            </a:extLst>
          </p:cNvPr>
          <p:cNvSpPr txBox="1"/>
          <p:nvPr/>
        </p:nvSpPr>
        <p:spPr>
          <a:xfrm>
            <a:off x="3779520" y="785094"/>
            <a:ext cx="3724096"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シュークリームらしさ</a:t>
            </a:r>
          </a:p>
        </p:txBody>
      </p:sp>
      <p:sp>
        <p:nvSpPr>
          <p:cNvPr id="14" name="テキスト ボックス 13">
            <a:extLst>
              <a:ext uri="{FF2B5EF4-FFF2-40B4-BE49-F238E27FC236}">
                <a16:creationId xmlns:a16="http://schemas.microsoft.com/office/drawing/2014/main" id="{22BC2E11-E501-0FFA-BD48-62444BA0FB17}"/>
              </a:ext>
            </a:extLst>
          </p:cNvPr>
          <p:cNvSpPr txBox="1"/>
          <p:nvPr/>
        </p:nvSpPr>
        <p:spPr>
          <a:xfrm>
            <a:off x="3957320" y="3955745"/>
            <a:ext cx="203132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プリンらしさ</a:t>
            </a:r>
          </a:p>
        </p:txBody>
      </p:sp>
      <p:sp>
        <p:nvSpPr>
          <p:cNvPr id="15" name="テキスト ボックス 14">
            <a:extLst>
              <a:ext uri="{FF2B5EF4-FFF2-40B4-BE49-F238E27FC236}">
                <a16:creationId xmlns:a16="http://schemas.microsoft.com/office/drawing/2014/main" id="{5DC6BB81-F4F2-D20B-B1EE-3497A95CEAAF}"/>
              </a:ext>
            </a:extLst>
          </p:cNvPr>
          <p:cNvSpPr txBox="1"/>
          <p:nvPr/>
        </p:nvSpPr>
        <p:spPr>
          <a:xfrm>
            <a:off x="7635830" y="554261"/>
            <a:ext cx="4144917"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countVectorizer_simple.py</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7373460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371FCBF-59EF-BB0D-518D-FE533840C0A3}"/>
              </a:ext>
            </a:extLst>
          </p:cNvPr>
          <p:cNvSpPr txBox="1"/>
          <p:nvPr/>
        </p:nvSpPr>
        <p:spPr>
          <a:xfrm>
            <a:off x="873760" y="225930"/>
            <a:ext cx="8302273"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をラベル別に平均すると</a:t>
            </a:r>
            <a:r>
              <a:rPr kumimoji="1" lang="en-US" altLang="ja-JP" sz="3200" dirty="0">
                <a:latin typeface="メイリオ" panose="020B0604030504040204" pitchFamily="50" charset="-128"/>
                <a:ea typeface="メイリオ" panose="020B0604030504040204" pitchFamily="50" charset="-128"/>
              </a:rPr>
              <a:t>’</a:t>
            </a:r>
            <a:r>
              <a:rPr kumimoji="1" lang="ja-JP" altLang="en-US" sz="3200" dirty="0">
                <a:latin typeface="メイリオ" panose="020B0604030504040204" pitchFamily="50" charset="-128"/>
                <a:ea typeface="メイリオ" panose="020B0604030504040204" pitchFamily="50" charset="-128"/>
              </a:rPr>
              <a:t>らしさ</a:t>
            </a:r>
            <a:r>
              <a:rPr kumimoji="1" lang="en-US" altLang="ja-JP" sz="3200" dirty="0">
                <a:latin typeface="メイリオ" panose="020B0604030504040204" pitchFamily="50" charset="-128"/>
                <a:ea typeface="メイリオ" panose="020B0604030504040204" pitchFamily="50" charset="-128"/>
              </a:rPr>
              <a:t>’</a:t>
            </a:r>
            <a:r>
              <a:rPr kumimoji="1" lang="ja-JP" altLang="en-US" sz="3200" dirty="0">
                <a:latin typeface="メイリオ" panose="020B0604030504040204" pitchFamily="50" charset="-128"/>
                <a:ea typeface="メイリオ" panose="020B0604030504040204" pitchFamily="50" charset="-128"/>
              </a:rPr>
              <a:t>を表す</a:t>
            </a:r>
          </a:p>
        </p:txBody>
      </p:sp>
      <p:sp>
        <p:nvSpPr>
          <p:cNvPr id="6" name="テキスト ボックス 5">
            <a:extLst>
              <a:ext uri="{FF2B5EF4-FFF2-40B4-BE49-F238E27FC236}">
                <a16:creationId xmlns:a16="http://schemas.microsoft.com/office/drawing/2014/main" id="{782EECDD-18DC-102D-A11D-77A0F8EC7BF7}"/>
              </a:ext>
            </a:extLst>
          </p:cNvPr>
          <p:cNvSpPr txBox="1"/>
          <p:nvPr/>
        </p:nvSpPr>
        <p:spPr>
          <a:xfrm>
            <a:off x="873760" y="950570"/>
            <a:ext cx="9424375" cy="830997"/>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シュークリーム、プリンの棒グラフはそれぞれの‘らしさ’を表す</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横軸（単語）を確率変数（カテゴリ変数）とすると分布</a:t>
            </a:r>
            <a:endParaRPr kumimoji="1" lang="en-US" altLang="ja-JP" sz="2400" dirty="0">
              <a:latin typeface="メイリオ" panose="020B0604030504040204" pitchFamily="50" charset="-128"/>
              <a:ea typeface="メイリオ" panose="020B0604030504040204" pitchFamily="50" charset="-128"/>
            </a:endParaRPr>
          </a:p>
        </p:txBody>
      </p:sp>
      <p:pic>
        <p:nvPicPr>
          <p:cNvPr id="8" name="図 7">
            <a:extLst>
              <a:ext uri="{FF2B5EF4-FFF2-40B4-BE49-F238E27FC236}">
                <a16:creationId xmlns:a16="http://schemas.microsoft.com/office/drawing/2014/main" id="{B759912E-662C-2E31-AF67-530FC9F56697}"/>
              </a:ext>
            </a:extLst>
          </p:cNvPr>
          <p:cNvPicPr>
            <a:picLocks noChangeAspect="1"/>
          </p:cNvPicPr>
          <p:nvPr/>
        </p:nvPicPr>
        <p:blipFill>
          <a:blip r:embed="rId2"/>
          <a:stretch>
            <a:fillRect/>
          </a:stretch>
        </p:blipFill>
        <p:spPr>
          <a:xfrm>
            <a:off x="955040" y="2067490"/>
            <a:ext cx="8642793" cy="4790509"/>
          </a:xfrm>
          <a:prstGeom prst="rect">
            <a:avLst/>
          </a:prstGeom>
        </p:spPr>
      </p:pic>
    </p:spTree>
    <p:extLst>
      <p:ext uri="{BB962C8B-B14F-4D97-AF65-F5344CB8AC3E}">
        <p14:creationId xmlns:p14="http://schemas.microsoft.com/office/powerpoint/2010/main" val="26590862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FD099DA-E97D-355F-F63E-C3C06E4FAB59}"/>
              </a:ext>
            </a:extLst>
          </p:cNvPr>
          <p:cNvSpPr txBox="1"/>
          <p:nvPr/>
        </p:nvSpPr>
        <p:spPr>
          <a:xfrm>
            <a:off x="837047" y="167278"/>
            <a:ext cx="5628464"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の確率分布としての意味</a:t>
            </a:r>
          </a:p>
        </p:txBody>
      </p:sp>
      <p:sp>
        <p:nvSpPr>
          <p:cNvPr id="4" name="テキスト ボックス 3">
            <a:extLst>
              <a:ext uri="{FF2B5EF4-FFF2-40B4-BE49-F238E27FC236}">
                <a16:creationId xmlns:a16="http://schemas.microsoft.com/office/drawing/2014/main" id="{F3DEE402-AC98-CAF6-6B4E-289B944B853A}"/>
              </a:ext>
            </a:extLst>
          </p:cNvPr>
          <p:cNvSpPr txBox="1"/>
          <p:nvPr/>
        </p:nvSpPr>
        <p:spPr>
          <a:xfrm>
            <a:off x="1164108" y="5227380"/>
            <a:ext cx="11099012" cy="1200329"/>
          </a:xfrm>
          <a:prstGeom prst="rect">
            <a:avLst/>
          </a:prstGeom>
          <a:noFill/>
        </p:spPr>
        <p:txBody>
          <a:bodyPr wrap="square" rtlCol="0">
            <a:spAutoFit/>
          </a:bodyPr>
          <a:lstStyle/>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サイコロの歪み方が、●●らしさを示す（何回か振ると、らしさが現れる）</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クチコミに出現する語彙の数分、サイコロを振った（試行）結果が</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の特徴ベクトル（各行）と見なせる</a:t>
            </a:r>
            <a:endParaRPr kumimoji="1" lang="en-US" altLang="ja-JP" sz="2400" dirty="0">
              <a:latin typeface="メイリオ" panose="020B0604030504040204" pitchFamily="50" charset="-128"/>
              <a:ea typeface="メイリオ" panose="020B0604030504040204" pitchFamily="50" charset="-128"/>
            </a:endParaRPr>
          </a:p>
        </p:txBody>
      </p:sp>
      <p:pic>
        <p:nvPicPr>
          <p:cNvPr id="6" name="Picture 2" descr="ããããã ãµã¤ã³ã­ãã®ç»åæ¤ç´¢çµæ">
            <a:extLst>
              <a:ext uri="{FF2B5EF4-FFF2-40B4-BE49-F238E27FC236}">
                <a16:creationId xmlns:a16="http://schemas.microsoft.com/office/drawing/2014/main" id="{B4190E87-BE11-5431-417E-DA7F755807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135" y="2991589"/>
            <a:ext cx="1044495" cy="783371"/>
          </a:xfrm>
          <a:prstGeom prst="rect">
            <a:avLst/>
          </a:prstGeom>
          <a:noFill/>
          <a:extLst>
            <a:ext uri="{909E8E84-426E-40DD-AFC4-6F175D3DCCD1}">
              <a14:hiddenFill xmlns:a14="http://schemas.microsoft.com/office/drawing/2010/main">
                <a:solidFill>
                  <a:srgbClr val="FFFFFF"/>
                </a:solidFill>
              </a14:hiddenFill>
            </a:ext>
          </a:extLst>
        </p:spPr>
      </p:pic>
      <p:pic>
        <p:nvPicPr>
          <p:cNvPr id="7" name="図 6">
            <a:extLst>
              <a:ext uri="{FF2B5EF4-FFF2-40B4-BE49-F238E27FC236}">
                <a16:creationId xmlns:a16="http://schemas.microsoft.com/office/drawing/2014/main" id="{E9F01092-74DB-A3C5-6315-6E6731615D3E}"/>
              </a:ext>
            </a:extLst>
          </p:cNvPr>
          <p:cNvPicPr>
            <a:picLocks noChangeAspect="1"/>
          </p:cNvPicPr>
          <p:nvPr/>
        </p:nvPicPr>
        <p:blipFill>
          <a:blip r:embed="rId3"/>
          <a:stretch>
            <a:fillRect/>
          </a:stretch>
        </p:blipFill>
        <p:spPr>
          <a:xfrm>
            <a:off x="1203128" y="4155336"/>
            <a:ext cx="678414" cy="686588"/>
          </a:xfrm>
          <a:prstGeom prst="rect">
            <a:avLst/>
          </a:prstGeom>
        </p:spPr>
      </p:pic>
      <p:sp>
        <p:nvSpPr>
          <p:cNvPr id="8" name="テキスト ボックス 7">
            <a:extLst>
              <a:ext uri="{FF2B5EF4-FFF2-40B4-BE49-F238E27FC236}">
                <a16:creationId xmlns:a16="http://schemas.microsoft.com/office/drawing/2014/main" id="{2C4AC7CB-B6DC-1128-62EF-444568052C15}"/>
              </a:ext>
            </a:extLst>
          </p:cNvPr>
          <p:cNvSpPr txBox="1"/>
          <p:nvPr/>
        </p:nvSpPr>
        <p:spPr>
          <a:xfrm>
            <a:off x="934720" y="1113692"/>
            <a:ext cx="8032968" cy="1200329"/>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サイコロの各面を語彙とする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棒グラフの高さ➡サイコロの面積（語彙の出やすさ）</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サイコロの面の合計は</a:t>
            </a:r>
            <a:r>
              <a:rPr kumimoji="1" lang="en-US" altLang="ja-JP" sz="2400" dirty="0">
                <a:latin typeface="メイリオ" panose="020B0604030504040204" pitchFamily="50" charset="-128"/>
                <a:ea typeface="メイリオ" panose="020B0604030504040204" pitchFamily="50" charset="-128"/>
              </a:rPr>
              <a:t>1</a:t>
            </a:r>
            <a:endParaRPr kumimoji="1" lang="ja-JP" altLang="en-US" sz="2400" dirty="0">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60E4B647-0AF8-A24D-B664-E9D8A5E33DE8}"/>
              </a:ext>
            </a:extLst>
          </p:cNvPr>
          <p:cNvSpPr txBox="1"/>
          <p:nvPr/>
        </p:nvSpPr>
        <p:spPr>
          <a:xfrm>
            <a:off x="837047" y="724081"/>
            <a:ext cx="7263527" cy="461665"/>
          </a:xfrm>
          <a:prstGeom prst="rect">
            <a:avLst/>
          </a:prstGeom>
          <a:noFill/>
        </p:spPr>
        <p:txBody>
          <a:bodyPr wrap="none" rtlCol="0">
            <a:spAutoFit/>
          </a:bodyPr>
          <a:lstStyle/>
          <a:p>
            <a:r>
              <a:rPr kumimoji="1" lang="ja-JP" altLang="en-US" sz="2400" dirty="0">
                <a:latin typeface="メイリオ" panose="020B0604030504040204" pitchFamily="50" charset="-128"/>
                <a:ea typeface="メイリオ" panose="020B0604030504040204" pitchFamily="50" charset="-128"/>
              </a:rPr>
              <a:t>棒グラフは、多面体の歪んだサイコロに変換できる</a:t>
            </a:r>
          </a:p>
        </p:txBody>
      </p:sp>
      <p:sp>
        <p:nvSpPr>
          <p:cNvPr id="10" name="テキスト ボックス 9">
            <a:extLst>
              <a:ext uri="{FF2B5EF4-FFF2-40B4-BE49-F238E27FC236}">
                <a16:creationId xmlns:a16="http://schemas.microsoft.com/office/drawing/2014/main" id="{A79FFA76-BAD4-E084-0314-57A2ED477EC1}"/>
              </a:ext>
            </a:extLst>
          </p:cNvPr>
          <p:cNvSpPr txBox="1"/>
          <p:nvPr/>
        </p:nvSpPr>
        <p:spPr>
          <a:xfrm>
            <a:off x="1840902" y="3158180"/>
            <a:ext cx="9608721" cy="1938992"/>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シュークリームサイコロを</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回振ると。。</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カスタード、生地などは出やすい。カラメルは出ない（確率</a:t>
            </a:r>
            <a:r>
              <a:rPr kumimoji="1" lang="en-US" altLang="ja-JP" sz="2400" dirty="0">
                <a:latin typeface="メイリオ" panose="020B0604030504040204" pitchFamily="50" charset="-128"/>
                <a:ea typeface="メイリオ" panose="020B0604030504040204" pitchFamily="50" charset="-128"/>
              </a:rPr>
              <a:t>0</a:t>
            </a:r>
            <a:r>
              <a:rPr kumimoji="1" lang="ja-JP" altLang="en-US" sz="2400" dirty="0">
                <a:latin typeface="メイリオ" panose="020B0604030504040204" pitchFamily="50" charset="-128"/>
                <a:ea typeface="メイリオ" panose="020B0604030504040204" pitchFamily="50" charset="-128"/>
              </a:rPr>
              <a:t>）</a:t>
            </a:r>
            <a:endParaRPr kumimoji="1" lang="en-US" altLang="ja-JP" sz="2400" dirty="0">
              <a:latin typeface="メイリオ" panose="020B0604030504040204" pitchFamily="50" charset="-128"/>
              <a:ea typeface="メイリオ" panose="020B0604030504040204" pitchFamily="50" charset="-128"/>
            </a:endParaRPr>
          </a:p>
          <a:p>
            <a:pPr algn="l"/>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プリンサイコロを</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回振ると。。</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カラメル、砂糖などは出やすい。カスタードは出ない（確率</a:t>
            </a:r>
            <a:r>
              <a:rPr kumimoji="1" lang="en-US" altLang="ja-JP" sz="2400" dirty="0">
                <a:latin typeface="メイリオ" panose="020B0604030504040204" pitchFamily="50" charset="-128"/>
                <a:ea typeface="メイリオ" panose="020B0604030504040204" pitchFamily="50" charset="-128"/>
              </a:rPr>
              <a:t>0</a:t>
            </a:r>
            <a:r>
              <a:rPr kumimoji="1" lang="ja-JP" altLang="en-US" sz="2400" dirty="0">
                <a:latin typeface="メイリオ" panose="020B0604030504040204" pitchFamily="50" charset="-128"/>
                <a:ea typeface="メイリオ" panose="020B0604030504040204" pitchFamily="50" charset="-128"/>
              </a:rPr>
              <a:t>）　</a:t>
            </a:r>
          </a:p>
        </p:txBody>
      </p:sp>
      <p:sp>
        <p:nvSpPr>
          <p:cNvPr id="11" name="テキスト ボックス 10">
            <a:extLst>
              <a:ext uri="{FF2B5EF4-FFF2-40B4-BE49-F238E27FC236}">
                <a16:creationId xmlns:a16="http://schemas.microsoft.com/office/drawing/2014/main" id="{FB99BBD1-861F-A46A-A39C-4CC1BFB947DC}"/>
              </a:ext>
            </a:extLst>
          </p:cNvPr>
          <p:cNvSpPr txBox="1"/>
          <p:nvPr/>
        </p:nvSpPr>
        <p:spPr>
          <a:xfrm>
            <a:off x="837047" y="2524844"/>
            <a:ext cx="955582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シュークリーム</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プリンそれぞれ歪みかたが異なるサイコロがある</a:t>
            </a:r>
          </a:p>
        </p:txBody>
      </p:sp>
    </p:spTree>
    <p:extLst>
      <p:ext uri="{BB962C8B-B14F-4D97-AF65-F5344CB8AC3E}">
        <p14:creationId xmlns:p14="http://schemas.microsoft.com/office/powerpoint/2010/main" val="33170404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953B1CD8-FDB8-1210-27BB-B6CF6CB07F4C}"/>
              </a:ext>
            </a:extLst>
          </p:cNvPr>
          <p:cNvPicPr>
            <a:picLocks noChangeAspect="1"/>
          </p:cNvPicPr>
          <p:nvPr/>
        </p:nvPicPr>
        <p:blipFill>
          <a:blip r:embed="rId2"/>
          <a:stretch>
            <a:fillRect/>
          </a:stretch>
        </p:blipFill>
        <p:spPr>
          <a:xfrm>
            <a:off x="1464068" y="663208"/>
            <a:ext cx="11870675" cy="3238959"/>
          </a:xfrm>
          <a:prstGeom prst="rect">
            <a:avLst/>
          </a:prstGeom>
        </p:spPr>
      </p:pic>
      <p:sp>
        <p:nvSpPr>
          <p:cNvPr id="4" name="テキスト ボックス 3">
            <a:extLst>
              <a:ext uri="{FF2B5EF4-FFF2-40B4-BE49-F238E27FC236}">
                <a16:creationId xmlns:a16="http://schemas.microsoft.com/office/drawing/2014/main" id="{2F127043-2BD7-0AFB-F3E0-64AE34892A6A}"/>
              </a:ext>
            </a:extLst>
          </p:cNvPr>
          <p:cNvSpPr txBox="1"/>
          <p:nvPr/>
        </p:nvSpPr>
        <p:spPr>
          <a:xfrm>
            <a:off x="6495166" y="432375"/>
            <a:ext cx="2339102" cy="461665"/>
          </a:xfrm>
          <a:prstGeom prst="rect">
            <a:avLst/>
          </a:prstGeom>
          <a:solidFill>
            <a:schemeClr val="bg1"/>
          </a:solid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シュークリーム</a:t>
            </a:r>
          </a:p>
        </p:txBody>
      </p:sp>
      <p:sp>
        <p:nvSpPr>
          <p:cNvPr id="5" name="テキスト ボックス 4">
            <a:extLst>
              <a:ext uri="{FF2B5EF4-FFF2-40B4-BE49-F238E27FC236}">
                <a16:creationId xmlns:a16="http://schemas.microsoft.com/office/drawing/2014/main" id="{5B30667B-F1FF-FAB9-6D43-7D79598EB9D6}"/>
              </a:ext>
            </a:extLst>
          </p:cNvPr>
          <p:cNvSpPr txBox="1"/>
          <p:nvPr/>
        </p:nvSpPr>
        <p:spPr>
          <a:xfrm>
            <a:off x="355600" y="50261"/>
            <a:ext cx="6340197"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歪んだサイコロ分布を数式で表す</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66D90C85-6AE4-84AA-1F1B-6B33753E2329}"/>
                  </a:ext>
                </a:extLst>
              </p:cNvPr>
              <p:cNvSpPr txBox="1"/>
              <p:nvPr/>
            </p:nvSpPr>
            <p:spPr>
              <a:xfrm>
                <a:off x="103434" y="1913355"/>
                <a:ext cx="3054747"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𝑝</m:t>
                      </m:r>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𝑥</m:t>
                      </m:r>
                      <m:r>
                        <a:rPr kumimoji="1" lang="en-US" altLang="ja-JP" sz="2400" b="0" i="1" smtClean="0">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カスタード</m:t>
                      </m:r>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𝜋</m:t>
                          </m:r>
                        </m:e>
                        <m:sub>
                          <m:r>
                            <a:rPr kumimoji="1" lang="en-US" altLang="ja-JP" sz="2400" b="0" i="1" smtClean="0">
                              <a:latin typeface="Cambria Math" panose="02040503050406030204" pitchFamily="18" charset="0"/>
                              <a:ea typeface="メイリオ" panose="020B0604030504040204" pitchFamily="50" charset="-128"/>
                            </a:rPr>
                            <m:t>𝑠</m:t>
                          </m:r>
                        </m:sub>
                      </m:sSub>
                      <m:r>
                        <a:rPr kumimoji="1" lang="en-US" altLang="ja-JP" sz="2400" b="0" i="1" smtClean="0">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6" name="テキスト ボックス 5">
                <a:extLst>
                  <a:ext uri="{FF2B5EF4-FFF2-40B4-BE49-F238E27FC236}">
                    <a16:creationId xmlns:a16="http://schemas.microsoft.com/office/drawing/2014/main" id="{66D90C85-6AE4-84AA-1F1B-6B33753E2329}"/>
                  </a:ext>
                </a:extLst>
              </p:cNvPr>
              <p:cNvSpPr txBox="1">
                <a:spLocks noRot="1" noChangeAspect="1" noMove="1" noResize="1" noEditPoints="1" noAdjustHandles="1" noChangeArrowheads="1" noChangeShapeType="1" noTextEdit="1"/>
              </p:cNvSpPr>
              <p:nvPr/>
            </p:nvSpPr>
            <p:spPr>
              <a:xfrm>
                <a:off x="103434" y="1913355"/>
                <a:ext cx="3054747" cy="369332"/>
              </a:xfrm>
              <a:prstGeom prst="rect">
                <a:avLst/>
              </a:prstGeom>
              <a:blipFill>
                <a:blip r:embed="rId3"/>
                <a:stretch>
                  <a:fillRect l="-1397" t="-11667" r="-2595" b="-3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3EAED371-B147-C8BB-8B3B-99B9927719CC}"/>
                  </a:ext>
                </a:extLst>
              </p:cNvPr>
              <p:cNvSpPr txBox="1"/>
              <p:nvPr/>
            </p:nvSpPr>
            <p:spPr>
              <a:xfrm>
                <a:off x="119766" y="1151355"/>
                <a:ext cx="2131417"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𝑝</m:t>
                      </m:r>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𝑥</m:t>
                      </m:r>
                      <m:r>
                        <a:rPr kumimoji="1" lang="en-US" altLang="ja-JP" sz="2400" b="0" i="1" smtClean="0">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生地</m:t>
                      </m:r>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𝜋</m:t>
                          </m:r>
                        </m:e>
                        <m:sub>
                          <m:r>
                            <a:rPr kumimoji="1" lang="en-US" altLang="ja-JP" sz="2400" b="0" i="1" smtClean="0">
                              <a:latin typeface="Cambria Math" panose="02040503050406030204" pitchFamily="18" charset="0"/>
                              <a:ea typeface="メイリオ" panose="020B0604030504040204" pitchFamily="50" charset="-128"/>
                            </a:rPr>
                            <m:t>𝑠</m:t>
                          </m:r>
                        </m:sub>
                      </m:sSub>
                      <m:r>
                        <a:rPr kumimoji="1" lang="en-US" altLang="ja-JP" sz="2400" b="0" i="1" smtClean="0">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7" name="テキスト ボックス 6">
                <a:extLst>
                  <a:ext uri="{FF2B5EF4-FFF2-40B4-BE49-F238E27FC236}">
                    <a16:creationId xmlns:a16="http://schemas.microsoft.com/office/drawing/2014/main" id="{3EAED371-B147-C8BB-8B3B-99B9927719CC}"/>
                  </a:ext>
                </a:extLst>
              </p:cNvPr>
              <p:cNvSpPr txBox="1">
                <a:spLocks noRot="1" noChangeAspect="1" noMove="1" noResize="1" noEditPoints="1" noAdjustHandles="1" noChangeArrowheads="1" noChangeShapeType="1" noTextEdit="1"/>
              </p:cNvSpPr>
              <p:nvPr/>
            </p:nvSpPr>
            <p:spPr>
              <a:xfrm>
                <a:off x="119766" y="1151355"/>
                <a:ext cx="2131417" cy="369332"/>
              </a:xfrm>
              <a:prstGeom prst="rect">
                <a:avLst/>
              </a:prstGeom>
              <a:blipFill>
                <a:blip r:embed="rId4"/>
                <a:stretch>
                  <a:fillRect l="-2292" t="-16667" r="-4011" b="-30000"/>
                </a:stretch>
              </a:blipFill>
            </p:spPr>
            <p:txBody>
              <a:bodyPr/>
              <a:lstStyle/>
              <a:p>
                <a:r>
                  <a:rPr lang="ja-JP" altLang="en-US">
                    <a:noFill/>
                  </a:rPr>
                  <a:t> </a:t>
                </a:r>
              </a:p>
            </p:txBody>
          </p:sp>
        </mc:Fallback>
      </mc:AlternateContent>
      <p:cxnSp>
        <p:nvCxnSpPr>
          <p:cNvPr id="9" name="直線コネクタ 8">
            <a:extLst>
              <a:ext uri="{FF2B5EF4-FFF2-40B4-BE49-F238E27FC236}">
                <a16:creationId xmlns:a16="http://schemas.microsoft.com/office/drawing/2014/main" id="{834F0E8C-3020-2DBB-CCC0-650C2B5EC103}"/>
              </a:ext>
            </a:extLst>
          </p:cNvPr>
          <p:cNvCxnSpPr>
            <a:stCxn id="7" idx="3"/>
          </p:cNvCxnSpPr>
          <p:nvPr/>
        </p:nvCxnSpPr>
        <p:spPr>
          <a:xfrm>
            <a:off x="2251183" y="1336021"/>
            <a:ext cx="91614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4AE9D3BB-2F28-83F7-5F86-2C97C9650EF9}"/>
              </a:ext>
            </a:extLst>
          </p:cNvPr>
          <p:cNvCxnSpPr>
            <a:stCxn id="6" idx="3"/>
          </p:cNvCxnSpPr>
          <p:nvPr/>
        </p:nvCxnSpPr>
        <p:spPr>
          <a:xfrm>
            <a:off x="3158181" y="2098021"/>
            <a:ext cx="516493"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16B74471-DA40-7327-8779-F761D1469FE0}"/>
                  </a:ext>
                </a:extLst>
              </p:cNvPr>
              <p:cNvSpPr txBox="1"/>
              <p:nvPr/>
            </p:nvSpPr>
            <p:spPr>
              <a:xfrm>
                <a:off x="335498" y="4247221"/>
                <a:ext cx="11817659" cy="830997"/>
              </a:xfrm>
              <a:prstGeom prst="rect">
                <a:avLst/>
              </a:prstGeom>
              <a:noFill/>
            </p:spPr>
            <p:txBody>
              <a:bodyPr wrap="none" rtlCol="0">
                <a:spAutoFit/>
              </a:bodyPr>
              <a:lstStyle/>
              <a:p>
                <a:pPr algn="l"/>
                <a14:m>
                  <m:oMath xmlns:m="http://schemas.openxmlformats.org/officeDocument/2006/math">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𝜋</m:t>
                        </m:r>
                      </m:e>
                      <m:sub>
                        <m:r>
                          <a:rPr kumimoji="1" lang="en-US" altLang="ja-JP" sz="2400" b="0" i="1" smtClean="0">
                            <a:latin typeface="Cambria Math" panose="02040503050406030204" pitchFamily="18" charset="0"/>
                            <a:ea typeface="メイリオ" panose="020B0604030504040204" pitchFamily="50" charset="-128"/>
                          </a:rPr>
                          <m:t>𝑠</m:t>
                        </m:r>
                      </m:sub>
                    </m:sSub>
                  </m:oMath>
                </a14:m>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シュークリームサイコロの歪み方（＝棒グラフの形状）を決めるパラメータ</a:t>
                </a:r>
                <a:r>
                  <a:rPr kumimoji="1" lang="en-US" altLang="ja-JP" sz="2400" dirty="0">
                    <a:latin typeface="メイリオ" panose="020B0604030504040204" pitchFamily="50" charset="-128"/>
                    <a:ea typeface="メイリオ" panose="020B0604030504040204" pitchFamily="50" charset="-128"/>
                  </a:rPr>
                  <a:t>*</a:t>
                </a:r>
              </a:p>
              <a:p>
                <a:pPr algn="l"/>
                <a:r>
                  <a:rPr kumimoji="1" lang="ja-JP" altLang="en-US" sz="2400" dirty="0">
                    <a:latin typeface="メイリオ" panose="020B0604030504040204" pitchFamily="50" charset="-128"/>
                    <a:ea typeface="メイリオ" panose="020B0604030504040204" pitchFamily="50" charset="-128"/>
                  </a:rPr>
                  <a:t>　　</a:t>
                </a:r>
                <a:r>
                  <a:rPr kumimoji="1" lang="en-US" altLang="ja-JP" sz="2000"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パラメータ：分布の形状を決める変数。例えば、正規分布なら平均、分散が分布形状を決める</a:t>
                </a:r>
              </a:p>
            </p:txBody>
          </p:sp>
        </mc:Choice>
        <mc:Fallback xmlns="">
          <p:sp>
            <p:nvSpPr>
              <p:cNvPr id="13" name="テキスト ボックス 12">
                <a:extLst>
                  <a:ext uri="{FF2B5EF4-FFF2-40B4-BE49-F238E27FC236}">
                    <a16:creationId xmlns:a16="http://schemas.microsoft.com/office/drawing/2014/main" id="{16B74471-DA40-7327-8779-F761D1469FE0}"/>
                  </a:ext>
                </a:extLst>
              </p:cNvPr>
              <p:cNvSpPr txBox="1">
                <a:spLocks noRot="1" noChangeAspect="1" noMove="1" noResize="1" noEditPoints="1" noAdjustHandles="1" noChangeArrowheads="1" noChangeShapeType="1" noTextEdit="1"/>
              </p:cNvSpPr>
              <p:nvPr/>
            </p:nvSpPr>
            <p:spPr>
              <a:xfrm>
                <a:off x="335498" y="4247221"/>
                <a:ext cx="11817659" cy="830997"/>
              </a:xfrm>
              <a:prstGeom prst="rect">
                <a:avLst/>
              </a:prstGeom>
              <a:blipFill>
                <a:blip r:embed="rId5"/>
                <a:stretch>
                  <a:fillRect t="-4412" b="-9559"/>
                </a:stretch>
              </a:blipFill>
            </p:spPr>
            <p:txBody>
              <a:bodyPr/>
              <a:lstStyle/>
              <a:p>
                <a:r>
                  <a:rPr lang="ja-JP" altLang="en-US">
                    <a:noFill/>
                  </a:rPr>
                  <a:t> </a:t>
                </a:r>
              </a:p>
            </p:txBody>
          </p:sp>
        </mc:Fallback>
      </mc:AlternateContent>
      <p:sp>
        <p:nvSpPr>
          <p:cNvPr id="14" name="テキスト ボックス 13">
            <a:extLst>
              <a:ext uri="{FF2B5EF4-FFF2-40B4-BE49-F238E27FC236}">
                <a16:creationId xmlns:a16="http://schemas.microsoft.com/office/drawing/2014/main" id="{24D2BC0F-8A5A-4BDD-A57B-E2CB53372A1C}"/>
              </a:ext>
            </a:extLst>
          </p:cNvPr>
          <p:cNvSpPr txBox="1"/>
          <p:nvPr/>
        </p:nvSpPr>
        <p:spPr>
          <a:xfrm>
            <a:off x="551231" y="5199479"/>
            <a:ext cx="11386194" cy="1569660"/>
          </a:xfrm>
          <a:prstGeom prst="rect">
            <a:avLst/>
          </a:prstGeom>
          <a:noFill/>
        </p:spPr>
        <p:txBody>
          <a:bodyPr wrap="square" rtlCol="0">
            <a:spAutoFit/>
          </a:bodyPr>
          <a:lstStyle/>
          <a:p>
            <a:pPr marL="342900" indent="-342900" algn="l">
              <a:buFont typeface="Wingdings" panose="05000000000000000000" pitchFamily="2" charset="2"/>
              <a:buChar char="l"/>
            </a:pPr>
            <a:r>
              <a:rPr kumimoji="1" lang="ja-JP" altLang="en-US" sz="2400" b="1" dirty="0">
                <a:latin typeface="メイリオ" panose="020B0604030504040204" pitchFamily="50" charset="-128"/>
                <a:ea typeface="メイリオ" panose="020B0604030504040204" pitchFamily="50" charset="-128"/>
              </a:rPr>
              <a:t>歪んだサイコロで表せる離散な分布をカテゴリカル分布と呼ぶ</a:t>
            </a:r>
            <a:endParaRPr kumimoji="1" lang="en-US" altLang="ja-JP" sz="2400" b="1"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400" b="1" dirty="0">
                <a:latin typeface="メイリオ" panose="020B0604030504040204" pitchFamily="50" charset="-128"/>
                <a:ea typeface="メイリオ" panose="020B0604030504040204" pitchFamily="50" charset="-128"/>
              </a:rPr>
              <a:t>カテゴリカル分布のパラメータは、‘らしさ’を表す</a:t>
            </a:r>
            <a:endParaRPr kumimoji="1" lang="en-US" altLang="ja-JP" sz="2400" b="1"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en-US" altLang="ja-JP" sz="2400" b="1" dirty="0" err="1">
                <a:latin typeface="メイリオ" panose="020B0604030504040204" pitchFamily="50" charset="-128"/>
                <a:ea typeface="メイリオ" panose="020B0604030504040204" pitchFamily="50" charset="-128"/>
              </a:rPr>
              <a:t>BoW</a:t>
            </a:r>
            <a:r>
              <a:rPr kumimoji="1" lang="ja-JP" altLang="en-US" sz="2400" b="1" dirty="0">
                <a:latin typeface="メイリオ" panose="020B0604030504040204" pitchFamily="50" charset="-128"/>
                <a:ea typeface="メイリオ" panose="020B0604030504040204" pitchFamily="50" charset="-128"/>
              </a:rPr>
              <a:t>をラベル（シュークリーム</a:t>
            </a:r>
            <a:r>
              <a:rPr kumimoji="1" lang="en-US" altLang="ja-JP" sz="2400" b="1" dirty="0">
                <a:latin typeface="メイリオ" panose="020B0604030504040204" pitchFamily="50" charset="-128"/>
                <a:ea typeface="メイリオ" panose="020B0604030504040204" pitchFamily="50" charset="-128"/>
              </a:rPr>
              <a:t>/</a:t>
            </a:r>
            <a:r>
              <a:rPr kumimoji="1" lang="ja-JP" altLang="en-US" sz="2400" b="1" dirty="0">
                <a:latin typeface="メイリオ" panose="020B0604030504040204" pitchFamily="50" charset="-128"/>
                <a:ea typeface="メイリオ" panose="020B0604030504040204" pitchFamily="50" charset="-128"/>
              </a:rPr>
              <a:t>プリン）別に平均して正規化した分布はカテゴリカル分布（詳細は別途）</a:t>
            </a:r>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924053A9-E30F-66EA-FCA1-6302AC8E9DE5}"/>
                  </a:ext>
                </a:extLst>
              </p:cNvPr>
              <p:cNvSpPr txBox="1"/>
              <p:nvPr/>
            </p:nvSpPr>
            <p:spPr>
              <a:xfrm>
                <a:off x="119766" y="3366596"/>
                <a:ext cx="222689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メイリオ" panose="020B0604030504040204" pitchFamily="50" charset="-128"/>
                        </a:rPr>
                        <m:t>𝑝</m:t>
                      </m:r>
                      <m:d>
                        <m:dPr>
                          <m:ctrlPr>
                            <a:rPr kumimoji="1" lang="en-US" altLang="ja-JP" sz="2800" b="0" i="1" smtClean="0">
                              <a:latin typeface="Cambria Math" panose="02040503050406030204" pitchFamily="18" charset="0"/>
                              <a:ea typeface="メイリオ" panose="020B0604030504040204" pitchFamily="50" charset="-128"/>
                            </a:rPr>
                          </m:ctrlPr>
                        </m:dPr>
                        <m:e>
                          <m:r>
                            <a:rPr kumimoji="1" lang="en-US" altLang="ja-JP" sz="2800" b="0" i="1" smtClean="0">
                              <a:latin typeface="Cambria Math" panose="02040503050406030204" pitchFamily="18" charset="0"/>
                              <a:ea typeface="メイリオ" panose="020B0604030504040204" pitchFamily="50" charset="-128"/>
                            </a:rPr>
                            <m:t>𝑥</m:t>
                          </m:r>
                          <m:r>
                            <a:rPr kumimoji="1" lang="en-US" altLang="ja-JP" sz="2800" b="0" i="1" smtClean="0">
                              <a:latin typeface="Cambria Math" panose="02040503050406030204" pitchFamily="18" charset="0"/>
                              <a:ea typeface="メイリオ" panose="020B0604030504040204" pitchFamily="50" charset="-128"/>
                            </a:rPr>
                            <m:t>=</m:t>
                          </m:r>
                          <m:r>
                            <a:rPr kumimoji="1" lang="en-US" altLang="ja-JP" sz="2800" b="0" i="1" smtClean="0">
                              <a:latin typeface="Cambria Math" panose="02040503050406030204" pitchFamily="18" charset="0"/>
                              <a:ea typeface="メイリオ" panose="020B0604030504040204" pitchFamily="50" charset="-128"/>
                            </a:rPr>
                            <m:t>𝑤</m:t>
                          </m:r>
                        </m:e>
                        <m:e>
                          <m:sSub>
                            <m:sSubPr>
                              <m:ctrlPr>
                                <a:rPr kumimoji="1" lang="en-US" altLang="ja-JP" sz="2800" b="0" i="1" smtClean="0">
                                  <a:latin typeface="Cambria Math" panose="02040503050406030204" pitchFamily="18" charset="0"/>
                                  <a:ea typeface="メイリオ" panose="020B0604030504040204" pitchFamily="50" charset="-128"/>
                                </a:rPr>
                              </m:ctrlPr>
                            </m:sSubPr>
                            <m:e>
                              <m:r>
                                <a:rPr kumimoji="1" lang="ja-JP" altLang="en-US" sz="2800" b="0" i="1" smtClean="0">
                                  <a:latin typeface="Cambria Math" panose="02040503050406030204" pitchFamily="18" charset="0"/>
                                  <a:ea typeface="メイリオ" panose="020B0604030504040204" pitchFamily="50" charset="-128"/>
                                </a:rPr>
                                <m:t>𝜋</m:t>
                              </m:r>
                            </m:e>
                            <m:sub>
                              <m:r>
                                <a:rPr kumimoji="1" lang="en-US" altLang="ja-JP" sz="2800" b="0" i="1" smtClean="0">
                                  <a:latin typeface="Cambria Math" panose="02040503050406030204" pitchFamily="18" charset="0"/>
                                  <a:ea typeface="メイリオ" panose="020B0604030504040204" pitchFamily="50" charset="-128"/>
                                </a:rPr>
                                <m:t>𝑠</m:t>
                              </m:r>
                            </m:sub>
                          </m:sSub>
                        </m:e>
                      </m:d>
                    </m:oMath>
                  </m:oMathPara>
                </a14:m>
                <a:endParaRPr kumimoji="1" lang="ja-JP" altLang="en-US" sz="2800" dirty="0">
                  <a:latin typeface="メイリオ" panose="020B0604030504040204" pitchFamily="50" charset="-128"/>
                  <a:ea typeface="メイリオ" panose="020B0604030504040204" pitchFamily="50" charset="-128"/>
                </a:endParaRPr>
              </a:p>
            </p:txBody>
          </p:sp>
        </mc:Choice>
        <mc:Fallback xmlns="">
          <p:sp>
            <p:nvSpPr>
              <p:cNvPr id="16" name="テキスト ボックス 15">
                <a:extLst>
                  <a:ext uri="{FF2B5EF4-FFF2-40B4-BE49-F238E27FC236}">
                    <a16:creationId xmlns:a16="http://schemas.microsoft.com/office/drawing/2014/main" id="{924053A9-E30F-66EA-FCA1-6302AC8E9DE5}"/>
                  </a:ext>
                </a:extLst>
              </p:cNvPr>
              <p:cNvSpPr txBox="1">
                <a:spLocks noRot="1" noChangeAspect="1" noMove="1" noResize="1" noEditPoints="1" noAdjustHandles="1" noChangeArrowheads="1" noChangeShapeType="1" noTextEdit="1"/>
              </p:cNvSpPr>
              <p:nvPr/>
            </p:nvSpPr>
            <p:spPr>
              <a:xfrm>
                <a:off x="119766" y="3366596"/>
                <a:ext cx="2226892" cy="523220"/>
              </a:xfrm>
              <a:prstGeom prst="rect">
                <a:avLst/>
              </a:prstGeom>
              <a:blipFill>
                <a:blip r:embed="rId6"/>
                <a:stretch>
                  <a:fillRect b="-58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AEA3915E-37C2-BAD0-E682-7ABBAEB51869}"/>
                  </a:ext>
                </a:extLst>
              </p:cNvPr>
              <p:cNvSpPr txBox="1"/>
              <p:nvPr/>
            </p:nvSpPr>
            <p:spPr>
              <a:xfrm>
                <a:off x="355600" y="3805007"/>
                <a:ext cx="3493970" cy="474745"/>
              </a:xfrm>
              <a:prstGeom prst="rect">
                <a:avLst/>
              </a:prstGeom>
              <a:noFill/>
            </p:spPr>
            <p:txBody>
              <a:bodyPr wrap="none" rtlCol="0">
                <a:spAutoFit/>
              </a:bodyPr>
              <a:lstStyle/>
              <a:p>
                <a:pPr algn="l"/>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𝑥</m:t>
                    </m:r>
                    <m:r>
                      <a:rPr kumimoji="1" lang="en-US" altLang="ja-JP" sz="2400" b="0" i="1" smtClean="0">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カテゴリ変数</m:t>
                    </m:r>
                  </m:oMath>
                </a14:m>
                <a:r>
                  <a:rPr kumimoji="1" lang="ja-JP" altLang="en-US" sz="2400" dirty="0">
                    <a:latin typeface="メイリオ" panose="020B0604030504040204" pitchFamily="50" charset="-128"/>
                    <a:ea typeface="メイリオ" panose="020B0604030504040204" pitchFamily="50" charset="-128"/>
                  </a:rPr>
                  <a:t> </a:t>
                </a:r>
                <a14:m>
                  <m:oMath xmlns:m="http://schemas.openxmlformats.org/officeDocument/2006/math">
                    <m:r>
                      <a:rPr kumimoji="1" lang="en-US" altLang="ja-JP" sz="2400" b="0" i="1" dirty="0" smtClean="0">
                        <a:latin typeface="Cambria Math" panose="02040503050406030204" pitchFamily="18" charset="0"/>
                        <a:ea typeface="メイリオ" panose="020B0604030504040204" pitchFamily="50" charset="-128"/>
                      </a:rPr>
                      <m:t>𝑤</m:t>
                    </m:r>
                    <m:r>
                      <a:rPr kumimoji="1" lang="en-US" altLang="ja-JP" sz="2400" b="0" i="1" dirty="0" smtClean="0">
                        <a:latin typeface="Cambria Math" panose="02040503050406030204" pitchFamily="18" charset="0"/>
                        <a:ea typeface="メイリオ" panose="020B0604030504040204" pitchFamily="50" charset="-128"/>
                      </a:rPr>
                      <m:t>: </m:t>
                    </m:r>
                    <m:r>
                      <a:rPr kumimoji="1" lang="ja-JP" altLang="en-US" sz="2400" i="1" dirty="0">
                        <a:latin typeface="Cambria Math" panose="02040503050406030204" pitchFamily="18" charset="0"/>
                        <a:ea typeface="メイリオ" panose="020B0604030504040204" pitchFamily="50" charset="-128"/>
                      </a:rPr>
                      <m:t>語彙</m:t>
                    </m:r>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7" name="テキスト ボックス 16">
                <a:extLst>
                  <a:ext uri="{FF2B5EF4-FFF2-40B4-BE49-F238E27FC236}">
                    <a16:creationId xmlns:a16="http://schemas.microsoft.com/office/drawing/2014/main" id="{AEA3915E-37C2-BAD0-E682-7ABBAEB51869}"/>
                  </a:ext>
                </a:extLst>
              </p:cNvPr>
              <p:cNvSpPr txBox="1">
                <a:spLocks noRot="1" noChangeAspect="1" noMove="1" noResize="1" noEditPoints="1" noAdjustHandles="1" noChangeArrowheads="1" noChangeShapeType="1" noTextEdit="1"/>
              </p:cNvSpPr>
              <p:nvPr/>
            </p:nvSpPr>
            <p:spPr>
              <a:xfrm>
                <a:off x="355600" y="3805007"/>
                <a:ext cx="3493970" cy="474745"/>
              </a:xfrm>
              <a:prstGeom prst="rect">
                <a:avLst/>
              </a:prstGeom>
              <a:blipFill>
                <a:blip r:embed="rId7"/>
                <a:stretch>
                  <a:fillRect t="-3846" r="-524" b="-512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30363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2C3F432-4443-F379-7700-87EF0E922E17}"/>
              </a:ext>
            </a:extLst>
          </p:cNvPr>
          <p:cNvSpPr txBox="1"/>
          <p:nvPr/>
        </p:nvSpPr>
        <p:spPr>
          <a:xfrm>
            <a:off x="833120" y="640080"/>
            <a:ext cx="1415772"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まとめ</a:t>
            </a:r>
          </a:p>
        </p:txBody>
      </p:sp>
      <p:sp>
        <p:nvSpPr>
          <p:cNvPr id="3" name="テキスト ボックス 2">
            <a:extLst>
              <a:ext uri="{FF2B5EF4-FFF2-40B4-BE49-F238E27FC236}">
                <a16:creationId xmlns:a16="http://schemas.microsoft.com/office/drawing/2014/main" id="{9190F299-B721-CC1B-EC71-1F3DA1C6F6E3}"/>
              </a:ext>
            </a:extLst>
          </p:cNvPr>
          <p:cNvSpPr txBox="1"/>
          <p:nvPr/>
        </p:nvSpPr>
        <p:spPr>
          <a:xfrm>
            <a:off x="833120" y="1808480"/>
            <a:ext cx="11033760" cy="1200329"/>
          </a:xfrm>
          <a:prstGeom prst="rect">
            <a:avLst/>
          </a:prstGeom>
          <a:noFill/>
        </p:spPr>
        <p:txBody>
          <a:bodyPr wrap="square" rtlCol="0">
            <a:spAutoFit/>
          </a:bodyPr>
          <a:lstStyle/>
          <a:p>
            <a:pPr marL="457200" indent="-457200" algn="l">
              <a:buFont typeface="+mj-lt"/>
              <a:buAutoNum type="arabicPeriod"/>
            </a:pP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は単語のベクトル空間上での文書（ここでは口コミ）毎の特徴を表す</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の各ベクトルの値は、その文書に出現する単語の出現確率（カテゴリカル分布）を表したものと解釈することもできる</a:t>
            </a:r>
          </a:p>
        </p:txBody>
      </p:sp>
      <p:sp>
        <p:nvSpPr>
          <p:cNvPr id="4" name="テキスト ボックス 3">
            <a:extLst>
              <a:ext uri="{FF2B5EF4-FFF2-40B4-BE49-F238E27FC236}">
                <a16:creationId xmlns:a16="http://schemas.microsoft.com/office/drawing/2014/main" id="{CA4BEFB4-3DD0-56FB-3C6E-61464546EA4D}"/>
              </a:ext>
            </a:extLst>
          </p:cNvPr>
          <p:cNvSpPr txBox="1"/>
          <p:nvPr/>
        </p:nvSpPr>
        <p:spPr>
          <a:xfrm>
            <a:off x="1807731" y="3849192"/>
            <a:ext cx="8725466" cy="523220"/>
          </a:xfrm>
          <a:prstGeom prst="rect">
            <a:avLst/>
          </a:prstGeom>
          <a:noFill/>
        </p:spPr>
        <p:txBody>
          <a:bodyPr wrap="none" rtlCol="0">
            <a:spAutoFit/>
          </a:bodyPr>
          <a:lstStyle/>
          <a:p>
            <a:pPr algn="l"/>
            <a:r>
              <a:rPr kumimoji="1" lang="en-US" altLang="ja-JP" sz="2800" dirty="0" err="1">
                <a:latin typeface="メイリオ" panose="020B0604030504040204" pitchFamily="50" charset="-128"/>
                <a:ea typeface="メイリオ" panose="020B0604030504040204" pitchFamily="50" charset="-128"/>
              </a:rPr>
              <a:t>BoW</a:t>
            </a:r>
            <a:r>
              <a:rPr kumimoji="1" lang="ja-JP" altLang="en-US" sz="2800" dirty="0">
                <a:latin typeface="メイリオ" panose="020B0604030504040204" pitchFamily="50" charset="-128"/>
                <a:ea typeface="メイリオ" panose="020B0604030504040204" pitchFamily="50" charset="-128"/>
              </a:rPr>
              <a:t>は文書毎の</a:t>
            </a:r>
            <a:r>
              <a:rPr kumimoji="1" lang="en-US" altLang="ja-JP" sz="2800" dirty="0">
                <a:latin typeface="メイリオ" panose="020B0604030504040204" pitchFamily="50" charset="-128"/>
                <a:ea typeface="メイリオ" panose="020B0604030504040204" pitchFamily="50" charset="-128"/>
              </a:rPr>
              <a:t>’</a:t>
            </a:r>
            <a:r>
              <a:rPr kumimoji="1" lang="ja-JP" altLang="en-US" sz="2800" dirty="0">
                <a:latin typeface="メイリオ" panose="020B0604030504040204" pitchFamily="50" charset="-128"/>
                <a:ea typeface="メイリオ" panose="020B0604030504040204" pitchFamily="50" charset="-128"/>
              </a:rPr>
              <a:t>らしさ‘特徴を表現したデータセット</a:t>
            </a:r>
          </a:p>
        </p:txBody>
      </p:sp>
      <p:sp>
        <p:nvSpPr>
          <p:cNvPr id="5" name="矢印: 下 4">
            <a:extLst>
              <a:ext uri="{FF2B5EF4-FFF2-40B4-BE49-F238E27FC236}">
                <a16:creationId xmlns:a16="http://schemas.microsoft.com/office/drawing/2014/main" id="{B04A67B9-ED02-80A0-E2AF-C460D201909A}"/>
              </a:ext>
            </a:extLst>
          </p:cNvPr>
          <p:cNvSpPr/>
          <p:nvPr/>
        </p:nvSpPr>
        <p:spPr>
          <a:xfrm>
            <a:off x="4958080" y="3119120"/>
            <a:ext cx="1899920" cy="47331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85207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4C54C2F-66B5-98C3-606E-A25D371C48BF}"/>
              </a:ext>
            </a:extLst>
          </p:cNvPr>
          <p:cNvSpPr txBox="1"/>
          <p:nvPr/>
        </p:nvSpPr>
        <p:spPr>
          <a:xfrm>
            <a:off x="378372" y="178676"/>
            <a:ext cx="6340197"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棒グラフを比較しやすくするには</a:t>
            </a:r>
          </a:p>
        </p:txBody>
      </p:sp>
      <p:sp>
        <p:nvSpPr>
          <p:cNvPr id="3" name="テキスト ボックス 2">
            <a:extLst>
              <a:ext uri="{FF2B5EF4-FFF2-40B4-BE49-F238E27FC236}">
                <a16:creationId xmlns:a16="http://schemas.microsoft.com/office/drawing/2014/main" id="{A9FC8C0F-B1A7-DA62-038C-A1F509DFC078}"/>
              </a:ext>
            </a:extLst>
          </p:cNvPr>
          <p:cNvSpPr txBox="1"/>
          <p:nvPr/>
        </p:nvSpPr>
        <p:spPr>
          <a:xfrm>
            <a:off x="557048" y="1030013"/>
            <a:ext cx="8223726" cy="830997"/>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単語の並び順を、うどん</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ラーメンで同じにする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片方にのみ出現した単語の場合は、一方は</a:t>
            </a:r>
            <a:r>
              <a:rPr kumimoji="1" lang="en-US" altLang="ja-JP" sz="2400" dirty="0">
                <a:latin typeface="メイリオ" panose="020B0604030504040204" pitchFamily="50" charset="-128"/>
                <a:ea typeface="メイリオ" panose="020B0604030504040204" pitchFamily="50" charset="-128"/>
              </a:rPr>
              <a:t>0</a:t>
            </a:r>
            <a:r>
              <a:rPr kumimoji="1" lang="ja-JP" altLang="en-US" sz="2400" dirty="0">
                <a:latin typeface="メイリオ" panose="020B0604030504040204" pitchFamily="50" charset="-128"/>
                <a:ea typeface="メイリオ" panose="020B0604030504040204" pitchFamily="50" charset="-128"/>
              </a:rPr>
              <a:t>の棒グラフ</a:t>
            </a:r>
          </a:p>
        </p:txBody>
      </p:sp>
      <p:sp>
        <p:nvSpPr>
          <p:cNvPr id="4" name="テキスト ボックス 3">
            <a:extLst>
              <a:ext uri="{FF2B5EF4-FFF2-40B4-BE49-F238E27FC236}">
                <a16:creationId xmlns:a16="http://schemas.microsoft.com/office/drawing/2014/main" id="{B4451B7D-1D45-E748-AA1B-1CE6156FCB9E}"/>
              </a:ext>
            </a:extLst>
          </p:cNvPr>
          <p:cNvSpPr txBox="1"/>
          <p:nvPr/>
        </p:nvSpPr>
        <p:spPr>
          <a:xfrm>
            <a:off x="557048" y="2532233"/>
            <a:ext cx="3741730"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つまり</a:t>
            </a:r>
            <a:r>
              <a:rPr kumimoji="1" lang="en-US" altLang="ja-JP" sz="2400" dirty="0">
                <a:latin typeface="メイリオ" panose="020B0604030504040204" pitchFamily="50" charset="-128"/>
                <a:ea typeface="メイリオ" panose="020B0604030504040204" pitchFamily="50" charset="-128"/>
              </a:rPr>
              <a:t>x</a:t>
            </a:r>
            <a:r>
              <a:rPr kumimoji="1" lang="ja-JP" altLang="en-US" sz="2400" dirty="0">
                <a:latin typeface="メイリオ" panose="020B0604030504040204" pitchFamily="50" charset="-128"/>
                <a:ea typeface="メイリオ" panose="020B0604030504040204" pitchFamily="50" charset="-128"/>
              </a:rPr>
              <a:t>軸の目盛を揃える</a:t>
            </a:r>
          </a:p>
        </p:txBody>
      </p:sp>
      <p:sp>
        <p:nvSpPr>
          <p:cNvPr id="5" name="テキスト ボックス 4">
            <a:extLst>
              <a:ext uri="{FF2B5EF4-FFF2-40B4-BE49-F238E27FC236}">
                <a16:creationId xmlns:a16="http://schemas.microsoft.com/office/drawing/2014/main" id="{29DE272F-31AE-DD36-2AEF-1DEBF2EDF417}"/>
              </a:ext>
            </a:extLst>
          </p:cNvPr>
          <p:cNvSpPr txBox="1"/>
          <p:nvPr/>
        </p:nvSpPr>
        <p:spPr>
          <a:xfrm>
            <a:off x="557048" y="3264492"/>
            <a:ext cx="10481331" cy="830997"/>
          </a:xfrm>
          <a:prstGeom prst="rect">
            <a:avLst/>
          </a:prstGeom>
          <a:noFill/>
        </p:spPr>
        <p:txBody>
          <a:bodyPr wrap="none" rtlCol="0">
            <a:spAutoFit/>
          </a:bodyPr>
          <a:lstStyle/>
          <a:p>
            <a:pPr algn="l"/>
            <a:r>
              <a:rPr kumimoji="1" lang="ja-JP" altLang="en-US" sz="2400" b="1" dirty="0">
                <a:latin typeface="メイリオ" panose="020B0604030504040204" pitchFamily="50" charset="-128"/>
                <a:ea typeface="メイリオ" panose="020B0604030504040204" pitchFamily="50" charset="-128"/>
              </a:rPr>
              <a:t>クチコミ１つ１つをベクトル表現することと等しい</a:t>
            </a:r>
            <a:endParaRPr kumimoji="1" lang="en-US" altLang="ja-JP" sz="2400" b="1"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　－</a:t>
            </a:r>
            <a:r>
              <a:rPr kumimoji="1" lang="en-US" altLang="ja-JP" sz="2400" dirty="0">
                <a:latin typeface="メイリオ" panose="020B0604030504040204" pitchFamily="50" charset="-128"/>
                <a:ea typeface="メイリオ" panose="020B0604030504040204" pitchFamily="50" charset="-128"/>
              </a:rPr>
              <a:t>bow_barChart.py</a:t>
            </a:r>
            <a:r>
              <a:rPr kumimoji="1" lang="ja-JP" altLang="en-US" sz="2400" dirty="0">
                <a:latin typeface="メイリオ" panose="020B0604030504040204" pitchFamily="50" charset="-128"/>
                <a:ea typeface="メイリオ" panose="020B0604030504040204" pitchFamily="50" charset="-128"/>
              </a:rPr>
              <a:t>を実行して以下のファイルの中身を見て</a:t>
            </a:r>
            <a:r>
              <a:rPr kumimoji="1" lang="ja-JP" altLang="en-US" sz="2400">
                <a:latin typeface="メイリオ" panose="020B0604030504040204" pitchFamily="50" charset="-128"/>
                <a:ea typeface="メイリオ" panose="020B0604030504040204" pitchFamily="50" charset="-128"/>
              </a:rPr>
              <a:t>ください。</a:t>
            </a:r>
            <a:endParaRPr kumimoji="1" lang="ja-JP" altLang="en-US" sz="2400" b="1" dirty="0">
              <a:latin typeface="メイリオ" panose="020B0604030504040204" pitchFamily="50" charset="-128"/>
              <a:ea typeface="メイリオ" panose="020B0604030504040204" pitchFamily="50" charset="-128"/>
            </a:endParaRPr>
          </a:p>
        </p:txBody>
      </p:sp>
      <p:sp>
        <p:nvSpPr>
          <p:cNvPr id="6" name="矢印: 下 5">
            <a:extLst>
              <a:ext uri="{FF2B5EF4-FFF2-40B4-BE49-F238E27FC236}">
                <a16:creationId xmlns:a16="http://schemas.microsoft.com/office/drawing/2014/main" id="{CA397408-083A-C972-3308-715CCFB38BFA}"/>
              </a:ext>
            </a:extLst>
          </p:cNvPr>
          <p:cNvSpPr/>
          <p:nvPr/>
        </p:nvSpPr>
        <p:spPr>
          <a:xfrm>
            <a:off x="1797269" y="1861010"/>
            <a:ext cx="1061545" cy="46166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8B393A1C-1095-7079-2936-551CB703CDCC}"/>
              </a:ext>
            </a:extLst>
          </p:cNvPr>
          <p:cNvSpPr txBox="1"/>
          <p:nvPr/>
        </p:nvSpPr>
        <p:spPr>
          <a:xfrm>
            <a:off x="1261241" y="4993093"/>
            <a:ext cx="9728945" cy="830997"/>
          </a:xfrm>
          <a:prstGeom prst="rect">
            <a:avLst/>
          </a:prstGeom>
          <a:noFill/>
        </p:spPr>
        <p:txBody>
          <a:bodyPr wrap="none" rtlCol="0">
            <a:spAutoFit/>
          </a:bodyPr>
          <a:lstStyle/>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クチコミ毎に単語のベクトルができている</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列の見出しは、口コミに</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回以上出現した単語（</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b="1" dirty="0">
                <a:latin typeface="メイリオ" panose="020B0604030504040204" pitchFamily="50" charset="-128"/>
                <a:ea typeface="メイリオ" panose="020B0604030504040204" pitchFamily="50" charset="-128"/>
              </a:rPr>
              <a:t>辞書</a:t>
            </a:r>
            <a:r>
              <a:rPr kumimoji="1" lang="ja-JP" altLang="en-US" sz="2400" dirty="0">
                <a:latin typeface="メイリオ" panose="020B0604030504040204" pitchFamily="50" charset="-128"/>
                <a:ea typeface="メイリオ" panose="020B0604030504040204" pitchFamily="50" charset="-128"/>
              </a:rPr>
              <a:t>と呼ぶ）</a:t>
            </a:r>
          </a:p>
        </p:txBody>
      </p:sp>
      <p:sp>
        <p:nvSpPr>
          <p:cNvPr id="8" name="テキスト ボックス 7">
            <a:extLst>
              <a:ext uri="{FF2B5EF4-FFF2-40B4-BE49-F238E27FC236}">
                <a16:creationId xmlns:a16="http://schemas.microsoft.com/office/drawing/2014/main" id="{F51B4C79-ABAC-3199-8CE7-033BAF00A483}"/>
              </a:ext>
            </a:extLst>
          </p:cNvPr>
          <p:cNvSpPr txBox="1"/>
          <p:nvPr/>
        </p:nvSpPr>
        <p:spPr>
          <a:xfrm>
            <a:off x="1513926" y="5824090"/>
            <a:ext cx="2689775"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tabelog_bow.csv</a:t>
            </a:r>
            <a:endParaRPr kumimoji="1" lang="ja-JP" altLang="en-US" sz="2400"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4DDC75E6-8F2A-B591-964F-B2C98DC590E0}"/>
              </a:ext>
            </a:extLst>
          </p:cNvPr>
          <p:cNvSpPr txBox="1"/>
          <p:nvPr/>
        </p:nvSpPr>
        <p:spPr>
          <a:xfrm>
            <a:off x="964435" y="4162096"/>
            <a:ext cx="11086689" cy="830997"/>
          </a:xfrm>
          <a:prstGeom prst="rect">
            <a:avLst/>
          </a:prstGeom>
          <a:noFill/>
        </p:spPr>
        <p:txBody>
          <a:bodyPr wrap="none" rtlCol="0">
            <a:spAutoFit/>
          </a:bodyPr>
          <a:lstStyle/>
          <a:p>
            <a:pPr algn="l"/>
            <a:r>
              <a:rPr kumimoji="1" lang="en-US" altLang="ja-JP" sz="2400" b="1" dirty="0">
                <a:latin typeface="メイリオ" panose="020B0604030504040204" pitchFamily="50" charset="-128"/>
                <a:ea typeface="メイリオ" panose="020B0604030504040204" pitchFamily="50" charset="-128"/>
              </a:rPr>
              <a:t>Bag of words(</a:t>
            </a:r>
            <a:r>
              <a:rPr kumimoji="1" lang="en-US" altLang="ja-JP" sz="2400" b="1" dirty="0" err="1">
                <a:latin typeface="メイリオ" panose="020B0604030504040204" pitchFamily="50" charset="-128"/>
                <a:ea typeface="メイリオ" panose="020B0604030504040204" pitchFamily="50" charset="-128"/>
              </a:rPr>
              <a:t>BoW</a:t>
            </a:r>
            <a:r>
              <a:rPr kumimoji="1" lang="en-US" altLang="ja-JP" sz="2400" b="1" dirty="0">
                <a:latin typeface="メイリオ" panose="020B0604030504040204" pitchFamily="50" charset="-128"/>
                <a:ea typeface="メイリオ" panose="020B0604030504040204" pitchFamily="50" charset="-128"/>
              </a:rPr>
              <a:t>) </a:t>
            </a:r>
            <a:r>
              <a:rPr kumimoji="1" lang="ja-JP" altLang="en-US" sz="2400" b="1" dirty="0">
                <a:latin typeface="メイリオ" panose="020B0604030504040204" pitchFamily="50" charset="-128"/>
                <a:ea typeface="メイリオ" panose="020B0604030504040204" pitchFamily="50" charset="-128"/>
              </a:rPr>
              <a:t>と呼ばれる自然言語</a:t>
            </a:r>
            <a:r>
              <a:rPr kumimoji="1" lang="en-US" altLang="ja-JP" sz="2400" b="1" dirty="0">
                <a:latin typeface="メイリオ" panose="020B0604030504040204" pitchFamily="50" charset="-128"/>
                <a:ea typeface="メイリオ" panose="020B0604030504040204" pitchFamily="50" charset="-128"/>
              </a:rPr>
              <a:t>AI</a:t>
            </a:r>
            <a:r>
              <a:rPr kumimoji="1" lang="ja-JP" altLang="en-US" sz="2400" b="1" dirty="0">
                <a:latin typeface="メイリオ" panose="020B0604030504040204" pitchFamily="50" charset="-128"/>
                <a:ea typeface="メイリオ" panose="020B0604030504040204" pitchFamily="50" charset="-128"/>
              </a:rPr>
              <a:t>のデータセット形式</a:t>
            </a:r>
            <a:endParaRPr kumimoji="1" lang="en-US" altLang="ja-JP" sz="2400" b="1"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a:t>
            </a:r>
            <a:r>
              <a:rPr kumimoji="1" lang="en-US" altLang="ja-JP" sz="2400" dirty="0">
                <a:latin typeface="メイリオ" panose="020B0604030504040204" pitchFamily="50" charset="-128"/>
                <a:ea typeface="メイリオ" panose="020B0604030504040204" pitchFamily="50" charset="-128"/>
              </a:rPr>
              <a:t>Deep Learning </a:t>
            </a:r>
            <a:r>
              <a:rPr kumimoji="1" lang="ja-JP" altLang="en-US" sz="2400" dirty="0">
                <a:latin typeface="メイリオ" panose="020B0604030504040204" pitchFamily="50" charset="-128"/>
                <a:ea typeface="メイリオ" panose="020B0604030504040204" pitchFamily="50" charset="-128"/>
              </a:rPr>
              <a:t>を含むあらゆる機械学習のほとんどがこの入力形式をとる）</a:t>
            </a:r>
          </a:p>
        </p:txBody>
      </p:sp>
      <p:sp>
        <p:nvSpPr>
          <p:cNvPr id="12" name="テキスト ボックス 11">
            <a:extLst>
              <a:ext uri="{FF2B5EF4-FFF2-40B4-BE49-F238E27FC236}">
                <a16:creationId xmlns:a16="http://schemas.microsoft.com/office/drawing/2014/main" id="{DDB34042-6CD4-4209-EE31-25B3D21AF856}"/>
              </a:ext>
            </a:extLst>
          </p:cNvPr>
          <p:cNvSpPr txBox="1"/>
          <p:nvPr/>
        </p:nvSpPr>
        <p:spPr>
          <a:xfrm>
            <a:off x="964435" y="6317855"/>
            <a:ext cx="10868681" cy="461665"/>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をうどん</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ラーメン毎に集計すると比較しやすい棒グラフになる（次頁）</a:t>
            </a:r>
          </a:p>
        </p:txBody>
      </p:sp>
    </p:spTree>
    <p:extLst>
      <p:ext uri="{BB962C8B-B14F-4D97-AF65-F5344CB8AC3E}">
        <p14:creationId xmlns:p14="http://schemas.microsoft.com/office/powerpoint/2010/main" val="1384641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95159D66-39A5-1145-AF8F-341A7295E80E}"/>
              </a:ext>
            </a:extLst>
          </p:cNvPr>
          <p:cNvPicPr>
            <a:picLocks noChangeAspect="1"/>
          </p:cNvPicPr>
          <p:nvPr/>
        </p:nvPicPr>
        <p:blipFill>
          <a:blip r:embed="rId2"/>
          <a:stretch>
            <a:fillRect/>
          </a:stretch>
        </p:blipFill>
        <p:spPr>
          <a:xfrm>
            <a:off x="190959" y="110168"/>
            <a:ext cx="11810082" cy="6637663"/>
          </a:xfrm>
          <a:prstGeom prst="rect">
            <a:avLst/>
          </a:prstGeom>
        </p:spPr>
      </p:pic>
      <p:sp>
        <p:nvSpPr>
          <p:cNvPr id="4" name="テキスト ボックス 3">
            <a:extLst>
              <a:ext uri="{FF2B5EF4-FFF2-40B4-BE49-F238E27FC236}">
                <a16:creationId xmlns:a16="http://schemas.microsoft.com/office/drawing/2014/main" id="{257F74D2-8566-27AC-E56E-F99B2C4EE2E7}"/>
              </a:ext>
            </a:extLst>
          </p:cNvPr>
          <p:cNvSpPr txBox="1"/>
          <p:nvPr/>
        </p:nvSpPr>
        <p:spPr>
          <a:xfrm>
            <a:off x="2564524" y="599089"/>
            <a:ext cx="832471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うどん</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ラーメンのｘ軸目盛が揃っているので比較しやすい</a:t>
            </a:r>
          </a:p>
        </p:txBody>
      </p:sp>
    </p:spTree>
    <p:extLst>
      <p:ext uri="{BB962C8B-B14F-4D97-AF65-F5344CB8AC3E}">
        <p14:creationId xmlns:p14="http://schemas.microsoft.com/office/powerpoint/2010/main" val="2687085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7B71DCA-A8A2-4831-B691-D8F1608ED5CD}"/>
              </a:ext>
            </a:extLst>
          </p:cNvPr>
          <p:cNvSpPr txBox="1"/>
          <p:nvPr/>
        </p:nvSpPr>
        <p:spPr>
          <a:xfrm>
            <a:off x="722167" y="399495"/>
            <a:ext cx="4388958"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Bag of Words(</a:t>
            </a:r>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a:t>
            </a:r>
          </a:p>
        </p:txBody>
      </p:sp>
      <p:sp>
        <p:nvSpPr>
          <p:cNvPr id="3" name="テキスト ボックス 2">
            <a:extLst>
              <a:ext uri="{FF2B5EF4-FFF2-40B4-BE49-F238E27FC236}">
                <a16:creationId xmlns:a16="http://schemas.microsoft.com/office/drawing/2014/main" id="{F4829234-8EAB-DC91-5512-854D1F6CE0ED}"/>
              </a:ext>
            </a:extLst>
          </p:cNvPr>
          <p:cNvSpPr txBox="1"/>
          <p:nvPr/>
        </p:nvSpPr>
        <p:spPr>
          <a:xfrm>
            <a:off x="722167" y="1228094"/>
            <a:ext cx="10177061" cy="1569660"/>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機械学習的に言うと特徴量そのもの（教師ありの場合は、うどん</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ラーメンが教師ラベル）</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統計学的に言うと説明変数</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この講義は以降、すべて</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を前提にすすめます</a:t>
            </a:r>
          </a:p>
        </p:txBody>
      </p:sp>
      <p:sp>
        <p:nvSpPr>
          <p:cNvPr id="7" name="テキスト ボックス 6">
            <a:extLst>
              <a:ext uri="{FF2B5EF4-FFF2-40B4-BE49-F238E27FC236}">
                <a16:creationId xmlns:a16="http://schemas.microsoft.com/office/drawing/2014/main" id="{2569DFA6-3AE3-1E42-95A7-158F497023B1}"/>
              </a:ext>
            </a:extLst>
          </p:cNvPr>
          <p:cNvSpPr txBox="1"/>
          <p:nvPr/>
        </p:nvSpPr>
        <p:spPr>
          <a:xfrm>
            <a:off x="767255" y="3092246"/>
            <a:ext cx="10657490" cy="830997"/>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Web</a:t>
            </a:r>
            <a:r>
              <a:rPr kumimoji="1" lang="ja-JP" altLang="en-US" sz="2400" dirty="0">
                <a:latin typeface="メイリオ" panose="020B0604030504040204" pitchFamily="50" charset="-128"/>
                <a:ea typeface="メイリオ" panose="020B0604030504040204" pitchFamily="50" charset="-128"/>
              </a:rPr>
              <a:t>ニュース記事，</a:t>
            </a:r>
            <a:r>
              <a:rPr kumimoji="1" lang="en-US" altLang="ja-JP" sz="2400" dirty="0">
                <a:latin typeface="メイリオ" panose="020B0604030504040204" pitchFamily="50" charset="-128"/>
                <a:ea typeface="メイリオ" panose="020B0604030504040204" pitchFamily="50" charset="-128"/>
              </a:rPr>
              <a:t>SNS</a:t>
            </a:r>
            <a:r>
              <a:rPr kumimoji="1" lang="ja-JP" altLang="en-US" sz="2400" dirty="0">
                <a:latin typeface="メイリオ" panose="020B0604030504040204" pitchFamily="50" charset="-128"/>
                <a:ea typeface="メイリオ" panose="020B0604030504040204" pitchFamily="50" charset="-128"/>
              </a:rPr>
              <a:t>口コミ，書籍の文章　あらゆるテキストデータは</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に変換してから機械学習で解析する</a:t>
            </a:r>
          </a:p>
        </p:txBody>
      </p:sp>
    </p:spTree>
    <p:extLst>
      <p:ext uri="{BB962C8B-B14F-4D97-AF65-F5344CB8AC3E}">
        <p14:creationId xmlns:p14="http://schemas.microsoft.com/office/powerpoint/2010/main" val="381456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CCC54600-8EF2-BCE5-87B9-AAAF9BB10F0F}"/>
              </a:ext>
            </a:extLst>
          </p:cNvPr>
          <p:cNvSpPr txBox="1"/>
          <p:nvPr/>
        </p:nvSpPr>
        <p:spPr>
          <a:xfrm>
            <a:off x="294289" y="235074"/>
            <a:ext cx="3576620"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のデータ形式</a:t>
            </a:r>
          </a:p>
        </p:txBody>
      </p:sp>
      <p:sp>
        <p:nvSpPr>
          <p:cNvPr id="8" name="テキスト ボックス 7">
            <a:extLst>
              <a:ext uri="{FF2B5EF4-FFF2-40B4-BE49-F238E27FC236}">
                <a16:creationId xmlns:a16="http://schemas.microsoft.com/office/drawing/2014/main" id="{4E926B8F-7A54-1109-9395-84EA5122E09E}"/>
              </a:ext>
            </a:extLst>
          </p:cNvPr>
          <p:cNvSpPr txBox="1"/>
          <p:nvPr/>
        </p:nvSpPr>
        <p:spPr>
          <a:xfrm>
            <a:off x="286830" y="3174124"/>
            <a:ext cx="931665" cy="646331"/>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データ</a:t>
            </a:r>
            <a:endParaRPr kumimoji="1" lang="en-US" altLang="ja-JP" dirty="0">
              <a:latin typeface="メイリオ" panose="020B0604030504040204" pitchFamily="50" charset="-128"/>
              <a:ea typeface="メイリオ" panose="020B0604030504040204" pitchFamily="50" charset="-128"/>
            </a:endParaRPr>
          </a:p>
          <a:p>
            <a:pPr algn="l"/>
            <a:r>
              <a:rPr kumimoji="1" lang="en-US" altLang="ja-JP" dirty="0">
                <a:latin typeface="メイリオ" panose="020B0604030504040204" pitchFamily="50" charset="-128"/>
                <a:ea typeface="メイリオ" panose="020B0604030504040204" pitchFamily="50" charset="-128"/>
              </a:rPr>
              <a:t>1</a:t>
            </a:r>
            <a:r>
              <a:rPr kumimoji="1" lang="ja-JP" altLang="en-US" dirty="0">
                <a:latin typeface="メイリオ" panose="020B0604030504040204" pitchFamily="50" charset="-128"/>
                <a:ea typeface="メイリオ" panose="020B0604030504040204" pitchFamily="50" charset="-128"/>
              </a:rPr>
              <a:t>行</a:t>
            </a:r>
            <a:r>
              <a:rPr kumimoji="1" lang="en-US" altLang="ja-JP" dirty="0">
                <a:latin typeface="メイリオ" panose="020B0604030504040204" pitchFamily="50" charset="-128"/>
                <a:ea typeface="メイリオ" panose="020B0604030504040204" pitchFamily="50" charset="-128"/>
              </a:rPr>
              <a:t>1</a:t>
            </a:r>
            <a:r>
              <a:rPr kumimoji="1" lang="ja-JP" altLang="en-US" dirty="0">
                <a:latin typeface="メイリオ" panose="020B0604030504040204" pitchFamily="50" charset="-128"/>
                <a:ea typeface="メイリオ" panose="020B0604030504040204" pitchFamily="50" charset="-128"/>
              </a:rPr>
              <a:t>件</a:t>
            </a:r>
          </a:p>
        </p:txBody>
      </p:sp>
      <p:graphicFrame>
        <p:nvGraphicFramePr>
          <p:cNvPr id="9" name="オブジェクト 8">
            <a:extLst>
              <a:ext uri="{FF2B5EF4-FFF2-40B4-BE49-F238E27FC236}">
                <a16:creationId xmlns:a16="http://schemas.microsoft.com/office/drawing/2014/main" id="{E4DF9AE9-D080-7948-9F58-45B15E1726DB}"/>
              </a:ext>
            </a:extLst>
          </p:cNvPr>
          <p:cNvGraphicFramePr>
            <a:graphicFrameLocks noChangeAspect="1"/>
          </p:cNvGraphicFramePr>
          <p:nvPr>
            <p:extLst>
              <p:ext uri="{D42A27DB-BD31-4B8C-83A1-F6EECF244321}">
                <p14:modId xmlns:p14="http://schemas.microsoft.com/office/powerpoint/2010/main" val="2586694532"/>
              </p:ext>
            </p:extLst>
          </p:nvPr>
        </p:nvGraphicFramePr>
        <p:xfrm>
          <a:off x="1509593" y="2785734"/>
          <a:ext cx="10549249" cy="3604555"/>
        </p:xfrm>
        <a:graphic>
          <a:graphicData uri="http://schemas.openxmlformats.org/presentationml/2006/ole">
            <mc:AlternateContent xmlns:mc="http://schemas.openxmlformats.org/markup-compatibility/2006">
              <mc:Choice xmlns:v="urn:schemas-microsoft-com:vml" Requires="v">
                <p:oleObj name="Worksheet" r:id="rId2" imgW="6713007" imgH="2293814" progId="Excel.Sheet.12">
                  <p:embed/>
                </p:oleObj>
              </mc:Choice>
              <mc:Fallback>
                <p:oleObj name="Worksheet" r:id="rId2" imgW="6713007" imgH="2293814" progId="Excel.Sheet.12">
                  <p:embed/>
                  <p:pic>
                    <p:nvPicPr>
                      <p:cNvPr id="0" name=""/>
                      <p:cNvPicPr/>
                      <p:nvPr/>
                    </p:nvPicPr>
                    <p:blipFill>
                      <a:blip r:embed="rId3"/>
                      <a:stretch>
                        <a:fillRect/>
                      </a:stretch>
                    </p:blipFill>
                    <p:spPr>
                      <a:xfrm>
                        <a:off x="1509593" y="2785734"/>
                        <a:ext cx="10549249" cy="3604555"/>
                      </a:xfrm>
                      <a:prstGeom prst="rect">
                        <a:avLst/>
                      </a:prstGeom>
                    </p:spPr>
                  </p:pic>
                </p:oleObj>
              </mc:Fallback>
            </mc:AlternateContent>
          </a:graphicData>
        </a:graphic>
      </p:graphicFrame>
      <p:sp>
        <p:nvSpPr>
          <p:cNvPr id="10" name="矢印: 下 9">
            <a:extLst>
              <a:ext uri="{FF2B5EF4-FFF2-40B4-BE49-F238E27FC236}">
                <a16:creationId xmlns:a16="http://schemas.microsoft.com/office/drawing/2014/main" id="{CDAFEF5F-1B0C-8C16-5A3B-A43D0053B171}"/>
              </a:ext>
            </a:extLst>
          </p:cNvPr>
          <p:cNvSpPr/>
          <p:nvPr/>
        </p:nvSpPr>
        <p:spPr>
          <a:xfrm>
            <a:off x="641131" y="3815255"/>
            <a:ext cx="294290" cy="2575034"/>
          </a:xfrm>
          <a:prstGeom prst="downArrow">
            <a:avLst>
              <a:gd name="adj1" fmla="val 50000"/>
              <a:gd name="adj2" fmla="val 11785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右 10">
            <a:extLst>
              <a:ext uri="{FF2B5EF4-FFF2-40B4-BE49-F238E27FC236}">
                <a16:creationId xmlns:a16="http://schemas.microsoft.com/office/drawing/2014/main" id="{D97A2656-04B8-B7DF-33C4-CC40940F2A2E}"/>
              </a:ext>
            </a:extLst>
          </p:cNvPr>
          <p:cNvSpPr/>
          <p:nvPr/>
        </p:nvSpPr>
        <p:spPr>
          <a:xfrm>
            <a:off x="1587062" y="2291255"/>
            <a:ext cx="10331669" cy="304800"/>
          </a:xfrm>
          <a:prstGeom prst="rightArrow">
            <a:avLst>
              <a:gd name="adj1" fmla="val 50000"/>
              <a:gd name="adj2" fmla="val 10172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3B482551-3F24-5AD4-8291-54A9064278F4}"/>
              </a:ext>
            </a:extLst>
          </p:cNvPr>
          <p:cNvSpPr txBox="1"/>
          <p:nvPr/>
        </p:nvSpPr>
        <p:spPr>
          <a:xfrm>
            <a:off x="1587062" y="1983144"/>
            <a:ext cx="203132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単語ベクトル</a:t>
            </a:r>
          </a:p>
        </p:txBody>
      </p:sp>
      <p:sp>
        <p:nvSpPr>
          <p:cNvPr id="13" name="テキスト ボックス 12">
            <a:extLst>
              <a:ext uri="{FF2B5EF4-FFF2-40B4-BE49-F238E27FC236}">
                <a16:creationId xmlns:a16="http://schemas.microsoft.com/office/drawing/2014/main" id="{1F1F0F88-E8C7-E2D4-7234-6BF6B7EC273F}"/>
              </a:ext>
            </a:extLst>
          </p:cNvPr>
          <p:cNvSpPr txBox="1"/>
          <p:nvPr/>
        </p:nvSpPr>
        <p:spPr>
          <a:xfrm>
            <a:off x="167405" y="2785734"/>
            <a:ext cx="1170513" cy="369332"/>
          </a:xfrm>
          <a:prstGeom prst="rect">
            <a:avLst/>
          </a:prstGeom>
          <a:noFill/>
        </p:spPr>
        <p:txBody>
          <a:bodyPr wrap="none" rtlCol="0">
            <a:spAutoFit/>
          </a:bodyPr>
          <a:lstStyle/>
          <a:p>
            <a:pPr algn="l"/>
            <a:r>
              <a:rPr kumimoji="1" lang="en-US" altLang="ja-JP" dirty="0" err="1">
                <a:solidFill>
                  <a:srgbClr val="FF0000"/>
                </a:solidFill>
                <a:latin typeface="メイリオ" panose="020B0604030504040204" pitchFamily="50" charset="-128"/>
                <a:ea typeface="メイリオ" panose="020B0604030504040204" pitchFamily="50" charset="-128"/>
              </a:rPr>
              <a:t>BoW</a:t>
            </a:r>
            <a:r>
              <a:rPr kumimoji="1" lang="ja-JP" altLang="en-US" dirty="0">
                <a:solidFill>
                  <a:srgbClr val="FF0000"/>
                </a:solidFill>
                <a:latin typeface="メイリオ" panose="020B0604030504040204" pitchFamily="50" charset="-128"/>
                <a:ea typeface="メイリオ" panose="020B0604030504040204" pitchFamily="50" charset="-128"/>
              </a:rPr>
              <a:t>辞書</a:t>
            </a:r>
          </a:p>
        </p:txBody>
      </p:sp>
      <p:sp>
        <p:nvSpPr>
          <p:cNvPr id="14" name="四角形: 角を丸くする 13">
            <a:extLst>
              <a:ext uri="{FF2B5EF4-FFF2-40B4-BE49-F238E27FC236}">
                <a16:creationId xmlns:a16="http://schemas.microsoft.com/office/drawing/2014/main" id="{CA17FB66-32FD-7BA3-E30B-0D222FF244A2}"/>
              </a:ext>
            </a:extLst>
          </p:cNvPr>
          <p:cNvSpPr/>
          <p:nvPr/>
        </p:nvSpPr>
        <p:spPr>
          <a:xfrm>
            <a:off x="115614" y="2668893"/>
            <a:ext cx="11943228" cy="505231"/>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4A31776C-F8E5-F095-2837-918D256DCEC7}"/>
              </a:ext>
            </a:extLst>
          </p:cNvPr>
          <p:cNvSpPr txBox="1"/>
          <p:nvPr/>
        </p:nvSpPr>
        <p:spPr>
          <a:xfrm>
            <a:off x="382614" y="736648"/>
            <a:ext cx="8361584" cy="1200329"/>
          </a:xfrm>
          <a:prstGeom prst="rect">
            <a:avLst/>
          </a:prstGeom>
          <a:noFill/>
        </p:spPr>
        <p:txBody>
          <a:bodyPr wrap="none" rtlCol="0">
            <a:spAutoFit/>
          </a:bodyPr>
          <a:lstStyle/>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行</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データ（口コミ</a:t>
            </a:r>
            <a:r>
              <a:rPr kumimoji="1" lang="en-US" altLang="ja-JP" sz="2400" dirty="0">
                <a:latin typeface="メイリオ" panose="020B0604030504040204" pitchFamily="50" charset="-128"/>
                <a:ea typeface="メイリオ" panose="020B0604030504040204" pitchFamily="50" charset="-128"/>
              </a:rPr>
              <a:t>etc.)</a:t>
            </a: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データは単語ベクトルで表現</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の辞書要素数（列見出しの数）</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solidFill>
                  <a:srgbClr val="FF0000"/>
                </a:solidFill>
                <a:latin typeface="メイリオ" panose="020B0604030504040204" pitchFamily="50" charset="-128"/>
                <a:ea typeface="メイリオ" panose="020B0604030504040204" pitchFamily="50" charset="-128"/>
              </a:rPr>
              <a:t>ベクトル次元数</a:t>
            </a:r>
          </a:p>
        </p:txBody>
      </p:sp>
    </p:spTree>
    <p:extLst>
      <p:ext uri="{BB962C8B-B14F-4D97-AF65-F5344CB8AC3E}">
        <p14:creationId xmlns:p14="http://schemas.microsoft.com/office/powerpoint/2010/main" val="4211698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325BA82-A73D-9B67-6E42-469FCEA5B8CD}"/>
              </a:ext>
            </a:extLst>
          </p:cNvPr>
          <p:cNvSpPr txBox="1"/>
          <p:nvPr/>
        </p:nvSpPr>
        <p:spPr>
          <a:xfrm>
            <a:off x="525517" y="578069"/>
            <a:ext cx="6038833"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演習：</a:t>
            </a:r>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を手で作成してみる</a:t>
            </a:r>
          </a:p>
        </p:txBody>
      </p:sp>
      <p:sp>
        <p:nvSpPr>
          <p:cNvPr id="3" name="テキスト ボックス 2">
            <a:extLst>
              <a:ext uri="{FF2B5EF4-FFF2-40B4-BE49-F238E27FC236}">
                <a16:creationId xmlns:a16="http://schemas.microsoft.com/office/drawing/2014/main" id="{79600242-F11A-0D3E-2E93-EEA64CE68BC5}"/>
              </a:ext>
            </a:extLst>
          </p:cNvPr>
          <p:cNvSpPr txBox="1"/>
          <p:nvPr/>
        </p:nvSpPr>
        <p:spPr>
          <a:xfrm>
            <a:off x="525517" y="1271751"/>
            <a:ext cx="4575291" cy="461665"/>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を作成する手順を理解する</a:t>
            </a:r>
          </a:p>
        </p:txBody>
      </p:sp>
      <p:sp>
        <p:nvSpPr>
          <p:cNvPr id="4" name="テキスト ボックス 3">
            <a:extLst>
              <a:ext uri="{FF2B5EF4-FFF2-40B4-BE49-F238E27FC236}">
                <a16:creationId xmlns:a16="http://schemas.microsoft.com/office/drawing/2014/main" id="{62339313-9BFB-BE08-E4D0-BC22A3DD44E4}"/>
              </a:ext>
            </a:extLst>
          </p:cNvPr>
          <p:cNvSpPr txBox="1"/>
          <p:nvPr/>
        </p:nvSpPr>
        <p:spPr>
          <a:xfrm>
            <a:off x="630620" y="1842323"/>
            <a:ext cx="11477297" cy="2308324"/>
          </a:xfrm>
          <a:prstGeom prst="rect">
            <a:avLst/>
          </a:prstGeom>
          <a:noFill/>
        </p:spPr>
        <p:txBody>
          <a:bodyPr wrap="square" rtlCol="0">
            <a:spAutoFit/>
          </a:bodyPr>
          <a:lstStyle/>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Bag_of_words.csv</a:t>
            </a:r>
            <a:r>
              <a:rPr kumimoji="1" lang="ja-JP" altLang="en-US" sz="2400" dirty="0">
                <a:latin typeface="メイリオ" panose="020B0604030504040204" pitchFamily="50" charset="-128"/>
                <a:ea typeface="メイリオ" panose="020B0604030504040204" pitchFamily="50" charset="-128"/>
              </a:rPr>
              <a:t>には、レシピ毎の材料リストが入っている（</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行</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レシピ）</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行が</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レシピ。材料名は形態素解析済の単語列と考える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これらを</a:t>
            </a:r>
            <a:r>
              <a:rPr kumimoji="1" lang="en-US" altLang="ja-JP" sz="2400" dirty="0">
                <a:latin typeface="メイリオ" panose="020B0604030504040204" pitchFamily="50" charset="-128"/>
                <a:ea typeface="メイリオ" panose="020B0604030504040204" pitchFamily="50" charset="-128"/>
              </a:rPr>
              <a:t>Bag of Words </a:t>
            </a:r>
            <a:r>
              <a:rPr kumimoji="1" lang="ja-JP" altLang="en-US" sz="2400" dirty="0">
                <a:latin typeface="メイリオ" panose="020B0604030504040204" pitchFamily="50" charset="-128"/>
                <a:ea typeface="メイリオ" panose="020B0604030504040204" pitchFamily="50" charset="-128"/>
              </a:rPr>
              <a:t>に書け（エクセルで書くこと）</a:t>
            </a:r>
          </a:p>
          <a:p>
            <a:pPr marL="457200" indent="-457200" algn="l">
              <a:buFont typeface="+mj-lt"/>
              <a:buAutoNum type="arabicPeriod"/>
            </a:pP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次元数はいくつになるか？</a:t>
            </a:r>
          </a:p>
          <a:p>
            <a:pPr marL="457200" indent="-457200" algn="l">
              <a:buFont typeface="+mj-lt"/>
              <a:buAutoNum type="arabicPeriod"/>
            </a:pP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163859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8CE0D7E-4B54-576A-CCDF-79B1299A9FCF}"/>
              </a:ext>
            </a:extLst>
          </p:cNvPr>
          <p:cNvSpPr txBox="1"/>
          <p:nvPr/>
        </p:nvSpPr>
        <p:spPr>
          <a:xfrm>
            <a:off x="641131" y="546538"/>
            <a:ext cx="6340197"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手作業の手順をプログラムにする</a:t>
            </a:r>
          </a:p>
        </p:txBody>
      </p:sp>
      <p:sp>
        <p:nvSpPr>
          <p:cNvPr id="3" name="テキスト ボックス 2">
            <a:extLst>
              <a:ext uri="{FF2B5EF4-FFF2-40B4-BE49-F238E27FC236}">
                <a16:creationId xmlns:a16="http://schemas.microsoft.com/office/drawing/2014/main" id="{74CBB5A9-8F38-03ED-87BB-C12D354D70A2}"/>
              </a:ext>
            </a:extLst>
          </p:cNvPr>
          <p:cNvSpPr txBox="1"/>
          <p:nvPr/>
        </p:nvSpPr>
        <p:spPr>
          <a:xfrm>
            <a:off x="641131" y="1103585"/>
            <a:ext cx="449353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以下のような手順でやったはず</a:t>
            </a:r>
          </a:p>
        </p:txBody>
      </p:sp>
      <p:graphicFrame>
        <p:nvGraphicFramePr>
          <p:cNvPr id="5" name="図表 4">
            <a:extLst>
              <a:ext uri="{FF2B5EF4-FFF2-40B4-BE49-F238E27FC236}">
                <a16:creationId xmlns:a16="http://schemas.microsoft.com/office/drawing/2014/main" id="{E9D1FE29-7286-F1B5-D2F9-3BC7DD185985}"/>
              </a:ext>
            </a:extLst>
          </p:cNvPr>
          <p:cNvGraphicFramePr/>
          <p:nvPr>
            <p:extLst>
              <p:ext uri="{D42A27DB-BD31-4B8C-83A1-F6EECF244321}">
                <p14:modId xmlns:p14="http://schemas.microsoft.com/office/powerpoint/2010/main" val="3141384647"/>
              </p:ext>
            </p:extLst>
          </p:nvPr>
        </p:nvGraphicFramePr>
        <p:xfrm>
          <a:off x="346841" y="2122297"/>
          <a:ext cx="4493538" cy="2984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テキスト ボックス 5">
            <a:extLst>
              <a:ext uri="{FF2B5EF4-FFF2-40B4-BE49-F238E27FC236}">
                <a16:creationId xmlns:a16="http://schemas.microsoft.com/office/drawing/2014/main" id="{01523BA2-5BCC-4980-B42C-4CFB75E46D14}"/>
              </a:ext>
            </a:extLst>
          </p:cNvPr>
          <p:cNvSpPr txBox="1"/>
          <p:nvPr/>
        </p:nvSpPr>
        <p:spPr>
          <a:xfrm>
            <a:off x="4162097" y="2556234"/>
            <a:ext cx="7263527"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全単語を見て、重複しないように列見出しに並べる</a:t>
            </a:r>
          </a:p>
        </p:txBody>
      </p:sp>
      <p:sp>
        <p:nvSpPr>
          <p:cNvPr id="7" name="テキスト ボックス 6">
            <a:extLst>
              <a:ext uri="{FF2B5EF4-FFF2-40B4-BE49-F238E27FC236}">
                <a16:creationId xmlns:a16="http://schemas.microsoft.com/office/drawing/2014/main" id="{5DCE9408-8BCD-CAAE-B81C-0A95F57B77EA}"/>
              </a:ext>
            </a:extLst>
          </p:cNvPr>
          <p:cNvSpPr txBox="1"/>
          <p:nvPr/>
        </p:nvSpPr>
        <p:spPr>
          <a:xfrm>
            <a:off x="4162098" y="4309241"/>
            <a:ext cx="7378262"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データ毎に出現した単語で列見出しを参照して該当列に頻度をカウント。該当なければ０</a:t>
            </a:r>
          </a:p>
        </p:txBody>
      </p:sp>
      <p:sp>
        <p:nvSpPr>
          <p:cNvPr id="9" name="テキスト ボックス 8">
            <a:extLst>
              <a:ext uri="{FF2B5EF4-FFF2-40B4-BE49-F238E27FC236}">
                <a16:creationId xmlns:a16="http://schemas.microsoft.com/office/drawing/2014/main" id="{67652B1F-B3FB-E788-BB9B-0D3A3C6F0080}"/>
              </a:ext>
            </a:extLst>
          </p:cNvPr>
          <p:cNvSpPr txBox="1"/>
          <p:nvPr/>
        </p:nvSpPr>
        <p:spPr>
          <a:xfrm>
            <a:off x="830317" y="5654566"/>
            <a:ext cx="10710043"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次頁以降に手作業で</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にしたレシピデータをプログラムで</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にする方法を解説する</a:t>
            </a:r>
          </a:p>
        </p:txBody>
      </p:sp>
    </p:spTree>
    <p:extLst>
      <p:ext uri="{BB962C8B-B14F-4D97-AF65-F5344CB8AC3E}">
        <p14:creationId xmlns:p14="http://schemas.microsoft.com/office/powerpoint/2010/main" val="1345818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6FFAD6F-464B-A0E3-74C7-D02DDCEFA408}"/>
              </a:ext>
            </a:extLst>
          </p:cNvPr>
          <p:cNvSpPr txBox="1"/>
          <p:nvPr/>
        </p:nvSpPr>
        <p:spPr>
          <a:xfrm>
            <a:off x="419063" y="219816"/>
            <a:ext cx="7518405"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コーディング１</a:t>
            </a:r>
            <a:r>
              <a:rPr kumimoji="1" lang="en-US" altLang="ja-JP" sz="3200" dirty="0">
                <a:latin typeface="メイリオ" panose="020B0604030504040204" pitchFamily="50" charset="-128"/>
                <a:ea typeface="メイリオ" panose="020B0604030504040204" pitchFamily="50" charset="-128"/>
              </a:rPr>
              <a:t> </a:t>
            </a:r>
            <a:r>
              <a:rPr kumimoji="1" lang="ja-JP" altLang="en-US" sz="3200" dirty="0">
                <a:latin typeface="メイリオ" panose="020B0604030504040204" pitchFamily="50" charset="-128"/>
                <a:ea typeface="メイリオ" panose="020B0604030504040204" pitchFamily="50" charset="-128"/>
              </a:rPr>
              <a:t>：</a:t>
            </a:r>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辞書の作成</a:t>
            </a:r>
          </a:p>
        </p:txBody>
      </p:sp>
      <p:graphicFrame>
        <p:nvGraphicFramePr>
          <p:cNvPr id="3" name="表 2">
            <a:extLst>
              <a:ext uri="{FF2B5EF4-FFF2-40B4-BE49-F238E27FC236}">
                <a16:creationId xmlns:a16="http://schemas.microsoft.com/office/drawing/2014/main" id="{AC96A476-96EC-890D-47E2-8E76C701271F}"/>
              </a:ext>
            </a:extLst>
          </p:cNvPr>
          <p:cNvGraphicFramePr>
            <a:graphicFrameLocks noGrp="1"/>
          </p:cNvGraphicFramePr>
          <p:nvPr>
            <p:extLst>
              <p:ext uri="{D42A27DB-BD31-4B8C-83A1-F6EECF244321}">
                <p14:modId xmlns:p14="http://schemas.microsoft.com/office/powerpoint/2010/main" val="1021653392"/>
              </p:ext>
            </p:extLst>
          </p:nvPr>
        </p:nvGraphicFramePr>
        <p:xfrm>
          <a:off x="2138518" y="3044960"/>
          <a:ext cx="8559936" cy="914400"/>
        </p:xfrm>
        <a:graphic>
          <a:graphicData uri="http://schemas.openxmlformats.org/drawingml/2006/table">
            <a:tbl>
              <a:tblPr firstRow="1" bandRow="1">
                <a:tableStyleId>{5940675A-B579-460E-94D1-54222C63F5DA}</a:tableStyleId>
              </a:tblPr>
              <a:tblGrid>
                <a:gridCol w="1222848">
                  <a:extLst>
                    <a:ext uri="{9D8B030D-6E8A-4147-A177-3AD203B41FA5}">
                      <a16:colId xmlns:a16="http://schemas.microsoft.com/office/drawing/2014/main" val="1281661057"/>
                    </a:ext>
                  </a:extLst>
                </a:gridCol>
                <a:gridCol w="1222848">
                  <a:extLst>
                    <a:ext uri="{9D8B030D-6E8A-4147-A177-3AD203B41FA5}">
                      <a16:colId xmlns:a16="http://schemas.microsoft.com/office/drawing/2014/main" val="3202091198"/>
                    </a:ext>
                  </a:extLst>
                </a:gridCol>
                <a:gridCol w="1222848">
                  <a:extLst>
                    <a:ext uri="{9D8B030D-6E8A-4147-A177-3AD203B41FA5}">
                      <a16:colId xmlns:a16="http://schemas.microsoft.com/office/drawing/2014/main" val="1730088140"/>
                    </a:ext>
                  </a:extLst>
                </a:gridCol>
                <a:gridCol w="1222848">
                  <a:extLst>
                    <a:ext uri="{9D8B030D-6E8A-4147-A177-3AD203B41FA5}">
                      <a16:colId xmlns:a16="http://schemas.microsoft.com/office/drawing/2014/main" val="1267679389"/>
                    </a:ext>
                  </a:extLst>
                </a:gridCol>
                <a:gridCol w="1222848">
                  <a:extLst>
                    <a:ext uri="{9D8B030D-6E8A-4147-A177-3AD203B41FA5}">
                      <a16:colId xmlns:a16="http://schemas.microsoft.com/office/drawing/2014/main" val="752363984"/>
                    </a:ext>
                  </a:extLst>
                </a:gridCol>
                <a:gridCol w="1222848">
                  <a:extLst>
                    <a:ext uri="{9D8B030D-6E8A-4147-A177-3AD203B41FA5}">
                      <a16:colId xmlns:a16="http://schemas.microsoft.com/office/drawing/2014/main" val="626058433"/>
                    </a:ext>
                  </a:extLst>
                </a:gridCol>
                <a:gridCol w="1222848">
                  <a:extLst>
                    <a:ext uri="{9D8B030D-6E8A-4147-A177-3AD203B41FA5}">
                      <a16:colId xmlns:a16="http://schemas.microsoft.com/office/drawing/2014/main" val="72748011"/>
                    </a:ext>
                  </a:extLst>
                </a:gridCol>
              </a:tblGrid>
              <a:tr h="370840">
                <a:tc>
                  <a:txBody>
                    <a:bodyPr/>
                    <a:lstStyle/>
                    <a:p>
                      <a:r>
                        <a:rPr kumimoji="1" lang="ja-JP" altLang="en-US" sz="1800" dirty="0"/>
                        <a:t>ホットケーキミックス</a:t>
                      </a:r>
                    </a:p>
                  </a:txBody>
                  <a:tcPr/>
                </a:tc>
                <a:tc>
                  <a:txBody>
                    <a:bodyPr/>
                    <a:lstStyle/>
                    <a:p>
                      <a:r>
                        <a:rPr kumimoji="1" lang="ja-JP" altLang="en-US" sz="1800" dirty="0"/>
                        <a:t>卵</a:t>
                      </a:r>
                    </a:p>
                  </a:txBody>
                  <a:tcPr/>
                </a:tc>
                <a:tc>
                  <a:txBody>
                    <a:bodyPr/>
                    <a:lstStyle/>
                    <a:p>
                      <a:r>
                        <a:rPr kumimoji="1" lang="ja-JP" altLang="en-US" sz="1800" dirty="0"/>
                        <a:t>牛乳</a:t>
                      </a:r>
                    </a:p>
                  </a:txBody>
                  <a:tcPr/>
                </a:tc>
                <a:tc>
                  <a:txBody>
                    <a:bodyPr/>
                    <a:lstStyle/>
                    <a:p>
                      <a:r>
                        <a:rPr kumimoji="1" lang="ja-JP" altLang="en-US" sz="1800" dirty="0"/>
                        <a:t>バター</a:t>
                      </a:r>
                    </a:p>
                  </a:txBody>
                  <a:tcPr/>
                </a:tc>
                <a:tc>
                  <a:txBody>
                    <a:bodyPr/>
                    <a:lstStyle/>
                    <a:p>
                      <a:r>
                        <a:rPr kumimoji="1" lang="ja-JP" altLang="en-US" sz="1800" dirty="0"/>
                        <a:t>豆乳</a:t>
                      </a:r>
                    </a:p>
                  </a:txBody>
                  <a:tcPr/>
                </a:tc>
                <a:tc>
                  <a:txBody>
                    <a:bodyPr/>
                    <a:lstStyle/>
                    <a:p>
                      <a:r>
                        <a:rPr kumimoji="1" lang="ja-JP" altLang="en-US" sz="1800" dirty="0"/>
                        <a:t>米粉</a:t>
                      </a:r>
                    </a:p>
                  </a:txBody>
                  <a:tcPr/>
                </a:tc>
                <a:tc>
                  <a:txBody>
                    <a:bodyPr/>
                    <a:lstStyle/>
                    <a:p>
                      <a:r>
                        <a:rPr kumimoji="1" lang="ja-JP" altLang="en-US" sz="1800" dirty="0"/>
                        <a:t>砂糖</a:t>
                      </a:r>
                    </a:p>
                  </a:txBody>
                  <a:tcPr/>
                </a:tc>
                <a:extLst>
                  <a:ext uri="{0D108BD9-81ED-4DB2-BD59-A6C34878D82A}">
                    <a16:rowId xmlns:a16="http://schemas.microsoft.com/office/drawing/2014/main" val="1044926211"/>
                  </a:ext>
                </a:extLst>
              </a:tr>
            </a:tbl>
          </a:graphicData>
        </a:graphic>
      </p:graphicFrame>
      <p:sp>
        <p:nvSpPr>
          <p:cNvPr id="4" name="テキスト ボックス 3">
            <a:extLst>
              <a:ext uri="{FF2B5EF4-FFF2-40B4-BE49-F238E27FC236}">
                <a16:creationId xmlns:a16="http://schemas.microsoft.com/office/drawing/2014/main" id="{77D16F3A-AC5C-48CB-6A82-09F5985FA831}"/>
              </a:ext>
            </a:extLst>
          </p:cNvPr>
          <p:cNvSpPr txBox="1"/>
          <p:nvPr/>
        </p:nvSpPr>
        <p:spPr>
          <a:xfrm>
            <a:off x="2593084" y="3990080"/>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0 </a:t>
            </a:r>
            <a:endParaRPr kumimoji="1" lang="ja-JP" altLang="en-US" sz="24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FB5A6F0A-BA00-6789-93BF-D70B20398D8A}"/>
              </a:ext>
            </a:extLst>
          </p:cNvPr>
          <p:cNvSpPr txBox="1"/>
          <p:nvPr/>
        </p:nvSpPr>
        <p:spPr>
          <a:xfrm>
            <a:off x="9824443" y="3987253"/>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6 </a:t>
            </a:r>
            <a:endParaRPr kumimoji="1" lang="ja-JP" altLang="en-US" sz="2400" dirty="0">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58115421-9FF3-9CFE-8A1D-07548F87F215}"/>
              </a:ext>
            </a:extLst>
          </p:cNvPr>
          <p:cNvSpPr txBox="1"/>
          <p:nvPr/>
        </p:nvSpPr>
        <p:spPr>
          <a:xfrm>
            <a:off x="8675583" y="3998940"/>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5 </a:t>
            </a:r>
            <a:endParaRPr kumimoji="1" lang="ja-JP" altLang="en-US" sz="2400"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7DD744E9-D678-8367-8A20-4C6539B6A2AF}"/>
              </a:ext>
            </a:extLst>
          </p:cNvPr>
          <p:cNvSpPr txBox="1"/>
          <p:nvPr/>
        </p:nvSpPr>
        <p:spPr>
          <a:xfrm>
            <a:off x="7441136" y="3998940"/>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4 </a:t>
            </a:r>
            <a:endParaRPr kumimoji="1" lang="ja-JP" altLang="en-US" sz="2400" dirty="0">
              <a:latin typeface="メイリオ" panose="020B0604030504040204" pitchFamily="50" charset="-128"/>
              <a:ea typeface="メイリオ" panose="020B0604030504040204" pitchFamily="50" charset="-128"/>
            </a:endParaRPr>
          </a:p>
        </p:txBody>
      </p:sp>
      <p:sp>
        <p:nvSpPr>
          <p:cNvPr id="8" name="テキスト ボックス 7">
            <a:extLst>
              <a:ext uri="{FF2B5EF4-FFF2-40B4-BE49-F238E27FC236}">
                <a16:creationId xmlns:a16="http://schemas.microsoft.com/office/drawing/2014/main" id="{70934CD2-8C85-CDF0-DFDB-E55D22AB0B3B}"/>
              </a:ext>
            </a:extLst>
          </p:cNvPr>
          <p:cNvSpPr txBox="1"/>
          <p:nvPr/>
        </p:nvSpPr>
        <p:spPr>
          <a:xfrm>
            <a:off x="6203180" y="3996098"/>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3 </a:t>
            </a:r>
            <a:endParaRPr kumimoji="1" lang="ja-JP" altLang="en-US" sz="2400" dirty="0">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7539DD59-5585-FED6-68ED-E7F0816F46B4}"/>
              </a:ext>
            </a:extLst>
          </p:cNvPr>
          <p:cNvSpPr txBox="1"/>
          <p:nvPr/>
        </p:nvSpPr>
        <p:spPr>
          <a:xfrm>
            <a:off x="4965224" y="3990079"/>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2 </a:t>
            </a:r>
            <a:endParaRPr kumimoji="1" lang="ja-JP" altLang="en-US" sz="2400"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3848EF01-A523-EA17-9932-56779553FAA2}"/>
              </a:ext>
            </a:extLst>
          </p:cNvPr>
          <p:cNvSpPr txBox="1"/>
          <p:nvPr/>
        </p:nvSpPr>
        <p:spPr>
          <a:xfrm>
            <a:off x="3679669" y="3990080"/>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1 </a:t>
            </a:r>
            <a:endParaRPr kumimoji="1" lang="ja-JP" altLang="en-US" sz="2400" dirty="0">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28BC73F1-AED8-3575-8ADB-120AE6D04916}"/>
              </a:ext>
            </a:extLst>
          </p:cNvPr>
          <p:cNvSpPr txBox="1"/>
          <p:nvPr/>
        </p:nvSpPr>
        <p:spPr>
          <a:xfrm>
            <a:off x="620110" y="1229710"/>
            <a:ext cx="10187404" cy="1200329"/>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データ（レシピ）の全単語を重複がないように取り出す。</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取り出した単語に</a:t>
            </a:r>
            <a:r>
              <a:rPr kumimoji="1" lang="en-US" altLang="ja-JP" sz="2400" dirty="0">
                <a:latin typeface="メイリオ" panose="020B0604030504040204" pitchFamily="50" charset="-128"/>
                <a:ea typeface="メイリオ" panose="020B0604030504040204" pitchFamily="50" charset="-128"/>
              </a:rPr>
              <a:t>id(</a:t>
            </a:r>
            <a:r>
              <a:rPr kumimoji="1" lang="ja-JP" altLang="en-US" sz="2400" dirty="0">
                <a:latin typeface="メイリオ" panose="020B0604030504040204" pitchFamily="50" charset="-128"/>
                <a:ea typeface="メイリオ" panose="020B0604030504040204" pitchFamily="50" charset="-128"/>
              </a:rPr>
              <a:t>シーケンス番号）をつける→</a:t>
            </a:r>
            <a:r>
              <a:rPr kumimoji="1" lang="ja-JP" altLang="en-US" sz="2400" dirty="0">
                <a:solidFill>
                  <a:srgbClr val="FF0000"/>
                </a:solidFill>
                <a:latin typeface="メイリオ" panose="020B0604030504040204" pitchFamily="50" charset="-128"/>
                <a:ea typeface="メイリオ" panose="020B0604030504040204" pitchFamily="50" charset="-128"/>
              </a:rPr>
              <a:t>インデックス</a:t>
            </a:r>
            <a:endParaRPr kumimoji="1" lang="en-US" altLang="ja-JP" sz="2400" dirty="0">
              <a:solidFill>
                <a:srgbClr val="FF0000"/>
              </a:solidFill>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solidFill>
                  <a:srgbClr val="FF0000"/>
                </a:solidFill>
                <a:latin typeface="メイリオ" panose="020B0604030504040204" pitchFamily="50" charset="-128"/>
                <a:ea typeface="メイリオ" panose="020B0604030504040204" pitchFamily="50" charset="-128"/>
              </a:rPr>
              <a:t>インデックスは各データに出現する単語の列番号を参照するのに重要</a:t>
            </a:r>
          </a:p>
        </p:txBody>
      </p:sp>
      <p:sp>
        <p:nvSpPr>
          <p:cNvPr id="14" name="テキスト ボックス 13">
            <a:extLst>
              <a:ext uri="{FF2B5EF4-FFF2-40B4-BE49-F238E27FC236}">
                <a16:creationId xmlns:a16="http://schemas.microsoft.com/office/drawing/2014/main" id="{12489DCC-B67D-D6AE-7003-AD0E36128A38}"/>
              </a:ext>
            </a:extLst>
          </p:cNvPr>
          <p:cNvSpPr txBox="1"/>
          <p:nvPr/>
        </p:nvSpPr>
        <p:spPr>
          <a:xfrm>
            <a:off x="475781" y="3974022"/>
            <a:ext cx="203132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インデックス</a:t>
            </a:r>
          </a:p>
        </p:txBody>
      </p:sp>
    </p:spTree>
    <p:extLst>
      <p:ext uri="{BB962C8B-B14F-4D97-AF65-F5344CB8AC3E}">
        <p14:creationId xmlns:p14="http://schemas.microsoft.com/office/powerpoint/2010/main" val="192098611"/>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kumimoji="1" sz="2400" dirty="0" smtClean="0">
            <a:latin typeface="メイリオ" panose="020B0604030504040204" pitchFamily="50" charset="-128"/>
            <a:ea typeface="メイリオ" panose="020B0604030504040204" pitchFamily="50" charset="-128"/>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65213</TotalTime>
  <Words>2385</Words>
  <Application>Microsoft Office PowerPoint</Application>
  <PresentationFormat>ワイド画面</PresentationFormat>
  <Paragraphs>262</Paragraphs>
  <Slides>24</Slides>
  <Notes>2</Notes>
  <HiddenSlides>0</HiddenSlides>
  <MMClips>0</MMClips>
  <ScaleCrop>false</ScaleCrop>
  <HeadingPairs>
    <vt:vector size="8" baseType="variant">
      <vt:variant>
        <vt:lpstr>使用されているフォント</vt:lpstr>
      </vt:variant>
      <vt:variant>
        <vt:i4>7</vt:i4>
      </vt:variant>
      <vt:variant>
        <vt:lpstr>テーマ</vt:lpstr>
      </vt:variant>
      <vt:variant>
        <vt:i4>1</vt:i4>
      </vt:variant>
      <vt:variant>
        <vt:lpstr>埋め込まれた OLE サーバー</vt:lpstr>
      </vt:variant>
      <vt:variant>
        <vt:i4>1</vt:i4>
      </vt:variant>
      <vt:variant>
        <vt:lpstr>スライド タイトル</vt:lpstr>
      </vt:variant>
      <vt:variant>
        <vt:i4>24</vt:i4>
      </vt:variant>
    </vt:vector>
  </HeadingPairs>
  <TitlesOfParts>
    <vt:vector size="33" baseType="lpstr">
      <vt:lpstr>メイリオ</vt:lpstr>
      <vt:lpstr>游ゴシック</vt:lpstr>
      <vt:lpstr>Arial</vt:lpstr>
      <vt:lpstr>Calibri</vt:lpstr>
      <vt:lpstr>Calibri Light</vt:lpstr>
      <vt:lpstr>Cambria Math</vt:lpstr>
      <vt:lpstr>Wingdings</vt:lpstr>
      <vt:lpstr>Office テーマ</vt:lpstr>
      <vt:lpstr>Worksheet</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hiroshi uehara</dc:creator>
  <cp:lastModifiedBy>Hiroshi Uehara</cp:lastModifiedBy>
  <cp:revision>953</cp:revision>
  <dcterms:created xsi:type="dcterms:W3CDTF">2017-07-18T05:09:25Z</dcterms:created>
  <dcterms:modified xsi:type="dcterms:W3CDTF">2024-05-02T03:11:16Z</dcterms:modified>
</cp:coreProperties>
</file>