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1192" r:id="rId3"/>
    <p:sldId id="1193" r:id="rId4"/>
    <p:sldId id="1194" r:id="rId5"/>
    <p:sldId id="1196" r:id="rId6"/>
    <p:sldId id="354" r:id="rId7"/>
    <p:sldId id="1197" r:id="rId8"/>
    <p:sldId id="1198" r:id="rId9"/>
    <p:sldId id="1199" r:id="rId10"/>
    <p:sldId id="282" r:id="rId11"/>
    <p:sldId id="1200" r:id="rId12"/>
    <p:sldId id="357" r:id="rId13"/>
    <p:sldId id="363" r:id="rId14"/>
    <p:sldId id="1195" r:id="rId15"/>
    <p:sldId id="1212" r:id="rId16"/>
    <p:sldId id="364" r:id="rId17"/>
    <p:sldId id="365" r:id="rId18"/>
    <p:sldId id="1203" r:id="rId19"/>
    <p:sldId id="382" r:id="rId20"/>
    <p:sldId id="1206" r:id="rId21"/>
    <p:sldId id="1207" r:id="rId22"/>
    <p:sldId id="1204" r:id="rId23"/>
    <p:sldId id="1208" r:id="rId24"/>
    <p:sldId id="1209" r:id="rId25"/>
    <p:sldId id="1210" r:id="rId26"/>
    <p:sldId id="121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B9CA"/>
    <a:srgbClr val="FFFFFF"/>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6" autoAdjust="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2024/6/12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3</a:t>
            </a:fld>
            <a:endParaRPr kumimoji="1" lang="ja-JP" altLang="en-US"/>
          </a:p>
        </p:txBody>
      </p:sp>
    </p:spTree>
    <p:extLst>
      <p:ext uri="{BB962C8B-B14F-4D97-AF65-F5344CB8AC3E}">
        <p14:creationId xmlns:p14="http://schemas.microsoft.com/office/powerpoint/2010/main" val="20084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20</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25</a:t>
            </a:fld>
            <a:endParaRPr kumimoji="1" lang="ja-JP" altLang="en-US"/>
          </a:p>
        </p:txBody>
      </p:sp>
    </p:spTree>
    <p:extLst>
      <p:ext uri="{BB962C8B-B14F-4D97-AF65-F5344CB8AC3E}">
        <p14:creationId xmlns:p14="http://schemas.microsoft.com/office/powerpoint/2010/main" val="28174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2024/6/12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2024/6/12</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5352"/>
            <a:ext cx="40318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空間的な意味</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561138"/>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の列数を次元数と呼ぶのは空間の次元だから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a:t>
            </a:r>
            <a:r>
              <a:rPr kumimoji="1" lang="en-US" altLang="ja-JP" sz="2400" dirty="0">
                <a:latin typeface="メイリオ" panose="020B0604030504040204" pitchFamily="50" charset="-128"/>
                <a:ea typeface="メイリオ" panose="020B0604030504040204" pitchFamily="50" charset="-128"/>
              </a:rPr>
              <a:t>Tabelog_bow.csv</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
        <p:nvSpPr>
          <p:cNvPr id="5" name="テキスト ボックス 4">
            <a:extLst>
              <a:ext uri="{FF2B5EF4-FFF2-40B4-BE49-F238E27FC236}">
                <a16:creationId xmlns:a16="http://schemas.microsoft.com/office/drawing/2014/main" id="{60581D0D-AF97-08F9-7588-BEBDD4F9878D}"/>
              </a:ext>
            </a:extLst>
          </p:cNvPr>
          <p:cNvSpPr txBox="1"/>
          <p:nvPr/>
        </p:nvSpPr>
        <p:spPr>
          <a:xfrm>
            <a:off x="1183747" y="1609707"/>
            <a:ext cx="2946640"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tabelog_bow_simple.csv</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D2326EF1-C3AE-D6DE-F129-5AB6FE216534}"/>
              </a:ext>
            </a:extLst>
          </p:cNvPr>
          <p:cNvGraphicFramePr>
            <a:graphicFrameLocks noGrp="1"/>
          </p:cNvGraphicFramePr>
          <p:nvPr>
            <p:extLst>
              <p:ext uri="{D42A27DB-BD31-4B8C-83A1-F6EECF244321}">
                <p14:modId xmlns:p14="http://schemas.microsoft.com/office/powerpoint/2010/main" val="3815369598"/>
              </p:ext>
            </p:extLst>
          </p:nvPr>
        </p:nvGraphicFramePr>
        <p:xfrm>
          <a:off x="1507531" y="3787330"/>
          <a:ext cx="4699166" cy="1854200"/>
        </p:xfrm>
        <a:graphic>
          <a:graphicData uri="http://schemas.openxmlformats.org/drawingml/2006/table">
            <a:tbl>
              <a:tblPr firstRow="1" bandRow="1">
                <a:tableStyleId>{5940675A-B579-460E-94D1-54222C63F5DA}</a:tableStyleId>
              </a:tblPr>
              <a:tblGrid>
                <a:gridCol w="1600037">
                  <a:extLst>
                    <a:ext uri="{9D8B030D-6E8A-4147-A177-3AD203B41FA5}">
                      <a16:colId xmlns:a16="http://schemas.microsoft.com/office/drawing/2014/main" val="1351092789"/>
                    </a:ext>
                  </a:extLst>
                </a:gridCol>
                <a:gridCol w="1033043">
                  <a:extLst>
                    <a:ext uri="{9D8B030D-6E8A-4147-A177-3AD203B41FA5}">
                      <a16:colId xmlns:a16="http://schemas.microsoft.com/office/drawing/2014/main" val="2234572848"/>
                    </a:ext>
                  </a:extLst>
                </a:gridCol>
                <a:gridCol w="1033043">
                  <a:extLst>
                    <a:ext uri="{9D8B030D-6E8A-4147-A177-3AD203B41FA5}">
                      <a16:colId xmlns:a16="http://schemas.microsoft.com/office/drawing/2014/main" val="2358935604"/>
                    </a:ext>
                  </a:extLst>
                </a:gridCol>
                <a:gridCol w="1033043">
                  <a:extLst>
                    <a:ext uri="{9D8B030D-6E8A-4147-A177-3AD203B41FA5}">
                      <a16:colId xmlns:a16="http://schemas.microsoft.com/office/drawing/2014/main" val="2759564544"/>
                    </a:ext>
                  </a:extLst>
                </a:gridCol>
              </a:tblGrid>
              <a:tr h="370840">
                <a:tc>
                  <a:txBody>
                    <a:bodyPr/>
                    <a:lstStyle/>
                    <a:p>
                      <a:endParaRPr kumimoji="1" lang="ja-JP" altLang="en-US" dirty="0"/>
                    </a:p>
                  </a:txBody>
                  <a:tcPr/>
                </a:tc>
                <a:tc>
                  <a:txBody>
                    <a:bodyPr/>
                    <a:lstStyle/>
                    <a:p>
                      <a:r>
                        <a:rPr kumimoji="1" lang="ja-JP" altLang="en-US" dirty="0"/>
                        <a:t>コシ</a:t>
                      </a:r>
                    </a:p>
                  </a:txBody>
                  <a:tcPr/>
                </a:tc>
                <a:tc>
                  <a:txBody>
                    <a:bodyPr/>
                    <a:lstStyle/>
                    <a:p>
                      <a:r>
                        <a:rPr kumimoji="1" lang="ja-JP" altLang="en-US" dirty="0"/>
                        <a:t>醤油</a:t>
                      </a:r>
                    </a:p>
                  </a:txBody>
                  <a:tcPr/>
                </a:tc>
                <a:tc>
                  <a:txBody>
                    <a:bodyPr/>
                    <a:lstStyle/>
                    <a:p>
                      <a:r>
                        <a:rPr kumimoji="1" lang="ja-JP" altLang="en-US" dirty="0"/>
                        <a:t>スープ</a:t>
                      </a:r>
                    </a:p>
                  </a:txBody>
                  <a:tcPr/>
                </a:tc>
                <a:extLst>
                  <a:ext uri="{0D108BD9-81ED-4DB2-BD59-A6C34878D82A}">
                    <a16:rowId xmlns:a16="http://schemas.microsoft.com/office/drawing/2014/main" val="1818043114"/>
                  </a:ext>
                </a:extLst>
              </a:tr>
              <a:tr h="370840">
                <a:tc>
                  <a:txBody>
                    <a:bodyPr/>
                    <a:lstStyle/>
                    <a:p>
                      <a:r>
                        <a:rPr kumimoji="1" lang="ja-JP" altLang="en-US" dirty="0"/>
                        <a:t>うどん</a:t>
                      </a:r>
                    </a:p>
                  </a:txBody>
                  <a:tcPr/>
                </a:tc>
                <a:tc>
                  <a:txBody>
                    <a:bodyPr/>
                    <a:lstStyle/>
                    <a:p>
                      <a:r>
                        <a:rPr kumimoji="1" lang="en-US" altLang="ja-JP" dirty="0"/>
                        <a:t>2</a:t>
                      </a:r>
                      <a:endParaRPr kumimoji="1" lang="ja-JP" altLang="en-US" dirty="0"/>
                    </a:p>
                  </a:txBody>
                  <a:tcPr/>
                </a:tc>
                <a:tc>
                  <a:txBody>
                    <a:bodyPr/>
                    <a:lstStyle/>
                    <a:p>
                      <a:r>
                        <a:rPr kumimoji="1" lang="en-US" altLang="ja-JP" dirty="0"/>
                        <a:t>0</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3664896405"/>
                  </a:ext>
                </a:extLst>
              </a:tr>
              <a:tr h="370840">
                <a:tc>
                  <a:txBody>
                    <a:bodyPr/>
                    <a:lstStyle/>
                    <a:p>
                      <a:r>
                        <a:rPr kumimoji="1" lang="ja-JP" altLang="en-US" dirty="0"/>
                        <a:t>うどん</a:t>
                      </a:r>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0</a:t>
                      </a:r>
                      <a:endParaRPr kumimoji="1" lang="ja-JP" altLang="en-US" dirty="0"/>
                    </a:p>
                  </a:txBody>
                  <a:tcPr/>
                </a:tc>
                <a:extLst>
                  <a:ext uri="{0D108BD9-81ED-4DB2-BD59-A6C34878D82A}">
                    <a16:rowId xmlns:a16="http://schemas.microsoft.com/office/drawing/2014/main" val="2981957066"/>
                  </a:ext>
                </a:extLst>
              </a:tr>
              <a:tr h="370840">
                <a:tc>
                  <a:txBody>
                    <a:bodyPr/>
                    <a:lstStyle/>
                    <a:p>
                      <a:r>
                        <a:rPr kumimoji="1" lang="ja-JP" altLang="en-US" dirty="0"/>
                        <a:t>ラーメン</a:t>
                      </a:r>
                    </a:p>
                  </a:txBody>
                  <a:tcPr/>
                </a:tc>
                <a:tc>
                  <a:txBody>
                    <a:bodyPr/>
                    <a:lstStyle/>
                    <a:p>
                      <a:r>
                        <a:rPr kumimoji="1" lang="en-US" altLang="ja-JP" dirty="0"/>
                        <a:t>0</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3</a:t>
                      </a:r>
                      <a:endParaRPr kumimoji="1" lang="ja-JP" altLang="en-US" dirty="0"/>
                    </a:p>
                  </a:txBody>
                  <a:tcPr/>
                </a:tc>
                <a:extLst>
                  <a:ext uri="{0D108BD9-81ED-4DB2-BD59-A6C34878D82A}">
                    <a16:rowId xmlns:a16="http://schemas.microsoft.com/office/drawing/2014/main" val="3998432671"/>
                  </a:ext>
                </a:extLst>
              </a:tr>
              <a:tr h="370840">
                <a:tc>
                  <a:txBody>
                    <a:bodyPr/>
                    <a:lstStyle/>
                    <a:p>
                      <a:r>
                        <a:rPr kumimoji="1" lang="ja-JP" altLang="en-US" dirty="0"/>
                        <a:t>ラーメン</a:t>
                      </a:r>
                    </a:p>
                  </a:txBody>
                  <a:tcPr/>
                </a:tc>
                <a:tc>
                  <a:txBody>
                    <a:bodyPr/>
                    <a:lstStyle/>
                    <a:p>
                      <a:r>
                        <a:rPr kumimoji="1" lang="en-US" altLang="ja-JP" dirty="0"/>
                        <a:t>1</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4</a:t>
                      </a:r>
                      <a:endParaRPr kumimoji="1" lang="ja-JP" altLang="en-US" dirty="0"/>
                    </a:p>
                  </a:txBody>
                  <a:tcPr/>
                </a:tc>
                <a:extLst>
                  <a:ext uri="{0D108BD9-81ED-4DB2-BD59-A6C34878D82A}">
                    <a16:rowId xmlns:a16="http://schemas.microsoft.com/office/drawing/2014/main" val="1138562621"/>
                  </a:ext>
                </a:extLst>
              </a:tr>
            </a:tbl>
          </a:graphicData>
        </a:graphic>
      </p:graphicFrame>
      <p:cxnSp>
        <p:nvCxnSpPr>
          <p:cNvPr id="4" name="直線矢印コネクタ 3">
            <a:extLst>
              <a:ext uri="{FF2B5EF4-FFF2-40B4-BE49-F238E27FC236}">
                <a16:creationId xmlns:a16="http://schemas.microsoft.com/office/drawing/2014/main" id="{40EE82D9-5470-5D7B-145B-4DEAC5CC14AC}"/>
              </a:ext>
            </a:extLst>
          </p:cNvPr>
          <p:cNvCxnSpPr/>
          <p:nvPr/>
        </p:nvCxnSpPr>
        <p:spPr>
          <a:xfrm flipV="1">
            <a:off x="9206190" y="2753033"/>
            <a:ext cx="0" cy="18681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線矢印コネクタ 4">
            <a:extLst>
              <a:ext uri="{FF2B5EF4-FFF2-40B4-BE49-F238E27FC236}">
                <a16:creationId xmlns:a16="http://schemas.microsoft.com/office/drawing/2014/main" id="{D4F0CAF4-5DC7-938B-C9E5-32344CF58F95}"/>
              </a:ext>
            </a:extLst>
          </p:cNvPr>
          <p:cNvCxnSpPr>
            <a:cxnSpLocks/>
          </p:cNvCxnSpPr>
          <p:nvPr/>
        </p:nvCxnSpPr>
        <p:spPr>
          <a:xfrm>
            <a:off x="9206190" y="4621162"/>
            <a:ext cx="1956619" cy="69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C7E8CDCB-2982-5A67-941B-F9556B938FCA}"/>
              </a:ext>
            </a:extLst>
          </p:cNvPr>
          <p:cNvCxnSpPr>
            <a:cxnSpLocks/>
          </p:cNvCxnSpPr>
          <p:nvPr/>
        </p:nvCxnSpPr>
        <p:spPr>
          <a:xfrm flipH="1">
            <a:off x="7613364" y="4621162"/>
            <a:ext cx="1592826" cy="69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テキスト ボックス 10">
            <a:extLst>
              <a:ext uri="{FF2B5EF4-FFF2-40B4-BE49-F238E27FC236}">
                <a16:creationId xmlns:a16="http://schemas.microsoft.com/office/drawing/2014/main" id="{099A529C-6734-8F24-B4E8-2DAA4A321FE9}"/>
              </a:ext>
            </a:extLst>
          </p:cNvPr>
          <p:cNvSpPr txBox="1"/>
          <p:nvPr/>
        </p:nvSpPr>
        <p:spPr>
          <a:xfrm>
            <a:off x="8409777" y="4714430"/>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68B09A96-E6B8-0EFF-7D11-E5F5053BE47E}"/>
              </a:ext>
            </a:extLst>
          </p:cNvPr>
          <p:cNvSpPr txBox="1"/>
          <p:nvPr/>
        </p:nvSpPr>
        <p:spPr>
          <a:xfrm rot="20210776">
            <a:off x="7399414" y="534365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コシ</a:t>
            </a:r>
          </a:p>
        </p:txBody>
      </p:sp>
      <p:sp>
        <p:nvSpPr>
          <p:cNvPr id="14" name="テキスト ボックス 13">
            <a:extLst>
              <a:ext uri="{FF2B5EF4-FFF2-40B4-BE49-F238E27FC236}">
                <a16:creationId xmlns:a16="http://schemas.microsoft.com/office/drawing/2014/main" id="{0539AEA5-9E2A-11CB-2D4D-F676F7E42F1A}"/>
              </a:ext>
            </a:extLst>
          </p:cNvPr>
          <p:cNvSpPr txBox="1"/>
          <p:nvPr/>
        </p:nvSpPr>
        <p:spPr>
          <a:xfrm>
            <a:off x="9206190" y="252220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醤油</a:t>
            </a:r>
          </a:p>
        </p:txBody>
      </p:sp>
      <p:sp>
        <p:nvSpPr>
          <p:cNvPr id="15" name="テキスト ボックス 14">
            <a:extLst>
              <a:ext uri="{FF2B5EF4-FFF2-40B4-BE49-F238E27FC236}">
                <a16:creationId xmlns:a16="http://schemas.microsoft.com/office/drawing/2014/main" id="{D710E481-57C6-63A9-953E-A09ECB62B7EF}"/>
              </a:ext>
            </a:extLst>
          </p:cNvPr>
          <p:cNvSpPr txBox="1"/>
          <p:nvPr/>
        </p:nvSpPr>
        <p:spPr>
          <a:xfrm rot="1253015">
            <a:off x="10345903" y="526267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スープ</a:t>
            </a:r>
          </a:p>
        </p:txBody>
      </p:sp>
      <p:sp>
        <p:nvSpPr>
          <p:cNvPr id="16" name="テキスト ボックス 15">
            <a:extLst>
              <a:ext uri="{FF2B5EF4-FFF2-40B4-BE49-F238E27FC236}">
                <a16:creationId xmlns:a16="http://schemas.microsoft.com/office/drawing/2014/main" id="{A51830DE-279B-16ED-256B-1CC8396ED3D4}"/>
              </a:ext>
            </a:extLst>
          </p:cNvPr>
          <p:cNvSpPr txBox="1"/>
          <p:nvPr/>
        </p:nvSpPr>
        <p:spPr>
          <a:xfrm>
            <a:off x="7646092" y="4618688"/>
            <a:ext cx="492443" cy="461665"/>
          </a:xfrm>
          <a:prstGeom prst="rect">
            <a:avLst/>
          </a:prstGeom>
          <a:noFill/>
        </p:spPr>
        <p:txBody>
          <a:bodyPr wrap="none" rtlCol="0">
            <a:spAutoFit/>
          </a:bodyPr>
          <a:lstStyle/>
          <a:p>
            <a:pPr algn="l"/>
            <a:r>
              <a:rPr kumimoji="1" lang="ja-JP" altLang="en-US" sz="2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80C357DA-5E94-7915-460D-D2F42117309D}"/>
              </a:ext>
            </a:extLst>
          </p:cNvPr>
          <p:cNvSpPr txBox="1"/>
          <p:nvPr/>
        </p:nvSpPr>
        <p:spPr>
          <a:xfrm>
            <a:off x="9816509" y="3443056"/>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D8AEB049-7432-2ABB-2C0F-E0F10D082CE6}"/>
              </a:ext>
            </a:extLst>
          </p:cNvPr>
          <p:cNvSpPr txBox="1"/>
          <p:nvPr/>
        </p:nvSpPr>
        <p:spPr>
          <a:xfrm>
            <a:off x="10184499" y="3081403"/>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19" name="楕円 18">
            <a:extLst>
              <a:ext uri="{FF2B5EF4-FFF2-40B4-BE49-F238E27FC236}">
                <a16:creationId xmlns:a16="http://schemas.microsoft.com/office/drawing/2014/main" id="{C49432DF-E727-D152-CCF7-99B84B1AF358}"/>
              </a:ext>
            </a:extLst>
          </p:cNvPr>
          <p:cNvSpPr/>
          <p:nvPr/>
        </p:nvSpPr>
        <p:spPr>
          <a:xfrm rot="648211">
            <a:off x="7340878" y="4355690"/>
            <a:ext cx="1865308" cy="963562"/>
          </a:xfrm>
          <a:prstGeom prst="ellipse">
            <a:avLst/>
          </a:prstGeom>
          <a:noFill/>
          <a:ln w="38100">
            <a:solidFill>
              <a:srgbClr val="ADB9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06E9C5D-B160-53A1-EC2F-472FD6DFC171}"/>
              </a:ext>
            </a:extLst>
          </p:cNvPr>
          <p:cNvSpPr/>
          <p:nvPr/>
        </p:nvSpPr>
        <p:spPr>
          <a:xfrm rot="19836867">
            <a:off x="9322594" y="3066012"/>
            <a:ext cx="1865308" cy="963562"/>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E9F1ED1D-247A-3DC5-4F5E-E77B5BB1D0B5}"/>
              </a:ext>
            </a:extLst>
          </p:cNvPr>
          <p:cNvCxnSpPr/>
          <p:nvPr/>
        </p:nvCxnSpPr>
        <p:spPr>
          <a:xfrm>
            <a:off x="7799523" y="3081403"/>
            <a:ext cx="2753686" cy="19989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F3A7CF4D-D814-EECF-B8D1-6F22663AA4B4}"/>
              </a:ext>
            </a:extLst>
          </p:cNvPr>
          <p:cNvSpPr txBox="1"/>
          <p:nvPr/>
        </p:nvSpPr>
        <p:spPr>
          <a:xfrm>
            <a:off x="6832713" y="3904721"/>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ラーメン領域</a:t>
            </a:r>
          </a:p>
        </p:txBody>
      </p:sp>
      <p:sp>
        <p:nvSpPr>
          <p:cNvPr id="24" name="テキスト ボックス 23">
            <a:extLst>
              <a:ext uri="{FF2B5EF4-FFF2-40B4-BE49-F238E27FC236}">
                <a16:creationId xmlns:a16="http://schemas.microsoft.com/office/drawing/2014/main" id="{7042AD5F-3BD0-A304-B94B-5EF6E3F6CB3A}"/>
              </a:ext>
            </a:extLst>
          </p:cNvPr>
          <p:cNvSpPr txBox="1"/>
          <p:nvPr/>
        </p:nvSpPr>
        <p:spPr>
          <a:xfrm>
            <a:off x="10479418" y="2645049"/>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うどん領域</a:t>
            </a:r>
          </a:p>
        </p:txBody>
      </p:sp>
      <p:sp>
        <p:nvSpPr>
          <p:cNvPr id="25" name="テキスト ボックス 24">
            <a:extLst>
              <a:ext uri="{FF2B5EF4-FFF2-40B4-BE49-F238E27FC236}">
                <a16:creationId xmlns:a16="http://schemas.microsoft.com/office/drawing/2014/main" id="{11FC02B5-B93A-224E-5BB0-39A163EFB865}"/>
              </a:ext>
            </a:extLst>
          </p:cNvPr>
          <p:cNvSpPr txBox="1"/>
          <p:nvPr/>
        </p:nvSpPr>
        <p:spPr>
          <a:xfrm>
            <a:off x="442452" y="334297"/>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は座標（ベクトル）空間</a:t>
            </a:r>
          </a:p>
        </p:txBody>
      </p:sp>
      <p:sp>
        <p:nvSpPr>
          <p:cNvPr id="26" name="テキスト ボックス 25">
            <a:extLst>
              <a:ext uri="{FF2B5EF4-FFF2-40B4-BE49-F238E27FC236}">
                <a16:creationId xmlns:a16="http://schemas.microsoft.com/office/drawing/2014/main" id="{8159E383-7B5A-2360-626A-BFE9B86E3ADD}"/>
              </a:ext>
            </a:extLst>
          </p:cNvPr>
          <p:cNvSpPr txBox="1"/>
          <p:nvPr/>
        </p:nvSpPr>
        <p:spPr>
          <a:xfrm>
            <a:off x="503725" y="959031"/>
            <a:ext cx="7109639"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各行（データ）は空間上の点で表せる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空間上の点の位置は各データの特徴を表す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似ているデータは空間上近い位置に表示される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異なるデータは遠い位置に表示される</a:t>
            </a:r>
          </a:p>
        </p:txBody>
      </p:sp>
      <p:sp>
        <p:nvSpPr>
          <p:cNvPr id="27" name="テキスト ボックス 26">
            <a:extLst>
              <a:ext uri="{FF2B5EF4-FFF2-40B4-BE49-F238E27FC236}">
                <a16:creationId xmlns:a16="http://schemas.microsoft.com/office/drawing/2014/main" id="{69EE11AF-B140-D158-9574-934DC81CFF0B}"/>
              </a:ext>
            </a:extLst>
          </p:cNvPr>
          <p:cNvSpPr txBox="1"/>
          <p:nvPr/>
        </p:nvSpPr>
        <p:spPr>
          <a:xfrm>
            <a:off x="2746929" y="6310320"/>
            <a:ext cx="66479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機械学習、統計解析のデータセット一般も同様</a:t>
            </a:r>
          </a:p>
        </p:txBody>
      </p:sp>
      <p:sp>
        <p:nvSpPr>
          <p:cNvPr id="28" name="テキスト ボックス 27">
            <a:extLst>
              <a:ext uri="{FF2B5EF4-FFF2-40B4-BE49-F238E27FC236}">
                <a16:creationId xmlns:a16="http://schemas.microsoft.com/office/drawing/2014/main" id="{250A7E1A-8598-F770-5338-8E3BD1A7B2E2}"/>
              </a:ext>
            </a:extLst>
          </p:cNvPr>
          <p:cNvSpPr txBox="1"/>
          <p:nvPr/>
        </p:nvSpPr>
        <p:spPr>
          <a:xfrm rot="2233523">
            <a:off x="7234862" y="3099003"/>
            <a:ext cx="2031325"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判別（決定）境界</a:t>
            </a:r>
          </a:p>
        </p:txBody>
      </p:sp>
      <p:cxnSp>
        <p:nvCxnSpPr>
          <p:cNvPr id="30" name="直線矢印コネクタ 29">
            <a:extLst>
              <a:ext uri="{FF2B5EF4-FFF2-40B4-BE49-F238E27FC236}">
                <a16:creationId xmlns:a16="http://schemas.microsoft.com/office/drawing/2014/main" id="{2AC03CF0-167A-F60D-7E8B-D0E5D1E2426E}"/>
              </a:ext>
            </a:extLst>
          </p:cNvPr>
          <p:cNvCxnSpPr/>
          <p:nvPr/>
        </p:nvCxnSpPr>
        <p:spPr>
          <a:xfrm>
            <a:off x="3099704" y="3657678"/>
            <a:ext cx="349045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0D38A093-6C8C-6207-E961-1555804E3DF4}"/>
              </a:ext>
            </a:extLst>
          </p:cNvPr>
          <p:cNvSpPr txBox="1"/>
          <p:nvPr/>
        </p:nvSpPr>
        <p:spPr>
          <a:xfrm>
            <a:off x="3089318" y="3246424"/>
            <a:ext cx="289374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列方向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空間の次元</a:t>
            </a:r>
          </a:p>
        </p:txBody>
      </p:sp>
      <p:cxnSp>
        <p:nvCxnSpPr>
          <p:cNvPr id="33" name="直線矢印コネクタ 32">
            <a:extLst>
              <a:ext uri="{FF2B5EF4-FFF2-40B4-BE49-F238E27FC236}">
                <a16:creationId xmlns:a16="http://schemas.microsoft.com/office/drawing/2014/main" id="{12C9A444-6649-1C05-0C21-7C53E99EE020}"/>
              </a:ext>
            </a:extLst>
          </p:cNvPr>
          <p:cNvCxnSpPr/>
          <p:nvPr/>
        </p:nvCxnSpPr>
        <p:spPr>
          <a:xfrm>
            <a:off x="1199535" y="4045139"/>
            <a:ext cx="0" cy="1596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4B12AFA-2259-B459-5F9A-248914E76EC0}"/>
              </a:ext>
            </a:extLst>
          </p:cNvPr>
          <p:cNvSpPr txBox="1"/>
          <p:nvPr/>
        </p:nvSpPr>
        <p:spPr>
          <a:xfrm>
            <a:off x="0" y="4189411"/>
            <a:ext cx="1160895"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行方向</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データ</a:t>
            </a:r>
          </a:p>
        </p:txBody>
      </p:sp>
      <p:sp>
        <p:nvSpPr>
          <p:cNvPr id="35" name="矢印: 下 34">
            <a:extLst>
              <a:ext uri="{FF2B5EF4-FFF2-40B4-BE49-F238E27FC236}">
                <a16:creationId xmlns:a16="http://schemas.microsoft.com/office/drawing/2014/main" id="{00C71094-3477-2517-D9FD-FAF2C5BE887B}"/>
              </a:ext>
            </a:extLst>
          </p:cNvPr>
          <p:cNvSpPr/>
          <p:nvPr/>
        </p:nvSpPr>
        <p:spPr>
          <a:xfrm>
            <a:off x="5368413" y="5906658"/>
            <a:ext cx="1221742" cy="3000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886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11469807"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=0.8</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シュークリーム口コミ数 </a:t>
            </a:r>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　プリン口コミ数 </a:t>
            </a:r>
            <a:r>
              <a:rPr kumimoji="1" lang="en-US" altLang="ja-JP" sz="2400" dirty="0">
                <a:latin typeface="メイリオ" panose="020B0604030504040204" pitchFamily="50" charset="-128"/>
                <a:ea typeface="メイリオ" panose="020B0604030504040204" pitchFamily="50" charset="-128"/>
              </a:rPr>
              <a:t>25</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2" name="テキスト ボックス 1">
            <a:extLst>
              <a:ext uri="{FF2B5EF4-FFF2-40B4-BE49-F238E27FC236}">
                <a16:creationId xmlns:a16="http://schemas.microsoft.com/office/drawing/2014/main" id="{DB024F8D-ADF1-B0AB-3D56-CF065897F3B7}"/>
              </a:ext>
            </a:extLst>
          </p:cNvPr>
          <p:cNvSpPr txBox="1"/>
          <p:nvPr/>
        </p:nvSpPr>
        <p:spPr>
          <a:xfrm>
            <a:off x="7646204" y="554261"/>
            <a:ext cx="448911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countVectorizer_barChart.py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83022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をラベル別に平均すると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らしさ</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を表す</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873760" y="950570"/>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シュークリーム、プリンの棒グラフはそれぞれの平均的な‘らしさ’を表す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横軸（単語）を確率変数（カテゴリ変数）とすると（合計１にする）分布</a:t>
            </a: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Tree>
    <p:extLst>
      <p:ext uri="{BB962C8B-B14F-4D97-AF65-F5344CB8AC3E}">
        <p14:creationId xmlns:p14="http://schemas.microsoft.com/office/powerpoint/2010/main" val="265908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880241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棒グラフは、多面体の歪んだサイコロと見なすこともできる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C3F432-4443-F379-7700-87EF0E922E17}"/>
              </a:ext>
            </a:extLst>
          </p:cNvPr>
          <p:cNvSpPr txBox="1"/>
          <p:nvPr/>
        </p:nvSpPr>
        <p:spPr>
          <a:xfrm>
            <a:off x="833120" y="64008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9190F299-B721-CC1B-EC71-1F3DA1C6F6E3}"/>
              </a:ext>
            </a:extLst>
          </p:cNvPr>
          <p:cNvSpPr txBox="1"/>
          <p:nvPr/>
        </p:nvSpPr>
        <p:spPr>
          <a:xfrm>
            <a:off x="833120" y="1808480"/>
            <a:ext cx="11033760"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は単語のベクトル空間上での文書（ここでは口コミ）毎の特徴を表す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のラベル別平均ベクトルは（棒グラフ）、ラベル毎に出現する単語の出現確率（カテゴリカル分布）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プリンらしさ確率 を表したものと解釈することもできる</a:t>
            </a:r>
          </a:p>
        </p:txBody>
      </p:sp>
      <p:sp>
        <p:nvSpPr>
          <p:cNvPr id="4" name="テキスト ボックス 3">
            <a:extLst>
              <a:ext uri="{FF2B5EF4-FFF2-40B4-BE49-F238E27FC236}">
                <a16:creationId xmlns:a16="http://schemas.microsoft.com/office/drawing/2014/main" id="{CA4BEFB4-3DD0-56FB-3C6E-61464546EA4D}"/>
              </a:ext>
            </a:extLst>
          </p:cNvPr>
          <p:cNvSpPr txBox="1"/>
          <p:nvPr/>
        </p:nvSpPr>
        <p:spPr>
          <a:xfrm>
            <a:off x="1733267" y="4302642"/>
            <a:ext cx="8725466"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BoW</a:t>
            </a:r>
            <a:r>
              <a:rPr kumimoji="1" lang="ja-JP" altLang="en-US" sz="2800" dirty="0">
                <a:latin typeface="メイリオ" panose="020B0604030504040204" pitchFamily="50" charset="-128"/>
                <a:ea typeface="メイリオ" panose="020B0604030504040204" pitchFamily="50" charset="-128"/>
              </a:rPr>
              <a:t>は文書毎の</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らしさ‘特徴を表現したデータセット</a:t>
            </a:r>
          </a:p>
        </p:txBody>
      </p:sp>
      <p:sp>
        <p:nvSpPr>
          <p:cNvPr id="5" name="矢印: 下 4">
            <a:extLst>
              <a:ext uri="{FF2B5EF4-FFF2-40B4-BE49-F238E27FC236}">
                <a16:creationId xmlns:a16="http://schemas.microsoft.com/office/drawing/2014/main" id="{B04A67B9-ED02-80A0-E2AF-C460D201909A}"/>
              </a:ext>
            </a:extLst>
          </p:cNvPr>
          <p:cNvSpPr/>
          <p:nvPr/>
        </p:nvSpPr>
        <p:spPr>
          <a:xfrm>
            <a:off x="4937760" y="3591768"/>
            <a:ext cx="1899920" cy="4733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20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6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830997"/>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a:t>
            </a:r>
            <a:r>
              <a:rPr kumimoji="1" lang="ja-JP" altLang="en-US" sz="2400">
                <a:latin typeface="メイリオ" panose="020B0604030504040204" pitchFamily="50" charset="-128"/>
                <a:ea typeface="メイリオ" panose="020B0604030504040204" pitchFamily="50" charset="-128"/>
              </a:rPr>
              <a:t>ください。</a:t>
            </a:r>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44BFC29-4A3E-19AC-EA92-0576640AB1BB}"/>
              </a:ext>
            </a:extLst>
          </p:cNvPr>
          <p:cNvPicPr>
            <a:picLocks noChangeAspect="1"/>
          </p:cNvPicPr>
          <p:nvPr/>
        </p:nvPicPr>
        <p:blipFill>
          <a:blip r:embed="rId2"/>
          <a:stretch>
            <a:fillRect/>
          </a:stretch>
        </p:blipFill>
        <p:spPr>
          <a:xfrm>
            <a:off x="131729" y="2748604"/>
            <a:ext cx="11934227" cy="3769800"/>
          </a:xfrm>
          <a:prstGeom prst="rect">
            <a:avLst/>
          </a:prstGeom>
        </p:spPr>
      </p:pic>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073231" y="2411389"/>
            <a:ext cx="708848"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257854" y="766465"/>
            <a:ext cx="1133186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データは単語ベクトルで表現（下例では、ベクトル毎にうどん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ラーメンらしさが浮かび上がる）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　　要素数（語彙見出しの数）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ベクトル次元数</a:t>
            </a:r>
          </a:p>
        </p:txBody>
      </p:sp>
      <p:sp>
        <p:nvSpPr>
          <p:cNvPr id="3" name="テキスト ボックス 2">
            <a:extLst>
              <a:ext uri="{FF2B5EF4-FFF2-40B4-BE49-F238E27FC236}">
                <a16:creationId xmlns:a16="http://schemas.microsoft.com/office/drawing/2014/main" id="{E89F03D5-BC43-A938-4F22-9A93761604FB}"/>
              </a:ext>
            </a:extLst>
          </p:cNvPr>
          <p:cNvSpPr txBox="1"/>
          <p:nvPr/>
        </p:nvSpPr>
        <p:spPr>
          <a:xfrm>
            <a:off x="-31429" y="2787368"/>
            <a:ext cx="1210588" cy="338554"/>
          </a:xfrm>
          <a:prstGeom prst="rect">
            <a:avLst/>
          </a:prstGeom>
          <a:solidFill>
            <a:schemeClr val="bg1"/>
          </a:solidFill>
        </p:spPr>
        <p:txBody>
          <a:bodyPr wrap="none" rtlCol="0">
            <a:spAutoFit/>
          </a:bodyPr>
          <a:lstStyle/>
          <a:p>
            <a:pPr algn="l"/>
            <a:r>
              <a:rPr kumimoji="1" lang="ja-JP" altLang="en-US" sz="1600" dirty="0">
                <a:solidFill>
                  <a:srgbClr val="0070C0"/>
                </a:solidFill>
                <a:latin typeface="メイリオ" panose="020B0604030504040204" pitchFamily="50" charset="-128"/>
                <a:ea typeface="メイリオ" panose="020B0604030504040204" pitchFamily="50" charset="-128"/>
              </a:rPr>
              <a:t>教師ラベル</a:t>
            </a:r>
          </a:p>
        </p:txBody>
      </p:sp>
      <p:sp>
        <p:nvSpPr>
          <p:cNvPr id="4" name="四角形: 角を丸くする 3">
            <a:extLst>
              <a:ext uri="{FF2B5EF4-FFF2-40B4-BE49-F238E27FC236}">
                <a16:creationId xmlns:a16="http://schemas.microsoft.com/office/drawing/2014/main" id="{79537707-9B89-A75A-9BAE-1B883D015623}"/>
              </a:ext>
            </a:extLst>
          </p:cNvPr>
          <p:cNvSpPr/>
          <p:nvPr/>
        </p:nvSpPr>
        <p:spPr>
          <a:xfrm>
            <a:off x="207054" y="3073866"/>
            <a:ext cx="785750" cy="34488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016000" y="2668894"/>
            <a:ext cx="11042842" cy="3954032"/>
          </a:xfrm>
          <a:prstGeom prst="roundRect">
            <a:avLst>
              <a:gd name="adj" fmla="val 6903"/>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29B784E-2E76-6295-9FFD-F94D9071708C}"/>
              </a:ext>
            </a:extLst>
          </p:cNvPr>
          <p:cNvSpPr/>
          <p:nvPr/>
        </p:nvSpPr>
        <p:spPr>
          <a:xfrm>
            <a:off x="1098828" y="2735312"/>
            <a:ext cx="10886118" cy="302914"/>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C560CF3-CA8E-7698-69E8-2BF2B712E2D3}"/>
              </a:ext>
            </a:extLst>
          </p:cNvPr>
          <p:cNvSpPr/>
          <p:nvPr/>
        </p:nvSpPr>
        <p:spPr>
          <a:xfrm>
            <a:off x="2422404" y="1863052"/>
            <a:ext cx="534156" cy="355936"/>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1D18F84-3CFF-01C9-88BE-A084FF1252D4}"/>
              </a:ext>
            </a:extLst>
          </p:cNvPr>
          <p:cNvSpPr txBox="1"/>
          <p:nvPr/>
        </p:nvSpPr>
        <p:spPr>
          <a:xfrm>
            <a:off x="8923141" y="2207229"/>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169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67157</TotalTime>
  <Words>2536</Words>
  <Application>Microsoft Office PowerPoint</Application>
  <PresentationFormat>ワイド画面</PresentationFormat>
  <Paragraphs>301</Paragraphs>
  <Slides>26</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966</cp:revision>
  <dcterms:created xsi:type="dcterms:W3CDTF">2017-07-18T05:09:25Z</dcterms:created>
  <dcterms:modified xsi:type="dcterms:W3CDTF">2024-06-13T03:39:48Z</dcterms:modified>
</cp:coreProperties>
</file>