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1216" r:id="rId3"/>
    <p:sldId id="1217" r:id="rId4"/>
    <p:sldId id="1218" r:id="rId5"/>
    <p:sldId id="1219" r:id="rId6"/>
    <p:sldId id="1221" r:id="rId7"/>
    <p:sldId id="1211" r:id="rId8"/>
    <p:sldId id="1214" r:id="rId9"/>
    <p:sldId id="1222" r:id="rId10"/>
    <p:sldId id="1223" r:id="rId11"/>
    <p:sldId id="1224" r:id="rId12"/>
    <p:sldId id="1225" r:id="rId13"/>
    <p:sldId id="1226" r:id="rId14"/>
    <p:sldId id="1227" r:id="rId15"/>
    <p:sldId id="1228" r:id="rId16"/>
    <p:sldId id="1229" r:id="rId17"/>
    <p:sldId id="1220" r:id="rId18"/>
    <p:sldId id="1230" r:id="rId19"/>
    <p:sldId id="1231" r:id="rId20"/>
    <p:sldId id="1232" r:id="rId21"/>
    <p:sldId id="1233" r:id="rId22"/>
    <p:sldId id="1234" r:id="rId23"/>
    <p:sldId id="1212" r:id="rId24"/>
    <p:sldId id="121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1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1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3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35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0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8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5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97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hyperlink" Target="https://zenn.dev/akira_kashihara/articles/c1b286a0d24d42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akira_kashihara/articles/c1b286a0d24d42" TargetMode="External"/><Relationship Id="rId2" Type="http://schemas.openxmlformats.org/officeDocument/2006/relationships/hyperlink" Target="https://qiita.com/ishizakiiii/items/07cc7e463dceb3efe1a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-acc2.com/programming/python/8709/" TargetMode="External"/><Relationship Id="rId4" Type="http://schemas.openxmlformats.org/officeDocument/2006/relationships/hyperlink" Target="https://www.yakupro.info/entry/ml-naivebaye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367487" y="2499410"/>
            <a:ext cx="969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確率分布モデルによる教師あり学習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00C978-AEA1-F4A7-BC23-A226D8D56E9F}"/>
              </a:ext>
            </a:extLst>
          </p:cNvPr>
          <p:cNvSpPr txBox="1"/>
          <p:nvPr/>
        </p:nvSpPr>
        <p:spPr>
          <a:xfrm>
            <a:off x="548640" y="45720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加算スムージングすると確率分布でなくなる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91FF1-6399-59B3-A1D7-3A919143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99" y="1234440"/>
            <a:ext cx="7363165" cy="24434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66297-8721-991C-E780-182E9834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3708883"/>
            <a:ext cx="6024762" cy="4256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34A594D-D8A9-1F92-EECA-48958276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60" y="5607050"/>
            <a:ext cx="6024754" cy="4256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6178E50-F649-B55A-025C-F5E318F11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99" y="4338667"/>
            <a:ext cx="7363164" cy="1232648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14847B38-F57A-B7BF-B4CE-CFD4F2BDE689}"/>
              </a:ext>
            </a:extLst>
          </p:cNvPr>
          <p:cNvSpPr/>
          <p:nvPr/>
        </p:nvSpPr>
        <p:spPr>
          <a:xfrm>
            <a:off x="8879713" y="3864435"/>
            <a:ext cx="264279" cy="1960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9870B2-F6C4-65AA-0030-34B0294C01C5}"/>
              </a:ext>
            </a:extLst>
          </p:cNvPr>
          <p:cNvSpPr txBox="1"/>
          <p:nvPr/>
        </p:nvSpPr>
        <p:spPr>
          <a:xfrm>
            <a:off x="9194783" y="4614042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にならない</a:t>
            </a:r>
          </a:p>
        </p:txBody>
      </p:sp>
    </p:spTree>
    <p:extLst>
      <p:ext uri="{BB962C8B-B14F-4D97-AF65-F5344CB8AC3E}">
        <p14:creationId xmlns:p14="http://schemas.microsoft.com/office/powerpoint/2010/main" val="32323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51E1C2-21A3-9F3C-65C6-500C3DBA1963}"/>
              </a:ext>
            </a:extLst>
          </p:cNvPr>
          <p:cNvSpPr/>
          <p:nvPr/>
        </p:nvSpPr>
        <p:spPr>
          <a:xfrm>
            <a:off x="6458979" y="3541866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0.06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3FCFBD-0F72-1194-EB17-9F10AD5AA529}"/>
              </a:ext>
            </a:extLst>
          </p:cNvPr>
          <p:cNvSpPr/>
          <p:nvPr/>
        </p:nvSpPr>
        <p:spPr>
          <a:xfrm>
            <a:off x="9312669" y="2759554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0.17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FD1C0E-0549-3022-F74A-67451DC4D958}"/>
              </a:ext>
            </a:extLst>
          </p:cNvPr>
          <p:cNvSpPr/>
          <p:nvPr/>
        </p:nvSpPr>
        <p:spPr>
          <a:xfrm>
            <a:off x="7386079" y="3115154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FFBF28-2400-DC00-7265-5029E53CE8A9}"/>
              </a:ext>
            </a:extLst>
          </p:cNvPr>
          <p:cNvSpPr/>
          <p:nvPr/>
        </p:nvSpPr>
        <p:spPr>
          <a:xfrm>
            <a:off x="10259156" y="3718568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7FEAF62-3917-58DC-D573-8B6A307E1021}"/>
              </a:ext>
            </a:extLst>
          </p:cNvPr>
          <p:cNvCxnSpPr>
            <a:cxnSpLocks/>
          </p:cNvCxnSpPr>
          <p:nvPr/>
        </p:nvCxnSpPr>
        <p:spPr>
          <a:xfrm flipV="1">
            <a:off x="6142708" y="563760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59C2BA-86EA-841D-A8DD-A984D18266AA}"/>
              </a:ext>
            </a:extLst>
          </p:cNvPr>
          <p:cNvSpPr/>
          <p:nvPr/>
        </p:nvSpPr>
        <p:spPr>
          <a:xfrm>
            <a:off x="6458979" y="5083897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0.13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E4DCC6-2645-AF3E-8026-D77B2787AD62}"/>
              </a:ext>
            </a:extLst>
          </p:cNvPr>
          <p:cNvSpPr/>
          <p:nvPr/>
        </p:nvSpPr>
        <p:spPr>
          <a:xfrm>
            <a:off x="9313150" y="5368384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0.05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ED3403-0AA9-BF9C-5EFE-68C5CA5C4834}"/>
              </a:ext>
            </a:extLst>
          </p:cNvPr>
          <p:cNvSpPr/>
          <p:nvPr/>
        </p:nvSpPr>
        <p:spPr>
          <a:xfrm>
            <a:off x="8399977" y="4870536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0.16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387B89-2EEB-31FF-253C-8F6EE1657751}"/>
              </a:ext>
            </a:extLst>
          </p:cNvPr>
          <p:cNvSpPr txBox="1"/>
          <p:nvPr/>
        </p:nvSpPr>
        <p:spPr>
          <a:xfrm>
            <a:off x="6380120" y="57236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987A54-ADEE-ADD3-667E-1E5FCA72D9A5}"/>
              </a:ext>
            </a:extLst>
          </p:cNvPr>
          <p:cNvSpPr txBox="1"/>
          <p:nvPr/>
        </p:nvSpPr>
        <p:spPr>
          <a:xfrm>
            <a:off x="8200468" y="5723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E9CEF2-D03C-F6B1-7855-ABE733873AD8}"/>
              </a:ext>
            </a:extLst>
          </p:cNvPr>
          <p:cNvSpPr txBox="1"/>
          <p:nvPr/>
        </p:nvSpPr>
        <p:spPr>
          <a:xfrm>
            <a:off x="10385481" y="5676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2DCFED-93A6-BEAB-1007-D9F22169632E}"/>
              </a:ext>
            </a:extLst>
          </p:cNvPr>
          <p:cNvSpPr txBox="1"/>
          <p:nvPr/>
        </p:nvSpPr>
        <p:spPr>
          <a:xfrm>
            <a:off x="9150605" y="570713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417E24-BCAF-326D-A3FC-3B7FD9F3EB25}"/>
              </a:ext>
            </a:extLst>
          </p:cNvPr>
          <p:cNvSpPr txBox="1"/>
          <p:nvPr/>
        </p:nvSpPr>
        <p:spPr>
          <a:xfrm>
            <a:off x="7359461" y="57236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F9A6EC-0F5D-C0BE-06ED-BEC0FDFD7E1E}"/>
              </a:ext>
            </a:extLst>
          </p:cNvPr>
          <p:cNvSpPr txBox="1"/>
          <p:nvPr/>
        </p:nvSpPr>
        <p:spPr>
          <a:xfrm>
            <a:off x="7474442" y="234424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635FE6-AF2F-B976-9B5F-D1375C11F963}"/>
              </a:ext>
            </a:extLst>
          </p:cNvPr>
          <p:cNvSpPr txBox="1"/>
          <p:nvPr/>
        </p:nvSpPr>
        <p:spPr>
          <a:xfrm>
            <a:off x="7865482" y="43945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48D935-33FD-00A6-ED5F-0723B005C9B5}"/>
              </a:ext>
            </a:extLst>
          </p:cNvPr>
          <p:cNvCxnSpPr>
            <a:cxnSpLocks/>
          </p:cNvCxnSpPr>
          <p:nvPr/>
        </p:nvCxnSpPr>
        <p:spPr>
          <a:xfrm flipV="1">
            <a:off x="6173188" y="4022254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A9A8C3-B728-069A-03B5-AF01EE91A96C}"/>
              </a:ext>
            </a:extLst>
          </p:cNvPr>
          <p:cNvSpPr/>
          <p:nvPr/>
        </p:nvSpPr>
        <p:spPr>
          <a:xfrm>
            <a:off x="8349374" y="3921958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3D3126-5AC9-DC62-6D13-51F723A6E086}"/>
              </a:ext>
            </a:extLst>
          </p:cNvPr>
          <p:cNvSpPr/>
          <p:nvPr/>
        </p:nvSpPr>
        <p:spPr>
          <a:xfrm>
            <a:off x="10226323" y="5548619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C0A6B88-A2A6-2043-59E7-37E571920AED}"/>
              </a:ext>
            </a:extLst>
          </p:cNvPr>
          <p:cNvSpPr/>
          <p:nvPr/>
        </p:nvSpPr>
        <p:spPr>
          <a:xfrm>
            <a:off x="7344447" y="5555951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C2DE16-2F98-1573-0273-A54BA43282B6}"/>
              </a:ext>
            </a:extLst>
          </p:cNvPr>
          <p:cNvSpPr txBox="1"/>
          <p:nvPr/>
        </p:nvSpPr>
        <p:spPr>
          <a:xfrm>
            <a:off x="8429212" y="358248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C900CCC-4996-C5BB-6238-FE550D931B68}"/>
              </a:ext>
            </a:extLst>
          </p:cNvPr>
          <p:cNvSpPr txBox="1"/>
          <p:nvPr/>
        </p:nvSpPr>
        <p:spPr>
          <a:xfrm>
            <a:off x="10231757" y="526936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38C06D-8942-EEDE-1A4E-7B964B9B48B8}"/>
              </a:ext>
            </a:extLst>
          </p:cNvPr>
          <p:cNvSpPr txBox="1"/>
          <p:nvPr/>
        </p:nvSpPr>
        <p:spPr>
          <a:xfrm>
            <a:off x="7424285" y="524432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A5E3710-DC13-BD6B-AE79-F1E68432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2344249"/>
            <a:ext cx="4860549" cy="374208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3BA0A3-7E7C-174C-00C7-2EED77ABF491}"/>
              </a:ext>
            </a:extLst>
          </p:cNvPr>
          <p:cNvSpPr txBox="1"/>
          <p:nvPr/>
        </p:nvSpPr>
        <p:spPr>
          <a:xfrm>
            <a:off x="670914" y="47707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加算スムージングをしても棒グラフの形状は変わらない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2261C-9866-2E5D-999B-A6EBDFA52E05}"/>
              </a:ext>
            </a:extLst>
          </p:cNvPr>
          <p:cNvSpPr txBox="1"/>
          <p:nvPr/>
        </p:nvSpPr>
        <p:spPr>
          <a:xfrm>
            <a:off x="811368" y="18981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EDF2F1-855F-9A3F-0B14-646E18C20070}"/>
              </a:ext>
            </a:extLst>
          </p:cNvPr>
          <p:cNvSpPr txBox="1"/>
          <p:nvPr/>
        </p:nvSpPr>
        <p:spPr>
          <a:xfrm>
            <a:off x="6113779" y="181433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/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ので、加算スムージングしたものを語彙の確率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に採用する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8612C14-4962-5D6E-D4A9-7310084D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8" y="1107286"/>
                <a:ext cx="9090822" cy="461665"/>
              </a:xfrm>
              <a:prstGeom prst="rect">
                <a:avLst/>
              </a:prstGeom>
              <a:blipFill>
                <a:blip r:embed="rId3"/>
                <a:stretch>
                  <a:fillRect l="-1006" t="-8000" r="-13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5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15645B-51C9-FE98-0C16-D45627065929}"/>
              </a:ext>
            </a:extLst>
          </p:cNvPr>
          <p:cNvSpPr txBox="1"/>
          <p:nvPr/>
        </p:nvSpPr>
        <p:spPr>
          <a:xfrm>
            <a:off x="483800" y="21530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/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67726FE-4BC1-21B5-C7FE-E9E56AB0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0" y="1266590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063" t="-7895" r="-142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A73F22-A4CB-CB3C-E4C7-2B35C9383602}"/>
              </a:ext>
            </a:extLst>
          </p:cNvPr>
          <p:cNvSpPr txBox="1"/>
          <p:nvPr/>
        </p:nvSpPr>
        <p:spPr>
          <a:xfrm>
            <a:off x="483800" y="78040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加算スムージングした確率で再度計算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A49785-4F87-2CF5-7B2D-006EE1B3B83B}"/>
              </a:ext>
            </a:extLst>
          </p:cNvPr>
          <p:cNvSpPr txBox="1"/>
          <p:nvPr/>
        </p:nvSpPr>
        <p:spPr>
          <a:xfrm>
            <a:off x="483800" y="179892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出現した語彙の同時確率を計算する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/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6C3867-C658-B5F2-3AE1-5BE463F1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56" y="2284274"/>
                <a:ext cx="6662978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A35D7D-352B-4879-4C99-2FC90B5EFFCA}"/>
              </a:ext>
            </a:extLst>
          </p:cNvPr>
          <p:cNvSpPr txBox="1"/>
          <p:nvPr/>
        </p:nvSpPr>
        <p:spPr>
          <a:xfrm>
            <a:off x="1586963" y="342900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/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0000003</m:t>
                      </m:r>
                    </m:oMath>
                  </m:oMathPara>
                </a14:m>
                <a:endParaRPr/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5DA3C1C-7812-02BA-423A-57D1C98A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4000285"/>
                <a:ext cx="4516686" cy="738664"/>
              </a:xfrm>
              <a:prstGeom prst="rect">
                <a:avLst/>
              </a:prstGeom>
              <a:blipFill>
                <a:blip r:embed="rId4"/>
                <a:stretch>
                  <a:fillRect l="-405" t="-12397" r="-39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C9CE39-B92E-6201-31EB-35D9B014A78F}"/>
              </a:ext>
            </a:extLst>
          </p:cNvPr>
          <p:cNvSpPr txBox="1"/>
          <p:nvPr/>
        </p:nvSpPr>
        <p:spPr>
          <a:xfrm>
            <a:off x="1586963" y="46415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/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000416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792DF6-7684-6861-D338-6E4356793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4" y="5164747"/>
                <a:ext cx="4328621" cy="369332"/>
              </a:xfrm>
              <a:prstGeom prst="rect">
                <a:avLst/>
              </a:prstGeom>
              <a:blipFill>
                <a:blip r:embed="rId5"/>
                <a:stretch>
                  <a:fillRect l="-704" t="-4918" r="-98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/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DB237B-65C2-FA1E-55A7-C81FB4FF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12" y="2721414"/>
                <a:ext cx="7510326" cy="461665"/>
              </a:xfrm>
              <a:prstGeom prst="rect">
                <a:avLst/>
              </a:prstGeom>
              <a:blipFill>
                <a:blip r:embed="rId6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75F70CC0-95C1-72E5-8F47-7690B1CA4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896" y="3044433"/>
            <a:ext cx="4595411" cy="3537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/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ja-JP" altLang="en-US" sz="32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</m:oMath>
                  </m:oMathPara>
                </a14:m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4BFE44-E3C7-2098-047F-A84AE9CB8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941" y="5971949"/>
                <a:ext cx="5272149" cy="6481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78EA5-D78C-1714-8E6D-C7611948C1DD}"/>
              </a:ext>
            </a:extLst>
          </p:cNvPr>
          <p:cNvSpPr txBox="1"/>
          <p:nvPr/>
        </p:nvSpPr>
        <p:spPr>
          <a:xfrm>
            <a:off x="1295112" y="562335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妥当な結果になった！</a:t>
            </a:r>
          </a:p>
        </p:txBody>
      </p:sp>
    </p:spTree>
    <p:extLst>
      <p:ext uri="{BB962C8B-B14F-4D97-AF65-F5344CB8AC3E}">
        <p14:creationId xmlns:p14="http://schemas.microsoft.com/office/powerpoint/2010/main" val="74371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0ED65F0E-E545-72D2-E69B-56E825E9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9" y="3289060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297F5623-E10A-EB11-BF8C-93AC43A5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64" y="3801505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5C172F-C2B8-758D-7F36-C1BBC7D4FBB6}"/>
              </a:ext>
            </a:extLst>
          </p:cNvPr>
          <p:cNvSpPr/>
          <p:nvPr/>
        </p:nvSpPr>
        <p:spPr>
          <a:xfrm>
            <a:off x="1447970" y="3233815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B80AF3-343A-8504-679B-C70A0CACBBAF}"/>
              </a:ext>
            </a:extLst>
          </p:cNvPr>
          <p:cNvSpPr txBox="1"/>
          <p:nvPr/>
        </p:nvSpPr>
        <p:spPr>
          <a:xfrm>
            <a:off x="1917245" y="2872120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EB097A-7927-ECF5-D271-86295806DE75}"/>
              </a:ext>
            </a:extLst>
          </p:cNvPr>
          <p:cNvSpPr txBox="1"/>
          <p:nvPr/>
        </p:nvSpPr>
        <p:spPr>
          <a:xfrm>
            <a:off x="7480333" y="58077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37934D-CB90-42F1-1418-C6C5FA8FF039}"/>
              </a:ext>
            </a:extLst>
          </p:cNvPr>
          <p:cNvSpPr txBox="1"/>
          <p:nvPr/>
        </p:nvSpPr>
        <p:spPr>
          <a:xfrm>
            <a:off x="6965983" y="5381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723DDF-E410-AA9D-0602-B86DF3A78EF3}"/>
              </a:ext>
            </a:extLst>
          </p:cNvPr>
          <p:cNvSpPr txBox="1"/>
          <p:nvPr/>
        </p:nvSpPr>
        <p:spPr>
          <a:xfrm>
            <a:off x="7530934" y="50006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83D225-A2D0-9D80-3F37-09852C2B1190}"/>
              </a:ext>
            </a:extLst>
          </p:cNvPr>
          <p:cNvSpPr txBox="1"/>
          <p:nvPr/>
        </p:nvSpPr>
        <p:spPr>
          <a:xfrm>
            <a:off x="3579131" y="4574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2234D9-55D7-1B9A-C7CB-F370C9D76470}"/>
              </a:ext>
            </a:extLst>
          </p:cNvPr>
          <p:cNvSpPr txBox="1"/>
          <p:nvPr/>
        </p:nvSpPr>
        <p:spPr>
          <a:xfrm>
            <a:off x="4111757" y="55283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0995CE-08E5-D1FC-B74F-A67F43EF6CD0}"/>
              </a:ext>
            </a:extLst>
          </p:cNvPr>
          <p:cNvSpPr txBox="1"/>
          <p:nvPr/>
        </p:nvSpPr>
        <p:spPr>
          <a:xfrm>
            <a:off x="2539634" y="50248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A78DA3-DF59-9EDE-EF74-45144B07E103}"/>
              </a:ext>
            </a:extLst>
          </p:cNvPr>
          <p:cNvSpPr txBox="1"/>
          <p:nvPr/>
        </p:nvSpPr>
        <p:spPr>
          <a:xfrm>
            <a:off x="2398626" y="54773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39F87FF-809B-0180-89EB-C71BDA9531A0}"/>
              </a:ext>
            </a:extLst>
          </p:cNvPr>
          <p:cNvSpPr txBox="1"/>
          <p:nvPr/>
        </p:nvSpPr>
        <p:spPr>
          <a:xfrm>
            <a:off x="3344649" y="59899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D021A7-CE93-6CA3-FFBA-A33CFCC65AA8}"/>
              </a:ext>
            </a:extLst>
          </p:cNvPr>
          <p:cNvSpPr txBox="1"/>
          <p:nvPr/>
        </p:nvSpPr>
        <p:spPr>
          <a:xfrm>
            <a:off x="2539634" y="341759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EEB51A-8219-78CF-6646-CF9637F1A047}"/>
              </a:ext>
            </a:extLst>
          </p:cNvPr>
          <p:cNvSpPr txBox="1"/>
          <p:nvPr/>
        </p:nvSpPr>
        <p:spPr>
          <a:xfrm>
            <a:off x="7508156" y="3731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19B0D8-CA16-C9EB-AE87-BAAA84D8E5C6}"/>
              </a:ext>
            </a:extLst>
          </p:cNvPr>
          <p:cNvSpPr txBox="1"/>
          <p:nvPr/>
        </p:nvSpPr>
        <p:spPr>
          <a:xfrm>
            <a:off x="2198034" y="4073956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C15F0D-4BF9-1530-DC79-A8C0B5F4D4E3}"/>
              </a:ext>
            </a:extLst>
          </p:cNvPr>
          <p:cNvSpPr txBox="1"/>
          <p:nvPr/>
        </p:nvSpPr>
        <p:spPr>
          <a:xfrm>
            <a:off x="6662442" y="432042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/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5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/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シュークリームの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3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/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8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プリンの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bag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を取り出す確率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A70FA8-A49B-7D85-0178-BC3A64A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76" y="1853645"/>
                <a:ext cx="9235602" cy="878510"/>
              </a:xfrm>
              <a:prstGeom prst="rect">
                <a:avLst/>
              </a:prstGeom>
              <a:blipFill>
                <a:blip r:embed="rId3"/>
                <a:stretch>
                  <a:fillRect l="-198" t="-4167" b="-159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/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32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</a:t>
                </a:r>
                <a:endParaRPr kumimoji="1"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語彙構成だけでは判断しかねるような口コミ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カスタード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</a:t>
                </a:r>
                <a:endParaRPr kumimoji="1"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074C93A-BAB1-D087-8A2E-8636F049B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37" y="198995"/>
                <a:ext cx="11222636" cy="954107"/>
              </a:xfrm>
              <a:prstGeom prst="rect">
                <a:avLst/>
              </a:prstGeom>
              <a:blipFill>
                <a:blip r:embed="rId4"/>
                <a:stretch>
                  <a:fillRect l="-1412" t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矢印: 下 24">
            <a:extLst>
              <a:ext uri="{FF2B5EF4-FFF2-40B4-BE49-F238E27FC236}">
                <a16:creationId xmlns:a16="http://schemas.microsoft.com/office/drawing/2014/main" id="{6D224AD8-2A31-1D43-F78D-EDF39BF13288}"/>
              </a:ext>
            </a:extLst>
          </p:cNvPr>
          <p:cNvSpPr/>
          <p:nvPr/>
        </p:nvSpPr>
        <p:spPr>
          <a:xfrm>
            <a:off x="2635249" y="1112272"/>
            <a:ext cx="821093" cy="253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E7BDD0-E696-876E-0F42-C0249BE8F507}"/>
              </a:ext>
            </a:extLst>
          </p:cNvPr>
          <p:cNvSpPr txBox="1"/>
          <p:nvPr/>
        </p:nvSpPr>
        <p:spPr>
          <a:xfrm>
            <a:off x="989045" y="1446245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クチコミ（文書）の数（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中での比率）で判断するしかない</a:t>
            </a:r>
          </a:p>
        </p:txBody>
      </p:sp>
    </p:spTree>
    <p:extLst>
      <p:ext uri="{BB962C8B-B14F-4D97-AF65-F5344CB8AC3E}">
        <p14:creationId xmlns:p14="http://schemas.microsoft.com/office/powerpoint/2010/main" val="206201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CB136A-CCF3-B5B2-836A-3C38ACA0E536}"/>
              </a:ext>
            </a:extLst>
          </p:cNvPr>
          <p:cNvSpPr txBox="1"/>
          <p:nvPr/>
        </p:nvSpPr>
        <p:spPr>
          <a:xfrm>
            <a:off x="550506" y="559837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語彙構成だけでは判断つかない口コミに対処する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/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F2A6E8-CA89-9392-9542-EEAD6656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" y="1653100"/>
                <a:ext cx="1851725" cy="461665"/>
              </a:xfrm>
              <a:prstGeom prst="rect">
                <a:avLst/>
              </a:prstGeom>
              <a:blipFill>
                <a:blip r:embed="rId2"/>
                <a:stretch>
                  <a:fillRect l="-987" t="-7895" r="-394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0482CF-CA9D-44D8-8D60-22420761D9AE}"/>
              </a:ext>
            </a:extLst>
          </p:cNvPr>
          <p:cNvSpPr txBox="1"/>
          <p:nvPr/>
        </p:nvSpPr>
        <p:spPr>
          <a:xfrm>
            <a:off x="2528595" y="1676627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口コミの確率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5C30D6-863F-1EA1-A1C1-3CE874FF7473}"/>
              </a:ext>
            </a:extLst>
          </p:cNvPr>
          <p:cNvSpPr txBox="1"/>
          <p:nvPr/>
        </p:nvSpPr>
        <p:spPr>
          <a:xfrm>
            <a:off x="550506" y="114461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語彙、口コミ両方の確率を考慮すればよさそう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/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699A98-367E-46C2-05A2-FB8A0904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5" y="2850592"/>
                <a:ext cx="8597225" cy="461665"/>
              </a:xfrm>
              <a:prstGeom prst="rect">
                <a:avLst/>
              </a:prstGeom>
              <a:blipFill>
                <a:blip r:embed="rId3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/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F99961-18F5-CEDF-1F47-D492DA86D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4" y="3600586"/>
                <a:ext cx="7291611" cy="461665"/>
              </a:xfrm>
              <a:prstGeom prst="rect">
                <a:avLst/>
              </a:prstGeom>
              <a:blipFill>
                <a:blip r:embed="rId4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/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9173A4-E2A5-C970-D590-D3E06A58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4037726"/>
                <a:ext cx="8138959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45F7A-E1BD-BFDE-2726-0441D1C3F19A}"/>
              </a:ext>
            </a:extLst>
          </p:cNvPr>
          <p:cNvSpPr txBox="1"/>
          <p:nvPr/>
        </p:nvSpPr>
        <p:spPr>
          <a:xfrm>
            <a:off x="549114" y="248132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先ほどの例にあてはめると。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BD476-AE30-D777-4C0F-8E56553ED5AC}"/>
              </a:ext>
            </a:extLst>
          </p:cNvPr>
          <p:cNvSpPr txBox="1"/>
          <p:nvPr/>
        </p:nvSpPr>
        <p:spPr>
          <a:xfrm>
            <a:off x="1045787" y="47631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/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892C933-43A3-460E-EA60-8B5B83C8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95" y="4608519"/>
                <a:ext cx="6191478" cy="701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5E8962-7870-7997-6A9E-2A1F451797D9}"/>
              </a:ext>
            </a:extLst>
          </p:cNvPr>
          <p:cNvSpPr txBox="1"/>
          <p:nvPr/>
        </p:nvSpPr>
        <p:spPr>
          <a:xfrm>
            <a:off x="1045787" y="563432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/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081C3A6-5CCD-88EA-8369-4C8BAA45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33" y="5471719"/>
                <a:ext cx="5827586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/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095FC36-2A3E-EC47-F145-8A498902C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70" y="6203399"/>
                <a:ext cx="8753871" cy="648191"/>
              </a:xfrm>
              <a:prstGeom prst="rect">
                <a:avLst/>
              </a:prstGeom>
              <a:blipFill>
                <a:blip r:embed="rId8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E64B65-A7FD-4873-1268-E83FD14716B5}"/>
              </a:ext>
            </a:extLst>
          </p:cNvPr>
          <p:cNvSpPr/>
          <p:nvPr/>
        </p:nvSpPr>
        <p:spPr>
          <a:xfrm>
            <a:off x="8720073" y="3969856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684438-14EA-6A1F-7D03-7FD32D199AC0}"/>
              </a:ext>
            </a:extLst>
          </p:cNvPr>
          <p:cNvSpPr/>
          <p:nvPr/>
        </p:nvSpPr>
        <p:spPr>
          <a:xfrm>
            <a:off x="5947091" y="5398514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62E6B-F45B-B5C7-E9B1-953360305F21}"/>
              </a:ext>
            </a:extLst>
          </p:cNvPr>
          <p:cNvSpPr/>
          <p:nvPr/>
        </p:nvSpPr>
        <p:spPr>
          <a:xfrm>
            <a:off x="5941720" y="4454350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9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/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32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は定理にもとづく数式！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AA89EB6-0BC8-8BEF-CFBA-9F06536F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8" y="364286"/>
                <a:ext cx="6742038" cy="584775"/>
              </a:xfrm>
              <a:prstGeom prst="rect">
                <a:avLst/>
              </a:prstGeom>
              <a:blipFill>
                <a:blip r:embed="rId2"/>
                <a:stretch>
                  <a:fillRect t="-12500" r="-1627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/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3F1DBB9-F98E-EF15-2A97-77C734A81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3" y="2784798"/>
                <a:ext cx="4862934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/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は定数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325602-5881-2A64-91E3-AED75F48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57" y="2945097"/>
                <a:ext cx="1717714" cy="461665"/>
              </a:xfrm>
              <a:prstGeom prst="rect">
                <a:avLst/>
              </a:prstGeom>
              <a:blipFill>
                <a:blip r:embed="rId4"/>
                <a:stretch>
                  <a:fillRect l="-1064" t="-7895" r="-425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/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はデータ（語彙）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（シュー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プリン）である確率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計算と等価だということが証明できる　～ </a:t>
                </a:r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ベイズの定理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E2A2B19-E32F-FED5-43BF-8BD4ED2E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1408922"/>
                <a:ext cx="10692881" cy="830997"/>
              </a:xfrm>
              <a:prstGeom prst="rect">
                <a:avLst/>
              </a:prstGeom>
              <a:blipFill>
                <a:blip r:embed="rId5"/>
                <a:stretch>
                  <a:fillRect l="-912" t="-441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:a16="http://schemas.microsoft.com/office/drawing/2014/main" id="{89C6026B-7E11-8E08-91BD-6D4A3C39E7D8}"/>
              </a:ext>
            </a:extLst>
          </p:cNvPr>
          <p:cNvSpPr/>
          <p:nvPr/>
        </p:nvSpPr>
        <p:spPr>
          <a:xfrm rot="16200000">
            <a:off x="4842587" y="2851152"/>
            <a:ext cx="335902" cy="14742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5CA8C8-F3B1-6102-9879-D5DCB9CFF0CF}"/>
              </a:ext>
            </a:extLst>
          </p:cNvPr>
          <p:cNvSpPr txBox="1"/>
          <p:nvPr/>
        </p:nvSpPr>
        <p:spPr>
          <a:xfrm>
            <a:off x="3741574" y="3787085"/>
            <a:ext cx="752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この確率計算は結局、データが与えられたときの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の確率を計算していることと同じ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/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b="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事前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確率（語彙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がわからない状況で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が何かを表す確率）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742D4E2-4CEC-F3BC-B305-57D6657E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18" y="5071561"/>
                <a:ext cx="9333261" cy="462306"/>
              </a:xfrm>
              <a:prstGeom prst="rect">
                <a:avLst/>
              </a:prstGeom>
              <a:blipFill>
                <a:blip r:embed="rId6"/>
                <a:stretch>
                  <a:fillRect l="-196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/>
              <p:nvPr/>
            </p:nvSpPr>
            <p:spPr>
              <a:xfrm>
                <a:off x="1202092" y="5614262"/>
                <a:ext cx="93168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尤度関数（語彙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が与えられた状況で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が何かを表す確率）</a:t>
                </a: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278CCDF-EBA4-736D-7368-3673CA60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5614262"/>
                <a:ext cx="9316846" cy="461665"/>
              </a:xfrm>
              <a:prstGeom prst="rect">
                <a:avLst/>
              </a:prstGeom>
              <a:blipFill>
                <a:blip r:embed="rId7"/>
                <a:stretch>
                  <a:fillRect l="-196" t="-7895" r="-6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/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</m:e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事後確率（尤度関数に事前確率を加味した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の確率）</a:t>
                </a: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198F328-A410-77A6-E8CE-9467BF1E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92" y="6251510"/>
                <a:ext cx="8611525" cy="461665"/>
              </a:xfrm>
              <a:prstGeom prst="rect">
                <a:avLst/>
              </a:prstGeom>
              <a:blipFill>
                <a:blip r:embed="rId8"/>
                <a:stretch>
                  <a:fillRect l="-212" t="-8000" r="-21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7BFC-5A12-9AC3-0629-342528CA3CA8}"/>
              </a:ext>
            </a:extLst>
          </p:cNvPr>
          <p:cNvSpPr txBox="1"/>
          <p:nvPr/>
        </p:nvSpPr>
        <p:spPr>
          <a:xfrm>
            <a:off x="718458" y="1025070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9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087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/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CF568FC-06F9-AB69-8DCF-B25DE49D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1467192"/>
                <a:ext cx="8597225" cy="461665"/>
              </a:xfrm>
              <a:prstGeom prst="rect">
                <a:avLst/>
              </a:prstGeom>
              <a:blipFill>
                <a:blip r:embed="rId2"/>
                <a:stretch>
                  <a:fillRect l="-1135" t="-8000" r="-1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/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DDCD82-DF9C-6809-8F22-DCA88528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5" y="2039704"/>
                <a:ext cx="7921271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/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08BE78-14D9-6F9F-8A83-69DFAB36C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71" y="2476844"/>
                <a:ext cx="8138959" cy="461665"/>
              </a:xfrm>
              <a:prstGeom prst="rect">
                <a:avLst/>
              </a:prstGeom>
              <a:blipFill>
                <a:blip r:embed="rId4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312747-1848-EA76-06E9-B947660AC9F6}"/>
              </a:ext>
            </a:extLst>
          </p:cNvPr>
          <p:cNvSpPr txBox="1"/>
          <p:nvPr/>
        </p:nvSpPr>
        <p:spPr>
          <a:xfrm>
            <a:off x="1507727" y="3198167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/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ar-AE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01</m:t>
                          </m:r>
                        </m:e>
                        <m:sup>
                          <m:r>
                            <a:rPr kumimoji="1" lang="ar-AE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ar-AE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00000018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1795E79-EAEA-ED26-309C-507FBB64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96" y="3047637"/>
                <a:ext cx="6191478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DF151A-0841-4186-BD3C-C01CDEFC0DFD}"/>
              </a:ext>
            </a:extLst>
          </p:cNvPr>
          <p:cNvSpPr txBox="1"/>
          <p:nvPr/>
        </p:nvSpPr>
        <p:spPr>
          <a:xfrm>
            <a:off x="1533921" y="4108231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/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000156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8EF9A0C-D3B0-BA0A-B929-2EB61E2F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34" y="3910837"/>
                <a:ext cx="5827586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/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32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D36BEE-7CC3-0A9E-66FF-2EC36E0D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88" y="4929144"/>
                <a:ext cx="8753871" cy="648191"/>
              </a:xfrm>
              <a:prstGeom prst="rect">
                <a:avLst/>
              </a:prstGeom>
              <a:blipFill>
                <a:blip r:embed="rId7"/>
                <a:stretch>
                  <a:fillRect t="-2830" r="-1532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B0C661-C63E-D991-E094-6BF0D38BF3E9}"/>
              </a:ext>
            </a:extLst>
          </p:cNvPr>
          <p:cNvSpPr/>
          <p:nvPr/>
        </p:nvSpPr>
        <p:spPr>
          <a:xfrm>
            <a:off x="8862974" y="2408974"/>
            <a:ext cx="79715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E56B43-5C9D-E56A-F92D-7476950B70D7}"/>
              </a:ext>
            </a:extLst>
          </p:cNvPr>
          <p:cNvSpPr/>
          <p:nvPr/>
        </p:nvSpPr>
        <p:spPr>
          <a:xfrm>
            <a:off x="6089992" y="3837632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8CA837-609B-1DD2-CEF2-0E4A04EF2391}"/>
              </a:ext>
            </a:extLst>
          </p:cNvPr>
          <p:cNvSpPr/>
          <p:nvPr/>
        </p:nvSpPr>
        <p:spPr>
          <a:xfrm>
            <a:off x="6084621" y="2893468"/>
            <a:ext cx="398576" cy="89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42A269-BECD-D580-468E-0E8457324262}"/>
              </a:ext>
            </a:extLst>
          </p:cNvPr>
          <p:cNvSpPr txBox="1"/>
          <p:nvPr/>
        </p:nvSpPr>
        <p:spPr>
          <a:xfrm>
            <a:off x="597160" y="6146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先ほどの例をベイズの公式に当てはめると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/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72D993-9D31-45CF-A171-3F51B9C3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70" y="6043789"/>
                <a:ext cx="5138330" cy="602729"/>
              </a:xfrm>
              <a:prstGeom prst="rect">
                <a:avLst/>
              </a:prstGeom>
              <a:blipFill>
                <a:blip r:embed="rId8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下 14">
            <a:extLst>
              <a:ext uri="{FF2B5EF4-FFF2-40B4-BE49-F238E27FC236}">
                <a16:creationId xmlns:a16="http://schemas.microsoft.com/office/drawing/2014/main" id="{3334A3C8-E003-E3F1-280C-520D9CC6746E}"/>
              </a:ext>
            </a:extLst>
          </p:cNvPr>
          <p:cNvSpPr/>
          <p:nvPr/>
        </p:nvSpPr>
        <p:spPr>
          <a:xfrm>
            <a:off x="5085184" y="5577335"/>
            <a:ext cx="999437" cy="340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7EA44B-BD4D-1A83-316B-9C92940EA0B0}"/>
              </a:ext>
            </a:extLst>
          </p:cNvPr>
          <p:cNvSpPr txBox="1"/>
          <p:nvPr/>
        </p:nvSpPr>
        <p:spPr>
          <a:xfrm>
            <a:off x="6084621" y="555291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ベイズの定理により</a:t>
            </a:r>
          </a:p>
        </p:txBody>
      </p:sp>
    </p:spTree>
    <p:extLst>
      <p:ext uri="{BB962C8B-B14F-4D97-AF65-F5344CB8AC3E}">
        <p14:creationId xmlns:p14="http://schemas.microsoft.com/office/powerpoint/2010/main" val="294745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FF383A-4413-A093-6075-1D6F55A59409}"/>
              </a:ext>
            </a:extLst>
          </p:cNvPr>
          <p:cNvSpPr txBox="1"/>
          <p:nvPr/>
        </p:nvSpPr>
        <p:spPr>
          <a:xfrm>
            <a:off x="609600" y="39624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もしクチコミの語彙数が多いと。。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84BB84-CE8A-6A30-2134-C58BD89AB2F6}"/>
              </a:ext>
            </a:extLst>
          </p:cNvPr>
          <p:cNvSpPr txBox="1"/>
          <p:nvPr/>
        </p:nvSpPr>
        <p:spPr>
          <a:xfrm>
            <a:off x="805542" y="4125799"/>
            <a:ext cx="1121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クチコミの語彙数が多いと小数点の掛け算なので値が微小になる！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0.00000000000…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アンダーフロー問題（コンピュータ内で小数点以下の桁数を超える）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/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ラベル不明のクチコミ　　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＝カラメル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:4,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ミルク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砂糖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:1,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卵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:2  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C8C1313-0D01-2457-E584-1F3B0D4B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030052"/>
                <a:ext cx="9526967" cy="461665"/>
              </a:xfrm>
              <a:prstGeom prst="rect">
                <a:avLst/>
              </a:prstGeom>
              <a:blipFill>
                <a:blip r:embed="rId2"/>
                <a:stretch>
                  <a:fillRect l="-102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/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DCB84C-93FB-8282-5A20-1693F86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4" y="1722549"/>
                <a:ext cx="11452879" cy="461665"/>
              </a:xfrm>
              <a:prstGeom prst="rect">
                <a:avLst/>
              </a:prstGeom>
              <a:blipFill>
                <a:blip r:embed="rId3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/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B65E1E-FB1E-1E13-CE98-4B7AAB2D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3" y="2270536"/>
                <a:ext cx="843365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/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74D5CFC-52A5-EE74-2365-C4EA44CB6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9" y="2768276"/>
                <a:ext cx="5977598" cy="461665"/>
              </a:xfrm>
              <a:prstGeom prst="rect">
                <a:avLst/>
              </a:prstGeom>
              <a:blipFill>
                <a:blip r:embed="rId5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下 8">
            <a:extLst>
              <a:ext uri="{FF2B5EF4-FFF2-40B4-BE49-F238E27FC236}">
                <a16:creationId xmlns:a16="http://schemas.microsoft.com/office/drawing/2014/main" id="{094795E3-31FD-33BB-BDD9-F1E019D9BBF8}"/>
              </a:ext>
            </a:extLst>
          </p:cNvPr>
          <p:cNvSpPr/>
          <p:nvPr/>
        </p:nvSpPr>
        <p:spPr>
          <a:xfrm>
            <a:off x="3312367" y="3429000"/>
            <a:ext cx="1287625" cy="387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6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4B74CD-2D41-4B70-D46A-A43B69141DA2}"/>
              </a:ext>
            </a:extLst>
          </p:cNvPr>
          <p:cNvSpPr txBox="1"/>
          <p:nvPr/>
        </p:nvSpPr>
        <p:spPr>
          <a:xfrm>
            <a:off x="410547" y="6438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アンダーフロー対策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E04BCE-2DA6-3DF9-9339-2CA266217958}"/>
              </a:ext>
            </a:extLst>
          </p:cNvPr>
          <p:cNvSpPr txBox="1"/>
          <p:nvPr/>
        </p:nvSpPr>
        <p:spPr>
          <a:xfrm>
            <a:off x="475861" y="1296955"/>
            <a:ext cx="77251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確率の対数をとると掛け算を足し算に変換できる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対数変換は、単調増加なので大小関係はかわらない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/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,..,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,…,+</m:t>
                        </m:r>
                      </m:e>
                    </m:func>
                  </m:oMath>
                </a14:m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A91F0A0-4086-2A4E-25AC-7B3AF579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65" y="1772817"/>
                <a:ext cx="6037871" cy="461665"/>
              </a:xfrm>
              <a:prstGeom prst="rect">
                <a:avLst/>
              </a:prstGeom>
              <a:blipFill>
                <a:blip r:embed="rId2"/>
                <a:stretch>
                  <a:fillRect l="-80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/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,..,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B18F104-F896-9E50-B018-653C7134B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29" y="5099380"/>
                <a:ext cx="4333559" cy="461665"/>
              </a:xfrm>
              <a:prstGeom prst="rect">
                <a:avLst/>
              </a:prstGeom>
              <a:blipFill>
                <a:blip r:embed="rId3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/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BA691F-357A-E440-8B84-933F4BF4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7" y="4474345"/>
                <a:ext cx="34326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62E062-7A09-F60A-3A3B-10979A5BDCF6}"/>
              </a:ext>
            </a:extLst>
          </p:cNvPr>
          <p:cNvSpPr txBox="1"/>
          <p:nvPr/>
        </p:nvSpPr>
        <p:spPr>
          <a:xfrm>
            <a:off x="1185560" y="50993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ならば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/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𝑖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BB3A5A-5BB2-3135-85F8-D91212416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15" y="2785100"/>
                <a:ext cx="2865015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61B2CE-9A61-D2D5-CD5F-38D447CEC840}"/>
              </a:ext>
            </a:extLst>
          </p:cNvPr>
          <p:cNvSpPr txBox="1"/>
          <p:nvPr/>
        </p:nvSpPr>
        <p:spPr>
          <a:xfrm>
            <a:off x="783638" y="23400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こういうふうに書ける</a:t>
            </a:r>
          </a:p>
        </p:txBody>
      </p:sp>
    </p:spTree>
    <p:extLst>
      <p:ext uri="{BB962C8B-B14F-4D97-AF65-F5344CB8AC3E}">
        <p14:creationId xmlns:p14="http://schemas.microsoft.com/office/powerpoint/2010/main" val="91344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DA4EA9-DA1D-3AB6-FD0A-E2E96143190F}"/>
              </a:ext>
            </a:extLst>
          </p:cNvPr>
          <p:cNvSpPr txBox="1"/>
          <p:nvPr/>
        </p:nvSpPr>
        <p:spPr>
          <a:xfrm>
            <a:off x="719216" y="2589162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/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B774D-99AE-A6E7-15B9-100D0D8F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3" y="2390535"/>
                <a:ext cx="7688425" cy="701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FBCABC-3436-0C0E-8D49-7894D4600B5E}"/>
              </a:ext>
            </a:extLst>
          </p:cNvPr>
          <p:cNvSpPr txBox="1"/>
          <p:nvPr/>
        </p:nvSpPr>
        <p:spPr>
          <a:xfrm>
            <a:off x="719216" y="34602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/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d>
                      <m:d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𝒙</m:t>
                        </m:r>
                      </m:e>
                      <m:e>
                        <m:r>
                          <a:rPr kumimoji="1" lang="ja-JP" altLang="en-US" sz="28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</m:t>
                        </m:r>
                      </m:e>
                    </m:d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𝒍𝒐𝒈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8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</m:oMath>
                </a14:m>
                <a:r>
                  <a:rPr kumimoji="1" lang="en-US" altLang="ja-JP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DE3A0C-A77E-A1F6-4C0F-F2BDF2785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6" y="4602494"/>
                <a:ext cx="11265841" cy="578685"/>
              </a:xfrm>
              <a:prstGeom prst="rect">
                <a:avLst/>
              </a:prstGeom>
              <a:blipFill>
                <a:blip r:embed="rId3"/>
                <a:stretch>
                  <a:fillRect r="-216" b="-2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41E5FA-98E4-3A55-624D-3C8FE6E9A36F}"/>
              </a:ext>
            </a:extLst>
          </p:cNvPr>
          <p:cNvSpPr txBox="1"/>
          <p:nvPr/>
        </p:nvSpPr>
        <p:spPr>
          <a:xfrm>
            <a:off x="272137" y="467861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掛け算を足し算にできればアンダーフローは回避できる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/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643ED-D11E-5FB9-A3E2-774065CE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7" y="1098219"/>
                <a:ext cx="8787983" cy="461665"/>
              </a:xfrm>
              <a:prstGeom prst="rect">
                <a:avLst/>
              </a:prstGeom>
              <a:blipFill>
                <a:blip r:embed="rId4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/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カラメル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|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カラメル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|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ミルク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|</m:t>
                                      </m:r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ja-JP" altLang="en-US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砂糖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|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2400" b="0" i="0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𝐶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A9EFCB3-EDE6-28BC-203E-88573CD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1635788"/>
                <a:ext cx="11855425" cy="461665"/>
              </a:xfrm>
              <a:prstGeom prst="rect">
                <a:avLst/>
              </a:prstGeom>
              <a:blipFill>
                <a:blip r:embed="rId5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/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kumimoji="1" lang="ar-AE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24364CB-B875-D66B-7B97-F3F822193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97" y="3265935"/>
                <a:ext cx="8015875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/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|</m:t>
                    </m:r>
                    <m:r>
                      <a:rPr kumimoji="1" lang="en-US" altLang="ja-JP" sz="32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𝒙</m:t>
                    </m:r>
                  </m:oMath>
                </a14:m>
                <a:r>
                  <a:rPr kumimoji="1"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448E8C9-58A9-E5D8-940D-3DA6A4227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52" y="5759735"/>
                <a:ext cx="5138330" cy="602729"/>
              </a:xfrm>
              <a:prstGeom prst="rect">
                <a:avLst/>
              </a:prstGeom>
              <a:blipFill>
                <a:blip r:embed="rId7"/>
                <a:stretch>
                  <a:fillRect t="-8081" r="-2017" b="-34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下 13">
            <a:extLst>
              <a:ext uri="{FF2B5EF4-FFF2-40B4-BE49-F238E27FC236}">
                <a16:creationId xmlns:a16="http://schemas.microsoft.com/office/drawing/2014/main" id="{375DD343-6A83-2C20-DD8A-AB57F3CB9767}"/>
              </a:ext>
            </a:extLst>
          </p:cNvPr>
          <p:cNvSpPr/>
          <p:nvPr/>
        </p:nvSpPr>
        <p:spPr>
          <a:xfrm>
            <a:off x="5001208" y="5239444"/>
            <a:ext cx="842865" cy="37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8D0024-EFD6-9F76-772E-839930905B56}"/>
              </a:ext>
            </a:extLst>
          </p:cNvPr>
          <p:cNvSpPr txBox="1"/>
          <p:nvPr/>
        </p:nvSpPr>
        <p:spPr>
          <a:xfrm>
            <a:off x="570807" y="418636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大小関係はかわらない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3C18D0E5-4E06-6C8D-2303-B9AF7900012F}"/>
              </a:ext>
            </a:extLst>
          </p:cNvPr>
          <p:cNvSpPr/>
          <p:nvPr/>
        </p:nvSpPr>
        <p:spPr>
          <a:xfrm>
            <a:off x="9890448" y="2589162"/>
            <a:ext cx="263255" cy="1176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33E659-7E54-C4A1-992E-51A30ABBBA7A}"/>
              </a:ext>
            </a:extLst>
          </p:cNvPr>
          <p:cNvSpPr txBox="1"/>
          <p:nvPr/>
        </p:nvSpPr>
        <p:spPr>
          <a:xfrm>
            <a:off x="10190856" y="2808249"/>
            <a:ext cx="190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小数の対数なのでマイナスになる</a:t>
            </a:r>
          </a:p>
        </p:txBody>
      </p:sp>
    </p:spTree>
    <p:extLst>
      <p:ext uri="{BB962C8B-B14F-4D97-AF65-F5344CB8AC3E}">
        <p14:creationId xmlns:p14="http://schemas.microsoft.com/office/powerpoint/2010/main" val="171096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6CFD9D-CEB4-8D56-3AE5-98736E5A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997" y="2697694"/>
            <a:ext cx="7615451" cy="377952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F84824-CCC7-6970-D883-CA943E25AC51}"/>
              </a:ext>
            </a:extLst>
          </p:cNvPr>
          <p:cNvSpPr txBox="1"/>
          <p:nvPr/>
        </p:nvSpPr>
        <p:spPr>
          <a:xfrm>
            <a:off x="300780" y="380786"/>
            <a:ext cx="768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シンプルな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からの確率分布を考える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/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シュークリーム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サイコロ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83698-A90D-80EE-4E10-520C853D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25" y="1484503"/>
                <a:ext cx="4143185" cy="461665"/>
              </a:xfrm>
              <a:prstGeom prst="rect">
                <a:avLst/>
              </a:prstGeom>
              <a:blipFill>
                <a:blip r:embed="rId3"/>
                <a:stretch>
                  <a:fillRect l="-294" t="-8000" r="-132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/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AC8D199-F33C-5EA1-8A41-A78C76B66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4" y="1452157"/>
                <a:ext cx="1355115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/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: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カテゴリ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変数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語彙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4DCA13-E3B4-0FC0-E58F-482835E5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60" y="1465381"/>
                <a:ext cx="3550074" cy="474745"/>
              </a:xfrm>
              <a:prstGeom prst="rect">
                <a:avLst/>
              </a:prstGeom>
              <a:blipFill>
                <a:blip r:embed="rId5"/>
                <a:stretch>
                  <a:fillRect t="-3846" r="-515" b="-12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/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クラス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C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が与えられたとき、</a:t>
                </a:r>
                <a:r>
                  <a:rPr kumimoji="1" lang="en-US" altLang="ja-JP" sz="2400" b="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𝑤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である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条件付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確率を考える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55F77F-D905-AD9A-51AE-688EF540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65" y="942307"/>
                <a:ext cx="8751819" cy="465769"/>
              </a:xfrm>
              <a:prstGeom prst="rect">
                <a:avLst/>
              </a:prstGeom>
              <a:blipFill>
                <a:blip r:embed="rId6"/>
                <a:stretch>
                  <a:fillRect l="-1045" t="-6579" r="-139" b="-32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/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06B141-3FE7-19CF-B492-8B3E0988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3" y="2159602"/>
                <a:ext cx="9578263" cy="461665"/>
              </a:xfrm>
              <a:prstGeom prst="rect">
                <a:avLst/>
              </a:prstGeom>
              <a:blipFill>
                <a:blip r:embed="rId7"/>
                <a:stretch>
                  <a:fillRect l="-95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5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ACD737-B4E9-E45F-57DE-BE5CE8C9EA6C}"/>
              </a:ext>
            </a:extLst>
          </p:cNvPr>
          <p:cNvSpPr txBox="1"/>
          <p:nvPr/>
        </p:nvSpPr>
        <p:spPr>
          <a:xfrm>
            <a:off x="346339" y="284124"/>
            <a:ext cx="850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にもとづく確率モデルによる学習・識別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/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－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91CC8C7-E994-957F-CBF1-F353DAA3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1943206"/>
                <a:ext cx="2122952" cy="400110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/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4C2CE6-14FD-2064-D8E8-DD3FCF9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1" y="2286687"/>
                <a:ext cx="2140521" cy="439736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FE0A25-9CF9-D9B2-92FD-45B5708290E7}"/>
              </a:ext>
            </a:extLst>
          </p:cNvPr>
          <p:cNvSpPr txBox="1"/>
          <p:nvPr/>
        </p:nvSpPr>
        <p:spPr>
          <a:xfrm>
            <a:off x="386781" y="1552444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尤度と事前確率を計算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2825B-B39D-839D-D2B6-5DC9D2693AA7}"/>
              </a:ext>
            </a:extLst>
          </p:cNvPr>
          <p:cNvSpPr txBox="1"/>
          <p:nvPr/>
        </p:nvSpPr>
        <p:spPr>
          <a:xfrm>
            <a:off x="346339" y="10688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/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61FE-ACCD-2440-A59B-4C17D7C2B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67" y="1932719"/>
                <a:ext cx="1896480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0F6F0D-B3C6-686E-8A38-CA017D6882F2}"/>
              </a:ext>
            </a:extLst>
          </p:cNvPr>
          <p:cNvSpPr txBox="1"/>
          <p:nvPr/>
        </p:nvSpPr>
        <p:spPr>
          <a:xfrm>
            <a:off x="346339" y="42715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/>
              <p:nvPr/>
            </p:nvSpPr>
            <p:spPr>
              <a:xfrm>
                <a:off x="2550061" y="2312790"/>
                <a:ext cx="1896480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DE181B-1FE2-784E-BC94-915A874E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61" y="2312790"/>
                <a:ext cx="1896480" cy="411331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4DE387C-F382-392E-2588-79709831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03448"/>
              </p:ext>
            </p:extLst>
          </p:nvPr>
        </p:nvGraphicFramePr>
        <p:xfrm>
          <a:off x="5184496" y="1428883"/>
          <a:ext cx="358797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33183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477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9DE23F6-4AC4-E60D-EA14-BB48EE89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84740"/>
              </p:ext>
            </p:extLst>
          </p:nvPr>
        </p:nvGraphicFramePr>
        <p:xfrm>
          <a:off x="5184496" y="3234558"/>
          <a:ext cx="358797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95">
                  <a:extLst>
                    <a:ext uri="{9D8B030D-6E8A-4147-A177-3AD203B41FA5}">
                      <a16:colId xmlns:a16="http://schemas.microsoft.com/office/drawing/2014/main" val="195153709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3754413947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011972132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4267762494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2781705860"/>
                    </a:ext>
                  </a:extLst>
                </a:gridCol>
                <a:gridCol w="597995">
                  <a:extLst>
                    <a:ext uri="{9D8B030D-6E8A-4147-A177-3AD203B41FA5}">
                      <a16:colId xmlns:a16="http://schemas.microsoft.com/office/drawing/2014/main" val="1010975141"/>
                    </a:ext>
                  </a:extLst>
                </a:gridCol>
              </a:tblGrid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526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88885"/>
                  </a:ext>
                </a:extLst>
              </a:tr>
              <a:tr h="244803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2624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A0A9D3-5F05-7C9B-7A2A-C7B355A64AF3}"/>
              </a:ext>
            </a:extLst>
          </p:cNvPr>
          <p:cNvSpPr txBox="1"/>
          <p:nvPr/>
        </p:nvSpPr>
        <p:spPr>
          <a:xfrm>
            <a:off x="5728997" y="19744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C2BFAA-AE44-4980-4FE7-2EC3BDB50394}"/>
              </a:ext>
            </a:extLst>
          </p:cNvPr>
          <p:cNvSpPr txBox="1"/>
          <p:nvPr/>
        </p:nvSpPr>
        <p:spPr>
          <a:xfrm>
            <a:off x="6344550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/>
              <p:nvPr/>
            </p:nvSpPr>
            <p:spPr>
              <a:xfrm>
                <a:off x="5184496" y="2800483"/>
                <a:ext cx="4136788" cy="267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</m:t>
                        </m:r>
                        <m:r>
                          <a:rPr kumimoji="1" lang="ja-JP" altLang="en-US" sz="18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－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</a:t>
                </a:r>
              </a:p>
            </p:txBody>
          </p:sp>
        </mc:Choice>
        <mc:Fallback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43A7D77-33AB-E4CE-6AD8-CC08D7E33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6" y="2800483"/>
                <a:ext cx="4136788" cy="267222"/>
              </a:xfrm>
              <a:prstGeom prst="roundRect">
                <a:avLst/>
              </a:prstGeom>
              <a:blipFill>
                <a:blip r:embed="rId6"/>
                <a:stretch>
                  <a:fillRect t="-21739" b="-5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/>
              <p:nvPr/>
            </p:nvSpPr>
            <p:spPr>
              <a:xfrm>
                <a:off x="5184496" y="4090760"/>
                <a:ext cx="4136788" cy="267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1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行合計を正規化</a:t>
                </a:r>
              </a:p>
            </p:txBody>
          </p:sp>
        </mc:Choice>
        <mc:Fallback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75FBA29D-EF46-EE62-0BA0-E52630AEC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96" y="4090760"/>
                <a:ext cx="4136788" cy="267222"/>
              </a:xfrm>
              <a:prstGeom prst="roundRect">
                <a:avLst/>
              </a:prstGeom>
              <a:blipFill>
                <a:blip r:embed="rId7"/>
                <a:stretch>
                  <a:fillRect t="-17391" b="-5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5ED186A8-7CA6-7F3C-1C78-BA35708CC447}"/>
              </a:ext>
            </a:extLst>
          </p:cNvPr>
          <p:cNvSpPr/>
          <p:nvPr/>
        </p:nvSpPr>
        <p:spPr>
          <a:xfrm>
            <a:off x="8864084" y="1428883"/>
            <a:ext cx="195943" cy="1304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EBE1D6A6-F179-5834-C4F2-F963C6CF09FF}"/>
              </a:ext>
            </a:extLst>
          </p:cNvPr>
          <p:cNvSpPr/>
          <p:nvPr/>
        </p:nvSpPr>
        <p:spPr>
          <a:xfrm>
            <a:off x="8864084" y="3249136"/>
            <a:ext cx="163286" cy="82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/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シュー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E116087-7714-45DE-5CB9-ADD96FECB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15" y="1878741"/>
                <a:ext cx="1896480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/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プリン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E1E314C-C15D-FC83-3F89-6714F088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92" y="3450124"/>
                <a:ext cx="1728487" cy="379399"/>
              </a:xfrm>
              <a:prstGeom prst="rect">
                <a:avLst/>
              </a:prstGeom>
              <a:blipFill>
                <a:blip r:embed="rId9"/>
                <a:stretch>
                  <a:fillRect t="-1613"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07D98D-CE4F-8708-6126-C04921FB51C0}"/>
              </a:ext>
            </a:extLst>
          </p:cNvPr>
          <p:cNvSpPr txBox="1"/>
          <p:nvPr/>
        </p:nvSpPr>
        <p:spPr>
          <a:xfrm>
            <a:off x="9060027" y="2351314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A9CF71-0EAB-596E-B359-5B514E5819DB}"/>
              </a:ext>
            </a:extLst>
          </p:cNvPr>
          <p:cNvSpPr txBox="1"/>
          <p:nvPr/>
        </p:nvSpPr>
        <p:spPr>
          <a:xfrm>
            <a:off x="9060027" y="3801077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プリン口コミ数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総口コミ数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553548-A97E-A5A2-809E-51395D40D7A1}"/>
              </a:ext>
            </a:extLst>
          </p:cNvPr>
          <p:cNvSpPr txBox="1"/>
          <p:nvPr/>
        </p:nvSpPr>
        <p:spPr>
          <a:xfrm>
            <a:off x="491076" y="483048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評価対象の口コミ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/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={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..,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}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482A9E-65AF-D8CC-B4D7-D39B3469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81" y="4836140"/>
                <a:ext cx="2485489" cy="369332"/>
              </a:xfrm>
              <a:prstGeom prst="rect">
                <a:avLst/>
              </a:prstGeom>
              <a:blipFill>
                <a:blip r:embed="rId10"/>
                <a:stretch>
                  <a:fillRect t="-4918" r="-1966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/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𝑝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(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𝐶</m:t>
                                  </m:r>
                                </m:e>
                              </m:fun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001C412-122A-EB02-CBB8-23DF545E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3" y="5192665"/>
                <a:ext cx="4922117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/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シュー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𝐶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プリン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それぞれの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場合を計算して大きい方が推定ラベル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F242D14-61D3-9369-ABF9-0F9D12AA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5" y="6261909"/>
                <a:ext cx="10373374" cy="475066"/>
              </a:xfrm>
              <a:prstGeom prst="rect">
                <a:avLst/>
              </a:prstGeom>
              <a:blipFill>
                <a:blip r:embed="rId12"/>
                <a:stretch>
                  <a:fillRect l="-118" t="-5128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64543CE-EEE7-4803-E822-92D07F125DD7}"/>
              </a:ext>
            </a:extLst>
          </p:cNvPr>
          <p:cNvSpPr txBox="1"/>
          <p:nvPr/>
        </p:nvSpPr>
        <p:spPr>
          <a:xfrm>
            <a:off x="386781" y="29244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以下に注意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E4B9C3-F0A8-8291-6EBA-BAA0EB9092C2}"/>
              </a:ext>
            </a:extLst>
          </p:cNvPr>
          <p:cNvSpPr txBox="1"/>
          <p:nvPr/>
        </p:nvSpPr>
        <p:spPr>
          <a:xfrm>
            <a:off x="491076" y="3307247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尤度：加算スムージングを行う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事前確率：対数をとって加算する</a:t>
            </a:r>
          </a:p>
        </p:txBody>
      </p:sp>
    </p:spTree>
    <p:extLst>
      <p:ext uri="{BB962C8B-B14F-4D97-AF65-F5344CB8AC3E}">
        <p14:creationId xmlns:p14="http://schemas.microsoft.com/office/powerpoint/2010/main" val="421639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6BD71A-15A9-3F8E-8280-DB6EF90E37D4}"/>
              </a:ext>
            </a:extLst>
          </p:cNvPr>
          <p:cNvSpPr txBox="1"/>
          <p:nvPr/>
        </p:nvSpPr>
        <p:spPr>
          <a:xfrm>
            <a:off x="809548" y="1255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B06932-7A60-354E-2214-C4204D3506D1}"/>
              </a:ext>
            </a:extLst>
          </p:cNvPr>
          <p:cNvSpPr txBox="1"/>
          <p:nvPr/>
        </p:nvSpPr>
        <p:spPr>
          <a:xfrm>
            <a:off x="1777174" y="1255167"/>
            <a:ext cx="519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サンプルから学習と識別を行う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1E6175-3FF4-991F-7C4D-0D48E5ECA0B0}"/>
              </a:ext>
            </a:extLst>
          </p:cNvPr>
          <p:cNvSpPr txBox="1"/>
          <p:nvPr/>
        </p:nvSpPr>
        <p:spPr>
          <a:xfrm>
            <a:off x="699796" y="56023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CC33D3-EC8F-78C4-2F3B-1A0E19E18E43}"/>
              </a:ext>
            </a:extLst>
          </p:cNvPr>
          <p:cNvSpPr txBox="1"/>
          <p:nvPr/>
        </p:nvSpPr>
        <p:spPr>
          <a:xfrm>
            <a:off x="1866122" y="2034073"/>
            <a:ext cx="599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まずはエクセルで計算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で実装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K-nearest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neighbor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と識別性能を比較</a:t>
            </a:r>
          </a:p>
        </p:txBody>
      </p:sp>
    </p:spTree>
    <p:extLst>
      <p:ext uri="{BB962C8B-B14F-4D97-AF65-F5344CB8AC3E}">
        <p14:creationId xmlns:p14="http://schemas.microsoft.com/office/powerpoint/2010/main" val="49351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7A0154-5F83-D826-CA2F-92594FDD9928}"/>
              </a:ext>
            </a:extLst>
          </p:cNvPr>
          <p:cNvSpPr txBox="1"/>
          <p:nvPr/>
        </p:nvSpPr>
        <p:spPr>
          <a:xfrm>
            <a:off x="1361029" y="2108919"/>
            <a:ext cx="9828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機械学習器によっても識別精度は大きく異なる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ナイーブベイズはスパースなデータで性能を発揮する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(TF-IDF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では性能が向上しない）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一般に、機械学習と特徴量の組み合わせには注意を払う必要がある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69B4BB-9D4C-F194-9715-70FDC0F005F4}"/>
              </a:ext>
            </a:extLst>
          </p:cNvPr>
          <p:cNvSpPr txBox="1"/>
          <p:nvPr/>
        </p:nvSpPr>
        <p:spPr>
          <a:xfrm>
            <a:off x="653143" y="5691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89309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20464B-5519-C971-8C81-12315C467786}"/>
              </a:ext>
            </a:extLst>
          </p:cNvPr>
          <p:cNvSpPr txBox="1"/>
          <p:nvPr/>
        </p:nvSpPr>
        <p:spPr>
          <a:xfrm>
            <a:off x="629920" y="56896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関連リンク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AA03E9-4E61-9989-4753-E5A24D8FD8D3}"/>
              </a:ext>
            </a:extLst>
          </p:cNvPr>
          <p:cNvSpPr txBox="1"/>
          <p:nvPr/>
        </p:nvSpPr>
        <p:spPr>
          <a:xfrm>
            <a:off x="629920" y="3950475"/>
            <a:ext cx="890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https://qiita.com/ishizakiiii/items/07cc7e463dceb3efe1a1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E40303-4E7B-602C-08CB-35F974E4FFFC}"/>
              </a:ext>
            </a:extLst>
          </p:cNvPr>
          <p:cNvSpPr txBox="1"/>
          <p:nvPr/>
        </p:nvSpPr>
        <p:spPr>
          <a:xfrm>
            <a:off x="629920" y="2432129"/>
            <a:ext cx="921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https://zenn.dev/akira_kashihara/articles/c1b286a0d24d42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097485-FE09-98C0-16B7-7199EAEFAF5A}"/>
              </a:ext>
            </a:extLst>
          </p:cNvPr>
          <p:cNvSpPr txBox="1"/>
          <p:nvPr/>
        </p:nvSpPr>
        <p:spPr>
          <a:xfrm>
            <a:off x="629920" y="3179376"/>
            <a:ext cx="7352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https://www.yakupro.info/entry/ml-naivebayes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A7A934-F6FC-B9F3-6B66-966BC01D2138}"/>
              </a:ext>
            </a:extLst>
          </p:cNvPr>
          <p:cNvSpPr txBox="1"/>
          <p:nvPr/>
        </p:nvSpPr>
        <p:spPr>
          <a:xfrm>
            <a:off x="629920" y="1661030"/>
            <a:ext cx="7626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https://di-acc2.com/programming/python/8709/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16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BAE6EE-6F91-825F-68AA-F83CD1600923}"/>
              </a:ext>
            </a:extLst>
          </p:cNvPr>
          <p:cNvSpPr txBox="1"/>
          <p:nvPr/>
        </p:nvSpPr>
        <p:spPr>
          <a:xfrm>
            <a:off x="721360" y="79248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確率分布による教師あり学習での決定境界とは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C24CDC-00A4-AE4F-5F64-3B2B3A588D10}"/>
              </a:ext>
            </a:extLst>
          </p:cNvPr>
          <p:cNvSpPr txBox="1"/>
          <p:nvPr/>
        </p:nvSpPr>
        <p:spPr>
          <a:xfrm>
            <a:off x="894080" y="268224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空間が確率空間になる</a:t>
            </a:r>
          </a:p>
        </p:txBody>
      </p:sp>
    </p:spTree>
    <p:extLst>
      <p:ext uri="{BB962C8B-B14F-4D97-AF65-F5344CB8AC3E}">
        <p14:creationId xmlns:p14="http://schemas.microsoft.com/office/powerpoint/2010/main" val="13308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F70806-58A6-3CCE-AFA2-A0669BA66052}"/>
              </a:ext>
            </a:extLst>
          </p:cNvPr>
          <p:cNvSpPr txBox="1"/>
          <p:nvPr/>
        </p:nvSpPr>
        <p:spPr>
          <a:xfrm>
            <a:off x="689374" y="42348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単語の条件付確率とは</a:t>
            </a:r>
          </a:p>
        </p:txBody>
      </p:sp>
      <p:pic>
        <p:nvPicPr>
          <p:cNvPr id="2050" name="Picture 2" descr="袋のアイコン | フリーのアイコンイラスト素材 icon-pit">
            <a:extLst>
              <a:ext uri="{FF2B5EF4-FFF2-40B4-BE49-F238E27FC236}">
                <a16:creationId xmlns:a16="http://schemas.microsoft.com/office/drawing/2014/main" id="{4BEAA394-AA8E-A4CD-7025-22B3776D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76" y="2554605"/>
            <a:ext cx="597378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袋のアイコン | フリーのアイコンイラスト素材 icon-pit">
            <a:extLst>
              <a:ext uri="{FF2B5EF4-FFF2-40B4-BE49-F238E27FC236}">
                <a16:creationId xmlns:a16="http://schemas.microsoft.com/office/drawing/2014/main" id="{17643141-6567-B812-9244-D4B63E9E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71" y="3067050"/>
            <a:ext cx="425958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A46D61C-0FF3-5957-F6BE-CA716CA96298}"/>
              </a:ext>
            </a:extLst>
          </p:cNvPr>
          <p:cNvSpPr/>
          <p:nvPr/>
        </p:nvSpPr>
        <p:spPr>
          <a:xfrm>
            <a:off x="1475577" y="2499360"/>
            <a:ext cx="8685391" cy="3425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D36832-D728-16ED-AD90-975A827DAAE5}"/>
              </a:ext>
            </a:extLst>
          </p:cNvPr>
          <p:cNvSpPr txBox="1"/>
          <p:nvPr/>
        </p:nvSpPr>
        <p:spPr>
          <a:xfrm>
            <a:off x="1977963" y="2138525"/>
            <a:ext cx="21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730537-608A-F3B1-7B4C-E96EDC15BA31}"/>
              </a:ext>
            </a:extLst>
          </p:cNvPr>
          <p:cNvSpPr txBox="1"/>
          <p:nvPr/>
        </p:nvSpPr>
        <p:spPr>
          <a:xfrm>
            <a:off x="7507940" y="50733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8FB7A9-20DB-233A-2D26-9ACB303057FD}"/>
              </a:ext>
            </a:extLst>
          </p:cNvPr>
          <p:cNvSpPr txBox="1"/>
          <p:nvPr/>
        </p:nvSpPr>
        <p:spPr>
          <a:xfrm>
            <a:off x="6993590" y="46465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565C7D-5634-7336-0B40-E4A6614CB954}"/>
              </a:ext>
            </a:extLst>
          </p:cNvPr>
          <p:cNvSpPr txBox="1"/>
          <p:nvPr/>
        </p:nvSpPr>
        <p:spPr>
          <a:xfrm>
            <a:off x="7558541" y="42662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B738E4-FAE8-7B15-65FC-EB46173A7F54}"/>
              </a:ext>
            </a:extLst>
          </p:cNvPr>
          <p:cNvSpPr txBox="1"/>
          <p:nvPr/>
        </p:nvSpPr>
        <p:spPr>
          <a:xfrm>
            <a:off x="3606738" y="38400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ADF11D-ECA1-D14C-F980-5C89A4BF34DC}"/>
              </a:ext>
            </a:extLst>
          </p:cNvPr>
          <p:cNvSpPr txBox="1"/>
          <p:nvPr/>
        </p:nvSpPr>
        <p:spPr>
          <a:xfrm>
            <a:off x="4139364" y="4793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1630D-BC46-E620-C70E-EE74336FDA15}"/>
              </a:ext>
            </a:extLst>
          </p:cNvPr>
          <p:cNvSpPr txBox="1"/>
          <p:nvPr/>
        </p:nvSpPr>
        <p:spPr>
          <a:xfrm>
            <a:off x="2567241" y="42903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14AE36-E4E0-115C-BC95-A3AB40AB7CED}"/>
              </a:ext>
            </a:extLst>
          </p:cNvPr>
          <p:cNvSpPr txBox="1"/>
          <p:nvPr/>
        </p:nvSpPr>
        <p:spPr>
          <a:xfrm>
            <a:off x="2426233" y="47428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43F8E6-A785-C339-3D5B-982ACB0D3D74}"/>
              </a:ext>
            </a:extLst>
          </p:cNvPr>
          <p:cNvSpPr txBox="1"/>
          <p:nvPr/>
        </p:nvSpPr>
        <p:spPr>
          <a:xfrm>
            <a:off x="3372256" y="52555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EED2791-1C78-DA47-73CF-E0541AF91BF3}"/>
              </a:ext>
            </a:extLst>
          </p:cNvPr>
          <p:cNvSpPr txBox="1"/>
          <p:nvPr/>
        </p:nvSpPr>
        <p:spPr>
          <a:xfrm>
            <a:off x="681697" y="1088037"/>
            <a:ext cx="965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 ラベルの付いた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から単語の復元抽出を繰り返すと、それぞれの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に入っている単語の確率がわかる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47B9FE-C700-0996-0B40-6C976BDBBCD1}"/>
              </a:ext>
            </a:extLst>
          </p:cNvPr>
          <p:cNvSpPr txBox="1"/>
          <p:nvPr/>
        </p:nvSpPr>
        <p:spPr>
          <a:xfrm>
            <a:off x="2567241" y="26831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C402BB-4AEF-5639-53C8-5A6DABE736F5}"/>
              </a:ext>
            </a:extLst>
          </p:cNvPr>
          <p:cNvSpPr txBox="1"/>
          <p:nvPr/>
        </p:nvSpPr>
        <p:spPr>
          <a:xfrm>
            <a:off x="7535763" y="29974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</p:spTree>
    <p:extLst>
      <p:ext uri="{BB962C8B-B14F-4D97-AF65-F5344CB8AC3E}">
        <p14:creationId xmlns:p14="http://schemas.microsoft.com/office/powerpoint/2010/main" val="40873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/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シュークリーム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はどのように計算できるか？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D761E7-B895-D28C-8319-6A3419E0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8" y="471129"/>
                <a:ext cx="9578263" cy="461665"/>
              </a:xfrm>
              <a:prstGeom prst="rect">
                <a:avLst/>
              </a:prstGeom>
              <a:blipFill>
                <a:blip r:embed="rId2"/>
                <a:stretch>
                  <a:fillRect l="-1018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0086E4D8-D6CA-2F14-4DA5-7F8C1394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25" y="1720964"/>
            <a:ext cx="7631045" cy="2702446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0BAD8C3-7121-190B-7FCC-79A7C71133C1}"/>
              </a:ext>
            </a:extLst>
          </p:cNvPr>
          <p:cNvSpPr/>
          <p:nvPr/>
        </p:nvSpPr>
        <p:spPr>
          <a:xfrm>
            <a:off x="4053840" y="15443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5FB2BC-D186-577A-12B4-3F16981118A9}"/>
              </a:ext>
            </a:extLst>
          </p:cNvPr>
          <p:cNvSpPr txBox="1"/>
          <p:nvPr/>
        </p:nvSpPr>
        <p:spPr>
          <a:xfrm>
            <a:off x="975916" y="1027040"/>
            <a:ext cx="951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に入っている全単語のうちの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の割合なので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/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シュークリーム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7FC8FD-EE5A-7FCC-F75F-DDC3C298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655669"/>
                <a:ext cx="6470489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8D020C-F258-6DA1-BFF2-7C83687BCD12}"/>
              </a:ext>
            </a:extLst>
          </p:cNvPr>
          <p:cNvSpPr txBox="1"/>
          <p:nvPr/>
        </p:nvSpPr>
        <p:spPr>
          <a:xfrm>
            <a:off x="872815" y="56001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/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97C62-F60A-0754-91FA-B50CD76F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0" y="5899191"/>
                <a:ext cx="4982646" cy="509178"/>
              </a:xfrm>
              <a:prstGeom prst="rect">
                <a:avLst/>
              </a:prstGeom>
              <a:blipFill>
                <a:blip r:embed="rId5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6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2D8268-FAA6-2C5E-AB54-77A56525AB65}"/>
              </a:ext>
            </a:extLst>
          </p:cNvPr>
          <p:cNvSpPr txBox="1"/>
          <p:nvPr/>
        </p:nvSpPr>
        <p:spPr>
          <a:xfrm>
            <a:off x="396240" y="43688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前頁の要領で全語彙の確率を計算する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F8FB4F-368C-4DF5-AFE6-D859ED0B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8" y="1548815"/>
            <a:ext cx="6368612" cy="24625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683373-BA3D-AF89-D767-A0ED75C5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2" y="4830772"/>
            <a:ext cx="6355074" cy="1412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/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－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65CFA-8BF7-A70C-9EB2-277F7740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2" y="3591483"/>
                <a:ext cx="2511200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/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プリン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BD1A83-DFAA-8BCA-753C-24D019797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5" y="5789622"/>
                <a:ext cx="2532232" cy="509178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435337-6C6D-7C8F-AB62-E89FF7ECC609}"/>
              </a:ext>
            </a:extLst>
          </p:cNvPr>
          <p:cNvSpPr/>
          <p:nvPr/>
        </p:nvSpPr>
        <p:spPr>
          <a:xfrm>
            <a:off x="7426406" y="304885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D0061CE-1ED2-0EEF-AE4D-0A7CE779523C}"/>
              </a:ext>
            </a:extLst>
          </p:cNvPr>
          <p:cNvSpPr/>
          <p:nvPr/>
        </p:nvSpPr>
        <p:spPr>
          <a:xfrm>
            <a:off x="10280096" y="226653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5B45E6-79DB-677C-091F-CEF21EBF3A3D}"/>
              </a:ext>
            </a:extLst>
          </p:cNvPr>
          <p:cNvSpPr/>
          <p:nvPr/>
        </p:nvSpPr>
        <p:spPr>
          <a:xfrm>
            <a:off x="8353506" y="262213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365045-D553-73AE-8218-3DCA1CECA49E}"/>
              </a:ext>
            </a:extLst>
          </p:cNvPr>
          <p:cNvSpPr/>
          <p:nvPr/>
        </p:nvSpPr>
        <p:spPr>
          <a:xfrm>
            <a:off x="11226583" y="322555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BE8F012-9295-D0E9-2509-EE881C36B8AA}"/>
              </a:ext>
            </a:extLst>
          </p:cNvPr>
          <p:cNvCxnSpPr>
            <a:cxnSpLocks/>
          </p:cNvCxnSpPr>
          <p:nvPr/>
        </p:nvCxnSpPr>
        <p:spPr>
          <a:xfrm flipV="1">
            <a:off x="7209911" y="5751095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FD79A3-EE12-588C-87E1-0A5F34D29CE6}"/>
              </a:ext>
            </a:extLst>
          </p:cNvPr>
          <p:cNvSpPr/>
          <p:nvPr/>
        </p:nvSpPr>
        <p:spPr>
          <a:xfrm>
            <a:off x="7526182" y="5197384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3B9B60C-60D6-3DE3-FF5E-FD9B81603A41}"/>
              </a:ext>
            </a:extLst>
          </p:cNvPr>
          <p:cNvSpPr/>
          <p:nvPr/>
        </p:nvSpPr>
        <p:spPr>
          <a:xfrm>
            <a:off x="10380353" y="5481871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66A18E-E625-0282-81AC-B2B6E49738F1}"/>
              </a:ext>
            </a:extLst>
          </p:cNvPr>
          <p:cNvSpPr/>
          <p:nvPr/>
        </p:nvSpPr>
        <p:spPr>
          <a:xfrm>
            <a:off x="9467180" y="4984023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EA2741-C058-3026-6D8E-0CDBE81AEA7D}"/>
              </a:ext>
            </a:extLst>
          </p:cNvPr>
          <p:cNvSpPr txBox="1"/>
          <p:nvPr/>
        </p:nvSpPr>
        <p:spPr>
          <a:xfrm>
            <a:off x="7447323" y="58371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B865B4-4FE5-218C-E9DE-CACDDE922723}"/>
              </a:ext>
            </a:extLst>
          </p:cNvPr>
          <p:cNvSpPr txBox="1"/>
          <p:nvPr/>
        </p:nvSpPr>
        <p:spPr>
          <a:xfrm>
            <a:off x="9267671" y="58371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6E4BED1-3A1C-261B-CC89-9221E85540B3}"/>
              </a:ext>
            </a:extLst>
          </p:cNvPr>
          <p:cNvSpPr txBox="1"/>
          <p:nvPr/>
        </p:nvSpPr>
        <p:spPr>
          <a:xfrm>
            <a:off x="11452684" y="5789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37A379-BF6B-323C-56E3-DA4B9645907D}"/>
              </a:ext>
            </a:extLst>
          </p:cNvPr>
          <p:cNvSpPr txBox="1"/>
          <p:nvPr/>
        </p:nvSpPr>
        <p:spPr>
          <a:xfrm>
            <a:off x="10217808" y="58206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F33B10D-E503-5D0B-3C0C-10696F29E890}"/>
              </a:ext>
            </a:extLst>
          </p:cNvPr>
          <p:cNvSpPr txBox="1"/>
          <p:nvPr/>
        </p:nvSpPr>
        <p:spPr>
          <a:xfrm>
            <a:off x="8426664" y="5837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B231D3-4896-C9C5-6AB7-622EA9DF9EB7}"/>
              </a:ext>
            </a:extLst>
          </p:cNvPr>
          <p:cNvSpPr txBox="1"/>
          <p:nvPr/>
        </p:nvSpPr>
        <p:spPr>
          <a:xfrm>
            <a:off x="8441869" y="185123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672556-1E6C-547E-0CAF-4B2E5AA15556}"/>
              </a:ext>
            </a:extLst>
          </p:cNvPr>
          <p:cNvSpPr txBox="1"/>
          <p:nvPr/>
        </p:nvSpPr>
        <p:spPr>
          <a:xfrm>
            <a:off x="8932685" y="45080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EB5F7F1-C6CB-1BC2-2786-6C56A52262A0}"/>
              </a:ext>
            </a:extLst>
          </p:cNvPr>
          <p:cNvCxnSpPr>
            <a:cxnSpLocks/>
          </p:cNvCxnSpPr>
          <p:nvPr/>
        </p:nvCxnSpPr>
        <p:spPr>
          <a:xfrm flipV="1">
            <a:off x="7140615" y="352923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395626-A62D-3101-2801-8DE2C2880193}"/>
              </a:ext>
            </a:extLst>
          </p:cNvPr>
          <p:cNvSpPr txBox="1"/>
          <p:nvPr/>
        </p:nvSpPr>
        <p:spPr>
          <a:xfrm>
            <a:off x="7317267" y="11538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確率分布が得られる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/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シュ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－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AD69006-70CF-9B66-CA78-60B05E08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086" y="3627171"/>
                <a:ext cx="3460114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/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𝐶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=</m:t>
                              </m:r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プリン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ja-JP" altLang="en-US" sz="2400" dirty="0">
                              <a:latin typeface="メイリオ" panose="020B0604030504040204" pitchFamily="50" charset="-128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4E9B6F6-3319-F181-9568-FD2CFF6C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65" y="6070993"/>
                <a:ext cx="3481146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9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1E1B70-1222-25DC-A575-E4BF5D3CF9AA}"/>
              </a:ext>
            </a:extLst>
          </p:cNvPr>
          <p:cNvSpPr/>
          <p:nvPr/>
        </p:nvSpPr>
        <p:spPr>
          <a:xfrm>
            <a:off x="2000966" y="3119971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08F5319-D64D-E270-3681-9DC959069BF0}"/>
              </a:ext>
            </a:extLst>
          </p:cNvPr>
          <p:cNvSpPr/>
          <p:nvPr/>
        </p:nvSpPr>
        <p:spPr>
          <a:xfrm>
            <a:off x="4854656" y="2337659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316C93-1238-EDB5-0A17-EC3C2BA1FE0C}"/>
              </a:ext>
            </a:extLst>
          </p:cNvPr>
          <p:cNvSpPr/>
          <p:nvPr/>
        </p:nvSpPr>
        <p:spPr>
          <a:xfrm>
            <a:off x="2928066" y="2693259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6CA182-E1D7-1352-14E7-3279F40A590B}"/>
              </a:ext>
            </a:extLst>
          </p:cNvPr>
          <p:cNvSpPr/>
          <p:nvPr/>
        </p:nvSpPr>
        <p:spPr>
          <a:xfrm>
            <a:off x="5801143" y="3296673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3114EA8-0979-30D6-299B-87F91481A838}"/>
              </a:ext>
            </a:extLst>
          </p:cNvPr>
          <p:cNvCxnSpPr>
            <a:cxnSpLocks/>
          </p:cNvCxnSpPr>
          <p:nvPr/>
        </p:nvCxnSpPr>
        <p:spPr>
          <a:xfrm flipV="1">
            <a:off x="1684695" y="5215713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87B71D-933C-1CB6-844C-F7C32CBEDF78}"/>
              </a:ext>
            </a:extLst>
          </p:cNvPr>
          <p:cNvSpPr/>
          <p:nvPr/>
        </p:nvSpPr>
        <p:spPr>
          <a:xfrm>
            <a:off x="2000966" y="4662002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FC847B-F101-6F69-8101-2A678252DBB3}"/>
              </a:ext>
            </a:extLst>
          </p:cNvPr>
          <p:cNvSpPr/>
          <p:nvPr/>
        </p:nvSpPr>
        <p:spPr>
          <a:xfrm>
            <a:off x="4855137" y="4946489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0DEA94-A64A-AE36-BD95-1855EE4A7DE8}"/>
              </a:ext>
            </a:extLst>
          </p:cNvPr>
          <p:cNvSpPr/>
          <p:nvPr/>
        </p:nvSpPr>
        <p:spPr>
          <a:xfrm>
            <a:off x="3941964" y="4448641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EE44EE-7F30-95C8-9630-B670880C12BB}"/>
              </a:ext>
            </a:extLst>
          </p:cNvPr>
          <p:cNvSpPr txBox="1"/>
          <p:nvPr/>
        </p:nvSpPr>
        <p:spPr>
          <a:xfrm>
            <a:off x="1922107" y="530175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BF4A28-AFEC-D58A-3101-644BD6D11C9C}"/>
              </a:ext>
            </a:extLst>
          </p:cNvPr>
          <p:cNvSpPr txBox="1"/>
          <p:nvPr/>
        </p:nvSpPr>
        <p:spPr>
          <a:xfrm>
            <a:off x="3742455" y="53017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BC009A-052D-5501-09A8-21D6E17280F2}"/>
              </a:ext>
            </a:extLst>
          </p:cNvPr>
          <p:cNvSpPr txBox="1"/>
          <p:nvPr/>
        </p:nvSpPr>
        <p:spPr>
          <a:xfrm>
            <a:off x="5927468" y="52542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1D65E2-5EF4-E0A0-FD9E-41CBF1319742}"/>
              </a:ext>
            </a:extLst>
          </p:cNvPr>
          <p:cNvSpPr txBox="1"/>
          <p:nvPr/>
        </p:nvSpPr>
        <p:spPr>
          <a:xfrm>
            <a:off x="4692592" y="528523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EDC91-9C3B-03E7-1973-E1A47ADD16AC}"/>
              </a:ext>
            </a:extLst>
          </p:cNvPr>
          <p:cNvSpPr txBox="1"/>
          <p:nvPr/>
        </p:nvSpPr>
        <p:spPr>
          <a:xfrm>
            <a:off x="2901448" y="53017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0A5468-64D4-5BC4-9C13-ADCE999735C4}"/>
              </a:ext>
            </a:extLst>
          </p:cNvPr>
          <p:cNvSpPr txBox="1"/>
          <p:nvPr/>
        </p:nvSpPr>
        <p:spPr>
          <a:xfrm>
            <a:off x="3016429" y="192235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F26189-B2A6-EC75-0196-0C92E607E32A}"/>
              </a:ext>
            </a:extLst>
          </p:cNvPr>
          <p:cNvSpPr txBox="1"/>
          <p:nvPr/>
        </p:nvSpPr>
        <p:spPr>
          <a:xfrm>
            <a:off x="3407469" y="39726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C6B77AF-EEA8-E0B5-7F2A-36978BE44057}"/>
              </a:ext>
            </a:extLst>
          </p:cNvPr>
          <p:cNvCxnSpPr>
            <a:cxnSpLocks/>
          </p:cNvCxnSpPr>
          <p:nvPr/>
        </p:nvCxnSpPr>
        <p:spPr>
          <a:xfrm flipV="1">
            <a:off x="1715175" y="3600359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F3B506-84D1-47F2-38FA-EEBA0C32D556}"/>
              </a:ext>
            </a:extLst>
          </p:cNvPr>
          <p:cNvSpPr txBox="1"/>
          <p:nvPr/>
        </p:nvSpPr>
        <p:spPr>
          <a:xfrm>
            <a:off x="214487" y="524114"/>
            <a:ext cx="112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これは、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 of Words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で説明したカテゴリカル分布と同じ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306B2C-1A3B-7107-F5D6-D6B5ABCE6B41}"/>
              </a:ext>
            </a:extLst>
          </p:cNvPr>
          <p:cNvSpPr txBox="1"/>
          <p:nvPr/>
        </p:nvSpPr>
        <p:spPr>
          <a:xfrm>
            <a:off x="214487" y="1107533"/>
            <a:ext cx="1130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計算の方法は、ラベル毎の平均ベクトルを正規化したものだったが、結果は同じになる</a:t>
            </a:r>
          </a:p>
        </p:txBody>
      </p:sp>
    </p:spTree>
    <p:extLst>
      <p:ext uri="{BB962C8B-B14F-4D97-AF65-F5344CB8AC3E}">
        <p14:creationId xmlns:p14="http://schemas.microsoft.com/office/powerpoint/2010/main" val="190934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5114AC-3BD8-1192-8442-08CCB246F977}"/>
              </a:ext>
            </a:extLst>
          </p:cNvPr>
          <p:cNvSpPr txBox="1"/>
          <p:nvPr/>
        </p:nvSpPr>
        <p:spPr>
          <a:xfrm>
            <a:off x="371356" y="27560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この口コミはどちらに近いか？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5AFA0F-447D-8F3F-1D74-643C073D84D0}"/>
              </a:ext>
            </a:extLst>
          </p:cNvPr>
          <p:cNvSpPr txBox="1"/>
          <p:nvPr/>
        </p:nvSpPr>
        <p:spPr>
          <a:xfrm>
            <a:off x="466018" y="157122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出現した語彙の同時確率を計算する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6E407-C9D3-1C25-8CD6-B0774DB23DAB}"/>
              </a:ext>
            </a:extLst>
          </p:cNvPr>
          <p:cNvSpPr txBox="1"/>
          <p:nvPr/>
        </p:nvSpPr>
        <p:spPr>
          <a:xfrm>
            <a:off x="413034" y="909340"/>
            <a:ext cx="804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ラベル不明のクチコミ　　カラメル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:2,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/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カラメル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ミルク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砂糖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130A9F-1DBF-5B4C-6743-3D2B2592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7" y="2057652"/>
                <a:ext cx="6662978" cy="461665"/>
              </a:xfrm>
              <a:prstGeom prst="rect">
                <a:avLst/>
              </a:prstGeom>
              <a:blipFill>
                <a:blip r:embed="rId2"/>
                <a:stretch>
                  <a:fillRect t="-5333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/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ミルク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砂糖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|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F267CF0-8476-9D14-CF69-2EFE767F0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02" y="2544077"/>
                <a:ext cx="7510326" cy="461665"/>
              </a:xfrm>
              <a:prstGeom prst="rect">
                <a:avLst/>
              </a:prstGeom>
              <a:blipFill>
                <a:blip r:embed="rId3"/>
                <a:stretch>
                  <a:fillRect t="-3947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963999-E947-AD7D-8A1C-20651AC685AD}"/>
              </a:ext>
            </a:extLst>
          </p:cNvPr>
          <p:cNvSpPr txBox="1"/>
          <p:nvPr/>
        </p:nvSpPr>
        <p:spPr>
          <a:xfrm>
            <a:off x="2270410" y="338727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/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F37F7FF-7DF9-E8EE-9A10-50D5AC01E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96" y="4024231"/>
                <a:ext cx="3309111" cy="369332"/>
              </a:xfrm>
              <a:prstGeom prst="rect">
                <a:avLst/>
              </a:prstGeom>
              <a:blipFill>
                <a:blip r:embed="rId4"/>
                <a:stretch>
                  <a:fillRect l="-1292" t="-4918" r="-1292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00EF51-CCB6-8422-D41F-3F8246F5631C}"/>
              </a:ext>
            </a:extLst>
          </p:cNvPr>
          <p:cNvSpPr txBox="1"/>
          <p:nvPr/>
        </p:nvSpPr>
        <p:spPr>
          <a:xfrm>
            <a:off x="2270410" y="459987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/>
              <p:nvPr/>
            </p:nvSpPr>
            <p:spPr>
              <a:xfrm>
                <a:off x="3336270" y="5195356"/>
                <a:ext cx="3139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EAB337A-93B0-268E-10D4-A58296DC5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270" y="5195356"/>
                <a:ext cx="3139193" cy="369332"/>
              </a:xfrm>
              <a:prstGeom prst="rect">
                <a:avLst/>
              </a:prstGeom>
              <a:blipFill>
                <a:blip r:embed="rId5"/>
                <a:stretch>
                  <a:fillRect l="-1165" t="-4918" r="-1553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A1624D-FEFD-298E-2B6B-8299AC78C4A3}"/>
              </a:ext>
            </a:extLst>
          </p:cNvPr>
          <p:cNvSpPr txBox="1"/>
          <p:nvPr/>
        </p:nvSpPr>
        <p:spPr>
          <a:xfrm>
            <a:off x="1309702" y="6175288"/>
            <a:ext cx="794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 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プリンらしいのにどちらも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8219D12D-DF1D-E883-09F0-BEFF487DD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64" y="2724092"/>
            <a:ext cx="4248896" cy="32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EB7925-3046-4ED0-D2A4-A62BA8F6CF43}"/>
              </a:ext>
            </a:extLst>
          </p:cNvPr>
          <p:cNvSpPr txBox="1"/>
          <p:nvPr/>
        </p:nvSpPr>
        <p:spPr>
          <a:xfrm>
            <a:off x="549724" y="759567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5BD943-BCFA-17C1-76AE-56056C7B7A00}"/>
              </a:ext>
            </a:extLst>
          </p:cNvPr>
          <p:cNvSpPr txBox="1"/>
          <p:nvPr/>
        </p:nvSpPr>
        <p:spPr>
          <a:xfrm>
            <a:off x="549724" y="1767809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08D604-F99B-EEA3-DCB7-CF49182C99D8}"/>
              </a:ext>
            </a:extLst>
          </p:cNvPr>
          <p:cNvSpPr txBox="1"/>
          <p:nvPr/>
        </p:nvSpPr>
        <p:spPr>
          <a:xfrm>
            <a:off x="307500" y="185060"/>
            <a:ext cx="1054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つでも確率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の語彙があるとまともに確率計算できない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25856B-109D-DC9C-3853-569EF41AF3A6}"/>
              </a:ext>
            </a:extLst>
          </p:cNvPr>
          <p:cNvSpPr txBox="1"/>
          <p:nvPr/>
        </p:nvSpPr>
        <p:spPr>
          <a:xfrm>
            <a:off x="388146" y="3163071"/>
            <a:ext cx="365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無視できる</a:t>
            </a:r>
            <a:r>
              <a:rPr kumimoji="1" lang="ja-JP" altLang="en-US" sz="20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小さな確率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を乗せる（加算スムージング）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/>
              <p:nvPr/>
            </p:nvSpPr>
            <p:spPr>
              <a:xfrm>
                <a:off x="1341229" y="1225543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0B5C969-4020-F1F5-EFE1-141B850B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29" y="1225543"/>
                <a:ext cx="2969274" cy="369332"/>
              </a:xfrm>
              <a:prstGeom prst="rect">
                <a:avLst/>
              </a:prstGeom>
              <a:blipFill>
                <a:blip r:embed="rId2"/>
                <a:stretch>
                  <a:fillRect l="-1232" t="-4918" r="-164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/>
              <p:nvPr/>
            </p:nvSpPr>
            <p:spPr>
              <a:xfrm>
                <a:off x="1341229" y="2255676"/>
                <a:ext cx="2969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5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15D49-DCCB-73C1-5DDE-A67294350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29" y="2255676"/>
                <a:ext cx="2969274" cy="369332"/>
              </a:xfrm>
              <a:prstGeom prst="rect">
                <a:avLst/>
              </a:prstGeom>
              <a:blipFill>
                <a:blip r:embed="rId3"/>
                <a:stretch>
                  <a:fillRect l="-1232" t="-4918" r="-1643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C984871E-4D7C-C13C-F3F5-A7B3A86B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994" y="649920"/>
            <a:ext cx="2792752" cy="2150111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34ADA09-1EB6-0109-A461-E91B084C2061}"/>
              </a:ext>
            </a:extLst>
          </p:cNvPr>
          <p:cNvSpPr/>
          <p:nvPr/>
        </p:nvSpPr>
        <p:spPr>
          <a:xfrm>
            <a:off x="3684161" y="4349840"/>
            <a:ext cx="721360" cy="4825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0.15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7DED9E1-2145-AF67-7CEA-C53FE9AF1E0B}"/>
              </a:ext>
            </a:extLst>
          </p:cNvPr>
          <p:cNvSpPr/>
          <p:nvPr/>
        </p:nvSpPr>
        <p:spPr>
          <a:xfrm>
            <a:off x="6537851" y="3567528"/>
            <a:ext cx="721360" cy="125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0.44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07B413-E142-C8C8-3D97-B40D586BE2DC}"/>
              </a:ext>
            </a:extLst>
          </p:cNvPr>
          <p:cNvSpPr/>
          <p:nvPr/>
        </p:nvSpPr>
        <p:spPr>
          <a:xfrm>
            <a:off x="4611261" y="3923128"/>
            <a:ext cx="721360" cy="899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0.29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55FA5B5-1DBD-3AFA-2D46-5E92F09C95F6}"/>
              </a:ext>
            </a:extLst>
          </p:cNvPr>
          <p:cNvSpPr/>
          <p:nvPr/>
        </p:nvSpPr>
        <p:spPr>
          <a:xfrm>
            <a:off x="7484338" y="4526542"/>
            <a:ext cx="721360" cy="299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5469A27-D9DC-AE1E-8A87-CF0924AC5A33}"/>
              </a:ext>
            </a:extLst>
          </p:cNvPr>
          <p:cNvCxnSpPr>
            <a:cxnSpLocks/>
          </p:cNvCxnSpPr>
          <p:nvPr/>
        </p:nvCxnSpPr>
        <p:spPr>
          <a:xfrm flipV="1">
            <a:off x="3367890" y="6445582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4E272F4-256D-2BC4-521A-8B56936614F6}"/>
              </a:ext>
            </a:extLst>
          </p:cNvPr>
          <p:cNvSpPr/>
          <p:nvPr/>
        </p:nvSpPr>
        <p:spPr>
          <a:xfrm>
            <a:off x="3684161" y="5891871"/>
            <a:ext cx="721360" cy="563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0.38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88E37C-205A-3D5F-FFE5-3BF29F8B9612}"/>
              </a:ext>
            </a:extLst>
          </p:cNvPr>
          <p:cNvSpPr/>
          <p:nvPr/>
        </p:nvSpPr>
        <p:spPr>
          <a:xfrm>
            <a:off x="6538332" y="6176358"/>
            <a:ext cx="721360" cy="269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0.12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E0BA98-12E4-0AF8-3C5B-4AE7D3D0D550}"/>
              </a:ext>
            </a:extLst>
          </p:cNvPr>
          <p:cNvSpPr/>
          <p:nvPr/>
        </p:nvSpPr>
        <p:spPr>
          <a:xfrm>
            <a:off x="5625159" y="5678510"/>
            <a:ext cx="721360" cy="787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0.50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E7B1E4-8881-0042-10EF-E9153F679D2C}"/>
              </a:ext>
            </a:extLst>
          </p:cNvPr>
          <p:cNvSpPr txBox="1"/>
          <p:nvPr/>
        </p:nvSpPr>
        <p:spPr>
          <a:xfrm>
            <a:off x="3605302" y="65316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ミルク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25443F7-0506-EA8C-90D0-278724E74ABF}"/>
              </a:ext>
            </a:extLst>
          </p:cNvPr>
          <p:cNvSpPr txBox="1"/>
          <p:nvPr/>
        </p:nvSpPr>
        <p:spPr>
          <a:xfrm>
            <a:off x="5425650" y="6531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6FB6877-120C-D06C-6089-D9A4363A50C2}"/>
              </a:ext>
            </a:extLst>
          </p:cNvPr>
          <p:cNvSpPr txBox="1"/>
          <p:nvPr/>
        </p:nvSpPr>
        <p:spPr>
          <a:xfrm>
            <a:off x="7610663" y="64841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D2B06A-FE0C-E115-3372-09218B2C877C}"/>
              </a:ext>
            </a:extLst>
          </p:cNvPr>
          <p:cNvSpPr txBox="1"/>
          <p:nvPr/>
        </p:nvSpPr>
        <p:spPr>
          <a:xfrm>
            <a:off x="6375787" y="65151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42F63F-B8A8-76A8-9D93-DD608A8E8FF2}"/>
              </a:ext>
            </a:extLst>
          </p:cNvPr>
          <p:cNvSpPr txBox="1"/>
          <p:nvPr/>
        </p:nvSpPr>
        <p:spPr>
          <a:xfrm>
            <a:off x="4584643" y="6531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4D4D14-CCC0-05EA-8198-D3C38E9E7C7E}"/>
              </a:ext>
            </a:extLst>
          </p:cNvPr>
          <p:cNvSpPr txBox="1"/>
          <p:nvPr/>
        </p:nvSpPr>
        <p:spPr>
          <a:xfrm>
            <a:off x="4699624" y="31522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E2796C-CA0E-B4BE-12B9-18EFA2FF8286}"/>
              </a:ext>
            </a:extLst>
          </p:cNvPr>
          <p:cNvSpPr txBox="1"/>
          <p:nvPr/>
        </p:nvSpPr>
        <p:spPr>
          <a:xfrm>
            <a:off x="5090664" y="52025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D10EADA-2074-CDB3-D411-C6127701C266}"/>
              </a:ext>
            </a:extLst>
          </p:cNvPr>
          <p:cNvCxnSpPr>
            <a:cxnSpLocks/>
          </p:cNvCxnSpPr>
          <p:nvPr/>
        </p:nvCxnSpPr>
        <p:spPr>
          <a:xfrm flipV="1">
            <a:off x="3398370" y="4830228"/>
            <a:ext cx="4941611" cy="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6409EB6-2AE4-9AD1-BB75-8B83C8E171F9}"/>
              </a:ext>
            </a:extLst>
          </p:cNvPr>
          <p:cNvSpPr/>
          <p:nvPr/>
        </p:nvSpPr>
        <p:spPr>
          <a:xfrm>
            <a:off x="5574556" y="4729932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B2748CA-4115-BE97-02B4-1E8B501A7E03}"/>
              </a:ext>
            </a:extLst>
          </p:cNvPr>
          <p:cNvSpPr/>
          <p:nvPr/>
        </p:nvSpPr>
        <p:spPr>
          <a:xfrm>
            <a:off x="7451505" y="6356593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F1CF0AE-ABEB-1505-9C2C-5A2325A90D1E}"/>
              </a:ext>
            </a:extLst>
          </p:cNvPr>
          <p:cNvSpPr/>
          <p:nvPr/>
        </p:nvSpPr>
        <p:spPr>
          <a:xfrm>
            <a:off x="4569629" y="6363925"/>
            <a:ext cx="721360" cy="96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5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235000-A095-73BF-AFBB-C5DD8B206E3D}"/>
              </a:ext>
            </a:extLst>
          </p:cNvPr>
          <p:cNvSpPr txBox="1"/>
          <p:nvPr/>
        </p:nvSpPr>
        <p:spPr>
          <a:xfrm>
            <a:off x="590375" y="25400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加算スムージング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71FEA-111E-D0BD-0C23-F74B06125EA2}"/>
              </a:ext>
            </a:extLst>
          </p:cNvPr>
          <p:cNvSpPr txBox="1"/>
          <p:nvPr/>
        </p:nvSpPr>
        <p:spPr>
          <a:xfrm>
            <a:off x="590375" y="776428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語彙の頻度合計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+1) / 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クラスの総語彙数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の総語彙数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9D079D-077C-6110-B1D5-27CAF356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0" y="1416164"/>
            <a:ext cx="7631045" cy="270244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6DD4C50-12E5-6273-B462-730782AA1817}"/>
              </a:ext>
            </a:extLst>
          </p:cNvPr>
          <p:cNvSpPr/>
          <p:nvPr/>
        </p:nvSpPr>
        <p:spPr>
          <a:xfrm>
            <a:off x="397365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/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29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CEC603E-B4F8-2D4C-EF87-0D8BBAB00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" y="4206339"/>
                <a:ext cx="5239383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84F62-6E75-788C-B90F-D11B2B603B6D}"/>
              </a:ext>
            </a:extLst>
          </p:cNvPr>
          <p:cNvSpPr txBox="1"/>
          <p:nvPr/>
        </p:nvSpPr>
        <p:spPr>
          <a:xfrm>
            <a:off x="9075684" y="3410724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総計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60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C4A35E5-8D5B-6550-05FD-9672498C006C}"/>
              </a:ext>
            </a:extLst>
          </p:cNvPr>
          <p:cNvSpPr/>
          <p:nvPr/>
        </p:nvSpPr>
        <p:spPr>
          <a:xfrm>
            <a:off x="2037334" y="4952121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/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生地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10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97905A-7631-BA67-3A1D-A1D6925C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" y="5202004"/>
                <a:ext cx="5945281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/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FC1BF4-1194-14E6-DD10-FB859C67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75" y="4457509"/>
                <a:ext cx="4712572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/>
              <p:nvPr/>
            </p:nvSpPr>
            <p:spPr>
              <a:xfrm>
                <a:off x="6096000" y="5208223"/>
                <a:ext cx="5854936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カラメル</m:t>
                          </m:r>
                        </m: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</m:t>
                          </m:r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シュー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60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02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93464DA-7F49-E94C-C420-49FB226B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08223"/>
                <a:ext cx="5854936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E2874F4-C193-ECF0-B397-6AA3383C2815}"/>
              </a:ext>
            </a:extLst>
          </p:cNvPr>
          <p:cNvSpPr/>
          <p:nvPr/>
        </p:nvSpPr>
        <p:spPr>
          <a:xfrm>
            <a:off x="5070935" y="1239520"/>
            <a:ext cx="985520" cy="287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2917CA7-4D7F-CC70-72D2-9CE5484DD86B}"/>
              </a:ext>
            </a:extLst>
          </p:cNvPr>
          <p:cNvSpPr/>
          <p:nvPr/>
        </p:nvSpPr>
        <p:spPr>
          <a:xfrm>
            <a:off x="7799117" y="4968745"/>
            <a:ext cx="995680" cy="440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/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生地</m:t>
                        </m:r>
                      </m: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プリン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を計算せよ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CE40AAB-CD93-F10E-47B4-30BF6A0D6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45" y="6203888"/>
                <a:ext cx="4982646" cy="509178"/>
              </a:xfrm>
              <a:prstGeom prst="rect">
                <a:avLst/>
              </a:prstGeom>
              <a:blipFill>
                <a:blip r:embed="rId7"/>
                <a:stretch>
                  <a:fillRect l="-367" r="-856" b="-28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DED859-DD34-7DED-4AF6-AB29DF2DAE5B}"/>
              </a:ext>
            </a:extLst>
          </p:cNvPr>
          <p:cNvSpPr txBox="1"/>
          <p:nvPr/>
        </p:nvSpPr>
        <p:spPr>
          <a:xfrm>
            <a:off x="382361" y="62514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20352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75929</TotalTime>
  <Words>1538</Words>
  <Application>Microsoft Office PowerPoint</Application>
  <PresentationFormat>ワイド画面</PresentationFormat>
  <Paragraphs>260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メイリオ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1004</cp:revision>
  <dcterms:created xsi:type="dcterms:W3CDTF">2017-07-18T05:09:25Z</dcterms:created>
  <dcterms:modified xsi:type="dcterms:W3CDTF">2024-03-23T08:15:19Z</dcterms:modified>
</cp:coreProperties>
</file>