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7"/>
  </p:notesMasterIdLst>
  <p:sldIdLst>
    <p:sldId id="256" r:id="rId2"/>
    <p:sldId id="1216" r:id="rId3"/>
    <p:sldId id="1217" r:id="rId4"/>
    <p:sldId id="1218" r:id="rId5"/>
    <p:sldId id="1219" r:id="rId6"/>
    <p:sldId id="1235" r:id="rId7"/>
    <p:sldId id="1221" r:id="rId8"/>
    <p:sldId id="1211" r:id="rId9"/>
    <p:sldId id="1214" r:id="rId10"/>
    <p:sldId id="1222" r:id="rId11"/>
    <p:sldId id="1223" r:id="rId12"/>
    <p:sldId id="1224" r:id="rId13"/>
    <p:sldId id="1225" r:id="rId14"/>
    <p:sldId id="1226" r:id="rId15"/>
    <p:sldId id="1227" r:id="rId16"/>
    <p:sldId id="1228" r:id="rId17"/>
    <p:sldId id="1229" r:id="rId18"/>
    <p:sldId id="1220" r:id="rId19"/>
    <p:sldId id="1230" r:id="rId20"/>
    <p:sldId id="1231" r:id="rId21"/>
    <p:sldId id="1232" r:id="rId22"/>
    <p:sldId id="1233" r:id="rId23"/>
    <p:sldId id="1234" r:id="rId24"/>
    <p:sldId id="1212" r:id="rId25"/>
    <p:sldId id="1213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4472C4"/>
    <a:srgbClr val="ADB9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スタイル (淡色)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026" autoAdjust="0"/>
  </p:normalViewPr>
  <p:slideViewPr>
    <p:cSldViewPr snapToGrid="0">
      <p:cViewPr varScale="1">
        <p:scale>
          <a:sx n="92" d="100"/>
          <a:sy n="92" d="100"/>
        </p:scale>
        <p:origin x="33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35936D-836F-419C-9F68-DEDA5DD6EA2C}" type="datetimeFigureOut">
              <a:rPr kumimoji="1" lang="ja-JP" altLang="en-US" smtClean="0"/>
              <a:t>2024/10/30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8306EB-F4D8-4CD3-A9EA-E1E8C435DB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0722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02D7-CBD1-4D33-B166-78A898DF0F76}" type="datetimeFigureOut">
              <a:rPr kumimoji="1" lang="ja-JP" altLang="en-US" smtClean="0"/>
              <a:t>2024/10/30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ECF2-9EE9-4E94-BB06-97D79EC540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2125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02D7-CBD1-4D33-B166-78A898DF0F76}" type="datetimeFigureOut">
              <a:rPr kumimoji="1" lang="ja-JP" altLang="en-US" smtClean="0"/>
              <a:t>2024/10/30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ECF2-9EE9-4E94-BB06-97D79EC540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4174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02D7-CBD1-4D33-B166-78A898DF0F76}" type="datetimeFigureOut">
              <a:rPr kumimoji="1" lang="ja-JP" altLang="en-US" smtClean="0"/>
              <a:t>2024/10/30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ECF2-9EE9-4E94-BB06-97D79EC540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75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02D7-CBD1-4D33-B166-78A898DF0F76}" type="datetimeFigureOut">
              <a:rPr kumimoji="1" lang="ja-JP" altLang="en-US" smtClean="0"/>
              <a:t>2024/10/30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ECF2-9EE9-4E94-BB06-97D79EC540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6301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02D7-CBD1-4D33-B166-78A898DF0F76}" type="datetimeFigureOut">
              <a:rPr kumimoji="1" lang="ja-JP" altLang="en-US" smtClean="0"/>
              <a:t>2024/10/30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ECF2-9EE9-4E94-BB06-97D79EC540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935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02D7-CBD1-4D33-B166-78A898DF0F76}" type="datetimeFigureOut">
              <a:rPr kumimoji="1" lang="ja-JP" altLang="en-US" smtClean="0"/>
              <a:t>2024/10/30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ECF2-9EE9-4E94-BB06-97D79EC540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0195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02D7-CBD1-4D33-B166-78A898DF0F76}" type="datetimeFigureOut">
              <a:rPr kumimoji="1" lang="ja-JP" altLang="en-US" smtClean="0"/>
              <a:t>2024/10/30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ECF2-9EE9-4E94-BB06-97D79EC540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5181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02D7-CBD1-4D33-B166-78A898DF0F76}" type="datetimeFigureOut">
              <a:rPr kumimoji="1" lang="ja-JP" altLang="en-US" smtClean="0"/>
              <a:t>2024/10/30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ECF2-9EE9-4E94-BB06-97D79EC540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6076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02D7-CBD1-4D33-B166-78A898DF0F76}" type="datetimeFigureOut">
              <a:rPr kumimoji="1" lang="ja-JP" altLang="en-US" smtClean="0"/>
              <a:t>2024/10/30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ECF2-9EE9-4E94-BB06-97D79EC540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5877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02D7-CBD1-4D33-B166-78A898DF0F76}" type="datetimeFigureOut">
              <a:rPr kumimoji="1" lang="ja-JP" altLang="en-US" smtClean="0"/>
              <a:t>2024/10/30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ECF2-9EE9-4E94-BB06-97D79EC540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9590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02D7-CBD1-4D33-B166-78A898DF0F76}" type="datetimeFigureOut">
              <a:rPr kumimoji="1" lang="ja-JP" altLang="en-US" smtClean="0"/>
              <a:t>2024/10/30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ECF2-9EE9-4E94-BB06-97D79EC540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0979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BC02D7-CBD1-4D33-B166-78A898DF0F76}" type="datetimeFigureOut">
              <a:rPr kumimoji="1" lang="ja-JP" altLang="en-US" smtClean="0"/>
              <a:t>2024/10/30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5ECF2-9EE9-4E94-BB06-97D79EC540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788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emf"/><Relationship Id="rId4" Type="http://schemas.openxmlformats.org/officeDocument/2006/relationships/image" Target="../media/image16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28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33.png"/><Relationship Id="rId7" Type="http://schemas.openxmlformats.org/officeDocument/2006/relationships/image" Target="../media/image44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10" Type="http://schemas.openxmlformats.org/officeDocument/2006/relationships/image" Target="../media/image53.png"/><Relationship Id="rId4" Type="http://schemas.openxmlformats.org/officeDocument/2006/relationships/image" Target="../media/image48.png"/><Relationship Id="rId9" Type="http://schemas.openxmlformats.org/officeDocument/2006/relationships/hyperlink" Target="https://zenn.dev/akira_kashihara/articles/c1b286a0d24d42" TargetMode="Externa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image" Target="../media/image5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7" Type="http://schemas.openxmlformats.org/officeDocument/2006/relationships/image" Target="../media/image73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75.png"/><Relationship Id="rId7" Type="http://schemas.openxmlformats.org/officeDocument/2006/relationships/image" Target="../media/image78.png"/><Relationship Id="rId12" Type="http://schemas.openxmlformats.org/officeDocument/2006/relationships/image" Target="../media/image84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7.png"/><Relationship Id="rId11" Type="http://schemas.openxmlformats.org/officeDocument/2006/relationships/image" Target="../media/image83.png"/><Relationship Id="rId5" Type="http://schemas.openxmlformats.org/officeDocument/2006/relationships/image" Target="../media/image30.png"/><Relationship Id="rId10" Type="http://schemas.openxmlformats.org/officeDocument/2006/relationships/image" Target="../media/image82.png"/><Relationship Id="rId4" Type="http://schemas.openxmlformats.org/officeDocument/2006/relationships/image" Target="../media/image76.png"/><Relationship Id="rId9" Type="http://schemas.openxmlformats.org/officeDocument/2006/relationships/image" Target="../media/image8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eharaLab/NLP5_probabilistic-classifier/blob/main/naive_bayes_python.md" TargetMode="External"/><Relationship Id="rId2" Type="http://schemas.openxmlformats.org/officeDocument/2006/relationships/hyperlink" Target="https://github.com/ueharaLab/NLP5_probabilistic-classifier/blob/main/naive_bayes.md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github.com/ueharaLab/NLP5_probabilistic-classifier/blob/main/naive_bayes_object.md" TargetMode="External"/><Relationship Id="rId4" Type="http://schemas.openxmlformats.org/officeDocument/2006/relationships/hyperlink" Target="https://github.com/ueharaLab/NLP5_probabilistic-classifier/blob/main/naive_bayes_tsukurepo.md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zenn.dev/akira_kashihara/articles/c1b286a0d24d42" TargetMode="External"/><Relationship Id="rId2" Type="http://schemas.openxmlformats.org/officeDocument/2006/relationships/hyperlink" Target="https://qiita.com/ishizakiiii/items/07cc7e463dceb3efe1a1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di-acc2.com/programming/python/8709/" TargetMode="External"/><Relationship Id="rId4" Type="http://schemas.openxmlformats.org/officeDocument/2006/relationships/hyperlink" Target="https://www.yakupro.info/entry/ml-naivebayes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7" Type="http://schemas.openxmlformats.org/officeDocument/2006/relationships/image" Target="../media/image17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0DF4DB4-0544-435C-992C-E0E55AA5E14F}"/>
              </a:ext>
            </a:extLst>
          </p:cNvPr>
          <p:cNvSpPr txBox="1"/>
          <p:nvPr/>
        </p:nvSpPr>
        <p:spPr>
          <a:xfrm>
            <a:off x="367487" y="2499410"/>
            <a:ext cx="9690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確率分布モデルによる教師あり学習</a:t>
            </a:r>
            <a:endParaRPr kumimoji="1" lang="en-US" altLang="ja-JP" sz="3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75306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BC235000-A095-73BF-AFBB-C5DD8B206E3D}"/>
              </a:ext>
            </a:extLst>
          </p:cNvPr>
          <p:cNvSpPr txBox="1"/>
          <p:nvPr/>
        </p:nvSpPr>
        <p:spPr>
          <a:xfrm>
            <a:off x="590375" y="254000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加算スムージング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1771FEA-111E-D0BD-0C23-F74B06125EA2}"/>
              </a:ext>
            </a:extLst>
          </p:cNvPr>
          <p:cNvSpPr txBox="1"/>
          <p:nvPr/>
        </p:nvSpPr>
        <p:spPr>
          <a:xfrm>
            <a:off x="590375" y="776428"/>
            <a:ext cx="88152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語彙の頻度合計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+1) / (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クラスの総語彙数 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+ </a:t>
            </a:r>
            <a:r>
              <a:rPr kumimoji="1"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BoW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の総語彙数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119D079D-077C-6110-B1D5-27CAF356EB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580" y="1416164"/>
            <a:ext cx="7631045" cy="2702446"/>
          </a:xfrm>
          <a:prstGeom prst="rect">
            <a:avLst/>
          </a:prstGeom>
        </p:spPr>
      </p:pic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06DD4C50-12E5-6273-B462-730782AA1817}"/>
              </a:ext>
            </a:extLst>
          </p:cNvPr>
          <p:cNvSpPr/>
          <p:nvPr/>
        </p:nvSpPr>
        <p:spPr>
          <a:xfrm>
            <a:off x="3973655" y="1239520"/>
            <a:ext cx="985520" cy="287909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2CEC603E-B4F8-2D4C-EF87-0D8BBAB008D2}"/>
                  </a:ext>
                </a:extLst>
              </p:cNvPr>
              <p:cNvSpPr txBox="1"/>
              <p:nvPr/>
            </p:nvSpPr>
            <p:spPr>
              <a:xfrm>
                <a:off x="84933" y="4206339"/>
                <a:ext cx="5239383" cy="7861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𝑥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=</m:t>
                          </m:r>
                          <m:r>
                            <a:rPr kumimoji="1" lang="ja-JP" altLang="en-US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生地</m:t>
                          </m:r>
                        </m:e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𝐶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=</m:t>
                          </m:r>
                          <m:r>
                            <a:rPr kumimoji="1" lang="ja-JP" altLang="en-US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シュー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10</m:t>
                          </m:r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34</m:t>
                          </m:r>
                        </m:den>
                      </m:f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0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.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29</m:t>
                      </m:r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2CEC603E-B4F8-2D4C-EF87-0D8BBAB008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33" y="4206339"/>
                <a:ext cx="5239383" cy="7861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6784F62-6E75-788C-B90F-D11B2B603B6D}"/>
              </a:ext>
            </a:extLst>
          </p:cNvPr>
          <p:cNvSpPr txBox="1"/>
          <p:nvPr/>
        </p:nvSpPr>
        <p:spPr>
          <a:xfrm>
            <a:off x="9075684" y="3410724"/>
            <a:ext cx="12795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BoW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総計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   60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矢印: 下 8">
            <a:extLst>
              <a:ext uri="{FF2B5EF4-FFF2-40B4-BE49-F238E27FC236}">
                <a16:creationId xmlns:a16="http://schemas.microsoft.com/office/drawing/2014/main" id="{0C4A35E5-8D5B-6550-05FD-9672498C006C}"/>
              </a:ext>
            </a:extLst>
          </p:cNvPr>
          <p:cNvSpPr/>
          <p:nvPr/>
        </p:nvSpPr>
        <p:spPr>
          <a:xfrm>
            <a:off x="2037334" y="4952121"/>
            <a:ext cx="995680" cy="44079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7C97905A-7631-BA67-3A1D-A1D6925CCE24}"/>
                  </a:ext>
                </a:extLst>
              </p:cNvPr>
              <p:cNvSpPr txBox="1"/>
              <p:nvPr/>
            </p:nvSpPr>
            <p:spPr>
              <a:xfrm>
                <a:off x="60374" y="5202004"/>
                <a:ext cx="5945281" cy="7923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𝑥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=</m:t>
                          </m:r>
                          <m:r>
                            <a:rPr kumimoji="1" lang="ja-JP" altLang="en-US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生地</m:t>
                          </m:r>
                        </m:e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𝐶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=</m:t>
                          </m:r>
                          <m:r>
                            <a:rPr kumimoji="1" lang="ja-JP" altLang="en-US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シュー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10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+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34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+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60</m:t>
                          </m:r>
                        </m:den>
                      </m:f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0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.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12</m:t>
                      </m:r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7C97905A-7631-BA67-3A1D-A1D6925CCE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74" y="5202004"/>
                <a:ext cx="5945281" cy="79239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C8FC1BF4-1194-14E6-DD10-FB859C67A580}"/>
                  </a:ext>
                </a:extLst>
              </p:cNvPr>
              <p:cNvSpPr txBox="1"/>
              <p:nvPr/>
            </p:nvSpPr>
            <p:spPr>
              <a:xfrm>
                <a:off x="6076775" y="4457509"/>
                <a:ext cx="471257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𝑥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=</m:t>
                          </m:r>
                          <m:r>
                            <a:rPr kumimoji="1" lang="ja-JP" altLang="en-US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カラメル</m:t>
                          </m:r>
                        </m:e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𝐶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=</m:t>
                          </m:r>
                          <m:r>
                            <a:rPr kumimoji="1" lang="ja-JP" altLang="en-US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シュー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0</m:t>
                      </m:r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C8FC1BF4-1194-14E6-DD10-FB859C67A5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6775" y="4457509"/>
                <a:ext cx="4712572" cy="461665"/>
              </a:xfrm>
              <a:prstGeom prst="rect">
                <a:avLst/>
              </a:prstGeom>
              <a:blipFill>
                <a:blip r:embed="rId5"/>
                <a:stretch>
                  <a:fillRect b="-657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093464DA-7F49-E94C-C420-49FB226B73EC}"/>
                  </a:ext>
                </a:extLst>
              </p:cNvPr>
              <p:cNvSpPr txBox="1"/>
              <p:nvPr/>
            </p:nvSpPr>
            <p:spPr>
              <a:xfrm>
                <a:off x="5929745" y="5222282"/>
                <a:ext cx="5653984" cy="6756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d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𝑥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=</m:t>
                          </m:r>
                          <m:r>
                            <a:rPr kumimoji="1" lang="ja-JP" altLang="en-US" sz="20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カラメル</m:t>
                          </m:r>
                        </m:e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𝐶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=</m:t>
                          </m:r>
                          <m:r>
                            <a:rPr kumimoji="1" lang="ja-JP" altLang="en-US" sz="20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シュー</m:t>
                          </m:r>
                        </m:e>
                      </m:d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fPr>
                        <m:num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34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+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60</m:t>
                          </m:r>
                        </m:den>
                      </m:f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=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0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.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01</m:t>
                      </m:r>
                    </m:oMath>
                  </m:oMathPara>
                </a14:m>
                <a:endParaRPr kumimoji="1" lang="ja-JP" altLang="en-US" sz="20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093464DA-7F49-E94C-C420-49FB226B73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9745" y="5222282"/>
                <a:ext cx="5653984" cy="6756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DE2874F4-C193-ECF0-B397-6AA3383C2815}"/>
              </a:ext>
            </a:extLst>
          </p:cNvPr>
          <p:cNvSpPr/>
          <p:nvPr/>
        </p:nvSpPr>
        <p:spPr>
          <a:xfrm>
            <a:off x="5070935" y="1239520"/>
            <a:ext cx="985520" cy="287909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矢印: 下 16">
            <a:extLst>
              <a:ext uri="{FF2B5EF4-FFF2-40B4-BE49-F238E27FC236}">
                <a16:creationId xmlns:a16="http://schemas.microsoft.com/office/drawing/2014/main" id="{A2917CA7-4D7F-CC70-72D2-9CE5484DD86B}"/>
              </a:ext>
            </a:extLst>
          </p:cNvPr>
          <p:cNvSpPr/>
          <p:nvPr/>
        </p:nvSpPr>
        <p:spPr>
          <a:xfrm>
            <a:off x="7799117" y="4968745"/>
            <a:ext cx="995680" cy="44079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5CE40AAB-CD93-F10E-47B4-30BF6A0D6242}"/>
                  </a:ext>
                </a:extLst>
              </p:cNvPr>
              <p:cNvSpPr txBox="1"/>
              <p:nvPr/>
            </p:nvSpPr>
            <p:spPr>
              <a:xfrm>
                <a:off x="1344045" y="6203888"/>
                <a:ext cx="4982646" cy="5091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𝑝</m:t>
                    </m:r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𝑥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=</m:t>
                        </m:r>
                        <m:r>
                          <a:rPr kumimoji="1" lang="ja-JP" altLang="en-US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生地</m:t>
                        </m:r>
                      </m:e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𝐶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=</m:t>
                        </m:r>
                        <m:r>
                          <a:rPr kumimoji="1" lang="ja-JP" altLang="en-US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プリン</m:t>
                        </m:r>
                      </m:e>
                    </m:d>
                  </m:oMath>
                </a14:m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を計算せよ</a:t>
                </a:r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5CE40AAB-CD93-F10E-47B4-30BF6A0D62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4045" y="6203888"/>
                <a:ext cx="4982646" cy="509178"/>
              </a:xfrm>
              <a:prstGeom prst="rect">
                <a:avLst/>
              </a:prstGeom>
              <a:blipFill>
                <a:blip r:embed="rId7"/>
                <a:stretch>
                  <a:fillRect l="-367" r="-856" b="-289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C3DED859-DD34-7DED-4AF6-AB29DF2DAE5B}"/>
              </a:ext>
            </a:extLst>
          </p:cNvPr>
          <p:cNvSpPr txBox="1"/>
          <p:nvPr/>
        </p:nvSpPr>
        <p:spPr>
          <a:xfrm>
            <a:off x="382361" y="625140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問題</a:t>
            </a:r>
          </a:p>
        </p:txBody>
      </p:sp>
    </p:spTree>
    <p:extLst>
      <p:ext uri="{BB962C8B-B14F-4D97-AF65-F5344CB8AC3E}">
        <p14:creationId xmlns:p14="http://schemas.microsoft.com/office/powerpoint/2010/main" val="2035239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900C978-AEA1-F4A7-BC23-A226D8D56E9F}"/>
              </a:ext>
            </a:extLst>
          </p:cNvPr>
          <p:cNvSpPr txBox="1"/>
          <p:nvPr/>
        </p:nvSpPr>
        <p:spPr>
          <a:xfrm>
            <a:off x="548640" y="457200"/>
            <a:ext cx="83920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加算スムージングすると確率分布でなくなる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C9491FF1-6399-59B3-A1D7-3A91914313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299" y="1234440"/>
            <a:ext cx="7363165" cy="2443480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9DC66297-8721-991C-E780-182E9834BF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4160" y="3708883"/>
            <a:ext cx="6024762" cy="425662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634A594D-D8A9-1F92-EECA-4895827653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4160" y="5615071"/>
            <a:ext cx="6024754" cy="425662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26178E50-F649-B55A-025C-F5E318F11F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9299" y="4338667"/>
            <a:ext cx="7363164" cy="1232648"/>
          </a:xfrm>
          <a:prstGeom prst="rect">
            <a:avLst/>
          </a:prstGeom>
        </p:spPr>
      </p:pic>
      <p:sp>
        <p:nvSpPr>
          <p:cNvPr id="10" name="右中かっこ 9">
            <a:extLst>
              <a:ext uri="{FF2B5EF4-FFF2-40B4-BE49-F238E27FC236}">
                <a16:creationId xmlns:a16="http://schemas.microsoft.com/office/drawing/2014/main" id="{14847B38-F57A-B7BF-B4CE-CFD4F2BDE689}"/>
              </a:ext>
            </a:extLst>
          </p:cNvPr>
          <p:cNvSpPr/>
          <p:nvPr/>
        </p:nvSpPr>
        <p:spPr>
          <a:xfrm>
            <a:off x="8879713" y="3864435"/>
            <a:ext cx="264279" cy="196088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09870B2-F6C4-65AA-0030-34B0294C01C5}"/>
              </a:ext>
            </a:extLst>
          </p:cNvPr>
          <p:cNvSpPr txBox="1"/>
          <p:nvPr/>
        </p:nvSpPr>
        <p:spPr>
          <a:xfrm>
            <a:off x="9194783" y="4614042"/>
            <a:ext cx="28376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合計が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にならない</a:t>
            </a:r>
          </a:p>
        </p:txBody>
      </p:sp>
    </p:spTree>
    <p:extLst>
      <p:ext uri="{BB962C8B-B14F-4D97-AF65-F5344CB8AC3E}">
        <p14:creationId xmlns:p14="http://schemas.microsoft.com/office/powerpoint/2010/main" val="32323946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B251E1C2-21A3-9F3C-65C6-500C3DBA1963}"/>
              </a:ext>
            </a:extLst>
          </p:cNvPr>
          <p:cNvSpPr/>
          <p:nvPr/>
        </p:nvSpPr>
        <p:spPr>
          <a:xfrm>
            <a:off x="6458979" y="3541866"/>
            <a:ext cx="721360" cy="48259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0.06</a:t>
            </a:r>
            <a:endParaRPr kumimoji="1" lang="ja-JP" altLang="en-US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63FCFBD-0F72-1194-EB17-9F10AD5AA529}"/>
              </a:ext>
            </a:extLst>
          </p:cNvPr>
          <p:cNvSpPr/>
          <p:nvPr/>
        </p:nvSpPr>
        <p:spPr>
          <a:xfrm>
            <a:off x="9312669" y="2759554"/>
            <a:ext cx="721360" cy="12547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0.17</a:t>
            </a: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5FD1C0E-0549-3022-F74A-67451DC4D958}"/>
              </a:ext>
            </a:extLst>
          </p:cNvPr>
          <p:cNvSpPr/>
          <p:nvPr/>
        </p:nvSpPr>
        <p:spPr>
          <a:xfrm>
            <a:off x="7386079" y="3115154"/>
            <a:ext cx="721360" cy="8991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0.12</a:t>
            </a:r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AFFBF28-2400-DC00-7265-5029E53CE8A9}"/>
              </a:ext>
            </a:extLst>
          </p:cNvPr>
          <p:cNvSpPr/>
          <p:nvPr/>
        </p:nvSpPr>
        <p:spPr>
          <a:xfrm>
            <a:off x="10259156" y="3718568"/>
            <a:ext cx="721360" cy="2997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0.05</a:t>
            </a:r>
            <a:endParaRPr kumimoji="1" lang="ja-JP" altLang="en-US" dirty="0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47FEAF62-3917-58DC-D573-8B6A307E1021}"/>
              </a:ext>
            </a:extLst>
          </p:cNvPr>
          <p:cNvCxnSpPr>
            <a:cxnSpLocks/>
          </p:cNvCxnSpPr>
          <p:nvPr/>
        </p:nvCxnSpPr>
        <p:spPr>
          <a:xfrm flipV="1">
            <a:off x="6142708" y="5637608"/>
            <a:ext cx="4941611" cy="101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7F59C2BA-86EA-841D-A8DD-A984D18266AA}"/>
              </a:ext>
            </a:extLst>
          </p:cNvPr>
          <p:cNvSpPr/>
          <p:nvPr/>
        </p:nvSpPr>
        <p:spPr>
          <a:xfrm>
            <a:off x="6458979" y="5083897"/>
            <a:ext cx="721360" cy="5638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0.13</a:t>
            </a:r>
            <a:endParaRPr kumimoji="1" lang="ja-JP" altLang="en-US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6E4DCC6-2645-AF3E-8026-D77B2787AD62}"/>
              </a:ext>
            </a:extLst>
          </p:cNvPr>
          <p:cNvSpPr/>
          <p:nvPr/>
        </p:nvSpPr>
        <p:spPr>
          <a:xfrm>
            <a:off x="9313150" y="5368384"/>
            <a:ext cx="721360" cy="2692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0.05</a:t>
            </a:r>
            <a:endParaRPr kumimoji="1" lang="ja-JP" altLang="en-US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9CED3403-0AA9-BF9C-5EFE-68C5CA5C4834}"/>
              </a:ext>
            </a:extLst>
          </p:cNvPr>
          <p:cNvSpPr/>
          <p:nvPr/>
        </p:nvSpPr>
        <p:spPr>
          <a:xfrm>
            <a:off x="8399977" y="4870536"/>
            <a:ext cx="721360" cy="7873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0.16</a:t>
            </a:r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5387B89-2EEB-31FF-253C-8F6EE1657751}"/>
              </a:ext>
            </a:extLst>
          </p:cNvPr>
          <p:cNvSpPr txBox="1"/>
          <p:nvPr/>
        </p:nvSpPr>
        <p:spPr>
          <a:xfrm>
            <a:off x="6380120" y="5723648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ミルク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D987A54-ADEE-ADD3-667E-1E5FCA72D9A5}"/>
              </a:ext>
            </a:extLst>
          </p:cNvPr>
          <p:cNvSpPr txBox="1"/>
          <p:nvPr/>
        </p:nvSpPr>
        <p:spPr>
          <a:xfrm>
            <a:off x="8200468" y="572364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カラメル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EE9CEF2-D03C-F6B1-7855-ABE733873AD8}"/>
              </a:ext>
            </a:extLst>
          </p:cNvPr>
          <p:cNvSpPr txBox="1"/>
          <p:nvPr/>
        </p:nvSpPr>
        <p:spPr>
          <a:xfrm>
            <a:off x="10385481" y="5676135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砂糖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A72DCFED-93A6-BEAB-1007-D9F22169632E}"/>
              </a:ext>
            </a:extLst>
          </p:cNvPr>
          <p:cNvSpPr txBox="1"/>
          <p:nvPr/>
        </p:nvSpPr>
        <p:spPr>
          <a:xfrm>
            <a:off x="9150605" y="5707132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カスタード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A417E24-BCAF-326D-A3FC-3B7FD9F3EB25}"/>
              </a:ext>
            </a:extLst>
          </p:cNvPr>
          <p:cNvSpPr txBox="1"/>
          <p:nvPr/>
        </p:nvSpPr>
        <p:spPr>
          <a:xfrm>
            <a:off x="7359461" y="57236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生地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2F9A6EC-0F5D-C0BE-06ED-BEC0FDFD7E1E}"/>
              </a:ext>
            </a:extLst>
          </p:cNvPr>
          <p:cNvSpPr txBox="1"/>
          <p:nvPr/>
        </p:nvSpPr>
        <p:spPr>
          <a:xfrm>
            <a:off x="7474442" y="2344248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シュークリーム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36635FE6-AF2F-B976-9B5F-D1375C11F963}"/>
              </a:ext>
            </a:extLst>
          </p:cNvPr>
          <p:cNvSpPr txBox="1"/>
          <p:nvPr/>
        </p:nvSpPr>
        <p:spPr>
          <a:xfrm>
            <a:off x="7865482" y="4394538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プリン</a:t>
            </a:r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ED48D935-33FD-00A6-ED5F-0723B005C9B5}"/>
              </a:ext>
            </a:extLst>
          </p:cNvPr>
          <p:cNvCxnSpPr>
            <a:cxnSpLocks/>
          </p:cNvCxnSpPr>
          <p:nvPr/>
        </p:nvCxnSpPr>
        <p:spPr>
          <a:xfrm flipV="1">
            <a:off x="6173188" y="4022254"/>
            <a:ext cx="4941611" cy="101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2EA9A8C3-B728-069A-03B5-AF01EE91A96C}"/>
              </a:ext>
            </a:extLst>
          </p:cNvPr>
          <p:cNvSpPr/>
          <p:nvPr/>
        </p:nvSpPr>
        <p:spPr>
          <a:xfrm>
            <a:off x="8349374" y="3921958"/>
            <a:ext cx="721360" cy="9632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F83D3126-5AC9-DC62-6D13-51F723A6E086}"/>
              </a:ext>
            </a:extLst>
          </p:cNvPr>
          <p:cNvSpPr/>
          <p:nvPr/>
        </p:nvSpPr>
        <p:spPr>
          <a:xfrm>
            <a:off x="10226323" y="5548619"/>
            <a:ext cx="721360" cy="9632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6C0A6B88-A2A6-2043-59E7-37E571920AED}"/>
              </a:ext>
            </a:extLst>
          </p:cNvPr>
          <p:cNvSpPr/>
          <p:nvPr/>
        </p:nvSpPr>
        <p:spPr>
          <a:xfrm>
            <a:off x="7344447" y="5555951"/>
            <a:ext cx="721360" cy="9632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FFC2DE16-2F98-1573-0273-A54BA43282B6}"/>
              </a:ext>
            </a:extLst>
          </p:cNvPr>
          <p:cNvSpPr txBox="1"/>
          <p:nvPr/>
        </p:nvSpPr>
        <p:spPr>
          <a:xfrm>
            <a:off x="8429212" y="3582488"/>
            <a:ext cx="6415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0.01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5C900CCC-4996-C5BB-6238-FE550D931B68}"/>
              </a:ext>
            </a:extLst>
          </p:cNvPr>
          <p:cNvSpPr txBox="1"/>
          <p:nvPr/>
        </p:nvSpPr>
        <p:spPr>
          <a:xfrm>
            <a:off x="10231757" y="5269368"/>
            <a:ext cx="6415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0.01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E538C06D-8942-EEDE-1A4E-7B964B9B48B8}"/>
              </a:ext>
            </a:extLst>
          </p:cNvPr>
          <p:cNvSpPr txBox="1"/>
          <p:nvPr/>
        </p:nvSpPr>
        <p:spPr>
          <a:xfrm>
            <a:off x="7424285" y="5244325"/>
            <a:ext cx="6415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0.01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28" name="図 27">
            <a:extLst>
              <a:ext uri="{FF2B5EF4-FFF2-40B4-BE49-F238E27FC236}">
                <a16:creationId xmlns:a16="http://schemas.microsoft.com/office/drawing/2014/main" id="{0A5E3710-DC13-BD6B-AE79-F1E6843203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368" y="2344249"/>
            <a:ext cx="4860549" cy="3742086"/>
          </a:xfrm>
          <a:prstGeom prst="rect">
            <a:avLst/>
          </a:prstGeom>
        </p:spPr>
      </p:pic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6F3BA0A3-7E7C-174C-00C7-2EED77ABF491}"/>
              </a:ext>
            </a:extLst>
          </p:cNvPr>
          <p:cNvSpPr txBox="1"/>
          <p:nvPr/>
        </p:nvSpPr>
        <p:spPr>
          <a:xfrm>
            <a:off x="670914" y="477072"/>
            <a:ext cx="104438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加算スムージングをしても棒グラフの形状は変わらない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1DD2261C-9866-2E5D-999B-A6EBDFA52E05}"/>
              </a:ext>
            </a:extLst>
          </p:cNvPr>
          <p:cNvSpPr txBox="1"/>
          <p:nvPr/>
        </p:nvSpPr>
        <p:spPr>
          <a:xfrm>
            <a:off x="811368" y="189819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確率分布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58EDF2F1-855F-9A3F-0B14-646E18C20070}"/>
              </a:ext>
            </a:extLst>
          </p:cNvPr>
          <p:cNvSpPr txBox="1"/>
          <p:nvPr/>
        </p:nvSpPr>
        <p:spPr>
          <a:xfrm>
            <a:off x="6113779" y="1814331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加算スムージング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C8612C14-4962-5D6E-D4A9-7310084D5A1E}"/>
                  </a:ext>
                </a:extLst>
              </p:cNvPr>
              <p:cNvSpPr txBox="1"/>
              <p:nvPr/>
            </p:nvSpPr>
            <p:spPr>
              <a:xfrm>
                <a:off x="811368" y="1107286"/>
                <a:ext cx="909082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ので、加算スムージングしたものを語彙の確率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𝑝</m:t>
                    </m:r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dPr>
                      <m:e>
                        <m:r>
                          <a:rPr kumimoji="1" lang="en-US" altLang="ja-JP" sz="2400" b="1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𝒙</m:t>
                        </m:r>
                      </m:e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𝐶</m:t>
                        </m:r>
                      </m:e>
                    </m:d>
                  </m:oMath>
                </a14:m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に採用する</a:t>
                </a:r>
              </a:p>
            </p:txBody>
          </p:sp>
        </mc:Choice>
        <mc:Fallback xmlns="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C8612C14-4962-5D6E-D4A9-7310084D5A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368" y="1107286"/>
                <a:ext cx="9090822" cy="461665"/>
              </a:xfrm>
              <a:prstGeom prst="rect">
                <a:avLst/>
              </a:prstGeom>
              <a:blipFill>
                <a:blip r:embed="rId3"/>
                <a:stretch>
                  <a:fillRect l="-1006" t="-8000" r="-134" b="-3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65520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115645B-51C9-FE98-0C16-D45627065929}"/>
              </a:ext>
            </a:extLst>
          </p:cNvPr>
          <p:cNvSpPr txBox="1"/>
          <p:nvPr/>
        </p:nvSpPr>
        <p:spPr>
          <a:xfrm>
            <a:off x="483800" y="215302"/>
            <a:ext cx="59298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この口コミはどちらに近いか？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567726FE-4BC1-21B5-C7FE-E9E56AB08402}"/>
                  </a:ext>
                </a:extLst>
              </p:cNvPr>
              <p:cNvSpPr txBox="1"/>
              <p:nvPr/>
            </p:nvSpPr>
            <p:spPr>
              <a:xfrm>
                <a:off x="483800" y="1266590"/>
                <a:ext cx="859722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ラベル不明のクチコミ　　</a:t>
                </a:r>
                <a:r>
                  <a:rPr kumimoji="1" lang="en-US" altLang="ja-JP" sz="2400" b="1" dirty="0">
                    <a:ea typeface="メイリオ" panose="020B0604030504040204" pitchFamily="50" charset="-128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ja-JP" sz="2400" b="1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𝒙</m:t>
                    </m:r>
                  </m:oMath>
                </a14:m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＝カラメル</a:t>
                </a:r>
                <a:r>
                  <a:rPr kumimoji="1" lang="en-US" altLang="ja-JP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:2,</a:t>
                </a:r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ミルク</a:t>
                </a:r>
                <a:r>
                  <a:rPr kumimoji="1" lang="en-US" altLang="ja-JP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:1,</a:t>
                </a:r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砂糖</a:t>
                </a:r>
                <a:r>
                  <a:rPr kumimoji="1" lang="en-US" altLang="ja-JP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:1  </a:t>
                </a:r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567726FE-4BC1-21B5-C7FE-E9E56AB084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800" y="1266590"/>
                <a:ext cx="8597225" cy="461665"/>
              </a:xfrm>
              <a:prstGeom prst="rect">
                <a:avLst/>
              </a:prstGeom>
              <a:blipFill>
                <a:blip r:embed="rId2"/>
                <a:stretch>
                  <a:fillRect l="-1063" t="-7895" r="-142" b="-3157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FA73F22-A4CB-CB3C-E4C7-2B35C9383602}"/>
              </a:ext>
            </a:extLst>
          </p:cNvPr>
          <p:cNvSpPr txBox="1"/>
          <p:nvPr/>
        </p:nvSpPr>
        <p:spPr>
          <a:xfrm>
            <a:off x="483800" y="780408"/>
            <a:ext cx="5416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加算スムージングした確率で再度計算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BA49785-4F87-2CF5-7B2D-006EE1B3B83B}"/>
              </a:ext>
            </a:extLst>
          </p:cNvPr>
          <p:cNvSpPr txBox="1"/>
          <p:nvPr/>
        </p:nvSpPr>
        <p:spPr>
          <a:xfrm>
            <a:off x="483800" y="1798923"/>
            <a:ext cx="5109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出現した語彙の同時確率を計算する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C36C3867-C658-B5F2-3AE1-5BE463F1C9F2}"/>
                  </a:ext>
                </a:extLst>
              </p:cNvPr>
              <p:cNvSpPr txBox="1"/>
              <p:nvPr/>
            </p:nvSpPr>
            <p:spPr>
              <a:xfrm>
                <a:off x="371356" y="2284274"/>
                <a:ext cx="66629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dPr>
                        <m:e>
                          <m:r>
                            <a:rPr kumimoji="1" lang="en-US" altLang="ja-JP" sz="24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𝒙</m:t>
                          </m:r>
                        </m:e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𝐶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𝑝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(</m:t>
                      </m:r>
                      <m:r>
                        <a:rPr kumimoji="1" lang="ja-JP" altLang="en-US" sz="2400" i="1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カラメル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,</m:t>
                      </m:r>
                      <m:r>
                        <a:rPr kumimoji="1" lang="ja-JP" altLang="en-US" sz="2400" i="1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カラメル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,</m:t>
                      </m:r>
                      <m:r>
                        <a:rPr kumimoji="1" lang="ja-JP" altLang="en-US" sz="2400" i="1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ミルク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,</m:t>
                      </m:r>
                      <m:r>
                        <a:rPr kumimoji="1" lang="ja-JP" altLang="en-US" sz="2400" i="1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砂糖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|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𝐶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)</m:t>
                      </m:r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C36C3867-C658-B5F2-3AE1-5BE463F1C9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356" y="2284274"/>
                <a:ext cx="6662978" cy="461665"/>
              </a:xfrm>
              <a:prstGeom prst="rect">
                <a:avLst/>
              </a:prstGeom>
              <a:blipFill>
                <a:blip r:embed="rId3"/>
                <a:stretch>
                  <a:fillRect t="-5333" b="-14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7A35D7D-352B-4879-4C99-2FC90B5EFFCA}"/>
              </a:ext>
            </a:extLst>
          </p:cNvPr>
          <p:cNvSpPr txBox="1"/>
          <p:nvPr/>
        </p:nvSpPr>
        <p:spPr>
          <a:xfrm>
            <a:off x="1586963" y="3429000"/>
            <a:ext cx="27927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C=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シュークリーム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F5DA3C1C-7812-02BA-423A-57D1C98A66BE}"/>
                  </a:ext>
                </a:extLst>
              </p:cNvPr>
              <p:cNvSpPr txBox="1"/>
              <p:nvPr/>
            </p:nvSpPr>
            <p:spPr>
              <a:xfrm>
                <a:off x="2215404" y="4000285"/>
                <a:ext cx="4516686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p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0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.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01</m:t>
                          </m:r>
                        </m:e>
                        <m: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2</m:t>
                          </m:r>
                        </m:sup>
                      </m:sSup>
                      <m:r>
                        <a:rPr kumimoji="1" lang="en-US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06</m:t>
                      </m:r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05</m:t>
                      </m:r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0000003</m:t>
                      </m:r>
                    </m:oMath>
                  </m:oMathPara>
                </a14:m>
                <a:endParaRPr dirty="0"/>
              </a:p>
              <a:p>
                <a:pPr algn="l"/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F5DA3C1C-7812-02BA-423A-57D1C98A66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5404" y="4000285"/>
                <a:ext cx="4516686" cy="738664"/>
              </a:xfrm>
              <a:prstGeom prst="rect">
                <a:avLst/>
              </a:prstGeom>
              <a:blipFill>
                <a:blip r:embed="rId4"/>
                <a:stretch>
                  <a:fillRect l="-405" t="-12397" r="-391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3C9CE39-B92E-6201-31EB-35D9B014A78F}"/>
              </a:ext>
            </a:extLst>
          </p:cNvPr>
          <p:cNvSpPr txBox="1"/>
          <p:nvPr/>
        </p:nvSpPr>
        <p:spPr>
          <a:xfrm>
            <a:off x="1586963" y="4641595"/>
            <a:ext cx="15616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C=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プリン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18792DF6-7684-6861-D338-6E4356793BE8}"/>
                  </a:ext>
                </a:extLst>
              </p:cNvPr>
              <p:cNvSpPr txBox="1"/>
              <p:nvPr/>
            </p:nvSpPr>
            <p:spPr>
              <a:xfrm>
                <a:off x="2215404" y="5164747"/>
                <a:ext cx="432862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p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0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.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16</m:t>
                          </m:r>
                        </m:e>
                        <m: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2</m:t>
                          </m:r>
                        </m:sup>
                      </m:sSup>
                      <m:r>
                        <a:rPr kumimoji="1" lang="en-US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13</m:t>
                      </m:r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01</m:t>
                      </m:r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000416</m:t>
                      </m:r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18792DF6-7684-6861-D338-6E4356793B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5404" y="5164747"/>
                <a:ext cx="4328621" cy="369332"/>
              </a:xfrm>
              <a:prstGeom prst="rect">
                <a:avLst/>
              </a:prstGeom>
              <a:blipFill>
                <a:blip r:embed="rId5"/>
                <a:stretch>
                  <a:fillRect l="-704" t="-4918" r="-986" b="-16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5DDB237B-65C2-FA1E-55A7-C81FB4FF0063}"/>
                  </a:ext>
                </a:extLst>
              </p:cNvPr>
              <p:cNvSpPr txBox="1"/>
              <p:nvPr/>
            </p:nvSpPr>
            <p:spPr>
              <a:xfrm>
                <a:off x="1295112" y="2721414"/>
                <a:ext cx="75103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dPr>
                        <m:e>
                          <m:r>
                            <a:rPr kumimoji="1" lang="ja-JP" altLang="en-US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カラメル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|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𝐶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dPr>
                        <m:e>
                          <m:r>
                            <a:rPr kumimoji="1" lang="ja-JP" altLang="en-US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カラメル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|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𝐶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dPr>
                        <m:e>
                          <m:r>
                            <a:rPr kumimoji="1" lang="ja-JP" altLang="en-US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ミルク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|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𝐶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dPr>
                        <m:e>
                          <m:r>
                            <a:rPr kumimoji="1" lang="ja-JP" altLang="en-US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砂糖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|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𝐶</m:t>
                          </m:r>
                        </m:e>
                      </m:d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5DDB237B-65C2-FA1E-55A7-C81FB4FF00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112" y="2721414"/>
                <a:ext cx="7510326" cy="461665"/>
              </a:xfrm>
              <a:prstGeom prst="rect">
                <a:avLst/>
              </a:prstGeom>
              <a:blipFill>
                <a:blip r:embed="rId6"/>
                <a:stretch>
                  <a:fillRect t="-3947" b="-131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図 12">
            <a:extLst>
              <a:ext uri="{FF2B5EF4-FFF2-40B4-BE49-F238E27FC236}">
                <a16:creationId xmlns:a16="http://schemas.microsoft.com/office/drawing/2014/main" id="{75F70CC0-95C1-72E5-8F47-7690B1CA44C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79896" y="3044433"/>
            <a:ext cx="4595411" cy="35379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504BFE44-E3C7-2098-047F-A84AE9CB8751}"/>
                  </a:ext>
                </a:extLst>
              </p:cNvPr>
              <p:cNvSpPr txBox="1"/>
              <p:nvPr/>
            </p:nvSpPr>
            <p:spPr>
              <a:xfrm>
                <a:off x="1459941" y="5971949"/>
                <a:ext cx="5272149" cy="6481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𝒑</m:t>
                      </m:r>
                      <m:d>
                        <m:dPr>
                          <m:ctrlPr>
                            <a:rPr kumimoji="1" lang="en-US" altLang="ja-JP" sz="3200" b="1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dPr>
                        <m:e>
                          <m:r>
                            <a:rPr kumimoji="1" lang="en-US" altLang="ja-JP" sz="3200" b="1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𝒙</m:t>
                          </m:r>
                        </m:e>
                        <m:e>
                          <m:r>
                            <a:rPr kumimoji="1" lang="ja-JP" altLang="en-US" sz="32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プリン</m:t>
                          </m:r>
                        </m:e>
                      </m:d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&gt;</m:t>
                      </m:r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𝒑</m:t>
                      </m:r>
                      <m:d>
                        <m:dPr>
                          <m:ctrlPr>
                            <a:rPr kumimoji="1" lang="en-US" altLang="ja-JP" sz="32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dPr>
                        <m:e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𝒙</m:t>
                          </m:r>
                        </m:e>
                        <m:e>
                          <m:r>
                            <a:rPr kumimoji="1" lang="ja-JP" altLang="en-US" sz="3200" b="1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シュー</m:t>
                          </m:r>
                        </m:e>
                      </m:d>
                    </m:oMath>
                  </m:oMathPara>
                </a14:m>
                <a:endParaRPr kumimoji="1" lang="ja-JP" altLang="en-US" sz="3200" b="1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504BFE44-E3C7-2098-047F-A84AE9CB87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9941" y="5971949"/>
                <a:ext cx="5272149" cy="64819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6278EA5-D78C-1714-8E6D-C7611948C1DD}"/>
              </a:ext>
            </a:extLst>
          </p:cNvPr>
          <p:cNvSpPr txBox="1"/>
          <p:nvPr/>
        </p:nvSpPr>
        <p:spPr>
          <a:xfrm>
            <a:off x="1295112" y="5623357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妥当な結果になった！</a:t>
            </a:r>
          </a:p>
        </p:txBody>
      </p:sp>
    </p:spTree>
    <p:extLst>
      <p:ext uri="{BB962C8B-B14F-4D97-AF65-F5344CB8AC3E}">
        <p14:creationId xmlns:p14="http://schemas.microsoft.com/office/powerpoint/2010/main" val="7437122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袋のアイコン | フリーのアイコンイラスト素材 icon-pit">
            <a:extLst>
              <a:ext uri="{FF2B5EF4-FFF2-40B4-BE49-F238E27FC236}">
                <a16:creationId xmlns:a16="http://schemas.microsoft.com/office/drawing/2014/main" id="{0ED65F0E-E545-72D2-E69B-56E825E972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869" y="3289060"/>
            <a:ext cx="5973780" cy="3577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袋のアイコン | フリーのアイコンイラスト素材 icon-pit">
            <a:extLst>
              <a:ext uri="{FF2B5EF4-FFF2-40B4-BE49-F238E27FC236}">
                <a16:creationId xmlns:a16="http://schemas.microsoft.com/office/drawing/2014/main" id="{297F5623-E10A-EB11-BF8C-93AC43A59A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2364" y="3801505"/>
            <a:ext cx="425958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705C172F-C2B8-758D-7F36-C1BBC7D4FBB6}"/>
              </a:ext>
            </a:extLst>
          </p:cNvPr>
          <p:cNvSpPr/>
          <p:nvPr/>
        </p:nvSpPr>
        <p:spPr>
          <a:xfrm>
            <a:off x="1447970" y="3233815"/>
            <a:ext cx="8685391" cy="342519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7B80AF3-343A-8504-679B-C70A0CACBBAF}"/>
              </a:ext>
            </a:extLst>
          </p:cNvPr>
          <p:cNvSpPr txBox="1"/>
          <p:nvPr/>
        </p:nvSpPr>
        <p:spPr>
          <a:xfrm>
            <a:off x="1917245" y="2872120"/>
            <a:ext cx="21945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Bag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of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Words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FEB097A-7927-ECF5-D271-86295806DE75}"/>
              </a:ext>
            </a:extLst>
          </p:cNvPr>
          <p:cNvSpPr txBox="1"/>
          <p:nvPr/>
        </p:nvSpPr>
        <p:spPr>
          <a:xfrm>
            <a:off x="7480333" y="580777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カラメル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E37934D-CB90-42F1-1418-C6C5FA8FF039}"/>
              </a:ext>
            </a:extLst>
          </p:cNvPr>
          <p:cNvSpPr txBox="1"/>
          <p:nvPr/>
        </p:nvSpPr>
        <p:spPr>
          <a:xfrm>
            <a:off x="6965983" y="538104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カラメル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8723DDF-E410-AA9D-0602-B86DF3A78EF3}"/>
              </a:ext>
            </a:extLst>
          </p:cNvPr>
          <p:cNvSpPr txBox="1"/>
          <p:nvPr/>
        </p:nvSpPr>
        <p:spPr>
          <a:xfrm>
            <a:off x="7530934" y="5000683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ミルク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A83D225-A2D0-9D80-3F37-09852C2B1190}"/>
              </a:ext>
            </a:extLst>
          </p:cNvPr>
          <p:cNvSpPr txBox="1"/>
          <p:nvPr/>
        </p:nvSpPr>
        <p:spPr>
          <a:xfrm>
            <a:off x="3579131" y="4574488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生地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22234D9-55D7-1B9A-C7CB-F370C9D76470}"/>
              </a:ext>
            </a:extLst>
          </p:cNvPr>
          <p:cNvSpPr txBox="1"/>
          <p:nvPr/>
        </p:nvSpPr>
        <p:spPr>
          <a:xfrm>
            <a:off x="4111757" y="55283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生地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B0995CE-08E5-D1FC-B74F-A67F43EF6CD0}"/>
              </a:ext>
            </a:extLst>
          </p:cNvPr>
          <p:cNvSpPr txBox="1"/>
          <p:nvPr/>
        </p:nvSpPr>
        <p:spPr>
          <a:xfrm>
            <a:off x="2539634" y="5024812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カスタード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6A78DA3-DF59-9EDE-EF74-45144B07E103}"/>
              </a:ext>
            </a:extLst>
          </p:cNvPr>
          <p:cNvSpPr txBox="1"/>
          <p:nvPr/>
        </p:nvSpPr>
        <p:spPr>
          <a:xfrm>
            <a:off x="2398626" y="5477317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カスタード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39F87FF-809B-0180-89EB-C71BDA9531A0}"/>
              </a:ext>
            </a:extLst>
          </p:cNvPr>
          <p:cNvSpPr txBox="1"/>
          <p:nvPr/>
        </p:nvSpPr>
        <p:spPr>
          <a:xfrm>
            <a:off x="3344649" y="598999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砂糖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4D021A7-CE93-6CA3-FFBA-A33CFCC65AA8}"/>
              </a:ext>
            </a:extLst>
          </p:cNvPr>
          <p:cNvSpPr txBox="1"/>
          <p:nvPr/>
        </p:nvSpPr>
        <p:spPr>
          <a:xfrm>
            <a:off x="2539634" y="3417592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シュークリーム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AEEB51A-8219-78CF-6646-CF9637F1A047}"/>
              </a:ext>
            </a:extLst>
          </p:cNvPr>
          <p:cNvSpPr txBox="1"/>
          <p:nvPr/>
        </p:nvSpPr>
        <p:spPr>
          <a:xfrm>
            <a:off x="7508156" y="3731944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プリン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219B0D8-CA16-C9EB-AE87-BAAA84D8E5C6}"/>
              </a:ext>
            </a:extLst>
          </p:cNvPr>
          <p:cNvSpPr txBox="1"/>
          <p:nvPr/>
        </p:nvSpPr>
        <p:spPr>
          <a:xfrm>
            <a:off x="2198034" y="4073956"/>
            <a:ext cx="683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5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件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EC15F0D-4BF9-1530-DC79-A8C0B5F4D4E3}"/>
              </a:ext>
            </a:extLst>
          </p:cNvPr>
          <p:cNvSpPr txBox="1"/>
          <p:nvPr/>
        </p:nvSpPr>
        <p:spPr>
          <a:xfrm>
            <a:off x="6662442" y="4320421"/>
            <a:ext cx="683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件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A4A70FA8-A49B-7D85-0178-BC3A64AC487F}"/>
                  </a:ext>
                </a:extLst>
              </p:cNvPr>
              <p:cNvSpPr txBox="1"/>
              <p:nvPr/>
            </p:nvSpPr>
            <p:spPr>
              <a:xfrm>
                <a:off x="1076476" y="1853645"/>
                <a:ext cx="9235602" cy="878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𝑝</m:t>
                    </m:r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𝐶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=</m:t>
                        </m:r>
                        <m:r>
                          <a:rPr kumimoji="1" lang="ja-JP" altLang="en-US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シュー</m:t>
                        </m:r>
                      </m:e>
                    </m:d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=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5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/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8</m:t>
                    </m:r>
                  </m:oMath>
                </a14:m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 </a:t>
                </a:r>
                <a:r>
                  <a:rPr kumimoji="1" lang="en-US" altLang="ja-JP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:</a:t>
                </a:r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 シュークリームの</a:t>
                </a:r>
                <a:r>
                  <a:rPr kumimoji="1" lang="en-US" altLang="ja-JP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bag</a:t>
                </a:r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を取り出す確率</a:t>
                </a:r>
              </a:p>
              <a:p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𝑝</m:t>
                    </m:r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𝐶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=</m:t>
                        </m:r>
                        <m:r>
                          <a:rPr kumimoji="1" lang="ja-JP" altLang="en-US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プリン</m:t>
                        </m:r>
                      </m:e>
                    </m:d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=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3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/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8</m:t>
                    </m:r>
                  </m:oMath>
                </a14:m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 </a:t>
                </a:r>
                <a:r>
                  <a:rPr kumimoji="1" lang="en-US" altLang="ja-JP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: </a:t>
                </a:r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プリンの</a:t>
                </a:r>
                <a:r>
                  <a:rPr kumimoji="1" lang="en-US" altLang="ja-JP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bag</a:t>
                </a:r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を取り出す確率</a:t>
                </a:r>
                <a:endParaRPr kumimoji="1" lang="en-US" altLang="ja-JP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A4A70FA8-A49B-7D85-0178-BC3A64AC48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476" y="1853645"/>
                <a:ext cx="9235602" cy="878510"/>
              </a:xfrm>
              <a:prstGeom prst="rect">
                <a:avLst/>
              </a:prstGeom>
              <a:blipFill>
                <a:blip r:embed="rId3"/>
                <a:stretch>
                  <a:fillRect l="-198" t="-4167" b="-1597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0074C93A-BAB1-D087-8A2E-8636F049B4A2}"/>
                  </a:ext>
                </a:extLst>
              </p:cNvPr>
              <p:cNvSpPr txBox="1"/>
              <p:nvPr/>
            </p:nvSpPr>
            <p:spPr>
              <a:xfrm>
                <a:off x="869837" y="198995"/>
                <a:ext cx="11222636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kumimoji="1" lang="ja-JP" altLang="en-US" sz="32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ラベル不明のクチコミ</a:t>
                </a:r>
                <a:endParaRPr kumimoji="1" lang="en-US" altLang="ja-JP" sz="32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  <a:p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語彙構成だけでは判断しかねるような口コミ</a:t>
                </a:r>
                <a:r>
                  <a:rPr kumimoji="1" lang="ja-JP" altLang="en-US" sz="2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　　</a:t>
                </a:r>
                <a:r>
                  <a:rPr kumimoji="1" lang="en-US" altLang="ja-JP" sz="2400" b="1" dirty="0">
                    <a:solidFill>
                      <a:schemeClr val="tx1"/>
                    </a:solidFill>
                    <a:ea typeface="メイリオ" panose="020B0604030504040204" pitchFamily="50" charset="-128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ja-JP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𝒙</m:t>
                    </m:r>
                  </m:oMath>
                </a14:m>
                <a:r>
                  <a:rPr kumimoji="1" lang="ja-JP" altLang="en-US" sz="2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＝カラメル</a:t>
                </a:r>
                <a:r>
                  <a:rPr kumimoji="1" lang="en-US" altLang="ja-JP" sz="2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:2,</a:t>
                </a:r>
                <a:r>
                  <a:rPr kumimoji="1" lang="ja-JP" altLang="en-US" sz="2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カスタード</a:t>
                </a:r>
                <a:r>
                  <a:rPr kumimoji="1" lang="en-US" altLang="ja-JP" sz="2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:2</a:t>
                </a:r>
                <a:endParaRPr kumimoji="1" lang="ja-JP" altLang="en-US" sz="2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0074C93A-BAB1-D087-8A2E-8636F049B4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837" y="198995"/>
                <a:ext cx="11222636" cy="954107"/>
              </a:xfrm>
              <a:prstGeom prst="rect">
                <a:avLst/>
              </a:prstGeom>
              <a:blipFill>
                <a:blip r:embed="rId4"/>
                <a:stretch>
                  <a:fillRect l="-1412" t="-8333" b="-1538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矢印: 下 24">
            <a:extLst>
              <a:ext uri="{FF2B5EF4-FFF2-40B4-BE49-F238E27FC236}">
                <a16:creationId xmlns:a16="http://schemas.microsoft.com/office/drawing/2014/main" id="{6D224AD8-2A31-1D43-F78D-EDF39BF13288}"/>
              </a:ext>
            </a:extLst>
          </p:cNvPr>
          <p:cNvSpPr/>
          <p:nvPr/>
        </p:nvSpPr>
        <p:spPr>
          <a:xfrm>
            <a:off x="2635249" y="1112272"/>
            <a:ext cx="821093" cy="25375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C4E7BDD0-E696-876E-0F42-C0249BE8F507}"/>
              </a:ext>
            </a:extLst>
          </p:cNvPr>
          <p:cNvSpPr txBox="1"/>
          <p:nvPr/>
        </p:nvSpPr>
        <p:spPr>
          <a:xfrm>
            <a:off x="989045" y="1446245"/>
            <a:ext cx="8884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クチコミ（文書）の数（</a:t>
            </a:r>
            <a:r>
              <a:rPr kumimoji="1"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BoW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中での比率）で判断するしかない</a:t>
            </a:r>
          </a:p>
        </p:txBody>
      </p:sp>
    </p:spTree>
    <p:extLst>
      <p:ext uri="{BB962C8B-B14F-4D97-AF65-F5344CB8AC3E}">
        <p14:creationId xmlns:p14="http://schemas.microsoft.com/office/powerpoint/2010/main" val="20620182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9CB136A-CCF3-B5B2-836A-3C38ACA0E536}"/>
              </a:ext>
            </a:extLst>
          </p:cNvPr>
          <p:cNvSpPr txBox="1"/>
          <p:nvPr/>
        </p:nvSpPr>
        <p:spPr>
          <a:xfrm>
            <a:off x="550506" y="559837"/>
            <a:ext cx="92127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語彙構成だけでは判断つかない口コミに対処する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3AF2A6E8-CA89-9392-9542-EEAD66566417}"/>
                  </a:ext>
                </a:extLst>
              </p:cNvPr>
              <p:cNvSpPr txBox="1"/>
              <p:nvPr/>
            </p:nvSpPr>
            <p:spPr>
              <a:xfrm>
                <a:off x="550506" y="1653100"/>
                <a:ext cx="185172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𝑝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(</m:t>
                    </m:r>
                    <m:r>
                      <a:rPr kumimoji="1" lang="en-US" altLang="ja-JP" sz="2400" b="1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𝒙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|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𝐶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)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𝑝</m:t>
                    </m:r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𝐶</m:t>
                        </m:r>
                      </m:e>
                    </m:d>
                  </m:oMath>
                </a14:m>
                <a:r>
                  <a:rPr kumimoji="1" lang="en-US" altLang="ja-JP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:</a:t>
                </a:r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3AF2A6E8-CA89-9392-9542-EEAD665664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506" y="1653100"/>
                <a:ext cx="1851725" cy="461665"/>
              </a:xfrm>
              <a:prstGeom prst="rect">
                <a:avLst/>
              </a:prstGeom>
              <a:blipFill>
                <a:blip r:embed="rId2"/>
                <a:stretch>
                  <a:fillRect l="-987" t="-7895" r="-3947" b="-3157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00482CF-CA9D-44D8-8D60-22420761D9AE}"/>
              </a:ext>
            </a:extLst>
          </p:cNvPr>
          <p:cNvSpPr txBox="1"/>
          <p:nvPr/>
        </p:nvSpPr>
        <p:spPr>
          <a:xfrm>
            <a:off x="2528595" y="1676627"/>
            <a:ext cx="47404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単語の確率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×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口コミラベルの確率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95C30D6-863F-1EA1-A1C1-3CE874FF7473}"/>
              </a:ext>
            </a:extLst>
          </p:cNvPr>
          <p:cNvSpPr txBox="1"/>
          <p:nvPr/>
        </p:nvSpPr>
        <p:spPr>
          <a:xfrm>
            <a:off x="550506" y="1144612"/>
            <a:ext cx="6647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語彙、口コミ両方の確率を考慮すればよさそう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36699A98-367E-46C2-05A2-FB8A09040FC9}"/>
                  </a:ext>
                </a:extLst>
              </p:cNvPr>
              <p:cNvSpPr txBox="1"/>
              <p:nvPr/>
            </p:nvSpPr>
            <p:spPr>
              <a:xfrm>
                <a:off x="558445" y="2850592"/>
                <a:ext cx="859722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ラベル不明のクチコミ　　</a:t>
                </a:r>
                <a:r>
                  <a:rPr kumimoji="1" lang="en-US" altLang="ja-JP" sz="2400" b="1" dirty="0">
                    <a:ea typeface="メイリオ" panose="020B0604030504040204" pitchFamily="50" charset="-128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ja-JP" sz="2400" b="1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𝒙</m:t>
                    </m:r>
                  </m:oMath>
                </a14:m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＝カラメル</a:t>
                </a:r>
                <a:r>
                  <a:rPr kumimoji="1" lang="en-US" altLang="ja-JP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:2,</a:t>
                </a:r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ミルク</a:t>
                </a:r>
                <a:r>
                  <a:rPr kumimoji="1" lang="en-US" altLang="ja-JP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:1,</a:t>
                </a:r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砂糖</a:t>
                </a:r>
                <a:r>
                  <a:rPr kumimoji="1" lang="en-US" altLang="ja-JP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:1  </a:t>
                </a:r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36699A98-367E-46C2-05A2-FB8A09040F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445" y="2850592"/>
                <a:ext cx="8597225" cy="461665"/>
              </a:xfrm>
              <a:prstGeom prst="rect">
                <a:avLst/>
              </a:prstGeom>
              <a:blipFill>
                <a:blip r:embed="rId3"/>
                <a:stretch>
                  <a:fillRect l="-1135" t="-8000" r="-142" b="-3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1FF99961-18F5-CEDF-1F47-D492DA86D2A3}"/>
                  </a:ext>
                </a:extLst>
              </p:cNvPr>
              <p:cNvSpPr txBox="1"/>
              <p:nvPr/>
            </p:nvSpPr>
            <p:spPr>
              <a:xfrm>
                <a:off x="549114" y="3600586"/>
                <a:ext cx="729161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dPr>
                        <m:e>
                          <m:r>
                            <a:rPr kumimoji="1" lang="en-US" altLang="ja-JP" sz="24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𝒙</m:t>
                          </m:r>
                        </m:e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𝐶</m:t>
                          </m:r>
                        </m:e>
                      </m:d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dPr>
                        <m:e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𝐶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𝑝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(</m:t>
                      </m:r>
                      <m:r>
                        <a:rPr kumimoji="1" lang="ja-JP" altLang="en-US" sz="2400" i="1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カラメル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,</m:t>
                      </m:r>
                      <m:r>
                        <a:rPr kumimoji="1" lang="ja-JP" altLang="en-US" sz="2400" i="1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カラメル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,</m:t>
                      </m:r>
                      <m:r>
                        <a:rPr kumimoji="1" lang="ja-JP" altLang="en-US" sz="2400" i="1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ミルク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,</m:t>
                      </m:r>
                      <m:r>
                        <a:rPr kumimoji="1" lang="ja-JP" altLang="en-US" sz="2400" i="1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砂糖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|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𝐶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)</m:t>
                      </m:r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1FF99961-18F5-CEDF-1F47-D492DA86D2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114" y="3600586"/>
                <a:ext cx="7291611" cy="461665"/>
              </a:xfrm>
              <a:prstGeom prst="rect">
                <a:avLst/>
              </a:prstGeom>
              <a:blipFill>
                <a:blip r:embed="rId4"/>
                <a:stretch>
                  <a:fillRect t="-5333" b="-14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5B9173A4-E2A5-C970-D590-D3E06A5800B7}"/>
                  </a:ext>
                </a:extLst>
              </p:cNvPr>
              <p:cNvSpPr txBox="1"/>
              <p:nvPr/>
            </p:nvSpPr>
            <p:spPr>
              <a:xfrm>
                <a:off x="1472870" y="4037726"/>
                <a:ext cx="813895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dPr>
                        <m:e>
                          <m:r>
                            <a:rPr kumimoji="1" lang="ja-JP" altLang="en-US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カラメル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|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𝐶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dPr>
                        <m:e>
                          <m:r>
                            <a:rPr kumimoji="1" lang="ja-JP" altLang="en-US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カラメル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|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𝐶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dPr>
                        <m:e>
                          <m:r>
                            <a:rPr kumimoji="1" lang="ja-JP" altLang="en-US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ミルク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|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𝐶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dPr>
                        <m:e>
                          <m:r>
                            <a:rPr kumimoji="1" lang="ja-JP" altLang="en-US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砂糖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|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𝐶</m:t>
                          </m:r>
                        </m:e>
                      </m:d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dPr>
                        <m:e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𝐶</m:t>
                          </m:r>
                        </m:e>
                      </m:d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5B9173A4-E2A5-C970-D590-D3E06A5800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2870" y="4037726"/>
                <a:ext cx="8138959" cy="461665"/>
              </a:xfrm>
              <a:prstGeom prst="rect">
                <a:avLst/>
              </a:prstGeom>
              <a:blipFill>
                <a:blip r:embed="rId5"/>
                <a:stretch>
                  <a:fillRect t="-3947" b="-131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F445F7A-E1BD-BFDE-2726-0441D1C3F19A}"/>
              </a:ext>
            </a:extLst>
          </p:cNvPr>
          <p:cNvSpPr txBox="1"/>
          <p:nvPr/>
        </p:nvSpPr>
        <p:spPr>
          <a:xfrm>
            <a:off x="549114" y="2481322"/>
            <a:ext cx="4185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先ほどの例にあてはめると。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A79BD476-AE30-D777-4C0F-8E56553ED5AC}"/>
              </a:ext>
            </a:extLst>
          </p:cNvPr>
          <p:cNvSpPr txBox="1"/>
          <p:nvPr/>
        </p:nvSpPr>
        <p:spPr>
          <a:xfrm>
            <a:off x="1045787" y="4763195"/>
            <a:ext cx="15616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C=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シュー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B892C933-43A3-460E-EA60-8B5B83C834B5}"/>
                  </a:ext>
                </a:extLst>
              </p:cNvPr>
              <p:cNvSpPr txBox="1"/>
              <p:nvPr/>
            </p:nvSpPr>
            <p:spPr>
              <a:xfrm>
                <a:off x="2528595" y="4608519"/>
                <a:ext cx="6191478" cy="70134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ar-AE" altLang="ja-JP" sz="240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pPr>
                        <m:e>
                          <m:r>
                            <a:rPr kumimoji="1" lang="ar-AE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0</m:t>
                          </m:r>
                          <m:r>
                            <a:rPr kumimoji="1" lang="ar-AE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.</m:t>
                          </m:r>
                          <m:r>
                            <a:rPr kumimoji="1" lang="ar-AE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01</m:t>
                          </m:r>
                        </m:e>
                        <m:sup>
                          <m:r>
                            <a:rPr kumimoji="1" lang="ar-AE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2</m:t>
                          </m:r>
                        </m:sup>
                      </m:sSup>
                      <m:r>
                        <a:rPr kumimoji="1" lang="ar-AE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kumimoji="1" lang="ar-AE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kumimoji="1" lang="ar-AE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ar-AE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06</m:t>
                      </m:r>
                      <m:r>
                        <a:rPr kumimoji="1" lang="ar-AE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kumimoji="1" lang="ar-AE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kumimoji="1" lang="ar-AE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ar-AE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05</m:t>
                      </m:r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kumimoji="1" lang="ar-AE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ar-AE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kumimoji="1" lang="ar-AE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ar-AE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00000018</m:t>
                      </m:r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B892C933-43A3-460E-EA60-8B5B83C834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8595" y="4608519"/>
                <a:ext cx="6191478" cy="70134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F5E8962-7870-7997-6A9E-2A1F451797D9}"/>
              </a:ext>
            </a:extLst>
          </p:cNvPr>
          <p:cNvSpPr txBox="1"/>
          <p:nvPr/>
        </p:nvSpPr>
        <p:spPr>
          <a:xfrm>
            <a:off x="1045787" y="5634328"/>
            <a:ext cx="15616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C=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プリン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3081C3A6-5CCD-88EA-8369-4C8BAA45C699}"/>
                  </a:ext>
                </a:extLst>
              </p:cNvPr>
              <p:cNvSpPr txBox="1"/>
              <p:nvPr/>
            </p:nvSpPr>
            <p:spPr>
              <a:xfrm>
                <a:off x="2607433" y="5471719"/>
                <a:ext cx="5827586" cy="6938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p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0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.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16</m:t>
                          </m:r>
                        </m:e>
                        <m: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2</m:t>
                          </m:r>
                        </m:sup>
                      </m:sSup>
                      <m:r>
                        <a:rPr kumimoji="1" lang="en-US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13</m:t>
                      </m:r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01</m:t>
                      </m:r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000156</m:t>
                      </m:r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3081C3A6-5CCD-88EA-8369-4C8BAA45C6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7433" y="5471719"/>
                <a:ext cx="5827586" cy="69384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1095FC36-2A3E-EC47-F145-8A498902C121}"/>
                  </a:ext>
                </a:extLst>
              </p:cNvPr>
              <p:cNvSpPr txBox="1"/>
              <p:nvPr/>
            </p:nvSpPr>
            <p:spPr>
              <a:xfrm>
                <a:off x="1472870" y="6203399"/>
                <a:ext cx="8753871" cy="6481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3200" b="1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𝒑</m:t>
                    </m:r>
                    <m:d>
                      <m:dPr>
                        <m:ctrlPr>
                          <a:rPr kumimoji="1" lang="en-US" altLang="ja-JP" sz="3200" b="1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dPr>
                      <m:e>
                        <m:r>
                          <a:rPr kumimoji="1" lang="en-US" altLang="ja-JP" sz="3200" b="1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𝒙</m:t>
                        </m:r>
                      </m:e>
                      <m:e>
                        <m:r>
                          <a:rPr kumimoji="1" lang="ja-JP" altLang="en-US" sz="3200" b="1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プリン</m:t>
                        </m:r>
                      </m:e>
                    </m:d>
                    <m:r>
                      <a:rPr kumimoji="1" lang="en-US" altLang="ja-JP" sz="3200" b="1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𝒑</m:t>
                    </m:r>
                    <m:r>
                      <a:rPr kumimoji="1" lang="en-US" altLang="ja-JP" sz="3200" b="1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(</m:t>
                    </m:r>
                    <m:r>
                      <a:rPr kumimoji="1" lang="ja-JP" altLang="en-US" sz="3200" b="1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プリン</m:t>
                    </m:r>
                    <m:r>
                      <a:rPr kumimoji="1" lang="en-US" altLang="ja-JP" sz="3200" b="1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)&gt;</m:t>
                    </m:r>
                    <m:r>
                      <a:rPr kumimoji="1" lang="en-US" altLang="ja-JP" sz="3200" b="1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𝒑</m:t>
                    </m:r>
                    <m:d>
                      <m:dPr>
                        <m:ctrlPr>
                          <a:rPr kumimoji="1" lang="en-US" altLang="ja-JP" sz="3200" b="1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dPr>
                      <m:e>
                        <m:r>
                          <a:rPr kumimoji="1" lang="en-US" altLang="ja-JP" sz="3200" b="1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𝒙</m:t>
                        </m:r>
                      </m:e>
                      <m:e>
                        <m:r>
                          <a:rPr kumimoji="1" lang="ja-JP" altLang="en-US" sz="3200" b="1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シュー</m:t>
                        </m:r>
                      </m:e>
                    </m:d>
                    <m:r>
                      <a:rPr kumimoji="1" lang="en-US" altLang="ja-JP" sz="3200" b="1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𝒑</m:t>
                    </m:r>
                    <m:r>
                      <a:rPr kumimoji="1" lang="en-US" altLang="ja-JP" sz="3200" b="1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(</m:t>
                    </m:r>
                    <m:r>
                      <a:rPr kumimoji="1" lang="ja-JP" altLang="en-US" sz="3200" b="1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シュー</m:t>
                    </m:r>
                  </m:oMath>
                </a14:m>
                <a:r>
                  <a:rPr kumimoji="1" lang="en-US" altLang="ja-JP" sz="3200" b="1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)</a:t>
                </a:r>
                <a:endParaRPr kumimoji="1" lang="ja-JP" altLang="en-US" sz="3200" b="1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1095FC36-2A3E-EC47-F145-8A498902C1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2870" y="6203399"/>
                <a:ext cx="8753871" cy="648191"/>
              </a:xfrm>
              <a:prstGeom prst="rect">
                <a:avLst/>
              </a:prstGeom>
              <a:blipFill>
                <a:blip r:embed="rId8"/>
                <a:stretch>
                  <a:fillRect t="-2830" r="-1532" b="-301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5DE64B65-A7FD-4873-1268-E83FD14716B5}"/>
              </a:ext>
            </a:extLst>
          </p:cNvPr>
          <p:cNvSpPr/>
          <p:nvPr/>
        </p:nvSpPr>
        <p:spPr>
          <a:xfrm>
            <a:off x="8720073" y="3969856"/>
            <a:ext cx="797151" cy="5847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A8684438-14EA-6A1F-7D03-7FD32D199AC0}"/>
              </a:ext>
            </a:extLst>
          </p:cNvPr>
          <p:cNvSpPr/>
          <p:nvPr/>
        </p:nvSpPr>
        <p:spPr>
          <a:xfrm>
            <a:off x="5947091" y="5398514"/>
            <a:ext cx="398576" cy="8996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48362E6B-F45B-B5C7-E9B1-953360305F21}"/>
              </a:ext>
            </a:extLst>
          </p:cNvPr>
          <p:cNvSpPr/>
          <p:nvPr/>
        </p:nvSpPr>
        <p:spPr>
          <a:xfrm>
            <a:off x="5941720" y="4454350"/>
            <a:ext cx="398576" cy="8996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65960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4AA89EB6-0BC8-8BEF-CFBA-9F06536F5A86}"/>
                  </a:ext>
                </a:extLst>
              </p:cNvPr>
              <p:cNvSpPr txBox="1"/>
              <p:nvPr/>
            </p:nvSpPr>
            <p:spPr>
              <a:xfrm>
                <a:off x="764438" y="364286"/>
                <a:ext cx="674203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kumimoji="1" lang="en-US" altLang="ja-JP" sz="32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𝑝</m:t>
                    </m:r>
                    <m:d>
                      <m:dPr>
                        <m:ctrlPr>
                          <a:rPr kumimoji="1" lang="en-US" altLang="ja-JP" sz="32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dPr>
                      <m:e>
                        <m:r>
                          <a:rPr kumimoji="1" lang="en-US" altLang="ja-JP" sz="3200" b="1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𝒙</m:t>
                        </m:r>
                      </m:e>
                      <m:e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𝐶</m:t>
                        </m:r>
                      </m:e>
                    </m:d>
                    <m:r>
                      <a:rPr kumimoji="1" lang="en-US" altLang="ja-JP" sz="3200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𝑝</m:t>
                    </m:r>
                    <m:d>
                      <m:dPr>
                        <m:ctrlPr>
                          <a:rPr kumimoji="1" lang="en-US" altLang="ja-JP" sz="32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dPr>
                      <m:e>
                        <m:r>
                          <a:rPr kumimoji="1" lang="en-US" altLang="ja-JP" sz="32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𝐶</m:t>
                        </m:r>
                      </m:e>
                    </m:d>
                  </m:oMath>
                </a14:m>
                <a:r>
                  <a:rPr kumimoji="1" lang="ja-JP" altLang="en-US" sz="32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は定理にもとづく数式！</a:t>
                </a:r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4AA89EB6-0BC8-8BEF-CFBA-9F06536F5A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438" y="364286"/>
                <a:ext cx="6742038" cy="584775"/>
              </a:xfrm>
              <a:prstGeom prst="rect">
                <a:avLst/>
              </a:prstGeom>
              <a:blipFill>
                <a:blip r:embed="rId2"/>
                <a:stretch>
                  <a:fillRect t="-12500" r="-1627" b="-343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53F1DBB9-F98E-EF15-2A97-77C734A81B2C}"/>
                  </a:ext>
                </a:extLst>
              </p:cNvPr>
              <p:cNvSpPr txBox="1"/>
              <p:nvPr/>
            </p:nvSpPr>
            <p:spPr>
              <a:xfrm>
                <a:off x="994423" y="2784798"/>
                <a:ext cx="4862934" cy="7822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𝐶</m:t>
                          </m:r>
                        </m:e>
                        <m:e>
                          <m:r>
                            <a:rPr kumimoji="1" lang="en-US" altLang="ja-JP" sz="24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𝒙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1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𝒙</m:t>
                              </m:r>
                            </m:e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𝐶</m:t>
                              </m:r>
                            </m:e>
                          </m:d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𝑝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(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𝐶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)</m:t>
                          </m:r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𝑝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(</m:t>
                          </m:r>
                          <m:r>
                            <a:rPr kumimoji="1" lang="en-US" altLang="ja-JP" sz="24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𝒙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)</m:t>
                          </m:r>
                        </m:den>
                      </m:f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dPr>
                        <m:e>
                          <m:r>
                            <a:rPr kumimoji="1" lang="en-US" altLang="ja-JP" sz="2400" b="1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𝒙</m:t>
                          </m:r>
                        </m:e>
                        <m:e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𝐶</m:t>
                          </m:r>
                        </m:e>
                      </m:d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𝑝</m:t>
                      </m:r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(</m:t>
                      </m:r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𝐶</m:t>
                      </m:r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)</m:t>
                      </m:r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53F1DBB9-F98E-EF15-2A97-77C734A81B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423" y="2784798"/>
                <a:ext cx="4862934" cy="7822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B7325602-5881-2A64-91E3-AED75F48FC85}"/>
                  </a:ext>
                </a:extLst>
              </p:cNvPr>
              <p:cNvSpPr txBox="1"/>
              <p:nvPr/>
            </p:nvSpPr>
            <p:spPr>
              <a:xfrm>
                <a:off x="5857357" y="2945097"/>
                <a:ext cx="171771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𝑝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(</m:t>
                    </m:r>
                    <m:r>
                      <a:rPr kumimoji="1" lang="en-US" altLang="ja-JP" sz="2400" b="1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𝒙</m:t>
                    </m:r>
                    <m:r>
                      <a:rPr kumimoji="1" lang="en-US" altLang="ja-JP" sz="2400" b="1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)</m:t>
                    </m:r>
                  </m:oMath>
                </a14:m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は定数</a:t>
                </a:r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B7325602-5881-2A64-91E3-AED75F48FC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7357" y="2945097"/>
                <a:ext cx="1717714" cy="461665"/>
              </a:xfrm>
              <a:prstGeom prst="rect">
                <a:avLst/>
              </a:prstGeom>
              <a:blipFill>
                <a:blip r:embed="rId4"/>
                <a:stretch>
                  <a:fillRect l="-1064" t="-7895" r="-4255" b="-3157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0E2A2B19-E32F-FED5-43BF-8BD4ED2ED532}"/>
                  </a:ext>
                </a:extLst>
              </p:cNvPr>
              <p:cNvSpPr txBox="1"/>
              <p:nvPr/>
            </p:nvSpPr>
            <p:spPr>
              <a:xfrm>
                <a:off x="718458" y="1408922"/>
                <a:ext cx="1069288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240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𝑝</m:t>
                    </m:r>
                    <m:d>
                      <m:dPr>
                        <m:ctrlPr>
                          <a:rPr kumimoji="1" lang="en-US" altLang="ja-JP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dPr>
                      <m:e>
                        <m:r>
                          <a:rPr kumimoji="1" lang="en-US" altLang="ja-JP" sz="2400" b="1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𝒙</m:t>
                        </m:r>
                      </m:e>
                      <m:e>
                        <m:r>
                          <a:rPr kumimoji="1" lang="en-US" altLang="ja-JP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𝐶</m:t>
                        </m:r>
                      </m:e>
                    </m:d>
                    <m:r>
                      <a:rPr kumimoji="1" lang="en-US" altLang="ja-JP" sz="2400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𝑝</m:t>
                    </m:r>
                    <m:r>
                      <a:rPr kumimoji="1" lang="en-US" altLang="ja-JP" sz="2400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(</m:t>
                    </m:r>
                    <m:r>
                      <a:rPr kumimoji="1" lang="en-US" altLang="ja-JP" sz="2400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𝐶</m:t>
                    </m:r>
                    <m:r>
                      <a:rPr kumimoji="1" lang="en-US" altLang="ja-JP" sz="2400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)</m:t>
                    </m:r>
                  </m:oMath>
                </a14:m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はデータ（語彙）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𝑥</m:t>
                    </m:r>
                  </m:oMath>
                </a14:m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が与えられたときに</a:t>
                </a:r>
                <a:r>
                  <a:rPr kumimoji="1" lang="en-US" altLang="ja-JP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C</a:t>
                </a:r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（シュー</a:t>
                </a:r>
                <a:r>
                  <a:rPr kumimoji="1" lang="en-US" altLang="ja-JP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/</a:t>
                </a:r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プリン）である確率</a:t>
                </a:r>
                <a14:m>
                  <m:oMath xmlns:m="http://schemas.openxmlformats.org/officeDocument/2006/math">
                    <m:r>
                      <a:rPr kumimoji="1" lang="en-US" altLang="ja-JP" sz="2400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𝑝</m:t>
                    </m:r>
                    <m:d>
                      <m:dPr>
                        <m:ctrlPr>
                          <a:rPr kumimoji="1" lang="en-US" altLang="ja-JP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dPr>
                      <m:e>
                        <m:r>
                          <a:rPr kumimoji="1" lang="en-US" altLang="ja-JP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𝐶</m:t>
                        </m:r>
                      </m:e>
                      <m:e>
                        <m:r>
                          <a:rPr kumimoji="1" lang="en-US" altLang="ja-JP" sz="2400" b="1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𝒙</m:t>
                        </m:r>
                      </m:e>
                    </m:d>
                    <m:r>
                      <a:rPr kumimoji="1" lang="ja-JP" altLang="en-US" sz="240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の</m:t>
                    </m:r>
                  </m:oMath>
                </a14:m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計算と等価だということが証明できる　～ </a:t>
                </a:r>
                <a:r>
                  <a:rPr kumimoji="1" lang="ja-JP" altLang="en-US" sz="2400" b="1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ベイズの定理</a:t>
                </a:r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0E2A2B19-E32F-FED5-43BF-8BD4ED2ED5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458" y="1408922"/>
                <a:ext cx="10692881" cy="830997"/>
              </a:xfrm>
              <a:prstGeom prst="rect">
                <a:avLst/>
              </a:prstGeom>
              <a:blipFill>
                <a:blip r:embed="rId5"/>
                <a:stretch>
                  <a:fillRect l="-912" t="-4412" b="-176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左中かっこ 8">
            <a:extLst>
              <a:ext uri="{FF2B5EF4-FFF2-40B4-BE49-F238E27FC236}">
                <a16:creationId xmlns:a16="http://schemas.microsoft.com/office/drawing/2014/main" id="{89C6026B-7E11-8E08-91BD-6D4A3C39E7D8}"/>
              </a:ext>
            </a:extLst>
          </p:cNvPr>
          <p:cNvSpPr/>
          <p:nvPr/>
        </p:nvSpPr>
        <p:spPr>
          <a:xfrm rot="16200000">
            <a:off x="4842587" y="2851152"/>
            <a:ext cx="335902" cy="1474237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B5CA8C8-F3B1-6102-9879-D5DCB9CFF0CF}"/>
              </a:ext>
            </a:extLst>
          </p:cNvPr>
          <p:cNvSpPr txBox="1"/>
          <p:nvPr/>
        </p:nvSpPr>
        <p:spPr>
          <a:xfrm>
            <a:off x="3741574" y="3787085"/>
            <a:ext cx="75298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この確率計算は結局、データが与えられたときの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C(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シュー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/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プリン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の確率を計算していることと同じ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A742D4E2-4CEC-F3BC-B305-57D6657ED14E}"/>
                  </a:ext>
                </a:extLst>
              </p:cNvPr>
              <p:cNvSpPr txBox="1"/>
              <p:nvPr/>
            </p:nvSpPr>
            <p:spPr>
              <a:xfrm>
                <a:off x="1194318" y="5071561"/>
                <a:ext cx="9333261" cy="4623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𝑝</m:t>
                    </m:r>
                    <m:d>
                      <m:dPr>
                        <m:ctrlPr>
                          <a:rPr kumimoji="1" lang="en-US" altLang="ja-JP" sz="240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𝐶</m:t>
                        </m:r>
                      </m:e>
                    </m:d>
                    <m:r>
                      <a:rPr kumimoji="1" lang="en-US" altLang="ja-JP" sz="2400" b="0" i="0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:</m:t>
                    </m:r>
                    <m:r>
                      <a:rPr kumimoji="1" lang="ja-JP" altLang="en-US" sz="2400" b="0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事前</m:t>
                    </m:r>
                  </m:oMath>
                </a14:m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確率（語彙</a:t>
                </a:r>
                <a14:m>
                  <m:oMath xmlns:m="http://schemas.openxmlformats.org/officeDocument/2006/math">
                    <m:r>
                      <a:rPr kumimoji="1" lang="en-US" altLang="ja-JP" sz="2400" b="1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𝒙</m:t>
                    </m:r>
                  </m:oMath>
                </a14:m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がわからない状況で</a:t>
                </a:r>
                <a:r>
                  <a:rPr kumimoji="1" lang="en-US" altLang="ja-JP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C</a:t>
                </a:r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が何かを表す確率）</a:t>
                </a:r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A742D4E2-4CEC-F3BC-B305-57D6657ED1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4318" y="5071561"/>
                <a:ext cx="9333261" cy="462306"/>
              </a:xfrm>
              <a:prstGeom prst="rect">
                <a:avLst/>
              </a:prstGeom>
              <a:blipFill>
                <a:blip r:embed="rId6"/>
                <a:stretch>
                  <a:fillRect l="-196" t="-7895" b="-3157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1278CCDF-EBA4-736D-7368-3673CA60CF00}"/>
                  </a:ext>
                </a:extLst>
              </p:cNvPr>
              <p:cNvSpPr txBox="1"/>
              <p:nvPr/>
            </p:nvSpPr>
            <p:spPr>
              <a:xfrm>
                <a:off x="1202092" y="5614262"/>
                <a:ext cx="900906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𝑝</m:t>
                    </m:r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dPr>
                      <m:e>
                        <m:r>
                          <a:rPr kumimoji="1" lang="en-US" altLang="ja-JP" sz="2400" b="1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𝒙</m:t>
                        </m:r>
                      </m:e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𝐶</m:t>
                        </m:r>
                      </m:e>
                    </m:d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: </m:t>
                    </m:r>
                  </m:oMath>
                </a14:m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尤度関数（</a:t>
                </a:r>
                <a:r>
                  <a:rPr kumimoji="1" lang="en-US" altLang="ja-JP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C</a:t>
                </a:r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を決めたとき、語彙</a:t>
                </a:r>
                <a14:m>
                  <m:oMath xmlns:m="http://schemas.openxmlformats.org/officeDocument/2006/math">
                    <m:r>
                      <a:rPr kumimoji="1" lang="en-US" altLang="ja-JP" sz="2400" b="1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𝒙</m:t>
                    </m:r>
                  </m:oMath>
                </a14:m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が観測される確率）</a:t>
                </a:r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1278CCDF-EBA4-736D-7368-3673CA60CF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2092" y="5614262"/>
                <a:ext cx="9009069" cy="461665"/>
              </a:xfrm>
              <a:prstGeom prst="rect">
                <a:avLst/>
              </a:prstGeom>
              <a:blipFill>
                <a:blip r:embed="rId7"/>
                <a:stretch>
                  <a:fillRect l="-203" t="-7895" b="-3157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7198F328-A410-77A6-E8CE-9467BF1EC36A}"/>
                  </a:ext>
                </a:extLst>
              </p:cNvPr>
              <p:cNvSpPr txBox="1"/>
              <p:nvPr/>
            </p:nvSpPr>
            <p:spPr>
              <a:xfrm>
                <a:off x="1202092" y="6251510"/>
                <a:ext cx="861152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𝑝</m:t>
                    </m:r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𝐶</m:t>
                        </m:r>
                      </m:e>
                      <m:e>
                        <m:r>
                          <a:rPr kumimoji="1" lang="en-US" altLang="ja-JP" sz="2400" b="1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𝒙</m:t>
                        </m:r>
                      </m:e>
                    </m:d>
                  </m:oMath>
                </a14:m>
                <a:r>
                  <a:rPr kumimoji="1" lang="en-US" altLang="ja-JP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: </a:t>
                </a:r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事後確率（尤度関数に事前確率を加味した</a:t>
                </a:r>
                <a:r>
                  <a:rPr kumimoji="1" lang="en-US" altLang="ja-JP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C</a:t>
                </a:r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の確率）</a:t>
                </a:r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7198F328-A410-77A6-E8CE-9467BF1EC3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2092" y="6251510"/>
                <a:ext cx="8611525" cy="461665"/>
              </a:xfrm>
              <a:prstGeom prst="rect">
                <a:avLst/>
              </a:prstGeom>
              <a:blipFill>
                <a:blip r:embed="rId8"/>
                <a:stretch>
                  <a:fillRect l="-212" t="-8000" r="-212" b="-3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6A6A7BFC-5A12-9AC3-0629-342528CA3CA8}"/>
              </a:ext>
            </a:extLst>
          </p:cNvPr>
          <p:cNvSpPr txBox="1"/>
          <p:nvPr/>
        </p:nvSpPr>
        <p:spPr>
          <a:xfrm>
            <a:off x="718458" y="1025070"/>
            <a:ext cx="92138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hlinkClick r:id="rId9"/>
              </a:rPr>
              <a:t>https://zenn.dev/akira_kashihara/articles/c1b286a0d24d42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CDC38CF9-97CA-BD58-9926-79D060831586}"/>
                  </a:ext>
                </a:extLst>
              </p:cNvPr>
              <p:cNvSpPr txBox="1"/>
              <p:nvPr/>
            </p:nvSpPr>
            <p:spPr>
              <a:xfrm>
                <a:off x="9709580" y="5533867"/>
                <a:ext cx="222075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kumimoji="1" lang="ja-JP" altLang="en-US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バッグ</a:t>
                </a:r>
                <a:r>
                  <a:rPr kumimoji="1" lang="en-US" altLang="ja-JP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C</a:t>
                </a:r>
                <a:r>
                  <a:rPr kumimoji="1" lang="ja-JP" altLang="en-US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から</a:t>
                </a:r>
                <a14:m>
                  <m:oMath xmlns:m="http://schemas.openxmlformats.org/officeDocument/2006/math">
                    <m:r>
                      <a:rPr kumimoji="1" lang="en-US" altLang="ja-JP" b="1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𝒙</m:t>
                    </m:r>
                  </m:oMath>
                </a14:m>
                <a:r>
                  <a:rPr kumimoji="1" lang="ja-JP" altLang="en-US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を取り出す確率</a:t>
                </a:r>
              </a:p>
            </p:txBody>
          </p:sp>
        </mc:Choice>
        <mc:Fallback xmlns="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CDC38CF9-97CA-BD58-9926-79D0608315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9580" y="5533867"/>
                <a:ext cx="2220753" cy="646331"/>
              </a:xfrm>
              <a:prstGeom prst="rect">
                <a:avLst/>
              </a:prstGeom>
              <a:blipFill>
                <a:blip r:embed="rId10"/>
                <a:stretch>
                  <a:fillRect l="-2473" t="-3774" b="-1509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08708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3CF568FC-06F9-AB69-8DCF-B25DE49DCD03}"/>
                  </a:ext>
                </a:extLst>
              </p:cNvPr>
              <p:cNvSpPr txBox="1"/>
              <p:nvPr/>
            </p:nvSpPr>
            <p:spPr>
              <a:xfrm>
                <a:off x="692015" y="1467192"/>
                <a:ext cx="859722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ラベル不明のクチコミ　　</a:t>
                </a:r>
                <a:r>
                  <a:rPr kumimoji="1" lang="en-US" altLang="ja-JP" sz="2400" b="1" dirty="0">
                    <a:ea typeface="メイリオ" panose="020B0604030504040204" pitchFamily="50" charset="-128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ja-JP" sz="2400" b="1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𝒙</m:t>
                    </m:r>
                  </m:oMath>
                </a14:m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＝カラメル</a:t>
                </a:r>
                <a:r>
                  <a:rPr kumimoji="1" lang="en-US" altLang="ja-JP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:2,</a:t>
                </a:r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ミルク</a:t>
                </a:r>
                <a:r>
                  <a:rPr kumimoji="1" lang="en-US" altLang="ja-JP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:1,</a:t>
                </a:r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砂糖</a:t>
                </a:r>
                <a:r>
                  <a:rPr kumimoji="1" lang="en-US" altLang="ja-JP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:1  </a:t>
                </a:r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3CF568FC-06F9-AB69-8DCF-B25DE49DCD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015" y="1467192"/>
                <a:ext cx="8597225" cy="461665"/>
              </a:xfrm>
              <a:prstGeom prst="rect">
                <a:avLst/>
              </a:prstGeom>
              <a:blipFill>
                <a:blip r:embed="rId2"/>
                <a:stretch>
                  <a:fillRect l="-1135" t="-8000" r="-142" b="-3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59DDCD82-DF9C-6809-8F22-DCA8852822B2}"/>
                  </a:ext>
                </a:extLst>
              </p:cNvPr>
              <p:cNvSpPr txBox="1"/>
              <p:nvPr/>
            </p:nvSpPr>
            <p:spPr>
              <a:xfrm>
                <a:off x="692015" y="2039704"/>
                <a:ext cx="792127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dPr>
                        <m:e>
                          <m:r>
                            <a:rPr kumimoji="1" lang="en-US" altLang="ja-JP" sz="24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𝒙</m:t>
                          </m:r>
                        </m:e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𝐶</m:t>
                          </m:r>
                        </m:e>
                      </m:d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dPr>
                        <m:e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𝐶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𝑝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(</m:t>
                      </m:r>
                      <m:r>
                        <a:rPr kumimoji="1" lang="ja-JP" altLang="en-US" sz="2400" i="1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カラメル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,</m:t>
                      </m:r>
                      <m:r>
                        <a:rPr kumimoji="1" lang="ja-JP" altLang="en-US" sz="2400" i="1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カラメル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,</m:t>
                      </m:r>
                      <m:r>
                        <a:rPr kumimoji="1" lang="ja-JP" altLang="en-US" sz="2400" i="1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ミルク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,</m:t>
                      </m:r>
                      <m:r>
                        <a:rPr kumimoji="1" lang="ja-JP" altLang="en-US" sz="2400" i="1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砂糖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|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𝐶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)</m:t>
                      </m:r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𝑝</m:t>
                      </m:r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(</m:t>
                      </m:r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𝐶</m:t>
                      </m:r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)</m:t>
                      </m:r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59DDCD82-DF9C-6809-8F22-DCA8852822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015" y="2039704"/>
                <a:ext cx="7921271" cy="461665"/>
              </a:xfrm>
              <a:prstGeom prst="rect">
                <a:avLst/>
              </a:prstGeom>
              <a:blipFill>
                <a:blip r:embed="rId3"/>
                <a:stretch>
                  <a:fillRect t="-5333" b="-14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8108BE78-14D9-6F9F-8A83-69DFAB36C672}"/>
                  </a:ext>
                </a:extLst>
              </p:cNvPr>
              <p:cNvSpPr txBox="1"/>
              <p:nvPr/>
            </p:nvSpPr>
            <p:spPr>
              <a:xfrm>
                <a:off x="1615771" y="2476844"/>
                <a:ext cx="813895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dPr>
                        <m:e>
                          <m:r>
                            <a:rPr kumimoji="1" lang="ja-JP" altLang="en-US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カラメル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|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𝐶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dPr>
                        <m:e>
                          <m:r>
                            <a:rPr kumimoji="1" lang="ja-JP" altLang="en-US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カラメル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|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𝐶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dPr>
                        <m:e>
                          <m:r>
                            <a:rPr kumimoji="1" lang="ja-JP" altLang="en-US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ミルク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|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𝐶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dPr>
                        <m:e>
                          <m:r>
                            <a:rPr kumimoji="1" lang="ja-JP" altLang="en-US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砂糖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|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𝐶</m:t>
                          </m:r>
                        </m:e>
                      </m:d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dPr>
                        <m:e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𝐶</m:t>
                          </m:r>
                        </m:e>
                      </m:d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8108BE78-14D9-6F9F-8A83-69DFAB36C6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5771" y="2476844"/>
                <a:ext cx="8138959" cy="461665"/>
              </a:xfrm>
              <a:prstGeom prst="rect">
                <a:avLst/>
              </a:prstGeom>
              <a:blipFill>
                <a:blip r:embed="rId4"/>
                <a:stretch>
                  <a:fillRect t="-3947" b="-131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4312747-1848-EA76-06E9-B947660AC9F6}"/>
              </a:ext>
            </a:extLst>
          </p:cNvPr>
          <p:cNvSpPr txBox="1"/>
          <p:nvPr/>
        </p:nvSpPr>
        <p:spPr>
          <a:xfrm>
            <a:off x="1507727" y="3198167"/>
            <a:ext cx="15616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C=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シュー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11795E79-EAEA-ED26-309C-507FBB64AE31}"/>
                  </a:ext>
                </a:extLst>
              </p:cNvPr>
              <p:cNvSpPr txBox="1"/>
              <p:nvPr/>
            </p:nvSpPr>
            <p:spPr>
              <a:xfrm>
                <a:off x="2671496" y="3047637"/>
                <a:ext cx="6191478" cy="70134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ar-AE" altLang="ja-JP" sz="240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pPr>
                        <m:e>
                          <m:r>
                            <a:rPr kumimoji="1" lang="ar-AE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0</m:t>
                          </m:r>
                          <m:r>
                            <a:rPr kumimoji="1" lang="ar-AE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.</m:t>
                          </m:r>
                          <m:r>
                            <a:rPr kumimoji="1" lang="ar-AE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01</m:t>
                          </m:r>
                        </m:e>
                        <m:sup>
                          <m:r>
                            <a:rPr kumimoji="1" lang="ar-AE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2</m:t>
                          </m:r>
                        </m:sup>
                      </m:sSup>
                      <m:r>
                        <a:rPr kumimoji="1" lang="ar-AE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kumimoji="1" lang="ar-AE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kumimoji="1" lang="ar-AE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ar-AE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06</m:t>
                      </m:r>
                      <m:r>
                        <a:rPr kumimoji="1" lang="ar-AE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kumimoji="1" lang="ar-AE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kumimoji="1" lang="ar-AE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ar-AE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05</m:t>
                      </m:r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kumimoji="1" lang="ar-AE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ar-AE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kumimoji="1" lang="ar-AE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ar-AE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00000018</m:t>
                      </m:r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11795E79-EAEA-ED26-309C-507FBB64AE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1496" y="3047637"/>
                <a:ext cx="6191478" cy="70134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EDF151A-0841-4186-BD3C-C01CDEFC0DFD}"/>
              </a:ext>
            </a:extLst>
          </p:cNvPr>
          <p:cNvSpPr txBox="1"/>
          <p:nvPr/>
        </p:nvSpPr>
        <p:spPr>
          <a:xfrm>
            <a:off x="1533921" y="4108231"/>
            <a:ext cx="15616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C=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プリン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88EF9A0C-D3B0-BA0A-B929-2EB61E2F5B3D}"/>
                  </a:ext>
                </a:extLst>
              </p:cNvPr>
              <p:cNvSpPr txBox="1"/>
              <p:nvPr/>
            </p:nvSpPr>
            <p:spPr>
              <a:xfrm>
                <a:off x="2750334" y="3910837"/>
                <a:ext cx="5827586" cy="6938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p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0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.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16</m:t>
                          </m:r>
                        </m:e>
                        <m: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2</m:t>
                          </m:r>
                        </m:sup>
                      </m:sSup>
                      <m:r>
                        <a:rPr kumimoji="1" lang="en-US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13</m:t>
                      </m:r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01</m:t>
                      </m:r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000156</m:t>
                      </m:r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88EF9A0C-D3B0-BA0A-B929-2EB61E2F5B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0334" y="3910837"/>
                <a:ext cx="5827586" cy="69384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B9D36BEE-7CC3-0A9E-66FF-2EC36E0DF144}"/>
                  </a:ext>
                </a:extLst>
              </p:cNvPr>
              <p:cNvSpPr txBox="1"/>
              <p:nvPr/>
            </p:nvSpPr>
            <p:spPr>
              <a:xfrm>
                <a:off x="1188688" y="4929144"/>
                <a:ext cx="8753871" cy="6481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3200" b="1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𝒑</m:t>
                    </m:r>
                    <m:d>
                      <m:dPr>
                        <m:ctrlPr>
                          <a:rPr kumimoji="1" lang="en-US" altLang="ja-JP" sz="3200" b="1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dPr>
                      <m:e>
                        <m:r>
                          <a:rPr kumimoji="1" lang="en-US" altLang="ja-JP" sz="3200" b="1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𝒙</m:t>
                        </m:r>
                      </m:e>
                      <m:e>
                        <m:r>
                          <a:rPr kumimoji="1" lang="ja-JP" altLang="en-US" sz="3200" b="1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プリン</m:t>
                        </m:r>
                      </m:e>
                    </m:d>
                    <m:r>
                      <a:rPr kumimoji="1" lang="en-US" altLang="ja-JP" sz="3200" b="1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𝒑</m:t>
                    </m:r>
                    <m:r>
                      <a:rPr kumimoji="1" lang="en-US" altLang="ja-JP" sz="3200" b="1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(</m:t>
                    </m:r>
                    <m:r>
                      <a:rPr kumimoji="1" lang="ja-JP" altLang="en-US" sz="3200" b="1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プリン</m:t>
                    </m:r>
                    <m:r>
                      <a:rPr kumimoji="1" lang="en-US" altLang="ja-JP" sz="3200" b="1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)&gt;</m:t>
                    </m:r>
                    <m:r>
                      <a:rPr kumimoji="1" lang="en-US" altLang="ja-JP" sz="3200" b="1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𝒑</m:t>
                    </m:r>
                    <m:d>
                      <m:dPr>
                        <m:ctrlPr>
                          <a:rPr kumimoji="1" lang="en-US" altLang="ja-JP" sz="3200" b="1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dPr>
                      <m:e>
                        <m:r>
                          <a:rPr kumimoji="1" lang="en-US" altLang="ja-JP" sz="3200" b="1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𝒙</m:t>
                        </m:r>
                      </m:e>
                      <m:e>
                        <m:r>
                          <a:rPr kumimoji="1" lang="ja-JP" altLang="en-US" sz="3200" b="1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シュー</m:t>
                        </m:r>
                      </m:e>
                    </m:d>
                    <m:r>
                      <a:rPr kumimoji="1" lang="en-US" altLang="ja-JP" sz="3200" b="1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𝒑</m:t>
                    </m:r>
                    <m:r>
                      <a:rPr kumimoji="1" lang="en-US" altLang="ja-JP" sz="3200" b="1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(</m:t>
                    </m:r>
                    <m:r>
                      <a:rPr kumimoji="1" lang="ja-JP" altLang="en-US" sz="3200" b="1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シュー</m:t>
                    </m:r>
                  </m:oMath>
                </a14:m>
                <a:r>
                  <a:rPr kumimoji="1" lang="en-US" altLang="ja-JP" sz="3200" b="1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)</a:t>
                </a:r>
                <a:endParaRPr kumimoji="1" lang="ja-JP" altLang="en-US" sz="3200" b="1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B9D36BEE-7CC3-0A9E-66FF-2EC36E0DF1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8688" y="4929144"/>
                <a:ext cx="8753871" cy="648191"/>
              </a:xfrm>
              <a:prstGeom prst="rect">
                <a:avLst/>
              </a:prstGeom>
              <a:blipFill>
                <a:blip r:embed="rId7"/>
                <a:stretch>
                  <a:fillRect t="-2830" r="-1532" b="-301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77B0C661-C63E-D991-E094-6BF0D38BF3E9}"/>
              </a:ext>
            </a:extLst>
          </p:cNvPr>
          <p:cNvSpPr/>
          <p:nvPr/>
        </p:nvSpPr>
        <p:spPr>
          <a:xfrm>
            <a:off x="8862974" y="2408974"/>
            <a:ext cx="797151" cy="5847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2EE56B43-5C9D-E56A-F92D-7476950B70D7}"/>
              </a:ext>
            </a:extLst>
          </p:cNvPr>
          <p:cNvSpPr/>
          <p:nvPr/>
        </p:nvSpPr>
        <p:spPr>
          <a:xfrm>
            <a:off x="6089992" y="3837632"/>
            <a:ext cx="398576" cy="8996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328CA837-609B-1DD2-CEF2-0E4A04EF2391}"/>
              </a:ext>
            </a:extLst>
          </p:cNvPr>
          <p:cNvSpPr/>
          <p:nvPr/>
        </p:nvSpPr>
        <p:spPr>
          <a:xfrm>
            <a:off x="6084621" y="2893468"/>
            <a:ext cx="398576" cy="8996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D42A269-BECD-D580-468E-0E8457324262}"/>
              </a:ext>
            </a:extLst>
          </p:cNvPr>
          <p:cNvSpPr txBox="1"/>
          <p:nvPr/>
        </p:nvSpPr>
        <p:spPr>
          <a:xfrm>
            <a:off x="597160" y="614641"/>
            <a:ext cx="79816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先ほどの例をベイズの公式に当てはめると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9572D993-9D31-45CF-A171-3F51B9C3B500}"/>
                  </a:ext>
                </a:extLst>
              </p:cNvPr>
              <p:cNvSpPr txBox="1"/>
              <p:nvPr/>
            </p:nvSpPr>
            <p:spPr>
              <a:xfrm>
                <a:off x="3198070" y="6043789"/>
                <a:ext cx="5138330" cy="6027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3200" b="1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𝒑</m:t>
                    </m:r>
                    <m:r>
                      <a:rPr kumimoji="1" lang="en-US" altLang="ja-JP" sz="3200" b="1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(</m:t>
                    </m:r>
                    <m:r>
                      <a:rPr kumimoji="1" lang="ja-JP" altLang="en-US" sz="3200" b="1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プリン</m:t>
                    </m:r>
                    <m:r>
                      <a:rPr kumimoji="1" lang="en-US" altLang="ja-JP" sz="3200" b="1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|</m:t>
                    </m:r>
                    <m:r>
                      <a:rPr kumimoji="1" lang="en-US" altLang="ja-JP" sz="3200" b="1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𝒙</m:t>
                    </m:r>
                    <m:r>
                      <a:rPr kumimoji="1" lang="en-US" altLang="ja-JP" sz="3200" b="1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)&gt;</m:t>
                    </m:r>
                    <m:r>
                      <a:rPr kumimoji="1" lang="en-US" altLang="ja-JP" sz="3200" b="1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𝒑</m:t>
                    </m:r>
                    <m:r>
                      <a:rPr kumimoji="1" lang="en-US" altLang="ja-JP" sz="3200" b="1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(</m:t>
                    </m:r>
                    <m:r>
                      <a:rPr kumimoji="1" lang="ja-JP" altLang="en-US" sz="3200" b="1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シュー</m:t>
                    </m:r>
                    <m:r>
                      <a:rPr kumimoji="1" lang="en-US" altLang="ja-JP" sz="3200" b="1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|</m:t>
                    </m:r>
                    <m:r>
                      <a:rPr kumimoji="1" lang="en-US" altLang="ja-JP" sz="3200" b="1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𝒙</m:t>
                    </m:r>
                  </m:oMath>
                </a14:m>
                <a:r>
                  <a:rPr kumimoji="1" lang="en-US" altLang="ja-JP" sz="3200" b="1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)</a:t>
                </a:r>
                <a:endParaRPr kumimoji="1" lang="ja-JP" altLang="en-US" sz="3200" b="1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9572D993-9D31-45CF-A171-3F51B9C3B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8070" y="6043789"/>
                <a:ext cx="5138330" cy="602729"/>
              </a:xfrm>
              <a:prstGeom prst="rect">
                <a:avLst/>
              </a:prstGeom>
              <a:blipFill>
                <a:blip r:embed="rId8"/>
                <a:stretch>
                  <a:fillRect t="-8081" r="-2017" b="-343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矢印: 下 14">
            <a:extLst>
              <a:ext uri="{FF2B5EF4-FFF2-40B4-BE49-F238E27FC236}">
                <a16:creationId xmlns:a16="http://schemas.microsoft.com/office/drawing/2014/main" id="{3334A3C8-E003-E3F1-280C-520D9CC6746E}"/>
              </a:ext>
            </a:extLst>
          </p:cNvPr>
          <p:cNvSpPr/>
          <p:nvPr/>
        </p:nvSpPr>
        <p:spPr>
          <a:xfrm>
            <a:off x="5085184" y="5577335"/>
            <a:ext cx="999437" cy="34010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817EA44B-BD4D-1A83-316B-9C92940EA0B0}"/>
              </a:ext>
            </a:extLst>
          </p:cNvPr>
          <p:cNvSpPr txBox="1"/>
          <p:nvPr/>
        </p:nvSpPr>
        <p:spPr>
          <a:xfrm>
            <a:off x="6084621" y="5552919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ベイズの定理により</a:t>
            </a:r>
          </a:p>
        </p:txBody>
      </p:sp>
    </p:spTree>
    <p:extLst>
      <p:ext uri="{BB962C8B-B14F-4D97-AF65-F5344CB8AC3E}">
        <p14:creationId xmlns:p14="http://schemas.microsoft.com/office/powerpoint/2010/main" val="29474522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0FF383A-4413-A093-6075-1D6F55A59409}"/>
              </a:ext>
            </a:extLst>
          </p:cNvPr>
          <p:cNvSpPr txBox="1"/>
          <p:nvPr/>
        </p:nvSpPr>
        <p:spPr>
          <a:xfrm>
            <a:off x="609600" y="396240"/>
            <a:ext cx="67505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もしクチコミの語彙数が多いと。。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684BB84-CE8A-6A30-2134-C58BD89AB2F6}"/>
              </a:ext>
            </a:extLst>
          </p:cNvPr>
          <p:cNvSpPr txBox="1"/>
          <p:nvPr/>
        </p:nvSpPr>
        <p:spPr>
          <a:xfrm>
            <a:off x="805542" y="4125799"/>
            <a:ext cx="112122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クチコミの語彙数が多いと小数点の掛け算なので値が微小になる！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0.00000000000…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アンダーフロー問題（コンピュータ内で小数点以下の桁数を超える）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CC8C1313-0D01-2457-E584-1F3B0D4B40A7}"/>
                  </a:ext>
                </a:extLst>
              </p:cNvPr>
              <p:cNvSpPr txBox="1"/>
              <p:nvPr/>
            </p:nvSpPr>
            <p:spPr>
              <a:xfrm>
                <a:off x="664324" y="1030052"/>
                <a:ext cx="952696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ラベル不明のクチコミ　　</a:t>
                </a:r>
                <a:r>
                  <a:rPr kumimoji="1" lang="en-US" altLang="ja-JP" sz="2400" b="1" dirty="0">
                    <a:ea typeface="メイリオ" panose="020B0604030504040204" pitchFamily="50" charset="-128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ja-JP" sz="2400" b="1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𝒙</m:t>
                    </m:r>
                  </m:oMath>
                </a14:m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＝カラメル</a:t>
                </a:r>
                <a:r>
                  <a:rPr kumimoji="1" lang="en-US" altLang="ja-JP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:4,</a:t>
                </a:r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ミルク</a:t>
                </a:r>
                <a:r>
                  <a:rPr kumimoji="1" lang="en-US" altLang="ja-JP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:1,</a:t>
                </a:r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砂糖</a:t>
                </a:r>
                <a:r>
                  <a:rPr kumimoji="1" lang="en-US" altLang="ja-JP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:1,</a:t>
                </a:r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卵</a:t>
                </a:r>
                <a:r>
                  <a:rPr kumimoji="1" lang="en-US" altLang="ja-JP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:2  </a:t>
                </a:r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CC8C1313-0D01-2457-E584-1F3B0D4B40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324" y="1030052"/>
                <a:ext cx="9526967" cy="461665"/>
              </a:xfrm>
              <a:prstGeom prst="rect">
                <a:avLst/>
              </a:prstGeom>
              <a:blipFill>
                <a:blip r:embed="rId2"/>
                <a:stretch>
                  <a:fillRect l="-1024" t="-7895" b="-3157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B8DCB84C-93FB-8282-5A20-1693F86FBA55}"/>
                  </a:ext>
                </a:extLst>
              </p:cNvPr>
              <p:cNvSpPr txBox="1"/>
              <p:nvPr/>
            </p:nvSpPr>
            <p:spPr>
              <a:xfrm>
                <a:off x="664324" y="1722549"/>
                <a:ext cx="1145287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dPr>
                        <m:e>
                          <m:r>
                            <a:rPr kumimoji="1" lang="en-US" altLang="ja-JP" sz="24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𝒙</m:t>
                          </m:r>
                        </m:e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𝐶</m:t>
                          </m:r>
                        </m:e>
                      </m:d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dPr>
                        <m:e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𝐶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dPr>
                        <m:e>
                          <m:r>
                            <a:rPr kumimoji="1" lang="ja-JP" altLang="en-US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カラメル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,</m:t>
                          </m:r>
                          <m:r>
                            <a:rPr kumimoji="1" lang="ja-JP" altLang="en-US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カラメル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,</m:t>
                          </m:r>
                          <m:r>
                            <a:rPr kumimoji="1" lang="ja-JP" altLang="en-US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カラメル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,</m:t>
                          </m:r>
                          <m:r>
                            <a:rPr kumimoji="1" lang="ja-JP" altLang="en-US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カラメル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,</m:t>
                          </m:r>
                          <m:r>
                            <a:rPr kumimoji="1" lang="ja-JP" altLang="en-US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ミルク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,</m:t>
                          </m:r>
                          <m:r>
                            <a:rPr kumimoji="1" lang="ja-JP" altLang="en-US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砂糖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,</m:t>
                          </m:r>
                          <m:r>
                            <a:rPr kumimoji="1" lang="ja-JP" altLang="en-US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卵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,</m:t>
                          </m:r>
                          <m:r>
                            <a:rPr kumimoji="1" lang="ja-JP" altLang="en-US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卵</m:t>
                          </m:r>
                        </m:e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𝐶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𝑝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(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𝐶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)</m:t>
                      </m:r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B8DCB84C-93FB-8282-5A20-1693F86FBA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324" y="1722549"/>
                <a:ext cx="11452879" cy="461665"/>
              </a:xfrm>
              <a:prstGeom prst="rect">
                <a:avLst/>
              </a:prstGeom>
              <a:blipFill>
                <a:blip r:embed="rId3"/>
                <a:stretch>
                  <a:fillRect t="-5333" b="-14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6FB65E1E-FB1E-1E13-CE98-4B7AAB2D32B8}"/>
                  </a:ext>
                </a:extLst>
              </p:cNvPr>
              <p:cNvSpPr txBox="1"/>
              <p:nvPr/>
            </p:nvSpPr>
            <p:spPr>
              <a:xfrm>
                <a:off x="895103" y="2270536"/>
                <a:ext cx="84336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dPr>
                        <m:e>
                          <m:r>
                            <a:rPr kumimoji="1" lang="ja-JP" altLang="en-US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カラメル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|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𝐶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dPr>
                        <m:e>
                          <m:r>
                            <a:rPr kumimoji="1" lang="ja-JP" altLang="en-US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カラメル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|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𝐶</m:t>
                          </m:r>
                        </m:e>
                      </m:d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dPr>
                        <m:e>
                          <m:r>
                            <a:rPr kumimoji="1" lang="ja-JP" altLang="en-US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カラメル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|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𝐶</m:t>
                          </m:r>
                        </m:e>
                      </m:d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dPr>
                        <m:e>
                          <m:r>
                            <a:rPr kumimoji="1" lang="ja-JP" altLang="en-US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カラメル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|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𝐶</m:t>
                          </m:r>
                        </m:e>
                      </m:d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6FB65E1E-FB1E-1E13-CE98-4B7AAB2D32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103" y="2270536"/>
                <a:ext cx="8433655" cy="461665"/>
              </a:xfrm>
              <a:prstGeom prst="rect">
                <a:avLst/>
              </a:prstGeom>
              <a:blipFill>
                <a:blip r:embed="rId4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674D5CFC-52A5-EE74-2365-C4EA44CB6A3E}"/>
                  </a:ext>
                </a:extLst>
              </p:cNvPr>
              <p:cNvSpPr txBox="1"/>
              <p:nvPr/>
            </p:nvSpPr>
            <p:spPr>
              <a:xfrm>
                <a:off x="1221249" y="2768276"/>
                <a:ext cx="597759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dPr>
                        <m:e>
                          <m:r>
                            <a:rPr kumimoji="1" lang="ja-JP" altLang="en-US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ミルク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|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𝐶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dPr>
                        <m:e>
                          <m:r>
                            <a:rPr kumimoji="1" lang="ja-JP" altLang="en-US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砂糖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|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𝐶</m:t>
                          </m:r>
                        </m:e>
                      </m:d>
                      <m:r>
                        <a:rPr kumimoji="1" lang="en-US" altLang="ja-JP" sz="240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dPr>
                        <m:e>
                          <m:r>
                            <a:rPr kumimoji="1" lang="ja-JP" altLang="en-US" sz="240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卵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|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𝐶</m:t>
                          </m:r>
                        </m:e>
                      </m:d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dPr>
                        <m:e>
                          <m:r>
                            <a:rPr kumimoji="1" lang="ja-JP" altLang="en-US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卵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|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𝐶</m:t>
                          </m:r>
                        </m:e>
                      </m:d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dPr>
                        <m:e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𝐶</m:t>
                          </m:r>
                        </m:e>
                      </m:d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674D5CFC-52A5-EE74-2365-C4EA44CB6A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1249" y="2768276"/>
                <a:ext cx="5977598" cy="461665"/>
              </a:xfrm>
              <a:prstGeom prst="rect">
                <a:avLst/>
              </a:prstGeom>
              <a:blipFill>
                <a:blip r:embed="rId5"/>
                <a:stretch>
                  <a:fillRect t="-5263" b="-131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矢印: 下 8">
            <a:extLst>
              <a:ext uri="{FF2B5EF4-FFF2-40B4-BE49-F238E27FC236}">
                <a16:creationId xmlns:a16="http://schemas.microsoft.com/office/drawing/2014/main" id="{094795E3-31FD-33BB-BDD9-F1E019D9BBF8}"/>
              </a:ext>
            </a:extLst>
          </p:cNvPr>
          <p:cNvSpPr/>
          <p:nvPr/>
        </p:nvSpPr>
        <p:spPr>
          <a:xfrm>
            <a:off x="3312367" y="3429000"/>
            <a:ext cx="1287625" cy="38722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2677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54B74CD-2D41-4B70-D46A-A43B69141DA2}"/>
              </a:ext>
            </a:extLst>
          </p:cNvPr>
          <p:cNvSpPr txBox="1"/>
          <p:nvPr/>
        </p:nvSpPr>
        <p:spPr>
          <a:xfrm>
            <a:off x="410547" y="643812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アンダーフロー対策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5E04BCE-2DA6-3DF9-9339-2CA266217958}"/>
              </a:ext>
            </a:extLst>
          </p:cNvPr>
          <p:cNvSpPr txBox="1"/>
          <p:nvPr/>
        </p:nvSpPr>
        <p:spPr>
          <a:xfrm>
            <a:off x="475861" y="1296955"/>
            <a:ext cx="7725192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確率の対数をとると掛け算を足し算に変換できる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 algn="l">
              <a:buFont typeface="+mj-lt"/>
              <a:buAutoNum type="arabicPeriod"/>
            </a:pP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 algn="l">
              <a:buFont typeface="+mj-lt"/>
              <a:buAutoNum type="arabicPeriod"/>
            </a:pP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 algn="l">
              <a:buFont typeface="+mj-lt"/>
              <a:buAutoNum type="arabicPeriod"/>
            </a:pP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 algn="l">
              <a:buFont typeface="+mj-lt"/>
              <a:buAutoNum type="arabicPeriod"/>
            </a:pP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 algn="l">
              <a:buFont typeface="+mj-lt"/>
              <a:buAutoNum type="arabicPeriod"/>
            </a:pP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 algn="l">
              <a:buFont typeface="+mj-lt"/>
              <a:buAutoNum type="arabicPeriod"/>
            </a:pP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 algn="l">
              <a:buFont typeface="+mj-lt"/>
              <a:buAutoNum type="arabicPeriod"/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対数変換は、単調増加なので大小関係はかわらない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BA91F0A0-4086-2A4E-25AC-7B3AF5793D2F}"/>
                  </a:ext>
                </a:extLst>
              </p:cNvPr>
              <p:cNvSpPr txBox="1"/>
              <p:nvPr/>
            </p:nvSpPr>
            <p:spPr>
              <a:xfrm>
                <a:off x="1147665" y="1772817"/>
                <a:ext cx="603787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ja-JP" sz="2400" b="0" i="0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log</m:t>
                        </m:r>
                      </m:fName>
                      <m:e>
                        <m:sSub>
                          <m:sSub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,..,</m:t>
                        </m:r>
                        <m:sSub>
                          <m:sSub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</a:rPr>
                              <m:t>𝑛</m:t>
                            </m:r>
                          </m:sub>
                        </m:s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=</m:t>
                        </m:r>
                      </m:e>
                    </m:func>
                    <m:func>
                      <m:funcPr>
                        <m:ctrlPr>
                          <a:rPr kumimoji="1" lang="en-US" altLang="ja-JP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ja-JP" sz="240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log</m:t>
                        </m:r>
                      </m:fName>
                      <m:e>
                        <m:sSub>
                          <m:sSubPr>
                            <m:ctrlPr>
                              <a:rPr kumimoji="1" lang="en-US" altLang="ja-JP" sz="2400" i="1"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</a:rPr>
                            </m:ctrlPr>
                          </m:sSubPr>
                          <m:e>
                            <m:r>
                              <a:rPr kumimoji="1" lang="en-US" altLang="ja-JP" sz="2400" i="1"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2400" i="1"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ja-JP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+</m:t>
                        </m:r>
                      </m:e>
                    </m:func>
                    <m:func>
                      <m:funcPr>
                        <m:ctrlPr>
                          <a:rPr kumimoji="1" lang="en-US" altLang="ja-JP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ja-JP" sz="240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log</m:t>
                        </m:r>
                      </m:fName>
                      <m:e>
                        <m:sSub>
                          <m:sSubPr>
                            <m:ctrlPr>
                              <a:rPr kumimoji="1" lang="en-US" altLang="ja-JP" sz="2400" i="1"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</a:rPr>
                            </m:ctrlPr>
                          </m:sSubPr>
                          <m:e>
                            <m:r>
                              <a:rPr kumimoji="1" lang="en-US" altLang="ja-JP" sz="2400" i="1"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ja-JP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+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,…,+</m:t>
                        </m:r>
                      </m:e>
                    </m:func>
                  </m:oMath>
                </a14:m>
                <a:r>
                  <a:rPr kumimoji="1" lang="en-US" altLang="ja-JP" sz="2400" dirty="0">
                    <a:ea typeface="メイリオ" panose="020B0604030504040204" pitchFamily="50" charset="-128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kumimoji="1" lang="en-US" altLang="ja-JP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ja-JP" sz="240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log</m:t>
                        </m:r>
                      </m:fName>
                      <m:e>
                        <m:sSub>
                          <m:sSubPr>
                            <m:ctrlPr>
                              <a:rPr kumimoji="1" lang="en-US" altLang="ja-JP" sz="2400" i="1"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</a:rPr>
                            </m:ctrlPr>
                          </m:sSubPr>
                          <m:e>
                            <m:r>
                              <a:rPr kumimoji="1" lang="en-US" altLang="ja-JP" sz="2400" i="1"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</a:rPr>
                              <m:t>𝑛</m:t>
                            </m:r>
                          </m:sub>
                        </m:sSub>
                      </m:e>
                    </m:func>
                  </m:oMath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BA91F0A0-4086-2A4E-25AC-7B3AF5793D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7665" y="1772817"/>
                <a:ext cx="6037871" cy="461665"/>
              </a:xfrm>
              <a:prstGeom prst="rect">
                <a:avLst/>
              </a:prstGeom>
              <a:blipFill>
                <a:blip r:embed="rId2"/>
                <a:stretch>
                  <a:fillRect l="-807" b="-131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4B18F104-F896-9E50-B018-653C7134B66A}"/>
                  </a:ext>
                </a:extLst>
              </p:cNvPr>
              <p:cNvSpPr txBox="1"/>
              <p:nvPr/>
            </p:nvSpPr>
            <p:spPr>
              <a:xfrm>
                <a:off x="2226929" y="5099380"/>
                <a:ext cx="433355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sz="2400" b="0" i="0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,..,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𝑛</m:t>
                              </m:r>
                            </m:sub>
                          </m:sSub>
                        </m:e>
                      </m:func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&gt;</m:t>
                      </m:r>
                      <m:func>
                        <m:func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sz="2400" b="0" i="0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,..,</m:t>
                          </m:r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𝑛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4B18F104-F896-9E50-B018-653C7134B6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6929" y="5099380"/>
                <a:ext cx="4333559" cy="461665"/>
              </a:xfrm>
              <a:prstGeom prst="rect">
                <a:avLst/>
              </a:prstGeom>
              <a:blipFill>
                <a:blip r:embed="rId3"/>
                <a:stretch>
                  <a:fillRect b="-14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4CBA691F-357A-E440-8B84-933F4BF4E205}"/>
                  </a:ext>
                </a:extLst>
              </p:cNvPr>
              <p:cNvSpPr txBox="1"/>
              <p:nvPr/>
            </p:nvSpPr>
            <p:spPr>
              <a:xfrm>
                <a:off x="1026367" y="4474345"/>
                <a:ext cx="34326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,..,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𝑛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&gt;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,..,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4CBA691F-357A-E440-8B84-933F4BF4E2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367" y="4474345"/>
                <a:ext cx="3432670" cy="461665"/>
              </a:xfrm>
              <a:prstGeom prst="rect">
                <a:avLst/>
              </a:prstGeom>
              <a:blipFill>
                <a:blip r:embed="rId4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B62E062-7A09-F60A-3A3B-10979A5BDCF6}"/>
              </a:ext>
            </a:extLst>
          </p:cNvPr>
          <p:cNvSpPr txBox="1"/>
          <p:nvPr/>
        </p:nvSpPr>
        <p:spPr>
          <a:xfrm>
            <a:off x="1185560" y="5099380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ならば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EFBB3A5A-5BB2-3135-85F8-D9121241686E}"/>
                  </a:ext>
                </a:extLst>
              </p:cNvPr>
              <p:cNvSpPr txBox="1"/>
              <p:nvPr/>
            </p:nvSpPr>
            <p:spPr>
              <a:xfrm>
                <a:off x="2000815" y="2785100"/>
                <a:ext cx="2865015" cy="10082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sz="2400" b="0" i="0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log</m:t>
                          </m:r>
                          <m:nary>
                            <m:naryPr>
                              <m:chr m:val="∏"/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𝑖</m:t>
                              </m:r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=</m:t>
                              </m:r>
                              <m:r>
                                <m:rPr>
                                  <m:brk m:alnAt="23"/>
                                </m:r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1</m:t>
                              </m:r>
                            </m:sub>
                            <m:sup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kumimoji="1" lang="en-US" altLang="ja-JP" sz="2400" b="0" i="0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=</m:t>
                          </m:r>
                        </m:fName>
                        <m:e>
                          <m:nary>
                            <m:naryPr>
                              <m:chr m:val="∑"/>
                              <m:ctrlPr>
                                <a:rPr kumimoji="1" lang="ja-JP" altLang="en-US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1"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𝑖</m:t>
                              </m:r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=</m:t>
                              </m:r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1</m:t>
                              </m:r>
                            </m:sub>
                            <m:sup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𝑛</m:t>
                              </m:r>
                            </m:sup>
                            <m:e>
                              <m:func>
                                <m:func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1" lang="en-US" altLang="ja-JP" sz="2400" b="0" i="0" smtClean="0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  <m:t>log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  <a:ea typeface="メイリオ" panose="020B0604030504040204" pitchFamily="50" charset="-128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  <a:ea typeface="メイリオ" panose="020B0604030504040204" pitchFamily="50" charset="-128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  <a:ea typeface="メイリオ" panose="020B0604030504040204" pitchFamily="50" charset="-128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</m:nary>
                        </m:e>
                      </m:func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EFBB3A5A-5BB2-3135-85F8-D912124168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0815" y="2785100"/>
                <a:ext cx="2865015" cy="100822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5761B2CE-9A61-D2D5-CD5F-38D447CEC840}"/>
              </a:ext>
            </a:extLst>
          </p:cNvPr>
          <p:cNvSpPr txBox="1"/>
          <p:nvPr/>
        </p:nvSpPr>
        <p:spPr>
          <a:xfrm>
            <a:off x="783638" y="2340035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こういうふうに書ける</a:t>
            </a:r>
          </a:p>
        </p:txBody>
      </p:sp>
    </p:spTree>
    <p:extLst>
      <p:ext uri="{BB962C8B-B14F-4D97-AF65-F5344CB8AC3E}">
        <p14:creationId xmlns:p14="http://schemas.microsoft.com/office/powerpoint/2010/main" val="913444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5D6CFD9D-CEB4-8D56-3AE5-98736E5A8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9997" y="2697694"/>
            <a:ext cx="7615451" cy="377952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DF84824-CCC7-6970-D883-CA943E25AC51}"/>
              </a:ext>
            </a:extLst>
          </p:cNvPr>
          <p:cNvSpPr txBox="1"/>
          <p:nvPr/>
        </p:nvSpPr>
        <p:spPr>
          <a:xfrm>
            <a:off x="300780" y="380786"/>
            <a:ext cx="768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シンプルな</a:t>
            </a:r>
            <a:r>
              <a:rPr kumimoji="1" lang="en-US" altLang="ja-JP" sz="3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BoW</a:t>
            </a:r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からの確率分布を考える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08583698-A90D-80EE-4E10-520C853D32DB}"/>
                  </a:ext>
                </a:extLst>
              </p:cNvPr>
              <p:cNvSpPr txBox="1"/>
              <p:nvPr/>
            </p:nvSpPr>
            <p:spPr>
              <a:xfrm>
                <a:off x="5786825" y="1484503"/>
                <a:ext cx="414318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𝐶</m:t>
                    </m:r>
                  </m:oMath>
                </a14:m>
                <a:r>
                  <a:rPr kumimoji="1" lang="en-US" altLang="ja-JP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: </a:t>
                </a:r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シュークリーム</a:t>
                </a:r>
                <a:r>
                  <a:rPr kumimoji="1" lang="en-US" altLang="ja-JP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/</a:t>
                </a:r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サイコロ</a:t>
                </a:r>
                <a:endParaRPr kumimoji="1" lang="ja-JP" altLang="en-US" sz="20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08583698-A90D-80EE-4E10-520C853D32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6825" y="1484503"/>
                <a:ext cx="4143185" cy="461665"/>
              </a:xfrm>
              <a:prstGeom prst="rect">
                <a:avLst/>
              </a:prstGeom>
              <a:blipFill>
                <a:blip r:embed="rId3"/>
                <a:stretch>
                  <a:fillRect l="-294" t="-8000" r="-1324" b="-3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BAC8D199-F33C-5EA1-8A41-A78C76B66246}"/>
                  </a:ext>
                </a:extLst>
              </p:cNvPr>
              <p:cNvSpPr txBox="1"/>
              <p:nvPr/>
            </p:nvSpPr>
            <p:spPr>
              <a:xfrm>
                <a:off x="489804" y="1452157"/>
                <a:ext cx="135511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𝑥</m:t>
                          </m:r>
                        </m:e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𝐶</m:t>
                          </m:r>
                        </m:e>
                      </m:d>
                    </m:oMath>
                  </m:oMathPara>
                </a14:m>
                <a:endParaRPr kumimoji="1" lang="ja-JP" altLang="en-US" sz="28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BAC8D199-F33C-5EA1-8A41-A78C76B662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804" y="1452157"/>
                <a:ext cx="1355115" cy="523220"/>
              </a:xfrm>
              <a:prstGeom prst="rect">
                <a:avLst/>
              </a:prstGeom>
              <a:blipFill>
                <a:blip r:embed="rId4"/>
                <a:stretch>
                  <a:fillRect b="-581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A04DCA13-E3B4-0FC0-E58F-482835E52866}"/>
                  </a:ext>
                </a:extLst>
              </p:cNvPr>
              <p:cNvSpPr txBox="1"/>
              <p:nvPr/>
            </p:nvSpPr>
            <p:spPr>
              <a:xfrm>
                <a:off x="2124960" y="1465381"/>
                <a:ext cx="3550074" cy="4747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𝑥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:</m:t>
                    </m:r>
                    <m:r>
                      <a:rPr kumimoji="1" lang="ja-JP" altLang="en-US" sz="2400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カテゴリ</m:t>
                    </m:r>
                    <m:r>
                      <a:rPr kumimoji="1" lang="ja-JP" altLang="en-US" sz="2400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変数</m:t>
                    </m:r>
                  </m:oMath>
                </a14:m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ja-JP" sz="2400" b="0" i="1" dirty="0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𝑤</m:t>
                    </m:r>
                    <m:r>
                      <a:rPr kumimoji="1" lang="en-US" altLang="ja-JP" sz="2400" b="0" i="1" dirty="0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(</m:t>
                    </m:r>
                    <m:r>
                      <a:rPr kumimoji="1" lang="ja-JP" altLang="en-US" sz="2400" i="1" dirty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語彙</m:t>
                    </m:r>
                    <m:r>
                      <a:rPr kumimoji="1" lang="en-US" altLang="ja-JP" sz="2400" b="0" i="1" dirty="0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)</m:t>
                    </m:r>
                  </m:oMath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A04DCA13-E3B4-0FC0-E58F-482835E528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4960" y="1465381"/>
                <a:ext cx="3550074" cy="474745"/>
              </a:xfrm>
              <a:prstGeom prst="rect">
                <a:avLst/>
              </a:prstGeom>
              <a:blipFill>
                <a:blip r:embed="rId5"/>
                <a:stretch>
                  <a:fillRect t="-3846" r="-515" b="-1282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2B55F77F-D905-AD9A-51AE-688EF540FBAE}"/>
                  </a:ext>
                </a:extLst>
              </p:cNvPr>
              <p:cNvSpPr txBox="1"/>
              <p:nvPr/>
            </p:nvSpPr>
            <p:spPr>
              <a:xfrm>
                <a:off x="391865" y="942307"/>
                <a:ext cx="8751819" cy="4657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クラス</a:t>
                </a:r>
                <a:r>
                  <a:rPr kumimoji="1" lang="en-US" altLang="ja-JP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 C</a:t>
                </a:r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が与えられたとき、</a:t>
                </a:r>
                <a:r>
                  <a:rPr kumimoji="1" lang="en-US" altLang="ja-JP" sz="2400" b="0" dirty="0">
                    <a:ea typeface="メイリオ" panose="020B0604030504040204" pitchFamily="50" charset="-128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𝑥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=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𝑤</m:t>
                    </m:r>
                    <m:r>
                      <a:rPr kumimoji="1" lang="ja-JP" altLang="en-US" sz="2400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である</m:t>
                    </m:r>
                    <m:r>
                      <a:rPr kumimoji="1" lang="ja-JP" altLang="en-US" sz="240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条件付</m:t>
                    </m:r>
                  </m:oMath>
                </a14:m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確率を考える</a:t>
                </a:r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2B55F77F-D905-AD9A-51AE-688EF540FB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865" y="942307"/>
                <a:ext cx="8751819" cy="465769"/>
              </a:xfrm>
              <a:prstGeom prst="rect">
                <a:avLst/>
              </a:prstGeom>
              <a:blipFill>
                <a:blip r:embed="rId6"/>
                <a:stretch>
                  <a:fillRect l="-1045" t="-6579" r="-139" b="-328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6806B141-3FE7-19CF-B492-8B3E0988F954}"/>
                  </a:ext>
                </a:extLst>
              </p:cNvPr>
              <p:cNvSpPr txBox="1"/>
              <p:nvPr/>
            </p:nvSpPr>
            <p:spPr>
              <a:xfrm>
                <a:off x="654693" y="2159602"/>
                <a:ext cx="957826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400" b="0" dirty="0">
                    <a:ea typeface="メイリオ" panose="020B0604030504040204" pitchFamily="50" charset="-128"/>
                  </a:rPr>
                  <a:t>例</a:t>
                </a:r>
                <a14:m>
                  <m:oMath xmlns:m="http://schemas.openxmlformats.org/officeDocument/2006/math">
                    <m:r>
                      <a:rPr kumimoji="1" lang="ja-JP" altLang="en-US" sz="240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：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𝑝</m:t>
                    </m:r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𝑥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=</m:t>
                        </m:r>
                        <m:r>
                          <a:rPr kumimoji="1" lang="ja-JP" altLang="en-US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生地</m:t>
                        </m:r>
                      </m:e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𝐶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=</m:t>
                        </m:r>
                        <m:r>
                          <a:rPr kumimoji="1" lang="ja-JP" altLang="en-US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シュークリーム</m:t>
                        </m:r>
                      </m:e>
                    </m:d>
                  </m:oMath>
                </a14:m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　はどのように計算できるか？</a:t>
                </a:r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6806B141-3FE7-19CF-B492-8B3E0988F9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693" y="2159602"/>
                <a:ext cx="9578263" cy="461665"/>
              </a:xfrm>
              <a:prstGeom prst="rect">
                <a:avLst/>
              </a:prstGeom>
              <a:blipFill>
                <a:blip r:embed="rId7"/>
                <a:stretch>
                  <a:fillRect l="-954" t="-7895" b="-3157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27526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5DA4EA9-DA1D-3AB6-FD0A-E2E96143190F}"/>
              </a:ext>
            </a:extLst>
          </p:cNvPr>
          <p:cNvSpPr txBox="1"/>
          <p:nvPr/>
        </p:nvSpPr>
        <p:spPr>
          <a:xfrm>
            <a:off x="719216" y="2589162"/>
            <a:ext cx="15616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C=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シュー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C85B774D-99AE-A6E7-15B9-100D0D8F87BC}"/>
                  </a:ext>
                </a:extLst>
              </p:cNvPr>
              <p:cNvSpPr txBox="1"/>
              <p:nvPr/>
            </p:nvSpPr>
            <p:spPr>
              <a:xfrm>
                <a:off x="2202023" y="2390535"/>
                <a:ext cx="7688425" cy="70134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01</m:t>
                          </m:r>
                        </m:e>
                      </m:func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01</m:t>
                          </m:r>
                        </m:e>
                      </m:func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06</m:t>
                          </m:r>
                        </m:e>
                      </m:func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05</m:t>
                          </m:r>
                        </m:e>
                      </m:func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</m:e>
                      </m:func>
                      <m:r>
                        <a:rPr kumimoji="1" lang="ar-AE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15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49</m:t>
                      </m:r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C85B774D-99AE-A6E7-15B9-100D0D8F87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2023" y="2390535"/>
                <a:ext cx="7688425" cy="70134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5FBCABC-3436-0C0E-8D49-7894D4600B5E}"/>
              </a:ext>
            </a:extLst>
          </p:cNvPr>
          <p:cNvSpPr txBox="1"/>
          <p:nvPr/>
        </p:nvSpPr>
        <p:spPr>
          <a:xfrm>
            <a:off x="719216" y="3460295"/>
            <a:ext cx="15616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C=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プリン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C9DE3A0C-A77E-A1F6-4C0F-F2BDF2785FCC}"/>
                  </a:ext>
                </a:extLst>
              </p:cNvPr>
              <p:cNvSpPr txBox="1"/>
              <p:nvPr/>
            </p:nvSpPr>
            <p:spPr>
              <a:xfrm>
                <a:off x="676786" y="4602494"/>
                <a:ext cx="11265841" cy="5786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2800" b="1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𝒍𝒐𝒈</m:t>
                    </m:r>
                    <m:r>
                      <a:rPr kumimoji="1" lang="en-US" altLang="ja-JP" sz="2800" b="1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 </m:t>
                    </m:r>
                    <m:r>
                      <a:rPr kumimoji="1" lang="en-US" altLang="ja-JP" sz="2800" b="1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𝒑</m:t>
                    </m:r>
                    <m:d>
                      <m:dPr>
                        <m:ctrlPr>
                          <a:rPr kumimoji="1" lang="en-US" altLang="ja-JP" sz="2800" b="1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dPr>
                      <m:e>
                        <m:r>
                          <a:rPr kumimoji="1" lang="en-US" altLang="ja-JP" sz="2800" b="1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𝒙</m:t>
                        </m:r>
                      </m:e>
                      <m:e>
                        <m:r>
                          <a:rPr kumimoji="1" lang="ja-JP" altLang="en-US" sz="2800" b="1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プリン</m:t>
                        </m:r>
                      </m:e>
                    </m:d>
                    <m:r>
                      <a:rPr kumimoji="1" lang="en-US" altLang="ja-JP" sz="2800" b="1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+</m:t>
                    </m:r>
                    <m:r>
                      <a:rPr kumimoji="1" lang="en-US" altLang="ja-JP" sz="2800" b="1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𝒍𝒐𝒈</m:t>
                    </m:r>
                    <m:r>
                      <a:rPr kumimoji="1" lang="en-US" altLang="ja-JP" sz="2800" b="1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 </m:t>
                    </m:r>
                    <m:r>
                      <a:rPr kumimoji="1" lang="en-US" altLang="ja-JP" sz="2800" b="1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𝒑</m:t>
                    </m:r>
                    <m:d>
                      <m:dPr>
                        <m:ctrlPr>
                          <a:rPr kumimoji="1" lang="en-US" altLang="ja-JP" sz="2800" b="1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dPr>
                      <m:e>
                        <m:r>
                          <a:rPr kumimoji="1" lang="ja-JP" altLang="en-US" sz="2800" b="1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プリン</m:t>
                        </m:r>
                      </m:e>
                    </m:d>
                    <m:r>
                      <a:rPr kumimoji="1" lang="en-US" altLang="ja-JP" sz="2800" b="1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&gt;</m:t>
                    </m:r>
                    <m:r>
                      <a:rPr kumimoji="1" lang="en-US" altLang="ja-JP" sz="2800" b="1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𝒍𝒐𝒈</m:t>
                    </m:r>
                    <m:r>
                      <a:rPr kumimoji="1" lang="en-US" altLang="ja-JP" sz="2800" b="1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 </m:t>
                    </m:r>
                    <m:r>
                      <a:rPr kumimoji="1" lang="en-US" altLang="ja-JP" sz="2800" b="1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𝒑</m:t>
                    </m:r>
                    <m:d>
                      <m:dPr>
                        <m:ctrlPr>
                          <a:rPr kumimoji="1" lang="en-US" altLang="ja-JP" sz="2800" b="1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dPr>
                      <m:e>
                        <m:r>
                          <a:rPr kumimoji="1" lang="en-US" altLang="ja-JP" sz="2800" b="1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𝒙</m:t>
                        </m:r>
                      </m:e>
                      <m:e>
                        <m:r>
                          <a:rPr kumimoji="1" lang="ja-JP" altLang="en-US" sz="2800" b="1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シュー</m:t>
                        </m:r>
                      </m:e>
                    </m:d>
                    <m:r>
                      <a:rPr kumimoji="1" lang="en-US" altLang="ja-JP" sz="2800" b="1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+</m:t>
                    </m:r>
                    <m:r>
                      <a:rPr kumimoji="1" lang="en-US" altLang="ja-JP" sz="2800" b="1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𝒍𝒐𝒈</m:t>
                    </m:r>
                    <m:r>
                      <a:rPr kumimoji="1" lang="en-US" altLang="ja-JP" sz="2800" b="1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 </m:t>
                    </m:r>
                    <m:r>
                      <a:rPr kumimoji="1" lang="en-US" altLang="ja-JP" sz="2800" b="1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𝒑</m:t>
                    </m:r>
                    <m:r>
                      <a:rPr kumimoji="1" lang="en-US" altLang="ja-JP" sz="2800" b="1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(</m:t>
                    </m:r>
                    <m:r>
                      <a:rPr kumimoji="1" lang="ja-JP" altLang="en-US" sz="2800" b="1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シュー</m:t>
                    </m:r>
                  </m:oMath>
                </a14:m>
                <a:r>
                  <a:rPr kumimoji="1" lang="en-US" altLang="ja-JP" sz="2800" b="1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)</a:t>
                </a:r>
                <a:endParaRPr kumimoji="1" lang="ja-JP" altLang="en-US" sz="2800" b="1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C9DE3A0C-A77E-A1F6-4C0F-F2BDF2785F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786" y="4602494"/>
                <a:ext cx="11265841" cy="578685"/>
              </a:xfrm>
              <a:prstGeom prst="rect">
                <a:avLst/>
              </a:prstGeom>
              <a:blipFill>
                <a:blip r:embed="rId3"/>
                <a:stretch>
                  <a:fillRect r="-216" b="-2947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A41E5FA-98E4-3A55-624D-3C8FE6E9A36F}"/>
              </a:ext>
            </a:extLst>
          </p:cNvPr>
          <p:cNvSpPr txBox="1"/>
          <p:nvPr/>
        </p:nvSpPr>
        <p:spPr>
          <a:xfrm>
            <a:off x="272137" y="467861"/>
            <a:ext cx="104438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掛け算を足し算にできればアンダーフローは回避できる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707643ED-D11E-5FB9-A3E2-774065CE34B6}"/>
                  </a:ext>
                </a:extLst>
              </p:cNvPr>
              <p:cNvSpPr txBox="1"/>
              <p:nvPr/>
            </p:nvSpPr>
            <p:spPr>
              <a:xfrm>
                <a:off x="272137" y="1098219"/>
                <a:ext cx="878798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sz="2400" b="0" i="0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log</m:t>
                          </m:r>
                        </m:fName>
                        <m:e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1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𝒙</m:t>
                              </m:r>
                            </m:e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𝐶</m:t>
                              </m:r>
                            </m:e>
                          </m:d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𝐶</m:t>
                              </m:r>
                            </m:e>
                          </m:d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=</m:t>
                          </m:r>
                        </m:e>
                      </m:func>
                      <m:func>
                        <m:func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sz="2400" b="0" i="0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log</m:t>
                          </m:r>
                        </m:fName>
                        <m:e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𝑝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(</m:t>
                          </m:r>
                          <m:r>
                            <a:rPr kumimoji="1" lang="ja-JP" altLang="en-US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カラメル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,</m:t>
                          </m:r>
                          <m:r>
                            <a:rPr kumimoji="1" lang="ja-JP" altLang="en-US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カラメル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,</m:t>
                          </m:r>
                          <m:r>
                            <a:rPr kumimoji="1" lang="ja-JP" altLang="en-US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ミルク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,</m:t>
                          </m:r>
                          <m:r>
                            <a:rPr kumimoji="1" lang="ja-JP" altLang="en-US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砂糖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|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𝐶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)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𝑝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(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𝐶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707643ED-D11E-5FB9-A3E2-774065CE34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137" y="1098219"/>
                <a:ext cx="8787983" cy="461665"/>
              </a:xfrm>
              <a:prstGeom prst="rect">
                <a:avLst/>
              </a:prstGeom>
              <a:blipFill>
                <a:blip r:embed="rId4"/>
                <a:stretch>
                  <a:fillRect t="-5263" b="-131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7A9EFCB3-EDE6-28BC-203E-88573CD072D3}"/>
                  </a:ext>
                </a:extLst>
              </p:cNvPr>
              <p:cNvSpPr txBox="1"/>
              <p:nvPr/>
            </p:nvSpPr>
            <p:spPr>
              <a:xfrm>
                <a:off x="111967" y="1635788"/>
                <a:ext cx="1185542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=</m:t>
                      </m:r>
                      <m:func>
                        <m:func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sz="2400" b="0" i="0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log</m:t>
                          </m:r>
                        </m:fName>
                        <m:e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dPr>
                            <m:e>
                              <m:r>
                                <a:rPr kumimoji="1" lang="ja-JP" altLang="en-US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カラメル</m:t>
                              </m:r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|</m:t>
                              </m:r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𝐶</m:t>
                              </m:r>
                            </m:e>
                          </m:d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+</m:t>
                          </m:r>
                          <m:func>
                            <m:func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ja-JP" sz="2400" b="0" i="0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log</m:t>
                              </m:r>
                            </m:fName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</m:ctrlPr>
                                </m:dPr>
                                <m:e>
                                  <m:r>
                                    <a:rPr kumimoji="1" lang="ja-JP" altLang="en-US" sz="2400" i="1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  <m:t>カラメル</m:t>
                                  </m:r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  <m:t>|</m:t>
                                  </m:r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  <m:t>𝐶</m:t>
                                  </m:r>
                                </m:e>
                              </m:d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1" lang="en-US" altLang="ja-JP" sz="2400" b="0" i="0" smtClean="0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kumimoji="1" lang="en-US" altLang="ja-JP" sz="2400" i="1">
                                          <a:latin typeface="Cambria Math" panose="02040503050406030204" pitchFamily="18" charset="0"/>
                                          <a:ea typeface="メイリオ" panose="020B0604030504040204" pitchFamily="50" charset="-128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ja-JP" altLang="en-US" sz="2400" i="1">
                                          <a:latin typeface="Cambria Math" panose="02040503050406030204" pitchFamily="18" charset="0"/>
                                          <a:ea typeface="メイリオ" panose="020B0604030504040204" pitchFamily="50" charset="-128"/>
                                        </a:rPr>
                                        <m:t>ミルク</m:t>
                                      </m:r>
                                      <m:r>
                                        <a:rPr kumimoji="1" lang="en-US" altLang="ja-JP" sz="2400" i="1">
                                          <a:latin typeface="Cambria Math" panose="02040503050406030204" pitchFamily="18" charset="0"/>
                                          <a:ea typeface="メイリオ" panose="020B0604030504040204" pitchFamily="50" charset="-128"/>
                                        </a:rPr>
                                        <m:t>|</m:t>
                                      </m:r>
                                      <m:r>
                                        <a:rPr kumimoji="1" lang="en-US" altLang="ja-JP" sz="2400" i="1">
                                          <a:latin typeface="Cambria Math" panose="02040503050406030204" pitchFamily="18" charset="0"/>
                                          <a:ea typeface="メイリオ" panose="020B0604030504040204" pitchFamily="50" charset="-128"/>
                                        </a:rPr>
                                        <m:t>𝐶</m:t>
                                      </m:r>
                                    </m:e>
                                  </m:d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  <m:t>+</m:t>
                                  </m:r>
                                  <m:func>
                                    <m:funcPr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  <a:ea typeface="メイリオ" panose="020B0604030504040204" pitchFamily="50" charset="-128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kumimoji="1" lang="en-US" altLang="ja-JP" sz="2400" b="0" i="0" smtClean="0">
                                          <a:latin typeface="Cambria Math" panose="02040503050406030204" pitchFamily="18" charset="0"/>
                                          <a:ea typeface="メイリオ" panose="020B0604030504040204" pitchFamily="50" charset="-128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kumimoji="1" lang="en-US" altLang="ja-JP" sz="2400" i="1">
                                          <a:latin typeface="Cambria Math" panose="02040503050406030204" pitchFamily="18" charset="0"/>
                                          <a:ea typeface="メイリオ" panose="020B0604030504040204" pitchFamily="50" charset="-128"/>
                                        </a:rPr>
                                        <m:t>𝑝</m:t>
                                      </m:r>
                                      <m:d>
                                        <m:dPr>
                                          <m:ctrlPr>
                                            <a:rPr kumimoji="1" lang="en-US" altLang="ja-JP" sz="2400" i="1">
                                              <a:latin typeface="Cambria Math" panose="02040503050406030204" pitchFamily="18" charset="0"/>
                                              <a:ea typeface="メイリオ" panose="020B0604030504040204" pitchFamily="50" charset="-128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1" lang="ja-JP" altLang="en-US" sz="2400" i="1">
                                              <a:latin typeface="Cambria Math" panose="02040503050406030204" pitchFamily="18" charset="0"/>
                                              <a:ea typeface="メイリオ" panose="020B0604030504040204" pitchFamily="50" charset="-128"/>
                                            </a:rPr>
                                            <m:t>砂糖</m:t>
                                          </m:r>
                                          <m:r>
                                            <a:rPr kumimoji="1" lang="en-US" altLang="ja-JP" sz="2400" i="1">
                                              <a:latin typeface="Cambria Math" panose="02040503050406030204" pitchFamily="18" charset="0"/>
                                              <a:ea typeface="メイリオ" panose="020B0604030504040204" pitchFamily="50" charset="-128"/>
                                            </a:rPr>
                                            <m:t>|</m:t>
                                          </m:r>
                                          <m:r>
                                            <a:rPr kumimoji="1" lang="en-US" altLang="ja-JP" sz="2400" i="1">
                                              <a:latin typeface="Cambria Math" panose="02040503050406030204" pitchFamily="18" charset="0"/>
                                              <a:ea typeface="メイリオ" panose="020B0604030504040204" pitchFamily="50" charset="-128"/>
                                            </a:rPr>
                                            <m:t>𝐶</m:t>
                                          </m:r>
                                        </m:e>
                                      </m:d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  <a:ea typeface="メイリオ" panose="020B0604030504040204" pitchFamily="50" charset="-128"/>
                                        </a:rPr>
                                        <m:t>+</m:t>
                                      </m:r>
                                      <m:func>
                                        <m:funcPr>
                                          <m:ctrlPr>
                                            <a:rPr kumimoji="1" lang="en-US" altLang="ja-JP" sz="2400" b="0" i="1" smtClean="0">
                                              <a:latin typeface="Cambria Math" panose="02040503050406030204" pitchFamily="18" charset="0"/>
                                              <a:ea typeface="メイリオ" panose="020B0604030504040204" pitchFamily="50" charset="-128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kumimoji="1" lang="en-US" altLang="ja-JP" sz="2400" b="0" i="0" smtClean="0">
                                              <a:latin typeface="Cambria Math" panose="02040503050406030204" pitchFamily="18" charset="0"/>
                                              <a:ea typeface="メイリオ" panose="020B0604030504040204" pitchFamily="50" charset="-128"/>
                                            </a:rPr>
                                            <m:t>log</m:t>
                                          </m:r>
                                        </m:fName>
                                        <m:e>
                                          <m:r>
                                            <a:rPr kumimoji="1" lang="en-US" altLang="ja-JP" sz="2400" i="1">
                                              <a:latin typeface="Cambria Math" panose="02040503050406030204" pitchFamily="18" charset="0"/>
                                              <a:ea typeface="メイリオ" panose="020B0604030504040204" pitchFamily="50" charset="-128"/>
                                            </a:rPr>
                                            <m:t>𝑝</m:t>
                                          </m:r>
                                          <m:d>
                                            <m:dPr>
                                              <m:ctrlPr>
                                                <a:rPr kumimoji="1" lang="en-US" altLang="ja-JP" sz="2400" i="1">
                                                  <a:latin typeface="Cambria Math" panose="02040503050406030204" pitchFamily="18" charset="0"/>
                                                  <a:ea typeface="メイリオ" panose="020B0604030504040204" pitchFamily="50" charset="-128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kumimoji="1" lang="en-US" altLang="ja-JP" sz="2400" i="1">
                                                  <a:latin typeface="Cambria Math" panose="02040503050406030204" pitchFamily="18" charset="0"/>
                                                  <a:ea typeface="メイリオ" panose="020B0604030504040204" pitchFamily="50" charset="-128"/>
                                                </a:rPr>
                                                <m:t>𝐶</m:t>
                                              </m:r>
                                            </m:e>
                                          </m:d>
                                        </m:e>
                                      </m:func>
                                    </m:e>
                                  </m:func>
                                </m:e>
                              </m:func>
                            </m:e>
                          </m:func>
                        </m:e>
                      </m:func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7A9EFCB3-EDE6-28BC-203E-88573CD072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67" y="1635788"/>
                <a:ext cx="11855425" cy="461665"/>
              </a:xfrm>
              <a:prstGeom prst="rect">
                <a:avLst/>
              </a:prstGeom>
              <a:blipFill>
                <a:blip r:embed="rId5"/>
                <a:stretch>
                  <a:fillRect t="-3947" b="-131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424364CB-B875-D66B-7B97-F3F8221938ED}"/>
                  </a:ext>
                </a:extLst>
              </p:cNvPr>
              <p:cNvSpPr txBox="1"/>
              <p:nvPr/>
            </p:nvSpPr>
            <p:spPr>
              <a:xfrm>
                <a:off x="2038297" y="3265935"/>
                <a:ext cx="8015875" cy="6938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16</m:t>
                          </m:r>
                        </m:e>
                      </m:func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16</m:t>
                          </m:r>
                        </m:e>
                      </m:func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13</m:t>
                          </m:r>
                        </m:e>
                      </m:func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01</m:t>
                          </m:r>
                        </m:e>
                      </m:func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</m:e>
                      </m:func>
                      <m:r>
                        <a:rPr kumimoji="1" lang="ar-AE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11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29</m:t>
                      </m:r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424364CB-B875-D66B-7B97-F3F8221938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8297" y="3265935"/>
                <a:ext cx="8015875" cy="69384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F448E8C9-58A9-E5D8-940D-3DA6A4227E34}"/>
                  </a:ext>
                </a:extLst>
              </p:cNvPr>
              <p:cNvSpPr txBox="1"/>
              <p:nvPr/>
            </p:nvSpPr>
            <p:spPr>
              <a:xfrm>
                <a:off x="3010052" y="5759735"/>
                <a:ext cx="5138330" cy="6027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3200" b="1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𝒑</m:t>
                    </m:r>
                    <m:r>
                      <a:rPr kumimoji="1" lang="en-US" altLang="ja-JP" sz="3200" b="1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(</m:t>
                    </m:r>
                    <m:r>
                      <a:rPr kumimoji="1" lang="ja-JP" altLang="en-US" sz="3200" b="1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プリン</m:t>
                    </m:r>
                    <m:r>
                      <a:rPr kumimoji="1" lang="en-US" altLang="ja-JP" sz="3200" b="1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|</m:t>
                    </m:r>
                    <m:r>
                      <a:rPr kumimoji="1" lang="en-US" altLang="ja-JP" sz="3200" b="1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𝒙</m:t>
                    </m:r>
                    <m:r>
                      <a:rPr kumimoji="1" lang="en-US" altLang="ja-JP" sz="3200" b="1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)&gt;</m:t>
                    </m:r>
                    <m:r>
                      <a:rPr kumimoji="1" lang="en-US" altLang="ja-JP" sz="3200" b="1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𝒑</m:t>
                    </m:r>
                    <m:r>
                      <a:rPr kumimoji="1" lang="en-US" altLang="ja-JP" sz="3200" b="1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(</m:t>
                    </m:r>
                    <m:r>
                      <a:rPr kumimoji="1" lang="ja-JP" altLang="en-US" sz="3200" b="1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シュー</m:t>
                    </m:r>
                    <m:r>
                      <a:rPr kumimoji="1" lang="en-US" altLang="ja-JP" sz="3200" b="1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|</m:t>
                    </m:r>
                    <m:r>
                      <a:rPr kumimoji="1" lang="en-US" altLang="ja-JP" sz="3200" b="1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𝒙</m:t>
                    </m:r>
                  </m:oMath>
                </a14:m>
                <a:r>
                  <a:rPr kumimoji="1" lang="en-US" altLang="ja-JP" sz="3200" b="1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)</a:t>
                </a:r>
                <a:endParaRPr kumimoji="1" lang="ja-JP" altLang="en-US" sz="3200" b="1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F448E8C9-58A9-E5D8-940D-3DA6A4227E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0052" y="5759735"/>
                <a:ext cx="5138330" cy="602729"/>
              </a:xfrm>
              <a:prstGeom prst="rect">
                <a:avLst/>
              </a:prstGeom>
              <a:blipFill>
                <a:blip r:embed="rId7"/>
                <a:stretch>
                  <a:fillRect t="-8081" r="-2017" b="-343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矢印: 下 13">
            <a:extLst>
              <a:ext uri="{FF2B5EF4-FFF2-40B4-BE49-F238E27FC236}">
                <a16:creationId xmlns:a16="http://schemas.microsoft.com/office/drawing/2014/main" id="{375DD343-6A83-2C20-DD8A-AB57F3CB9767}"/>
              </a:ext>
            </a:extLst>
          </p:cNvPr>
          <p:cNvSpPr/>
          <p:nvPr/>
        </p:nvSpPr>
        <p:spPr>
          <a:xfrm>
            <a:off x="5001208" y="5239444"/>
            <a:ext cx="842865" cy="37680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548D0024-EFD6-9F76-772E-839930905B56}"/>
              </a:ext>
            </a:extLst>
          </p:cNvPr>
          <p:cNvSpPr txBox="1"/>
          <p:nvPr/>
        </p:nvSpPr>
        <p:spPr>
          <a:xfrm>
            <a:off x="570807" y="4186369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大小関係はかわらない</a:t>
            </a:r>
          </a:p>
        </p:txBody>
      </p:sp>
      <p:sp>
        <p:nvSpPr>
          <p:cNvPr id="16" name="右中かっこ 15">
            <a:extLst>
              <a:ext uri="{FF2B5EF4-FFF2-40B4-BE49-F238E27FC236}">
                <a16:creationId xmlns:a16="http://schemas.microsoft.com/office/drawing/2014/main" id="{3C18D0E5-4E06-6C8D-2303-B9AF7900012F}"/>
              </a:ext>
            </a:extLst>
          </p:cNvPr>
          <p:cNvSpPr/>
          <p:nvPr/>
        </p:nvSpPr>
        <p:spPr>
          <a:xfrm>
            <a:off x="9890448" y="2589162"/>
            <a:ext cx="263255" cy="117695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0A33E659-7E54-C4A1-992E-51A30ABBBA7A}"/>
              </a:ext>
            </a:extLst>
          </p:cNvPr>
          <p:cNvSpPr txBox="1"/>
          <p:nvPr/>
        </p:nvSpPr>
        <p:spPr>
          <a:xfrm>
            <a:off x="10190856" y="2808249"/>
            <a:ext cx="19096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小数の対数なのでマイナスになる</a:t>
            </a:r>
          </a:p>
        </p:txBody>
      </p:sp>
    </p:spTree>
    <p:extLst>
      <p:ext uri="{BB962C8B-B14F-4D97-AF65-F5344CB8AC3E}">
        <p14:creationId xmlns:p14="http://schemas.microsoft.com/office/powerpoint/2010/main" val="17109649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3ACD737-B4E9-E45F-57DE-BE5CE8C9EA6C}"/>
              </a:ext>
            </a:extLst>
          </p:cNvPr>
          <p:cNvSpPr txBox="1"/>
          <p:nvPr/>
        </p:nvSpPr>
        <p:spPr>
          <a:xfrm>
            <a:off x="346339" y="284124"/>
            <a:ext cx="113002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3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BoW</a:t>
            </a:r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にもとづく確率モデル</a:t>
            </a:r>
            <a:r>
              <a:rPr kumimoji="1" lang="en-US" altLang="ja-JP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(Naïve Bayes)</a:t>
            </a:r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による学習・識別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291CC8C7-E994-957F-CBF1-F353DAA3ED5F}"/>
                  </a:ext>
                </a:extLst>
              </p:cNvPr>
              <p:cNvSpPr txBox="1"/>
              <p:nvPr/>
            </p:nvSpPr>
            <p:spPr>
              <a:xfrm>
                <a:off x="531511" y="1943206"/>
                <a:ext cx="212295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d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𝑥</m:t>
                          </m:r>
                        </m:e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𝐶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=</m:t>
                          </m:r>
                          <m:r>
                            <a:rPr kumimoji="1" lang="ja-JP" altLang="en-US" sz="20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シュ</m:t>
                          </m:r>
                          <m:r>
                            <a:rPr kumimoji="1" lang="ja-JP" altLang="en-US" sz="20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－</m:t>
                          </m:r>
                        </m:e>
                      </m:d>
                    </m:oMath>
                  </m:oMathPara>
                </a14:m>
                <a:endParaRPr kumimoji="1" lang="ja-JP" altLang="en-US" sz="20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291CC8C7-E994-957F-CBF1-F353DAA3ED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511" y="1943206"/>
                <a:ext cx="2122952" cy="400110"/>
              </a:xfrm>
              <a:prstGeom prst="rect">
                <a:avLst/>
              </a:prstGeom>
              <a:blipFill>
                <a:blip r:embed="rId2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DD4C2CE6-14FD-2064-D8E8-DD3FCF99A61D}"/>
                  </a:ext>
                </a:extLst>
              </p:cNvPr>
              <p:cNvSpPr txBox="1"/>
              <p:nvPr/>
            </p:nvSpPr>
            <p:spPr>
              <a:xfrm>
                <a:off x="531511" y="2286687"/>
                <a:ext cx="2140521" cy="4397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d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𝑥</m:t>
                          </m:r>
                        </m:e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𝐶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=</m:t>
                          </m:r>
                          <m:r>
                            <a:rPr kumimoji="1" lang="ja-JP" altLang="en-US" sz="20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プリン</m:t>
                          </m:r>
                        </m:e>
                      </m:d>
                    </m:oMath>
                  </m:oMathPara>
                </a14:m>
                <a:endParaRPr kumimoji="1" lang="ja-JP" altLang="en-US" sz="20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DD4C2CE6-14FD-2064-D8E8-DD3FCF99A6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511" y="2286687"/>
                <a:ext cx="2140521" cy="439736"/>
              </a:xfrm>
              <a:prstGeom prst="rect">
                <a:avLst/>
              </a:prstGeom>
              <a:blipFill>
                <a:blip r:embed="rId3"/>
                <a:stretch>
                  <a:fillRect b="-277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CFE0A25-9CF9-D9B2-92FD-45B5708290E7}"/>
              </a:ext>
            </a:extLst>
          </p:cNvPr>
          <p:cNvSpPr txBox="1"/>
          <p:nvPr/>
        </p:nvSpPr>
        <p:spPr>
          <a:xfrm>
            <a:off x="386781" y="1552444"/>
            <a:ext cx="47404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事後確率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=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尤度と事前確率を計算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3C2825B-B39D-839D-D2B6-5DC9D2693AA7}"/>
              </a:ext>
            </a:extLst>
          </p:cNvPr>
          <p:cNvSpPr txBox="1"/>
          <p:nvPr/>
        </p:nvSpPr>
        <p:spPr>
          <a:xfrm>
            <a:off x="346339" y="1068860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800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学習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D45F61FE-ACCD-2440-A59B-4C17D7C2B65B}"/>
                  </a:ext>
                </a:extLst>
              </p:cNvPr>
              <p:cNvSpPr txBox="1"/>
              <p:nvPr/>
            </p:nvSpPr>
            <p:spPr>
              <a:xfrm>
                <a:off x="2501967" y="1932719"/>
                <a:ext cx="189648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𝑝</m:t>
                      </m:r>
                      <m:r>
                        <a:rPr kumimoji="1" lang="en-US" altLang="ja-JP" sz="200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(</m:t>
                      </m:r>
                      <m:r>
                        <a:rPr kumimoji="1" lang="en-US" altLang="ja-JP" sz="200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𝐶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=</m:t>
                      </m:r>
                      <m:r>
                        <a:rPr kumimoji="1" lang="ja-JP" altLang="en-US" sz="2000" i="1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シュー</m:t>
                      </m:r>
                      <m:r>
                        <a:rPr kumimoji="1" lang="en-US" altLang="ja-JP" sz="200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)</m:t>
                      </m:r>
                    </m:oMath>
                  </m:oMathPara>
                </a14:m>
                <a:endParaRPr kumimoji="1" lang="ja-JP" altLang="en-US" sz="20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D45F61FE-ACCD-2440-A59B-4C17D7C2B6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1967" y="1932719"/>
                <a:ext cx="1896480" cy="400110"/>
              </a:xfrm>
              <a:prstGeom prst="rect">
                <a:avLst/>
              </a:prstGeom>
              <a:blipFill>
                <a:blip r:embed="rId4"/>
                <a:stretch>
                  <a:fillRect b="-1060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40F6F0D-B3C6-686E-8A38-CA017D6882F2}"/>
              </a:ext>
            </a:extLst>
          </p:cNvPr>
          <p:cNvSpPr txBox="1"/>
          <p:nvPr/>
        </p:nvSpPr>
        <p:spPr>
          <a:xfrm>
            <a:off x="346339" y="4271537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800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識別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2BDE181B-1FE2-784E-BC94-915A874ECFC9}"/>
                  </a:ext>
                </a:extLst>
              </p:cNvPr>
              <p:cNvSpPr txBox="1"/>
              <p:nvPr/>
            </p:nvSpPr>
            <p:spPr>
              <a:xfrm>
                <a:off x="2509841" y="2313207"/>
                <a:ext cx="1896480" cy="411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𝑝</m:t>
                      </m:r>
                      <m:r>
                        <a:rPr kumimoji="1" lang="en-US" altLang="ja-JP" sz="200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(</m:t>
                      </m:r>
                      <m:r>
                        <a:rPr kumimoji="1" lang="en-US" altLang="ja-JP" sz="200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𝐶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=</m:t>
                      </m:r>
                      <m:r>
                        <a:rPr kumimoji="1" lang="ja-JP" altLang="en-US" sz="2000" i="1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プリン</m:t>
                      </m:r>
                      <m:r>
                        <a:rPr kumimoji="1" lang="en-US" altLang="ja-JP" sz="200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)</m:t>
                      </m:r>
                    </m:oMath>
                  </m:oMathPara>
                </a14:m>
                <a:endParaRPr kumimoji="1" lang="ja-JP" altLang="en-US" sz="20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2BDE181B-1FE2-784E-BC94-915A874ECF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9841" y="2313207"/>
                <a:ext cx="1896480" cy="411331"/>
              </a:xfrm>
              <a:prstGeom prst="rect">
                <a:avLst/>
              </a:prstGeom>
              <a:blipFill>
                <a:blip r:embed="rId5"/>
                <a:stretch>
                  <a:fillRect b="-1176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表 9">
            <a:extLst>
              <a:ext uri="{FF2B5EF4-FFF2-40B4-BE49-F238E27FC236}">
                <a16:creationId xmlns:a16="http://schemas.microsoft.com/office/drawing/2014/main" id="{84DE387C-F382-392E-2588-797098318D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6103448"/>
              </p:ext>
            </p:extLst>
          </p:nvPr>
        </p:nvGraphicFramePr>
        <p:xfrm>
          <a:off x="5184496" y="1428883"/>
          <a:ext cx="3587970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7995">
                  <a:extLst>
                    <a:ext uri="{9D8B030D-6E8A-4147-A177-3AD203B41FA5}">
                      <a16:colId xmlns:a16="http://schemas.microsoft.com/office/drawing/2014/main" val="1951537090"/>
                    </a:ext>
                  </a:extLst>
                </a:gridCol>
                <a:gridCol w="597995">
                  <a:extLst>
                    <a:ext uri="{9D8B030D-6E8A-4147-A177-3AD203B41FA5}">
                      <a16:colId xmlns:a16="http://schemas.microsoft.com/office/drawing/2014/main" val="3754413947"/>
                    </a:ext>
                  </a:extLst>
                </a:gridCol>
                <a:gridCol w="597995">
                  <a:extLst>
                    <a:ext uri="{9D8B030D-6E8A-4147-A177-3AD203B41FA5}">
                      <a16:colId xmlns:a16="http://schemas.microsoft.com/office/drawing/2014/main" val="4011972132"/>
                    </a:ext>
                  </a:extLst>
                </a:gridCol>
                <a:gridCol w="597995">
                  <a:extLst>
                    <a:ext uri="{9D8B030D-6E8A-4147-A177-3AD203B41FA5}">
                      <a16:colId xmlns:a16="http://schemas.microsoft.com/office/drawing/2014/main" val="4267762494"/>
                    </a:ext>
                  </a:extLst>
                </a:gridCol>
                <a:gridCol w="597995">
                  <a:extLst>
                    <a:ext uri="{9D8B030D-6E8A-4147-A177-3AD203B41FA5}">
                      <a16:colId xmlns:a16="http://schemas.microsoft.com/office/drawing/2014/main" val="2781705860"/>
                    </a:ext>
                  </a:extLst>
                </a:gridCol>
                <a:gridCol w="597995">
                  <a:extLst>
                    <a:ext uri="{9D8B030D-6E8A-4147-A177-3AD203B41FA5}">
                      <a16:colId xmlns:a16="http://schemas.microsoft.com/office/drawing/2014/main" val="1010975141"/>
                    </a:ext>
                  </a:extLst>
                </a:gridCol>
              </a:tblGrid>
              <a:tr h="244803"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6892526"/>
                  </a:ext>
                </a:extLst>
              </a:tr>
              <a:tr h="244803"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588885"/>
                  </a:ext>
                </a:extLst>
              </a:tr>
              <a:tr h="244803"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8122624"/>
                  </a:ext>
                </a:extLst>
              </a:tr>
              <a:tr h="244803"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2233183"/>
                  </a:ext>
                </a:extLst>
              </a:tr>
              <a:tr h="244803"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6324777"/>
                  </a:ext>
                </a:extLst>
              </a:tr>
            </a:tbl>
          </a:graphicData>
        </a:graphic>
      </p:graphicFrame>
      <p:graphicFrame>
        <p:nvGraphicFramePr>
          <p:cNvPr id="11" name="表 10">
            <a:extLst>
              <a:ext uri="{FF2B5EF4-FFF2-40B4-BE49-F238E27FC236}">
                <a16:creationId xmlns:a16="http://schemas.microsoft.com/office/drawing/2014/main" id="{89DE23F6-4AC4-E60D-EA14-BB48EE897D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1384740"/>
              </p:ext>
            </p:extLst>
          </p:nvPr>
        </p:nvGraphicFramePr>
        <p:xfrm>
          <a:off x="5184496" y="3234558"/>
          <a:ext cx="3587970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7995">
                  <a:extLst>
                    <a:ext uri="{9D8B030D-6E8A-4147-A177-3AD203B41FA5}">
                      <a16:colId xmlns:a16="http://schemas.microsoft.com/office/drawing/2014/main" val="1951537090"/>
                    </a:ext>
                  </a:extLst>
                </a:gridCol>
                <a:gridCol w="597995">
                  <a:extLst>
                    <a:ext uri="{9D8B030D-6E8A-4147-A177-3AD203B41FA5}">
                      <a16:colId xmlns:a16="http://schemas.microsoft.com/office/drawing/2014/main" val="3754413947"/>
                    </a:ext>
                  </a:extLst>
                </a:gridCol>
                <a:gridCol w="597995">
                  <a:extLst>
                    <a:ext uri="{9D8B030D-6E8A-4147-A177-3AD203B41FA5}">
                      <a16:colId xmlns:a16="http://schemas.microsoft.com/office/drawing/2014/main" val="4011972132"/>
                    </a:ext>
                  </a:extLst>
                </a:gridCol>
                <a:gridCol w="597995">
                  <a:extLst>
                    <a:ext uri="{9D8B030D-6E8A-4147-A177-3AD203B41FA5}">
                      <a16:colId xmlns:a16="http://schemas.microsoft.com/office/drawing/2014/main" val="4267762494"/>
                    </a:ext>
                  </a:extLst>
                </a:gridCol>
                <a:gridCol w="597995">
                  <a:extLst>
                    <a:ext uri="{9D8B030D-6E8A-4147-A177-3AD203B41FA5}">
                      <a16:colId xmlns:a16="http://schemas.microsoft.com/office/drawing/2014/main" val="2781705860"/>
                    </a:ext>
                  </a:extLst>
                </a:gridCol>
                <a:gridCol w="597995">
                  <a:extLst>
                    <a:ext uri="{9D8B030D-6E8A-4147-A177-3AD203B41FA5}">
                      <a16:colId xmlns:a16="http://schemas.microsoft.com/office/drawing/2014/main" val="1010975141"/>
                    </a:ext>
                  </a:extLst>
                </a:gridCol>
              </a:tblGrid>
              <a:tr h="244803"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6892526"/>
                  </a:ext>
                </a:extLst>
              </a:tr>
              <a:tr h="244803"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588885"/>
                  </a:ext>
                </a:extLst>
              </a:tr>
              <a:tr h="244803"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8122624"/>
                  </a:ext>
                </a:extLst>
              </a:tr>
            </a:tbl>
          </a:graphicData>
        </a:graphic>
      </p:graphicFrame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BA0A9D3-5F05-7C9B-7A2A-C7B355A64AF3}"/>
              </a:ext>
            </a:extLst>
          </p:cNvPr>
          <p:cNvSpPr txBox="1"/>
          <p:nvPr/>
        </p:nvSpPr>
        <p:spPr>
          <a:xfrm>
            <a:off x="5728997" y="1974416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シュークリーム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F1C2BFAA-AE44-4980-4FE7-2EC3BDB50394}"/>
              </a:ext>
            </a:extLst>
          </p:cNvPr>
          <p:cNvSpPr txBox="1"/>
          <p:nvPr/>
        </p:nvSpPr>
        <p:spPr>
          <a:xfrm>
            <a:off x="6344550" y="3429000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プリン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四角形: 角を丸くする 13">
                <a:extLst>
                  <a:ext uri="{FF2B5EF4-FFF2-40B4-BE49-F238E27FC236}">
                    <a16:creationId xmlns:a16="http://schemas.microsoft.com/office/drawing/2014/main" id="{A43A7D77-33AB-E4CE-6AD8-CC08D7E3336E}"/>
                  </a:ext>
                </a:extLst>
              </p:cNvPr>
              <p:cNvSpPr/>
              <p:nvPr/>
            </p:nvSpPr>
            <p:spPr>
              <a:xfrm>
                <a:off x="5184495" y="2800482"/>
                <a:ext cx="5414232" cy="35095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14:m>
                  <m:oMath xmlns:m="http://schemas.openxmlformats.org/officeDocument/2006/math">
                    <m:r>
                      <a:rPr kumimoji="1" lang="en-US" altLang="ja-JP" sz="18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𝑝</m:t>
                    </m:r>
                    <m:d>
                      <m:dPr>
                        <m:ctrlPr>
                          <a:rPr kumimoji="1" lang="en-US" altLang="ja-JP" sz="18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dPr>
                      <m:e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𝑥</m:t>
                        </m:r>
                      </m:e>
                      <m:e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𝐶</m:t>
                        </m:r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=</m:t>
                        </m:r>
                        <m:r>
                          <a:rPr kumimoji="1" lang="ja-JP" altLang="en-US" sz="18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シュ</m:t>
                        </m:r>
                        <m:r>
                          <a:rPr kumimoji="1" lang="ja-JP" altLang="en-US" sz="18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－</m:t>
                        </m:r>
                      </m:e>
                    </m:d>
                  </m:oMath>
                </a14:m>
                <a:r>
                  <a:rPr kumimoji="1" lang="ja-JP" altLang="en-US" sz="18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　行合計を正規化して対数をとる</a:t>
                </a:r>
              </a:p>
            </p:txBody>
          </p:sp>
        </mc:Choice>
        <mc:Fallback xmlns="">
          <p:sp>
            <p:nvSpPr>
              <p:cNvPr id="14" name="四角形: 角を丸くする 13">
                <a:extLst>
                  <a:ext uri="{FF2B5EF4-FFF2-40B4-BE49-F238E27FC236}">
                    <a16:creationId xmlns:a16="http://schemas.microsoft.com/office/drawing/2014/main" id="{A43A7D77-33AB-E4CE-6AD8-CC08D7E333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4495" y="2800482"/>
                <a:ext cx="5414232" cy="350953"/>
              </a:xfrm>
              <a:prstGeom prst="roundRect">
                <a:avLst/>
              </a:prstGeom>
              <a:blipFill>
                <a:blip r:embed="rId6"/>
                <a:stretch>
                  <a:fillRect t="-5000" b="-3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四角形: 角を丸くする 14">
                <a:extLst>
                  <a:ext uri="{FF2B5EF4-FFF2-40B4-BE49-F238E27FC236}">
                    <a16:creationId xmlns:a16="http://schemas.microsoft.com/office/drawing/2014/main" id="{75FBA29D-EF46-EE62-0BA0-E52630AECFC8}"/>
                  </a:ext>
                </a:extLst>
              </p:cNvPr>
              <p:cNvSpPr/>
              <p:nvPr/>
            </p:nvSpPr>
            <p:spPr>
              <a:xfrm>
                <a:off x="5184496" y="4090760"/>
                <a:ext cx="5414232" cy="26722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14:m>
                  <m:oMath xmlns:m="http://schemas.openxmlformats.org/officeDocument/2006/math">
                    <m:r>
                      <a:rPr kumimoji="1" lang="en-US" altLang="ja-JP" sz="18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𝑝</m:t>
                    </m:r>
                    <m:d>
                      <m:dPr>
                        <m:ctrlPr>
                          <a:rPr kumimoji="1" lang="en-US" altLang="ja-JP" sz="18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dPr>
                      <m:e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𝑥</m:t>
                        </m:r>
                      </m:e>
                      <m:e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𝐶</m:t>
                        </m:r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=</m:t>
                        </m:r>
                        <m:r>
                          <a:rPr kumimoji="1" lang="ja-JP" altLang="en-US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プリン</m:t>
                        </m:r>
                      </m:e>
                    </m:d>
                  </m:oMath>
                </a14:m>
                <a:r>
                  <a:rPr kumimoji="1" lang="ja-JP" altLang="en-US" sz="18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　行合計を正規化して対数をとる</a:t>
                </a:r>
              </a:p>
            </p:txBody>
          </p:sp>
        </mc:Choice>
        <mc:Fallback xmlns="">
          <p:sp>
            <p:nvSpPr>
              <p:cNvPr id="15" name="四角形: 角を丸くする 14">
                <a:extLst>
                  <a:ext uri="{FF2B5EF4-FFF2-40B4-BE49-F238E27FC236}">
                    <a16:creationId xmlns:a16="http://schemas.microsoft.com/office/drawing/2014/main" id="{75FBA29D-EF46-EE62-0BA0-E52630AECF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4496" y="4090760"/>
                <a:ext cx="5414232" cy="267222"/>
              </a:xfrm>
              <a:prstGeom prst="roundRect">
                <a:avLst/>
              </a:prstGeom>
              <a:blipFill>
                <a:blip r:embed="rId7"/>
                <a:stretch>
                  <a:fillRect t="-17391" b="-5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右中かっこ 17">
            <a:extLst>
              <a:ext uri="{FF2B5EF4-FFF2-40B4-BE49-F238E27FC236}">
                <a16:creationId xmlns:a16="http://schemas.microsoft.com/office/drawing/2014/main" id="{5ED186A8-7CA6-7F3C-1C78-BA35708CC447}"/>
              </a:ext>
            </a:extLst>
          </p:cNvPr>
          <p:cNvSpPr/>
          <p:nvPr/>
        </p:nvSpPr>
        <p:spPr>
          <a:xfrm>
            <a:off x="8864084" y="1428883"/>
            <a:ext cx="195943" cy="130498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右中かっこ 18">
            <a:extLst>
              <a:ext uri="{FF2B5EF4-FFF2-40B4-BE49-F238E27FC236}">
                <a16:creationId xmlns:a16="http://schemas.microsoft.com/office/drawing/2014/main" id="{EBE1D6A6-F179-5834-C4F2-F963C6CF09FF}"/>
              </a:ext>
            </a:extLst>
          </p:cNvPr>
          <p:cNvSpPr/>
          <p:nvPr/>
        </p:nvSpPr>
        <p:spPr>
          <a:xfrm>
            <a:off x="8864084" y="3249136"/>
            <a:ext cx="163286" cy="82296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4E116087-7714-45DE-5CB9-ADD96FECBA14}"/>
                  </a:ext>
                </a:extLst>
              </p:cNvPr>
              <p:cNvSpPr txBox="1"/>
              <p:nvPr/>
            </p:nvSpPr>
            <p:spPr>
              <a:xfrm>
                <a:off x="8978715" y="1878741"/>
                <a:ext cx="189648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𝑝</m:t>
                      </m:r>
                      <m:r>
                        <a:rPr kumimoji="1" lang="en-US" altLang="ja-JP" sz="200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(</m:t>
                      </m:r>
                      <m:r>
                        <a:rPr kumimoji="1" lang="en-US" altLang="ja-JP" sz="200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𝐶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=</m:t>
                      </m:r>
                      <m:r>
                        <a:rPr kumimoji="1" lang="ja-JP" altLang="en-US" sz="2000" i="1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シュー</m:t>
                      </m:r>
                      <m:r>
                        <a:rPr kumimoji="1" lang="en-US" altLang="ja-JP" sz="200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)</m:t>
                      </m:r>
                    </m:oMath>
                  </m:oMathPara>
                </a14:m>
                <a:endParaRPr kumimoji="1" lang="ja-JP" altLang="en-US" sz="20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4E116087-7714-45DE-5CB9-ADD96FECBA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8715" y="1878741"/>
                <a:ext cx="1896480" cy="400110"/>
              </a:xfrm>
              <a:prstGeom prst="rect">
                <a:avLst/>
              </a:prstGeom>
              <a:blipFill>
                <a:blip r:embed="rId8"/>
                <a:stretch>
                  <a:fillRect b="-1060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1E1E314C-C15D-FC83-3F89-6714F08890BA}"/>
                  </a:ext>
                </a:extLst>
              </p:cNvPr>
              <p:cNvSpPr txBox="1"/>
              <p:nvPr/>
            </p:nvSpPr>
            <p:spPr>
              <a:xfrm>
                <a:off x="9026792" y="3450124"/>
                <a:ext cx="1728487" cy="3793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𝑝</m:t>
                      </m:r>
                      <m:r>
                        <a:rPr kumimoji="1" lang="en-US" altLang="ja-JP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(</m:t>
                      </m:r>
                      <m:r>
                        <a:rPr kumimoji="1" lang="en-US" altLang="ja-JP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𝐶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=</m:t>
                      </m:r>
                      <m:r>
                        <a:rPr kumimoji="1" lang="ja-JP" altLang="en-US" i="1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プリン</m:t>
                      </m:r>
                      <m:r>
                        <a:rPr kumimoji="1" lang="en-US" altLang="ja-JP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)</m:t>
                      </m:r>
                    </m:oMath>
                  </m:oMathPara>
                </a14:m>
                <a:endParaRPr kumimoji="1" lang="ja-JP" altLang="en-US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1E1E314C-C15D-FC83-3F89-6714F08890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6792" y="3450124"/>
                <a:ext cx="1728487" cy="379399"/>
              </a:xfrm>
              <a:prstGeom prst="rect">
                <a:avLst/>
              </a:prstGeom>
              <a:blipFill>
                <a:blip r:embed="rId9"/>
                <a:stretch>
                  <a:fillRect t="-1613" b="-967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6807D98D-CE4F-8708-6126-C04921FB51C0}"/>
              </a:ext>
            </a:extLst>
          </p:cNvPr>
          <p:cNvSpPr txBox="1"/>
          <p:nvPr/>
        </p:nvSpPr>
        <p:spPr>
          <a:xfrm>
            <a:off x="9060027" y="2351314"/>
            <a:ext cx="3058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シュー口コミ数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/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総口コミ数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F8A9CF71-0EAB-596E-B359-5B514E5819DB}"/>
              </a:ext>
            </a:extLst>
          </p:cNvPr>
          <p:cNvSpPr txBox="1"/>
          <p:nvPr/>
        </p:nvSpPr>
        <p:spPr>
          <a:xfrm>
            <a:off x="9060027" y="3801077"/>
            <a:ext cx="3058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プリン口コミ数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/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総口コミ数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F5553548-A97E-A5A2-809E-51395D40D7A1}"/>
              </a:ext>
            </a:extLst>
          </p:cNvPr>
          <p:cNvSpPr txBox="1"/>
          <p:nvPr/>
        </p:nvSpPr>
        <p:spPr>
          <a:xfrm>
            <a:off x="491076" y="4830483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評価対象の口コミ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72482A9E-65AF-D8CC-B4D7-D39B346987CC}"/>
                  </a:ext>
                </a:extLst>
              </p:cNvPr>
              <p:cNvSpPr txBox="1"/>
              <p:nvPr/>
            </p:nvSpPr>
            <p:spPr>
              <a:xfrm>
                <a:off x="3313681" y="4836140"/>
                <a:ext cx="24854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1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𝒙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={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,</m:t>
                      </m:r>
                      <m:sSub>
                        <m:sSub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,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..,</m:t>
                      </m:r>
                      <m:sSub>
                        <m:sSub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𝑛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}</m:t>
                      </m:r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72482A9E-65AF-D8CC-B4D7-D39B346987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3681" y="4836140"/>
                <a:ext cx="2485489" cy="369332"/>
              </a:xfrm>
              <a:prstGeom prst="rect">
                <a:avLst/>
              </a:prstGeom>
              <a:blipFill>
                <a:blip r:embed="rId10"/>
                <a:stretch>
                  <a:fillRect t="-4918" r="-1966" b="-2950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9001C412-122A-EB02-CBB8-23DF545EB2A0}"/>
                  </a:ext>
                </a:extLst>
              </p:cNvPr>
              <p:cNvSpPr txBox="1"/>
              <p:nvPr/>
            </p:nvSpPr>
            <p:spPr>
              <a:xfrm>
                <a:off x="706013" y="5192665"/>
                <a:ext cx="4922117" cy="1100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𝐶</m:t>
                          </m:r>
                        </m:e>
                        <m:e>
                          <m:r>
                            <a:rPr kumimoji="1" lang="en-US" altLang="ja-JP" sz="24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𝒙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nary>
                        <m:naryPr>
                          <m:chr m:val="∑"/>
                          <m:ctrlPr>
                            <a:rPr kumimoji="1" lang="ja-JP" altLang="en-US" sz="240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𝑖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=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𝑛</m:t>
                          </m:r>
                        </m:sup>
                        <m:e>
                          <m:func>
                            <m:func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ja-JP" sz="2400" b="0" i="0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  <m:t>𝑝</m:t>
                                  </m:r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  <m:t>(</m:t>
                                  </m:r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begChr m:val="|"/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  <m:t>𝐶</m:t>
                                  </m:r>
                                </m:e>
                              </m:d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1" lang="en-US" altLang="ja-JP" sz="2400" b="0" i="0" smtClean="0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  <m:t>𝑝</m:t>
                                  </m:r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  <m:t>(</m:t>
                                  </m:r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  <m:t>𝐶</m:t>
                                  </m:r>
                                </m:e>
                              </m:func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)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9001C412-122A-EB02-CBB8-23DF545EB2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013" y="5192665"/>
                <a:ext cx="4922117" cy="110055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3F242D14-61D3-9369-ABF9-0F9D12AA30EC}"/>
                  </a:ext>
                </a:extLst>
              </p:cNvPr>
              <p:cNvSpPr txBox="1"/>
              <p:nvPr/>
            </p:nvSpPr>
            <p:spPr>
              <a:xfrm>
                <a:off x="501875" y="6261909"/>
                <a:ext cx="10373374" cy="4750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240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𝐶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=</m:t>
                    </m:r>
                    <m:r>
                      <a:rPr kumimoji="1" lang="ja-JP" altLang="en-US" sz="2400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シュー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,</m:t>
                    </m:r>
                    <m:r>
                      <a:rPr kumimoji="1" lang="en-US" altLang="ja-JP" sz="2400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𝐶</m:t>
                    </m:r>
                    <m:r>
                      <a:rPr kumimoji="1" lang="en-US" altLang="ja-JP" sz="2400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=</m:t>
                    </m:r>
                    <m:r>
                      <a:rPr kumimoji="1" lang="ja-JP" altLang="en-US" sz="240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プリン</m:t>
                    </m:r>
                    <m:r>
                      <a:rPr kumimoji="1" lang="ja-JP" altLang="en-US" sz="2400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それぞれの</m:t>
                    </m:r>
                  </m:oMath>
                </a14:m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場合を計算して大きい方が推定ラベル</a:t>
                </a:r>
                <a:endParaRPr kumimoji="1" lang="en-US" altLang="ja-JP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3F242D14-61D3-9369-ABF9-0F9D12AA30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875" y="6261909"/>
                <a:ext cx="10373374" cy="475066"/>
              </a:xfrm>
              <a:prstGeom prst="rect">
                <a:avLst/>
              </a:prstGeom>
              <a:blipFill>
                <a:blip r:embed="rId12"/>
                <a:stretch>
                  <a:fillRect l="-118" t="-5128" b="-307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E64543CE-EEE7-4803-E822-92D07F125DD7}"/>
              </a:ext>
            </a:extLst>
          </p:cNvPr>
          <p:cNvSpPr txBox="1"/>
          <p:nvPr/>
        </p:nvSpPr>
        <p:spPr>
          <a:xfrm>
            <a:off x="386781" y="2924403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以下に注意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33E4B9C3-F0A8-8291-6EBA-BAA0EB9092C2}"/>
              </a:ext>
            </a:extLst>
          </p:cNvPr>
          <p:cNvSpPr txBox="1"/>
          <p:nvPr/>
        </p:nvSpPr>
        <p:spPr>
          <a:xfrm>
            <a:off x="491076" y="3307247"/>
            <a:ext cx="46746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尤度：加算スムージングを行う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 algn="l">
              <a:buFont typeface="+mj-lt"/>
              <a:buAutoNum type="arabicPeriod"/>
            </a:pP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尤度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/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事前確率：対数をとって加算する</a:t>
            </a:r>
          </a:p>
        </p:txBody>
      </p:sp>
    </p:spTree>
    <p:extLst>
      <p:ext uri="{BB962C8B-B14F-4D97-AF65-F5344CB8AC3E}">
        <p14:creationId xmlns:p14="http://schemas.microsoft.com/office/powerpoint/2010/main" val="42163990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D6BD71A-15A9-3F8E-8280-DB6EF90E37D4}"/>
              </a:ext>
            </a:extLst>
          </p:cNvPr>
          <p:cNvSpPr txBox="1"/>
          <p:nvPr/>
        </p:nvSpPr>
        <p:spPr>
          <a:xfrm>
            <a:off x="809548" y="125516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演習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6B06932-7A60-354E-2214-C4204D3506D1}"/>
              </a:ext>
            </a:extLst>
          </p:cNvPr>
          <p:cNvSpPr txBox="1"/>
          <p:nvPr/>
        </p:nvSpPr>
        <p:spPr>
          <a:xfrm>
            <a:off x="1777174" y="1255167"/>
            <a:ext cx="51908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BoW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サンプルから学習と識別を行う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51E6175-3FF4-991F-7C4D-0D48E5ECA0B0}"/>
              </a:ext>
            </a:extLst>
          </p:cNvPr>
          <p:cNvSpPr txBox="1"/>
          <p:nvPr/>
        </p:nvSpPr>
        <p:spPr>
          <a:xfrm>
            <a:off x="699796" y="560237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ナイーブベイズ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3CC33D3-EC8F-78C4-2F3B-1A0E19E18E43}"/>
              </a:ext>
            </a:extLst>
          </p:cNvPr>
          <p:cNvSpPr txBox="1"/>
          <p:nvPr/>
        </p:nvSpPr>
        <p:spPr>
          <a:xfrm>
            <a:off x="880951" y="1826987"/>
            <a:ext cx="10799215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まずはエクセルで計算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hlinkClick r:id="rId2"/>
              </a:rPr>
              <a:t>https://github.com/ueharaLab/NLP5_probabilistic-classifier/blob/main/naive_bayes.md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2. 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次に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python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で実装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hlinkClick r:id="rId3"/>
              </a:rPr>
              <a:t>https://github.com/ueharaLab/NLP5_probabilistic-classifier/blob/main/naive_bayes_python.md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3. K-nearest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neighbor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と識別性能を比較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hlinkClick r:id="rId4"/>
              </a:rPr>
              <a:t>https://github.com/ueharaLab/NLP5_probabilistic-classifier/blob/main/naive_bayes_tsukurepo.md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61B3534-7CBD-77B3-97D5-241A3FBAAC18}"/>
              </a:ext>
            </a:extLst>
          </p:cNvPr>
          <p:cNvSpPr txBox="1"/>
          <p:nvPr/>
        </p:nvSpPr>
        <p:spPr>
          <a:xfrm>
            <a:off x="974785" y="6055743"/>
            <a:ext cx="106718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hlinkClick r:id="rId5"/>
              </a:rPr>
              <a:t>https://github.com/ueharaLab/NLP5_probabilistic-classifier/blob/main/naive_bayes_object.md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181E476-D2C9-0763-8FB2-91DD74A1696A}"/>
              </a:ext>
            </a:extLst>
          </p:cNvPr>
          <p:cNvSpPr txBox="1"/>
          <p:nvPr/>
        </p:nvSpPr>
        <p:spPr>
          <a:xfrm>
            <a:off x="974785" y="5599683"/>
            <a:ext cx="72635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＜参考＞オブジェクト指向でナイーブベイズを書く</a:t>
            </a:r>
          </a:p>
        </p:txBody>
      </p:sp>
    </p:spTree>
    <p:extLst>
      <p:ext uri="{BB962C8B-B14F-4D97-AF65-F5344CB8AC3E}">
        <p14:creationId xmlns:p14="http://schemas.microsoft.com/office/powerpoint/2010/main" val="4935101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A7A0154-5F83-D826-CA2F-92594FDD9928}"/>
              </a:ext>
            </a:extLst>
          </p:cNvPr>
          <p:cNvSpPr txBox="1"/>
          <p:nvPr/>
        </p:nvSpPr>
        <p:spPr>
          <a:xfrm>
            <a:off x="1078396" y="2158796"/>
            <a:ext cx="98283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機械学習器によっても識別精度は大きく異なる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 algn="l">
              <a:buFont typeface="+mj-lt"/>
              <a:buAutoNum type="arabicPeriod"/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ナイーブベイズはスパースなデータで性能を発揮する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 algn="l">
              <a:buFont typeface="+mj-lt"/>
              <a:buAutoNum type="arabicPeriod"/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一般に、機械学習と特徴量の組み合わせには注意を払う必要がある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269B4BB-9D4C-F194-9715-70FDC0F005F4}"/>
              </a:ext>
            </a:extLst>
          </p:cNvPr>
          <p:cNvSpPr txBox="1"/>
          <p:nvPr/>
        </p:nvSpPr>
        <p:spPr>
          <a:xfrm>
            <a:off x="653143" y="569167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まとめ</a:t>
            </a:r>
          </a:p>
        </p:txBody>
      </p:sp>
    </p:spTree>
    <p:extLst>
      <p:ext uri="{BB962C8B-B14F-4D97-AF65-F5344CB8AC3E}">
        <p14:creationId xmlns:p14="http://schemas.microsoft.com/office/powerpoint/2010/main" val="8930992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E20464B-5519-C971-8C81-12315C467786}"/>
              </a:ext>
            </a:extLst>
          </p:cNvPr>
          <p:cNvSpPr txBox="1"/>
          <p:nvPr/>
        </p:nvSpPr>
        <p:spPr>
          <a:xfrm>
            <a:off x="629920" y="568960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関連リンク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5AA03E9-4E61-9989-4753-E5A24D8FD8D3}"/>
              </a:ext>
            </a:extLst>
          </p:cNvPr>
          <p:cNvSpPr txBox="1"/>
          <p:nvPr/>
        </p:nvSpPr>
        <p:spPr>
          <a:xfrm>
            <a:off x="629920" y="3950475"/>
            <a:ext cx="89040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hlinkClick r:id="rId2"/>
              </a:rPr>
              <a:t>https://qiita.com/ishizakiiii/items/07cc7e463dceb3efe1a1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1E40303-4E7B-602C-08CB-35F974E4FFFC}"/>
              </a:ext>
            </a:extLst>
          </p:cNvPr>
          <p:cNvSpPr txBox="1"/>
          <p:nvPr/>
        </p:nvSpPr>
        <p:spPr>
          <a:xfrm>
            <a:off x="629920" y="2432129"/>
            <a:ext cx="92138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hlinkClick r:id="rId3"/>
              </a:rPr>
              <a:t>https://zenn.dev/akira_kashihara/articles/c1b286a0d24d42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4097485-FE09-98C0-16B7-7199EAEFAF5A}"/>
              </a:ext>
            </a:extLst>
          </p:cNvPr>
          <p:cNvSpPr txBox="1"/>
          <p:nvPr/>
        </p:nvSpPr>
        <p:spPr>
          <a:xfrm>
            <a:off x="629920" y="3179376"/>
            <a:ext cx="73525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hlinkClick r:id="rId4"/>
              </a:rPr>
              <a:t>https://www.yakupro.info/entry/ml-naivebayes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8A7A934-F6FC-B9F3-6B66-966BC01D2138}"/>
              </a:ext>
            </a:extLst>
          </p:cNvPr>
          <p:cNvSpPr txBox="1"/>
          <p:nvPr/>
        </p:nvSpPr>
        <p:spPr>
          <a:xfrm>
            <a:off x="629920" y="1661030"/>
            <a:ext cx="76262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hlinkClick r:id="rId5"/>
              </a:rPr>
              <a:t>https://di-acc2.com/programming/python/8709/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001657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4BAE6EE-6F91-825F-68AA-F83CD1600923}"/>
              </a:ext>
            </a:extLst>
          </p:cNvPr>
          <p:cNvSpPr txBox="1"/>
          <p:nvPr/>
        </p:nvSpPr>
        <p:spPr>
          <a:xfrm>
            <a:off x="721360" y="792480"/>
            <a:ext cx="6647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確率分布による教師あり学習での決定境界とは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3C24CDC-00A4-AE4F-5F64-3B2B3A588D10}"/>
              </a:ext>
            </a:extLst>
          </p:cNvPr>
          <p:cNvSpPr txBox="1"/>
          <p:nvPr/>
        </p:nvSpPr>
        <p:spPr>
          <a:xfrm>
            <a:off x="894080" y="2682240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空間が確率空間になる</a:t>
            </a:r>
          </a:p>
        </p:txBody>
      </p:sp>
    </p:spTree>
    <p:extLst>
      <p:ext uri="{BB962C8B-B14F-4D97-AF65-F5344CB8AC3E}">
        <p14:creationId xmlns:p14="http://schemas.microsoft.com/office/powerpoint/2010/main" val="1330866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6F70806-58A6-3CCE-AFA2-A0669BA66052}"/>
              </a:ext>
            </a:extLst>
          </p:cNvPr>
          <p:cNvSpPr txBox="1"/>
          <p:nvPr/>
        </p:nvSpPr>
        <p:spPr>
          <a:xfrm>
            <a:off x="689374" y="423489"/>
            <a:ext cx="42883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単語の条件付確率とは</a:t>
            </a:r>
          </a:p>
        </p:txBody>
      </p:sp>
      <p:pic>
        <p:nvPicPr>
          <p:cNvPr id="2050" name="Picture 2" descr="袋のアイコン | フリーのアイコンイラスト素材 icon-pit">
            <a:extLst>
              <a:ext uri="{FF2B5EF4-FFF2-40B4-BE49-F238E27FC236}">
                <a16:creationId xmlns:a16="http://schemas.microsoft.com/office/drawing/2014/main" id="{4BEAA394-AA8E-A4CD-7025-22B3776DA8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476" y="2554605"/>
            <a:ext cx="5973780" cy="3577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袋のアイコン | フリーのアイコンイラスト素材 icon-pit">
            <a:extLst>
              <a:ext uri="{FF2B5EF4-FFF2-40B4-BE49-F238E27FC236}">
                <a16:creationId xmlns:a16="http://schemas.microsoft.com/office/drawing/2014/main" id="{17643141-6567-B812-9244-D4B63E9EF0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6637" y="3170873"/>
            <a:ext cx="425958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4A46D61C-0FF3-5957-F6BE-CA716CA96298}"/>
              </a:ext>
            </a:extLst>
          </p:cNvPr>
          <p:cNvSpPr/>
          <p:nvPr/>
        </p:nvSpPr>
        <p:spPr>
          <a:xfrm>
            <a:off x="1475577" y="2499360"/>
            <a:ext cx="8685391" cy="342519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FD36832-D728-16ED-AD90-975A827DAAE5}"/>
              </a:ext>
            </a:extLst>
          </p:cNvPr>
          <p:cNvSpPr txBox="1"/>
          <p:nvPr/>
        </p:nvSpPr>
        <p:spPr>
          <a:xfrm>
            <a:off x="1977963" y="2138525"/>
            <a:ext cx="21945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Bag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of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Words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1730537-608A-F3B1-7B4C-E96EDC15BA31}"/>
              </a:ext>
            </a:extLst>
          </p:cNvPr>
          <p:cNvSpPr txBox="1"/>
          <p:nvPr/>
        </p:nvSpPr>
        <p:spPr>
          <a:xfrm>
            <a:off x="7507940" y="507332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カラメル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A8FB7A9-20DB-233A-2D26-9ACB303057FD}"/>
              </a:ext>
            </a:extLst>
          </p:cNvPr>
          <p:cNvSpPr txBox="1"/>
          <p:nvPr/>
        </p:nvSpPr>
        <p:spPr>
          <a:xfrm>
            <a:off x="7316807" y="464418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カラメル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68565C7D-5634-7336-0B40-E4A6614CB954}"/>
              </a:ext>
            </a:extLst>
          </p:cNvPr>
          <p:cNvSpPr txBox="1"/>
          <p:nvPr/>
        </p:nvSpPr>
        <p:spPr>
          <a:xfrm>
            <a:off x="7558541" y="426622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ミルク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4B738E4-FAE8-7B15-65FC-EB46173A7F54}"/>
              </a:ext>
            </a:extLst>
          </p:cNvPr>
          <p:cNvSpPr txBox="1"/>
          <p:nvPr/>
        </p:nvSpPr>
        <p:spPr>
          <a:xfrm>
            <a:off x="3606738" y="384003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生地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AADF11D-ECA1-D14C-F980-5C89A4BF34DC}"/>
              </a:ext>
            </a:extLst>
          </p:cNvPr>
          <p:cNvSpPr txBox="1"/>
          <p:nvPr/>
        </p:nvSpPr>
        <p:spPr>
          <a:xfrm>
            <a:off x="4139364" y="479387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生地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8571630D-BC46-E620-C70E-EE74336FDA15}"/>
              </a:ext>
            </a:extLst>
          </p:cNvPr>
          <p:cNvSpPr txBox="1"/>
          <p:nvPr/>
        </p:nvSpPr>
        <p:spPr>
          <a:xfrm>
            <a:off x="2567241" y="4290357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カスタード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F214AE36-E4E0-115C-BC95-A3AB40AB7CED}"/>
              </a:ext>
            </a:extLst>
          </p:cNvPr>
          <p:cNvSpPr txBox="1"/>
          <p:nvPr/>
        </p:nvSpPr>
        <p:spPr>
          <a:xfrm>
            <a:off x="2426233" y="4742862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カスタード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1243F8E6-A785-C339-3D5B-982ACB0D3D74}"/>
              </a:ext>
            </a:extLst>
          </p:cNvPr>
          <p:cNvSpPr txBox="1"/>
          <p:nvPr/>
        </p:nvSpPr>
        <p:spPr>
          <a:xfrm>
            <a:off x="3372256" y="525553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砂糖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8EED2791-1C78-DA47-73CF-E0541AF91BF3}"/>
              </a:ext>
            </a:extLst>
          </p:cNvPr>
          <p:cNvSpPr txBox="1"/>
          <p:nvPr/>
        </p:nvSpPr>
        <p:spPr>
          <a:xfrm>
            <a:off x="681697" y="1088037"/>
            <a:ext cx="96510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シュークリーム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/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プリン ラベルの付いた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bag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から単語の復元抽出を繰り返すと、それぞれの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bag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に入っている単語の確率がわかる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C447B9FE-C700-0996-0B40-6C976BDBBCD1}"/>
              </a:ext>
            </a:extLst>
          </p:cNvPr>
          <p:cNvSpPr txBox="1"/>
          <p:nvPr/>
        </p:nvSpPr>
        <p:spPr>
          <a:xfrm>
            <a:off x="2567241" y="2683137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シュークリーム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09C402BB-4AEF-5639-53C8-5A6DABE736F5}"/>
              </a:ext>
            </a:extLst>
          </p:cNvPr>
          <p:cNvSpPr txBox="1"/>
          <p:nvPr/>
        </p:nvSpPr>
        <p:spPr>
          <a:xfrm>
            <a:off x="7535763" y="2997489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プリン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44AB4AA-1E62-1FDE-7CF3-EBA036CC166C}"/>
              </a:ext>
            </a:extLst>
          </p:cNvPr>
          <p:cNvSpPr txBox="1"/>
          <p:nvPr/>
        </p:nvSpPr>
        <p:spPr>
          <a:xfrm>
            <a:off x="8215367" y="488249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カラメル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BA50A76-C073-9A3E-547B-C6E93352A20F}"/>
              </a:ext>
            </a:extLst>
          </p:cNvPr>
          <p:cNvSpPr txBox="1"/>
          <p:nvPr/>
        </p:nvSpPr>
        <p:spPr>
          <a:xfrm>
            <a:off x="8266427" y="449196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カラメル</a:t>
            </a:r>
          </a:p>
        </p:txBody>
      </p:sp>
    </p:spTree>
    <p:extLst>
      <p:ext uri="{BB962C8B-B14F-4D97-AF65-F5344CB8AC3E}">
        <p14:creationId xmlns:p14="http://schemas.microsoft.com/office/powerpoint/2010/main" val="4087364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70D761E7-B895-D28C-8319-6A3419E09138}"/>
                  </a:ext>
                </a:extLst>
              </p:cNvPr>
              <p:cNvSpPr txBox="1"/>
              <p:nvPr/>
            </p:nvSpPr>
            <p:spPr>
              <a:xfrm>
                <a:off x="472718" y="471129"/>
                <a:ext cx="957826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400" b="0" dirty="0">
                    <a:ea typeface="メイリオ" panose="020B0604030504040204" pitchFamily="50" charset="-128"/>
                  </a:rPr>
                  <a:t>例</a:t>
                </a:r>
                <a14:m>
                  <m:oMath xmlns:m="http://schemas.openxmlformats.org/officeDocument/2006/math">
                    <m:r>
                      <a:rPr kumimoji="1" lang="ja-JP" altLang="en-US" sz="240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：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𝑝</m:t>
                    </m:r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𝑥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=</m:t>
                        </m:r>
                        <m:r>
                          <a:rPr kumimoji="1" lang="ja-JP" altLang="en-US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生地</m:t>
                        </m:r>
                      </m:e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𝐶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=</m:t>
                        </m:r>
                        <m:r>
                          <a:rPr kumimoji="1" lang="ja-JP" altLang="en-US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シュークリーム</m:t>
                        </m:r>
                      </m:e>
                    </m:d>
                  </m:oMath>
                </a14:m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　はどのように計算できるか？</a:t>
                </a:r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70D761E7-B895-D28C-8319-6A3419E091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718" y="471129"/>
                <a:ext cx="9578263" cy="461665"/>
              </a:xfrm>
              <a:prstGeom prst="rect">
                <a:avLst/>
              </a:prstGeom>
              <a:blipFill>
                <a:blip r:embed="rId2"/>
                <a:stretch>
                  <a:fillRect l="-1018" t="-7895" b="-3157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図 14">
            <a:extLst>
              <a:ext uri="{FF2B5EF4-FFF2-40B4-BE49-F238E27FC236}">
                <a16:creationId xmlns:a16="http://schemas.microsoft.com/office/drawing/2014/main" id="{0086E4D8-D6CA-2F14-4DA5-7F8C1394D1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2925" y="1720964"/>
            <a:ext cx="7631045" cy="2702446"/>
          </a:xfrm>
          <a:prstGeom prst="rect">
            <a:avLst/>
          </a:prstGeom>
        </p:spPr>
      </p:pic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30BAD8C3-7121-190B-7FCC-79A7C71133C1}"/>
              </a:ext>
            </a:extLst>
          </p:cNvPr>
          <p:cNvSpPr/>
          <p:nvPr/>
        </p:nvSpPr>
        <p:spPr>
          <a:xfrm>
            <a:off x="4053840" y="1544320"/>
            <a:ext cx="985520" cy="287909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885FB2BC-D186-577A-12B4-3F16981118A9}"/>
              </a:ext>
            </a:extLst>
          </p:cNvPr>
          <p:cNvSpPr txBox="1"/>
          <p:nvPr/>
        </p:nvSpPr>
        <p:spPr>
          <a:xfrm>
            <a:off x="975916" y="1027040"/>
            <a:ext cx="95157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シュークリーム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bag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に入っている全単語のうちの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’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生地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’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の割合なので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707FC8FD-EE5A-7FCC-F75F-DDC3C298FD10}"/>
                  </a:ext>
                </a:extLst>
              </p:cNvPr>
              <p:cNvSpPr txBox="1"/>
              <p:nvPr/>
            </p:nvSpPr>
            <p:spPr>
              <a:xfrm>
                <a:off x="3200400" y="4655669"/>
                <a:ext cx="6470489" cy="7861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𝑥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=</m:t>
                          </m:r>
                          <m:r>
                            <a:rPr kumimoji="1" lang="ja-JP" altLang="en-US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生地</m:t>
                          </m:r>
                        </m:e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𝐶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=</m:t>
                          </m:r>
                          <m:r>
                            <a:rPr kumimoji="1" lang="ja-JP" altLang="en-US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シュークリーム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10</m:t>
                          </m:r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34</m:t>
                          </m:r>
                        </m:den>
                      </m:f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0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.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29</m:t>
                      </m:r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707FC8FD-EE5A-7FCC-F75F-DDC3C298FD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4655669"/>
                <a:ext cx="6470489" cy="7861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0D8D020C-F258-6DA1-BFF2-7C83687BCD12}"/>
              </a:ext>
            </a:extLst>
          </p:cNvPr>
          <p:cNvSpPr txBox="1"/>
          <p:nvPr/>
        </p:nvSpPr>
        <p:spPr>
          <a:xfrm>
            <a:off x="872815" y="56001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問題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3D497C62-F60A-0754-91FA-B50CD76F0667}"/>
                  </a:ext>
                </a:extLst>
              </p:cNvPr>
              <p:cNvSpPr txBox="1"/>
              <p:nvPr/>
            </p:nvSpPr>
            <p:spPr>
              <a:xfrm>
                <a:off x="1879600" y="5899191"/>
                <a:ext cx="4982646" cy="5091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𝑝</m:t>
                    </m:r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𝑥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=</m:t>
                        </m:r>
                        <m:r>
                          <a:rPr kumimoji="1" lang="ja-JP" altLang="en-US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生地</m:t>
                        </m:r>
                      </m:e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𝐶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=</m:t>
                        </m:r>
                        <m:r>
                          <a:rPr kumimoji="1" lang="ja-JP" altLang="en-US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プリン</m:t>
                        </m:r>
                      </m:e>
                    </m:d>
                  </m:oMath>
                </a14:m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を計算せよ</a:t>
                </a:r>
              </a:p>
            </p:txBody>
          </p:sp>
        </mc:Choice>
        <mc:Fallback xmlns="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3D497C62-F60A-0754-91FA-B50CD76F06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9600" y="5899191"/>
                <a:ext cx="4982646" cy="509178"/>
              </a:xfrm>
              <a:prstGeom prst="rect">
                <a:avLst/>
              </a:prstGeom>
              <a:blipFill>
                <a:blip r:embed="rId5"/>
                <a:stretch>
                  <a:fillRect l="-367" r="-856" b="-289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9361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B42D8268-FAA6-2C5E-AB54-77A56525AB65}"/>
              </a:ext>
            </a:extLst>
          </p:cNvPr>
          <p:cNvSpPr txBox="1"/>
          <p:nvPr/>
        </p:nvSpPr>
        <p:spPr>
          <a:xfrm>
            <a:off x="396240" y="436880"/>
            <a:ext cx="71609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前頁の要領で全語彙の確率を計算する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F1F8FB4F-368C-4DF5-AFE6-D859ED0B6F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518" y="1548815"/>
            <a:ext cx="6368612" cy="246253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45683373-BA3D-AF89-D767-A0ED75C55E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252" y="4830772"/>
            <a:ext cx="6355074" cy="141223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BDE65CFA-8BF7-A70C-9EB2-277F7740D2F1}"/>
                  </a:ext>
                </a:extLst>
              </p:cNvPr>
              <p:cNvSpPr txBox="1"/>
              <p:nvPr/>
            </p:nvSpPr>
            <p:spPr>
              <a:xfrm>
                <a:off x="249242" y="3591483"/>
                <a:ext cx="25112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𝑥</m:t>
                          </m:r>
                        </m:e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𝐶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=</m:t>
                          </m:r>
                          <m:r>
                            <a:rPr kumimoji="1" lang="ja-JP" altLang="en-US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シュ</m:t>
                          </m:r>
                          <m:r>
                            <a:rPr kumimoji="1" lang="ja-JP" altLang="en-US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－</m:t>
                          </m:r>
                        </m:e>
                      </m:d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BDE65CFA-8BF7-A70C-9EB2-277F7740D2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242" y="3591483"/>
                <a:ext cx="2511200" cy="461665"/>
              </a:xfrm>
              <a:prstGeom prst="rect">
                <a:avLst/>
              </a:prstGeom>
              <a:blipFill>
                <a:blip r:embed="rId4"/>
                <a:stretch>
                  <a:fillRect b="-657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6BBD1A83-DFAA-8BCA-753C-24D019797C82}"/>
                  </a:ext>
                </a:extLst>
              </p:cNvPr>
              <p:cNvSpPr txBox="1"/>
              <p:nvPr/>
            </p:nvSpPr>
            <p:spPr>
              <a:xfrm>
                <a:off x="278255" y="5789622"/>
                <a:ext cx="2532232" cy="5091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𝑥</m:t>
                          </m:r>
                        </m:e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𝐶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=</m:t>
                          </m:r>
                          <m:r>
                            <a:rPr kumimoji="1" lang="ja-JP" altLang="en-US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プリン</m:t>
                          </m:r>
                        </m:e>
                      </m:d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6BBD1A83-DFAA-8BCA-753C-24D019797C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255" y="5789622"/>
                <a:ext cx="2532232" cy="509178"/>
              </a:xfrm>
              <a:prstGeom prst="rect">
                <a:avLst/>
              </a:prstGeom>
              <a:blipFill>
                <a:blip r:embed="rId5"/>
                <a:stretch>
                  <a:fillRect b="-481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39435337-6C6D-7C8F-AB62-E89FF7ECC609}"/>
              </a:ext>
            </a:extLst>
          </p:cNvPr>
          <p:cNvSpPr/>
          <p:nvPr/>
        </p:nvSpPr>
        <p:spPr>
          <a:xfrm>
            <a:off x="7426406" y="3048851"/>
            <a:ext cx="721360" cy="48259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0.15</a:t>
            </a:r>
            <a:endParaRPr kumimoji="1" lang="ja-JP" altLang="en-US" dirty="0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AD0061CE-1ED2-0EEF-AE4D-0A7CE779523C}"/>
              </a:ext>
            </a:extLst>
          </p:cNvPr>
          <p:cNvSpPr/>
          <p:nvPr/>
        </p:nvSpPr>
        <p:spPr>
          <a:xfrm>
            <a:off x="10280096" y="2266539"/>
            <a:ext cx="721360" cy="12547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0.44</a:t>
            </a:r>
            <a:endParaRPr kumimoji="1" lang="ja-JP" altLang="en-US" dirty="0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5A5B45E6-79DB-677C-091F-CEF21EBF3A3D}"/>
              </a:ext>
            </a:extLst>
          </p:cNvPr>
          <p:cNvSpPr/>
          <p:nvPr/>
        </p:nvSpPr>
        <p:spPr>
          <a:xfrm>
            <a:off x="8353506" y="2622139"/>
            <a:ext cx="721360" cy="8991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0.29</a:t>
            </a:r>
            <a:endParaRPr kumimoji="1" lang="ja-JP" altLang="en-US" dirty="0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87365045-D553-73AE-8218-3DCA1CECA49E}"/>
              </a:ext>
            </a:extLst>
          </p:cNvPr>
          <p:cNvSpPr/>
          <p:nvPr/>
        </p:nvSpPr>
        <p:spPr>
          <a:xfrm>
            <a:off x="11226583" y="3225553"/>
            <a:ext cx="721360" cy="2997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0.12</a:t>
            </a:r>
            <a:endParaRPr kumimoji="1" lang="ja-JP" altLang="en-US" dirty="0"/>
          </a:p>
        </p:txBody>
      </p: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0BE8F012-9295-D0E9-2509-EE881C36B8AA}"/>
              </a:ext>
            </a:extLst>
          </p:cNvPr>
          <p:cNvCxnSpPr>
            <a:cxnSpLocks/>
          </p:cNvCxnSpPr>
          <p:nvPr/>
        </p:nvCxnSpPr>
        <p:spPr>
          <a:xfrm flipV="1">
            <a:off x="7209911" y="5751095"/>
            <a:ext cx="4941611" cy="101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3AFD79A3-EE12-588C-87E1-0A5F34D29CE6}"/>
              </a:ext>
            </a:extLst>
          </p:cNvPr>
          <p:cNvSpPr/>
          <p:nvPr/>
        </p:nvSpPr>
        <p:spPr>
          <a:xfrm>
            <a:off x="7526182" y="5197384"/>
            <a:ext cx="721360" cy="5638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0.38</a:t>
            </a:r>
            <a:endParaRPr kumimoji="1" lang="ja-JP" altLang="en-US" dirty="0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73B9B60C-60D6-3DE3-FF5E-FD9B81603A41}"/>
              </a:ext>
            </a:extLst>
          </p:cNvPr>
          <p:cNvSpPr/>
          <p:nvPr/>
        </p:nvSpPr>
        <p:spPr>
          <a:xfrm>
            <a:off x="10380353" y="5481871"/>
            <a:ext cx="721360" cy="2692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0.12</a:t>
            </a:r>
            <a:endParaRPr kumimoji="1" lang="ja-JP" altLang="en-US" dirty="0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5C66A18E-E625-0282-81AC-B2B6E49738F1}"/>
              </a:ext>
            </a:extLst>
          </p:cNvPr>
          <p:cNvSpPr/>
          <p:nvPr/>
        </p:nvSpPr>
        <p:spPr>
          <a:xfrm>
            <a:off x="9467180" y="4984023"/>
            <a:ext cx="721360" cy="7873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0.50</a:t>
            </a:r>
            <a:endParaRPr kumimoji="1" lang="ja-JP" altLang="en-US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92EA2741-C058-3026-6D8E-0CDBE81AEA7D}"/>
              </a:ext>
            </a:extLst>
          </p:cNvPr>
          <p:cNvSpPr txBox="1"/>
          <p:nvPr/>
        </p:nvSpPr>
        <p:spPr>
          <a:xfrm>
            <a:off x="7447323" y="5837135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ミルク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6CB865B4-4FE5-218C-E9DE-CACDDE922723}"/>
              </a:ext>
            </a:extLst>
          </p:cNvPr>
          <p:cNvSpPr txBox="1"/>
          <p:nvPr/>
        </p:nvSpPr>
        <p:spPr>
          <a:xfrm>
            <a:off x="9267671" y="5837135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カラメル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36E4BED1-3A1C-261B-CC89-9221E85540B3}"/>
              </a:ext>
            </a:extLst>
          </p:cNvPr>
          <p:cNvSpPr txBox="1"/>
          <p:nvPr/>
        </p:nvSpPr>
        <p:spPr>
          <a:xfrm>
            <a:off x="11452684" y="5789622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砂糖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5F37A379-BF6B-323C-56E3-DA4B9645907D}"/>
              </a:ext>
            </a:extLst>
          </p:cNvPr>
          <p:cNvSpPr txBox="1"/>
          <p:nvPr/>
        </p:nvSpPr>
        <p:spPr>
          <a:xfrm>
            <a:off x="10217808" y="5820619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カスタード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7F33B10D-E503-5D0B-3C0C-10696F29E890}"/>
              </a:ext>
            </a:extLst>
          </p:cNvPr>
          <p:cNvSpPr txBox="1"/>
          <p:nvPr/>
        </p:nvSpPr>
        <p:spPr>
          <a:xfrm>
            <a:off x="8426664" y="5837135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生地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85B231D3-4896-C9C5-6AB7-622EA9DF9EB7}"/>
              </a:ext>
            </a:extLst>
          </p:cNvPr>
          <p:cNvSpPr txBox="1"/>
          <p:nvPr/>
        </p:nvSpPr>
        <p:spPr>
          <a:xfrm>
            <a:off x="8441869" y="1851233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シュークリーム</a:t>
            </a: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1D672556-1E6C-547E-0CAF-4B2E5AA15556}"/>
              </a:ext>
            </a:extLst>
          </p:cNvPr>
          <p:cNvSpPr txBox="1"/>
          <p:nvPr/>
        </p:nvSpPr>
        <p:spPr>
          <a:xfrm>
            <a:off x="8932685" y="4508025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プリン</a:t>
            </a:r>
          </a:p>
        </p:txBody>
      </p: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4EB5F7F1-C6CB-1BC2-2786-6C56A52262A0}"/>
              </a:ext>
            </a:extLst>
          </p:cNvPr>
          <p:cNvCxnSpPr>
            <a:cxnSpLocks/>
          </p:cNvCxnSpPr>
          <p:nvPr/>
        </p:nvCxnSpPr>
        <p:spPr>
          <a:xfrm flipV="1">
            <a:off x="7140615" y="3529239"/>
            <a:ext cx="4941611" cy="101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01395626-A62D-3101-2801-8DE2C2880193}"/>
              </a:ext>
            </a:extLst>
          </p:cNvPr>
          <p:cNvSpPr txBox="1"/>
          <p:nvPr/>
        </p:nvSpPr>
        <p:spPr>
          <a:xfrm>
            <a:off x="7317267" y="1153820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確率分布が得られる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EAD69006-70CF-9B66-CA78-60B05E082F20}"/>
                  </a:ext>
                </a:extLst>
              </p:cNvPr>
              <p:cNvSpPr txBox="1"/>
              <p:nvPr/>
            </p:nvSpPr>
            <p:spPr>
              <a:xfrm>
                <a:off x="7787086" y="3627171"/>
                <a:ext cx="3460114" cy="8943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kumimoji="1" lang="ja-JP" altLang="en-US" sz="240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naryPr>
                        <m:sub/>
                        <m:sup/>
                        <m:e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𝑥</m:t>
                              </m:r>
                            </m:e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𝐶</m:t>
                              </m:r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=</m:t>
                              </m:r>
                              <m:r>
                                <a:rPr kumimoji="1" lang="ja-JP" altLang="en-US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シュ</m:t>
                              </m:r>
                              <m:r>
                                <a:rPr kumimoji="1" lang="ja-JP" altLang="en-US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－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kumimoji="1" lang="ja-JP" altLang="en-US" sz="2400" dirty="0">
                              <a:latin typeface="メイリオ" panose="020B0604030504040204" pitchFamily="50" charset="-128"/>
                              <a:ea typeface="メイリオ" panose="020B0604030504040204" pitchFamily="50" charset="-128"/>
                            </a:rPr>
                            <m:t> </m:t>
                          </m:r>
                          <m:r>
                            <a:rPr kumimoji="1" lang="en-US" altLang="ja-JP" sz="2400" b="0" i="1" dirty="0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=</m:t>
                          </m:r>
                          <m:r>
                            <a:rPr kumimoji="1" lang="en-US" altLang="ja-JP" sz="2400" b="0" i="1" dirty="0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1</m:t>
                          </m:r>
                        </m:e>
                      </m:nary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EAD69006-70CF-9B66-CA78-60B05E082F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7086" y="3627171"/>
                <a:ext cx="3460114" cy="89434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D4E9B6F6-3319-F181-9568-FD2CFF6C1E45}"/>
                  </a:ext>
                </a:extLst>
              </p:cNvPr>
              <p:cNvSpPr txBox="1"/>
              <p:nvPr/>
            </p:nvSpPr>
            <p:spPr>
              <a:xfrm>
                <a:off x="7935165" y="6070993"/>
                <a:ext cx="3481146" cy="8943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kumimoji="1" lang="ja-JP" altLang="en-US" sz="240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naryPr>
                        <m:sub/>
                        <m:sup/>
                        <m:e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𝑥</m:t>
                              </m:r>
                            </m:e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𝐶</m:t>
                              </m:r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=</m:t>
                              </m:r>
                              <m:r>
                                <a:rPr kumimoji="1" lang="ja-JP" altLang="en-US" sz="240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プリン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kumimoji="1" lang="ja-JP" altLang="en-US" sz="2400" dirty="0">
                              <a:latin typeface="メイリオ" panose="020B0604030504040204" pitchFamily="50" charset="-128"/>
                              <a:ea typeface="メイリオ" panose="020B0604030504040204" pitchFamily="50" charset="-128"/>
                            </a:rPr>
                            <m:t> </m:t>
                          </m:r>
                          <m:r>
                            <a:rPr kumimoji="1" lang="en-US" altLang="ja-JP" sz="2400" b="0" i="1" dirty="0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=</m:t>
                          </m:r>
                          <m:r>
                            <a:rPr kumimoji="1" lang="en-US" altLang="ja-JP" sz="2400" b="0" i="1" dirty="0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1</m:t>
                          </m:r>
                        </m:e>
                      </m:nary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D4E9B6F6-3319-F181-9568-FD2CFF6C1E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5165" y="6070993"/>
                <a:ext cx="3481146" cy="89434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9924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BE4F248-0EFF-C8AD-E82D-638D7349DB78}"/>
              </a:ext>
            </a:extLst>
          </p:cNvPr>
          <p:cNvSpPr txBox="1"/>
          <p:nvPr/>
        </p:nvSpPr>
        <p:spPr>
          <a:xfrm>
            <a:off x="681644" y="448887"/>
            <a:ext cx="6340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分布は歪んだサイコロとみなせる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F404C18-374F-BD60-4388-9B4996889398}"/>
              </a:ext>
            </a:extLst>
          </p:cNvPr>
          <p:cNvSpPr/>
          <p:nvPr/>
        </p:nvSpPr>
        <p:spPr>
          <a:xfrm>
            <a:off x="967435" y="2483586"/>
            <a:ext cx="721360" cy="48259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0.15</a:t>
            </a: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EC80A52-1C8F-274B-3382-DCC9AB8DEFD7}"/>
              </a:ext>
            </a:extLst>
          </p:cNvPr>
          <p:cNvSpPr/>
          <p:nvPr/>
        </p:nvSpPr>
        <p:spPr>
          <a:xfrm>
            <a:off x="3821125" y="1701274"/>
            <a:ext cx="721360" cy="12547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0.44</a:t>
            </a:r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A04FCAB-83BA-D2FE-0A20-06C30658E263}"/>
              </a:ext>
            </a:extLst>
          </p:cNvPr>
          <p:cNvSpPr/>
          <p:nvPr/>
        </p:nvSpPr>
        <p:spPr>
          <a:xfrm>
            <a:off x="1894535" y="2056874"/>
            <a:ext cx="721360" cy="8991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0.29</a:t>
            </a:r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3D0F7EF-B7C5-BE1A-7A14-D6877D3A9CC1}"/>
              </a:ext>
            </a:extLst>
          </p:cNvPr>
          <p:cNvSpPr/>
          <p:nvPr/>
        </p:nvSpPr>
        <p:spPr>
          <a:xfrm>
            <a:off x="4767612" y="2660288"/>
            <a:ext cx="721360" cy="2997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0.12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208394E-8669-FAC1-374E-C5E8EA77797D}"/>
              </a:ext>
            </a:extLst>
          </p:cNvPr>
          <p:cNvSpPr txBox="1"/>
          <p:nvPr/>
        </p:nvSpPr>
        <p:spPr>
          <a:xfrm>
            <a:off x="1982898" y="1285968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シュークリーム</a:t>
            </a:r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C2C77E5D-6AEE-57C4-11E6-46DA73FD7ABA}"/>
              </a:ext>
            </a:extLst>
          </p:cNvPr>
          <p:cNvCxnSpPr>
            <a:cxnSpLocks/>
          </p:cNvCxnSpPr>
          <p:nvPr/>
        </p:nvCxnSpPr>
        <p:spPr>
          <a:xfrm flipV="1">
            <a:off x="681644" y="2963974"/>
            <a:ext cx="4941611" cy="101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E3604E67-0E01-6CB7-E9BE-7AAA17BD3B21}"/>
                  </a:ext>
                </a:extLst>
              </p:cNvPr>
              <p:cNvSpPr txBox="1"/>
              <p:nvPr/>
            </p:nvSpPr>
            <p:spPr>
              <a:xfrm>
                <a:off x="1668178" y="3786748"/>
                <a:ext cx="3460114" cy="8943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kumimoji="1" lang="ja-JP" altLang="en-US" sz="240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naryPr>
                        <m:sub/>
                        <m:sup/>
                        <m:e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𝑥</m:t>
                              </m:r>
                            </m:e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𝐶</m:t>
                              </m:r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=</m:t>
                              </m:r>
                              <m:r>
                                <a:rPr kumimoji="1" lang="ja-JP" altLang="en-US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シュ</m:t>
                              </m:r>
                              <m:r>
                                <a:rPr kumimoji="1" lang="ja-JP" altLang="en-US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－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kumimoji="1" lang="ja-JP" altLang="en-US" sz="2400" dirty="0">
                              <a:latin typeface="メイリオ" panose="020B0604030504040204" pitchFamily="50" charset="-128"/>
                              <a:ea typeface="メイリオ" panose="020B0604030504040204" pitchFamily="50" charset="-128"/>
                            </a:rPr>
                            <m:t> </m:t>
                          </m:r>
                          <m:r>
                            <a:rPr kumimoji="1" lang="en-US" altLang="ja-JP" sz="2400" b="0" i="1" dirty="0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=</m:t>
                          </m:r>
                          <m:r>
                            <a:rPr kumimoji="1" lang="en-US" altLang="ja-JP" sz="2400" b="0" i="1" dirty="0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1</m:t>
                          </m:r>
                        </m:e>
                      </m:nary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E3604E67-0E01-6CB7-E9BE-7AAA17BD3B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8178" y="3786748"/>
                <a:ext cx="3460114" cy="89434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ビザ ハンディ コック 世界 の サイコロ - others.jp">
            <a:extLst>
              <a:ext uri="{FF2B5EF4-FFF2-40B4-BE49-F238E27FC236}">
                <a16:creationId xmlns:a16="http://schemas.microsoft.com/office/drawing/2014/main" id="{1E7830F1-D472-0D76-4AAF-5E84FC91DF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7004" y="1643878"/>
            <a:ext cx="2732284" cy="2032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矢印: 右 9">
            <a:extLst>
              <a:ext uri="{FF2B5EF4-FFF2-40B4-BE49-F238E27FC236}">
                <a16:creationId xmlns:a16="http://schemas.microsoft.com/office/drawing/2014/main" id="{82866A6C-BCF9-E2DE-F95A-583543DF4824}"/>
              </a:ext>
            </a:extLst>
          </p:cNvPr>
          <p:cNvSpPr/>
          <p:nvPr/>
        </p:nvSpPr>
        <p:spPr>
          <a:xfrm>
            <a:off x="6375363" y="2397690"/>
            <a:ext cx="566569" cy="7614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40A08A4-FE3D-25F3-CCA3-B05BCC5D9D16}"/>
              </a:ext>
            </a:extLst>
          </p:cNvPr>
          <p:cNvSpPr txBox="1"/>
          <p:nvPr/>
        </p:nvSpPr>
        <p:spPr>
          <a:xfrm>
            <a:off x="7257010" y="1182213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シュークリームサイコロ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9FD11F2-4565-B3B3-5CA3-A97780745129}"/>
              </a:ext>
            </a:extLst>
          </p:cNvPr>
          <p:cNvSpPr txBox="1"/>
          <p:nvPr/>
        </p:nvSpPr>
        <p:spPr>
          <a:xfrm>
            <a:off x="888576" y="3037392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ミルク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6FB7175-33AF-D840-7DFE-1899C15A9E34}"/>
              </a:ext>
            </a:extLst>
          </p:cNvPr>
          <p:cNvSpPr txBox="1"/>
          <p:nvPr/>
        </p:nvSpPr>
        <p:spPr>
          <a:xfrm>
            <a:off x="2708924" y="3037392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カラメル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AD67238-9BD9-0B0D-0D90-6DF5148E5D4F}"/>
              </a:ext>
            </a:extLst>
          </p:cNvPr>
          <p:cNvSpPr txBox="1"/>
          <p:nvPr/>
        </p:nvSpPr>
        <p:spPr>
          <a:xfrm>
            <a:off x="4893937" y="2989879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砂糖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8A7BF61-8616-2667-D550-7F58EE9B71A5}"/>
              </a:ext>
            </a:extLst>
          </p:cNvPr>
          <p:cNvSpPr txBox="1"/>
          <p:nvPr/>
        </p:nvSpPr>
        <p:spPr>
          <a:xfrm>
            <a:off x="3659061" y="3020876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カスタード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50D2BF24-8628-256E-1B99-C11B740BA107}"/>
              </a:ext>
            </a:extLst>
          </p:cNvPr>
          <p:cNvSpPr txBox="1"/>
          <p:nvPr/>
        </p:nvSpPr>
        <p:spPr>
          <a:xfrm>
            <a:off x="1867917" y="3037392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生地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1F577A99-21CC-BDC4-9249-C275B8D5DEF7}"/>
              </a:ext>
            </a:extLst>
          </p:cNvPr>
          <p:cNvSpPr txBox="1"/>
          <p:nvPr/>
        </p:nvSpPr>
        <p:spPr>
          <a:xfrm>
            <a:off x="7507004" y="3719368"/>
            <a:ext cx="31085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各面は素材名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 algn="l">
              <a:buFont typeface="+mj-lt"/>
              <a:buAutoNum type="arabicPeriod"/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各面の面積は確率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 algn="l">
              <a:buFont typeface="+mj-lt"/>
              <a:buAutoNum type="arabicPeriod"/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面の合計面積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=1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05E3CA87-F8B5-50BA-3703-EA3BC3CFD31D}"/>
              </a:ext>
            </a:extLst>
          </p:cNvPr>
          <p:cNvSpPr txBox="1"/>
          <p:nvPr/>
        </p:nvSpPr>
        <p:spPr>
          <a:xfrm>
            <a:off x="1288685" y="5493717"/>
            <a:ext cx="88024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プリンサイコロも歪み方がその確率分布に従うようなサイコロ</a:t>
            </a:r>
          </a:p>
        </p:txBody>
      </p:sp>
    </p:spTree>
    <p:extLst>
      <p:ext uri="{BB962C8B-B14F-4D97-AF65-F5344CB8AC3E}">
        <p14:creationId xmlns:p14="http://schemas.microsoft.com/office/powerpoint/2010/main" val="2928675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BC1E1B70-1222-25DC-A575-E4BF5D3CF9AA}"/>
              </a:ext>
            </a:extLst>
          </p:cNvPr>
          <p:cNvSpPr/>
          <p:nvPr/>
        </p:nvSpPr>
        <p:spPr>
          <a:xfrm>
            <a:off x="2000966" y="3119971"/>
            <a:ext cx="721360" cy="48259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0.15</a:t>
            </a:r>
            <a:endParaRPr kumimoji="1" lang="ja-JP" altLang="en-US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408F5319-D64D-E270-3681-9DC959069BF0}"/>
              </a:ext>
            </a:extLst>
          </p:cNvPr>
          <p:cNvSpPr/>
          <p:nvPr/>
        </p:nvSpPr>
        <p:spPr>
          <a:xfrm>
            <a:off x="4854656" y="2337659"/>
            <a:ext cx="721360" cy="12547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0.44</a:t>
            </a: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2316C93-1238-EDB5-0A17-EC3C2BA1FE0C}"/>
              </a:ext>
            </a:extLst>
          </p:cNvPr>
          <p:cNvSpPr/>
          <p:nvPr/>
        </p:nvSpPr>
        <p:spPr>
          <a:xfrm>
            <a:off x="2928066" y="2693259"/>
            <a:ext cx="721360" cy="8991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0.29</a:t>
            </a:r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96CA182-E1D7-1352-14E7-3279F40A590B}"/>
              </a:ext>
            </a:extLst>
          </p:cNvPr>
          <p:cNvSpPr/>
          <p:nvPr/>
        </p:nvSpPr>
        <p:spPr>
          <a:xfrm>
            <a:off x="5801143" y="3296673"/>
            <a:ext cx="721360" cy="2997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0.12</a:t>
            </a:r>
            <a:endParaRPr kumimoji="1" lang="ja-JP" altLang="en-US" dirty="0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B3114EA8-0979-30D6-299B-87F91481A838}"/>
              </a:ext>
            </a:extLst>
          </p:cNvPr>
          <p:cNvCxnSpPr>
            <a:cxnSpLocks/>
          </p:cNvCxnSpPr>
          <p:nvPr/>
        </p:nvCxnSpPr>
        <p:spPr>
          <a:xfrm flipV="1">
            <a:off x="1684695" y="5215713"/>
            <a:ext cx="4941611" cy="101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B87B71D-933C-1CB6-844C-F7C32CBEDF78}"/>
              </a:ext>
            </a:extLst>
          </p:cNvPr>
          <p:cNvSpPr/>
          <p:nvPr/>
        </p:nvSpPr>
        <p:spPr>
          <a:xfrm>
            <a:off x="2000966" y="4662002"/>
            <a:ext cx="721360" cy="5638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0.38</a:t>
            </a:r>
            <a:endParaRPr kumimoji="1" lang="ja-JP" altLang="en-US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AFC847B-F101-6F69-8101-2A678252DBB3}"/>
              </a:ext>
            </a:extLst>
          </p:cNvPr>
          <p:cNvSpPr/>
          <p:nvPr/>
        </p:nvSpPr>
        <p:spPr>
          <a:xfrm>
            <a:off x="4855137" y="4946489"/>
            <a:ext cx="721360" cy="2692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0.12</a:t>
            </a:r>
            <a:endParaRPr kumimoji="1" lang="ja-JP" altLang="en-US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F40DEA94-A64A-AE36-BD95-1855EE4A7DE8}"/>
              </a:ext>
            </a:extLst>
          </p:cNvPr>
          <p:cNvSpPr/>
          <p:nvPr/>
        </p:nvSpPr>
        <p:spPr>
          <a:xfrm>
            <a:off x="3941964" y="4448641"/>
            <a:ext cx="721360" cy="7873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0.50</a:t>
            </a:r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AEE44EE-7F30-95C8-9630-B670880C12BB}"/>
              </a:ext>
            </a:extLst>
          </p:cNvPr>
          <p:cNvSpPr txBox="1"/>
          <p:nvPr/>
        </p:nvSpPr>
        <p:spPr>
          <a:xfrm>
            <a:off x="1922107" y="5301753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ミルク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0BF4A28-AFEC-D58A-3101-644BD6D11C9C}"/>
              </a:ext>
            </a:extLst>
          </p:cNvPr>
          <p:cNvSpPr txBox="1"/>
          <p:nvPr/>
        </p:nvSpPr>
        <p:spPr>
          <a:xfrm>
            <a:off x="3742455" y="5301753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カラメル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EBC009A-052D-5501-09A8-21D6E17280F2}"/>
              </a:ext>
            </a:extLst>
          </p:cNvPr>
          <p:cNvSpPr txBox="1"/>
          <p:nvPr/>
        </p:nvSpPr>
        <p:spPr>
          <a:xfrm>
            <a:off x="5927468" y="525424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砂糖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FA1D65E2-5EF4-E0A0-FD9E-41CBF1319742}"/>
              </a:ext>
            </a:extLst>
          </p:cNvPr>
          <p:cNvSpPr txBox="1"/>
          <p:nvPr/>
        </p:nvSpPr>
        <p:spPr>
          <a:xfrm>
            <a:off x="4692592" y="5285237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カスタード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C0EDC91-9C3B-03E7-1973-E1A47ADD16AC}"/>
              </a:ext>
            </a:extLst>
          </p:cNvPr>
          <p:cNvSpPr txBox="1"/>
          <p:nvPr/>
        </p:nvSpPr>
        <p:spPr>
          <a:xfrm>
            <a:off x="2901448" y="5301753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生地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210A5468-64D4-5BC4-9C13-ADCE999735C4}"/>
              </a:ext>
            </a:extLst>
          </p:cNvPr>
          <p:cNvSpPr txBox="1"/>
          <p:nvPr/>
        </p:nvSpPr>
        <p:spPr>
          <a:xfrm>
            <a:off x="3016429" y="1922353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シュークリーム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7AF26189-B2A6-EC75-0196-0C92E607E32A}"/>
              </a:ext>
            </a:extLst>
          </p:cNvPr>
          <p:cNvSpPr txBox="1"/>
          <p:nvPr/>
        </p:nvSpPr>
        <p:spPr>
          <a:xfrm>
            <a:off x="3407469" y="3972643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プリン</a:t>
            </a:r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0C6B77AF-EEA8-E0B5-7F2A-36978BE44057}"/>
              </a:ext>
            </a:extLst>
          </p:cNvPr>
          <p:cNvCxnSpPr>
            <a:cxnSpLocks/>
          </p:cNvCxnSpPr>
          <p:nvPr/>
        </p:nvCxnSpPr>
        <p:spPr>
          <a:xfrm flipV="1">
            <a:off x="1715175" y="3600359"/>
            <a:ext cx="4941611" cy="101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11F3B506-84D1-47F2-38FA-EEBA0C32D556}"/>
              </a:ext>
            </a:extLst>
          </p:cNvPr>
          <p:cNvSpPr txBox="1"/>
          <p:nvPr/>
        </p:nvSpPr>
        <p:spPr>
          <a:xfrm>
            <a:off x="214487" y="524114"/>
            <a:ext cx="112145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これは、</a:t>
            </a:r>
            <a:r>
              <a:rPr kumimoji="1" lang="en-US" altLang="ja-JP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Bag of Words </a:t>
            </a:r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で説明したカテゴリカル分布と同じ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B2306B2C-1A3B-7107-F5D6-D6B5ABCE6B41}"/>
              </a:ext>
            </a:extLst>
          </p:cNvPr>
          <p:cNvSpPr txBox="1"/>
          <p:nvPr/>
        </p:nvSpPr>
        <p:spPr>
          <a:xfrm>
            <a:off x="214487" y="1107533"/>
            <a:ext cx="113080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計算の方法は、ラベル毎の平均ベクトルを正規化したものだったが、結果は同じになる</a:t>
            </a:r>
          </a:p>
        </p:txBody>
      </p:sp>
    </p:spTree>
    <p:extLst>
      <p:ext uri="{BB962C8B-B14F-4D97-AF65-F5344CB8AC3E}">
        <p14:creationId xmlns:p14="http://schemas.microsoft.com/office/powerpoint/2010/main" val="1909347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35114AC-3BD8-1192-8442-08CCB246F977}"/>
              </a:ext>
            </a:extLst>
          </p:cNvPr>
          <p:cNvSpPr txBox="1"/>
          <p:nvPr/>
        </p:nvSpPr>
        <p:spPr>
          <a:xfrm>
            <a:off x="371356" y="275607"/>
            <a:ext cx="59298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この口コミはどちらに近いか？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C5AFA0F-447D-8F3F-1D74-643C073D84D0}"/>
              </a:ext>
            </a:extLst>
          </p:cNvPr>
          <p:cNvSpPr txBox="1"/>
          <p:nvPr/>
        </p:nvSpPr>
        <p:spPr>
          <a:xfrm>
            <a:off x="466018" y="1571227"/>
            <a:ext cx="6955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出現した語彙の同時確率（</a:t>
            </a:r>
            <a:r>
              <a:rPr kumimoji="1" lang="ja-JP" altLang="en-US" sz="2400" b="1" u="sng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独立事象</a:t>
            </a:r>
            <a:r>
              <a:rPr kumimoji="1" lang="ja-JP" altLang="en-US" sz="2400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）を計算する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AE6E407-C9D3-1C25-8CD6-B0774DB23DAB}"/>
              </a:ext>
            </a:extLst>
          </p:cNvPr>
          <p:cNvSpPr txBox="1"/>
          <p:nvPr/>
        </p:nvSpPr>
        <p:spPr>
          <a:xfrm>
            <a:off x="413034" y="909340"/>
            <a:ext cx="80425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ラベル不明のクチコミ　　カラメル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:2,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ミルク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:1,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砂糖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:1  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8F130A9F-1DBF-5B4C-6743-3D2B2592BF0C}"/>
                  </a:ext>
                </a:extLst>
              </p:cNvPr>
              <p:cNvSpPr txBox="1"/>
              <p:nvPr/>
            </p:nvSpPr>
            <p:spPr>
              <a:xfrm>
                <a:off x="500567" y="2057652"/>
                <a:ext cx="66629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dPr>
                        <m:e>
                          <m:r>
                            <a:rPr kumimoji="1" lang="en-US" altLang="ja-JP" sz="24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𝒙</m:t>
                          </m:r>
                        </m:e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𝐶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𝑝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(</m:t>
                      </m:r>
                      <m:r>
                        <a:rPr kumimoji="1" lang="ja-JP" altLang="en-US" sz="2400" i="1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カラメル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,</m:t>
                      </m:r>
                      <m:r>
                        <a:rPr kumimoji="1" lang="ja-JP" altLang="en-US" sz="2400" i="1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カラメル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,</m:t>
                      </m:r>
                      <m:r>
                        <a:rPr kumimoji="1" lang="ja-JP" altLang="en-US" sz="2400" i="1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ミルク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,</m:t>
                      </m:r>
                      <m:r>
                        <a:rPr kumimoji="1" lang="ja-JP" altLang="en-US" sz="2400" i="1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砂糖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|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𝐶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)</m:t>
                      </m:r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8F130A9F-1DBF-5B4C-6743-3D2B2592BF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567" y="2057652"/>
                <a:ext cx="6662978" cy="461665"/>
              </a:xfrm>
              <a:prstGeom prst="rect">
                <a:avLst/>
              </a:prstGeom>
              <a:blipFill>
                <a:blip r:embed="rId2"/>
                <a:stretch>
                  <a:fillRect t="-5333" b="-14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3F267CF0-8476-9D14-CF69-2EFE767F03C2}"/>
                  </a:ext>
                </a:extLst>
              </p:cNvPr>
              <p:cNvSpPr txBox="1"/>
              <p:nvPr/>
            </p:nvSpPr>
            <p:spPr>
              <a:xfrm>
                <a:off x="1309702" y="2544077"/>
                <a:ext cx="75103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dPr>
                        <m:e>
                          <m:r>
                            <a:rPr kumimoji="1" lang="ja-JP" altLang="en-US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カラメル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|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𝐶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dPr>
                        <m:e>
                          <m:r>
                            <a:rPr kumimoji="1" lang="ja-JP" altLang="en-US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カラメル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|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𝐶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dPr>
                        <m:e>
                          <m:r>
                            <a:rPr kumimoji="1" lang="ja-JP" altLang="en-US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ミルク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|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𝐶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dPr>
                        <m:e>
                          <m:r>
                            <a:rPr kumimoji="1" lang="ja-JP" altLang="en-US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砂糖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|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𝐶</m:t>
                          </m:r>
                        </m:e>
                      </m:d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3F267CF0-8476-9D14-CF69-2EFE767F03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9702" y="2544077"/>
                <a:ext cx="7510326" cy="461665"/>
              </a:xfrm>
              <a:prstGeom prst="rect">
                <a:avLst/>
              </a:prstGeom>
              <a:blipFill>
                <a:blip r:embed="rId3"/>
                <a:stretch>
                  <a:fillRect t="-3947" b="-131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43963999-E947-AD7D-8A1C-20651AC685AD}"/>
              </a:ext>
            </a:extLst>
          </p:cNvPr>
          <p:cNvSpPr txBox="1"/>
          <p:nvPr/>
        </p:nvSpPr>
        <p:spPr>
          <a:xfrm>
            <a:off x="2270410" y="3387275"/>
            <a:ext cx="27927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C=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シュークリーム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DF37F7FF-7DF9-E8EE-9A10-50D5AC01E2AF}"/>
                  </a:ext>
                </a:extLst>
              </p:cNvPr>
              <p:cNvSpPr txBox="1"/>
              <p:nvPr/>
            </p:nvSpPr>
            <p:spPr>
              <a:xfrm>
                <a:off x="3198196" y="4024231"/>
                <a:ext cx="330911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p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0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.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0</m:t>
                          </m:r>
                        </m:e>
                        <m: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2</m:t>
                          </m:r>
                        </m:sup>
                      </m:sSup>
                      <m:r>
                        <a:rPr kumimoji="1" lang="en-US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15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12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DF37F7FF-7DF9-E8EE-9A10-50D5AC01E2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8196" y="4024231"/>
                <a:ext cx="3309111" cy="369332"/>
              </a:xfrm>
              <a:prstGeom prst="rect">
                <a:avLst/>
              </a:prstGeom>
              <a:blipFill>
                <a:blip r:embed="rId4"/>
                <a:stretch>
                  <a:fillRect l="-1292" t="-4918" r="-1292" b="-327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4700EF51-CCB6-8422-D41F-3F8246F5631C}"/>
              </a:ext>
            </a:extLst>
          </p:cNvPr>
          <p:cNvSpPr txBox="1"/>
          <p:nvPr/>
        </p:nvSpPr>
        <p:spPr>
          <a:xfrm>
            <a:off x="2270410" y="4599870"/>
            <a:ext cx="15616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C=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プリン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EEAB337A-93B0-268E-10D4-A58296DC573D}"/>
                  </a:ext>
                </a:extLst>
              </p:cNvPr>
              <p:cNvSpPr txBox="1"/>
              <p:nvPr/>
            </p:nvSpPr>
            <p:spPr>
              <a:xfrm>
                <a:off x="3368114" y="5202438"/>
                <a:ext cx="313919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p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0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.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5</m:t>
                          </m:r>
                        </m:e>
                        <m: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2</m:t>
                          </m:r>
                        </m:sup>
                      </m:sSup>
                      <m:r>
                        <a:rPr kumimoji="1" lang="en-US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38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EEAB337A-93B0-268E-10D4-A58296DC57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8114" y="5202438"/>
                <a:ext cx="3139193" cy="369332"/>
              </a:xfrm>
              <a:prstGeom prst="rect">
                <a:avLst/>
              </a:prstGeom>
              <a:blipFill>
                <a:blip r:embed="rId5"/>
                <a:stretch>
                  <a:fillRect l="-1362" t="-4918" r="-1556" b="-327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03A1624D-FEFD-298E-2B6B-8299AC78C4A3}"/>
              </a:ext>
            </a:extLst>
          </p:cNvPr>
          <p:cNvSpPr txBox="1"/>
          <p:nvPr/>
        </p:nvSpPr>
        <p:spPr>
          <a:xfrm>
            <a:off x="1309702" y="6175288"/>
            <a:ext cx="79480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‘</a:t>
            </a:r>
            <a:r>
              <a:rPr kumimoji="1"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カラメル</a:t>
            </a:r>
            <a:r>
              <a:rPr kumimoji="1" lang="en-US" altLang="ja-JP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’</a:t>
            </a:r>
            <a:r>
              <a:rPr kumimoji="1"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、</a:t>
            </a:r>
            <a:r>
              <a:rPr kumimoji="1" lang="en-US" altLang="ja-JP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’</a:t>
            </a:r>
            <a:r>
              <a:rPr kumimoji="1"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ミルク</a:t>
            </a:r>
            <a:r>
              <a:rPr kumimoji="1" lang="en-US" altLang="ja-JP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’ </a:t>
            </a:r>
            <a:r>
              <a:rPr kumimoji="1"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→　プリンらしいのにどちらも</a:t>
            </a:r>
            <a:r>
              <a:rPr kumimoji="1" lang="en-US" altLang="ja-JP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0.0</a:t>
            </a:r>
            <a:endParaRPr kumimoji="1" lang="ja-JP" altLang="en-US" sz="24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54" name="図 53">
            <a:extLst>
              <a:ext uri="{FF2B5EF4-FFF2-40B4-BE49-F238E27FC236}">
                <a16:creationId xmlns:a16="http://schemas.microsoft.com/office/drawing/2014/main" id="{8219D12D-DF1D-E883-09F0-BEFF487DD4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46864" y="2724092"/>
            <a:ext cx="4248896" cy="3271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34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9EB7925-3046-4ED0-D2A4-A62BA8F6CF43}"/>
              </a:ext>
            </a:extLst>
          </p:cNvPr>
          <p:cNvSpPr txBox="1"/>
          <p:nvPr/>
        </p:nvSpPr>
        <p:spPr>
          <a:xfrm>
            <a:off x="1530210" y="1125759"/>
            <a:ext cx="27927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C=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シュークリーム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F5BD943-BCFA-17C1-76AE-56056C7B7A00}"/>
              </a:ext>
            </a:extLst>
          </p:cNvPr>
          <p:cNvSpPr txBox="1"/>
          <p:nvPr/>
        </p:nvSpPr>
        <p:spPr>
          <a:xfrm>
            <a:off x="1530210" y="2134001"/>
            <a:ext cx="15616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C=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プリン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208D604-F99B-EEA3-DCB7-CF49182C99D8}"/>
              </a:ext>
            </a:extLst>
          </p:cNvPr>
          <p:cNvSpPr txBox="1"/>
          <p:nvPr/>
        </p:nvSpPr>
        <p:spPr>
          <a:xfrm>
            <a:off x="307500" y="185060"/>
            <a:ext cx="1054327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つでも確率</a:t>
            </a:r>
            <a:r>
              <a:rPr kumimoji="1" lang="en-US" altLang="ja-JP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0</a:t>
            </a:r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の語彙があるとまともに確率計算できない</a:t>
            </a:r>
            <a:endParaRPr kumimoji="1" lang="en-US" altLang="ja-JP" sz="3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（面積が０のようなサイコロはありえない）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D25856B-109D-DC9C-3853-569EF41AF3A6}"/>
              </a:ext>
            </a:extLst>
          </p:cNvPr>
          <p:cNvSpPr txBox="1"/>
          <p:nvPr/>
        </p:nvSpPr>
        <p:spPr>
          <a:xfrm>
            <a:off x="307500" y="3334146"/>
            <a:ext cx="36566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2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無視できる</a:t>
            </a:r>
            <a:r>
              <a:rPr kumimoji="1" lang="ja-JP" altLang="en-US" sz="2000" b="1" dirty="0">
                <a:solidFill>
                  <a:srgbClr val="FFC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小さな確率</a:t>
            </a:r>
            <a:r>
              <a:rPr kumimoji="1" lang="ja-JP" altLang="en-US" sz="2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を乗せる（加算スムージング）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00B5C969-4020-F1F5-EFE1-141B850B83DA}"/>
                  </a:ext>
                </a:extLst>
              </p:cNvPr>
              <p:cNvSpPr txBox="1"/>
              <p:nvPr/>
            </p:nvSpPr>
            <p:spPr>
              <a:xfrm>
                <a:off x="2321715" y="1591735"/>
                <a:ext cx="296927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p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0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.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0</m:t>
                          </m:r>
                        </m:e>
                        <m: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2</m:t>
                          </m:r>
                        </m:sup>
                      </m:sSup>
                      <m:r>
                        <a:rPr kumimoji="1" lang="en-US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00B5C969-4020-F1F5-EFE1-141B850B83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1715" y="1591735"/>
                <a:ext cx="2969274" cy="369332"/>
              </a:xfrm>
              <a:prstGeom prst="rect">
                <a:avLst/>
              </a:prstGeom>
              <a:blipFill>
                <a:blip r:embed="rId2"/>
                <a:stretch>
                  <a:fillRect l="-1437" t="-4918" r="-1437" b="-16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C8015D49-DCCB-73C1-5DDE-A67294350FF5}"/>
                  </a:ext>
                </a:extLst>
              </p:cNvPr>
              <p:cNvSpPr txBox="1"/>
              <p:nvPr/>
            </p:nvSpPr>
            <p:spPr>
              <a:xfrm>
                <a:off x="2321715" y="2621868"/>
                <a:ext cx="296927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p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0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.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5</m:t>
                          </m:r>
                        </m:e>
                        <m: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2</m:t>
                          </m:r>
                        </m:sup>
                      </m:sSup>
                      <m:r>
                        <a:rPr kumimoji="1" lang="en-US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C8015D49-DCCB-73C1-5DDE-A67294350F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1715" y="2621868"/>
                <a:ext cx="2969274" cy="369332"/>
              </a:xfrm>
              <a:prstGeom prst="rect">
                <a:avLst/>
              </a:prstGeom>
              <a:blipFill>
                <a:blip r:embed="rId3"/>
                <a:stretch>
                  <a:fillRect l="-1437" t="-4918" r="-1437" b="-327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図 20">
            <a:extLst>
              <a:ext uri="{FF2B5EF4-FFF2-40B4-BE49-F238E27FC236}">
                <a16:creationId xmlns:a16="http://schemas.microsoft.com/office/drawing/2014/main" id="{C984871E-4D7C-C13C-F3F5-A7B3A86B2F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8073" y="921600"/>
            <a:ext cx="2792752" cy="2150111"/>
          </a:xfrm>
          <a:prstGeom prst="rect">
            <a:avLst/>
          </a:prstGeom>
        </p:spPr>
      </p:pic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634ADA09-1EB6-0109-A461-E91B084C2061}"/>
              </a:ext>
            </a:extLst>
          </p:cNvPr>
          <p:cNvSpPr/>
          <p:nvPr/>
        </p:nvSpPr>
        <p:spPr>
          <a:xfrm>
            <a:off x="3684161" y="4349840"/>
            <a:ext cx="721360" cy="48259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0.15</a:t>
            </a:r>
            <a:endParaRPr kumimoji="1" lang="ja-JP" altLang="en-US" dirty="0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F7DED9E1-2145-AF67-7CEA-C53FE9AF1E0B}"/>
              </a:ext>
            </a:extLst>
          </p:cNvPr>
          <p:cNvSpPr/>
          <p:nvPr/>
        </p:nvSpPr>
        <p:spPr>
          <a:xfrm>
            <a:off x="6537851" y="3567528"/>
            <a:ext cx="721360" cy="12547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0.44</a:t>
            </a:r>
            <a:endParaRPr kumimoji="1" lang="ja-JP" altLang="en-US" dirty="0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BE07B413-E142-C8C8-3D97-B40D586BE2DC}"/>
              </a:ext>
            </a:extLst>
          </p:cNvPr>
          <p:cNvSpPr/>
          <p:nvPr/>
        </p:nvSpPr>
        <p:spPr>
          <a:xfrm>
            <a:off x="4611261" y="3923128"/>
            <a:ext cx="721360" cy="8991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0.29</a:t>
            </a:r>
            <a:endParaRPr kumimoji="1" lang="ja-JP" altLang="en-US" dirty="0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855FA5B5-1DBD-3AFA-2D46-5E92F09C95F6}"/>
              </a:ext>
            </a:extLst>
          </p:cNvPr>
          <p:cNvSpPr/>
          <p:nvPr/>
        </p:nvSpPr>
        <p:spPr>
          <a:xfrm>
            <a:off x="7484338" y="4526542"/>
            <a:ext cx="721360" cy="2997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0.12</a:t>
            </a:r>
            <a:endParaRPr kumimoji="1" lang="ja-JP" altLang="en-US" dirty="0"/>
          </a:p>
        </p:txBody>
      </p: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E5469A27-D9DC-AE1E-8A87-CF0924AC5A33}"/>
              </a:ext>
            </a:extLst>
          </p:cNvPr>
          <p:cNvCxnSpPr>
            <a:cxnSpLocks/>
          </p:cNvCxnSpPr>
          <p:nvPr/>
        </p:nvCxnSpPr>
        <p:spPr>
          <a:xfrm flipV="1">
            <a:off x="3367890" y="6445582"/>
            <a:ext cx="4941611" cy="101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24E272F4-256D-2BC4-521A-8B56936614F6}"/>
              </a:ext>
            </a:extLst>
          </p:cNvPr>
          <p:cNvSpPr/>
          <p:nvPr/>
        </p:nvSpPr>
        <p:spPr>
          <a:xfrm>
            <a:off x="3684161" y="5891871"/>
            <a:ext cx="721360" cy="5638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0.38</a:t>
            </a:r>
            <a:endParaRPr kumimoji="1" lang="ja-JP" altLang="en-US" dirty="0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0888E37C-205A-3D5F-FFE5-3BF29F8B9612}"/>
              </a:ext>
            </a:extLst>
          </p:cNvPr>
          <p:cNvSpPr/>
          <p:nvPr/>
        </p:nvSpPr>
        <p:spPr>
          <a:xfrm>
            <a:off x="6538332" y="6176358"/>
            <a:ext cx="721360" cy="2692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0.12</a:t>
            </a:r>
            <a:endParaRPr kumimoji="1" lang="ja-JP" altLang="en-US" dirty="0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EEE0BA98-12E4-0AF8-3C5B-4AE7D3D0D550}"/>
              </a:ext>
            </a:extLst>
          </p:cNvPr>
          <p:cNvSpPr/>
          <p:nvPr/>
        </p:nvSpPr>
        <p:spPr>
          <a:xfrm>
            <a:off x="5625159" y="5678510"/>
            <a:ext cx="721360" cy="7873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0.50</a:t>
            </a:r>
            <a:endParaRPr kumimoji="1" lang="ja-JP" altLang="en-US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64E7B1E4-8881-0042-10EF-E9153F679D2C}"/>
              </a:ext>
            </a:extLst>
          </p:cNvPr>
          <p:cNvSpPr txBox="1"/>
          <p:nvPr/>
        </p:nvSpPr>
        <p:spPr>
          <a:xfrm>
            <a:off x="3605302" y="6531622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ミルク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C25443F7-0506-EA8C-90D0-278724E74ABF}"/>
              </a:ext>
            </a:extLst>
          </p:cNvPr>
          <p:cNvSpPr txBox="1"/>
          <p:nvPr/>
        </p:nvSpPr>
        <p:spPr>
          <a:xfrm>
            <a:off x="5425650" y="6531622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カラメル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16FB6877-120C-D06C-6089-D9A4363A50C2}"/>
              </a:ext>
            </a:extLst>
          </p:cNvPr>
          <p:cNvSpPr txBox="1"/>
          <p:nvPr/>
        </p:nvSpPr>
        <p:spPr>
          <a:xfrm>
            <a:off x="7610663" y="6484109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砂糖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0FD2B06A-FE0C-E115-3372-09218B2C877C}"/>
              </a:ext>
            </a:extLst>
          </p:cNvPr>
          <p:cNvSpPr txBox="1"/>
          <p:nvPr/>
        </p:nvSpPr>
        <p:spPr>
          <a:xfrm>
            <a:off x="6375787" y="6515106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カスタード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7642F63F-B8A8-76A8-9D93-DD608A8E8FF2}"/>
              </a:ext>
            </a:extLst>
          </p:cNvPr>
          <p:cNvSpPr txBox="1"/>
          <p:nvPr/>
        </p:nvSpPr>
        <p:spPr>
          <a:xfrm>
            <a:off x="4584643" y="6531622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生地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774D4D14-CCC0-05EA-8198-D3C38E9E7C7E}"/>
              </a:ext>
            </a:extLst>
          </p:cNvPr>
          <p:cNvSpPr txBox="1"/>
          <p:nvPr/>
        </p:nvSpPr>
        <p:spPr>
          <a:xfrm>
            <a:off x="4699624" y="3152222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シュークリーム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E5E2796C-CA0E-B4BE-12B9-18EFA2FF8286}"/>
              </a:ext>
            </a:extLst>
          </p:cNvPr>
          <p:cNvSpPr txBox="1"/>
          <p:nvPr/>
        </p:nvSpPr>
        <p:spPr>
          <a:xfrm>
            <a:off x="5090664" y="5202512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プリン</a:t>
            </a:r>
          </a:p>
        </p:txBody>
      </p: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DD10EADA-2074-CDB3-D411-C6127701C266}"/>
              </a:ext>
            </a:extLst>
          </p:cNvPr>
          <p:cNvCxnSpPr>
            <a:cxnSpLocks/>
          </p:cNvCxnSpPr>
          <p:nvPr/>
        </p:nvCxnSpPr>
        <p:spPr>
          <a:xfrm flipV="1">
            <a:off x="3398370" y="4830228"/>
            <a:ext cx="4941611" cy="101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C6409EB6-2AE4-9AD1-BB75-8B83C8E171F9}"/>
              </a:ext>
            </a:extLst>
          </p:cNvPr>
          <p:cNvSpPr/>
          <p:nvPr/>
        </p:nvSpPr>
        <p:spPr>
          <a:xfrm>
            <a:off x="5574556" y="4729932"/>
            <a:ext cx="721360" cy="9632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EB2748CA-4115-BE97-02B4-1E8B501A7E03}"/>
              </a:ext>
            </a:extLst>
          </p:cNvPr>
          <p:cNvSpPr/>
          <p:nvPr/>
        </p:nvSpPr>
        <p:spPr>
          <a:xfrm>
            <a:off x="7451505" y="6356593"/>
            <a:ext cx="721360" cy="9632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EF1CF0AE-ABEB-1505-9C2C-5A2325A90D1E}"/>
              </a:ext>
            </a:extLst>
          </p:cNvPr>
          <p:cNvSpPr/>
          <p:nvPr/>
        </p:nvSpPr>
        <p:spPr>
          <a:xfrm>
            <a:off x="4569629" y="6363925"/>
            <a:ext cx="721360" cy="9632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54594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kumimoji="1" sz="2400" dirty="0" smtClean="0">
            <a:latin typeface="メイリオ" panose="020B0604030504040204" pitchFamily="50" charset="-128"/>
            <a:ea typeface="メイリオ" panose="020B0604030504040204" pitchFamily="50" charset="-12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77878</TotalTime>
  <Words>1709</Words>
  <Application>Microsoft Office PowerPoint</Application>
  <PresentationFormat>ワイド画面</PresentationFormat>
  <Paragraphs>288</Paragraphs>
  <Slides>25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25</vt:i4>
      </vt:variant>
    </vt:vector>
  </HeadingPairs>
  <TitlesOfParts>
    <vt:vector size="32" baseType="lpstr">
      <vt:lpstr>メイリオ</vt:lpstr>
      <vt:lpstr>游ゴシック</vt:lpstr>
      <vt:lpstr>Arial</vt:lpstr>
      <vt:lpstr>Calibri</vt:lpstr>
      <vt:lpstr>Calibri Light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hiroshi uehara</dc:creator>
  <cp:lastModifiedBy>Hiroshi Uehara</cp:lastModifiedBy>
  <cp:revision>1023</cp:revision>
  <dcterms:created xsi:type="dcterms:W3CDTF">2017-07-18T05:09:25Z</dcterms:created>
  <dcterms:modified xsi:type="dcterms:W3CDTF">2024-10-30T15:16:02Z</dcterms:modified>
</cp:coreProperties>
</file>