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3"/>
  </p:notesMasterIdLst>
  <p:sldIdLst>
    <p:sldId id="256" r:id="rId2"/>
    <p:sldId id="308" r:id="rId3"/>
    <p:sldId id="1164" r:id="rId4"/>
    <p:sldId id="1207" r:id="rId5"/>
    <p:sldId id="1208" r:id="rId6"/>
    <p:sldId id="1185" r:id="rId7"/>
    <p:sldId id="1205" r:id="rId8"/>
    <p:sldId id="1206" r:id="rId9"/>
    <p:sldId id="1245" r:id="rId10"/>
    <p:sldId id="1225" r:id="rId11"/>
    <p:sldId id="1228" r:id="rId12"/>
    <p:sldId id="1224" r:id="rId13"/>
    <p:sldId id="1247" r:id="rId14"/>
    <p:sldId id="1229" r:id="rId15"/>
    <p:sldId id="1198" r:id="rId16"/>
    <p:sldId id="1211" r:id="rId17"/>
    <p:sldId id="1221" r:id="rId18"/>
    <p:sldId id="1128" r:id="rId19"/>
    <p:sldId id="1248" r:id="rId20"/>
    <p:sldId id="1210" r:id="rId21"/>
    <p:sldId id="282"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上原　宏" initials="上原　宏" lastIdx="1" clrIdx="0">
    <p:extLst>
      <p:ext uri="{19B8F6BF-5375-455C-9EA6-DF929625EA0E}">
        <p15:presenceInfo xmlns:p15="http://schemas.microsoft.com/office/powerpoint/2012/main" userId="上原　宏"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4472C4"/>
    <a:srgbClr val="FFFFFF"/>
    <a:srgbClr val="ADB9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0" d="100"/>
          <a:sy n="80" d="100"/>
        </p:scale>
        <p:origin x="782"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9DE008-F1A2-4A7E-9BD5-C33BC23B3D49}" type="datetimeFigureOut">
              <a:rPr kumimoji="1" lang="ja-JP" altLang="en-US" smtClean="0"/>
              <a:t>2024/4/10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97FED2-829D-4049-B3DA-C2FF573B60B5}" type="slidenum">
              <a:rPr kumimoji="1" lang="ja-JP" altLang="en-US" smtClean="0"/>
              <a:t>‹#›</a:t>
            </a:fld>
            <a:endParaRPr kumimoji="1" lang="ja-JP" altLang="en-US"/>
          </a:p>
        </p:txBody>
      </p:sp>
    </p:spTree>
    <p:extLst>
      <p:ext uri="{BB962C8B-B14F-4D97-AF65-F5344CB8AC3E}">
        <p14:creationId xmlns:p14="http://schemas.microsoft.com/office/powerpoint/2010/main" val="173524045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2024/4/10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746949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2024/4/10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750168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2024/4/10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976504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タイトル スライド">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0121791"/>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2024/4/10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0356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2024/4/10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120334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2024/4/10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142012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ABC02D7-CBD1-4D33-B166-78A898DF0F76}" type="datetimeFigureOut">
              <a:rPr kumimoji="1" lang="ja-JP" altLang="en-US" smtClean="0"/>
              <a:t>2024/4/10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839914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ABC02D7-CBD1-4D33-B166-78A898DF0F76}" type="datetimeFigureOut">
              <a:rPr kumimoji="1" lang="ja-JP" altLang="en-US" smtClean="0"/>
              <a:t>2024/4/10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659446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C02D7-CBD1-4D33-B166-78A898DF0F76}" type="datetimeFigureOut">
              <a:rPr kumimoji="1" lang="ja-JP" altLang="en-US" smtClean="0"/>
              <a:t>2024/4/10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761197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2024/4/10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380686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2024/4/10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057038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C02D7-CBD1-4D33-B166-78A898DF0F76}" type="datetimeFigureOut">
              <a:rPr kumimoji="1" lang="ja-JP" altLang="en-US" smtClean="0"/>
              <a:t>2024/4/10</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04637733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jpe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hyperlink" Target="https://qiita.com/" TargetMode="External"/><Relationship Id="rId2" Type="http://schemas.openxmlformats.org/officeDocument/2006/relationships/image" Target="../media/image17.jpeg"/><Relationship Id="rId1" Type="http://schemas.openxmlformats.org/officeDocument/2006/relationships/slideLayout" Target="../slideLayouts/slideLayout7.xml"/><Relationship Id="rId5" Type="http://schemas.openxmlformats.org/officeDocument/2006/relationships/hyperlink" Target="https://mathtrain.jp/" TargetMode="Externa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search.yahoo.co.jp/realtime" TargetMode="Externa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0DF4DB4-0544-435C-992C-E0E55AA5E14F}"/>
              </a:ext>
            </a:extLst>
          </p:cNvPr>
          <p:cNvSpPr txBox="1"/>
          <p:nvPr/>
        </p:nvSpPr>
        <p:spPr>
          <a:xfrm>
            <a:off x="2504387" y="2432115"/>
            <a:ext cx="7098383" cy="769441"/>
          </a:xfrm>
          <a:prstGeom prst="rect">
            <a:avLst/>
          </a:prstGeom>
          <a:noFill/>
        </p:spPr>
        <p:txBody>
          <a:bodyPr wrap="square" rtlCol="0">
            <a:spAutoFit/>
          </a:bodyPr>
          <a:lstStyle/>
          <a:p>
            <a:pPr algn="ctr"/>
            <a:r>
              <a:rPr kumimoji="1" lang="ja-JP" altLang="en-US" sz="4400" b="1" dirty="0">
                <a:latin typeface="メイリオ" panose="020B0604030504040204" pitchFamily="50" charset="-128"/>
                <a:ea typeface="メイリオ" panose="020B0604030504040204" pitchFamily="50" charset="-128"/>
              </a:rPr>
              <a:t>テキストマイニング</a:t>
            </a:r>
            <a:r>
              <a:rPr kumimoji="1" lang="en-US" altLang="ja-JP" sz="4400" b="1" dirty="0">
                <a:latin typeface="メイリオ" panose="020B0604030504040204" pitchFamily="50" charset="-128"/>
                <a:ea typeface="メイリオ" panose="020B0604030504040204" pitchFamily="50" charset="-128"/>
              </a:rPr>
              <a:t>Ⅰ</a:t>
            </a:r>
            <a:endParaRPr kumimoji="1" lang="ja-JP" altLang="en-US" sz="4400" b="1"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C2796801-46CF-4631-A76B-14D8C1262554}"/>
              </a:ext>
            </a:extLst>
          </p:cNvPr>
          <p:cNvSpPr txBox="1"/>
          <p:nvPr/>
        </p:nvSpPr>
        <p:spPr>
          <a:xfrm>
            <a:off x="4455734" y="4950097"/>
            <a:ext cx="3195686" cy="461665"/>
          </a:xfrm>
          <a:prstGeom prst="rect">
            <a:avLst/>
          </a:prstGeom>
          <a:noFill/>
        </p:spPr>
        <p:txBody>
          <a:bodyPr wrap="square" rtlCol="0">
            <a:spAutoFit/>
          </a:bodyPr>
          <a:lstStyle/>
          <a:p>
            <a:pPr algn="ctr"/>
            <a:r>
              <a:rPr kumimoji="1" lang="ja-JP" altLang="en-US" sz="2400" dirty="0">
                <a:latin typeface="メイリオ" panose="020B0604030504040204" pitchFamily="50" charset="-128"/>
                <a:ea typeface="メイリオ" panose="020B0604030504040204" pitchFamily="50" charset="-128"/>
              </a:rPr>
              <a:t>イントロダクション</a:t>
            </a:r>
          </a:p>
        </p:txBody>
      </p:sp>
    </p:spTree>
    <p:extLst>
      <p:ext uri="{BB962C8B-B14F-4D97-AF65-F5344CB8AC3E}">
        <p14:creationId xmlns:p14="http://schemas.microsoft.com/office/powerpoint/2010/main" val="11753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吹き出し: 左右矢印 29">
            <a:extLst>
              <a:ext uri="{FF2B5EF4-FFF2-40B4-BE49-F238E27FC236}">
                <a16:creationId xmlns:a16="http://schemas.microsoft.com/office/drawing/2014/main" id="{CAB1BDA1-E848-4A59-90C5-AC3533CE4451}"/>
              </a:ext>
            </a:extLst>
          </p:cNvPr>
          <p:cNvSpPr/>
          <p:nvPr/>
        </p:nvSpPr>
        <p:spPr>
          <a:xfrm rot="16200000">
            <a:off x="9434707" y="3007698"/>
            <a:ext cx="2211705" cy="2282047"/>
          </a:xfrm>
          <a:prstGeom prst="leftRightArrowCallout">
            <a:avLst>
              <a:gd name="adj1" fmla="val 25000"/>
              <a:gd name="adj2" fmla="val 25000"/>
              <a:gd name="adj3" fmla="val 17373"/>
              <a:gd name="adj4" fmla="val 3527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B08FC570-745D-4E39-AA20-659134171982}"/>
              </a:ext>
            </a:extLst>
          </p:cNvPr>
          <p:cNvSpPr txBox="1"/>
          <p:nvPr/>
        </p:nvSpPr>
        <p:spPr>
          <a:xfrm>
            <a:off x="420624" y="356616"/>
            <a:ext cx="11674991" cy="523220"/>
          </a:xfrm>
          <a:prstGeom prst="rect">
            <a:avLst/>
          </a:prstGeom>
          <a:noFill/>
        </p:spPr>
        <p:txBody>
          <a:bodyPr wrap="none" rtlCol="0">
            <a:spAutoFit/>
          </a:bodyPr>
          <a:lstStyle/>
          <a:p>
            <a:pPr algn="l"/>
            <a:r>
              <a:rPr kumimoji="1" lang="ja-JP" altLang="en-US" sz="2800" dirty="0">
                <a:latin typeface="メイリオ" panose="020B0604030504040204" pitchFamily="50" charset="-128"/>
                <a:ea typeface="メイリオ" panose="020B0604030504040204" pitchFamily="50" charset="-128"/>
              </a:rPr>
              <a:t>テキストマイニングで人の感じる食感と食感物性の対応付けができる！</a:t>
            </a:r>
          </a:p>
        </p:txBody>
      </p:sp>
      <p:sp>
        <p:nvSpPr>
          <p:cNvPr id="3" name="テキスト ボックス 2">
            <a:extLst>
              <a:ext uri="{FF2B5EF4-FFF2-40B4-BE49-F238E27FC236}">
                <a16:creationId xmlns:a16="http://schemas.microsoft.com/office/drawing/2014/main" id="{87B28D77-B989-4D60-BF2E-67CD188C0B7F}"/>
              </a:ext>
            </a:extLst>
          </p:cNvPr>
          <p:cNvSpPr txBox="1"/>
          <p:nvPr/>
        </p:nvSpPr>
        <p:spPr>
          <a:xfrm>
            <a:off x="2941130" y="879836"/>
            <a:ext cx="2492990"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どうやるかというと。</a:t>
            </a:r>
          </a:p>
        </p:txBody>
      </p:sp>
      <p:pic>
        <p:nvPicPr>
          <p:cNvPr id="4" name="図 3">
            <a:extLst>
              <a:ext uri="{FF2B5EF4-FFF2-40B4-BE49-F238E27FC236}">
                <a16:creationId xmlns:a16="http://schemas.microsoft.com/office/drawing/2014/main" id="{7F63BFB1-3A3D-4A3B-AC3A-1C27DC504562}"/>
              </a:ext>
            </a:extLst>
          </p:cNvPr>
          <p:cNvPicPr>
            <a:picLocks noChangeAspect="1"/>
          </p:cNvPicPr>
          <p:nvPr/>
        </p:nvPicPr>
        <p:blipFill>
          <a:blip r:embed="rId2"/>
          <a:stretch>
            <a:fillRect/>
          </a:stretch>
        </p:blipFill>
        <p:spPr>
          <a:xfrm>
            <a:off x="6882307" y="910296"/>
            <a:ext cx="2606900" cy="1838862"/>
          </a:xfrm>
          <a:prstGeom prst="ellipse">
            <a:avLst/>
          </a:prstGeom>
          <a:ln>
            <a:noFill/>
          </a:ln>
          <a:effectLst>
            <a:softEdge rad="112500"/>
          </a:effectLst>
        </p:spPr>
      </p:pic>
      <p:pic>
        <p:nvPicPr>
          <p:cNvPr id="5" name="図 4">
            <a:extLst>
              <a:ext uri="{FF2B5EF4-FFF2-40B4-BE49-F238E27FC236}">
                <a16:creationId xmlns:a16="http://schemas.microsoft.com/office/drawing/2014/main" id="{21AF25D5-56C2-4AD4-9F1B-A08C5469C0E7}"/>
              </a:ext>
            </a:extLst>
          </p:cNvPr>
          <p:cNvPicPr>
            <a:picLocks noChangeAspect="1"/>
          </p:cNvPicPr>
          <p:nvPr/>
        </p:nvPicPr>
        <p:blipFill>
          <a:blip r:embed="rId3"/>
          <a:stretch>
            <a:fillRect/>
          </a:stretch>
        </p:blipFill>
        <p:spPr>
          <a:xfrm>
            <a:off x="7055461" y="2749158"/>
            <a:ext cx="2676340" cy="1853044"/>
          </a:xfrm>
          <a:prstGeom prst="ellipse">
            <a:avLst/>
          </a:prstGeom>
          <a:ln>
            <a:noFill/>
          </a:ln>
          <a:effectLst>
            <a:softEdge rad="112500"/>
          </a:effectLst>
        </p:spPr>
      </p:pic>
      <p:sp>
        <p:nvSpPr>
          <p:cNvPr id="7" name="矢印: 下カーブ 6">
            <a:extLst>
              <a:ext uri="{FF2B5EF4-FFF2-40B4-BE49-F238E27FC236}">
                <a16:creationId xmlns:a16="http://schemas.microsoft.com/office/drawing/2014/main" id="{170750AA-9E49-4D1E-9911-F4F04226823B}"/>
              </a:ext>
            </a:extLst>
          </p:cNvPr>
          <p:cNvSpPr/>
          <p:nvPr/>
        </p:nvSpPr>
        <p:spPr>
          <a:xfrm rot="1220166">
            <a:off x="5703202" y="2745061"/>
            <a:ext cx="1603928" cy="644759"/>
          </a:xfrm>
          <a:prstGeom prst="curvedDownArrow">
            <a:avLst>
              <a:gd name="adj1" fmla="val 25000"/>
              <a:gd name="adj2" fmla="val 69127"/>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矢印: 下カーブ 7">
            <a:extLst>
              <a:ext uri="{FF2B5EF4-FFF2-40B4-BE49-F238E27FC236}">
                <a16:creationId xmlns:a16="http://schemas.microsoft.com/office/drawing/2014/main" id="{77D5E840-D56A-44EA-8F4D-7BD4C2E6052F}"/>
              </a:ext>
            </a:extLst>
          </p:cNvPr>
          <p:cNvSpPr/>
          <p:nvPr/>
        </p:nvSpPr>
        <p:spPr>
          <a:xfrm rot="20379834" flipV="1">
            <a:off x="5679371" y="2030193"/>
            <a:ext cx="1603928" cy="644759"/>
          </a:xfrm>
          <a:prstGeom prst="curvedDownArrow">
            <a:avLst>
              <a:gd name="adj1" fmla="val 25000"/>
              <a:gd name="adj2" fmla="val 69127"/>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テキスト ボックス 9">
            <a:extLst>
              <a:ext uri="{FF2B5EF4-FFF2-40B4-BE49-F238E27FC236}">
                <a16:creationId xmlns:a16="http://schemas.microsoft.com/office/drawing/2014/main" id="{85105EAF-5669-44CE-9464-2D2D434B4B19}"/>
              </a:ext>
            </a:extLst>
          </p:cNvPr>
          <p:cNvSpPr txBox="1"/>
          <p:nvPr/>
        </p:nvSpPr>
        <p:spPr>
          <a:xfrm>
            <a:off x="7345349" y="4626583"/>
            <a:ext cx="1596206" cy="923330"/>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硬さ：</a:t>
            </a:r>
            <a:r>
              <a:rPr kumimoji="1" lang="en-US" altLang="ja-JP" dirty="0">
                <a:latin typeface="メイリオ" panose="020B0604030504040204" pitchFamily="50" charset="-128"/>
                <a:ea typeface="メイリオ" panose="020B0604030504040204" pitchFamily="50" charset="-128"/>
              </a:rPr>
              <a:t>5 Pa</a:t>
            </a:r>
          </a:p>
          <a:p>
            <a:pPr algn="l"/>
            <a:r>
              <a:rPr kumimoji="1" lang="ja-JP" altLang="en-US" dirty="0">
                <a:latin typeface="メイリオ" panose="020B0604030504040204" pitchFamily="50" charset="-128"/>
                <a:ea typeface="メイリオ" panose="020B0604030504040204" pitchFamily="50" charset="-128"/>
              </a:rPr>
              <a:t>粘着性：</a:t>
            </a:r>
            <a:r>
              <a:rPr kumimoji="1" lang="en-US" altLang="ja-JP" dirty="0">
                <a:latin typeface="メイリオ" panose="020B0604030504040204" pitchFamily="50" charset="-128"/>
                <a:ea typeface="メイリオ" panose="020B0604030504040204" pitchFamily="50" charset="-128"/>
              </a:rPr>
              <a:t>7 Pa</a:t>
            </a:r>
          </a:p>
          <a:p>
            <a:pPr algn="l"/>
            <a:r>
              <a:rPr kumimoji="1" lang="ja-JP" altLang="en-US" dirty="0">
                <a:latin typeface="メイリオ" panose="020B0604030504040204" pitchFamily="50" charset="-128"/>
                <a:ea typeface="メイリオ" panose="020B0604030504040204" pitchFamily="50" charset="-128"/>
              </a:rPr>
              <a:t>凝集性：</a:t>
            </a:r>
            <a:r>
              <a:rPr kumimoji="1" lang="en-US" altLang="ja-JP" dirty="0">
                <a:latin typeface="メイリオ" panose="020B0604030504040204" pitchFamily="50" charset="-128"/>
                <a:ea typeface="メイリオ" panose="020B0604030504040204" pitchFamily="50" charset="-128"/>
              </a:rPr>
              <a:t>2 Pa</a:t>
            </a:r>
            <a:endParaRPr kumimoji="1" lang="ja-JP" altLang="en-US"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0A9A191B-B824-46C0-A5E8-46E9DE19513C}"/>
              </a:ext>
            </a:extLst>
          </p:cNvPr>
          <p:cNvSpPr txBox="1"/>
          <p:nvPr/>
        </p:nvSpPr>
        <p:spPr>
          <a:xfrm>
            <a:off x="7387654" y="5855390"/>
            <a:ext cx="1596206" cy="923330"/>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硬さ：</a:t>
            </a:r>
            <a:r>
              <a:rPr kumimoji="1" lang="en-US" altLang="ja-JP" dirty="0">
                <a:latin typeface="メイリオ" panose="020B0604030504040204" pitchFamily="50" charset="-128"/>
                <a:ea typeface="メイリオ" panose="020B0604030504040204" pitchFamily="50" charset="-128"/>
              </a:rPr>
              <a:t>2 Pa</a:t>
            </a:r>
          </a:p>
          <a:p>
            <a:pPr algn="l"/>
            <a:r>
              <a:rPr kumimoji="1" lang="ja-JP" altLang="en-US" dirty="0">
                <a:latin typeface="メイリオ" panose="020B0604030504040204" pitchFamily="50" charset="-128"/>
                <a:ea typeface="メイリオ" panose="020B0604030504040204" pitchFamily="50" charset="-128"/>
              </a:rPr>
              <a:t>粘着性：</a:t>
            </a:r>
            <a:r>
              <a:rPr kumimoji="1" lang="en-US" altLang="ja-JP" dirty="0">
                <a:latin typeface="メイリオ" panose="020B0604030504040204" pitchFamily="50" charset="-128"/>
                <a:ea typeface="メイリオ" panose="020B0604030504040204" pitchFamily="50" charset="-128"/>
              </a:rPr>
              <a:t>4 Pa</a:t>
            </a:r>
          </a:p>
          <a:p>
            <a:pPr algn="l"/>
            <a:r>
              <a:rPr kumimoji="1" lang="ja-JP" altLang="en-US" dirty="0">
                <a:latin typeface="メイリオ" panose="020B0604030504040204" pitchFamily="50" charset="-128"/>
                <a:ea typeface="メイリオ" panose="020B0604030504040204" pitchFamily="50" charset="-128"/>
              </a:rPr>
              <a:t>凝集性：</a:t>
            </a:r>
            <a:r>
              <a:rPr kumimoji="1" lang="en-US" altLang="ja-JP" dirty="0">
                <a:latin typeface="メイリオ" panose="020B0604030504040204" pitchFamily="50" charset="-128"/>
                <a:ea typeface="メイリオ" panose="020B0604030504040204" pitchFamily="50" charset="-128"/>
              </a:rPr>
              <a:t>7 Pa</a:t>
            </a:r>
            <a:endParaRPr kumimoji="1" lang="ja-JP" altLang="en-US" dirty="0">
              <a:latin typeface="メイリオ" panose="020B0604030504040204" pitchFamily="50" charset="-128"/>
              <a:ea typeface="メイリオ" panose="020B0604030504040204" pitchFamily="50" charset="-128"/>
            </a:endParaRPr>
          </a:p>
        </p:txBody>
      </p:sp>
      <p:pic>
        <p:nvPicPr>
          <p:cNvPr id="13" name="図 12">
            <a:extLst>
              <a:ext uri="{FF2B5EF4-FFF2-40B4-BE49-F238E27FC236}">
                <a16:creationId xmlns:a16="http://schemas.microsoft.com/office/drawing/2014/main" id="{6CBFA1A8-B5BB-4BC5-81DB-111780A58255}"/>
              </a:ext>
            </a:extLst>
          </p:cNvPr>
          <p:cNvPicPr>
            <a:picLocks noChangeAspect="1"/>
          </p:cNvPicPr>
          <p:nvPr/>
        </p:nvPicPr>
        <p:blipFill>
          <a:blip r:embed="rId4"/>
          <a:stretch>
            <a:fillRect/>
          </a:stretch>
        </p:blipFill>
        <p:spPr>
          <a:xfrm>
            <a:off x="2120612" y="1312024"/>
            <a:ext cx="4205721" cy="2666519"/>
          </a:xfrm>
          <a:prstGeom prst="rect">
            <a:avLst/>
          </a:prstGeom>
        </p:spPr>
      </p:pic>
      <p:sp>
        <p:nvSpPr>
          <p:cNvPr id="14" name="矢印: 下カーブ 13">
            <a:extLst>
              <a:ext uri="{FF2B5EF4-FFF2-40B4-BE49-F238E27FC236}">
                <a16:creationId xmlns:a16="http://schemas.microsoft.com/office/drawing/2014/main" id="{C3CCC5D9-C648-4656-8312-0A2DD49E1541}"/>
              </a:ext>
            </a:extLst>
          </p:cNvPr>
          <p:cNvSpPr/>
          <p:nvPr/>
        </p:nvSpPr>
        <p:spPr>
          <a:xfrm rot="1220166">
            <a:off x="5666997" y="5666889"/>
            <a:ext cx="1603928" cy="644759"/>
          </a:xfrm>
          <a:prstGeom prst="curvedDownArrow">
            <a:avLst>
              <a:gd name="adj1" fmla="val 25000"/>
              <a:gd name="adj2" fmla="val 69127"/>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矢印: 下カーブ 14">
            <a:extLst>
              <a:ext uri="{FF2B5EF4-FFF2-40B4-BE49-F238E27FC236}">
                <a16:creationId xmlns:a16="http://schemas.microsoft.com/office/drawing/2014/main" id="{C6E7B9CF-643B-4609-96E9-17573E7EE187}"/>
              </a:ext>
            </a:extLst>
          </p:cNvPr>
          <p:cNvSpPr/>
          <p:nvPr/>
        </p:nvSpPr>
        <p:spPr>
          <a:xfrm rot="20379834" flipV="1">
            <a:off x="5643166" y="4952021"/>
            <a:ext cx="1603928" cy="644759"/>
          </a:xfrm>
          <a:prstGeom prst="curvedDownArrow">
            <a:avLst>
              <a:gd name="adj1" fmla="val 25000"/>
              <a:gd name="adj2" fmla="val 69127"/>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6" name="図 15">
            <a:extLst>
              <a:ext uri="{FF2B5EF4-FFF2-40B4-BE49-F238E27FC236}">
                <a16:creationId xmlns:a16="http://schemas.microsoft.com/office/drawing/2014/main" id="{2D30B113-827A-4220-90B4-4F21F9427296}"/>
              </a:ext>
            </a:extLst>
          </p:cNvPr>
          <p:cNvPicPr>
            <a:picLocks noChangeAspect="1"/>
          </p:cNvPicPr>
          <p:nvPr/>
        </p:nvPicPr>
        <p:blipFill>
          <a:blip r:embed="rId4"/>
          <a:stretch>
            <a:fillRect/>
          </a:stretch>
        </p:blipFill>
        <p:spPr>
          <a:xfrm>
            <a:off x="2139801" y="4201456"/>
            <a:ext cx="4205721" cy="2656544"/>
          </a:xfrm>
          <a:prstGeom prst="rect">
            <a:avLst/>
          </a:prstGeom>
        </p:spPr>
      </p:pic>
      <p:sp>
        <p:nvSpPr>
          <p:cNvPr id="17" name="テキスト ボックス 16">
            <a:extLst>
              <a:ext uri="{FF2B5EF4-FFF2-40B4-BE49-F238E27FC236}">
                <a16:creationId xmlns:a16="http://schemas.microsoft.com/office/drawing/2014/main" id="{B3100F11-D1B9-4229-8E3C-060D3FE38EA7}"/>
              </a:ext>
            </a:extLst>
          </p:cNvPr>
          <p:cNvSpPr txBox="1"/>
          <p:nvPr/>
        </p:nvSpPr>
        <p:spPr>
          <a:xfrm>
            <a:off x="916147" y="2352572"/>
            <a:ext cx="1223654" cy="646331"/>
          </a:xfrm>
          <a:prstGeom prst="rect">
            <a:avLst/>
          </a:prstGeom>
          <a:noFill/>
        </p:spPr>
        <p:txBody>
          <a:bodyPr wrap="square" rtlCol="0">
            <a:spAutoFit/>
          </a:bodyPr>
          <a:lstStyle/>
          <a:p>
            <a:pPr algn="l"/>
            <a:r>
              <a:rPr kumimoji="1" lang="en-US" altLang="ja-JP" dirty="0" err="1">
                <a:latin typeface="メイリオ" panose="020B0604030504040204" pitchFamily="50" charset="-128"/>
                <a:ea typeface="メイリオ" panose="020B0604030504040204" pitchFamily="50" charset="-128"/>
              </a:rPr>
              <a:t>Cookpad</a:t>
            </a:r>
            <a:r>
              <a:rPr kumimoji="1" lang="en-US" altLang="ja-JP"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レシピ</a:t>
            </a:r>
          </a:p>
        </p:txBody>
      </p:sp>
      <p:sp>
        <p:nvSpPr>
          <p:cNvPr id="18" name="テキスト ボックス 17">
            <a:extLst>
              <a:ext uri="{FF2B5EF4-FFF2-40B4-BE49-F238E27FC236}">
                <a16:creationId xmlns:a16="http://schemas.microsoft.com/office/drawing/2014/main" id="{E9E92B03-7786-42DA-A125-4AA705EA61A9}"/>
              </a:ext>
            </a:extLst>
          </p:cNvPr>
          <p:cNvSpPr txBox="1"/>
          <p:nvPr/>
        </p:nvSpPr>
        <p:spPr>
          <a:xfrm>
            <a:off x="862546" y="5088248"/>
            <a:ext cx="1436718" cy="646331"/>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調理科学の論文データ</a:t>
            </a:r>
          </a:p>
        </p:txBody>
      </p:sp>
      <p:sp>
        <p:nvSpPr>
          <p:cNvPr id="20" name="吹き出し: 左右矢印 19">
            <a:extLst>
              <a:ext uri="{FF2B5EF4-FFF2-40B4-BE49-F238E27FC236}">
                <a16:creationId xmlns:a16="http://schemas.microsoft.com/office/drawing/2014/main" id="{421FA3AB-01D4-433D-A8D2-DC36F0898EB2}"/>
              </a:ext>
            </a:extLst>
          </p:cNvPr>
          <p:cNvSpPr/>
          <p:nvPr/>
        </p:nvSpPr>
        <p:spPr>
          <a:xfrm rot="16200000">
            <a:off x="260084" y="2875766"/>
            <a:ext cx="2211705" cy="2282047"/>
          </a:xfrm>
          <a:prstGeom prst="leftRightArrowCallout">
            <a:avLst>
              <a:gd name="adj1" fmla="val 25000"/>
              <a:gd name="adj2" fmla="val 25000"/>
              <a:gd name="adj3" fmla="val 17373"/>
              <a:gd name="adj4" fmla="val 3527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F710005E-96D8-48B8-A442-B8346C74E5F4}"/>
              </a:ext>
            </a:extLst>
          </p:cNvPr>
          <p:cNvSpPr txBox="1"/>
          <p:nvPr/>
        </p:nvSpPr>
        <p:spPr>
          <a:xfrm>
            <a:off x="385908" y="3693623"/>
            <a:ext cx="2011152" cy="646331"/>
          </a:xfrm>
          <a:prstGeom prst="rect">
            <a:avLst/>
          </a:prstGeom>
          <a:noFill/>
        </p:spPr>
        <p:txBody>
          <a:bodyPr wrap="square" rtlCol="0">
            <a:spAutoFit/>
          </a:bodyPr>
          <a:lstStyle/>
          <a:p>
            <a:pPr algn="l"/>
            <a:r>
              <a:rPr kumimoji="1" lang="ja-JP" altLang="en-US" b="1" dirty="0">
                <a:solidFill>
                  <a:schemeClr val="bg1"/>
                </a:solidFill>
                <a:latin typeface="メイリオ" panose="020B0604030504040204" pitchFamily="50" charset="-128"/>
                <a:ea typeface="メイリオ" panose="020B0604030504040204" pitchFamily="50" charset="-128"/>
              </a:rPr>
              <a:t>似ている調理条件のものを探す</a:t>
            </a:r>
          </a:p>
        </p:txBody>
      </p:sp>
      <p:sp>
        <p:nvSpPr>
          <p:cNvPr id="23" name="テキスト ボックス 22">
            <a:extLst>
              <a:ext uri="{FF2B5EF4-FFF2-40B4-BE49-F238E27FC236}">
                <a16:creationId xmlns:a16="http://schemas.microsoft.com/office/drawing/2014/main" id="{979D8E06-99B4-45D5-A8C4-8C129177725C}"/>
              </a:ext>
            </a:extLst>
          </p:cNvPr>
          <p:cNvSpPr txBox="1"/>
          <p:nvPr/>
        </p:nvSpPr>
        <p:spPr>
          <a:xfrm>
            <a:off x="9557836" y="3954682"/>
            <a:ext cx="2031325" cy="369332"/>
          </a:xfrm>
          <a:prstGeom prst="rect">
            <a:avLst/>
          </a:prstGeom>
          <a:noFill/>
        </p:spPr>
        <p:txBody>
          <a:bodyPr wrap="none" rtlCol="0">
            <a:spAutoFit/>
          </a:bodyPr>
          <a:lstStyle/>
          <a:p>
            <a:pPr algn="l"/>
            <a:r>
              <a:rPr kumimoji="1" lang="ja-JP" altLang="en-US" b="1" dirty="0">
                <a:solidFill>
                  <a:schemeClr val="bg1"/>
                </a:solidFill>
                <a:latin typeface="メイリオ" panose="020B0604030504040204" pitchFamily="50" charset="-128"/>
                <a:ea typeface="メイリオ" panose="020B0604030504040204" pitchFamily="50" charset="-128"/>
              </a:rPr>
              <a:t>対応がわかるはず</a:t>
            </a:r>
          </a:p>
        </p:txBody>
      </p:sp>
      <p:pic>
        <p:nvPicPr>
          <p:cNvPr id="24" name="Picture 2" descr="株式会社サン科学">
            <a:extLst>
              <a:ext uri="{FF2B5EF4-FFF2-40B4-BE49-F238E27FC236}">
                <a16:creationId xmlns:a16="http://schemas.microsoft.com/office/drawing/2014/main" id="{BA956375-F76D-4570-92AC-93ABC7DEBC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38842" y="5413997"/>
            <a:ext cx="1790612" cy="1492177"/>
          </a:xfrm>
          <a:prstGeom prst="rect">
            <a:avLst/>
          </a:prstGeom>
          <a:noFill/>
          <a:extLst>
            <a:ext uri="{909E8E84-426E-40DD-AFC4-6F175D3DCCD1}">
              <a14:hiddenFill xmlns:a14="http://schemas.microsoft.com/office/drawing/2010/main">
                <a:solidFill>
                  <a:srgbClr val="FFFFFF"/>
                </a:solidFill>
              </a14:hiddenFill>
            </a:ext>
          </a:extLst>
        </p:spPr>
      </p:pic>
      <p:sp>
        <p:nvSpPr>
          <p:cNvPr id="25" name="テキスト ボックス 24">
            <a:extLst>
              <a:ext uri="{FF2B5EF4-FFF2-40B4-BE49-F238E27FC236}">
                <a16:creationId xmlns:a16="http://schemas.microsoft.com/office/drawing/2014/main" id="{B9D3A2DE-DE14-4500-8FAD-789537655C4E}"/>
              </a:ext>
            </a:extLst>
          </p:cNvPr>
          <p:cNvSpPr txBox="1"/>
          <p:nvPr/>
        </p:nvSpPr>
        <p:spPr>
          <a:xfrm>
            <a:off x="9372678" y="5223613"/>
            <a:ext cx="2723823"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調理科学論文の測定結果</a:t>
            </a:r>
          </a:p>
        </p:txBody>
      </p:sp>
      <p:sp>
        <p:nvSpPr>
          <p:cNvPr id="26" name="テキスト ボックス 25">
            <a:extLst>
              <a:ext uri="{FF2B5EF4-FFF2-40B4-BE49-F238E27FC236}">
                <a16:creationId xmlns:a16="http://schemas.microsoft.com/office/drawing/2014/main" id="{B8BFBDBF-21AC-402F-B863-13A457C48034}"/>
              </a:ext>
            </a:extLst>
          </p:cNvPr>
          <p:cNvSpPr txBox="1"/>
          <p:nvPr/>
        </p:nvSpPr>
        <p:spPr>
          <a:xfrm>
            <a:off x="9356236" y="966024"/>
            <a:ext cx="2313454" cy="369332"/>
          </a:xfrm>
          <a:prstGeom prst="rect">
            <a:avLst/>
          </a:prstGeom>
          <a:noFill/>
        </p:spPr>
        <p:txBody>
          <a:bodyPr wrap="none" rtlCol="0">
            <a:spAutoFit/>
          </a:bodyPr>
          <a:lstStyle/>
          <a:p>
            <a:pPr algn="l"/>
            <a:r>
              <a:rPr kumimoji="1" lang="en-US" altLang="ja-JP" dirty="0" err="1">
                <a:latin typeface="メイリオ" panose="020B0604030504040204" pitchFamily="50" charset="-128"/>
                <a:ea typeface="メイリオ" panose="020B0604030504040204" pitchFamily="50" charset="-128"/>
              </a:rPr>
              <a:t>Cookpad</a:t>
            </a:r>
            <a:r>
              <a:rPr kumimoji="1" lang="ja-JP" altLang="en-US" dirty="0">
                <a:latin typeface="メイリオ" panose="020B0604030504040204" pitchFamily="50" charset="-128"/>
                <a:ea typeface="メイリオ" panose="020B0604030504040204" pitchFamily="50" charset="-128"/>
              </a:rPr>
              <a:t>のつくれぽ</a:t>
            </a:r>
          </a:p>
        </p:txBody>
      </p:sp>
      <p:pic>
        <p:nvPicPr>
          <p:cNvPr id="28" name="図 27">
            <a:extLst>
              <a:ext uri="{FF2B5EF4-FFF2-40B4-BE49-F238E27FC236}">
                <a16:creationId xmlns:a16="http://schemas.microsoft.com/office/drawing/2014/main" id="{8BDE2C19-0D0B-4F61-BD16-197FD62FBBE9}"/>
              </a:ext>
            </a:extLst>
          </p:cNvPr>
          <p:cNvPicPr>
            <a:picLocks noChangeAspect="1"/>
          </p:cNvPicPr>
          <p:nvPr/>
        </p:nvPicPr>
        <p:blipFill>
          <a:blip r:embed="rId6"/>
          <a:stretch>
            <a:fillRect/>
          </a:stretch>
        </p:blipFill>
        <p:spPr>
          <a:xfrm>
            <a:off x="9820237" y="1320734"/>
            <a:ext cx="1226701" cy="1497961"/>
          </a:xfrm>
          <a:prstGeom prst="rect">
            <a:avLst/>
          </a:prstGeom>
        </p:spPr>
      </p:pic>
      <p:sp>
        <p:nvSpPr>
          <p:cNvPr id="29" name="テキスト ボックス 28">
            <a:extLst>
              <a:ext uri="{FF2B5EF4-FFF2-40B4-BE49-F238E27FC236}">
                <a16:creationId xmlns:a16="http://schemas.microsoft.com/office/drawing/2014/main" id="{26E934D5-1983-4168-8AC0-362DCE2DA2B5}"/>
              </a:ext>
            </a:extLst>
          </p:cNvPr>
          <p:cNvSpPr txBox="1"/>
          <p:nvPr/>
        </p:nvSpPr>
        <p:spPr>
          <a:xfrm>
            <a:off x="9356236" y="2519649"/>
            <a:ext cx="2378968" cy="523220"/>
          </a:xfrm>
          <a:prstGeom prst="rect">
            <a:avLst/>
          </a:prstGeom>
          <a:solidFill>
            <a:schemeClr val="bg1"/>
          </a:solidFill>
        </p:spPr>
        <p:txBody>
          <a:bodyPr wrap="square" rtlCol="0">
            <a:spAutoFit/>
          </a:bodyPr>
          <a:lstStyle/>
          <a:p>
            <a:pPr algn="l"/>
            <a:r>
              <a:rPr lang="ja-JP" altLang="en-US" sz="1400" b="0" i="0" dirty="0">
                <a:solidFill>
                  <a:srgbClr val="1C1A10"/>
                </a:solidFill>
                <a:effectLst/>
                <a:latin typeface="Helvetica Neue"/>
              </a:rPr>
              <a:t>ぷるんぷるんで美味しかったです♪リピします</a:t>
            </a:r>
            <a:r>
              <a:rPr lang="en-US" altLang="ja-JP" sz="1400" b="0" i="0" dirty="0">
                <a:solidFill>
                  <a:srgbClr val="1C1A10"/>
                </a:solidFill>
                <a:effectLst/>
                <a:latin typeface="Helvetica Neue"/>
              </a:rPr>
              <a:t>(*^^*)</a:t>
            </a:r>
            <a:endParaRPr kumimoji="1" lang="ja-JP" altLang="en-US" sz="1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67261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831C662-D208-4856-83BE-16659268F3B6}"/>
              </a:ext>
            </a:extLst>
          </p:cNvPr>
          <p:cNvSpPr txBox="1"/>
          <p:nvPr/>
        </p:nvSpPr>
        <p:spPr>
          <a:xfrm>
            <a:off x="163149" y="317785"/>
            <a:ext cx="859081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これを人工知能学会で発表しました（</a:t>
            </a:r>
            <a:r>
              <a:rPr kumimoji="1" lang="en-US" altLang="ja-JP" sz="3200" dirty="0">
                <a:latin typeface="メイリオ" panose="020B0604030504040204" pitchFamily="50" charset="-128"/>
                <a:ea typeface="メイリオ" panose="020B0604030504040204" pitchFamily="50" charset="-128"/>
              </a:rPr>
              <a:t>2022</a:t>
            </a:r>
            <a:r>
              <a:rPr kumimoji="1" lang="ja-JP" altLang="en-US" sz="3200" dirty="0">
                <a:latin typeface="メイリオ" panose="020B0604030504040204" pitchFamily="50" charset="-128"/>
                <a:ea typeface="メイリオ" panose="020B0604030504040204" pitchFamily="50" charset="-128"/>
              </a:rPr>
              <a:t>）</a:t>
            </a:r>
          </a:p>
        </p:txBody>
      </p:sp>
      <p:pic>
        <p:nvPicPr>
          <p:cNvPr id="4" name="図 3">
            <a:extLst>
              <a:ext uri="{FF2B5EF4-FFF2-40B4-BE49-F238E27FC236}">
                <a16:creationId xmlns:a16="http://schemas.microsoft.com/office/drawing/2014/main" id="{BC9F3FE5-1821-4D08-A924-CD35261DC410}"/>
              </a:ext>
            </a:extLst>
          </p:cNvPr>
          <p:cNvPicPr>
            <a:picLocks noChangeAspect="1"/>
          </p:cNvPicPr>
          <p:nvPr/>
        </p:nvPicPr>
        <p:blipFill>
          <a:blip r:embed="rId2"/>
          <a:stretch>
            <a:fillRect/>
          </a:stretch>
        </p:blipFill>
        <p:spPr>
          <a:xfrm>
            <a:off x="529454" y="1030920"/>
            <a:ext cx="7410450" cy="6105525"/>
          </a:xfrm>
          <a:prstGeom prst="rect">
            <a:avLst/>
          </a:prstGeom>
        </p:spPr>
      </p:pic>
      <p:pic>
        <p:nvPicPr>
          <p:cNvPr id="3" name="図 2">
            <a:extLst>
              <a:ext uri="{FF2B5EF4-FFF2-40B4-BE49-F238E27FC236}">
                <a16:creationId xmlns:a16="http://schemas.microsoft.com/office/drawing/2014/main" id="{8FCD5B2F-876D-9518-F5B4-256168EA59FA}"/>
              </a:ext>
            </a:extLst>
          </p:cNvPr>
          <p:cNvPicPr>
            <a:picLocks noChangeAspect="1"/>
          </p:cNvPicPr>
          <p:nvPr/>
        </p:nvPicPr>
        <p:blipFill>
          <a:blip r:embed="rId3"/>
          <a:stretch>
            <a:fillRect/>
          </a:stretch>
        </p:blipFill>
        <p:spPr>
          <a:xfrm>
            <a:off x="7939904" y="1248818"/>
            <a:ext cx="3974937" cy="5517358"/>
          </a:xfrm>
          <a:prstGeom prst="rect">
            <a:avLst/>
          </a:prstGeom>
        </p:spPr>
      </p:pic>
    </p:spTree>
    <p:extLst>
      <p:ext uri="{BB962C8B-B14F-4D97-AF65-F5344CB8AC3E}">
        <p14:creationId xmlns:p14="http://schemas.microsoft.com/office/powerpoint/2010/main" val="3612893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D5BB297C-AEC4-71AF-D3A6-3EEE1C0FB08A}"/>
              </a:ext>
            </a:extLst>
          </p:cNvPr>
          <p:cNvSpPr txBox="1"/>
          <p:nvPr/>
        </p:nvSpPr>
        <p:spPr>
          <a:xfrm>
            <a:off x="877078" y="430973"/>
            <a:ext cx="551946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授業のマテリアルの取得方法</a:t>
            </a:r>
          </a:p>
        </p:txBody>
      </p:sp>
      <p:pic>
        <p:nvPicPr>
          <p:cNvPr id="5" name="図 4">
            <a:extLst>
              <a:ext uri="{FF2B5EF4-FFF2-40B4-BE49-F238E27FC236}">
                <a16:creationId xmlns:a16="http://schemas.microsoft.com/office/drawing/2014/main" id="{62D45587-5E45-AA54-E6BF-31C9F04F9CCB}"/>
              </a:ext>
            </a:extLst>
          </p:cNvPr>
          <p:cNvPicPr>
            <a:picLocks noChangeAspect="1"/>
          </p:cNvPicPr>
          <p:nvPr/>
        </p:nvPicPr>
        <p:blipFill>
          <a:blip r:embed="rId2"/>
          <a:stretch>
            <a:fillRect/>
          </a:stretch>
        </p:blipFill>
        <p:spPr>
          <a:xfrm>
            <a:off x="1091681" y="1538968"/>
            <a:ext cx="9290180" cy="5225726"/>
          </a:xfrm>
          <a:prstGeom prst="rect">
            <a:avLst/>
          </a:prstGeom>
        </p:spPr>
      </p:pic>
      <p:sp>
        <p:nvSpPr>
          <p:cNvPr id="6" name="テキスト ボックス 5">
            <a:extLst>
              <a:ext uri="{FF2B5EF4-FFF2-40B4-BE49-F238E27FC236}">
                <a16:creationId xmlns:a16="http://schemas.microsoft.com/office/drawing/2014/main" id="{62E0BAD4-4FC4-E272-2B87-C7C2695BEC78}"/>
              </a:ext>
            </a:extLst>
          </p:cNvPr>
          <p:cNvSpPr txBox="1"/>
          <p:nvPr/>
        </p:nvSpPr>
        <p:spPr>
          <a:xfrm>
            <a:off x="877078" y="1077303"/>
            <a:ext cx="787908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オンライン授業の予復レポのリンクを踏んでください。</a:t>
            </a:r>
          </a:p>
        </p:txBody>
      </p:sp>
    </p:spTree>
    <p:extLst>
      <p:ext uri="{BB962C8B-B14F-4D97-AF65-F5344CB8AC3E}">
        <p14:creationId xmlns:p14="http://schemas.microsoft.com/office/powerpoint/2010/main" val="3862639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A3ABFE0-3DFA-917A-3EB1-C8600C3FB488}"/>
              </a:ext>
            </a:extLst>
          </p:cNvPr>
          <p:cNvSpPr txBox="1"/>
          <p:nvPr/>
        </p:nvSpPr>
        <p:spPr>
          <a:xfrm>
            <a:off x="263395" y="86408"/>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続き</a:t>
            </a:r>
          </a:p>
        </p:txBody>
      </p:sp>
      <p:sp>
        <p:nvSpPr>
          <p:cNvPr id="3" name="テキスト ボックス 2">
            <a:extLst>
              <a:ext uri="{FF2B5EF4-FFF2-40B4-BE49-F238E27FC236}">
                <a16:creationId xmlns:a16="http://schemas.microsoft.com/office/drawing/2014/main" id="{20D9563A-6747-1A29-554E-5C723149E871}"/>
              </a:ext>
            </a:extLst>
          </p:cNvPr>
          <p:cNvSpPr txBox="1"/>
          <p:nvPr/>
        </p:nvSpPr>
        <p:spPr>
          <a:xfrm>
            <a:off x="1352139" y="317241"/>
            <a:ext cx="10344561" cy="1569660"/>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GitHub</a:t>
            </a:r>
            <a:r>
              <a:rPr kumimoji="1" lang="ja-JP" altLang="en-US" sz="2400" dirty="0">
                <a:latin typeface="メイリオ" panose="020B0604030504040204" pitchFamily="50" charset="-128"/>
                <a:ea typeface="メイリオ" panose="020B0604030504040204" pitchFamily="50" charset="-128"/>
              </a:rPr>
              <a:t>レポジトリから以下のようにダウンロードしてください。</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zip</a:t>
            </a:r>
            <a:r>
              <a:rPr kumimoji="1" lang="ja-JP" altLang="en-US" sz="2400" dirty="0">
                <a:latin typeface="メイリオ" panose="020B0604030504040204" pitchFamily="50" charset="-128"/>
                <a:ea typeface="メイリオ" panose="020B0604030504040204" pitchFamily="50" charset="-128"/>
              </a:rPr>
              <a:t>形式で</a:t>
            </a:r>
            <a:r>
              <a:rPr kumimoji="1" lang="en-US" altLang="ja-JP" sz="2400" dirty="0">
                <a:latin typeface="メイリオ" panose="020B0604030504040204" pitchFamily="50" charset="-128"/>
                <a:ea typeface="メイリオ" panose="020B0604030504040204" pitchFamily="50" charset="-128"/>
              </a:rPr>
              <a:t>Download</a:t>
            </a:r>
            <a:r>
              <a:rPr kumimoji="1" lang="ja-JP" altLang="en-US" sz="2400" dirty="0">
                <a:latin typeface="メイリオ" panose="020B0604030504040204" pitchFamily="50" charset="-128"/>
                <a:ea typeface="メイリオ" panose="020B0604030504040204" pitchFamily="50" charset="-128"/>
              </a:rPr>
              <a:t>フォルダーに入るので、解凍してプログラム実行可能なフォルダにそのままコピーしてください</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E6B7EDDA-841A-DFC8-1925-55D9F204DC27}"/>
              </a:ext>
            </a:extLst>
          </p:cNvPr>
          <p:cNvPicPr>
            <a:picLocks noChangeAspect="1"/>
          </p:cNvPicPr>
          <p:nvPr/>
        </p:nvPicPr>
        <p:blipFill>
          <a:blip r:embed="rId2"/>
          <a:stretch>
            <a:fillRect/>
          </a:stretch>
        </p:blipFill>
        <p:spPr>
          <a:xfrm>
            <a:off x="1552574" y="1629650"/>
            <a:ext cx="8782461" cy="4987309"/>
          </a:xfrm>
          <a:prstGeom prst="rect">
            <a:avLst/>
          </a:prstGeom>
        </p:spPr>
      </p:pic>
      <p:sp>
        <p:nvSpPr>
          <p:cNvPr id="6" name="四角形: 角を丸くする 5">
            <a:extLst>
              <a:ext uri="{FF2B5EF4-FFF2-40B4-BE49-F238E27FC236}">
                <a16:creationId xmlns:a16="http://schemas.microsoft.com/office/drawing/2014/main" id="{9FB12BB8-60AC-F9C3-3640-EA48ABBF044C}"/>
              </a:ext>
            </a:extLst>
          </p:cNvPr>
          <p:cNvSpPr/>
          <p:nvPr/>
        </p:nvSpPr>
        <p:spPr>
          <a:xfrm>
            <a:off x="6792686" y="5934269"/>
            <a:ext cx="2491273" cy="503853"/>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72478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E62F8D5-D967-91CC-305D-1628B6725B84}"/>
              </a:ext>
            </a:extLst>
          </p:cNvPr>
          <p:cNvSpPr txBox="1"/>
          <p:nvPr/>
        </p:nvSpPr>
        <p:spPr>
          <a:xfrm>
            <a:off x="619125" y="666750"/>
            <a:ext cx="428835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授業マテリアルの構成</a:t>
            </a:r>
          </a:p>
        </p:txBody>
      </p:sp>
      <p:sp>
        <p:nvSpPr>
          <p:cNvPr id="3" name="テキスト ボックス 2">
            <a:extLst>
              <a:ext uri="{FF2B5EF4-FFF2-40B4-BE49-F238E27FC236}">
                <a16:creationId xmlns:a16="http://schemas.microsoft.com/office/drawing/2014/main" id="{260CFA61-6F05-3538-5FFC-F19E3938CFAE}"/>
              </a:ext>
            </a:extLst>
          </p:cNvPr>
          <p:cNvSpPr txBox="1"/>
          <p:nvPr/>
        </p:nvSpPr>
        <p:spPr>
          <a:xfrm>
            <a:off x="733426" y="1590675"/>
            <a:ext cx="10553700" cy="2308324"/>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スライド・レクチャーノート</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：講義の説明、サンプルプログラムの説明（拡張子 </a:t>
            </a:r>
            <a:r>
              <a:rPr kumimoji="1" lang="en-US" altLang="ja-JP" sz="2400" dirty="0">
                <a:latin typeface="メイリオ" panose="020B0604030504040204" pitchFamily="50" charset="-128"/>
                <a:ea typeface="メイリオ" panose="020B0604030504040204" pitchFamily="50" charset="-128"/>
              </a:rPr>
              <a:t>.pptx, .md</a:t>
            </a:r>
            <a:r>
              <a:rPr kumimoji="1" lang="ja-JP" altLang="en-US" sz="2400" dirty="0">
                <a:latin typeface="メイリオ" panose="020B0604030504040204" pitchFamily="50" charset="-128"/>
                <a:ea typeface="メイリオ" panose="020B0604030504040204" pitchFamily="50" charset="-128"/>
              </a:rPr>
              <a:t>）</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２．サンプルプログラム</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：演習用・デモ用（拡張子 </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py</a:t>
            </a:r>
            <a:r>
              <a:rPr kumimoji="1" lang="en-US" altLang="ja-JP" sz="2400" dirty="0">
                <a:latin typeface="メイリオ" panose="020B0604030504040204" pitchFamily="50" charset="-128"/>
                <a:ea typeface="メイリオ" panose="020B0604030504040204" pitchFamily="50" charset="-128"/>
              </a:rPr>
              <a:t> .</a:t>
            </a:r>
            <a:r>
              <a:rPr kumimoji="1" lang="en-US" altLang="ja-JP" sz="2400" dirty="0" err="1">
                <a:latin typeface="メイリオ" panose="020B0604030504040204" pitchFamily="50" charset="-128"/>
                <a:ea typeface="メイリオ" panose="020B0604030504040204" pitchFamily="50" charset="-128"/>
              </a:rPr>
              <a:t>ipynb</a:t>
            </a:r>
            <a:r>
              <a:rPr kumimoji="1" lang="ja-JP" altLang="en-US" sz="2400" dirty="0">
                <a:latin typeface="メイリオ" panose="020B0604030504040204" pitchFamily="50" charset="-128"/>
                <a:ea typeface="メイリオ" panose="020B0604030504040204" pitchFamily="50" charset="-128"/>
              </a:rPr>
              <a:t>）</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8A72D5F5-98AF-C8B0-2AA4-3EAE149AEEB9}"/>
              </a:ext>
            </a:extLst>
          </p:cNvPr>
          <p:cNvSpPr txBox="1"/>
          <p:nvPr/>
        </p:nvSpPr>
        <p:spPr>
          <a:xfrm>
            <a:off x="830425" y="3941531"/>
            <a:ext cx="357020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試しにやってみましょう</a:t>
            </a:r>
          </a:p>
        </p:txBody>
      </p:sp>
      <p:sp>
        <p:nvSpPr>
          <p:cNvPr id="5" name="テキスト ボックス 4">
            <a:extLst>
              <a:ext uri="{FF2B5EF4-FFF2-40B4-BE49-F238E27FC236}">
                <a16:creationId xmlns:a16="http://schemas.microsoft.com/office/drawing/2014/main" id="{0C66C3B8-A4A9-16A9-AB68-DE5D427F7685}"/>
              </a:ext>
            </a:extLst>
          </p:cNvPr>
          <p:cNvSpPr txBox="1"/>
          <p:nvPr/>
        </p:nvSpPr>
        <p:spPr>
          <a:xfrm>
            <a:off x="830425" y="5125372"/>
            <a:ext cx="2905988"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text_mining.ipynb</a:t>
            </a:r>
            <a:endParaRPr kumimoji="1" lang="ja-JP" altLang="en-US" sz="2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AF2C7F85-EA92-4361-E41B-A9CE485AAAE9}"/>
              </a:ext>
            </a:extLst>
          </p:cNvPr>
          <p:cNvSpPr txBox="1"/>
          <p:nvPr/>
        </p:nvSpPr>
        <p:spPr>
          <a:xfrm>
            <a:off x="3765555" y="5125372"/>
            <a:ext cx="480131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を起動してセルを次々に実行する</a:t>
            </a:r>
          </a:p>
        </p:txBody>
      </p:sp>
      <p:sp>
        <p:nvSpPr>
          <p:cNvPr id="7" name="テキスト ボックス 6">
            <a:extLst>
              <a:ext uri="{FF2B5EF4-FFF2-40B4-BE49-F238E27FC236}">
                <a16:creationId xmlns:a16="http://schemas.microsoft.com/office/drawing/2014/main" id="{5CC33796-C244-EBEC-8B9B-E53D3867CA88}"/>
              </a:ext>
            </a:extLst>
          </p:cNvPr>
          <p:cNvSpPr txBox="1"/>
          <p:nvPr/>
        </p:nvSpPr>
        <p:spPr>
          <a:xfrm>
            <a:off x="801282" y="4597922"/>
            <a:ext cx="296427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!pip install </a:t>
            </a:r>
            <a:r>
              <a:rPr kumimoji="1" lang="en-US" altLang="ja-JP" sz="2400" dirty="0" err="1">
                <a:latin typeface="メイリオ" panose="020B0604030504040204" pitchFamily="50" charset="-128"/>
                <a:ea typeface="メイリオ" panose="020B0604030504040204" pitchFamily="50" charset="-128"/>
              </a:rPr>
              <a:t>janome</a:t>
            </a:r>
            <a:endParaRPr kumimoji="1" lang="ja-JP" altLang="en-US" sz="24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D878F732-5DB7-12C0-7F21-CD216C22B137}"/>
              </a:ext>
            </a:extLst>
          </p:cNvPr>
          <p:cNvSpPr txBox="1"/>
          <p:nvPr/>
        </p:nvSpPr>
        <p:spPr>
          <a:xfrm>
            <a:off x="3846635" y="4630814"/>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を入力</a:t>
            </a:r>
          </a:p>
        </p:txBody>
      </p:sp>
    </p:spTree>
    <p:extLst>
      <p:ext uri="{BB962C8B-B14F-4D97-AF65-F5344CB8AC3E}">
        <p14:creationId xmlns:p14="http://schemas.microsoft.com/office/powerpoint/2010/main" val="3275147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541368F-70E8-78FA-2483-238C9071203E}"/>
              </a:ext>
            </a:extLst>
          </p:cNvPr>
          <p:cNvSpPr txBox="1"/>
          <p:nvPr/>
        </p:nvSpPr>
        <p:spPr>
          <a:xfrm>
            <a:off x="690465" y="494522"/>
            <a:ext cx="757130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この授業の道具　～　テキストエディタ</a:t>
            </a:r>
          </a:p>
        </p:txBody>
      </p:sp>
      <p:sp>
        <p:nvSpPr>
          <p:cNvPr id="4" name="テキスト ボックス 3">
            <a:extLst>
              <a:ext uri="{FF2B5EF4-FFF2-40B4-BE49-F238E27FC236}">
                <a16:creationId xmlns:a16="http://schemas.microsoft.com/office/drawing/2014/main" id="{5B94764F-F673-BF0D-661C-FC97E5E0A130}"/>
              </a:ext>
            </a:extLst>
          </p:cNvPr>
          <p:cNvSpPr txBox="1"/>
          <p:nvPr/>
        </p:nvSpPr>
        <p:spPr>
          <a:xfrm>
            <a:off x="783382" y="1189007"/>
            <a:ext cx="10941893" cy="1200329"/>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職業プログラマが通常使うプログラミングの道具（他のプログラミング言語には</a:t>
            </a:r>
            <a:r>
              <a:rPr kumimoji="1" lang="en-US" altLang="ja-JP" sz="2400" dirty="0" err="1">
                <a:latin typeface="メイリオ" panose="020B0604030504040204" pitchFamily="50" charset="-128"/>
                <a:ea typeface="メイリオ" panose="020B0604030504040204" pitchFamily="50" charset="-128"/>
              </a:rPr>
              <a:t>Jupyter</a:t>
            </a:r>
            <a:r>
              <a:rPr kumimoji="1" lang="ja-JP" altLang="en-US" sz="2400" dirty="0">
                <a:latin typeface="メイリオ" panose="020B0604030504040204" pitchFamily="50" charset="-128"/>
                <a:ea typeface="メイリオ" panose="020B0604030504040204" pitchFamily="50" charset="-128"/>
              </a:rPr>
              <a:t>のようなものはない）</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プログラム用の</a:t>
            </a:r>
            <a:r>
              <a:rPr kumimoji="1" lang="en-US" altLang="ja-JP" sz="2400" dirty="0">
                <a:latin typeface="メイリオ" panose="020B0604030504040204" pitchFamily="50" charset="-128"/>
                <a:ea typeface="メイリオ" panose="020B0604030504040204" pitchFamily="50" charset="-128"/>
              </a:rPr>
              <a:t>word</a:t>
            </a:r>
            <a:r>
              <a:rPr kumimoji="1" lang="ja-JP" altLang="en-US" sz="2400" dirty="0">
                <a:latin typeface="メイリオ" panose="020B0604030504040204" pitchFamily="50" charset="-128"/>
                <a:ea typeface="メイリオ" panose="020B0604030504040204" pitchFamily="50" charset="-128"/>
              </a:rPr>
              <a:t>のようなもの</a:t>
            </a:r>
          </a:p>
        </p:txBody>
      </p:sp>
      <p:graphicFrame>
        <p:nvGraphicFramePr>
          <p:cNvPr id="5" name="表 5">
            <a:extLst>
              <a:ext uri="{FF2B5EF4-FFF2-40B4-BE49-F238E27FC236}">
                <a16:creationId xmlns:a16="http://schemas.microsoft.com/office/drawing/2014/main" id="{527F9981-B129-CA81-730C-3B98230B2EC1}"/>
              </a:ext>
            </a:extLst>
          </p:cNvPr>
          <p:cNvGraphicFramePr>
            <a:graphicFrameLocks noGrp="1"/>
          </p:cNvGraphicFramePr>
          <p:nvPr/>
        </p:nvGraphicFramePr>
        <p:xfrm>
          <a:off x="1248228" y="2520709"/>
          <a:ext cx="10153779" cy="2194560"/>
        </p:xfrm>
        <a:graphic>
          <a:graphicData uri="http://schemas.openxmlformats.org/drawingml/2006/table">
            <a:tbl>
              <a:tblPr firstRow="1" bandRow="1">
                <a:tableStyleId>{5940675A-B579-460E-94D1-54222C63F5DA}</a:tableStyleId>
              </a:tblPr>
              <a:tblGrid>
                <a:gridCol w="3384593">
                  <a:extLst>
                    <a:ext uri="{9D8B030D-6E8A-4147-A177-3AD203B41FA5}">
                      <a16:colId xmlns:a16="http://schemas.microsoft.com/office/drawing/2014/main" val="3700039699"/>
                    </a:ext>
                  </a:extLst>
                </a:gridCol>
                <a:gridCol w="3384593">
                  <a:extLst>
                    <a:ext uri="{9D8B030D-6E8A-4147-A177-3AD203B41FA5}">
                      <a16:colId xmlns:a16="http://schemas.microsoft.com/office/drawing/2014/main" val="3648953777"/>
                    </a:ext>
                  </a:extLst>
                </a:gridCol>
                <a:gridCol w="3384593">
                  <a:extLst>
                    <a:ext uri="{9D8B030D-6E8A-4147-A177-3AD203B41FA5}">
                      <a16:colId xmlns:a16="http://schemas.microsoft.com/office/drawing/2014/main" val="237072146"/>
                    </a:ext>
                  </a:extLst>
                </a:gridCol>
              </a:tblGrid>
              <a:tr h="370840">
                <a:tc>
                  <a:txBody>
                    <a:bodyPr/>
                    <a:lstStyle/>
                    <a:p>
                      <a:endParaRPr kumimoji="1" lang="ja-JP" altLang="en-US" sz="2000">
                        <a:latin typeface="メイリオ" panose="020B0604030504040204" pitchFamily="50" charset="-128"/>
                        <a:ea typeface="メイリオ" panose="020B0604030504040204" pitchFamily="50" charset="-128"/>
                      </a:endParaRPr>
                    </a:p>
                  </a:txBody>
                  <a:tcPr/>
                </a:tc>
                <a:tc>
                  <a:txBody>
                    <a:bodyPr/>
                    <a:lstStyle/>
                    <a:p>
                      <a:r>
                        <a:rPr kumimoji="1" lang="ja-JP" altLang="en-US" sz="2000" dirty="0">
                          <a:latin typeface="メイリオ" panose="020B0604030504040204" pitchFamily="50" charset="-128"/>
                          <a:ea typeface="メイリオ" panose="020B0604030504040204" pitchFamily="50" charset="-128"/>
                        </a:rPr>
                        <a:t>テキストエディタ</a:t>
                      </a:r>
                    </a:p>
                  </a:txBody>
                  <a:tcPr/>
                </a:tc>
                <a:tc>
                  <a:txBody>
                    <a:bodyPr/>
                    <a:lstStyle/>
                    <a:p>
                      <a:r>
                        <a:rPr kumimoji="1" lang="en-US" altLang="ja-JP" sz="2000" dirty="0" err="1">
                          <a:latin typeface="メイリオ" panose="020B0604030504040204" pitchFamily="50" charset="-128"/>
                          <a:ea typeface="メイリオ" panose="020B0604030504040204" pitchFamily="50" charset="-128"/>
                        </a:rPr>
                        <a:t>Jupyter</a:t>
                      </a:r>
                      <a:endParaRPr kumimoji="1" lang="ja-JP" altLang="en-US" sz="2000" dirty="0">
                        <a:latin typeface="メイリオ" panose="020B0604030504040204" pitchFamily="50" charset="-128"/>
                        <a:ea typeface="メイリオ" panose="020B0604030504040204" pitchFamily="50" charset="-128"/>
                      </a:endParaRPr>
                    </a:p>
                  </a:txBody>
                  <a:tcPr/>
                </a:tc>
                <a:extLst>
                  <a:ext uri="{0D108BD9-81ED-4DB2-BD59-A6C34878D82A}">
                    <a16:rowId xmlns:a16="http://schemas.microsoft.com/office/drawing/2014/main" val="1432905304"/>
                  </a:ext>
                </a:extLst>
              </a:tr>
              <a:tr h="370840">
                <a:tc>
                  <a:txBody>
                    <a:bodyPr/>
                    <a:lstStyle/>
                    <a:p>
                      <a:r>
                        <a:rPr kumimoji="1" lang="ja-JP" altLang="en-US" sz="2000" dirty="0">
                          <a:latin typeface="メイリオ" panose="020B0604030504040204" pitchFamily="50" charset="-128"/>
                          <a:ea typeface="メイリオ" panose="020B0604030504040204" pitchFamily="50" charset="-128"/>
                        </a:rPr>
                        <a:t>長いコーディング</a:t>
                      </a:r>
                    </a:p>
                  </a:txBody>
                  <a:tcPr/>
                </a:tc>
                <a:tc>
                  <a:txBody>
                    <a:bodyPr/>
                    <a:lstStyle/>
                    <a:p>
                      <a:r>
                        <a:rPr kumimoji="1" lang="ja-JP" altLang="en-US" sz="2000" dirty="0">
                          <a:latin typeface="メイリオ" panose="020B0604030504040204" pitchFamily="50" charset="-128"/>
                          <a:ea typeface="メイリオ" panose="020B0604030504040204" pitchFamily="50" charset="-128"/>
                        </a:rPr>
                        <a:t>◎（変数・オブジェクトの整合性がわかる。変数・メソッド候補を自動表示）</a:t>
                      </a:r>
                    </a:p>
                  </a:txBody>
                  <a:tcPr/>
                </a:tc>
                <a:tc>
                  <a:txBody>
                    <a:bodyPr/>
                    <a:lstStyle/>
                    <a:p>
                      <a:r>
                        <a:rPr kumimoji="1" lang="ja-JP" altLang="en-US" sz="2000" dirty="0">
                          <a:latin typeface="メイリオ" panose="020B0604030504040204" pitchFamily="50" charset="-128"/>
                          <a:ea typeface="メイリオ" panose="020B0604030504040204" pitchFamily="50" charset="-128"/>
                        </a:rPr>
                        <a:t>△</a:t>
                      </a:r>
                    </a:p>
                  </a:txBody>
                  <a:tcPr/>
                </a:tc>
                <a:extLst>
                  <a:ext uri="{0D108BD9-81ED-4DB2-BD59-A6C34878D82A}">
                    <a16:rowId xmlns:a16="http://schemas.microsoft.com/office/drawing/2014/main" val="1034993902"/>
                  </a:ext>
                </a:extLst>
              </a:tr>
              <a:tr h="370840">
                <a:tc>
                  <a:txBody>
                    <a:bodyPr/>
                    <a:lstStyle/>
                    <a:p>
                      <a:r>
                        <a:rPr kumimoji="1" lang="ja-JP" altLang="en-US" sz="2000" dirty="0">
                          <a:latin typeface="メイリオ" panose="020B0604030504040204" pitchFamily="50" charset="-128"/>
                          <a:ea typeface="メイリオ" panose="020B0604030504040204" pitchFamily="50" charset="-128"/>
                        </a:rPr>
                        <a:t>表示</a:t>
                      </a:r>
                    </a:p>
                  </a:txBody>
                  <a:tcPr/>
                </a:tc>
                <a:tc>
                  <a:txBody>
                    <a:bodyPr/>
                    <a:lstStyle/>
                    <a:p>
                      <a:r>
                        <a:rPr kumimoji="1" lang="ja-JP" altLang="en-US" sz="2000" dirty="0">
                          <a:latin typeface="メイリオ" panose="020B0604030504040204" pitchFamily="50" charset="-128"/>
                          <a:ea typeface="メイリオ" panose="020B0604030504040204" pitchFamily="50" charset="-128"/>
                        </a:rPr>
                        <a:t>スクロールが自動的</a:t>
                      </a:r>
                    </a:p>
                  </a:txBody>
                  <a:tcPr/>
                </a:tc>
                <a:tc>
                  <a:txBody>
                    <a:bodyPr/>
                    <a:lstStyle/>
                    <a:p>
                      <a:r>
                        <a:rPr kumimoji="1" lang="ja-JP" altLang="en-US" sz="2000" dirty="0">
                          <a:latin typeface="メイリオ" panose="020B0604030504040204" pitchFamily="50" charset="-128"/>
                          <a:ea typeface="メイリオ" panose="020B0604030504040204" pitchFamily="50" charset="-128"/>
                        </a:rPr>
                        <a:t>自動スクロールはしない</a:t>
                      </a:r>
                    </a:p>
                  </a:txBody>
                  <a:tcPr/>
                </a:tc>
                <a:extLst>
                  <a:ext uri="{0D108BD9-81ED-4DB2-BD59-A6C34878D82A}">
                    <a16:rowId xmlns:a16="http://schemas.microsoft.com/office/drawing/2014/main" val="68500536"/>
                  </a:ext>
                </a:extLst>
              </a:tr>
              <a:tr h="370840">
                <a:tc>
                  <a:txBody>
                    <a:bodyPr/>
                    <a:lstStyle/>
                    <a:p>
                      <a:r>
                        <a:rPr kumimoji="1" lang="ja-JP" altLang="en-US" sz="2000" dirty="0">
                          <a:latin typeface="メイリオ" panose="020B0604030504040204" pitchFamily="50" charset="-128"/>
                          <a:ea typeface="メイリオ" panose="020B0604030504040204" pitchFamily="50" charset="-128"/>
                        </a:rPr>
                        <a:t>手軽さ</a:t>
                      </a:r>
                    </a:p>
                  </a:txBody>
                  <a:tcPr/>
                </a:tc>
                <a:tc>
                  <a:txBody>
                    <a:bodyPr/>
                    <a:lstStyle/>
                    <a:p>
                      <a:r>
                        <a:rPr kumimoji="1" lang="ja-JP" altLang="en-US" sz="2000">
                          <a:latin typeface="メイリオ" panose="020B0604030504040204" pitchFamily="50" charset="-128"/>
                          <a:ea typeface="メイリオ" panose="020B0604030504040204" pitchFamily="50" charset="-128"/>
                        </a:rPr>
                        <a:t>△（実行手順が面倒）</a:t>
                      </a:r>
                      <a:endParaRPr kumimoji="1" lang="ja-JP" altLang="en-US" sz="2000" dirty="0">
                        <a:latin typeface="メイリオ" panose="020B0604030504040204" pitchFamily="50" charset="-128"/>
                        <a:ea typeface="メイリオ" panose="020B0604030504040204" pitchFamily="50" charset="-128"/>
                      </a:endParaRPr>
                    </a:p>
                  </a:txBody>
                  <a:tcPr/>
                </a:tc>
                <a:tc>
                  <a:txBody>
                    <a:bodyPr/>
                    <a:lstStyle/>
                    <a:p>
                      <a:r>
                        <a:rPr kumimoji="1" lang="ja-JP" altLang="en-US" sz="2000" dirty="0">
                          <a:latin typeface="メイリオ" panose="020B0604030504040204" pitchFamily="50" charset="-128"/>
                          <a:ea typeface="メイリオ" panose="020B0604030504040204" pitchFamily="50" charset="-128"/>
                        </a:rPr>
                        <a:t>〇</a:t>
                      </a:r>
                    </a:p>
                  </a:txBody>
                  <a:tcPr/>
                </a:tc>
                <a:extLst>
                  <a:ext uri="{0D108BD9-81ED-4DB2-BD59-A6C34878D82A}">
                    <a16:rowId xmlns:a16="http://schemas.microsoft.com/office/drawing/2014/main" val="1896246841"/>
                  </a:ext>
                </a:extLst>
              </a:tr>
            </a:tbl>
          </a:graphicData>
        </a:graphic>
      </p:graphicFrame>
    </p:spTree>
    <p:extLst>
      <p:ext uri="{BB962C8B-B14F-4D97-AF65-F5344CB8AC3E}">
        <p14:creationId xmlns:p14="http://schemas.microsoft.com/office/powerpoint/2010/main" val="4231830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F46D152-B25B-78A6-C574-1858D18ECA44}"/>
              </a:ext>
            </a:extLst>
          </p:cNvPr>
          <p:cNvSpPr txBox="1"/>
          <p:nvPr/>
        </p:nvSpPr>
        <p:spPr>
          <a:xfrm>
            <a:off x="559836" y="717033"/>
            <a:ext cx="10870283"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IT</a:t>
            </a:r>
            <a:r>
              <a:rPr kumimoji="1" lang="ja-JP" altLang="en-US" sz="3200" dirty="0">
                <a:latin typeface="メイリオ" panose="020B0604030504040204" pitchFamily="50" charset="-128"/>
                <a:ea typeface="メイリオ" panose="020B0604030504040204" pitchFamily="50" charset="-128"/>
              </a:rPr>
              <a:t>系企業などで本格的にプログラミングを実務で扱う基礎</a:t>
            </a:r>
          </a:p>
        </p:txBody>
      </p:sp>
      <p:sp>
        <p:nvSpPr>
          <p:cNvPr id="3" name="テキスト ボックス 2">
            <a:extLst>
              <a:ext uri="{FF2B5EF4-FFF2-40B4-BE49-F238E27FC236}">
                <a16:creationId xmlns:a16="http://schemas.microsoft.com/office/drawing/2014/main" id="{37345850-5BF3-3C5E-4E28-31474F9946AB}"/>
              </a:ext>
            </a:extLst>
          </p:cNvPr>
          <p:cNvSpPr txBox="1"/>
          <p:nvPr/>
        </p:nvSpPr>
        <p:spPr>
          <a:xfrm>
            <a:off x="747253" y="2080726"/>
            <a:ext cx="7417415" cy="1569660"/>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大規模プログラミング（長いコーディング）</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テキストエディタを使ったプログラミング</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コマンドラインからの命令実行</a:t>
            </a:r>
            <a:r>
              <a:rPr kumimoji="1" lang="en-US" altLang="ja-JP" sz="2400" dirty="0">
                <a:latin typeface="メイリオ" panose="020B0604030504040204" pitchFamily="50" charset="-128"/>
                <a:ea typeface="メイリオ" panose="020B0604030504040204" pitchFamily="50" charset="-128"/>
              </a:rPr>
              <a:t>(CUI)</a:t>
            </a: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様々なライブラリを組み合わせたプログラミング</a:t>
            </a:r>
          </a:p>
        </p:txBody>
      </p:sp>
      <p:sp>
        <p:nvSpPr>
          <p:cNvPr id="4" name="テキスト ボックス 3">
            <a:extLst>
              <a:ext uri="{FF2B5EF4-FFF2-40B4-BE49-F238E27FC236}">
                <a16:creationId xmlns:a16="http://schemas.microsoft.com/office/drawing/2014/main" id="{65A2EBC1-6F35-B3BB-D12E-EC656D716445}"/>
              </a:ext>
            </a:extLst>
          </p:cNvPr>
          <p:cNvSpPr txBox="1"/>
          <p:nvPr/>
        </p:nvSpPr>
        <p:spPr>
          <a:xfrm>
            <a:off x="578109" y="1495573"/>
            <a:ext cx="541686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実践的プログラミングスキルを目指す</a:t>
            </a:r>
          </a:p>
        </p:txBody>
      </p:sp>
      <p:sp>
        <p:nvSpPr>
          <p:cNvPr id="5" name="テキスト ボックス 4">
            <a:extLst>
              <a:ext uri="{FF2B5EF4-FFF2-40B4-BE49-F238E27FC236}">
                <a16:creationId xmlns:a16="http://schemas.microsoft.com/office/drawing/2014/main" id="{6BAB9B20-37B4-2023-7D0C-7CE85F090A33}"/>
              </a:ext>
            </a:extLst>
          </p:cNvPr>
          <p:cNvSpPr txBox="1"/>
          <p:nvPr/>
        </p:nvSpPr>
        <p:spPr>
          <a:xfrm>
            <a:off x="559836" y="300781"/>
            <a:ext cx="3262432" cy="461665"/>
          </a:xfrm>
          <a:prstGeom prst="rect">
            <a:avLst/>
          </a:prstGeom>
          <a:noFill/>
        </p:spPr>
        <p:txBody>
          <a:bodyPr wrap="none" rtlCol="0">
            <a:spAutoFit/>
          </a:bodyPr>
          <a:lstStyle/>
          <a:p>
            <a:pPr algn="l"/>
            <a:r>
              <a:rPr kumimoji="1" lang="ja-JP" altLang="en-US" sz="2400" u="sng" dirty="0">
                <a:latin typeface="メイリオ" panose="020B0604030504040204" pitchFamily="50" charset="-128"/>
                <a:ea typeface="メイリオ" panose="020B0604030504040204" pitchFamily="50" charset="-128"/>
              </a:rPr>
              <a:t>この授業が目指すもの</a:t>
            </a:r>
          </a:p>
        </p:txBody>
      </p:sp>
    </p:spTree>
    <p:extLst>
      <p:ext uri="{BB962C8B-B14F-4D97-AF65-F5344CB8AC3E}">
        <p14:creationId xmlns:p14="http://schemas.microsoft.com/office/powerpoint/2010/main" val="751329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74F59B4-6DDC-CF9F-FE67-80FB85B732AA}"/>
              </a:ext>
            </a:extLst>
          </p:cNvPr>
          <p:cNvSpPr txBox="1"/>
          <p:nvPr/>
        </p:nvSpPr>
        <p:spPr>
          <a:xfrm>
            <a:off x="755780" y="569167"/>
            <a:ext cx="1023068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参考　</a:t>
            </a:r>
            <a:r>
              <a:rPr kumimoji="1" lang="en-US" altLang="ja-JP" sz="3200" dirty="0">
                <a:latin typeface="メイリオ" panose="020B0604030504040204" pitchFamily="50" charset="-128"/>
                <a:ea typeface="メイリオ" panose="020B0604030504040204" pitchFamily="50" charset="-128"/>
              </a:rPr>
              <a:t>IT</a:t>
            </a:r>
            <a:r>
              <a:rPr kumimoji="1" lang="ja-JP" altLang="en-US" sz="3200" dirty="0">
                <a:latin typeface="メイリオ" panose="020B0604030504040204" pitchFamily="50" charset="-128"/>
                <a:ea typeface="メイリオ" panose="020B0604030504040204" pitchFamily="50" charset="-128"/>
              </a:rPr>
              <a:t>系就活面談で聞かれたこと</a:t>
            </a:r>
            <a:r>
              <a:rPr kumimoji="1" lang="en-US" altLang="ja-JP" sz="3200" dirty="0">
                <a:latin typeface="メイリオ" panose="020B0604030504040204" pitchFamily="50" charset="-128"/>
                <a:ea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rPr>
              <a:t>ゼミ生の体験談）</a:t>
            </a:r>
            <a:endParaRPr kumimoji="1" lang="en-US" altLang="ja-JP" sz="32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D3D1BE52-3D3F-70E5-9109-17BCDD90FCEF}"/>
              </a:ext>
            </a:extLst>
          </p:cNvPr>
          <p:cNvSpPr txBox="1"/>
          <p:nvPr/>
        </p:nvSpPr>
        <p:spPr>
          <a:xfrm>
            <a:off x="933061" y="1912776"/>
            <a:ext cx="8714245"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実践的なプログラミング経験があるか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サーバープログラミングやアプリの制作経験があるか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Github</a:t>
            </a:r>
            <a:r>
              <a:rPr kumimoji="1" lang="ja-JP" altLang="en-US" sz="2400" dirty="0">
                <a:latin typeface="メイリオ" panose="020B0604030504040204" pitchFamily="50" charset="-128"/>
                <a:ea typeface="メイリオ" panose="020B0604030504040204" pitchFamily="50" charset="-128"/>
              </a:rPr>
              <a:t>などを使ってチームプログラミングの経験があるか</a:t>
            </a:r>
          </a:p>
        </p:txBody>
      </p:sp>
    </p:spTree>
    <p:extLst>
      <p:ext uri="{BB962C8B-B14F-4D97-AF65-F5344CB8AC3E}">
        <p14:creationId xmlns:p14="http://schemas.microsoft.com/office/powerpoint/2010/main" val="2846320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EF892AE-0E57-48DD-8725-890E6F989D41}"/>
              </a:ext>
            </a:extLst>
          </p:cNvPr>
          <p:cNvSpPr txBox="1"/>
          <p:nvPr/>
        </p:nvSpPr>
        <p:spPr>
          <a:xfrm>
            <a:off x="-302394" y="300551"/>
            <a:ext cx="3157979" cy="584775"/>
          </a:xfrm>
          <a:prstGeom prst="rect">
            <a:avLst/>
          </a:prstGeom>
          <a:noFill/>
        </p:spPr>
        <p:txBody>
          <a:bodyPr wrap="square" rtlCol="0">
            <a:spAutoFit/>
          </a:bodyPr>
          <a:lstStyle/>
          <a:p>
            <a:pPr algn="ctr"/>
            <a:r>
              <a:rPr kumimoji="1" lang="ja-JP" altLang="en-US" sz="3200" b="1" dirty="0">
                <a:latin typeface="メイリオ" panose="020B0604030504040204" pitchFamily="50" charset="-128"/>
                <a:ea typeface="メイリオ" panose="020B0604030504040204" pitchFamily="50" charset="-128"/>
              </a:rPr>
              <a:t>評　価</a:t>
            </a:r>
          </a:p>
        </p:txBody>
      </p:sp>
      <p:sp>
        <p:nvSpPr>
          <p:cNvPr id="3" name="テキスト ボックス 2">
            <a:extLst>
              <a:ext uri="{FF2B5EF4-FFF2-40B4-BE49-F238E27FC236}">
                <a16:creationId xmlns:a16="http://schemas.microsoft.com/office/drawing/2014/main" id="{1AA976AA-B204-4F2A-B0FF-948A779F12D6}"/>
              </a:ext>
            </a:extLst>
          </p:cNvPr>
          <p:cNvSpPr txBox="1"/>
          <p:nvPr/>
        </p:nvSpPr>
        <p:spPr>
          <a:xfrm>
            <a:off x="616965" y="1214471"/>
            <a:ext cx="10958070" cy="5262979"/>
          </a:xfrm>
          <a:prstGeom prst="rect">
            <a:avLst/>
          </a:prstGeom>
          <a:noFill/>
        </p:spPr>
        <p:txBody>
          <a:bodyPr wrap="square" rtlCol="0">
            <a:spAutoFit/>
          </a:bodyPr>
          <a:lstStyle/>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期末テストだけで評価（</a:t>
            </a:r>
            <a:r>
              <a:rPr kumimoji="1" lang="en-US" altLang="ja-JP" sz="2400" dirty="0">
                <a:latin typeface="メイリオ" panose="020B0604030504040204" pitchFamily="50" charset="-128"/>
                <a:ea typeface="メイリオ" panose="020B0604030504040204" pitchFamily="50" charset="-128"/>
              </a:rPr>
              <a:t>15</a:t>
            </a:r>
            <a:r>
              <a:rPr kumimoji="1" lang="ja-JP" altLang="en-US" sz="2400" dirty="0">
                <a:latin typeface="メイリオ" panose="020B0604030504040204" pitchFamily="50" charset="-128"/>
                <a:ea typeface="メイリオ" panose="020B0604030504040204" pitchFamily="50" charset="-128"/>
              </a:rPr>
              <a:t>回目に実施）</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授業中に出題する個所を明示します。</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出欠はとらない（けど出席しないと期末テストの範囲がわからない）</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ボーナスポイント</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　　演習問題を授業中に解けた人にボーナスポイント（期末テストスコアへの</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　　加算点）を差し上げます。</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　　－演習問題は豊富なためチャンスは結構ある。</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　　－完全でなくてもプログラミングの意図がわかればある程度加点する</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　できた人には翌週、コードレビューしてもらうかもしれない。</a:t>
            </a:r>
            <a:endParaRPr kumimoji="1" lang="en-US" altLang="ja-JP" sz="2400" dirty="0">
              <a:latin typeface="メイリオ" panose="020B0604030504040204" pitchFamily="50" charset="-128"/>
              <a:ea typeface="メイリオ" panose="020B0604030504040204" pitchFamily="50" charset="-128"/>
            </a:endParaRPr>
          </a:p>
          <a:p>
            <a:endParaRPr kumimoji="1" lang="en-US" altLang="ja-JP" sz="2400" dirty="0">
              <a:latin typeface="メイリオ" panose="020B0604030504040204" pitchFamily="50" charset="-128"/>
              <a:ea typeface="メイリオ" panose="020B0604030504040204" pitchFamily="50" charset="-128"/>
            </a:endParaRPr>
          </a:p>
          <a:p>
            <a:endParaRPr kumimoji="1" lang="en-US" altLang="ja-JP" sz="2400" dirty="0">
              <a:latin typeface="メイリオ" panose="020B0604030504040204" pitchFamily="50" charset="-128"/>
              <a:ea typeface="メイリオ" panose="020B0604030504040204" pitchFamily="50" charset="-128"/>
            </a:endParaRPr>
          </a:p>
          <a:p>
            <a:endParaRPr kumimoji="1" lang="en-US" altLang="ja-JP" sz="2400" dirty="0">
              <a:latin typeface="メイリオ" panose="020B0604030504040204" pitchFamily="50" charset="-128"/>
              <a:ea typeface="メイリオ" panose="020B0604030504040204" pitchFamily="50" charset="-128"/>
            </a:endParaRPr>
          </a:p>
          <a:p>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endParaRPr kumimoji="1" lang="en-US" altLang="ja-JP"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CFB808CE-634B-6E44-07E0-DF78F1B8203E}"/>
              </a:ext>
            </a:extLst>
          </p:cNvPr>
          <p:cNvSpPr txBox="1"/>
          <p:nvPr/>
        </p:nvSpPr>
        <p:spPr>
          <a:xfrm>
            <a:off x="616965" y="4804384"/>
            <a:ext cx="1022427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インターネットデータ収集技術（木</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限）に比べて、難易度がたかいです</a:t>
            </a:r>
          </a:p>
        </p:txBody>
      </p:sp>
    </p:spTree>
    <p:extLst>
      <p:ext uri="{BB962C8B-B14F-4D97-AF65-F5344CB8AC3E}">
        <p14:creationId xmlns:p14="http://schemas.microsoft.com/office/powerpoint/2010/main" val="3166449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C819FF3-DA31-24E7-E2E3-5C26FE6A775A}"/>
              </a:ext>
            </a:extLst>
          </p:cNvPr>
          <p:cNvSpPr txBox="1"/>
          <p:nvPr/>
        </p:nvSpPr>
        <p:spPr>
          <a:xfrm>
            <a:off x="373224" y="2761861"/>
            <a:ext cx="1003351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インターネットデータ収集技術を履修していない方へ</a:t>
            </a:r>
          </a:p>
        </p:txBody>
      </p:sp>
    </p:spTree>
    <p:extLst>
      <p:ext uri="{BB962C8B-B14F-4D97-AF65-F5344CB8AC3E}">
        <p14:creationId xmlns:p14="http://schemas.microsoft.com/office/powerpoint/2010/main" val="1884221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D13412A7-490A-44B2-B141-7471A1EB9C99}"/>
              </a:ext>
            </a:extLst>
          </p:cNvPr>
          <p:cNvSpPr txBox="1"/>
          <p:nvPr/>
        </p:nvSpPr>
        <p:spPr>
          <a:xfrm>
            <a:off x="955542" y="983170"/>
            <a:ext cx="9718677" cy="1077218"/>
          </a:xfrm>
          <a:prstGeom prst="rect">
            <a:avLst/>
          </a:prstGeom>
          <a:noFill/>
        </p:spPr>
        <p:txBody>
          <a:bodyPr wrap="square" rtlCol="0">
            <a:spAutoFit/>
          </a:bodyPr>
          <a:lstStyle/>
          <a:p>
            <a:pPr algn="l"/>
            <a:r>
              <a:rPr kumimoji="1" lang="ja-JP" altLang="en-US" sz="3200" dirty="0">
                <a:latin typeface="メイリオ" panose="020B0604030504040204" pitchFamily="50" charset="-128"/>
                <a:ea typeface="メイリオ" panose="020B0604030504040204" pitchFamily="50" charset="-128"/>
              </a:rPr>
              <a:t>この授業では口コミデータなど自然言語を</a:t>
            </a:r>
            <a:r>
              <a:rPr kumimoji="1" lang="en-US" altLang="ja-JP" sz="3200" dirty="0">
                <a:latin typeface="メイリオ" panose="020B0604030504040204" pitchFamily="50" charset="-128"/>
                <a:ea typeface="メイリオ" panose="020B0604030504040204" pitchFamily="50" charset="-128"/>
              </a:rPr>
              <a:t>python </a:t>
            </a:r>
            <a:r>
              <a:rPr kumimoji="1" lang="ja-JP" altLang="en-US" sz="3200" dirty="0">
                <a:latin typeface="メイリオ" panose="020B0604030504040204" pitchFamily="50" charset="-128"/>
                <a:ea typeface="メイリオ" panose="020B0604030504040204" pitchFamily="50" charset="-128"/>
              </a:rPr>
              <a:t>でデータ解析する方法・技術の習得を目指します。</a:t>
            </a:r>
          </a:p>
        </p:txBody>
      </p:sp>
      <p:sp>
        <p:nvSpPr>
          <p:cNvPr id="3" name="テキスト ボックス 2">
            <a:extLst>
              <a:ext uri="{FF2B5EF4-FFF2-40B4-BE49-F238E27FC236}">
                <a16:creationId xmlns:a16="http://schemas.microsoft.com/office/drawing/2014/main" id="{F90C8A58-24CC-EA6E-C79F-39297ACAE090}"/>
              </a:ext>
            </a:extLst>
          </p:cNvPr>
          <p:cNvSpPr txBox="1"/>
          <p:nvPr/>
        </p:nvSpPr>
        <p:spPr>
          <a:xfrm>
            <a:off x="955542" y="2323323"/>
            <a:ext cx="9891421" cy="2308324"/>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世の中的には統計的機械学習（数理データサイエンス）という分野。情報工学学部</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年生くらいの内容</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大規模言語モデル</a:t>
            </a:r>
            <a:r>
              <a:rPr kumimoji="1" lang="en-US" altLang="ja-JP" sz="2400" dirty="0">
                <a:latin typeface="メイリオ" panose="020B0604030504040204" pitchFamily="50" charset="-128"/>
                <a:ea typeface="メイリオ" panose="020B0604030504040204" pitchFamily="50" charset="-128"/>
              </a:rPr>
              <a:t>(ChatGPT, Bert etc.)</a:t>
            </a:r>
            <a:r>
              <a:rPr kumimoji="1" lang="ja-JP" altLang="en-US" sz="2400" dirty="0">
                <a:latin typeface="メイリオ" panose="020B0604030504040204" pitchFamily="50" charset="-128"/>
                <a:ea typeface="メイリオ" panose="020B0604030504040204" pitchFamily="50" charset="-128"/>
              </a:rPr>
              <a:t>もこの分野の研究成果</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応用プログラミングなのでプログラミングの基礎がある程度できていることを前提</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数理（統計、線形代数）を実装するようなこともやります。</a:t>
            </a:r>
          </a:p>
        </p:txBody>
      </p:sp>
      <p:sp>
        <p:nvSpPr>
          <p:cNvPr id="2" name="テキスト ボックス 1">
            <a:extLst>
              <a:ext uri="{FF2B5EF4-FFF2-40B4-BE49-F238E27FC236}">
                <a16:creationId xmlns:a16="http://schemas.microsoft.com/office/drawing/2014/main" id="{5A0927B3-AE94-DDC1-DB86-04A80FCCFDF9}"/>
              </a:ext>
            </a:extLst>
          </p:cNvPr>
          <p:cNvSpPr txBox="1"/>
          <p:nvPr/>
        </p:nvSpPr>
        <p:spPr>
          <a:xfrm>
            <a:off x="909637" y="5095875"/>
            <a:ext cx="10372725" cy="1200329"/>
          </a:xfrm>
          <a:prstGeom prst="rect">
            <a:avLst/>
          </a:prstGeom>
          <a:noFill/>
        </p:spPr>
        <p:txBody>
          <a:bodyPr wrap="square" rtlCol="0">
            <a:spAutoFit/>
          </a:bodyPr>
          <a:lstStyle/>
          <a:p>
            <a:pPr algn="l"/>
            <a:r>
              <a:rPr kumimoji="1" lang="ja-JP" altLang="en-US" sz="2400" b="1" dirty="0">
                <a:latin typeface="メイリオ" panose="020B0604030504040204" pitchFamily="50" charset="-128"/>
                <a:ea typeface="メイリオ" panose="020B0604030504040204" pitchFamily="50" charset="-128"/>
              </a:rPr>
              <a:t>インターネットデータ収集技術（木１限）の履修もしくは同等のプログラミング技術を身に着けていることが望ましい（このスライドの最後の環境設定を自力でやってくることが条件）</a:t>
            </a:r>
          </a:p>
        </p:txBody>
      </p:sp>
    </p:spTree>
    <p:extLst>
      <p:ext uri="{BB962C8B-B14F-4D97-AF65-F5344CB8AC3E}">
        <p14:creationId xmlns:p14="http://schemas.microsoft.com/office/powerpoint/2010/main" val="1266430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3890B6E-9E82-51F8-F0E6-5AC8A7E772C8}"/>
              </a:ext>
            </a:extLst>
          </p:cNvPr>
          <p:cNvSpPr txBox="1"/>
          <p:nvPr/>
        </p:nvSpPr>
        <p:spPr>
          <a:xfrm>
            <a:off x="628650" y="1975376"/>
            <a:ext cx="11674991" cy="2246769"/>
          </a:xfrm>
          <a:prstGeom prst="rect">
            <a:avLst/>
          </a:prstGeom>
          <a:noFill/>
        </p:spPr>
        <p:txBody>
          <a:bodyPr wrap="none" rtlCol="0">
            <a:spAutoFit/>
          </a:bodyPr>
          <a:lstStyle/>
          <a:p>
            <a:pPr marL="514350" indent="-514350" algn="l">
              <a:buFont typeface="+mj-lt"/>
              <a:buAutoNum type="arabicPeriod"/>
            </a:pPr>
            <a:r>
              <a:rPr kumimoji="1" lang="en-US" altLang="ja-JP" sz="2800" dirty="0">
                <a:latin typeface="メイリオ" panose="020B0604030504040204" pitchFamily="50" charset="-128"/>
                <a:ea typeface="メイリオ" panose="020B0604030504040204" pitchFamily="50" charset="-128"/>
              </a:rPr>
              <a:t>anaconda</a:t>
            </a:r>
            <a:r>
              <a:rPr kumimoji="1" lang="ja-JP" altLang="en-US" sz="2800" dirty="0">
                <a:latin typeface="メイリオ" panose="020B0604030504040204" pitchFamily="50" charset="-128"/>
                <a:ea typeface="メイリオ" panose="020B0604030504040204" pitchFamily="50" charset="-128"/>
              </a:rPr>
              <a:t>の再インストールをやっといてください。</a:t>
            </a:r>
            <a:endParaRPr kumimoji="1" lang="en-US" altLang="ja-JP" sz="2800" dirty="0">
              <a:latin typeface="メイリオ" panose="020B0604030504040204" pitchFamily="50" charset="-128"/>
              <a:ea typeface="メイリオ" panose="020B0604030504040204" pitchFamily="50" charset="-128"/>
            </a:endParaRPr>
          </a:p>
          <a:p>
            <a:pPr algn="l"/>
            <a:r>
              <a:rPr kumimoji="1" lang="ja-JP" altLang="en-US" sz="2800" dirty="0">
                <a:latin typeface="メイリオ" panose="020B0604030504040204" pitchFamily="50" charset="-128"/>
                <a:ea typeface="メイリオ" panose="020B0604030504040204" pitchFamily="50" charset="-128"/>
              </a:rPr>
              <a:t>　　（別紙　</a:t>
            </a:r>
            <a:r>
              <a:rPr kumimoji="1" lang="en-US" altLang="ja-JP" sz="2800" dirty="0" err="1">
                <a:latin typeface="メイリオ" panose="020B0604030504040204" pitchFamily="50" charset="-128"/>
                <a:ea typeface="メイリオ" panose="020B0604030504040204" pitchFamily="50" charset="-128"/>
              </a:rPr>
              <a:t>anaconda.ppy</a:t>
            </a:r>
            <a:r>
              <a:rPr kumimoji="1" lang="ja-JP" altLang="en-US" sz="2800" dirty="0">
                <a:latin typeface="メイリオ" panose="020B0604030504040204" pitchFamily="50" charset="-128"/>
                <a:ea typeface="メイリオ" panose="020B0604030504040204" pitchFamily="50" charset="-128"/>
              </a:rPr>
              <a:t>に正確に準拠すること）</a:t>
            </a:r>
            <a:endParaRPr kumimoji="1" lang="en-US" altLang="ja-JP" sz="2800" dirty="0">
              <a:latin typeface="メイリオ" panose="020B0604030504040204" pitchFamily="50" charset="-128"/>
              <a:ea typeface="メイリオ" panose="020B0604030504040204" pitchFamily="50" charset="-128"/>
            </a:endParaRPr>
          </a:p>
          <a:p>
            <a:pPr marL="514350" indent="-514350" algn="l">
              <a:buFont typeface="+mj-lt"/>
              <a:buAutoNum type="arabicPeriod"/>
            </a:pPr>
            <a:endParaRPr kumimoji="1" lang="en-US" altLang="ja-JP" sz="2800" dirty="0">
              <a:latin typeface="メイリオ" panose="020B0604030504040204" pitchFamily="50" charset="-128"/>
              <a:ea typeface="メイリオ" panose="020B0604030504040204" pitchFamily="50" charset="-128"/>
            </a:endParaRPr>
          </a:p>
          <a:p>
            <a:pPr algn="l"/>
            <a:r>
              <a:rPr kumimoji="1" lang="en-US" altLang="ja-JP" sz="2800" dirty="0">
                <a:latin typeface="メイリオ" panose="020B0604030504040204" pitchFamily="50" charset="-128"/>
                <a:ea typeface="メイリオ" panose="020B0604030504040204" pitchFamily="50" charset="-128"/>
              </a:rPr>
              <a:t>2. </a:t>
            </a:r>
            <a:r>
              <a:rPr kumimoji="1" lang="ja-JP" altLang="en-US" sz="2800" dirty="0">
                <a:latin typeface="メイリオ" panose="020B0604030504040204" pitchFamily="50" charset="-128"/>
                <a:ea typeface="メイリオ" panose="020B0604030504040204" pitchFamily="50" charset="-128"/>
              </a:rPr>
              <a:t>テキストエディタ</a:t>
            </a:r>
            <a:r>
              <a:rPr kumimoji="1" lang="en-US" altLang="ja-JP" sz="2800" dirty="0">
                <a:latin typeface="メイリオ" panose="020B0604030504040204" pitchFamily="50" charset="-128"/>
                <a:ea typeface="メイリオ" panose="020B0604030504040204" pitchFamily="50" charset="-128"/>
              </a:rPr>
              <a:t>vs code</a:t>
            </a:r>
            <a:r>
              <a:rPr kumimoji="1" lang="ja-JP" altLang="en-US" sz="2800" dirty="0">
                <a:latin typeface="メイリオ" panose="020B0604030504040204" pitchFamily="50" charset="-128"/>
                <a:ea typeface="メイリオ" panose="020B0604030504040204" pitchFamily="50" charset="-128"/>
              </a:rPr>
              <a:t>のインストールもやっておいてください。</a:t>
            </a:r>
            <a:endParaRPr kumimoji="1" lang="en-US" altLang="ja-JP" sz="2800" dirty="0">
              <a:latin typeface="メイリオ" panose="020B0604030504040204" pitchFamily="50" charset="-128"/>
              <a:ea typeface="メイリオ" panose="020B0604030504040204" pitchFamily="50" charset="-128"/>
            </a:endParaRPr>
          </a:p>
          <a:p>
            <a:pPr algn="l"/>
            <a:r>
              <a:rPr kumimoji="1" lang="ja-JP" altLang="en-US" sz="2800" dirty="0">
                <a:latin typeface="メイリオ" panose="020B0604030504040204" pitchFamily="50" charset="-128"/>
                <a:ea typeface="メイリオ" panose="020B0604030504040204" pitchFamily="50" charset="-128"/>
              </a:rPr>
              <a:t>　　（別紙　</a:t>
            </a:r>
            <a:r>
              <a:rPr kumimoji="1" lang="en-US" altLang="ja-JP" sz="2800" dirty="0">
                <a:latin typeface="メイリオ" panose="020B0604030504040204" pitchFamily="50" charset="-128"/>
                <a:ea typeface="メイリオ" panose="020B0604030504040204" pitchFamily="50" charset="-128"/>
              </a:rPr>
              <a:t>vs </a:t>
            </a:r>
            <a:r>
              <a:rPr kumimoji="1" lang="en-US" altLang="ja-JP" sz="2800" dirty="0" err="1">
                <a:latin typeface="メイリオ" panose="020B0604030504040204" pitchFamily="50" charset="-128"/>
                <a:ea typeface="メイリオ" panose="020B0604030504040204" pitchFamily="50" charset="-128"/>
              </a:rPr>
              <a:t>code.ppty</a:t>
            </a:r>
            <a:r>
              <a:rPr kumimoji="1" lang="en-US" altLang="ja-JP" sz="2800" dirty="0">
                <a:latin typeface="メイリオ" panose="020B0604030504040204" pitchFamily="50" charset="-128"/>
                <a:ea typeface="メイリオ" panose="020B0604030504040204" pitchFamily="50" charset="-128"/>
              </a:rPr>
              <a:t>)</a:t>
            </a:r>
            <a:endParaRPr kumimoji="1" lang="ja-JP" altLang="en-US" sz="28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00EF38D9-BCBB-4887-6BE8-2FAF0F3523D8}"/>
              </a:ext>
            </a:extLst>
          </p:cNvPr>
          <p:cNvSpPr txBox="1"/>
          <p:nvPr/>
        </p:nvSpPr>
        <p:spPr>
          <a:xfrm>
            <a:off x="628650" y="876300"/>
            <a:ext cx="141577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宿　題</a:t>
            </a:r>
          </a:p>
        </p:txBody>
      </p:sp>
    </p:spTree>
    <p:extLst>
      <p:ext uri="{BB962C8B-B14F-4D97-AF65-F5344CB8AC3E}">
        <p14:creationId xmlns:p14="http://schemas.microsoft.com/office/powerpoint/2010/main" val="71050246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02D65F5-65C2-4939-9DC1-9130FCFE4430}"/>
              </a:ext>
            </a:extLst>
          </p:cNvPr>
          <p:cNvSpPr txBox="1"/>
          <p:nvPr/>
        </p:nvSpPr>
        <p:spPr>
          <a:xfrm>
            <a:off x="210621" y="418153"/>
            <a:ext cx="11741893" cy="1077218"/>
          </a:xfrm>
          <a:prstGeom prst="rect">
            <a:avLst/>
          </a:prstGeom>
          <a:noFill/>
        </p:spPr>
        <p:txBody>
          <a:bodyPr wrap="square" rtlCol="0">
            <a:spAutoFit/>
          </a:bodyPr>
          <a:lstStyle/>
          <a:p>
            <a:pPr algn="l"/>
            <a:r>
              <a:rPr kumimoji="1" lang="ja-JP" altLang="en-US" sz="3200" b="1" dirty="0">
                <a:latin typeface="メイリオ" panose="020B0604030504040204" pitchFamily="50" charset="-128"/>
                <a:ea typeface="メイリオ" panose="020B0604030504040204" pitchFamily="50" charset="-128"/>
              </a:rPr>
              <a:t>インターネットにいろいろなデータサイエンスの解説やプログラミングサンプルが転がっている</a:t>
            </a:r>
          </a:p>
        </p:txBody>
      </p:sp>
      <p:sp>
        <p:nvSpPr>
          <p:cNvPr id="3" name="テキスト ボックス 2">
            <a:extLst>
              <a:ext uri="{FF2B5EF4-FFF2-40B4-BE49-F238E27FC236}">
                <a16:creationId xmlns:a16="http://schemas.microsoft.com/office/drawing/2014/main" id="{8B8754EA-AB76-4254-ADE9-D77620F63C96}"/>
              </a:ext>
            </a:extLst>
          </p:cNvPr>
          <p:cNvSpPr txBox="1"/>
          <p:nvPr/>
        </p:nvSpPr>
        <p:spPr>
          <a:xfrm>
            <a:off x="3126515" y="5825602"/>
            <a:ext cx="6340197" cy="707886"/>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ググるといろいろなプログラム例が載っているので、</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どんどんパクってください。</a:t>
            </a:r>
          </a:p>
        </p:txBody>
      </p:sp>
      <p:sp>
        <p:nvSpPr>
          <p:cNvPr id="4" name="テキスト ボックス 3">
            <a:extLst>
              <a:ext uri="{FF2B5EF4-FFF2-40B4-BE49-F238E27FC236}">
                <a16:creationId xmlns:a16="http://schemas.microsoft.com/office/drawing/2014/main" id="{F0A2D942-0E1B-4131-82A5-17E7A183FCCA}"/>
              </a:ext>
            </a:extLst>
          </p:cNvPr>
          <p:cNvSpPr txBox="1"/>
          <p:nvPr/>
        </p:nvSpPr>
        <p:spPr>
          <a:xfrm>
            <a:off x="141047" y="1419718"/>
            <a:ext cx="11960757" cy="707886"/>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データサイエンス、</a:t>
            </a:r>
            <a:r>
              <a:rPr kumimoji="1" lang="en-US" altLang="ja-JP" sz="2000" dirty="0">
                <a:latin typeface="メイリオ" panose="020B0604030504040204" pitchFamily="50" charset="-128"/>
                <a:ea typeface="メイリオ" panose="020B0604030504040204" pitchFamily="50" charset="-128"/>
              </a:rPr>
              <a:t>python</a:t>
            </a:r>
            <a:r>
              <a:rPr kumimoji="1" lang="ja-JP" altLang="en-US" sz="2000" dirty="0">
                <a:latin typeface="メイリオ" panose="020B0604030504040204" pitchFamily="50" charset="-128"/>
                <a:ea typeface="メイリオ" panose="020B0604030504040204" pitchFamily="50" charset="-128"/>
              </a:rPr>
              <a:t>は進化が速いので、本よりインターネットのほうが新しいアイデア、技術が豊富かつ非常にわかりやすい！</a:t>
            </a:r>
          </a:p>
        </p:txBody>
      </p:sp>
      <p:pic>
        <p:nvPicPr>
          <p:cNvPr id="1026" name="Picture 2" descr="「qiita」の画像検索結果">
            <a:extLst>
              <a:ext uri="{FF2B5EF4-FFF2-40B4-BE49-F238E27FC236}">
                <a16:creationId xmlns:a16="http://schemas.microsoft.com/office/drawing/2014/main" id="{CBFC5909-C53A-47B8-8226-F467F4493A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0689" y="2423906"/>
            <a:ext cx="1771650" cy="1771650"/>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1A0F6BE2-31A5-4CFE-B51C-0C7692310BFF}"/>
              </a:ext>
            </a:extLst>
          </p:cNvPr>
          <p:cNvSpPr txBox="1"/>
          <p:nvPr/>
        </p:nvSpPr>
        <p:spPr>
          <a:xfrm>
            <a:off x="4704522" y="2882349"/>
            <a:ext cx="2423420" cy="830997"/>
          </a:xfrm>
          <a:prstGeom prst="rect">
            <a:avLst/>
          </a:prstGeom>
          <a:noFill/>
        </p:spPr>
        <p:txBody>
          <a:bodyPr wrap="none" rtlCol="0">
            <a:spAutoFit/>
          </a:bodyPr>
          <a:lstStyle/>
          <a:p>
            <a:r>
              <a:rPr lang="en-US" altLang="ja-JP" sz="2400" dirty="0">
                <a:hlinkClick r:id="rId3"/>
              </a:rPr>
              <a:t>https://qiita.com/</a:t>
            </a:r>
            <a:endParaRPr lang="en-US" altLang="ja-JP" sz="2400" dirty="0"/>
          </a:p>
          <a:p>
            <a:endParaRPr kumimoji="1" lang="ja-JP" altLang="en-US" sz="2400" dirty="0">
              <a:latin typeface="メイリオ" panose="020B0604030504040204" pitchFamily="50" charset="-128"/>
              <a:ea typeface="メイリオ" panose="020B0604030504040204" pitchFamily="50" charset="-128"/>
            </a:endParaRPr>
          </a:p>
        </p:txBody>
      </p:sp>
      <p:pic>
        <p:nvPicPr>
          <p:cNvPr id="6" name="図 5">
            <a:extLst>
              <a:ext uri="{FF2B5EF4-FFF2-40B4-BE49-F238E27FC236}">
                <a16:creationId xmlns:a16="http://schemas.microsoft.com/office/drawing/2014/main" id="{0BA336C1-105C-4643-B279-D7F11EFE556B}"/>
              </a:ext>
            </a:extLst>
          </p:cNvPr>
          <p:cNvPicPr>
            <a:picLocks noChangeAspect="1"/>
          </p:cNvPicPr>
          <p:nvPr/>
        </p:nvPicPr>
        <p:blipFill>
          <a:blip r:embed="rId4"/>
          <a:stretch>
            <a:fillRect/>
          </a:stretch>
        </p:blipFill>
        <p:spPr>
          <a:xfrm>
            <a:off x="2090530" y="4584959"/>
            <a:ext cx="2752725" cy="1000125"/>
          </a:xfrm>
          <a:prstGeom prst="rect">
            <a:avLst/>
          </a:prstGeom>
        </p:spPr>
      </p:pic>
      <p:sp>
        <p:nvSpPr>
          <p:cNvPr id="7" name="テキスト ボックス 6">
            <a:extLst>
              <a:ext uri="{FF2B5EF4-FFF2-40B4-BE49-F238E27FC236}">
                <a16:creationId xmlns:a16="http://schemas.microsoft.com/office/drawing/2014/main" id="{284DA5BE-06DB-4D16-A208-DEBD22665319}"/>
              </a:ext>
            </a:extLst>
          </p:cNvPr>
          <p:cNvSpPr txBox="1"/>
          <p:nvPr/>
        </p:nvSpPr>
        <p:spPr>
          <a:xfrm>
            <a:off x="5112027" y="4854188"/>
            <a:ext cx="2810449" cy="461665"/>
          </a:xfrm>
          <a:prstGeom prst="rect">
            <a:avLst/>
          </a:prstGeom>
          <a:noFill/>
        </p:spPr>
        <p:txBody>
          <a:bodyPr wrap="none" rtlCol="0">
            <a:spAutoFit/>
          </a:bodyPr>
          <a:lstStyle/>
          <a:p>
            <a:r>
              <a:rPr lang="en-US" altLang="ja-JP" sz="2400" dirty="0">
                <a:hlinkClick r:id="rId5"/>
              </a:rPr>
              <a:t>https://mathtrain.jp/</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456066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0E1A8E8-C367-4750-9DDB-5611FE8A464B}"/>
              </a:ext>
            </a:extLst>
          </p:cNvPr>
          <p:cNvSpPr txBox="1"/>
          <p:nvPr/>
        </p:nvSpPr>
        <p:spPr>
          <a:xfrm>
            <a:off x="481192" y="2823099"/>
            <a:ext cx="6750566" cy="584775"/>
          </a:xfrm>
          <a:prstGeom prst="rect">
            <a:avLst/>
          </a:prstGeom>
          <a:noFill/>
        </p:spPr>
        <p:txBody>
          <a:bodyPr wrap="none" rtlCol="0">
            <a:spAutoFit/>
          </a:bodyPr>
          <a:lstStyle/>
          <a:p>
            <a:r>
              <a:rPr kumimoji="1" lang="ja-JP" altLang="en-US" sz="3200" dirty="0">
                <a:latin typeface="メイリオ" panose="020B0604030504040204" pitchFamily="50" charset="-128"/>
                <a:ea typeface="メイリオ" panose="020B0604030504040204" pitchFamily="50" charset="-128"/>
              </a:rPr>
              <a:t>テキストマイニングの実用サービス</a:t>
            </a:r>
          </a:p>
        </p:txBody>
      </p:sp>
    </p:spTree>
    <p:extLst>
      <p:ext uri="{BB962C8B-B14F-4D97-AF65-F5344CB8AC3E}">
        <p14:creationId xmlns:p14="http://schemas.microsoft.com/office/powerpoint/2010/main" val="13757305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80643187-CD02-469F-9C9A-0F2942ED614E}"/>
              </a:ext>
            </a:extLst>
          </p:cNvPr>
          <p:cNvPicPr>
            <a:picLocks noChangeAspect="1"/>
          </p:cNvPicPr>
          <p:nvPr/>
        </p:nvPicPr>
        <p:blipFill>
          <a:blip r:embed="rId2"/>
          <a:stretch>
            <a:fillRect/>
          </a:stretch>
        </p:blipFill>
        <p:spPr>
          <a:xfrm>
            <a:off x="1614950" y="1949481"/>
            <a:ext cx="9210675" cy="4429125"/>
          </a:xfrm>
          <a:prstGeom prst="rect">
            <a:avLst/>
          </a:prstGeom>
        </p:spPr>
      </p:pic>
      <p:sp>
        <p:nvSpPr>
          <p:cNvPr id="4" name="テキスト ボックス 3">
            <a:extLst>
              <a:ext uri="{FF2B5EF4-FFF2-40B4-BE49-F238E27FC236}">
                <a16:creationId xmlns:a16="http://schemas.microsoft.com/office/drawing/2014/main" id="{4B7418D7-6AD6-47B4-BEB6-1735C928F32E}"/>
              </a:ext>
            </a:extLst>
          </p:cNvPr>
          <p:cNvSpPr txBox="1"/>
          <p:nvPr/>
        </p:nvSpPr>
        <p:spPr>
          <a:xfrm>
            <a:off x="3373514" y="479394"/>
            <a:ext cx="5211683" cy="523220"/>
          </a:xfrm>
          <a:prstGeom prst="rect">
            <a:avLst/>
          </a:prstGeom>
          <a:noFill/>
        </p:spPr>
        <p:txBody>
          <a:bodyPr wrap="none" rtlCol="0">
            <a:spAutoFit/>
          </a:bodyPr>
          <a:lstStyle/>
          <a:p>
            <a:pPr algn="l"/>
            <a:r>
              <a:rPr kumimoji="1" lang="ja-JP" altLang="en-US" sz="2800" dirty="0">
                <a:latin typeface="メイリオ" panose="020B0604030504040204" pitchFamily="50" charset="-128"/>
                <a:ea typeface="メイリオ" panose="020B0604030504040204" pitchFamily="50" charset="-128"/>
              </a:rPr>
              <a:t>ちょっと曖昧な検索キーワード</a:t>
            </a:r>
          </a:p>
        </p:txBody>
      </p:sp>
      <p:cxnSp>
        <p:nvCxnSpPr>
          <p:cNvPr id="7" name="直線コネクタ 6">
            <a:extLst>
              <a:ext uri="{FF2B5EF4-FFF2-40B4-BE49-F238E27FC236}">
                <a16:creationId xmlns:a16="http://schemas.microsoft.com/office/drawing/2014/main" id="{F97BEBB2-C916-41C2-966C-6AE991A25B6C}"/>
              </a:ext>
            </a:extLst>
          </p:cNvPr>
          <p:cNvCxnSpPr/>
          <p:nvPr/>
        </p:nvCxnSpPr>
        <p:spPr>
          <a:xfrm>
            <a:off x="4376692" y="4445909"/>
            <a:ext cx="221942"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AD15201D-8041-48A9-A10E-67E0991FF05B}"/>
              </a:ext>
            </a:extLst>
          </p:cNvPr>
          <p:cNvSpPr txBox="1"/>
          <p:nvPr/>
        </p:nvSpPr>
        <p:spPr>
          <a:xfrm>
            <a:off x="2866065" y="1500231"/>
            <a:ext cx="3243196" cy="646331"/>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dirty="0">
                <a:latin typeface="メイリオ" panose="020B0604030504040204" pitchFamily="50" charset="-128"/>
                <a:ea typeface="メイリオ" panose="020B0604030504040204" pitchFamily="50" charset="-128"/>
              </a:rPr>
              <a:t>単語の切れ目がわからない</a:t>
            </a:r>
            <a:endParaRPr kumimoji="1" lang="en-US" altLang="ja-JP" dirty="0">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kumimoji="1" lang="ja-JP" altLang="en-US" dirty="0">
                <a:latin typeface="メイリオ" panose="020B0604030504040204" pitchFamily="50" charset="-128"/>
                <a:ea typeface="メイリオ" panose="020B0604030504040204" pitchFamily="50" charset="-128"/>
              </a:rPr>
              <a:t>間違った文字が入っている</a:t>
            </a:r>
          </a:p>
        </p:txBody>
      </p:sp>
    </p:spTree>
    <p:extLst>
      <p:ext uri="{BB962C8B-B14F-4D97-AF65-F5344CB8AC3E}">
        <p14:creationId xmlns:p14="http://schemas.microsoft.com/office/powerpoint/2010/main" val="4283912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E4C18BC3-2C93-44FC-9656-F7E9342AB48A}"/>
              </a:ext>
            </a:extLst>
          </p:cNvPr>
          <p:cNvPicPr>
            <a:picLocks noChangeAspect="1"/>
          </p:cNvPicPr>
          <p:nvPr/>
        </p:nvPicPr>
        <p:blipFill>
          <a:blip r:embed="rId2"/>
          <a:stretch>
            <a:fillRect/>
          </a:stretch>
        </p:blipFill>
        <p:spPr>
          <a:xfrm>
            <a:off x="1704731" y="785409"/>
            <a:ext cx="8782537" cy="6072591"/>
          </a:xfrm>
          <a:prstGeom prst="rect">
            <a:avLst/>
          </a:prstGeom>
        </p:spPr>
      </p:pic>
      <p:sp>
        <p:nvSpPr>
          <p:cNvPr id="4" name="テキスト ボックス 3">
            <a:extLst>
              <a:ext uri="{FF2B5EF4-FFF2-40B4-BE49-F238E27FC236}">
                <a16:creationId xmlns:a16="http://schemas.microsoft.com/office/drawing/2014/main" id="{B0EC7C14-608D-4929-BD77-51283739CFF0}"/>
              </a:ext>
            </a:extLst>
          </p:cNvPr>
          <p:cNvSpPr txBox="1"/>
          <p:nvPr/>
        </p:nvSpPr>
        <p:spPr>
          <a:xfrm>
            <a:off x="3533313" y="186431"/>
            <a:ext cx="5570756" cy="523220"/>
          </a:xfrm>
          <a:prstGeom prst="rect">
            <a:avLst/>
          </a:prstGeom>
          <a:noFill/>
        </p:spPr>
        <p:txBody>
          <a:bodyPr wrap="none" rtlCol="0">
            <a:spAutoFit/>
          </a:bodyPr>
          <a:lstStyle/>
          <a:p>
            <a:pPr algn="l"/>
            <a:r>
              <a:rPr kumimoji="1" lang="ja-JP" altLang="en-US" sz="2800" dirty="0">
                <a:latin typeface="メイリオ" panose="020B0604030504040204" pitchFamily="50" charset="-128"/>
                <a:ea typeface="メイリオ" panose="020B0604030504040204" pitchFamily="50" charset="-128"/>
              </a:rPr>
              <a:t>正しい単語列に自動補正している</a:t>
            </a:r>
          </a:p>
        </p:txBody>
      </p:sp>
    </p:spTree>
    <p:extLst>
      <p:ext uri="{BB962C8B-B14F-4D97-AF65-F5344CB8AC3E}">
        <p14:creationId xmlns:p14="http://schemas.microsoft.com/office/powerpoint/2010/main" val="3364922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DA0CD7D7-ACE5-4568-AC43-70F4D3B26D24}"/>
              </a:ext>
            </a:extLst>
          </p:cNvPr>
          <p:cNvPicPr>
            <a:picLocks noChangeAspect="1"/>
          </p:cNvPicPr>
          <p:nvPr/>
        </p:nvPicPr>
        <p:blipFill>
          <a:blip r:embed="rId2"/>
          <a:stretch>
            <a:fillRect/>
          </a:stretch>
        </p:blipFill>
        <p:spPr>
          <a:xfrm>
            <a:off x="639583" y="1708039"/>
            <a:ext cx="5219700" cy="3314700"/>
          </a:xfrm>
          <a:prstGeom prst="rect">
            <a:avLst/>
          </a:prstGeom>
        </p:spPr>
      </p:pic>
      <p:pic>
        <p:nvPicPr>
          <p:cNvPr id="6" name="図 5">
            <a:extLst>
              <a:ext uri="{FF2B5EF4-FFF2-40B4-BE49-F238E27FC236}">
                <a16:creationId xmlns:a16="http://schemas.microsoft.com/office/drawing/2014/main" id="{1A364611-F944-487F-AF67-628C438D4EC6}"/>
              </a:ext>
            </a:extLst>
          </p:cNvPr>
          <p:cNvPicPr>
            <a:picLocks noChangeAspect="1"/>
          </p:cNvPicPr>
          <p:nvPr/>
        </p:nvPicPr>
        <p:blipFill>
          <a:blip r:embed="rId3"/>
          <a:stretch>
            <a:fillRect/>
          </a:stretch>
        </p:blipFill>
        <p:spPr>
          <a:xfrm>
            <a:off x="6332719" y="1708039"/>
            <a:ext cx="5429250" cy="3152775"/>
          </a:xfrm>
          <a:prstGeom prst="rect">
            <a:avLst/>
          </a:prstGeom>
        </p:spPr>
      </p:pic>
      <p:sp>
        <p:nvSpPr>
          <p:cNvPr id="7" name="テキスト ボックス 6">
            <a:extLst>
              <a:ext uri="{FF2B5EF4-FFF2-40B4-BE49-F238E27FC236}">
                <a16:creationId xmlns:a16="http://schemas.microsoft.com/office/drawing/2014/main" id="{A6433EC5-6894-45BD-8BF0-5511286334F8}"/>
              </a:ext>
            </a:extLst>
          </p:cNvPr>
          <p:cNvSpPr txBox="1"/>
          <p:nvPr/>
        </p:nvSpPr>
        <p:spPr>
          <a:xfrm>
            <a:off x="3249433" y="420525"/>
            <a:ext cx="5379999" cy="584775"/>
          </a:xfrm>
          <a:prstGeom prst="rect">
            <a:avLst/>
          </a:prstGeom>
          <a:noFill/>
        </p:spPr>
        <p:txBody>
          <a:bodyPr wrap="none" rtlCol="0">
            <a:spAutoFit/>
          </a:bodyPr>
          <a:lstStyle/>
          <a:p>
            <a:r>
              <a:rPr kumimoji="1" lang="en-US" altLang="ja-JP" sz="3200" b="1" dirty="0">
                <a:latin typeface="メイリオ" panose="020B0604030504040204" pitchFamily="50" charset="-128"/>
                <a:ea typeface="メイリオ" panose="020B0604030504040204" pitchFamily="50" charset="-128"/>
                <a:cs typeface="Microsoft Sans Serif" panose="020B0604020202020204" pitchFamily="34" charset="0"/>
              </a:rPr>
              <a:t>Google</a:t>
            </a:r>
            <a:r>
              <a:rPr kumimoji="1" lang="ja-JP" altLang="en-US" sz="3200" b="1" dirty="0">
                <a:latin typeface="メイリオ" panose="020B0604030504040204" pitchFamily="50" charset="-128"/>
                <a:ea typeface="メイリオ" panose="020B0604030504040204" pitchFamily="50" charset="-128"/>
                <a:cs typeface="Microsoft Sans Serif" panose="020B0604020202020204" pitchFamily="34" charset="0"/>
              </a:rPr>
              <a:t>オートコンプリート</a:t>
            </a:r>
          </a:p>
        </p:txBody>
      </p:sp>
      <p:sp>
        <p:nvSpPr>
          <p:cNvPr id="8" name="テキスト ボックス 7">
            <a:extLst>
              <a:ext uri="{FF2B5EF4-FFF2-40B4-BE49-F238E27FC236}">
                <a16:creationId xmlns:a16="http://schemas.microsoft.com/office/drawing/2014/main" id="{3FE6D7F8-7D59-4AC5-B20E-7A3F2EDA1702}"/>
              </a:ext>
            </a:extLst>
          </p:cNvPr>
          <p:cNvSpPr txBox="1"/>
          <p:nvPr/>
        </p:nvSpPr>
        <p:spPr>
          <a:xfrm>
            <a:off x="4266539" y="1116436"/>
            <a:ext cx="3185487" cy="369332"/>
          </a:xfrm>
          <a:prstGeom prst="rect">
            <a:avLst/>
          </a:prstGeom>
          <a:noFill/>
        </p:spPr>
        <p:txBody>
          <a:bodyPr wrap="none" rtlCol="0">
            <a:spAutoFit/>
          </a:bodyPr>
          <a:lstStyle/>
          <a:p>
            <a:r>
              <a:rPr kumimoji="1" lang="ja-JP" altLang="en-US" dirty="0"/>
              <a:t>世界中の検索の傾向を集める</a:t>
            </a:r>
          </a:p>
        </p:txBody>
      </p:sp>
    </p:spTree>
    <p:extLst>
      <p:ext uri="{BB962C8B-B14F-4D97-AF65-F5344CB8AC3E}">
        <p14:creationId xmlns:p14="http://schemas.microsoft.com/office/powerpoint/2010/main" val="2578454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 2">
            <a:extLst>
              <a:ext uri="{FF2B5EF4-FFF2-40B4-BE49-F238E27FC236}">
                <a16:creationId xmlns:a16="http://schemas.microsoft.com/office/drawing/2014/main" id="{7097BDBF-930C-4667-AA2D-13CDC59B5EF2}"/>
              </a:ext>
            </a:extLst>
          </p:cNvPr>
          <p:cNvGraphicFramePr>
            <a:graphicFrameLocks noGrp="1"/>
          </p:cNvGraphicFramePr>
          <p:nvPr/>
        </p:nvGraphicFramePr>
        <p:xfrm>
          <a:off x="2027257" y="1995573"/>
          <a:ext cx="7585036" cy="3113881"/>
        </p:xfrm>
        <a:graphic>
          <a:graphicData uri="http://schemas.openxmlformats.org/drawingml/2006/table">
            <a:tbl>
              <a:tblPr firstRow="1" bandRow="1">
                <a:tableStyleId>{5940675A-B579-460E-94D1-54222C63F5DA}</a:tableStyleId>
              </a:tblPr>
              <a:tblGrid>
                <a:gridCol w="1599994">
                  <a:extLst>
                    <a:ext uri="{9D8B030D-6E8A-4147-A177-3AD203B41FA5}">
                      <a16:colId xmlns:a16="http://schemas.microsoft.com/office/drawing/2014/main" val="3486616499"/>
                    </a:ext>
                  </a:extLst>
                </a:gridCol>
                <a:gridCol w="997507">
                  <a:extLst>
                    <a:ext uri="{9D8B030D-6E8A-4147-A177-3AD203B41FA5}">
                      <a16:colId xmlns:a16="http://schemas.microsoft.com/office/drawing/2014/main" val="2108082540"/>
                    </a:ext>
                  </a:extLst>
                </a:gridCol>
                <a:gridCol w="997507">
                  <a:extLst>
                    <a:ext uri="{9D8B030D-6E8A-4147-A177-3AD203B41FA5}">
                      <a16:colId xmlns:a16="http://schemas.microsoft.com/office/drawing/2014/main" val="1528162130"/>
                    </a:ext>
                  </a:extLst>
                </a:gridCol>
                <a:gridCol w="997507">
                  <a:extLst>
                    <a:ext uri="{9D8B030D-6E8A-4147-A177-3AD203B41FA5}">
                      <a16:colId xmlns:a16="http://schemas.microsoft.com/office/drawing/2014/main" val="3023973026"/>
                    </a:ext>
                  </a:extLst>
                </a:gridCol>
                <a:gridCol w="997507">
                  <a:extLst>
                    <a:ext uri="{9D8B030D-6E8A-4147-A177-3AD203B41FA5}">
                      <a16:colId xmlns:a16="http://schemas.microsoft.com/office/drawing/2014/main" val="1494510850"/>
                    </a:ext>
                  </a:extLst>
                </a:gridCol>
                <a:gridCol w="997507">
                  <a:extLst>
                    <a:ext uri="{9D8B030D-6E8A-4147-A177-3AD203B41FA5}">
                      <a16:colId xmlns:a16="http://schemas.microsoft.com/office/drawing/2014/main" val="820222049"/>
                    </a:ext>
                  </a:extLst>
                </a:gridCol>
                <a:gridCol w="997507">
                  <a:extLst>
                    <a:ext uri="{9D8B030D-6E8A-4147-A177-3AD203B41FA5}">
                      <a16:colId xmlns:a16="http://schemas.microsoft.com/office/drawing/2014/main" val="2711270762"/>
                    </a:ext>
                  </a:extLst>
                </a:gridCol>
              </a:tblGrid>
              <a:tr h="437773">
                <a:tc>
                  <a:txBody>
                    <a:bodyPr/>
                    <a:lstStyle/>
                    <a:p>
                      <a:endParaRPr kumimoji="1" lang="ja-JP" altLang="en-US" sz="2000" dirty="0"/>
                    </a:p>
                  </a:txBody>
                  <a:tcPr/>
                </a:tc>
                <a:tc>
                  <a:txBody>
                    <a:bodyPr/>
                    <a:lstStyle/>
                    <a:p>
                      <a:r>
                        <a:rPr kumimoji="1" lang="ja-JP" altLang="en-US" sz="2000" dirty="0"/>
                        <a:t>書籍</a:t>
                      </a:r>
                      <a:r>
                        <a:rPr kumimoji="1" lang="en-US" altLang="ja-JP" sz="2000" dirty="0"/>
                        <a:t>1</a:t>
                      </a:r>
                      <a:endParaRPr kumimoji="1" lang="ja-JP" altLang="en-US" sz="2000" dirty="0"/>
                    </a:p>
                  </a:txBody>
                  <a:tcPr/>
                </a:tc>
                <a:tc>
                  <a:txBody>
                    <a:bodyPr/>
                    <a:lstStyle/>
                    <a:p>
                      <a:r>
                        <a:rPr kumimoji="1" lang="ja-JP" altLang="en-US" sz="2000" dirty="0"/>
                        <a:t>書籍</a:t>
                      </a:r>
                      <a:r>
                        <a:rPr kumimoji="1" lang="en-US" altLang="ja-JP" sz="2000" dirty="0"/>
                        <a:t>2</a:t>
                      </a:r>
                      <a:endParaRPr kumimoji="1" lang="ja-JP" altLang="en-US" sz="2000" dirty="0"/>
                    </a:p>
                  </a:txBody>
                  <a:tcPr/>
                </a:tc>
                <a:tc>
                  <a:txBody>
                    <a:bodyPr/>
                    <a:lstStyle/>
                    <a:p>
                      <a:r>
                        <a:rPr kumimoji="1" lang="ja-JP" altLang="en-US" sz="2000" dirty="0"/>
                        <a:t>書籍</a:t>
                      </a:r>
                      <a:r>
                        <a:rPr kumimoji="1" lang="en-US" altLang="ja-JP" sz="2000" dirty="0"/>
                        <a:t>3</a:t>
                      </a:r>
                      <a:endParaRPr kumimoji="1" lang="ja-JP" altLang="en-US" sz="2000" dirty="0"/>
                    </a:p>
                  </a:txBody>
                  <a:tcPr/>
                </a:tc>
                <a:tc>
                  <a:txBody>
                    <a:bodyPr/>
                    <a:lstStyle/>
                    <a:p>
                      <a:r>
                        <a:rPr kumimoji="1" lang="ja-JP" altLang="en-US" sz="2000" dirty="0"/>
                        <a:t>書籍</a:t>
                      </a:r>
                      <a:r>
                        <a:rPr kumimoji="1" lang="en-US" altLang="ja-JP" sz="2000" dirty="0"/>
                        <a:t>4</a:t>
                      </a:r>
                      <a:endParaRPr kumimoji="1" lang="ja-JP" altLang="en-US" sz="2000" dirty="0"/>
                    </a:p>
                  </a:txBody>
                  <a:tcPr/>
                </a:tc>
                <a:tc>
                  <a:txBody>
                    <a:bodyPr/>
                    <a:lstStyle/>
                    <a:p>
                      <a:endParaRPr kumimoji="1" lang="ja-JP" altLang="en-US" sz="2000" dirty="0"/>
                    </a:p>
                  </a:txBody>
                  <a:tcPr/>
                </a:tc>
                <a:tc>
                  <a:txBody>
                    <a:bodyPr/>
                    <a:lstStyle/>
                    <a:p>
                      <a:r>
                        <a:rPr kumimoji="1" lang="ja-JP" altLang="en-US" sz="2000" dirty="0"/>
                        <a:t>書籍</a:t>
                      </a:r>
                      <a:r>
                        <a:rPr kumimoji="1" lang="en-US" altLang="ja-JP" sz="2000" dirty="0"/>
                        <a:t>N</a:t>
                      </a:r>
                      <a:endParaRPr kumimoji="1" lang="ja-JP" altLang="en-US" sz="2000" dirty="0"/>
                    </a:p>
                  </a:txBody>
                  <a:tcPr/>
                </a:tc>
                <a:extLst>
                  <a:ext uri="{0D108BD9-81ED-4DB2-BD59-A6C34878D82A}">
                    <a16:rowId xmlns:a16="http://schemas.microsoft.com/office/drawing/2014/main" val="4076841171"/>
                  </a:ext>
                </a:extLst>
              </a:tr>
              <a:tr h="446018">
                <a:tc>
                  <a:txBody>
                    <a:bodyPr/>
                    <a:lstStyle/>
                    <a:p>
                      <a:r>
                        <a:rPr kumimoji="1" lang="ja-JP" altLang="en-US" sz="2000" dirty="0"/>
                        <a:t>ユーザー</a:t>
                      </a:r>
                      <a:r>
                        <a:rPr kumimoji="1" lang="en-US" altLang="ja-JP" sz="2000" dirty="0"/>
                        <a:t>A</a:t>
                      </a:r>
                      <a:endParaRPr kumimoji="1" lang="ja-JP" altLang="en-US" sz="2000" dirty="0"/>
                    </a:p>
                  </a:txBody>
                  <a:tcPr>
                    <a:noFill/>
                  </a:tcPr>
                </a:tc>
                <a:tc>
                  <a:txBody>
                    <a:bodyPr/>
                    <a:lstStyle/>
                    <a:p>
                      <a:pPr algn="ctr"/>
                      <a:r>
                        <a:rPr kumimoji="1" lang="en-US" altLang="ja-JP" sz="2000" dirty="0"/>
                        <a:t>1</a:t>
                      </a:r>
                      <a:endParaRPr kumimoji="1" lang="ja-JP" altLang="en-US" sz="2000" dirty="0"/>
                    </a:p>
                  </a:txBody>
                  <a:tcPr>
                    <a:noFill/>
                  </a:tcPr>
                </a:tc>
                <a:tc>
                  <a:txBody>
                    <a:bodyPr/>
                    <a:lstStyle/>
                    <a:p>
                      <a:pPr algn="ctr"/>
                      <a:r>
                        <a:rPr kumimoji="1" lang="en-US" altLang="ja-JP" sz="2000" dirty="0"/>
                        <a:t>0</a:t>
                      </a:r>
                      <a:endParaRPr kumimoji="1" lang="ja-JP" altLang="en-US" sz="2000" dirty="0"/>
                    </a:p>
                  </a:txBody>
                  <a:tcPr>
                    <a:noFill/>
                  </a:tcPr>
                </a:tc>
                <a:tc>
                  <a:txBody>
                    <a:bodyPr/>
                    <a:lstStyle/>
                    <a:p>
                      <a:pPr algn="ctr"/>
                      <a:r>
                        <a:rPr kumimoji="1" lang="en-US" altLang="ja-JP" sz="2000" dirty="0"/>
                        <a:t>0</a:t>
                      </a:r>
                      <a:endParaRPr kumimoji="1" lang="ja-JP" altLang="en-US" sz="2000" dirty="0"/>
                    </a:p>
                  </a:txBody>
                  <a:tcPr>
                    <a:noFill/>
                  </a:tcPr>
                </a:tc>
                <a:tc>
                  <a:txBody>
                    <a:bodyPr/>
                    <a:lstStyle/>
                    <a:p>
                      <a:pPr algn="ctr"/>
                      <a:r>
                        <a:rPr kumimoji="1" lang="en-US" altLang="ja-JP" sz="2000" dirty="0"/>
                        <a:t>1</a:t>
                      </a:r>
                      <a:endParaRPr kumimoji="1" lang="ja-JP" altLang="en-US" sz="2000" dirty="0"/>
                    </a:p>
                  </a:txBody>
                  <a:tcPr>
                    <a:noFill/>
                  </a:tcPr>
                </a:tc>
                <a:tc>
                  <a:txBody>
                    <a:bodyPr/>
                    <a:lstStyle/>
                    <a:p>
                      <a:endParaRPr kumimoji="1" lang="ja-JP" altLang="en-US" sz="2000" dirty="0"/>
                    </a:p>
                  </a:txBody>
                  <a:tcPr>
                    <a:noFill/>
                  </a:tcPr>
                </a:tc>
                <a:tc>
                  <a:txBody>
                    <a:bodyPr/>
                    <a:lstStyle/>
                    <a:p>
                      <a:endParaRPr kumimoji="1" lang="ja-JP" altLang="en-US" sz="2000" dirty="0"/>
                    </a:p>
                  </a:txBody>
                  <a:tcPr>
                    <a:noFill/>
                  </a:tcPr>
                </a:tc>
                <a:extLst>
                  <a:ext uri="{0D108BD9-81ED-4DB2-BD59-A6C34878D82A}">
                    <a16:rowId xmlns:a16="http://schemas.microsoft.com/office/drawing/2014/main" val="1790214272"/>
                  </a:ext>
                </a:extLst>
              </a:tr>
              <a:tr h="446018">
                <a:tc>
                  <a:txBody>
                    <a:bodyPr/>
                    <a:lstStyle/>
                    <a:p>
                      <a:r>
                        <a:rPr kumimoji="1" lang="ja-JP" altLang="en-US" sz="2000" dirty="0"/>
                        <a:t>ユーザー</a:t>
                      </a:r>
                      <a:r>
                        <a:rPr kumimoji="1" lang="en-US" altLang="ja-JP" sz="2000" dirty="0"/>
                        <a:t>F</a:t>
                      </a:r>
                      <a:endParaRPr kumimoji="1" lang="ja-JP" altLang="en-US" sz="2000" dirty="0"/>
                    </a:p>
                  </a:txBody>
                  <a:tcPr/>
                </a:tc>
                <a:tc>
                  <a:txBody>
                    <a:bodyPr/>
                    <a:lstStyle/>
                    <a:p>
                      <a:pPr algn="ctr"/>
                      <a:r>
                        <a:rPr kumimoji="1" lang="en-US" altLang="ja-JP" sz="2000" dirty="0"/>
                        <a:t>0</a:t>
                      </a:r>
                      <a:endParaRPr kumimoji="1" lang="ja-JP" altLang="en-US" sz="2000" dirty="0"/>
                    </a:p>
                  </a:txBody>
                  <a:tcPr/>
                </a:tc>
                <a:tc>
                  <a:txBody>
                    <a:bodyPr/>
                    <a:lstStyle/>
                    <a:p>
                      <a:pPr algn="ctr"/>
                      <a:r>
                        <a:rPr kumimoji="1" lang="en-US" altLang="ja-JP" sz="2000" dirty="0"/>
                        <a:t>1</a:t>
                      </a:r>
                      <a:endParaRPr kumimoji="1" lang="ja-JP" altLang="en-US" sz="2000" dirty="0"/>
                    </a:p>
                  </a:txBody>
                  <a:tcPr/>
                </a:tc>
                <a:tc>
                  <a:txBody>
                    <a:bodyPr/>
                    <a:lstStyle/>
                    <a:p>
                      <a:pPr algn="ctr"/>
                      <a:r>
                        <a:rPr kumimoji="1" lang="en-US" altLang="ja-JP" sz="2000" dirty="0"/>
                        <a:t>0</a:t>
                      </a:r>
                      <a:endParaRPr kumimoji="1" lang="ja-JP" altLang="en-US" sz="2000" dirty="0"/>
                    </a:p>
                  </a:txBody>
                  <a:tcPr/>
                </a:tc>
                <a:tc>
                  <a:txBody>
                    <a:bodyPr/>
                    <a:lstStyle/>
                    <a:p>
                      <a:pPr algn="ctr"/>
                      <a:r>
                        <a:rPr kumimoji="1" lang="en-US" altLang="ja-JP" sz="2000" dirty="0"/>
                        <a:t>1</a:t>
                      </a:r>
                      <a:endParaRPr kumimoji="1" lang="ja-JP" altLang="en-US" sz="2000" dirty="0"/>
                    </a:p>
                  </a:txBody>
                  <a:tcPr/>
                </a:tc>
                <a:tc>
                  <a:txBody>
                    <a:bodyPr/>
                    <a:lstStyle/>
                    <a:p>
                      <a:endParaRPr kumimoji="1" lang="ja-JP" altLang="en-US" sz="2000" dirty="0"/>
                    </a:p>
                  </a:txBody>
                  <a:tcPr/>
                </a:tc>
                <a:tc>
                  <a:txBody>
                    <a:bodyPr/>
                    <a:lstStyle/>
                    <a:p>
                      <a:endParaRPr kumimoji="1" lang="ja-JP" altLang="en-US" sz="2000" dirty="0"/>
                    </a:p>
                  </a:txBody>
                  <a:tcPr/>
                </a:tc>
                <a:extLst>
                  <a:ext uri="{0D108BD9-81ED-4DB2-BD59-A6C34878D82A}">
                    <a16:rowId xmlns:a16="http://schemas.microsoft.com/office/drawing/2014/main" val="2561280232"/>
                  </a:ext>
                </a:extLst>
              </a:tr>
              <a:tr h="4460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t>ユーザー</a:t>
                      </a:r>
                      <a:r>
                        <a:rPr kumimoji="1" lang="en-US" altLang="ja-JP" sz="2000" dirty="0"/>
                        <a:t>H</a:t>
                      </a:r>
                      <a:endParaRPr kumimoji="1" lang="ja-JP" altLang="en-US" sz="2000" dirty="0"/>
                    </a:p>
                  </a:txBody>
                  <a:tcPr/>
                </a:tc>
                <a:tc>
                  <a:txBody>
                    <a:bodyPr/>
                    <a:lstStyle/>
                    <a:p>
                      <a:pPr algn="ctr"/>
                      <a:r>
                        <a:rPr kumimoji="1" lang="en-US" altLang="ja-JP" sz="2000" dirty="0"/>
                        <a:t>1</a:t>
                      </a:r>
                      <a:endParaRPr kumimoji="1" lang="ja-JP" altLang="en-US" sz="2000" dirty="0"/>
                    </a:p>
                  </a:txBody>
                  <a:tcPr/>
                </a:tc>
                <a:tc>
                  <a:txBody>
                    <a:bodyPr/>
                    <a:lstStyle/>
                    <a:p>
                      <a:pPr algn="ctr"/>
                      <a:r>
                        <a:rPr kumimoji="1" lang="en-US" altLang="ja-JP" sz="2000" dirty="0"/>
                        <a:t>1</a:t>
                      </a:r>
                      <a:endParaRPr kumimoji="1" lang="ja-JP" altLang="en-US" sz="2000" dirty="0"/>
                    </a:p>
                  </a:txBody>
                  <a:tcPr/>
                </a:tc>
                <a:tc>
                  <a:txBody>
                    <a:bodyPr/>
                    <a:lstStyle/>
                    <a:p>
                      <a:pPr algn="ctr"/>
                      <a:r>
                        <a:rPr kumimoji="1" lang="en-US" altLang="ja-JP" sz="2000" dirty="0"/>
                        <a:t>0</a:t>
                      </a:r>
                      <a:endParaRPr kumimoji="1" lang="ja-JP" altLang="en-US" sz="2000" dirty="0"/>
                    </a:p>
                  </a:txBody>
                  <a:tcPr/>
                </a:tc>
                <a:tc>
                  <a:txBody>
                    <a:bodyPr/>
                    <a:lstStyle/>
                    <a:p>
                      <a:pPr algn="ctr"/>
                      <a:r>
                        <a:rPr kumimoji="1" lang="en-US" altLang="ja-JP" sz="2000" dirty="0"/>
                        <a:t>0</a:t>
                      </a:r>
                      <a:endParaRPr kumimoji="1" lang="ja-JP" altLang="en-US" sz="2000" dirty="0"/>
                    </a:p>
                  </a:txBody>
                  <a:tcPr/>
                </a:tc>
                <a:tc>
                  <a:txBody>
                    <a:bodyPr/>
                    <a:lstStyle/>
                    <a:p>
                      <a:endParaRPr kumimoji="1" lang="ja-JP" altLang="en-US" sz="2000" dirty="0"/>
                    </a:p>
                  </a:txBody>
                  <a:tcPr/>
                </a:tc>
                <a:tc>
                  <a:txBody>
                    <a:bodyPr/>
                    <a:lstStyle/>
                    <a:p>
                      <a:endParaRPr kumimoji="1" lang="ja-JP" altLang="en-US" sz="2000" dirty="0"/>
                    </a:p>
                  </a:txBody>
                  <a:tcPr/>
                </a:tc>
                <a:extLst>
                  <a:ext uri="{0D108BD9-81ED-4DB2-BD59-A6C34878D82A}">
                    <a16:rowId xmlns:a16="http://schemas.microsoft.com/office/drawing/2014/main" val="3149086748"/>
                  </a:ext>
                </a:extLst>
              </a:tr>
              <a:tr h="446018">
                <a:tc>
                  <a:txBody>
                    <a:bodyPr/>
                    <a:lstStyle/>
                    <a:p>
                      <a:r>
                        <a:rPr kumimoji="1" lang="ja-JP" altLang="en-US" sz="2000" dirty="0"/>
                        <a:t>ユーザー</a:t>
                      </a:r>
                      <a:r>
                        <a:rPr kumimoji="1" lang="en-US" altLang="ja-JP" sz="2000" dirty="0"/>
                        <a:t>M</a:t>
                      </a:r>
                      <a:endParaRPr kumimoji="1" lang="ja-JP" altLang="en-US" sz="2000" dirty="0"/>
                    </a:p>
                  </a:txBody>
                  <a:tcPr/>
                </a:tc>
                <a:tc>
                  <a:txBody>
                    <a:bodyPr/>
                    <a:lstStyle/>
                    <a:p>
                      <a:pPr algn="ctr"/>
                      <a:r>
                        <a:rPr kumimoji="1" lang="en-US" altLang="ja-JP" sz="2000" dirty="0"/>
                        <a:t>1</a:t>
                      </a:r>
                      <a:endParaRPr kumimoji="1" lang="ja-JP" altLang="en-US" sz="2000" dirty="0"/>
                    </a:p>
                  </a:txBody>
                  <a:tcPr/>
                </a:tc>
                <a:tc>
                  <a:txBody>
                    <a:bodyPr/>
                    <a:lstStyle/>
                    <a:p>
                      <a:pPr algn="ctr"/>
                      <a:r>
                        <a:rPr kumimoji="1" lang="en-US" altLang="ja-JP" sz="2000" dirty="0"/>
                        <a:t>0</a:t>
                      </a:r>
                      <a:endParaRPr kumimoji="1" lang="ja-JP" altLang="en-US" sz="2000" dirty="0"/>
                    </a:p>
                  </a:txBody>
                  <a:tcPr/>
                </a:tc>
                <a:tc>
                  <a:txBody>
                    <a:bodyPr/>
                    <a:lstStyle/>
                    <a:p>
                      <a:pPr algn="ctr"/>
                      <a:r>
                        <a:rPr kumimoji="1" lang="en-US" altLang="ja-JP" sz="2000" dirty="0"/>
                        <a:t>0</a:t>
                      </a:r>
                      <a:endParaRPr kumimoji="1" lang="ja-JP" altLang="en-US" sz="2000" dirty="0"/>
                    </a:p>
                  </a:txBody>
                  <a:tcPr/>
                </a:tc>
                <a:tc>
                  <a:txBody>
                    <a:bodyPr/>
                    <a:lstStyle/>
                    <a:p>
                      <a:pPr algn="ctr"/>
                      <a:r>
                        <a:rPr kumimoji="1" lang="en-US" altLang="ja-JP" sz="2000" dirty="0"/>
                        <a:t>1</a:t>
                      </a:r>
                      <a:endParaRPr kumimoji="1" lang="ja-JP" altLang="en-US" sz="2000" dirty="0"/>
                    </a:p>
                  </a:txBody>
                  <a:tcPr/>
                </a:tc>
                <a:tc>
                  <a:txBody>
                    <a:bodyPr/>
                    <a:lstStyle/>
                    <a:p>
                      <a:endParaRPr kumimoji="1" lang="ja-JP" altLang="en-US" sz="2000" dirty="0"/>
                    </a:p>
                  </a:txBody>
                  <a:tcPr/>
                </a:tc>
                <a:tc>
                  <a:txBody>
                    <a:bodyPr/>
                    <a:lstStyle/>
                    <a:p>
                      <a:endParaRPr kumimoji="1" lang="ja-JP" altLang="en-US" sz="2000" dirty="0"/>
                    </a:p>
                  </a:txBody>
                  <a:tcPr/>
                </a:tc>
                <a:extLst>
                  <a:ext uri="{0D108BD9-81ED-4DB2-BD59-A6C34878D82A}">
                    <a16:rowId xmlns:a16="http://schemas.microsoft.com/office/drawing/2014/main" val="3753713565"/>
                  </a:ext>
                </a:extLst>
              </a:tr>
              <a:tr h="4460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dirty="0"/>
                        <a:t>ユーザー</a:t>
                      </a:r>
                      <a:r>
                        <a:rPr kumimoji="1" lang="en-US" altLang="ja-JP" sz="2000" dirty="0"/>
                        <a:t>P</a:t>
                      </a:r>
                      <a:endParaRPr kumimoji="1" lang="ja-JP" altLang="en-US" sz="2000" dirty="0"/>
                    </a:p>
                  </a:txBody>
                  <a:tcPr/>
                </a:tc>
                <a:tc>
                  <a:txBody>
                    <a:bodyPr/>
                    <a:lstStyle/>
                    <a:p>
                      <a:pPr algn="ctr"/>
                      <a:r>
                        <a:rPr kumimoji="1" lang="en-US" altLang="ja-JP" sz="2000" dirty="0"/>
                        <a:t>1</a:t>
                      </a:r>
                      <a:endParaRPr kumimoji="1" lang="ja-JP" altLang="en-US" sz="2000" dirty="0"/>
                    </a:p>
                  </a:txBody>
                  <a:tcPr/>
                </a:tc>
                <a:tc>
                  <a:txBody>
                    <a:bodyPr/>
                    <a:lstStyle/>
                    <a:p>
                      <a:pPr algn="ctr"/>
                      <a:r>
                        <a:rPr kumimoji="1" lang="en-US" altLang="ja-JP" sz="2000" dirty="0"/>
                        <a:t>1</a:t>
                      </a:r>
                      <a:endParaRPr kumimoji="1" lang="ja-JP" altLang="en-US" sz="2000" dirty="0"/>
                    </a:p>
                  </a:txBody>
                  <a:tcPr/>
                </a:tc>
                <a:tc>
                  <a:txBody>
                    <a:bodyPr/>
                    <a:lstStyle/>
                    <a:p>
                      <a:pPr algn="ctr"/>
                      <a:r>
                        <a:rPr kumimoji="1" lang="en-US" altLang="ja-JP" sz="2000" dirty="0"/>
                        <a:t>1</a:t>
                      </a:r>
                      <a:endParaRPr kumimoji="1" lang="ja-JP" altLang="en-US" sz="2000" dirty="0"/>
                    </a:p>
                  </a:txBody>
                  <a:tcPr/>
                </a:tc>
                <a:tc>
                  <a:txBody>
                    <a:bodyPr/>
                    <a:lstStyle/>
                    <a:p>
                      <a:pPr algn="ctr"/>
                      <a:r>
                        <a:rPr kumimoji="1" lang="en-US" altLang="ja-JP" sz="2000" dirty="0"/>
                        <a:t>1</a:t>
                      </a:r>
                      <a:endParaRPr kumimoji="1" lang="ja-JP" altLang="en-US" sz="2000" dirty="0"/>
                    </a:p>
                  </a:txBody>
                  <a:tcPr/>
                </a:tc>
                <a:tc>
                  <a:txBody>
                    <a:bodyPr/>
                    <a:lstStyle/>
                    <a:p>
                      <a:endParaRPr kumimoji="1" lang="ja-JP" altLang="en-US" sz="2000" dirty="0"/>
                    </a:p>
                  </a:txBody>
                  <a:tcPr/>
                </a:tc>
                <a:tc>
                  <a:txBody>
                    <a:bodyPr/>
                    <a:lstStyle/>
                    <a:p>
                      <a:endParaRPr kumimoji="1" lang="ja-JP" altLang="en-US" sz="2000" dirty="0"/>
                    </a:p>
                  </a:txBody>
                  <a:tcPr/>
                </a:tc>
                <a:extLst>
                  <a:ext uri="{0D108BD9-81ED-4DB2-BD59-A6C34878D82A}">
                    <a16:rowId xmlns:a16="http://schemas.microsoft.com/office/drawing/2014/main" val="4232426739"/>
                  </a:ext>
                </a:extLst>
              </a:tr>
              <a:tr h="4460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2000" dirty="0"/>
                    </a:p>
                  </a:txBody>
                  <a:tcPr/>
                </a:tc>
                <a:tc>
                  <a:txBody>
                    <a:bodyPr/>
                    <a:lstStyle/>
                    <a:p>
                      <a:endParaRPr kumimoji="1" lang="ja-JP" altLang="en-US" sz="2000" dirty="0"/>
                    </a:p>
                  </a:txBody>
                  <a:tcPr/>
                </a:tc>
                <a:tc>
                  <a:txBody>
                    <a:bodyPr/>
                    <a:lstStyle/>
                    <a:p>
                      <a:endParaRPr kumimoji="1" lang="ja-JP" altLang="en-US" sz="2000" dirty="0"/>
                    </a:p>
                  </a:txBody>
                  <a:tcPr/>
                </a:tc>
                <a:tc>
                  <a:txBody>
                    <a:bodyPr/>
                    <a:lstStyle/>
                    <a:p>
                      <a:endParaRPr kumimoji="1" lang="ja-JP" altLang="en-US" sz="2000" dirty="0"/>
                    </a:p>
                  </a:txBody>
                  <a:tcPr/>
                </a:tc>
                <a:tc>
                  <a:txBody>
                    <a:bodyPr/>
                    <a:lstStyle/>
                    <a:p>
                      <a:endParaRPr kumimoji="1" lang="ja-JP" altLang="en-US" sz="2000" dirty="0"/>
                    </a:p>
                  </a:txBody>
                  <a:tcPr/>
                </a:tc>
                <a:tc>
                  <a:txBody>
                    <a:bodyPr/>
                    <a:lstStyle/>
                    <a:p>
                      <a:endParaRPr kumimoji="1" lang="ja-JP" altLang="en-US" sz="2000" dirty="0"/>
                    </a:p>
                  </a:txBody>
                  <a:tcPr/>
                </a:tc>
                <a:tc>
                  <a:txBody>
                    <a:bodyPr/>
                    <a:lstStyle/>
                    <a:p>
                      <a:endParaRPr kumimoji="1" lang="ja-JP" altLang="en-US" sz="2000" dirty="0"/>
                    </a:p>
                  </a:txBody>
                  <a:tcPr/>
                </a:tc>
                <a:extLst>
                  <a:ext uri="{0D108BD9-81ED-4DB2-BD59-A6C34878D82A}">
                    <a16:rowId xmlns:a16="http://schemas.microsoft.com/office/drawing/2014/main" val="1572351643"/>
                  </a:ext>
                </a:extLst>
              </a:tr>
            </a:tbl>
          </a:graphicData>
        </a:graphic>
      </p:graphicFrame>
      <p:sp>
        <p:nvSpPr>
          <p:cNvPr id="4" name="正方形/長方形 3">
            <a:extLst>
              <a:ext uri="{FF2B5EF4-FFF2-40B4-BE49-F238E27FC236}">
                <a16:creationId xmlns:a16="http://schemas.microsoft.com/office/drawing/2014/main" id="{618DE55A-0D41-4B98-9661-7159B919082F}"/>
              </a:ext>
            </a:extLst>
          </p:cNvPr>
          <p:cNvSpPr/>
          <p:nvPr/>
        </p:nvSpPr>
        <p:spPr>
          <a:xfrm>
            <a:off x="3878886" y="1151674"/>
            <a:ext cx="4434227" cy="461665"/>
          </a:xfrm>
          <a:prstGeom prst="rect">
            <a:avLst/>
          </a:prstGeom>
        </p:spPr>
        <p:txBody>
          <a:bodyPr wrap="none">
            <a:spAutoFit/>
          </a:bodyPr>
          <a:lstStyle/>
          <a:p>
            <a:r>
              <a:rPr lang="en-US" altLang="ja-JP" sz="2400" dirty="0">
                <a:solidFill>
                  <a:srgbClr val="003366"/>
                </a:solidFill>
                <a:latin typeface="メイリオ" panose="020B0604030504040204" pitchFamily="50" charset="-128"/>
                <a:ea typeface="メイリオ" panose="020B0604030504040204" pitchFamily="50" charset="-128"/>
              </a:rPr>
              <a:t>N : </a:t>
            </a:r>
            <a:r>
              <a:rPr lang="ja-JP" altLang="en-US" sz="2400" dirty="0">
                <a:solidFill>
                  <a:srgbClr val="003366"/>
                </a:solidFill>
                <a:latin typeface="メイリオ" panose="020B0604030504040204" pitchFamily="50" charset="-128"/>
                <a:ea typeface="メイリオ" panose="020B0604030504040204" pitchFamily="50" charset="-128"/>
              </a:rPr>
              <a:t>世界の本の総数は</a:t>
            </a:r>
            <a:r>
              <a:rPr lang="en-US" altLang="ja-JP" sz="2400" dirty="0">
                <a:solidFill>
                  <a:srgbClr val="003366"/>
                </a:solidFill>
                <a:latin typeface="メイリオ" panose="020B0604030504040204" pitchFamily="50" charset="-128"/>
                <a:ea typeface="メイリオ" panose="020B0604030504040204" pitchFamily="50" charset="-128"/>
              </a:rPr>
              <a:t>1</a:t>
            </a:r>
            <a:r>
              <a:rPr lang="ja-JP" altLang="en-US" sz="2400" dirty="0">
                <a:solidFill>
                  <a:srgbClr val="003366"/>
                </a:solidFill>
                <a:latin typeface="メイリオ" panose="020B0604030504040204" pitchFamily="50" charset="-128"/>
                <a:ea typeface="メイリオ" panose="020B0604030504040204" pitchFamily="50" charset="-128"/>
              </a:rPr>
              <a:t>億以上</a:t>
            </a:r>
            <a:endParaRPr lang="ja-JP" altLang="en-US" sz="2400" i="0" dirty="0">
              <a:solidFill>
                <a:srgbClr val="003366"/>
              </a:solidFill>
              <a:effectLst/>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513B31D1-9FB9-45DF-BB34-568D11855629}"/>
              </a:ext>
            </a:extLst>
          </p:cNvPr>
          <p:cNvSpPr txBox="1"/>
          <p:nvPr/>
        </p:nvSpPr>
        <p:spPr>
          <a:xfrm>
            <a:off x="2327314" y="5747921"/>
            <a:ext cx="1107996"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数十億行</a:t>
            </a:r>
          </a:p>
        </p:txBody>
      </p:sp>
      <p:sp>
        <p:nvSpPr>
          <p:cNvPr id="6" name="テキスト ボックス 5">
            <a:extLst>
              <a:ext uri="{FF2B5EF4-FFF2-40B4-BE49-F238E27FC236}">
                <a16:creationId xmlns:a16="http://schemas.microsoft.com/office/drawing/2014/main" id="{91B1CFF3-6DC0-4F8A-A3DD-73B1ABB3FB93}"/>
              </a:ext>
            </a:extLst>
          </p:cNvPr>
          <p:cNvSpPr txBox="1"/>
          <p:nvPr/>
        </p:nvSpPr>
        <p:spPr>
          <a:xfrm>
            <a:off x="10628330" y="1998278"/>
            <a:ext cx="788999"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億列</a:t>
            </a:r>
          </a:p>
        </p:txBody>
      </p:sp>
      <p:sp>
        <p:nvSpPr>
          <p:cNvPr id="7" name="矢印: 右 6">
            <a:extLst>
              <a:ext uri="{FF2B5EF4-FFF2-40B4-BE49-F238E27FC236}">
                <a16:creationId xmlns:a16="http://schemas.microsoft.com/office/drawing/2014/main" id="{498E3E43-BE15-419D-9C0F-BA0B3697DC64}"/>
              </a:ext>
            </a:extLst>
          </p:cNvPr>
          <p:cNvSpPr/>
          <p:nvPr/>
        </p:nvSpPr>
        <p:spPr>
          <a:xfrm>
            <a:off x="9839324" y="1827814"/>
            <a:ext cx="561975" cy="7048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下 7">
            <a:extLst>
              <a:ext uri="{FF2B5EF4-FFF2-40B4-BE49-F238E27FC236}">
                <a16:creationId xmlns:a16="http://schemas.microsoft.com/office/drawing/2014/main" id="{A7993DA1-7654-4E2D-AA05-1C83980B7A96}"/>
              </a:ext>
            </a:extLst>
          </p:cNvPr>
          <p:cNvSpPr/>
          <p:nvPr/>
        </p:nvSpPr>
        <p:spPr>
          <a:xfrm>
            <a:off x="2486025" y="5267325"/>
            <a:ext cx="790575"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a:extLst>
              <a:ext uri="{FF2B5EF4-FFF2-40B4-BE49-F238E27FC236}">
                <a16:creationId xmlns:a16="http://schemas.microsoft.com/office/drawing/2014/main" id="{191C2B9F-4C24-4BCB-853B-194E995F0F0C}"/>
              </a:ext>
            </a:extLst>
          </p:cNvPr>
          <p:cNvPicPr>
            <a:picLocks noChangeAspect="1"/>
          </p:cNvPicPr>
          <p:nvPr/>
        </p:nvPicPr>
        <p:blipFill>
          <a:blip r:embed="rId2"/>
          <a:stretch>
            <a:fillRect/>
          </a:stretch>
        </p:blipFill>
        <p:spPr>
          <a:xfrm>
            <a:off x="0" y="1089097"/>
            <a:ext cx="12192000" cy="5416478"/>
          </a:xfrm>
          <a:prstGeom prst="rect">
            <a:avLst/>
          </a:prstGeom>
        </p:spPr>
      </p:pic>
      <p:pic>
        <p:nvPicPr>
          <p:cNvPr id="11" name="図 10">
            <a:extLst>
              <a:ext uri="{FF2B5EF4-FFF2-40B4-BE49-F238E27FC236}">
                <a16:creationId xmlns:a16="http://schemas.microsoft.com/office/drawing/2014/main" id="{79BA3CAA-A49E-4D2B-AD19-A2057C0E90BE}"/>
              </a:ext>
            </a:extLst>
          </p:cNvPr>
          <p:cNvPicPr>
            <a:picLocks noChangeAspect="1"/>
          </p:cNvPicPr>
          <p:nvPr/>
        </p:nvPicPr>
        <p:blipFill>
          <a:blip r:embed="rId3"/>
          <a:stretch>
            <a:fillRect/>
          </a:stretch>
        </p:blipFill>
        <p:spPr>
          <a:xfrm>
            <a:off x="114300" y="73550"/>
            <a:ext cx="2371725" cy="1228725"/>
          </a:xfrm>
          <a:prstGeom prst="rect">
            <a:avLst/>
          </a:prstGeom>
        </p:spPr>
      </p:pic>
      <p:sp>
        <p:nvSpPr>
          <p:cNvPr id="2" name="テキスト ボックス 1">
            <a:extLst>
              <a:ext uri="{FF2B5EF4-FFF2-40B4-BE49-F238E27FC236}">
                <a16:creationId xmlns:a16="http://schemas.microsoft.com/office/drawing/2014/main" id="{428DE7AF-5816-456B-946F-7108BEF68ECA}"/>
              </a:ext>
            </a:extLst>
          </p:cNvPr>
          <p:cNvSpPr txBox="1"/>
          <p:nvPr/>
        </p:nvSpPr>
        <p:spPr>
          <a:xfrm>
            <a:off x="2695575" y="266416"/>
            <a:ext cx="8931304" cy="584775"/>
          </a:xfrm>
          <a:prstGeom prst="rect">
            <a:avLst/>
          </a:prstGeom>
          <a:noFill/>
        </p:spPr>
        <p:txBody>
          <a:bodyPr wrap="square" rtlCol="0">
            <a:spAutoFit/>
          </a:bodyPr>
          <a:lstStyle/>
          <a:p>
            <a:pPr algn="l"/>
            <a:r>
              <a:rPr kumimoji="1" lang="ja-JP" altLang="en-US" sz="3200" b="1" dirty="0">
                <a:latin typeface="メイリオ" panose="020B0604030504040204" pitchFamily="50" charset="-128"/>
                <a:ea typeface="メイリオ" panose="020B0604030504040204" pitchFamily="50" charset="-128"/>
              </a:rPr>
              <a:t>アマゾンのオススメ</a:t>
            </a:r>
          </a:p>
        </p:txBody>
      </p:sp>
    </p:spTree>
    <p:extLst>
      <p:ext uri="{BB962C8B-B14F-4D97-AF65-F5344CB8AC3E}">
        <p14:creationId xmlns:p14="http://schemas.microsoft.com/office/powerpoint/2010/main" val="35208693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4FAA708A-69D8-4817-AF8C-147D81FF83FA}"/>
              </a:ext>
            </a:extLst>
          </p:cNvPr>
          <p:cNvPicPr>
            <a:picLocks noChangeAspect="1"/>
          </p:cNvPicPr>
          <p:nvPr/>
        </p:nvPicPr>
        <p:blipFill>
          <a:blip r:embed="rId2"/>
          <a:stretch>
            <a:fillRect/>
          </a:stretch>
        </p:blipFill>
        <p:spPr>
          <a:xfrm>
            <a:off x="945655" y="626186"/>
            <a:ext cx="10424978" cy="6364979"/>
          </a:xfrm>
          <a:prstGeom prst="rect">
            <a:avLst/>
          </a:prstGeom>
        </p:spPr>
      </p:pic>
      <p:sp>
        <p:nvSpPr>
          <p:cNvPr id="4" name="テキスト ボックス 3">
            <a:extLst>
              <a:ext uri="{FF2B5EF4-FFF2-40B4-BE49-F238E27FC236}">
                <a16:creationId xmlns:a16="http://schemas.microsoft.com/office/drawing/2014/main" id="{B7E48140-5630-49BC-876B-50E240660E59}"/>
              </a:ext>
            </a:extLst>
          </p:cNvPr>
          <p:cNvSpPr txBox="1"/>
          <p:nvPr/>
        </p:nvSpPr>
        <p:spPr>
          <a:xfrm>
            <a:off x="6720396" y="169855"/>
            <a:ext cx="4234557" cy="646331"/>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3"/>
              </a:rPr>
              <a:t>https://search.yahoo.co.jp/realtime</a:t>
            </a:r>
            <a:endParaRPr kumimoji="1" lang="en-US" altLang="ja-JP" dirty="0">
              <a:latin typeface="メイリオ" panose="020B0604030504040204" pitchFamily="50" charset="-128"/>
              <a:ea typeface="メイリオ" panose="020B0604030504040204" pitchFamily="50" charset="-128"/>
            </a:endParaRPr>
          </a:p>
          <a:p>
            <a:pPr algn="l"/>
            <a:endParaRPr kumimoji="1" lang="ja-JP" altLang="en-US"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24B24870-4420-426A-992C-E44426A4015A}"/>
              </a:ext>
            </a:extLst>
          </p:cNvPr>
          <p:cNvSpPr txBox="1"/>
          <p:nvPr/>
        </p:nvSpPr>
        <p:spPr>
          <a:xfrm>
            <a:off x="1944210" y="141734"/>
            <a:ext cx="4337726" cy="523220"/>
          </a:xfrm>
          <a:prstGeom prst="rect">
            <a:avLst/>
          </a:prstGeom>
          <a:noFill/>
        </p:spPr>
        <p:txBody>
          <a:bodyPr wrap="none" rtlCol="0">
            <a:spAutoFit/>
          </a:bodyPr>
          <a:lstStyle/>
          <a:p>
            <a:pPr algn="l"/>
            <a:r>
              <a:rPr kumimoji="1" lang="en-US" altLang="ja-JP" sz="2800" b="1" dirty="0">
                <a:latin typeface="メイリオ" panose="020B0604030504040204" pitchFamily="50" charset="-128"/>
                <a:ea typeface="メイリオ" panose="020B0604030504040204" pitchFamily="50" charset="-128"/>
              </a:rPr>
              <a:t>Yahoo </a:t>
            </a:r>
            <a:r>
              <a:rPr kumimoji="1" lang="ja-JP" altLang="en-US" sz="2800" b="1" dirty="0">
                <a:latin typeface="メイリオ" panose="020B0604030504040204" pitchFamily="50" charset="-128"/>
                <a:ea typeface="メイリオ" panose="020B0604030504040204" pitchFamily="50" charset="-128"/>
              </a:rPr>
              <a:t>トレンドサービス</a:t>
            </a:r>
          </a:p>
        </p:txBody>
      </p:sp>
    </p:spTree>
    <p:extLst>
      <p:ext uri="{BB962C8B-B14F-4D97-AF65-F5344CB8AC3E}">
        <p14:creationId xmlns:p14="http://schemas.microsoft.com/office/powerpoint/2010/main" val="2600685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EC15C30-063E-BCB2-85E6-6F3A6515566B}"/>
              </a:ext>
            </a:extLst>
          </p:cNvPr>
          <p:cNvSpPr txBox="1"/>
          <p:nvPr/>
        </p:nvSpPr>
        <p:spPr>
          <a:xfrm>
            <a:off x="541176" y="2640563"/>
            <a:ext cx="305724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最近やった研究</a:t>
            </a:r>
          </a:p>
        </p:txBody>
      </p:sp>
    </p:spTree>
    <p:extLst>
      <p:ext uri="{BB962C8B-B14F-4D97-AF65-F5344CB8AC3E}">
        <p14:creationId xmlns:p14="http://schemas.microsoft.com/office/powerpoint/2010/main" val="296553264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sz="2400" dirty="0" smtClean="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16014</TotalTime>
  <Words>835</Words>
  <Application>Microsoft Office PowerPoint</Application>
  <PresentationFormat>ワイド画面</PresentationFormat>
  <Paragraphs>136</Paragraphs>
  <Slides>21</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21</vt:i4>
      </vt:variant>
    </vt:vector>
  </HeadingPairs>
  <TitlesOfParts>
    <vt:vector size="28" baseType="lpstr">
      <vt:lpstr>Helvetica Neue</vt:lpstr>
      <vt:lpstr>メイリオ</vt:lpstr>
      <vt:lpstr>游ゴシック</vt:lpstr>
      <vt:lpstr>Arial</vt:lpstr>
      <vt:lpstr>Calibri</vt:lpstr>
      <vt:lpstr>Calibri Light</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hiroshi uehara</dc:creator>
  <cp:lastModifiedBy>Hiroshi Uehara</cp:lastModifiedBy>
  <cp:revision>532</cp:revision>
  <dcterms:created xsi:type="dcterms:W3CDTF">2017-07-18T05:09:25Z</dcterms:created>
  <dcterms:modified xsi:type="dcterms:W3CDTF">2024-04-10T08:08:39Z</dcterms:modified>
</cp:coreProperties>
</file>