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386" r:id="rId3"/>
    <p:sldId id="387" r:id="rId4"/>
    <p:sldId id="1192" r:id="rId5"/>
    <p:sldId id="269" r:id="rId6"/>
    <p:sldId id="1193" r:id="rId7"/>
    <p:sldId id="1194" r:id="rId8"/>
    <p:sldId id="1189" r:id="rId9"/>
    <p:sldId id="1213" r:id="rId10"/>
    <p:sldId id="1195" r:id="rId11"/>
    <p:sldId id="1196" r:id="rId12"/>
    <p:sldId id="1197" r:id="rId13"/>
    <p:sldId id="1199" r:id="rId14"/>
    <p:sldId id="1198" r:id="rId15"/>
    <p:sldId id="1201" r:id="rId16"/>
    <p:sldId id="1200" r:id="rId17"/>
    <p:sldId id="1212" r:id="rId18"/>
    <p:sldId id="1211" r:id="rId19"/>
    <p:sldId id="1203" r:id="rId20"/>
    <p:sldId id="1204" r:id="rId21"/>
    <p:sldId id="1205" r:id="rId22"/>
    <p:sldId id="1151" r:id="rId23"/>
    <p:sldId id="1152" r:id="rId24"/>
    <p:sldId id="1206" r:id="rId25"/>
    <p:sldId id="1207" r:id="rId26"/>
    <p:sldId id="1210" r:id="rId27"/>
    <p:sldId id="1208" r:id="rId28"/>
    <p:sldId id="120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540" autoAdjust="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1919C4-B7BF-4F56-9A39-71D0042F9B06}"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6D35BBD9-C646-40F0-B3FB-F4B2D9AC1A1E}">
      <dgm:prSet/>
      <dgm:spPr/>
      <dgm:t>
        <a:bodyPr/>
        <a:lstStyle/>
        <a:p>
          <a:r>
            <a:rPr kumimoji="1" lang="ja-JP"/>
            <a:t>文書を単語に分割</a:t>
          </a:r>
          <a:endParaRPr lang="ja-JP"/>
        </a:p>
      </dgm:t>
    </dgm:pt>
    <dgm:pt modelId="{E938E3B3-3EE1-435C-A708-9AA2AA46DB5C}" type="parTrans" cxnId="{CEC9F5B2-6BFE-4A55-9B62-2020BF329EAF}">
      <dgm:prSet/>
      <dgm:spPr/>
      <dgm:t>
        <a:bodyPr/>
        <a:lstStyle/>
        <a:p>
          <a:endParaRPr kumimoji="1" lang="ja-JP" altLang="en-US"/>
        </a:p>
      </dgm:t>
    </dgm:pt>
    <dgm:pt modelId="{9A460F6B-E88F-45A8-AFC4-9BF64BB8C26C}" type="sibTrans" cxnId="{CEC9F5B2-6BFE-4A55-9B62-2020BF329EAF}">
      <dgm:prSet/>
      <dgm:spPr/>
      <dgm:t>
        <a:bodyPr/>
        <a:lstStyle/>
        <a:p>
          <a:endParaRPr kumimoji="1" lang="ja-JP" altLang="en-US"/>
        </a:p>
      </dgm:t>
    </dgm:pt>
    <dgm:pt modelId="{A0282D86-FB34-4792-B224-F8B41B971A4E}">
      <dgm:prSet/>
      <dgm:spPr/>
      <dgm:t>
        <a:bodyPr/>
        <a:lstStyle/>
        <a:p>
          <a:r>
            <a:rPr kumimoji="1" lang="ja-JP" dirty="0"/>
            <a:t>うどん、ラーメン別文書</a:t>
          </a:r>
          <a:r>
            <a:rPr kumimoji="1" lang="ja-JP" altLang="en-US" dirty="0"/>
            <a:t>での</a:t>
          </a:r>
          <a:r>
            <a:rPr kumimoji="1" lang="ja-JP" dirty="0"/>
            <a:t>単語の出現頻度を集計</a:t>
          </a:r>
          <a:endParaRPr lang="ja-JP" dirty="0"/>
        </a:p>
      </dgm:t>
    </dgm:pt>
    <dgm:pt modelId="{F268D1DA-1628-4995-AD43-99FD0C3234DF}" type="parTrans" cxnId="{63FB80F3-4DC1-4F4A-A3CD-852FDB7BA61E}">
      <dgm:prSet/>
      <dgm:spPr/>
      <dgm:t>
        <a:bodyPr/>
        <a:lstStyle/>
        <a:p>
          <a:endParaRPr kumimoji="1" lang="ja-JP" altLang="en-US"/>
        </a:p>
      </dgm:t>
    </dgm:pt>
    <dgm:pt modelId="{A6D9367C-F141-4CE0-80BC-5C19FA41B5C5}" type="sibTrans" cxnId="{63FB80F3-4DC1-4F4A-A3CD-852FDB7BA61E}">
      <dgm:prSet/>
      <dgm:spPr/>
      <dgm:t>
        <a:bodyPr/>
        <a:lstStyle/>
        <a:p>
          <a:endParaRPr kumimoji="1" lang="ja-JP" altLang="en-US"/>
        </a:p>
      </dgm:t>
    </dgm:pt>
    <dgm:pt modelId="{FB33A9D8-514D-414A-8E55-9D7B25717FEC}">
      <dgm:prSet/>
      <dgm:spPr/>
      <dgm:t>
        <a:bodyPr/>
        <a:lstStyle/>
        <a:p>
          <a:r>
            <a:rPr kumimoji="1" lang="ja-JP"/>
            <a:t>可視化（棒グラフ）</a:t>
          </a:r>
          <a:endParaRPr lang="ja-JP"/>
        </a:p>
      </dgm:t>
    </dgm:pt>
    <dgm:pt modelId="{A40FDDB1-E603-4D31-A197-77104CB58029}" type="parTrans" cxnId="{83E40230-050C-49E7-9219-377469CCBBD8}">
      <dgm:prSet/>
      <dgm:spPr/>
      <dgm:t>
        <a:bodyPr/>
        <a:lstStyle/>
        <a:p>
          <a:endParaRPr kumimoji="1" lang="ja-JP" altLang="en-US"/>
        </a:p>
      </dgm:t>
    </dgm:pt>
    <dgm:pt modelId="{817B8FA8-CCB6-4316-AE95-D2942A55D25F}" type="sibTrans" cxnId="{83E40230-050C-49E7-9219-377469CCBBD8}">
      <dgm:prSet/>
      <dgm:spPr/>
      <dgm:t>
        <a:bodyPr/>
        <a:lstStyle/>
        <a:p>
          <a:endParaRPr kumimoji="1" lang="ja-JP" altLang="en-US"/>
        </a:p>
      </dgm:t>
    </dgm:pt>
    <dgm:pt modelId="{EF25A9DE-1FE9-4512-8AE6-72BFE9A70871}" type="pres">
      <dgm:prSet presAssocID="{F51919C4-B7BF-4F56-9A39-71D0042F9B06}" presName="linearFlow" presStyleCnt="0">
        <dgm:presLayoutVars>
          <dgm:resizeHandles val="exact"/>
        </dgm:presLayoutVars>
      </dgm:prSet>
      <dgm:spPr/>
    </dgm:pt>
    <dgm:pt modelId="{F4FDDF6D-4D83-4565-AFCF-0AB521BE25AF}" type="pres">
      <dgm:prSet presAssocID="{6D35BBD9-C646-40F0-B3FB-F4B2D9AC1A1E}" presName="node" presStyleLbl="node1" presStyleIdx="0" presStyleCnt="3">
        <dgm:presLayoutVars>
          <dgm:bulletEnabled val="1"/>
        </dgm:presLayoutVars>
      </dgm:prSet>
      <dgm:spPr/>
    </dgm:pt>
    <dgm:pt modelId="{C78E7D38-1563-4098-8567-676DB1F562E2}" type="pres">
      <dgm:prSet presAssocID="{9A460F6B-E88F-45A8-AFC4-9BF64BB8C26C}" presName="sibTrans" presStyleLbl="sibTrans2D1" presStyleIdx="0" presStyleCnt="2"/>
      <dgm:spPr/>
    </dgm:pt>
    <dgm:pt modelId="{94A0F2C4-3156-4F99-AE55-F2707DEB74FE}" type="pres">
      <dgm:prSet presAssocID="{9A460F6B-E88F-45A8-AFC4-9BF64BB8C26C}" presName="connectorText" presStyleLbl="sibTrans2D1" presStyleIdx="0" presStyleCnt="2"/>
      <dgm:spPr/>
    </dgm:pt>
    <dgm:pt modelId="{288DFC49-1C57-4D5F-87F1-2475FE371035}" type="pres">
      <dgm:prSet presAssocID="{A0282D86-FB34-4792-B224-F8B41B971A4E}" presName="node" presStyleLbl="node1" presStyleIdx="1" presStyleCnt="3">
        <dgm:presLayoutVars>
          <dgm:bulletEnabled val="1"/>
        </dgm:presLayoutVars>
      </dgm:prSet>
      <dgm:spPr/>
    </dgm:pt>
    <dgm:pt modelId="{51C6F3D9-2D1E-47BD-AAE0-0C40CE0E08F9}" type="pres">
      <dgm:prSet presAssocID="{A6D9367C-F141-4CE0-80BC-5C19FA41B5C5}" presName="sibTrans" presStyleLbl="sibTrans2D1" presStyleIdx="1" presStyleCnt="2"/>
      <dgm:spPr/>
    </dgm:pt>
    <dgm:pt modelId="{7C26B2A9-A83D-4904-B79D-BAF2026E58E0}" type="pres">
      <dgm:prSet presAssocID="{A6D9367C-F141-4CE0-80BC-5C19FA41B5C5}" presName="connectorText" presStyleLbl="sibTrans2D1" presStyleIdx="1" presStyleCnt="2"/>
      <dgm:spPr/>
    </dgm:pt>
    <dgm:pt modelId="{37E846F7-D61F-4C0E-861C-CC232ACC0708}" type="pres">
      <dgm:prSet presAssocID="{FB33A9D8-514D-414A-8E55-9D7B25717FEC}" presName="node" presStyleLbl="node1" presStyleIdx="2" presStyleCnt="3">
        <dgm:presLayoutVars>
          <dgm:bulletEnabled val="1"/>
        </dgm:presLayoutVars>
      </dgm:prSet>
      <dgm:spPr/>
    </dgm:pt>
  </dgm:ptLst>
  <dgm:cxnLst>
    <dgm:cxn modelId="{EF95DC00-6983-4E9D-8413-D0EC73FD8DBE}" type="presOf" srcId="{F51919C4-B7BF-4F56-9A39-71D0042F9B06}" destId="{EF25A9DE-1FE9-4512-8AE6-72BFE9A70871}" srcOrd="0" destOrd="0" presId="urn:microsoft.com/office/officeart/2005/8/layout/process2"/>
    <dgm:cxn modelId="{CFE3F62B-0B7E-4765-B848-0A9FFF4F9F47}" type="presOf" srcId="{9A460F6B-E88F-45A8-AFC4-9BF64BB8C26C}" destId="{94A0F2C4-3156-4F99-AE55-F2707DEB74FE}" srcOrd="1" destOrd="0" presId="urn:microsoft.com/office/officeart/2005/8/layout/process2"/>
    <dgm:cxn modelId="{83E40230-050C-49E7-9219-377469CCBBD8}" srcId="{F51919C4-B7BF-4F56-9A39-71D0042F9B06}" destId="{FB33A9D8-514D-414A-8E55-9D7B25717FEC}" srcOrd="2" destOrd="0" parTransId="{A40FDDB1-E603-4D31-A197-77104CB58029}" sibTransId="{817B8FA8-CCB6-4316-AE95-D2942A55D25F}"/>
    <dgm:cxn modelId="{8C344938-6166-44D8-B9F2-6B43C49452BB}" type="presOf" srcId="{9A460F6B-E88F-45A8-AFC4-9BF64BB8C26C}" destId="{C78E7D38-1563-4098-8567-676DB1F562E2}" srcOrd="0" destOrd="0" presId="urn:microsoft.com/office/officeart/2005/8/layout/process2"/>
    <dgm:cxn modelId="{274E725A-927E-4135-BCCB-68372AEE08D5}" type="presOf" srcId="{6D35BBD9-C646-40F0-B3FB-F4B2D9AC1A1E}" destId="{F4FDDF6D-4D83-4565-AFCF-0AB521BE25AF}" srcOrd="0" destOrd="0" presId="urn:microsoft.com/office/officeart/2005/8/layout/process2"/>
    <dgm:cxn modelId="{127D8C83-2462-43B3-A2DF-C4911B802CB9}" type="presOf" srcId="{A6D9367C-F141-4CE0-80BC-5C19FA41B5C5}" destId="{51C6F3D9-2D1E-47BD-AAE0-0C40CE0E08F9}" srcOrd="0" destOrd="0" presId="urn:microsoft.com/office/officeart/2005/8/layout/process2"/>
    <dgm:cxn modelId="{6065648D-D7D6-4963-B728-135513D67297}" type="presOf" srcId="{A6D9367C-F141-4CE0-80BC-5C19FA41B5C5}" destId="{7C26B2A9-A83D-4904-B79D-BAF2026E58E0}" srcOrd="1" destOrd="0" presId="urn:microsoft.com/office/officeart/2005/8/layout/process2"/>
    <dgm:cxn modelId="{8E0EFEA6-A43C-4A12-9FBC-4C3D3E229486}" type="presOf" srcId="{A0282D86-FB34-4792-B224-F8B41B971A4E}" destId="{288DFC49-1C57-4D5F-87F1-2475FE371035}" srcOrd="0" destOrd="0" presId="urn:microsoft.com/office/officeart/2005/8/layout/process2"/>
    <dgm:cxn modelId="{CEC9F5B2-6BFE-4A55-9B62-2020BF329EAF}" srcId="{F51919C4-B7BF-4F56-9A39-71D0042F9B06}" destId="{6D35BBD9-C646-40F0-B3FB-F4B2D9AC1A1E}" srcOrd="0" destOrd="0" parTransId="{E938E3B3-3EE1-435C-A708-9AA2AA46DB5C}" sibTransId="{9A460F6B-E88F-45A8-AFC4-9BF64BB8C26C}"/>
    <dgm:cxn modelId="{63FB80F3-4DC1-4F4A-A3CD-852FDB7BA61E}" srcId="{F51919C4-B7BF-4F56-9A39-71D0042F9B06}" destId="{A0282D86-FB34-4792-B224-F8B41B971A4E}" srcOrd="1" destOrd="0" parTransId="{F268D1DA-1628-4995-AD43-99FD0C3234DF}" sibTransId="{A6D9367C-F141-4CE0-80BC-5C19FA41B5C5}"/>
    <dgm:cxn modelId="{E3ADA5F3-D75E-46C1-886E-8E94EAA6B55A}" type="presOf" srcId="{FB33A9D8-514D-414A-8E55-9D7B25717FEC}" destId="{37E846F7-D61F-4C0E-861C-CC232ACC0708}" srcOrd="0" destOrd="0" presId="urn:microsoft.com/office/officeart/2005/8/layout/process2"/>
    <dgm:cxn modelId="{B0B8FCC0-A747-4447-BAB2-DB2DF9BF43DC}" type="presParOf" srcId="{EF25A9DE-1FE9-4512-8AE6-72BFE9A70871}" destId="{F4FDDF6D-4D83-4565-AFCF-0AB521BE25AF}" srcOrd="0" destOrd="0" presId="urn:microsoft.com/office/officeart/2005/8/layout/process2"/>
    <dgm:cxn modelId="{D314EBA6-3E73-4B31-9A39-9DFEA263A9EE}" type="presParOf" srcId="{EF25A9DE-1FE9-4512-8AE6-72BFE9A70871}" destId="{C78E7D38-1563-4098-8567-676DB1F562E2}" srcOrd="1" destOrd="0" presId="urn:microsoft.com/office/officeart/2005/8/layout/process2"/>
    <dgm:cxn modelId="{75C66700-F499-4C0C-8348-C61D366A9D60}" type="presParOf" srcId="{C78E7D38-1563-4098-8567-676DB1F562E2}" destId="{94A0F2C4-3156-4F99-AE55-F2707DEB74FE}" srcOrd="0" destOrd="0" presId="urn:microsoft.com/office/officeart/2005/8/layout/process2"/>
    <dgm:cxn modelId="{3DD99C0B-84BD-4426-9A49-19E7CC65DEBF}" type="presParOf" srcId="{EF25A9DE-1FE9-4512-8AE6-72BFE9A70871}" destId="{288DFC49-1C57-4D5F-87F1-2475FE371035}" srcOrd="2" destOrd="0" presId="urn:microsoft.com/office/officeart/2005/8/layout/process2"/>
    <dgm:cxn modelId="{5DFB30D4-70C5-4FAE-90E8-18910160BC27}" type="presParOf" srcId="{EF25A9DE-1FE9-4512-8AE6-72BFE9A70871}" destId="{51C6F3D9-2D1E-47BD-AAE0-0C40CE0E08F9}" srcOrd="3" destOrd="0" presId="urn:microsoft.com/office/officeart/2005/8/layout/process2"/>
    <dgm:cxn modelId="{7CC45B85-69FE-4CAF-BFAB-3BE475689201}" type="presParOf" srcId="{51C6F3D9-2D1E-47BD-AAE0-0C40CE0E08F9}" destId="{7C26B2A9-A83D-4904-B79D-BAF2026E58E0}" srcOrd="0" destOrd="0" presId="urn:microsoft.com/office/officeart/2005/8/layout/process2"/>
    <dgm:cxn modelId="{531C68A7-3EFD-470F-AF01-BE4F08D17709}" type="presParOf" srcId="{EF25A9DE-1FE9-4512-8AE6-72BFE9A70871}" destId="{37E846F7-D61F-4C0E-861C-CC232ACC0708}"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676410-332F-487C-8786-744B4E01629F}"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76CE14F0-3A8E-429B-BAD6-47E2DFBB4FEF}">
      <dgm:prSet/>
      <dgm:spPr/>
      <dgm:t>
        <a:bodyPr/>
        <a:lstStyle/>
        <a:p>
          <a:r>
            <a:rPr kumimoji="1" lang="en-US"/>
            <a:t>MeCab</a:t>
          </a:r>
          <a:r>
            <a:rPr kumimoji="1" lang="ja-JP"/>
            <a:t>本体をインストール</a:t>
          </a:r>
          <a:endParaRPr lang="ja-JP"/>
        </a:p>
      </dgm:t>
    </dgm:pt>
    <dgm:pt modelId="{44839A8D-8310-47B3-B120-BC3A8E5893DA}" type="parTrans" cxnId="{243A47C8-AB4E-43AE-A207-0B54095B1369}">
      <dgm:prSet/>
      <dgm:spPr/>
      <dgm:t>
        <a:bodyPr/>
        <a:lstStyle/>
        <a:p>
          <a:endParaRPr kumimoji="1" lang="ja-JP" altLang="en-US"/>
        </a:p>
      </dgm:t>
    </dgm:pt>
    <dgm:pt modelId="{09AEA207-325A-4691-B7A2-DDF74D9F7250}" type="sibTrans" cxnId="{243A47C8-AB4E-43AE-A207-0B54095B1369}">
      <dgm:prSet/>
      <dgm:spPr/>
      <dgm:t>
        <a:bodyPr/>
        <a:lstStyle/>
        <a:p>
          <a:endParaRPr kumimoji="1" lang="ja-JP" altLang="en-US"/>
        </a:p>
      </dgm:t>
    </dgm:pt>
    <dgm:pt modelId="{957B2E97-D7A7-412D-AC53-0709CAC5993F}">
      <dgm:prSet/>
      <dgm:spPr/>
      <dgm:t>
        <a:bodyPr/>
        <a:lstStyle/>
        <a:p>
          <a:r>
            <a:rPr kumimoji="1" lang="ja-JP"/>
            <a:t>パスを通す</a:t>
          </a:r>
          <a:endParaRPr lang="ja-JP"/>
        </a:p>
      </dgm:t>
    </dgm:pt>
    <dgm:pt modelId="{602E4874-E78C-4768-95A7-D6184FE1C802}" type="parTrans" cxnId="{5E719A9C-AE05-4AB3-AB1E-D4D6A7090787}">
      <dgm:prSet/>
      <dgm:spPr/>
      <dgm:t>
        <a:bodyPr/>
        <a:lstStyle/>
        <a:p>
          <a:endParaRPr kumimoji="1" lang="ja-JP" altLang="en-US"/>
        </a:p>
      </dgm:t>
    </dgm:pt>
    <dgm:pt modelId="{3195D183-E914-45DA-BBF0-700A2C0ACEB6}" type="sibTrans" cxnId="{5E719A9C-AE05-4AB3-AB1E-D4D6A7090787}">
      <dgm:prSet/>
      <dgm:spPr/>
      <dgm:t>
        <a:bodyPr/>
        <a:lstStyle/>
        <a:p>
          <a:endParaRPr kumimoji="1" lang="ja-JP" altLang="en-US"/>
        </a:p>
      </dgm:t>
    </dgm:pt>
    <dgm:pt modelId="{5524D693-35E4-4684-8F49-7291204C1F61}">
      <dgm:prSet/>
      <dgm:spPr/>
      <dgm:t>
        <a:bodyPr/>
        <a:lstStyle/>
        <a:p>
          <a:r>
            <a:rPr kumimoji="1" lang="en-US"/>
            <a:t>Python</a:t>
          </a:r>
          <a:r>
            <a:rPr kumimoji="1" lang="ja-JP"/>
            <a:t>から</a:t>
          </a:r>
          <a:r>
            <a:rPr kumimoji="1" lang="en-US"/>
            <a:t>MeCab</a:t>
          </a:r>
          <a:r>
            <a:rPr kumimoji="1" lang="ja-JP"/>
            <a:t>を呼び出すライブラリをインストール</a:t>
          </a:r>
          <a:endParaRPr lang="ja-JP"/>
        </a:p>
      </dgm:t>
    </dgm:pt>
    <dgm:pt modelId="{C8678DCE-79FA-48A4-924C-BC5220FBC361}" type="parTrans" cxnId="{B12001C6-F6B1-4F2F-8A7B-D430BC8CD163}">
      <dgm:prSet/>
      <dgm:spPr/>
      <dgm:t>
        <a:bodyPr/>
        <a:lstStyle/>
        <a:p>
          <a:endParaRPr kumimoji="1" lang="ja-JP" altLang="en-US"/>
        </a:p>
      </dgm:t>
    </dgm:pt>
    <dgm:pt modelId="{CC23F3B4-2583-49F7-AED7-C1B4F13DFADE}" type="sibTrans" cxnId="{B12001C6-F6B1-4F2F-8A7B-D430BC8CD163}">
      <dgm:prSet/>
      <dgm:spPr/>
      <dgm:t>
        <a:bodyPr/>
        <a:lstStyle/>
        <a:p>
          <a:endParaRPr kumimoji="1" lang="ja-JP" altLang="en-US"/>
        </a:p>
      </dgm:t>
    </dgm:pt>
    <dgm:pt modelId="{19D45349-C3D8-4263-B9C0-D434ED0CA1CB}" type="pres">
      <dgm:prSet presAssocID="{2C676410-332F-487C-8786-744B4E01629F}" presName="linearFlow" presStyleCnt="0">
        <dgm:presLayoutVars>
          <dgm:resizeHandles val="exact"/>
        </dgm:presLayoutVars>
      </dgm:prSet>
      <dgm:spPr/>
    </dgm:pt>
    <dgm:pt modelId="{A1135D0D-74C4-4277-B62D-70ADDC779EA2}" type="pres">
      <dgm:prSet presAssocID="{76CE14F0-3A8E-429B-BAD6-47E2DFBB4FEF}" presName="node" presStyleLbl="node1" presStyleIdx="0" presStyleCnt="3">
        <dgm:presLayoutVars>
          <dgm:bulletEnabled val="1"/>
        </dgm:presLayoutVars>
      </dgm:prSet>
      <dgm:spPr/>
    </dgm:pt>
    <dgm:pt modelId="{3FAB5369-1B17-47BA-8E8E-843C05640B77}" type="pres">
      <dgm:prSet presAssocID="{09AEA207-325A-4691-B7A2-DDF74D9F7250}" presName="sibTrans" presStyleLbl="sibTrans2D1" presStyleIdx="0" presStyleCnt="2"/>
      <dgm:spPr/>
    </dgm:pt>
    <dgm:pt modelId="{03334833-4C8B-4844-A207-7C492461D0BC}" type="pres">
      <dgm:prSet presAssocID="{09AEA207-325A-4691-B7A2-DDF74D9F7250}" presName="connectorText" presStyleLbl="sibTrans2D1" presStyleIdx="0" presStyleCnt="2"/>
      <dgm:spPr/>
    </dgm:pt>
    <dgm:pt modelId="{A045CF16-A005-4974-8656-A52F2F5EAC6A}" type="pres">
      <dgm:prSet presAssocID="{957B2E97-D7A7-412D-AC53-0709CAC5993F}" presName="node" presStyleLbl="node1" presStyleIdx="1" presStyleCnt="3">
        <dgm:presLayoutVars>
          <dgm:bulletEnabled val="1"/>
        </dgm:presLayoutVars>
      </dgm:prSet>
      <dgm:spPr/>
    </dgm:pt>
    <dgm:pt modelId="{5AE7C003-B766-4626-BD62-D7A7C24596E4}" type="pres">
      <dgm:prSet presAssocID="{3195D183-E914-45DA-BBF0-700A2C0ACEB6}" presName="sibTrans" presStyleLbl="sibTrans2D1" presStyleIdx="1" presStyleCnt="2"/>
      <dgm:spPr/>
    </dgm:pt>
    <dgm:pt modelId="{2E019BB4-0B11-4489-8B2D-2263838571A7}" type="pres">
      <dgm:prSet presAssocID="{3195D183-E914-45DA-BBF0-700A2C0ACEB6}" presName="connectorText" presStyleLbl="sibTrans2D1" presStyleIdx="1" presStyleCnt="2"/>
      <dgm:spPr/>
    </dgm:pt>
    <dgm:pt modelId="{D6FF5EE0-FC22-4849-B14A-A6EC635B172B}" type="pres">
      <dgm:prSet presAssocID="{5524D693-35E4-4684-8F49-7291204C1F61}" presName="node" presStyleLbl="node1" presStyleIdx="2" presStyleCnt="3">
        <dgm:presLayoutVars>
          <dgm:bulletEnabled val="1"/>
        </dgm:presLayoutVars>
      </dgm:prSet>
      <dgm:spPr/>
    </dgm:pt>
  </dgm:ptLst>
  <dgm:cxnLst>
    <dgm:cxn modelId="{6686CE09-CB73-4B30-970F-2DF895B04385}" type="presOf" srcId="{76CE14F0-3A8E-429B-BAD6-47E2DFBB4FEF}" destId="{A1135D0D-74C4-4277-B62D-70ADDC779EA2}" srcOrd="0" destOrd="0" presId="urn:microsoft.com/office/officeart/2005/8/layout/process2"/>
    <dgm:cxn modelId="{78C7E544-746F-47FC-A006-26025688E72A}" type="presOf" srcId="{5524D693-35E4-4684-8F49-7291204C1F61}" destId="{D6FF5EE0-FC22-4849-B14A-A6EC635B172B}" srcOrd="0" destOrd="0" presId="urn:microsoft.com/office/officeart/2005/8/layout/process2"/>
    <dgm:cxn modelId="{98D16845-D956-4351-BE49-4E60C89C7FEE}" type="presOf" srcId="{2C676410-332F-487C-8786-744B4E01629F}" destId="{19D45349-C3D8-4263-B9C0-D434ED0CA1CB}" srcOrd="0" destOrd="0" presId="urn:microsoft.com/office/officeart/2005/8/layout/process2"/>
    <dgm:cxn modelId="{5FF22046-A3C9-4202-8690-65A30A8319E9}" type="presOf" srcId="{957B2E97-D7A7-412D-AC53-0709CAC5993F}" destId="{A045CF16-A005-4974-8656-A52F2F5EAC6A}" srcOrd="0" destOrd="0" presId="urn:microsoft.com/office/officeart/2005/8/layout/process2"/>
    <dgm:cxn modelId="{85E3DC6D-910B-4F02-AAB8-3C69E07EE1A1}" type="presOf" srcId="{09AEA207-325A-4691-B7A2-DDF74D9F7250}" destId="{03334833-4C8B-4844-A207-7C492461D0BC}" srcOrd="1" destOrd="0" presId="urn:microsoft.com/office/officeart/2005/8/layout/process2"/>
    <dgm:cxn modelId="{D7B3FE72-7EED-4184-B0A4-19537F148F95}" type="presOf" srcId="{3195D183-E914-45DA-BBF0-700A2C0ACEB6}" destId="{2E019BB4-0B11-4489-8B2D-2263838571A7}" srcOrd="1" destOrd="0" presId="urn:microsoft.com/office/officeart/2005/8/layout/process2"/>
    <dgm:cxn modelId="{73CB0E91-1768-4CBD-A797-8F5EC9BF6862}" type="presOf" srcId="{09AEA207-325A-4691-B7A2-DDF74D9F7250}" destId="{3FAB5369-1B17-47BA-8E8E-843C05640B77}" srcOrd="0" destOrd="0" presId="urn:microsoft.com/office/officeart/2005/8/layout/process2"/>
    <dgm:cxn modelId="{5E719A9C-AE05-4AB3-AB1E-D4D6A7090787}" srcId="{2C676410-332F-487C-8786-744B4E01629F}" destId="{957B2E97-D7A7-412D-AC53-0709CAC5993F}" srcOrd="1" destOrd="0" parTransId="{602E4874-E78C-4768-95A7-D6184FE1C802}" sibTransId="{3195D183-E914-45DA-BBF0-700A2C0ACEB6}"/>
    <dgm:cxn modelId="{B12001C6-F6B1-4F2F-8A7B-D430BC8CD163}" srcId="{2C676410-332F-487C-8786-744B4E01629F}" destId="{5524D693-35E4-4684-8F49-7291204C1F61}" srcOrd="2" destOrd="0" parTransId="{C8678DCE-79FA-48A4-924C-BC5220FBC361}" sibTransId="{CC23F3B4-2583-49F7-AED7-C1B4F13DFADE}"/>
    <dgm:cxn modelId="{243A47C8-AB4E-43AE-A207-0B54095B1369}" srcId="{2C676410-332F-487C-8786-744B4E01629F}" destId="{76CE14F0-3A8E-429B-BAD6-47E2DFBB4FEF}" srcOrd="0" destOrd="0" parTransId="{44839A8D-8310-47B3-B120-BC3A8E5893DA}" sibTransId="{09AEA207-325A-4691-B7A2-DDF74D9F7250}"/>
    <dgm:cxn modelId="{012475E5-ADF0-44DF-B67E-1FD537B1A5BE}" type="presOf" srcId="{3195D183-E914-45DA-BBF0-700A2C0ACEB6}" destId="{5AE7C003-B766-4626-BD62-D7A7C24596E4}" srcOrd="0" destOrd="0" presId="urn:microsoft.com/office/officeart/2005/8/layout/process2"/>
    <dgm:cxn modelId="{A0ADAA7F-C480-4B56-91A9-A77B7F29F740}" type="presParOf" srcId="{19D45349-C3D8-4263-B9C0-D434ED0CA1CB}" destId="{A1135D0D-74C4-4277-B62D-70ADDC779EA2}" srcOrd="0" destOrd="0" presId="urn:microsoft.com/office/officeart/2005/8/layout/process2"/>
    <dgm:cxn modelId="{F771018C-685A-49F3-8C8A-22D68DB50D81}" type="presParOf" srcId="{19D45349-C3D8-4263-B9C0-D434ED0CA1CB}" destId="{3FAB5369-1B17-47BA-8E8E-843C05640B77}" srcOrd="1" destOrd="0" presId="urn:microsoft.com/office/officeart/2005/8/layout/process2"/>
    <dgm:cxn modelId="{53C357A5-D784-466D-8A70-9626FC5AC57F}" type="presParOf" srcId="{3FAB5369-1B17-47BA-8E8E-843C05640B77}" destId="{03334833-4C8B-4844-A207-7C492461D0BC}" srcOrd="0" destOrd="0" presId="urn:microsoft.com/office/officeart/2005/8/layout/process2"/>
    <dgm:cxn modelId="{BA5CC8C9-9319-4F1C-8C16-622A06A233E0}" type="presParOf" srcId="{19D45349-C3D8-4263-B9C0-D434ED0CA1CB}" destId="{A045CF16-A005-4974-8656-A52F2F5EAC6A}" srcOrd="2" destOrd="0" presId="urn:microsoft.com/office/officeart/2005/8/layout/process2"/>
    <dgm:cxn modelId="{29783BA6-99B4-44DF-95E5-BF27986BCD9B}" type="presParOf" srcId="{19D45349-C3D8-4263-B9C0-D434ED0CA1CB}" destId="{5AE7C003-B766-4626-BD62-D7A7C24596E4}" srcOrd="3" destOrd="0" presId="urn:microsoft.com/office/officeart/2005/8/layout/process2"/>
    <dgm:cxn modelId="{EB1DD904-E423-4060-A798-6703A1733E54}" type="presParOf" srcId="{5AE7C003-B766-4626-BD62-D7A7C24596E4}" destId="{2E019BB4-0B11-4489-8B2D-2263838571A7}" srcOrd="0" destOrd="0" presId="urn:microsoft.com/office/officeart/2005/8/layout/process2"/>
    <dgm:cxn modelId="{87D5137E-3875-42F4-B611-CC28B2D8C6C4}" type="presParOf" srcId="{19D45349-C3D8-4263-B9C0-D434ED0CA1CB}" destId="{D6FF5EE0-FC22-4849-B14A-A6EC635B172B}"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DDF6D-4D83-4565-AFCF-0AB521BE25AF}">
      <dsp:nvSpPr>
        <dsp:cNvPr id="0" name=""/>
        <dsp:cNvSpPr/>
      </dsp:nvSpPr>
      <dsp:spPr>
        <a:xfrm>
          <a:off x="1613075" y="0"/>
          <a:ext cx="2312801" cy="12848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文書を単語に分割</a:t>
          </a:r>
          <a:endParaRPr lang="ja-JP" sz="1800" kern="1200"/>
        </a:p>
      </dsp:txBody>
      <dsp:txXfrm>
        <a:off x="1650708" y="37633"/>
        <a:ext cx="2237535" cy="1209623"/>
      </dsp:txXfrm>
    </dsp:sp>
    <dsp:sp modelId="{C78E7D38-1563-4098-8567-676DB1F562E2}">
      <dsp:nvSpPr>
        <dsp:cNvPr id="0" name=""/>
        <dsp:cNvSpPr/>
      </dsp:nvSpPr>
      <dsp:spPr>
        <a:xfrm rot="5400000">
          <a:off x="2528559" y="1317011"/>
          <a:ext cx="481833" cy="5782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2596016" y="1365194"/>
        <a:ext cx="346920" cy="337283"/>
      </dsp:txXfrm>
    </dsp:sp>
    <dsp:sp modelId="{288DFC49-1C57-4D5F-87F1-2475FE371035}">
      <dsp:nvSpPr>
        <dsp:cNvPr id="0" name=""/>
        <dsp:cNvSpPr/>
      </dsp:nvSpPr>
      <dsp:spPr>
        <a:xfrm>
          <a:off x="1613075" y="1927334"/>
          <a:ext cx="2312801" cy="12848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うどん、ラーメン別文書</a:t>
          </a:r>
          <a:r>
            <a:rPr kumimoji="1" lang="ja-JP" altLang="en-US" sz="1800" kern="1200" dirty="0"/>
            <a:t>での</a:t>
          </a:r>
          <a:r>
            <a:rPr kumimoji="1" lang="ja-JP" sz="1800" kern="1200" dirty="0"/>
            <a:t>単語の出現頻度を集計</a:t>
          </a:r>
          <a:endParaRPr lang="ja-JP" sz="1800" kern="1200" dirty="0"/>
        </a:p>
      </dsp:txBody>
      <dsp:txXfrm>
        <a:off x="1650708" y="1964967"/>
        <a:ext cx="2237535" cy="1209623"/>
      </dsp:txXfrm>
    </dsp:sp>
    <dsp:sp modelId="{51C6F3D9-2D1E-47BD-AAE0-0C40CE0E08F9}">
      <dsp:nvSpPr>
        <dsp:cNvPr id="0" name=""/>
        <dsp:cNvSpPr/>
      </dsp:nvSpPr>
      <dsp:spPr>
        <a:xfrm rot="5400000">
          <a:off x="2528559" y="3244346"/>
          <a:ext cx="481833" cy="5782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2596016" y="3292529"/>
        <a:ext cx="346920" cy="337283"/>
      </dsp:txXfrm>
    </dsp:sp>
    <dsp:sp modelId="{37E846F7-D61F-4C0E-861C-CC232ACC0708}">
      <dsp:nvSpPr>
        <dsp:cNvPr id="0" name=""/>
        <dsp:cNvSpPr/>
      </dsp:nvSpPr>
      <dsp:spPr>
        <a:xfrm>
          <a:off x="1613075" y="3854669"/>
          <a:ext cx="2312801" cy="12848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可視化（棒グラフ）</a:t>
          </a:r>
          <a:endParaRPr lang="ja-JP" sz="1800" kern="1200"/>
        </a:p>
      </dsp:txBody>
      <dsp:txXfrm>
        <a:off x="1650708" y="3892302"/>
        <a:ext cx="2237535" cy="12096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35D0D-74C4-4277-B62D-70ADDC779EA2}">
      <dsp:nvSpPr>
        <dsp:cNvPr id="0" name=""/>
        <dsp:cNvSpPr/>
      </dsp:nvSpPr>
      <dsp:spPr>
        <a:xfrm>
          <a:off x="1081347" y="0"/>
          <a:ext cx="3145029" cy="9301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t>MeCab</a:t>
          </a:r>
          <a:r>
            <a:rPr kumimoji="1" lang="ja-JP" sz="1800" kern="1200"/>
            <a:t>本体をインストール</a:t>
          </a:r>
          <a:endParaRPr lang="ja-JP" sz="1800" kern="1200"/>
        </a:p>
      </dsp:txBody>
      <dsp:txXfrm>
        <a:off x="1108590" y="27243"/>
        <a:ext cx="3090543" cy="875652"/>
      </dsp:txXfrm>
    </dsp:sp>
    <dsp:sp modelId="{3FAB5369-1B17-47BA-8E8E-843C05640B77}">
      <dsp:nvSpPr>
        <dsp:cNvPr id="0" name=""/>
        <dsp:cNvSpPr/>
      </dsp:nvSpPr>
      <dsp:spPr>
        <a:xfrm rot="5400000">
          <a:off x="2479461" y="953391"/>
          <a:ext cx="348801" cy="4185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2528293" y="988271"/>
        <a:ext cx="251138" cy="244161"/>
      </dsp:txXfrm>
    </dsp:sp>
    <dsp:sp modelId="{A045CF16-A005-4974-8656-A52F2F5EAC6A}">
      <dsp:nvSpPr>
        <dsp:cNvPr id="0" name=""/>
        <dsp:cNvSpPr/>
      </dsp:nvSpPr>
      <dsp:spPr>
        <a:xfrm>
          <a:off x="1081347" y="1395207"/>
          <a:ext cx="3145029" cy="9301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パスを通す</a:t>
          </a:r>
          <a:endParaRPr lang="ja-JP" sz="1800" kern="1200"/>
        </a:p>
      </dsp:txBody>
      <dsp:txXfrm>
        <a:off x="1108590" y="1422450"/>
        <a:ext cx="3090543" cy="875652"/>
      </dsp:txXfrm>
    </dsp:sp>
    <dsp:sp modelId="{5AE7C003-B766-4626-BD62-D7A7C24596E4}">
      <dsp:nvSpPr>
        <dsp:cNvPr id="0" name=""/>
        <dsp:cNvSpPr/>
      </dsp:nvSpPr>
      <dsp:spPr>
        <a:xfrm rot="5400000">
          <a:off x="2479461" y="2348599"/>
          <a:ext cx="348801" cy="4185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2528293" y="2383479"/>
        <a:ext cx="251138" cy="244161"/>
      </dsp:txXfrm>
    </dsp:sp>
    <dsp:sp modelId="{D6FF5EE0-FC22-4849-B14A-A6EC635B172B}">
      <dsp:nvSpPr>
        <dsp:cNvPr id="0" name=""/>
        <dsp:cNvSpPr/>
      </dsp:nvSpPr>
      <dsp:spPr>
        <a:xfrm>
          <a:off x="1081347" y="2790414"/>
          <a:ext cx="3145029" cy="9301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t>Python</a:t>
          </a:r>
          <a:r>
            <a:rPr kumimoji="1" lang="ja-JP" sz="1800" kern="1200"/>
            <a:t>から</a:t>
          </a:r>
          <a:r>
            <a:rPr kumimoji="1" lang="en-US" sz="1800" kern="1200"/>
            <a:t>MeCab</a:t>
          </a:r>
          <a:r>
            <a:rPr kumimoji="1" lang="ja-JP" sz="1800" kern="1200"/>
            <a:t>を呼び出すライブラリをインストール</a:t>
          </a:r>
          <a:endParaRPr lang="ja-JP" sz="1800" kern="1200"/>
        </a:p>
      </dsp:txBody>
      <dsp:txXfrm>
        <a:off x="1108590" y="2817657"/>
        <a:ext cx="3090543" cy="8756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5936D-836F-419C-9F68-DEDA5DD6EA2C}" type="datetimeFigureOut">
              <a:rPr kumimoji="1" lang="ja-JP" altLang="en-US" smtClean="0"/>
              <a:t>2025/5/1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306EB-F4D8-4CD3-A9EA-E1E8C435DBF8}" type="slidenum">
              <a:rPr kumimoji="1" lang="ja-JP" altLang="en-US" smtClean="0"/>
              <a:t>‹#›</a:t>
            </a:fld>
            <a:endParaRPr kumimoji="1" lang="ja-JP" altLang="en-US"/>
          </a:p>
        </p:txBody>
      </p:sp>
    </p:spTree>
    <p:extLst>
      <p:ext uri="{BB962C8B-B14F-4D97-AF65-F5344CB8AC3E}">
        <p14:creationId xmlns:p14="http://schemas.microsoft.com/office/powerpoint/2010/main" val="25007223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8306EB-F4D8-4CD3-A9EA-E1E8C435DBF8}" type="slidenum">
              <a:rPr kumimoji="1" lang="ja-JP" altLang="en-US" smtClean="0"/>
              <a:t>1</a:t>
            </a:fld>
            <a:endParaRPr kumimoji="1" lang="ja-JP" altLang="en-US"/>
          </a:p>
        </p:txBody>
      </p:sp>
    </p:spTree>
    <p:extLst>
      <p:ext uri="{BB962C8B-B14F-4D97-AF65-F5344CB8AC3E}">
        <p14:creationId xmlns:p14="http://schemas.microsoft.com/office/powerpoint/2010/main" val="2623971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うどんや、らーめんやの口コミを集める</a:t>
            </a:r>
            <a:endParaRPr kumimoji="1" lang="en-US" altLang="ja-JP" dirty="0"/>
          </a:p>
          <a:p>
            <a:endParaRPr kumimoji="1" lang="en-US" altLang="ja-JP" dirty="0"/>
          </a:p>
          <a:p>
            <a:r>
              <a:rPr kumimoji="1" lang="ja-JP" altLang="en-US" dirty="0"/>
              <a:t>含まれている単語の頻度</a:t>
            </a:r>
            <a:endParaRPr kumimoji="1" lang="en-US" altLang="ja-JP" dirty="0"/>
          </a:p>
        </p:txBody>
      </p:sp>
      <p:sp>
        <p:nvSpPr>
          <p:cNvPr id="4" name="スライド番号プレースホルダー 3"/>
          <p:cNvSpPr>
            <a:spLocks noGrp="1"/>
          </p:cNvSpPr>
          <p:nvPr>
            <p:ph type="sldNum" sz="quarter" idx="5"/>
          </p:nvPr>
        </p:nvSpPr>
        <p:spPr/>
        <p:txBody>
          <a:bodyPr/>
          <a:lstStyle/>
          <a:p>
            <a:fld id="{CABA5393-5669-4293-A4A7-CC8A3355C258}" type="slidenum">
              <a:rPr kumimoji="1" lang="ja-JP" altLang="en-US" smtClean="0"/>
              <a:t>5</a:t>
            </a:fld>
            <a:endParaRPr kumimoji="1" lang="ja-JP" altLang="en-US"/>
          </a:p>
        </p:txBody>
      </p:sp>
    </p:spTree>
    <p:extLst>
      <p:ext uri="{BB962C8B-B14F-4D97-AF65-F5344CB8AC3E}">
        <p14:creationId xmlns:p14="http://schemas.microsoft.com/office/powerpoint/2010/main" val="159045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2025/5/1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062125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2025/5/1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19417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2025/5/1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475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2025/5/1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47630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2025/5/1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82935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2025/5/1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8019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2025/5/1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20518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2025/5/1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9760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2025/5/1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935877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2025/5/1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52959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2025/5/1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097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2025/5/1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17889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00.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hyperlink" Target="https://www.asahi.com/withplanet/article/15695266" TargetMode="External"/><Relationship Id="rId7" Type="http://schemas.openxmlformats.org/officeDocument/2006/relationships/image" Target="../media/image18.png"/><Relationship Id="rId2" Type="http://schemas.openxmlformats.org/officeDocument/2006/relationships/hyperlink" Target="https://forbesjapan.com/articles/detail/60672" TargetMode="External"/><Relationship Id="rId1" Type="http://schemas.openxmlformats.org/officeDocument/2006/relationships/slideLayout" Target="../slideLayouts/slideLayout7.xml"/><Relationship Id="rId6" Type="http://schemas.openxmlformats.org/officeDocument/2006/relationships/hyperlink" Target="https://innovatopia.jp/ai/ai-news/47568/" TargetMode="External"/><Relationship Id="rId5" Type="http://schemas.openxmlformats.org/officeDocument/2006/relationships/hyperlink" Target="https://ai-scholar.tech/articles/chatgpt/toxicity-in-chatgpt" TargetMode="External"/><Relationship Id="rId4" Type="http://schemas.openxmlformats.org/officeDocument/2006/relationships/hyperlink" Target="https://ai-scholar.tech/articles/large-language-models/chatgpt-vs-media-bias"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ja.wikipedia.org/wiki/MeCab"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tabelog.com/tokyo/A1310/A131003/13000629/dtlrvwlst/"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medium.com/@jiraffestaff/mecabrc-%E3%81%8C%E8%A6%8B%E3%81%A4%E3%81%8B%E3%82%89%E3%81%AA%E3%81%84%E3%81%A8%E3%81%84%E3%81%86%E3%82%A8%E3%83%A9%E3%83%BC-b3e278e9ed07"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self-development.info/mecab%E3%82%92%E3%82%A4%E3%83%B3%E3%82%B9%E3%83%88%E3%83%BC%E3%83%AB%E3%81%97%E3%81%A6python%E3%81%A7%E4%BD%BF%E3%81%86%E3%80%90windows%E3%80%91/" TargetMode="Externa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s://ja.wikipedia.org/wiki/%E3%83%AB%E3%83%BC%E3%82%B5%E3%83%BC%E3%83%BB%E3%83%90%E3%83%BC%E3%83%90%E3%83%B3%E3%82%AF" TargetMode="External"/><Relationship Id="rId13" Type="http://schemas.openxmlformats.org/officeDocument/2006/relationships/image" Target="../media/image4.png"/><Relationship Id="rId3" Type="http://schemas.openxmlformats.org/officeDocument/2006/relationships/hyperlink" Target="https://ja.wikipedia.org/wiki/%E3%83%A8%E3%83%BC%E3%83%AD%E3%83%83%E3%83%91" TargetMode="External"/><Relationship Id="rId7" Type="http://schemas.openxmlformats.org/officeDocument/2006/relationships/hyperlink" Target="https://ja.wikipedia.org/wiki/%E3%82%A2%E3%83%A1%E3%83%AA%E3%82%AB" TargetMode="External"/><Relationship Id="rId12" Type="http://schemas.openxmlformats.org/officeDocument/2006/relationships/image" Target="../media/image3.png"/><Relationship Id="rId2" Type="http://schemas.openxmlformats.org/officeDocument/2006/relationships/hyperlink" Target="https://ja.wikipedia.org/wiki/%E4%B8%AD%E5%9B%BD" TargetMode="External"/><Relationship Id="rId1" Type="http://schemas.openxmlformats.org/officeDocument/2006/relationships/slideLayout" Target="../slideLayouts/slideLayout7.xml"/><Relationship Id="rId6" Type="http://schemas.openxmlformats.org/officeDocument/2006/relationships/hyperlink" Target="https://ja.wikipedia.org/w/index.php?title=%E3%82%A2%E3%83%A1%E3%83%AA%E3%82%AB%E3%82%B9%E3%83%A2%E3%83%A2&amp;action=edit&amp;redlink=1" TargetMode="External"/><Relationship Id="rId11" Type="http://schemas.openxmlformats.org/officeDocument/2006/relationships/image" Target="../media/image2.png"/><Relationship Id="rId5" Type="http://schemas.openxmlformats.org/officeDocument/2006/relationships/hyperlink" Target="https://ja.wikipedia.org/w/index.php?title=%E3%83%A8%E3%83%BC%E3%83%AD%E3%83%83%E3%83%91%E3%82%B9%E3%83%A2%E3%83%A2&amp;action=edit&amp;redlink=1" TargetMode="External"/><Relationship Id="rId10" Type="http://schemas.openxmlformats.org/officeDocument/2006/relationships/hyperlink" Target="https://ja.wikipedia.org/wiki/%E3%83%97%E3%83%AB%E3%83%BC%E3%83%B3" TargetMode="External"/><Relationship Id="rId4" Type="http://schemas.openxmlformats.org/officeDocument/2006/relationships/hyperlink" Target="https://ja.wikipedia.org/wiki/%E3%82%B3%E3%83%BC%E3%82%AB%E3%82%B5%E3%82%B9" TargetMode="External"/><Relationship Id="rId9" Type="http://schemas.openxmlformats.org/officeDocument/2006/relationships/hyperlink" Target="https://ja.wikipedia.org/wiki/%E3%82%B9%E3%83%A2%E3%83%A2#cite_note-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397967" y="2438450"/>
            <a:ext cx="9690518" cy="1323439"/>
          </a:xfrm>
          <a:prstGeom prst="rect">
            <a:avLst/>
          </a:prstGeom>
          <a:noFill/>
        </p:spPr>
        <p:txBody>
          <a:bodyPr wrap="square" rtlCol="0">
            <a:spAutoFit/>
          </a:bodyPr>
          <a:lstStyle/>
          <a:p>
            <a:r>
              <a:rPr kumimoji="1" lang="ja-JP" altLang="en-US" sz="3600" b="1" dirty="0">
                <a:latin typeface="メイリオ" panose="020B0604030504040204" pitchFamily="50" charset="-128"/>
                <a:ea typeface="メイリオ" panose="020B0604030504040204" pitchFamily="50" charset="-128"/>
              </a:rPr>
              <a:t>形態素解析の基礎</a:t>
            </a:r>
            <a:endParaRPr kumimoji="1" lang="en-US" altLang="ja-JP" sz="3600" b="1" dirty="0">
              <a:latin typeface="メイリオ" panose="020B0604030504040204" pitchFamily="50" charset="-128"/>
              <a:ea typeface="メイリオ" panose="020B0604030504040204" pitchFamily="50" charset="-128"/>
            </a:endParaRPr>
          </a:p>
          <a:p>
            <a:endParaRPr kumimoji="1" lang="en-US" altLang="ja-JP" sz="4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46328DE-FACD-F211-A122-17A980440FBA}"/>
              </a:ext>
            </a:extLst>
          </p:cNvPr>
          <p:cNvSpPr txBox="1"/>
          <p:nvPr/>
        </p:nvSpPr>
        <p:spPr>
          <a:xfrm>
            <a:off x="735724" y="495421"/>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形態素解析は確率モデルになっている</a:t>
            </a:r>
          </a:p>
        </p:txBody>
      </p:sp>
      <p:sp>
        <p:nvSpPr>
          <p:cNvPr id="3" name="テキスト ボックス 2">
            <a:extLst>
              <a:ext uri="{FF2B5EF4-FFF2-40B4-BE49-F238E27FC236}">
                <a16:creationId xmlns:a16="http://schemas.microsoft.com/office/drawing/2014/main" id="{529C2257-5D5E-FA0D-E1B7-07C557EC2DFE}"/>
              </a:ext>
            </a:extLst>
          </p:cNvPr>
          <p:cNvSpPr txBox="1"/>
          <p:nvPr/>
        </p:nvSpPr>
        <p:spPr>
          <a:xfrm>
            <a:off x="830317" y="1745015"/>
            <a:ext cx="3877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すもももももももものうち</a:t>
            </a:r>
          </a:p>
        </p:txBody>
      </p:sp>
      <p:sp>
        <p:nvSpPr>
          <p:cNvPr id="4" name="テキスト ボックス 3">
            <a:extLst>
              <a:ext uri="{FF2B5EF4-FFF2-40B4-BE49-F238E27FC236}">
                <a16:creationId xmlns:a16="http://schemas.microsoft.com/office/drawing/2014/main" id="{20E5E2DE-686C-B9C7-E0E1-4313E825D22A}"/>
              </a:ext>
            </a:extLst>
          </p:cNvPr>
          <p:cNvSpPr txBox="1"/>
          <p:nvPr/>
        </p:nvSpPr>
        <p:spPr>
          <a:xfrm>
            <a:off x="924910" y="2564524"/>
            <a:ext cx="583204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 最初の文字</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す</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の次に文字、</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が続く</a:t>
            </a:r>
          </a:p>
        </p:txBody>
      </p:sp>
      <p:sp>
        <p:nvSpPr>
          <p:cNvPr id="5" name="テキスト ボックス 4">
            <a:extLst>
              <a:ext uri="{FF2B5EF4-FFF2-40B4-BE49-F238E27FC236}">
                <a16:creationId xmlns:a16="http://schemas.microsoft.com/office/drawing/2014/main" id="{E4F66114-CE91-9043-8DFA-A3F1288799AA}"/>
              </a:ext>
            </a:extLst>
          </p:cNvPr>
          <p:cNvSpPr txBox="1"/>
          <p:nvPr/>
        </p:nvSpPr>
        <p:spPr>
          <a:xfrm>
            <a:off x="1355834" y="3146002"/>
            <a:ext cx="191430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可能性は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つ</a:t>
            </a:r>
          </a:p>
        </p:txBody>
      </p:sp>
      <p:sp>
        <p:nvSpPr>
          <p:cNvPr id="6" name="テキスト ボックス 5">
            <a:extLst>
              <a:ext uri="{FF2B5EF4-FFF2-40B4-BE49-F238E27FC236}">
                <a16:creationId xmlns:a16="http://schemas.microsoft.com/office/drawing/2014/main" id="{DD9CE5F1-20B6-1DD8-1136-246D3F23AB13}"/>
              </a:ext>
            </a:extLst>
          </p:cNvPr>
          <p:cNvSpPr txBox="1"/>
          <p:nvPr/>
        </p:nvSpPr>
        <p:spPr>
          <a:xfrm>
            <a:off x="3476991" y="3216805"/>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①酢も、巣も</a:t>
            </a:r>
          </a:p>
        </p:txBody>
      </p:sp>
      <p:sp>
        <p:nvSpPr>
          <p:cNvPr id="7" name="テキスト ボックス 6">
            <a:extLst>
              <a:ext uri="{FF2B5EF4-FFF2-40B4-BE49-F238E27FC236}">
                <a16:creationId xmlns:a16="http://schemas.microsoft.com/office/drawing/2014/main" id="{45C487A9-1EF6-94D6-0146-E98106BEEA0C}"/>
              </a:ext>
            </a:extLst>
          </p:cNvPr>
          <p:cNvSpPr txBox="1"/>
          <p:nvPr/>
        </p:nvSpPr>
        <p:spPr>
          <a:xfrm>
            <a:off x="3476991" y="3577761"/>
            <a:ext cx="40382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②</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すも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は単語の一部の文字</a:t>
            </a:r>
          </a:p>
        </p:txBody>
      </p:sp>
      <p:sp>
        <p:nvSpPr>
          <p:cNvPr id="8" name="テキスト ボックス 7">
            <a:extLst>
              <a:ext uri="{FF2B5EF4-FFF2-40B4-BE49-F238E27FC236}">
                <a16:creationId xmlns:a16="http://schemas.microsoft.com/office/drawing/2014/main" id="{3BCB7CA0-B36C-B1F4-86E3-26FDCB863B7A}"/>
              </a:ext>
            </a:extLst>
          </p:cNvPr>
          <p:cNvSpPr txBox="1"/>
          <p:nvPr/>
        </p:nvSpPr>
        <p:spPr>
          <a:xfrm>
            <a:off x="924910" y="4587669"/>
            <a:ext cx="490871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 文字</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の次に文字、</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が続く</a:t>
            </a:r>
          </a:p>
        </p:txBody>
      </p:sp>
      <p:sp>
        <p:nvSpPr>
          <p:cNvPr id="9" name="テキスト ボックス 8">
            <a:extLst>
              <a:ext uri="{FF2B5EF4-FFF2-40B4-BE49-F238E27FC236}">
                <a16:creationId xmlns:a16="http://schemas.microsoft.com/office/drawing/2014/main" id="{BE6BC2CB-20D0-D856-9525-F91ECABE56A0}"/>
              </a:ext>
            </a:extLst>
          </p:cNvPr>
          <p:cNvSpPr txBox="1"/>
          <p:nvPr/>
        </p:nvSpPr>
        <p:spPr>
          <a:xfrm>
            <a:off x="1355834" y="5249917"/>
            <a:ext cx="191430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可能性は</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つ</a:t>
            </a:r>
          </a:p>
        </p:txBody>
      </p:sp>
      <p:sp>
        <p:nvSpPr>
          <p:cNvPr id="10" name="テキスト ボックス 9">
            <a:extLst>
              <a:ext uri="{FF2B5EF4-FFF2-40B4-BE49-F238E27FC236}">
                <a16:creationId xmlns:a16="http://schemas.microsoft.com/office/drawing/2014/main" id="{AD630E72-8634-6EDE-9E65-DC5FD8C559F8}"/>
              </a:ext>
            </a:extLst>
          </p:cNvPr>
          <p:cNvSpPr txBox="1"/>
          <p:nvPr/>
        </p:nvSpPr>
        <p:spPr>
          <a:xfrm>
            <a:off x="3476991" y="5514329"/>
            <a:ext cx="3422732"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③酢も（巣も）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④すもも　という名詞</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⑤</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すもも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は単語の一部</a:t>
            </a:r>
          </a:p>
        </p:txBody>
      </p:sp>
      <p:sp>
        <p:nvSpPr>
          <p:cNvPr id="12" name="右中かっこ 11">
            <a:extLst>
              <a:ext uri="{FF2B5EF4-FFF2-40B4-BE49-F238E27FC236}">
                <a16:creationId xmlns:a16="http://schemas.microsoft.com/office/drawing/2014/main" id="{27266800-4D92-73E1-9243-BEA9CDE1BCD9}"/>
              </a:ext>
            </a:extLst>
          </p:cNvPr>
          <p:cNvSpPr/>
          <p:nvPr/>
        </p:nvSpPr>
        <p:spPr>
          <a:xfrm>
            <a:off x="7273159" y="5328745"/>
            <a:ext cx="242117" cy="13859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0AF35F4F-B030-AE32-B6E9-DA24C00F5625}"/>
              </a:ext>
            </a:extLst>
          </p:cNvPr>
          <p:cNvSpPr txBox="1"/>
          <p:nvPr/>
        </p:nvSpPr>
        <p:spPr>
          <a:xfrm>
            <a:off x="7649679" y="5790868"/>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もっとも確率が高いものを選ぶ</a:t>
            </a:r>
          </a:p>
        </p:txBody>
      </p:sp>
      <p:sp>
        <p:nvSpPr>
          <p:cNvPr id="14" name="テキスト ボックス 13">
            <a:extLst>
              <a:ext uri="{FF2B5EF4-FFF2-40B4-BE49-F238E27FC236}">
                <a16:creationId xmlns:a16="http://schemas.microsoft.com/office/drawing/2014/main" id="{E0D51343-77D3-1246-0C22-A1222B75FF46}"/>
              </a:ext>
            </a:extLst>
          </p:cNvPr>
          <p:cNvSpPr txBox="1"/>
          <p:nvPr/>
        </p:nvSpPr>
        <p:spPr>
          <a:xfrm>
            <a:off x="816868" y="1039979"/>
            <a:ext cx="1003351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以下、大量の日本語文書から単語の確率が計算されているものと仮定</a:t>
            </a:r>
          </a:p>
        </p:txBody>
      </p:sp>
    </p:spTree>
    <p:extLst>
      <p:ext uri="{BB962C8B-B14F-4D97-AF65-F5344CB8AC3E}">
        <p14:creationId xmlns:p14="http://schemas.microsoft.com/office/powerpoint/2010/main" val="2745977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BA4B635-A748-6C3E-28CE-01ECD0A5D3A4}"/>
              </a:ext>
            </a:extLst>
          </p:cNvPr>
          <p:cNvSpPr txBox="1"/>
          <p:nvPr/>
        </p:nvSpPr>
        <p:spPr>
          <a:xfrm>
            <a:off x="702260" y="1089473"/>
            <a:ext cx="3422732"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③酢も（巣も）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④すもも　という名詞</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⑤</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すもも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は単語の一部</a:t>
            </a:r>
          </a:p>
        </p:txBody>
      </p:sp>
      <p:sp>
        <p:nvSpPr>
          <p:cNvPr id="3" name="右中かっこ 2">
            <a:extLst>
              <a:ext uri="{FF2B5EF4-FFF2-40B4-BE49-F238E27FC236}">
                <a16:creationId xmlns:a16="http://schemas.microsoft.com/office/drawing/2014/main" id="{511EA68E-D80F-878D-9762-5F8CE2DB8733}"/>
              </a:ext>
            </a:extLst>
          </p:cNvPr>
          <p:cNvSpPr/>
          <p:nvPr/>
        </p:nvSpPr>
        <p:spPr>
          <a:xfrm>
            <a:off x="4498428" y="903889"/>
            <a:ext cx="242117" cy="13859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745E090-1328-CCA0-AB6B-0A2FCF0B6C15}"/>
              </a:ext>
            </a:extLst>
          </p:cNvPr>
          <p:cNvSpPr txBox="1"/>
          <p:nvPr/>
        </p:nvSpPr>
        <p:spPr>
          <a:xfrm>
            <a:off x="4874948" y="1366012"/>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もっとも確率が高いものを選ぶ</a:t>
            </a:r>
          </a:p>
        </p:txBody>
      </p:sp>
      <p:sp>
        <p:nvSpPr>
          <p:cNvPr id="5" name="テキスト ボックス 4">
            <a:extLst>
              <a:ext uri="{FF2B5EF4-FFF2-40B4-BE49-F238E27FC236}">
                <a16:creationId xmlns:a16="http://schemas.microsoft.com/office/drawing/2014/main" id="{44B4924A-6B83-1924-3A17-4313733420FD}"/>
              </a:ext>
            </a:extLst>
          </p:cNvPr>
          <p:cNvSpPr txBox="1"/>
          <p:nvPr/>
        </p:nvSpPr>
        <p:spPr>
          <a:xfrm>
            <a:off x="788276" y="441434"/>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
        <p:nvSpPr>
          <p:cNvPr id="7" name="テキスト ボックス 6">
            <a:extLst>
              <a:ext uri="{FF2B5EF4-FFF2-40B4-BE49-F238E27FC236}">
                <a16:creationId xmlns:a16="http://schemas.microsoft.com/office/drawing/2014/main" id="{A2082209-E75C-AAAC-069B-E827B40B08DA}"/>
              </a:ext>
            </a:extLst>
          </p:cNvPr>
          <p:cNvSpPr txBox="1"/>
          <p:nvPr/>
        </p:nvSpPr>
        <p:spPr>
          <a:xfrm>
            <a:off x="987972" y="3163245"/>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④の確率は？　（問題）</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F351A8A-A211-EBA3-61C6-74343C55F5A7}"/>
                  </a:ext>
                </a:extLst>
              </p:cNvPr>
              <p:cNvSpPr txBox="1"/>
              <p:nvPr/>
            </p:nvSpPr>
            <p:spPr>
              <a:xfrm>
                <a:off x="1375681" y="3817846"/>
                <a:ext cx="207588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すも</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も</m:t>
                              </m:r>
                            </m:e>
                            <m:sup>
                              <m:r>
                                <a:rPr kumimoji="1" lang="en-US" altLang="ja-JP" sz="2400" b="0" i="1" smtClean="0">
                                  <a:latin typeface="Cambria Math" panose="02040503050406030204" pitchFamily="18" charset="0"/>
                                  <a:ea typeface="メイリオ" panose="020B0604030504040204" pitchFamily="50" charset="-128"/>
                                </a:rPr>
                                <m:t>′</m:t>
                              </m:r>
                            </m:sup>
                          </m:sSup>
                        </m:e>
                      </m:d>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0F351A8A-A211-EBA3-61C6-74343C55F5A7}"/>
                  </a:ext>
                </a:extLst>
              </p:cNvPr>
              <p:cNvSpPr txBox="1">
                <a:spLocks noRot="1" noChangeAspect="1" noMove="1" noResize="1" noEditPoints="1" noAdjustHandles="1" noChangeArrowheads="1" noChangeShapeType="1" noTextEdit="1"/>
              </p:cNvSpPr>
              <p:nvPr/>
            </p:nvSpPr>
            <p:spPr>
              <a:xfrm>
                <a:off x="1375681" y="3817846"/>
                <a:ext cx="2075889" cy="369332"/>
              </a:xfrm>
              <a:prstGeom prst="rect">
                <a:avLst/>
              </a:prstGeom>
              <a:blipFill>
                <a:blip r:embed="rId2"/>
                <a:stretch>
                  <a:fillRect l="-2353" t="-11475" r="-2059" b="-19672"/>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5E2B2639-C684-C74E-17A0-8DD9F46A010D}"/>
              </a:ext>
            </a:extLst>
          </p:cNvPr>
          <p:cNvSpPr txBox="1"/>
          <p:nvPr/>
        </p:nvSpPr>
        <p:spPr>
          <a:xfrm>
            <a:off x="3593725" y="3824905"/>
            <a:ext cx="8392087" cy="400110"/>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仮に日本語の文書</a:t>
            </a:r>
            <a:r>
              <a:rPr kumimoji="1" lang="en-US" altLang="ja-JP" sz="2000" dirty="0">
                <a:latin typeface="メイリオ" panose="020B0604030504040204" pitchFamily="50" charset="-128"/>
                <a:ea typeface="メイリオ" panose="020B0604030504040204" pitchFamily="50" charset="-128"/>
              </a:rPr>
              <a:t>1,000,000</a:t>
            </a:r>
            <a:r>
              <a:rPr kumimoji="1" lang="ja-JP" altLang="en-US" sz="2000" dirty="0">
                <a:latin typeface="メイリオ" panose="020B0604030504040204" pitchFamily="50" charset="-128"/>
                <a:ea typeface="メイリオ" panose="020B0604030504040204" pitchFamily="50" charset="-128"/>
              </a:rPr>
              <a:t>中で</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すももの出現頻度が</a:t>
            </a:r>
            <a:r>
              <a:rPr kumimoji="1" lang="en-US" altLang="ja-JP" sz="2000" dirty="0">
                <a:latin typeface="メイリオ" panose="020B0604030504040204" pitchFamily="50" charset="-128"/>
                <a:ea typeface="メイリオ" panose="020B0604030504040204" pitchFamily="50" charset="-128"/>
              </a:rPr>
              <a:t>100</a:t>
            </a:r>
            <a:r>
              <a:rPr kumimoji="1" lang="ja-JP" altLang="en-US" sz="2000" dirty="0">
                <a:latin typeface="メイリオ" panose="020B0604030504040204" pitchFamily="50" charset="-128"/>
                <a:ea typeface="メイリオ" panose="020B0604030504040204" pitchFamily="50" charset="-128"/>
              </a:rPr>
              <a:t>とすると？</a:t>
            </a:r>
          </a:p>
        </p:txBody>
      </p:sp>
      <p:sp>
        <p:nvSpPr>
          <p:cNvPr id="10" name="テキスト ボックス 9">
            <a:extLst>
              <a:ext uri="{FF2B5EF4-FFF2-40B4-BE49-F238E27FC236}">
                <a16:creationId xmlns:a16="http://schemas.microsoft.com/office/drawing/2014/main" id="{304386BC-AADE-BD73-8DB9-73F98F23A38D}"/>
              </a:ext>
            </a:extLst>
          </p:cNvPr>
          <p:cNvSpPr txBox="1"/>
          <p:nvPr/>
        </p:nvSpPr>
        <p:spPr>
          <a:xfrm>
            <a:off x="987972" y="4733377"/>
            <a:ext cx="10997840"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③の確率は？</a:t>
            </a:r>
          </a:p>
        </p:txBody>
      </p:sp>
      <p:sp>
        <p:nvSpPr>
          <p:cNvPr id="12" name="テキスト ボックス 11">
            <a:extLst>
              <a:ext uri="{FF2B5EF4-FFF2-40B4-BE49-F238E27FC236}">
                <a16:creationId xmlns:a16="http://schemas.microsoft.com/office/drawing/2014/main" id="{C5E6775B-7343-98C3-E312-8EBFF5596D7B}"/>
              </a:ext>
            </a:extLst>
          </p:cNvPr>
          <p:cNvSpPr txBox="1"/>
          <p:nvPr/>
        </p:nvSpPr>
        <p:spPr>
          <a:xfrm>
            <a:off x="3694845" y="6237358"/>
            <a:ext cx="758412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酢も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が与えられたときに</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が観測される条件付確率</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E44C427-2C75-55C0-7E39-7BBE257CA34E}"/>
                  </a:ext>
                </a:extLst>
              </p:cNvPr>
              <p:cNvSpPr txBox="1"/>
              <p:nvPr/>
            </p:nvSpPr>
            <p:spPr>
              <a:xfrm>
                <a:off x="3909839" y="5530391"/>
                <a:ext cx="4918654" cy="370230"/>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酢も</m:t>
                    </m:r>
                  </m:oMath>
                </a14:m>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0"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も</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酢も</a:t>
                </a:r>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酢も</m:t>
                    </m:r>
                  </m:oMath>
                </a14:m>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6E44C427-2C75-55C0-7E39-7BBE257CA34E}"/>
                  </a:ext>
                </a:extLst>
              </p:cNvPr>
              <p:cNvSpPr txBox="1">
                <a:spLocks noRot="1" noChangeAspect="1" noMove="1" noResize="1" noEditPoints="1" noAdjustHandles="1" noChangeArrowheads="1" noChangeShapeType="1" noTextEdit="1"/>
              </p:cNvSpPr>
              <p:nvPr/>
            </p:nvSpPr>
            <p:spPr>
              <a:xfrm>
                <a:off x="3909839" y="5530391"/>
                <a:ext cx="4918654" cy="370230"/>
              </a:xfrm>
              <a:prstGeom prst="rect">
                <a:avLst/>
              </a:prstGeom>
              <a:blipFill>
                <a:blip r:embed="rId3"/>
                <a:stretch>
                  <a:fillRect l="-2230" t="-21311" r="-2726" b="-524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2F225EDA-F3FC-44B7-7FAF-B27A5E1CA22B}"/>
                  </a:ext>
                </a:extLst>
              </p:cNvPr>
              <p:cNvSpPr txBox="1"/>
              <p:nvPr/>
            </p:nvSpPr>
            <p:spPr>
              <a:xfrm>
                <a:off x="1245794" y="5484224"/>
                <a:ext cx="1757789" cy="462563"/>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酢も</m:t>
                    </m:r>
                  </m:oMath>
                </a14:m>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2F225EDA-F3FC-44B7-7FAF-B27A5E1CA22B}"/>
                  </a:ext>
                </a:extLst>
              </p:cNvPr>
              <p:cNvSpPr txBox="1">
                <a:spLocks noRot="1" noChangeAspect="1" noMove="1" noResize="1" noEditPoints="1" noAdjustHandles="1" noChangeArrowheads="1" noChangeShapeType="1" noTextEdit="1"/>
              </p:cNvSpPr>
              <p:nvPr/>
            </p:nvSpPr>
            <p:spPr>
              <a:xfrm>
                <a:off x="1245794" y="5484224"/>
                <a:ext cx="1757789" cy="462563"/>
              </a:xfrm>
              <a:prstGeom prst="rect">
                <a:avLst/>
              </a:prstGeom>
              <a:blipFill>
                <a:blip r:embed="rId4"/>
                <a:stretch>
                  <a:fillRect l="-1038" t="-7895" r="-4152" b="-31579"/>
                </a:stretch>
              </a:blipFill>
            </p:spPr>
            <p:txBody>
              <a:bodyPr/>
              <a:lstStyle/>
              <a:p>
                <a:r>
                  <a:rPr lang="ja-JP" altLang="en-US">
                    <a:noFill/>
                  </a:rPr>
                  <a:t> </a:t>
                </a:r>
              </a:p>
            </p:txBody>
          </p:sp>
        </mc:Fallback>
      </mc:AlternateContent>
      <p:sp>
        <p:nvSpPr>
          <p:cNvPr id="15" name="左中かっこ 14">
            <a:extLst>
              <a:ext uri="{FF2B5EF4-FFF2-40B4-BE49-F238E27FC236}">
                <a16:creationId xmlns:a16="http://schemas.microsoft.com/office/drawing/2014/main" id="{8AF03745-39D3-8C29-BCAD-C14AADFABA0E}"/>
              </a:ext>
            </a:extLst>
          </p:cNvPr>
          <p:cNvSpPr/>
          <p:nvPr/>
        </p:nvSpPr>
        <p:spPr>
          <a:xfrm rot="16200000">
            <a:off x="6575722" y="5398405"/>
            <a:ext cx="422083" cy="14002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左中かっこ 5">
            <a:extLst>
              <a:ext uri="{FF2B5EF4-FFF2-40B4-BE49-F238E27FC236}">
                <a16:creationId xmlns:a16="http://schemas.microsoft.com/office/drawing/2014/main" id="{7F3DDB18-1740-02E8-4F7A-64936B9621DE}"/>
              </a:ext>
            </a:extLst>
          </p:cNvPr>
          <p:cNvSpPr/>
          <p:nvPr/>
        </p:nvSpPr>
        <p:spPr>
          <a:xfrm rot="5400000">
            <a:off x="8160773" y="5041779"/>
            <a:ext cx="186813" cy="5957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1BAEC90-EB6C-B9D6-1A4F-257E045122C5}"/>
                  </a:ext>
                </a:extLst>
              </p:cNvPr>
              <p:cNvSpPr txBox="1"/>
              <p:nvPr/>
            </p:nvSpPr>
            <p:spPr>
              <a:xfrm>
                <a:off x="7121717" y="4851302"/>
                <a:ext cx="2482154" cy="369332"/>
              </a:xfrm>
              <a:prstGeom prst="rect">
                <a:avLst/>
              </a:prstGeom>
              <a:noFill/>
            </p:spPr>
            <p:txBody>
              <a:bodyPr wrap="none" rtlCol="0">
                <a:spAutoFit/>
              </a:bodyPr>
              <a:lstStyle/>
              <a:p>
                <a:pPr algn="l"/>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r>
                          <a:rPr kumimoji="1" lang="en-US" altLang="ja-JP" b="0" i="1" smtClean="0">
                            <a:latin typeface="Cambria Math" panose="02040503050406030204" pitchFamily="18" charset="0"/>
                            <a:ea typeface="メイリオ" panose="020B0604030504040204" pitchFamily="50" charset="-128"/>
                          </a:rPr>
                          <m:t>′</m:t>
                        </m:r>
                        <m:r>
                          <a:rPr kumimoji="1" lang="ja-JP" altLang="en-US" i="1">
                            <a:latin typeface="Cambria Math" panose="02040503050406030204" pitchFamily="18" charset="0"/>
                            <a:ea typeface="メイリオ" panose="020B0604030504040204" pitchFamily="50" charset="-128"/>
                          </a:rPr>
                          <m:t>すも</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ja-JP" altLang="en-US" i="1">
                                <a:latin typeface="Cambria Math" panose="02040503050406030204" pitchFamily="18" charset="0"/>
                                <a:ea typeface="メイリオ" panose="020B0604030504040204" pitchFamily="50" charset="-128"/>
                              </a:rPr>
                              <m:t>も</m:t>
                            </m:r>
                          </m:e>
                          <m:sup>
                            <m:r>
                              <a:rPr kumimoji="1" lang="en-US" altLang="ja-JP" b="0" i="1" smtClean="0">
                                <a:latin typeface="Cambria Math" panose="02040503050406030204" pitchFamily="18" charset="0"/>
                                <a:ea typeface="メイリオ" panose="020B0604030504040204" pitchFamily="50" charset="-128"/>
                              </a:rPr>
                              <m:t>′</m:t>
                            </m:r>
                          </m:sup>
                        </m:sSup>
                      </m:e>
                    </m:d>
                  </m:oMath>
                </a14:m>
                <a:r>
                  <a:rPr kumimoji="1" lang="ja-JP" altLang="en-US" dirty="0">
                    <a:latin typeface="メイリオ" panose="020B0604030504040204" pitchFamily="50" charset="-128"/>
                    <a:ea typeface="メイリオ" panose="020B0604030504040204" pitchFamily="50" charset="-128"/>
                  </a:rPr>
                  <a:t>と同じ確率</a:t>
                </a:r>
              </a:p>
            </p:txBody>
          </p:sp>
        </mc:Choice>
        <mc:Fallback xmlns="">
          <p:sp>
            <p:nvSpPr>
              <p:cNvPr id="16" name="テキスト ボックス 15">
                <a:extLst>
                  <a:ext uri="{FF2B5EF4-FFF2-40B4-BE49-F238E27FC236}">
                    <a16:creationId xmlns:a16="http://schemas.microsoft.com/office/drawing/2014/main" id="{D1BAEC90-EB6C-B9D6-1A4F-257E045122C5}"/>
                  </a:ext>
                </a:extLst>
              </p:cNvPr>
              <p:cNvSpPr txBox="1">
                <a:spLocks noRot="1" noChangeAspect="1" noMove="1" noResize="1" noEditPoints="1" noAdjustHandles="1" noChangeArrowheads="1" noChangeShapeType="1" noTextEdit="1"/>
              </p:cNvSpPr>
              <p:nvPr/>
            </p:nvSpPr>
            <p:spPr>
              <a:xfrm>
                <a:off x="7121717" y="4851302"/>
                <a:ext cx="2482154" cy="369332"/>
              </a:xfrm>
              <a:prstGeom prst="rect">
                <a:avLst/>
              </a:prstGeom>
              <a:blipFill>
                <a:blip r:embed="rId5"/>
                <a:stretch>
                  <a:fillRect t="-6667" r="-1966" b="-3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93374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199217F-DE8C-11F1-32D0-F60ED99ED9CC}"/>
              </a:ext>
            </a:extLst>
          </p:cNvPr>
          <p:cNvSpPr txBox="1"/>
          <p:nvPr/>
        </p:nvSpPr>
        <p:spPr>
          <a:xfrm>
            <a:off x="998483" y="2501461"/>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酢も</a:t>
            </a:r>
          </a:p>
        </p:txBody>
      </p:sp>
      <p:sp>
        <p:nvSpPr>
          <p:cNvPr id="3" name="テキスト ボックス 2">
            <a:extLst>
              <a:ext uri="{FF2B5EF4-FFF2-40B4-BE49-F238E27FC236}">
                <a16:creationId xmlns:a16="http://schemas.microsoft.com/office/drawing/2014/main" id="{7E5E8B17-961B-B589-B1E4-2C7CC57E6108}"/>
              </a:ext>
            </a:extLst>
          </p:cNvPr>
          <p:cNvSpPr txBox="1"/>
          <p:nvPr/>
        </p:nvSpPr>
        <p:spPr>
          <a:xfrm>
            <a:off x="2638097" y="1839310"/>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入れる</a:t>
            </a:r>
          </a:p>
        </p:txBody>
      </p:sp>
      <p:sp>
        <p:nvSpPr>
          <p:cNvPr id="4" name="テキスト ボックス 3">
            <a:extLst>
              <a:ext uri="{FF2B5EF4-FFF2-40B4-BE49-F238E27FC236}">
                <a16:creationId xmlns:a16="http://schemas.microsoft.com/office/drawing/2014/main" id="{522F8C5B-82E3-EB4D-FAFF-9EBECBE7853C}"/>
              </a:ext>
            </a:extLst>
          </p:cNvPr>
          <p:cNvSpPr txBox="1"/>
          <p:nvPr/>
        </p:nvSpPr>
        <p:spPr>
          <a:xfrm>
            <a:off x="2638097" y="3300248"/>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食べる</a:t>
            </a:r>
          </a:p>
        </p:txBody>
      </p:sp>
      <p:sp>
        <p:nvSpPr>
          <p:cNvPr id="5" name="テキスト ボックス 4">
            <a:extLst>
              <a:ext uri="{FF2B5EF4-FFF2-40B4-BE49-F238E27FC236}">
                <a16:creationId xmlns:a16="http://schemas.microsoft.com/office/drawing/2014/main" id="{DD17C4F7-09EE-CC81-7AF3-AA0308F58779}"/>
              </a:ext>
            </a:extLst>
          </p:cNvPr>
          <p:cNvSpPr txBox="1"/>
          <p:nvPr/>
        </p:nvSpPr>
        <p:spPr>
          <a:xfrm>
            <a:off x="2638097" y="2569779"/>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調味料</a:t>
            </a:r>
          </a:p>
        </p:txBody>
      </p:sp>
      <p:sp>
        <p:nvSpPr>
          <p:cNvPr id="6" name="テキスト ボックス 5">
            <a:extLst>
              <a:ext uri="{FF2B5EF4-FFF2-40B4-BE49-F238E27FC236}">
                <a16:creationId xmlns:a16="http://schemas.microsoft.com/office/drawing/2014/main" id="{43F16FD7-7614-9DD2-48C9-F90D96ED23BB}"/>
              </a:ext>
            </a:extLst>
          </p:cNvPr>
          <p:cNvSpPr txBox="1"/>
          <p:nvPr/>
        </p:nvSpPr>
        <p:spPr>
          <a:xfrm>
            <a:off x="2638097" y="4030717"/>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が</a:t>
            </a:r>
          </a:p>
        </p:txBody>
      </p:sp>
      <p:sp>
        <p:nvSpPr>
          <p:cNvPr id="7" name="テキスト ボックス 6">
            <a:extLst>
              <a:ext uri="{FF2B5EF4-FFF2-40B4-BE49-F238E27FC236}">
                <a16:creationId xmlns:a16="http://schemas.microsoft.com/office/drawing/2014/main" id="{E290D324-610B-7C77-54E7-93D7453D0B71}"/>
              </a:ext>
            </a:extLst>
          </p:cNvPr>
          <p:cNvSpPr txBox="1"/>
          <p:nvPr/>
        </p:nvSpPr>
        <p:spPr>
          <a:xfrm>
            <a:off x="2638097" y="4761186"/>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a:t>
            </a:r>
          </a:p>
        </p:txBody>
      </p:sp>
      <p:cxnSp>
        <p:nvCxnSpPr>
          <p:cNvPr id="9" name="直線矢印コネクタ 8">
            <a:extLst>
              <a:ext uri="{FF2B5EF4-FFF2-40B4-BE49-F238E27FC236}">
                <a16:creationId xmlns:a16="http://schemas.microsoft.com/office/drawing/2014/main" id="{11CC1A9A-758F-E74B-943E-568ACA5474BB}"/>
              </a:ext>
            </a:extLst>
          </p:cNvPr>
          <p:cNvCxnSpPr>
            <a:stCxn id="2" idx="3"/>
            <a:endCxn id="3" idx="1"/>
          </p:cNvCxnSpPr>
          <p:nvPr/>
        </p:nvCxnSpPr>
        <p:spPr>
          <a:xfrm flipV="1">
            <a:off x="1798702" y="2070143"/>
            <a:ext cx="839395" cy="662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276B54A0-DEFA-4869-7E75-F2E961E2AE05}"/>
              </a:ext>
            </a:extLst>
          </p:cNvPr>
          <p:cNvCxnSpPr>
            <a:stCxn id="2" idx="3"/>
            <a:endCxn id="5" idx="1"/>
          </p:cNvCxnSpPr>
          <p:nvPr/>
        </p:nvCxnSpPr>
        <p:spPr>
          <a:xfrm>
            <a:off x="1798702" y="2732294"/>
            <a:ext cx="839395" cy="68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E2C1C56A-F711-339F-9F61-1FEC00C22CC0}"/>
              </a:ext>
            </a:extLst>
          </p:cNvPr>
          <p:cNvCxnSpPr>
            <a:stCxn id="2" idx="3"/>
            <a:endCxn id="4" idx="1"/>
          </p:cNvCxnSpPr>
          <p:nvPr/>
        </p:nvCxnSpPr>
        <p:spPr>
          <a:xfrm>
            <a:off x="1798702" y="2732294"/>
            <a:ext cx="839395" cy="798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A2891B3F-E0E4-FEAF-0E68-7A70BD6F3723}"/>
              </a:ext>
            </a:extLst>
          </p:cNvPr>
          <p:cNvCxnSpPr>
            <a:stCxn id="2" idx="3"/>
            <a:endCxn id="6" idx="1"/>
          </p:cNvCxnSpPr>
          <p:nvPr/>
        </p:nvCxnSpPr>
        <p:spPr>
          <a:xfrm>
            <a:off x="1798702" y="2732294"/>
            <a:ext cx="839395" cy="1529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05EAAC5A-F7A3-9C69-4423-1721B8FCE91F}"/>
              </a:ext>
            </a:extLst>
          </p:cNvPr>
          <p:cNvCxnSpPr>
            <a:stCxn id="2" idx="3"/>
          </p:cNvCxnSpPr>
          <p:nvPr/>
        </p:nvCxnSpPr>
        <p:spPr>
          <a:xfrm>
            <a:off x="1798702" y="2732294"/>
            <a:ext cx="839395" cy="2123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E84F2BDF-7483-FE6B-5D38-9265397E9DD3}"/>
                  </a:ext>
                </a:extLst>
              </p:cNvPr>
              <p:cNvSpPr txBox="1"/>
              <p:nvPr/>
            </p:nvSpPr>
            <p:spPr>
              <a:xfrm>
                <a:off x="4329088" y="1385851"/>
                <a:ext cx="1774845" cy="4625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酢も</m:t>
                          </m:r>
                          <m:r>
                            <a:rPr kumimoji="1" lang="en-US" altLang="ja-JP" sz="2400" b="0" i="1" smtClean="0">
                              <a:latin typeface="Cambria Math" panose="02040503050406030204" pitchFamily="18" charset="0"/>
                              <a:ea typeface="メイリオ" panose="020B0604030504040204" pitchFamily="50" charset="-128"/>
                            </a:rPr>
                            <m:t>′</m:t>
                          </m:r>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E84F2BDF-7483-FE6B-5D38-9265397E9DD3}"/>
                  </a:ext>
                </a:extLst>
              </p:cNvPr>
              <p:cNvSpPr txBox="1">
                <a:spLocks noRot="1" noChangeAspect="1" noMove="1" noResize="1" noEditPoints="1" noAdjustHandles="1" noChangeArrowheads="1" noChangeShapeType="1" noTextEdit="1"/>
              </p:cNvSpPr>
              <p:nvPr/>
            </p:nvSpPr>
            <p:spPr>
              <a:xfrm>
                <a:off x="4329088" y="1385851"/>
                <a:ext cx="1774845" cy="462563"/>
              </a:xfrm>
              <a:prstGeom prst="rect">
                <a:avLst/>
              </a:prstGeom>
              <a:blipFill>
                <a:blip r:embed="rId2"/>
                <a:stretch>
                  <a:fillRect t="-2632"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C872195D-4D17-8F38-A146-ACA08C59B61A}"/>
                  </a:ext>
                </a:extLst>
              </p:cNvPr>
              <p:cNvSpPr txBox="1"/>
              <p:nvPr/>
            </p:nvSpPr>
            <p:spPr>
              <a:xfrm>
                <a:off x="2961262" y="1339673"/>
                <a:ext cx="47044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𝑛</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C872195D-4D17-8F38-A146-ACA08C59B61A}"/>
                  </a:ext>
                </a:extLst>
              </p:cNvPr>
              <p:cNvSpPr txBox="1">
                <a:spLocks noRot="1" noChangeAspect="1" noMove="1" noResize="1" noEditPoints="1" noAdjustHandles="1" noChangeArrowheads="1" noChangeShapeType="1" noTextEdit="1"/>
              </p:cNvSpPr>
              <p:nvPr/>
            </p:nvSpPr>
            <p:spPr>
              <a:xfrm>
                <a:off x="2961262" y="1339673"/>
                <a:ext cx="470449" cy="461665"/>
              </a:xfrm>
              <a:prstGeom prst="rect">
                <a:avLst/>
              </a:prstGeom>
              <a:blipFill>
                <a:blip r:embed="rId3"/>
                <a:stretch>
                  <a:fillRect/>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72E5E3A4-04EA-3BE6-8E5F-A4830DD33098}"/>
              </a:ext>
            </a:extLst>
          </p:cNvPr>
          <p:cNvSpPr txBox="1"/>
          <p:nvPr/>
        </p:nvSpPr>
        <p:spPr>
          <a:xfrm>
            <a:off x="2638097" y="5366715"/>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F5FCBB61-1A55-EBA9-142B-A867C5EB0879}"/>
              </a:ext>
            </a:extLst>
          </p:cNvPr>
          <p:cNvSpPr txBox="1"/>
          <p:nvPr/>
        </p:nvSpPr>
        <p:spPr>
          <a:xfrm>
            <a:off x="4890044" y="1827614"/>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0.05</a:t>
            </a:r>
            <a:endParaRPr kumimoji="1" lang="ja-JP" altLang="en-US" sz="24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7766359B-F33B-E392-14EF-1128F801BB0E}"/>
              </a:ext>
            </a:extLst>
          </p:cNvPr>
          <p:cNvSpPr txBox="1"/>
          <p:nvPr/>
        </p:nvSpPr>
        <p:spPr>
          <a:xfrm>
            <a:off x="4890044" y="2499760"/>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a:t>
            </a:r>
            <a:endParaRPr kumimoji="1" lang="ja-JP" altLang="en-US" sz="2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1EBBA720-DFA6-D297-CE74-9B4A1915943C}"/>
              </a:ext>
            </a:extLst>
          </p:cNvPr>
          <p:cNvSpPr txBox="1"/>
          <p:nvPr/>
        </p:nvSpPr>
        <p:spPr>
          <a:xfrm>
            <a:off x="4890044" y="3300247"/>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a:t>
            </a:r>
            <a:endParaRPr kumimoji="1" lang="ja-JP" altLang="en-US" sz="2400" dirty="0">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33176FC6-8A7A-0B19-1E53-8F18642B404E}"/>
              </a:ext>
            </a:extLst>
          </p:cNvPr>
          <p:cNvSpPr txBox="1"/>
          <p:nvPr/>
        </p:nvSpPr>
        <p:spPr>
          <a:xfrm>
            <a:off x="4938982" y="4002328"/>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a:t>
            </a:r>
            <a:endParaRPr kumimoji="1" lang="ja-JP" altLang="en-US" sz="2400"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186C5CC3-4A88-A97E-2B3F-F3D04F7B017B}"/>
              </a:ext>
            </a:extLst>
          </p:cNvPr>
          <p:cNvSpPr txBox="1"/>
          <p:nvPr/>
        </p:nvSpPr>
        <p:spPr>
          <a:xfrm>
            <a:off x="4890044" y="4725781"/>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2F108053-FB1D-C2A0-3B27-F46B434A942E}"/>
                  </a:ext>
                </a:extLst>
              </p:cNvPr>
              <p:cNvSpPr txBox="1"/>
              <p:nvPr/>
            </p:nvSpPr>
            <p:spPr>
              <a:xfrm>
                <a:off x="3465338" y="742359"/>
                <a:ext cx="4867679" cy="369332"/>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Cambria Math" panose="02040503050406030204" pitchFamily="18" charset="0"/>
                      </a:rPr>
                      <m:t>∈</m:t>
                    </m:r>
                  </m:oMath>
                </a14:m>
                <a:r>
                  <a:rPr kumimoji="1" lang="ja-JP" altLang="en-US" sz="2400" dirty="0">
                    <a:latin typeface="メイリオ" panose="020B0604030504040204" pitchFamily="50" charset="-128"/>
                    <a:ea typeface="メイリオ" panose="020B0604030504040204" pitchFamily="50" charset="-128"/>
                  </a:rPr>
                  <a:t>日本語のボキャブラリ</a:t>
                </a:r>
                <a:r>
                  <a:rPr kumimoji="1" lang="en-US" altLang="ja-JP" sz="2400" dirty="0">
                    <a:latin typeface="メイリオ" panose="020B0604030504040204" pitchFamily="50" charset="-128"/>
                    <a:ea typeface="メイリオ" panose="020B0604030504040204" pitchFamily="50" charset="-128"/>
                  </a:rPr>
                  <a:t>(10,000)</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2F108053-FB1D-C2A0-3B27-F46B434A942E}"/>
                  </a:ext>
                </a:extLst>
              </p:cNvPr>
              <p:cNvSpPr txBox="1">
                <a:spLocks noRot="1" noChangeAspect="1" noMove="1" noResize="1" noEditPoints="1" noAdjustHandles="1" noChangeArrowheads="1" noChangeShapeType="1" noTextEdit="1"/>
              </p:cNvSpPr>
              <p:nvPr/>
            </p:nvSpPr>
            <p:spPr>
              <a:xfrm>
                <a:off x="3465338" y="742359"/>
                <a:ext cx="4867679" cy="369332"/>
              </a:xfrm>
              <a:prstGeom prst="rect">
                <a:avLst/>
              </a:prstGeom>
              <a:blipFill>
                <a:blip r:embed="rId4"/>
                <a:stretch>
                  <a:fillRect l="-1502" t="-23333" r="-2879" b="-53333"/>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E0A518E8-8C22-25FD-21E9-64179E685842}"/>
              </a:ext>
            </a:extLst>
          </p:cNvPr>
          <p:cNvSpPr txBox="1"/>
          <p:nvPr/>
        </p:nvSpPr>
        <p:spPr>
          <a:xfrm>
            <a:off x="8529603" y="3255353"/>
            <a:ext cx="2358314"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10,000</a:t>
            </a:r>
            <a:r>
              <a:rPr kumimoji="1" lang="ja-JP" altLang="en-US" sz="2400" dirty="0">
                <a:latin typeface="メイリオ" panose="020B0604030504040204" pitchFamily="50" charset="-128"/>
                <a:ea typeface="メイリオ" panose="020B0604030504040204" pitchFamily="50" charset="-128"/>
              </a:rPr>
              <a:t>通りの条件付確率</a:t>
            </a:r>
          </a:p>
        </p:txBody>
      </p:sp>
      <p:sp>
        <p:nvSpPr>
          <p:cNvPr id="31" name="右中かっこ 30">
            <a:extLst>
              <a:ext uri="{FF2B5EF4-FFF2-40B4-BE49-F238E27FC236}">
                <a16:creationId xmlns:a16="http://schemas.microsoft.com/office/drawing/2014/main" id="{B8FC5ED8-5B4A-A7C9-9D67-5B268D2415EB}"/>
              </a:ext>
            </a:extLst>
          </p:cNvPr>
          <p:cNvSpPr/>
          <p:nvPr/>
        </p:nvSpPr>
        <p:spPr>
          <a:xfrm>
            <a:off x="7913449" y="1958798"/>
            <a:ext cx="470385" cy="32640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08EE9507-AF47-30B5-C602-9C543BF23683}"/>
              </a:ext>
            </a:extLst>
          </p:cNvPr>
          <p:cNvSpPr/>
          <p:nvPr/>
        </p:nvSpPr>
        <p:spPr>
          <a:xfrm>
            <a:off x="2322787" y="4624552"/>
            <a:ext cx="3431596" cy="59829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39A94843-B008-6CA8-80A2-F9BA7F19AF9E}"/>
              </a:ext>
            </a:extLst>
          </p:cNvPr>
          <p:cNvSpPr txBox="1"/>
          <p:nvPr/>
        </p:nvSpPr>
        <p:spPr>
          <a:xfrm>
            <a:off x="5852259" y="4692868"/>
            <a:ext cx="1963314"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ありえないので確率は</a:t>
            </a:r>
            <a:r>
              <a:rPr kumimoji="1" lang="en-US" altLang="ja-JP" sz="2400" dirty="0">
                <a:latin typeface="メイリオ" panose="020B0604030504040204" pitchFamily="50" charset="-128"/>
                <a:ea typeface="メイリオ" panose="020B0604030504040204" pitchFamily="50" charset="-128"/>
              </a:rPr>
              <a:t>0</a:t>
            </a:r>
            <a:endParaRPr kumimoji="1" lang="ja-JP" altLang="en-US" sz="2400" dirty="0">
              <a:latin typeface="メイリオ" panose="020B0604030504040204" pitchFamily="50" charset="-128"/>
              <a:ea typeface="メイリオ" panose="020B0604030504040204" pitchFamily="50" charset="-128"/>
            </a:endParaRPr>
          </a:p>
        </p:txBody>
      </p:sp>
      <p:sp>
        <p:nvSpPr>
          <p:cNvPr id="34" name="テキスト ボックス 33">
            <a:extLst>
              <a:ext uri="{FF2B5EF4-FFF2-40B4-BE49-F238E27FC236}">
                <a16:creationId xmlns:a16="http://schemas.microsoft.com/office/drawing/2014/main" id="{7DEFCF22-BDDB-9DC7-CF0A-695C3951678F}"/>
              </a:ext>
            </a:extLst>
          </p:cNvPr>
          <p:cNvSpPr txBox="1"/>
          <p:nvPr/>
        </p:nvSpPr>
        <p:spPr>
          <a:xfrm>
            <a:off x="998482" y="140460"/>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E0CF4D9A-5A4C-7B66-05F8-2AE11B64C997}"/>
                  </a:ext>
                </a:extLst>
              </p:cNvPr>
              <p:cNvSpPr txBox="1"/>
              <p:nvPr/>
            </p:nvSpPr>
            <p:spPr>
              <a:xfrm>
                <a:off x="1011606" y="717542"/>
                <a:ext cx="2219390" cy="4625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酢も</m:t>
                          </m:r>
                          <m:r>
                            <a:rPr kumimoji="1" lang="en-US" altLang="ja-JP" sz="2400" b="0" i="1" smtClean="0">
                              <a:latin typeface="Cambria Math" panose="02040503050406030204" pitchFamily="18" charset="0"/>
                              <a:ea typeface="メイリオ" panose="020B0604030504040204" pitchFamily="50" charset="-128"/>
                            </a:rPr>
                            <m:t>′</m:t>
                          </m:r>
                        </m:e>
                      </m:d>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5" name="テキスト ボックス 34">
                <a:extLst>
                  <a:ext uri="{FF2B5EF4-FFF2-40B4-BE49-F238E27FC236}">
                    <a16:creationId xmlns:a16="http://schemas.microsoft.com/office/drawing/2014/main" id="{E0CF4D9A-5A4C-7B66-05F8-2AE11B64C997}"/>
                  </a:ext>
                </a:extLst>
              </p:cNvPr>
              <p:cNvSpPr txBox="1">
                <a:spLocks noRot="1" noChangeAspect="1" noMove="1" noResize="1" noEditPoints="1" noAdjustHandles="1" noChangeArrowheads="1" noChangeShapeType="1" noTextEdit="1"/>
              </p:cNvSpPr>
              <p:nvPr/>
            </p:nvSpPr>
            <p:spPr>
              <a:xfrm>
                <a:off x="1011606" y="717542"/>
                <a:ext cx="2219390" cy="462563"/>
              </a:xfrm>
              <a:prstGeom prst="rect">
                <a:avLst/>
              </a:prstGeom>
              <a:blipFill>
                <a:blip r:embed="rId5"/>
                <a:stretch>
                  <a:fillRect t="-3947" b="-13158"/>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984A4D0B-198E-5822-D976-80B563E90C47}"/>
              </a:ext>
            </a:extLst>
          </p:cNvPr>
          <p:cNvSpPr txBox="1"/>
          <p:nvPr/>
        </p:nvSpPr>
        <p:spPr>
          <a:xfrm>
            <a:off x="908769" y="6035426"/>
            <a:ext cx="9980815" cy="461665"/>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形態素解析エンジンはこのような条件付確率テーブルを保有している</a:t>
            </a:r>
          </a:p>
        </p:txBody>
      </p:sp>
    </p:spTree>
    <p:extLst>
      <p:ext uri="{BB962C8B-B14F-4D97-AF65-F5344CB8AC3E}">
        <p14:creationId xmlns:p14="http://schemas.microsoft.com/office/powerpoint/2010/main" val="371888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69FBEB8-E560-EF99-52DD-DA9412763B8F}"/>
              </a:ext>
            </a:extLst>
          </p:cNvPr>
          <p:cNvSpPr txBox="1"/>
          <p:nvPr/>
        </p:nvSpPr>
        <p:spPr>
          <a:xfrm>
            <a:off x="630620" y="713968"/>
            <a:ext cx="6096000" cy="461665"/>
          </a:xfrm>
          <a:prstGeom prst="rect">
            <a:avLst/>
          </a:prstGeom>
          <a:noFill/>
        </p:spPr>
        <p:txBody>
          <a:bodyPr wrap="square">
            <a:spAutoFit/>
          </a:bodyPr>
          <a:lstStyle/>
          <a:p>
            <a:pPr algn="l"/>
            <a:r>
              <a:rPr kumimoji="1" lang="ja-JP" altLang="en-US" sz="2400" dirty="0">
                <a:latin typeface="メイリオ" panose="020B0604030504040204" pitchFamily="50" charset="-128"/>
                <a:ea typeface="メイリオ" panose="020B0604030504040204" pitchFamily="50" charset="-128"/>
              </a:rPr>
              <a:t>⑤</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すもも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は単語の一部である確率</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26DD5BF-177B-82E3-9E69-1A68E1F88935}"/>
                  </a:ext>
                </a:extLst>
              </p:cNvPr>
              <p:cNvSpPr txBox="1"/>
              <p:nvPr/>
            </p:nvSpPr>
            <p:spPr>
              <a:xfrm>
                <a:off x="822419" y="1316632"/>
                <a:ext cx="25208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ja-JP" altLang="en-US" sz="2400" i="1">
                              <a:latin typeface="Cambria Math" panose="02040503050406030204" pitchFamily="18" charset="0"/>
                              <a:ea typeface="メイリオ" panose="020B0604030504040204" pitchFamily="50" charset="-128"/>
                            </a:rPr>
                            <m:t>すもも</m:t>
                          </m:r>
                          <m:r>
                            <a:rPr kumimoji="1" lang="ja-JP" altLang="en-US" sz="2400" i="1" smtClean="0">
                              <a:latin typeface="Cambria Math" panose="02040503050406030204" pitchFamily="18" charset="0"/>
                              <a:ea typeface="メイリオ" panose="020B0604030504040204" pitchFamily="50" charset="-128"/>
                            </a:rPr>
                            <m:t>〇</m:t>
                          </m:r>
                        </m:e>
                      </m:d>
                      <m:r>
                        <a:rPr kumimoji="1" lang="en-US" altLang="ja-JP" sz="2400" b="0" i="1" smtClean="0">
                          <a:latin typeface="Cambria Math" panose="02040503050406030204" pitchFamily="18" charset="0"/>
                          <a:ea typeface="メイリオ" panose="020B0604030504040204" pitchFamily="50" charset="-128"/>
                        </a:rPr>
                        <m:t>=0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326DD5BF-177B-82E3-9E69-1A68E1F88935}"/>
                  </a:ext>
                </a:extLst>
              </p:cNvPr>
              <p:cNvSpPr txBox="1">
                <a:spLocks noRot="1" noChangeAspect="1" noMove="1" noResize="1" noEditPoints="1" noAdjustHandles="1" noChangeArrowheads="1" noChangeShapeType="1" noTextEdit="1"/>
              </p:cNvSpPr>
              <p:nvPr/>
            </p:nvSpPr>
            <p:spPr>
              <a:xfrm>
                <a:off x="822419" y="1316632"/>
                <a:ext cx="2520818" cy="461665"/>
              </a:xfrm>
              <a:prstGeom prst="rect">
                <a:avLst/>
              </a:prstGeom>
              <a:blipFill>
                <a:blip r:embed="rId2"/>
                <a:stretch>
                  <a:fillRect b="-526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9D19546-6FAD-7A45-D25A-332D03A168C4}"/>
              </a:ext>
            </a:extLst>
          </p:cNvPr>
          <p:cNvSpPr txBox="1"/>
          <p:nvPr/>
        </p:nvSpPr>
        <p:spPr>
          <a:xfrm>
            <a:off x="925353" y="1919296"/>
            <a:ext cx="1034129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形態素解析エンジン内の日本語ボキャブラリの辞書とパターンマッチする</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C23AE64-9EA6-B070-7F3F-18C1C6C55FEE}"/>
                  </a:ext>
                </a:extLst>
              </p:cNvPr>
              <p:cNvSpPr txBox="1"/>
              <p:nvPr/>
            </p:nvSpPr>
            <p:spPr>
              <a:xfrm>
                <a:off x="1004391" y="3682980"/>
                <a:ext cx="3476336" cy="921150"/>
              </a:xfrm>
              <a:prstGeom prst="rect">
                <a:avLst/>
              </a:prstGeom>
              <a:noFill/>
            </p:spPr>
            <p:txBody>
              <a:bodyPr wrap="none" lIns="0" tIns="0" rIns="0" bIns="0" rtlCol="0">
                <a:spAutoFit/>
              </a:bodyPr>
              <a:lstStyle/>
              <a:p>
                <a:r>
                  <a:rPr kumimoji="1" lang="ja-JP" altLang="en-US" sz="2400" b="0" dirty="0">
                    <a:ea typeface="メイリオ" panose="020B0604030504040204" pitchFamily="50" charset="-128"/>
                  </a:rPr>
                  <a:t>④</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すも</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も</m:t>
                            </m:r>
                          </m:e>
                          <m:sup>
                            <m:r>
                              <a:rPr kumimoji="1" lang="en-US" altLang="ja-JP" sz="2400" b="0" i="1" smtClean="0">
                                <a:latin typeface="Cambria Math" panose="02040503050406030204" pitchFamily="18" charset="0"/>
                                <a:ea typeface="メイリオ" panose="020B0604030504040204" pitchFamily="50" charset="-128"/>
                              </a:rPr>
                              <m:t>′</m:t>
                            </m:r>
                          </m:sup>
                        </m:sSup>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10,000</m:t>
                        </m:r>
                      </m:den>
                    </m:f>
                    <m:r>
                      <a:rPr kumimoji="1" lang="en-US" altLang="ja-JP" sz="2400" i="1">
                        <a:latin typeface="Cambria Math" panose="02040503050406030204" pitchFamily="18" charset="0"/>
                        <a:ea typeface="メイリオ" panose="020B0604030504040204" pitchFamily="50" charset="-128"/>
                      </a:rPr>
                      <m:t>&gt;=</m:t>
                    </m:r>
                  </m:oMath>
                </a14:m>
                <a:endParaRPr kumimoji="1" lang="ja-JP" altLang="en-US"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0C23AE64-9EA6-B070-7F3F-18C1C6C55FEE}"/>
                  </a:ext>
                </a:extLst>
              </p:cNvPr>
              <p:cNvSpPr txBox="1">
                <a:spLocks noRot="1" noChangeAspect="1" noMove="1" noResize="1" noEditPoints="1" noAdjustHandles="1" noChangeArrowheads="1" noChangeShapeType="1" noTextEdit="1"/>
              </p:cNvSpPr>
              <p:nvPr/>
            </p:nvSpPr>
            <p:spPr>
              <a:xfrm>
                <a:off x="1004391" y="3682980"/>
                <a:ext cx="3476336" cy="921150"/>
              </a:xfrm>
              <a:prstGeom prst="rect">
                <a:avLst/>
              </a:prstGeom>
              <a:blipFill>
                <a:blip r:embed="rId3"/>
                <a:stretch>
                  <a:fillRect l="-5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1658760-F6E1-4FBB-0CBE-60E7AA7AC6F3}"/>
                  </a:ext>
                </a:extLst>
              </p:cNvPr>
              <p:cNvSpPr txBox="1"/>
              <p:nvPr/>
            </p:nvSpPr>
            <p:spPr>
              <a:xfrm>
                <a:off x="925353" y="4402275"/>
                <a:ext cx="6056979" cy="1382814"/>
              </a:xfrm>
              <a:prstGeom prst="rect">
                <a:avLst/>
              </a:prstGeom>
              <a:noFill/>
            </p:spPr>
            <p:txBody>
              <a:bodyPr wrap="none" rtlCol="0">
                <a:spAutoFit/>
              </a:bodyPr>
              <a:lstStyle/>
              <a:p>
                <a:r>
                  <a:rPr kumimoji="1" lang="ja-JP" altLang="en-US" sz="2400" b="0" dirty="0">
                    <a:ea typeface="メイリオ" panose="020B0604030504040204" pitchFamily="50" charset="-128"/>
                  </a:rPr>
                  <a:t>④</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すも</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も</m:t>
                            </m:r>
                          </m:e>
                          <m:sup>
                            <m:r>
                              <a:rPr kumimoji="1" lang="en-US" altLang="ja-JP" sz="2400" b="0" i="1" smtClean="0">
                                <a:latin typeface="Cambria Math" panose="02040503050406030204" pitchFamily="18" charset="0"/>
                                <a:ea typeface="メイリオ" panose="020B0604030504040204" pitchFamily="50" charset="-128"/>
                              </a:rPr>
                              <m:t>′</m:t>
                            </m:r>
                          </m:sup>
                        </m:sSup>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10,000</m:t>
                        </m:r>
                      </m:den>
                    </m:f>
                    <m:r>
                      <a:rPr kumimoji="1" lang="en-US" altLang="ja-JP" sz="2400" i="1">
                        <a:latin typeface="Cambria Math" panose="02040503050406030204" pitchFamily="18" charset="0"/>
                        <a:ea typeface="メイリオ" panose="020B0604030504040204" pitchFamily="50" charset="-128"/>
                      </a:rPr>
                      <m:t>&gt;</m:t>
                    </m:r>
                    <m:r>
                      <a:rPr kumimoji="1" lang="ja-JP" altLang="en-US" sz="2400" i="1">
                        <a:latin typeface="Cambria Math" panose="02040503050406030204" pitchFamily="18" charset="0"/>
                        <a:ea typeface="メイリオ" panose="020B0604030504040204" pitchFamily="50" charset="-128"/>
                      </a:rPr>
                      <m:t>⑤</m:t>
                    </m:r>
                    <m:r>
                      <a:rPr kumimoji="1" lang="en-US" altLang="ja-JP" sz="2400" i="1">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r>
                          <a:rPr kumimoji="1" lang="ja-JP" altLang="en-US" sz="2400" i="1">
                            <a:latin typeface="Cambria Math" panose="02040503050406030204" pitchFamily="18" charset="0"/>
                            <a:ea typeface="メイリオ" panose="020B0604030504040204" pitchFamily="50" charset="-128"/>
                          </a:rPr>
                          <m:t>すもも〇</m:t>
                        </m:r>
                      </m:e>
                    </m:d>
                    <m:r>
                      <a:rPr kumimoji="1" lang="en-US" altLang="ja-JP" sz="2400" i="1">
                        <a:latin typeface="Cambria Math" panose="02040503050406030204" pitchFamily="18" charset="0"/>
                        <a:ea typeface="メイリオ" panose="020B0604030504040204" pitchFamily="50" charset="-128"/>
                      </a:rPr>
                      <m:t>=0</m:t>
                    </m:r>
                  </m:oMath>
                </a14:m>
                <a:endParaRPr kumimoji="1" lang="ja-JP" altLang="en-US" sz="2400" dirty="0">
                  <a:latin typeface="メイリオ" panose="020B0604030504040204" pitchFamily="50" charset="-128"/>
                  <a:ea typeface="メイリオ" panose="020B0604030504040204" pitchFamily="50" charset="-128"/>
                </a:endParaRPr>
              </a:p>
              <a:p>
                <a:endParaRPr kumimoji="1" lang="ja-JP" altLang="en-US"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71658760-F6E1-4FBB-0CBE-60E7AA7AC6F3}"/>
                  </a:ext>
                </a:extLst>
              </p:cNvPr>
              <p:cNvSpPr txBox="1">
                <a:spLocks noRot="1" noChangeAspect="1" noMove="1" noResize="1" noEditPoints="1" noAdjustHandles="1" noChangeArrowheads="1" noChangeShapeType="1" noTextEdit="1"/>
              </p:cNvSpPr>
              <p:nvPr/>
            </p:nvSpPr>
            <p:spPr>
              <a:xfrm>
                <a:off x="925353" y="4402275"/>
                <a:ext cx="6056979" cy="1382814"/>
              </a:xfrm>
              <a:prstGeom prst="rect">
                <a:avLst/>
              </a:prstGeom>
              <a:blipFill>
                <a:blip r:embed="rId4"/>
                <a:stretch>
                  <a:fillRect l="-1611"/>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D31A0631-7585-E903-22C7-F9F150ABD8ED}"/>
              </a:ext>
            </a:extLst>
          </p:cNvPr>
          <p:cNvSpPr txBox="1"/>
          <p:nvPr/>
        </p:nvSpPr>
        <p:spPr>
          <a:xfrm>
            <a:off x="711275" y="3214606"/>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まとめると</a:t>
            </a:r>
          </a:p>
        </p:txBody>
      </p:sp>
      <p:sp>
        <p:nvSpPr>
          <p:cNvPr id="11" name="テキスト ボックス 10">
            <a:extLst>
              <a:ext uri="{FF2B5EF4-FFF2-40B4-BE49-F238E27FC236}">
                <a16:creationId xmlns:a16="http://schemas.microsoft.com/office/drawing/2014/main" id="{EF91F014-5D1A-4C61-D1EB-B110F7B899A7}"/>
              </a:ext>
            </a:extLst>
          </p:cNvPr>
          <p:cNvSpPr txBox="1"/>
          <p:nvPr/>
        </p:nvSpPr>
        <p:spPr>
          <a:xfrm>
            <a:off x="711275" y="5325614"/>
            <a:ext cx="6075702"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最初の</a:t>
            </a:r>
            <a:r>
              <a:rPr kumimoji="1" lang="en-US" altLang="ja-JP" sz="2400" b="1" dirty="0">
                <a:latin typeface="メイリオ" panose="020B0604030504040204" pitchFamily="50" charset="-128"/>
                <a:ea typeface="メイリオ" panose="020B0604030504040204" pitchFamily="50" charset="-128"/>
              </a:rPr>
              <a:t>3</a:t>
            </a:r>
            <a:r>
              <a:rPr kumimoji="1" lang="ja-JP" altLang="en-US" sz="2400" b="1" dirty="0">
                <a:latin typeface="メイリオ" panose="020B0604030504040204" pitchFamily="50" charset="-128"/>
                <a:ea typeface="メイリオ" panose="020B0604030504040204" pitchFamily="50" charset="-128"/>
              </a:rPr>
              <a:t>文字は、</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すもも</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である確率が最大</a:t>
            </a:r>
          </a:p>
        </p:txBody>
      </p:sp>
      <p:sp>
        <p:nvSpPr>
          <p:cNvPr id="12" name="テキスト ボックス 11">
            <a:extLst>
              <a:ext uri="{FF2B5EF4-FFF2-40B4-BE49-F238E27FC236}">
                <a16:creationId xmlns:a16="http://schemas.microsoft.com/office/drawing/2014/main" id="{9D40A654-59CF-9231-3841-B02A9C43B8F2}"/>
              </a:ext>
            </a:extLst>
          </p:cNvPr>
          <p:cNvSpPr txBox="1"/>
          <p:nvPr/>
        </p:nvSpPr>
        <p:spPr>
          <a:xfrm>
            <a:off x="711275" y="5874085"/>
            <a:ext cx="850745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すもも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の次に</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が観測。以下同様の確率計算を繰り返す</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61678174-7FD5-EAD3-E405-DBA5F6BD7251}"/>
                  </a:ext>
                </a:extLst>
              </p:cNvPr>
              <p:cNvSpPr txBox="1"/>
              <p:nvPr/>
            </p:nvSpPr>
            <p:spPr>
              <a:xfrm>
                <a:off x="4513279" y="3765157"/>
                <a:ext cx="5356274" cy="370230"/>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酢も</m:t>
                    </m:r>
                  </m:oMath>
                </a14:m>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0"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も</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酢も</a:t>
                </a:r>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酢も</m:t>
                    </m:r>
                  </m:oMath>
                </a14:m>
                <a:r>
                  <a:rPr kumimoji="1" lang="en-US" altLang="ja-JP" sz="2400" dirty="0">
                    <a:latin typeface="メイリオ" panose="020B0604030504040204" pitchFamily="50" charset="-128"/>
                    <a:ea typeface="メイリオ" panose="020B0604030504040204" pitchFamily="50" charset="-128"/>
                  </a:rPr>
                  <a:t>’)=0</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61678174-7FD5-EAD3-E405-DBA5F6BD7251}"/>
                  </a:ext>
                </a:extLst>
              </p:cNvPr>
              <p:cNvSpPr txBox="1">
                <a:spLocks noRot="1" noChangeAspect="1" noMove="1" noResize="1" noEditPoints="1" noAdjustHandles="1" noChangeArrowheads="1" noChangeShapeType="1" noTextEdit="1"/>
              </p:cNvSpPr>
              <p:nvPr/>
            </p:nvSpPr>
            <p:spPr>
              <a:xfrm>
                <a:off x="4513279" y="3765157"/>
                <a:ext cx="5356274" cy="370230"/>
              </a:xfrm>
              <a:prstGeom prst="rect">
                <a:avLst/>
              </a:prstGeom>
              <a:blipFill>
                <a:blip r:embed="rId5"/>
                <a:stretch>
                  <a:fillRect l="-2048" t="-23333" r="-2389" b="-5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66742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9ECAF-1EEB-068D-5A61-284291C4AEA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7C892771-A64E-882A-F518-1184188FC513}"/>
                  </a:ext>
                </a:extLst>
              </p:cNvPr>
              <p:cNvSpPr txBox="1"/>
              <p:nvPr/>
            </p:nvSpPr>
            <p:spPr>
              <a:xfrm>
                <a:off x="240565" y="230620"/>
                <a:ext cx="8819979" cy="586122"/>
              </a:xfrm>
              <a:prstGeom prst="rect">
                <a:avLst/>
              </a:prstGeom>
              <a:noFill/>
            </p:spPr>
            <p:txBody>
              <a:bodyPr wrap="none" rtlCol="0">
                <a:spAutoFit/>
              </a:bodyPr>
              <a:lstStyle/>
              <a:p>
                <a:r>
                  <a:rPr kumimoji="1" lang="ja-JP" altLang="en-US" sz="3200" b="0" dirty="0">
                    <a:ea typeface="メイリオ" panose="020B0604030504040204" pitchFamily="50" charset="-128"/>
                  </a:rPr>
                  <a:t>条件付確率</a:t>
                </a:r>
                <a14:m>
                  <m:oMath xmlns:m="http://schemas.openxmlformats.org/officeDocument/2006/math">
                    <m:r>
                      <a:rPr kumimoji="1" lang="en-US" altLang="ja-JP" sz="3200" b="0" i="0" smtClean="0">
                        <a:latin typeface="Cambria Math" panose="02040503050406030204" pitchFamily="18" charset="0"/>
                        <a:ea typeface="メイリオ" panose="020B0604030504040204" pitchFamily="50" charset="-128"/>
                      </a:rPr>
                      <m:t> </m:t>
                    </m:r>
                    <m:r>
                      <a:rPr kumimoji="1" lang="en-US" altLang="ja-JP" sz="3200" b="0" i="1" smtClean="0">
                        <a:latin typeface="Cambria Math" panose="02040503050406030204" pitchFamily="18" charset="0"/>
                        <a:ea typeface="メイリオ" panose="020B0604030504040204" pitchFamily="50" charset="-128"/>
                      </a:rPr>
                      <m:t>𝑝</m:t>
                    </m:r>
                    <m:d>
                      <m:dPr>
                        <m:ctrlPr>
                          <a:rPr kumimoji="1" lang="en-US" altLang="ja-JP" sz="3200" b="0" i="1" smtClean="0">
                            <a:latin typeface="Cambria Math" panose="02040503050406030204" pitchFamily="18" charset="0"/>
                            <a:ea typeface="メイリオ" panose="020B0604030504040204" pitchFamily="50" charset="-128"/>
                          </a:rPr>
                        </m:ctrlPr>
                      </m:dPr>
                      <m:e>
                        <m:r>
                          <a:rPr kumimoji="1" lang="en-US" altLang="ja-JP" sz="3200" b="0" i="1" smtClean="0">
                            <a:latin typeface="Cambria Math" panose="02040503050406030204" pitchFamily="18" charset="0"/>
                            <a:ea typeface="メイリオ" panose="020B0604030504040204" pitchFamily="50" charset="-128"/>
                          </a:rPr>
                          <m:t>𝑛</m:t>
                        </m:r>
                        <m:r>
                          <a:rPr kumimoji="1" lang="en-US" altLang="ja-JP" sz="3200" b="0" i="1" smtClean="0">
                            <a:latin typeface="Cambria Math" panose="02040503050406030204" pitchFamily="18" charset="0"/>
                            <a:ea typeface="メイリオ" panose="020B0604030504040204" pitchFamily="50" charset="-128"/>
                          </a:rPr>
                          <m:t>|′</m:t>
                        </m:r>
                        <m:r>
                          <a:rPr kumimoji="1" lang="ja-JP" altLang="en-US" sz="3200" i="1">
                            <a:latin typeface="Cambria Math" panose="02040503050406030204" pitchFamily="18" charset="0"/>
                            <a:ea typeface="メイリオ" panose="020B0604030504040204" pitchFamily="50" charset="-128"/>
                          </a:rPr>
                          <m:t>酢も</m:t>
                        </m:r>
                        <m:r>
                          <a:rPr kumimoji="1" lang="en-US" altLang="ja-JP" sz="3200" b="0" i="1" smtClean="0">
                            <a:latin typeface="Cambria Math" panose="02040503050406030204" pitchFamily="18" charset="0"/>
                            <a:ea typeface="メイリオ" panose="020B0604030504040204" pitchFamily="50" charset="-128"/>
                          </a:rPr>
                          <m:t>′</m:t>
                        </m:r>
                      </m:e>
                    </m:d>
                  </m:oMath>
                </a14:m>
                <a:r>
                  <a:rPr kumimoji="1" lang="ja-JP" altLang="en-US" sz="3200" dirty="0">
                    <a:latin typeface="メイリオ" panose="020B0604030504040204" pitchFamily="50" charset="-128"/>
                    <a:ea typeface="メイリオ" panose="020B0604030504040204" pitchFamily="50" charset="-128"/>
                  </a:rPr>
                  <a:t>の値はどう計算したか？</a:t>
                </a:r>
              </a:p>
            </p:txBody>
          </p:sp>
        </mc:Choice>
        <mc:Fallback xmlns="">
          <p:sp>
            <p:nvSpPr>
              <p:cNvPr id="2" name="テキスト ボックス 1">
                <a:extLst>
                  <a:ext uri="{FF2B5EF4-FFF2-40B4-BE49-F238E27FC236}">
                    <a16:creationId xmlns:a16="http://schemas.microsoft.com/office/drawing/2014/main" id="{F8950FA8-9F65-3341-77E9-C6DFFD99596C}"/>
                  </a:ext>
                </a:extLst>
              </p:cNvPr>
              <p:cNvSpPr txBox="1">
                <a:spLocks noRot="1" noChangeAspect="1" noMove="1" noResize="1" noEditPoints="1" noAdjustHandles="1" noChangeArrowheads="1" noChangeShapeType="1" noTextEdit="1"/>
              </p:cNvSpPr>
              <p:nvPr/>
            </p:nvSpPr>
            <p:spPr>
              <a:xfrm>
                <a:off x="240565" y="230620"/>
                <a:ext cx="8819979" cy="586122"/>
              </a:xfrm>
              <a:prstGeom prst="rect">
                <a:avLst/>
              </a:prstGeom>
              <a:blipFill>
                <a:blip r:embed="rId2"/>
                <a:stretch>
                  <a:fillRect l="-1728" t="-11458" r="-1037" b="-35417"/>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BD2BD785-79CB-0758-EA55-66914C6E5831}"/>
              </a:ext>
            </a:extLst>
          </p:cNvPr>
          <p:cNvSpPr txBox="1"/>
          <p:nvPr/>
        </p:nvSpPr>
        <p:spPr>
          <a:xfrm>
            <a:off x="504497" y="1047504"/>
            <a:ext cx="1111714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膨大な文書を収集して</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酢も〇〇</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という単語出現パターンの頻度を計算している</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4F44AD8-7DCC-644F-2F2F-2B46A6502078}"/>
                  </a:ext>
                </a:extLst>
              </p:cNvPr>
              <p:cNvSpPr txBox="1"/>
              <p:nvPr/>
            </p:nvSpPr>
            <p:spPr>
              <a:xfrm>
                <a:off x="504497" y="1480395"/>
                <a:ext cx="11687503" cy="1201226"/>
              </a:xfrm>
              <a:prstGeom prst="rect">
                <a:avLst/>
              </a:prstGeom>
              <a:noFill/>
            </p:spPr>
            <p:txBody>
              <a:bodyPr wrap="square" rtlCol="0">
                <a:spAutoFit/>
              </a:bodyPr>
              <a:lstStyle/>
              <a:p>
                <a:pPr marL="342900" indent="-342900">
                  <a:buFont typeface="Wingdings" panose="05000000000000000000" pitchFamily="2" charset="2"/>
                  <a:buChar char="l"/>
                </a:pP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酢も</m:t>
                        </m:r>
                        <m:r>
                          <a:rPr kumimoji="1" lang="en-US" altLang="ja-JP" sz="2400" b="0" i="1" smtClean="0">
                            <a:latin typeface="Cambria Math" panose="02040503050406030204" pitchFamily="18" charset="0"/>
                            <a:ea typeface="メイリオ" panose="020B0604030504040204" pitchFamily="50" charset="-128"/>
                          </a:rPr>
                          <m:t>′</m:t>
                        </m:r>
                      </m:e>
                    </m:d>
                    <m:r>
                      <a:rPr kumimoji="1" lang="ja-JP" altLang="en-US" sz="2400" i="1">
                        <a:latin typeface="Cambria Math" panose="02040503050406030204" pitchFamily="18" charset="0"/>
                        <a:ea typeface="メイリオ" panose="020B0604030504040204" pitchFamily="50" charset="-128"/>
                      </a:rPr>
                      <m:t>は</m:t>
                    </m:r>
                  </m:oMath>
                </a14:m>
                <a:r>
                  <a:rPr kumimoji="1" lang="ja-JP" altLang="en-US"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𝑛</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𝑚</m:t>
                        </m:r>
                      </m:e>
                    </m:d>
                  </m:oMath>
                </a14:m>
                <a:r>
                  <a:rPr kumimoji="1" lang="ja-JP" altLang="en-US" sz="2400" dirty="0">
                    <a:latin typeface="メイリオ" panose="020B0604030504040204" pitchFamily="50" charset="-128"/>
                    <a:ea typeface="メイリオ" panose="020B0604030504040204" pitchFamily="50" charset="-128"/>
                  </a:rPr>
                  <a:t>　</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𝑚</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𝑛</m:t>
                    </m:r>
                    <m:r>
                      <a:rPr kumimoji="1" lang="en-US" altLang="ja-JP" sz="2400" i="1">
                        <a:latin typeface="Cambria Math" panose="02040503050406030204" pitchFamily="18" charset="0"/>
                        <a:ea typeface="Cambria Math" panose="02040503050406030204" pitchFamily="18" charset="0"/>
                      </a:rPr>
                      <m:t>∈</m:t>
                    </m:r>
                  </m:oMath>
                </a14:m>
                <a:r>
                  <a:rPr kumimoji="1" lang="ja-JP" altLang="en-US" sz="2400" dirty="0">
                    <a:latin typeface="メイリオ" panose="020B0604030504040204" pitchFamily="50" charset="-128"/>
                    <a:ea typeface="メイリオ" panose="020B0604030504040204" pitchFamily="50" charset="-128"/>
                  </a:rPr>
                  <a:t>日本語のボキャブラリ</a:t>
                </a:r>
                <a:r>
                  <a:rPr kumimoji="1" lang="en-US" altLang="ja-JP" sz="2400" dirty="0">
                    <a:latin typeface="メイリオ" panose="020B0604030504040204" pitchFamily="50" charset="-128"/>
                    <a:ea typeface="メイリオ" panose="020B0604030504040204" pitchFamily="50" charset="-128"/>
                  </a:rPr>
                  <a:t>(10,000)</a:t>
                </a:r>
                <a:r>
                  <a:rPr kumimoji="1" lang="ja-JP" altLang="en-US" sz="2400" dirty="0">
                    <a:latin typeface="メイリオ" panose="020B0604030504040204" pitchFamily="50" charset="-128"/>
                    <a:ea typeface="メイリオ" panose="020B0604030504040204" pitchFamily="50" charset="-128"/>
                  </a:rPr>
                  <a:t>　に一般化できる</a:t>
                </a:r>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14:m>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10.000</m:t>
                        </m:r>
                      </m:e>
                      <m:sup>
                        <m:r>
                          <a:rPr kumimoji="1" lang="en-US" altLang="ja-JP" sz="2400" b="0" i="1" smtClean="0">
                            <a:latin typeface="Cambria Math" panose="02040503050406030204" pitchFamily="18" charset="0"/>
                            <a:ea typeface="メイリオ" panose="020B0604030504040204" pitchFamily="50" charset="-128"/>
                          </a:rPr>
                          <m:t>2</m:t>
                        </m:r>
                      </m:sup>
                    </m:sSup>
                  </m:oMath>
                </a14:m>
                <a:r>
                  <a:rPr kumimoji="1" lang="ja-JP" altLang="en-US" sz="2400" dirty="0">
                    <a:latin typeface="メイリオ" panose="020B0604030504040204" pitchFamily="50" charset="-128"/>
                    <a:ea typeface="メイリオ" panose="020B0604030504040204" pitchFamily="50" charset="-128"/>
                  </a:rPr>
                  <a:t>通りの確率を保有していないと形態素解析は不可能！</a:t>
                </a:r>
              </a:p>
              <a:p>
                <a:pPr marL="342900" indent="-342900">
                  <a:buFont typeface="Wingdings" panose="05000000000000000000" pitchFamily="2" charset="2"/>
                  <a:buChar char="l"/>
                </a:pP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503C97ED-4DB2-7369-D28B-F764B6717788}"/>
                  </a:ext>
                </a:extLst>
              </p:cNvPr>
              <p:cNvSpPr txBox="1">
                <a:spLocks noRot="1" noChangeAspect="1" noMove="1" noResize="1" noEditPoints="1" noAdjustHandles="1" noChangeArrowheads="1" noChangeShapeType="1" noTextEdit="1"/>
              </p:cNvSpPr>
              <p:nvPr/>
            </p:nvSpPr>
            <p:spPr>
              <a:xfrm>
                <a:off x="504497" y="1480395"/>
                <a:ext cx="11687503" cy="1201226"/>
              </a:xfrm>
              <a:prstGeom prst="rect">
                <a:avLst/>
              </a:prstGeom>
              <a:blipFill>
                <a:blip r:embed="rId3"/>
                <a:stretch>
                  <a:fillRect l="-730" t="-40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71CA942-F342-2F4B-FA8E-6485C2BDA27E}"/>
                  </a:ext>
                </a:extLst>
              </p:cNvPr>
              <p:cNvSpPr txBox="1"/>
              <p:nvPr/>
            </p:nvSpPr>
            <p:spPr>
              <a:xfrm>
                <a:off x="446608" y="2523979"/>
                <a:ext cx="11657230" cy="475387"/>
              </a:xfrm>
              <a:prstGeom prst="rect">
                <a:avLst/>
              </a:prstGeom>
              <a:noFill/>
            </p:spPr>
            <p:txBody>
              <a:bodyPr wrap="none" rtlCol="0">
                <a:spAutoFit/>
              </a:bodyPr>
              <a:lstStyle/>
              <a:p>
                <a:pPr algn="l"/>
                <a14:m>
                  <m:oMath xmlns:m="http://schemas.openxmlformats.org/officeDocument/2006/math">
                    <m:r>
                      <a:rPr kumimoji="1" lang="en-US" altLang="ja-JP" sz="2400" i="1" u="sng" smtClean="0">
                        <a:latin typeface="Cambria Math" panose="02040503050406030204" pitchFamily="18" charset="0"/>
                        <a:ea typeface="メイリオ" panose="020B0604030504040204" pitchFamily="50" charset="-128"/>
                      </a:rPr>
                      <m:t>𝑝</m:t>
                    </m:r>
                    <m:d>
                      <m:dPr>
                        <m:ctrlPr>
                          <a:rPr kumimoji="1" lang="en-US" altLang="ja-JP" sz="2400" i="1" u="sng">
                            <a:latin typeface="Cambria Math" panose="02040503050406030204" pitchFamily="18" charset="0"/>
                            <a:ea typeface="メイリオ" panose="020B0604030504040204" pitchFamily="50" charset="-128"/>
                          </a:rPr>
                        </m:ctrlPr>
                      </m:dPr>
                      <m:e>
                        <m:r>
                          <a:rPr kumimoji="1" lang="en-US" altLang="ja-JP" sz="2400" i="1" u="sng">
                            <a:latin typeface="Cambria Math" panose="02040503050406030204" pitchFamily="18" charset="0"/>
                            <a:ea typeface="メイリオ" panose="020B0604030504040204" pitchFamily="50" charset="-128"/>
                          </a:rPr>
                          <m:t>𝑛</m:t>
                        </m:r>
                        <m:r>
                          <a:rPr kumimoji="1" lang="en-US" altLang="ja-JP" sz="2400" i="1" u="sng">
                            <a:latin typeface="Cambria Math" panose="02040503050406030204" pitchFamily="18" charset="0"/>
                            <a:ea typeface="メイリオ" panose="020B0604030504040204" pitchFamily="50" charset="-128"/>
                          </a:rPr>
                          <m:t>|</m:t>
                        </m:r>
                        <m:r>
                          <a:rPr kumimoji="1" lang="en-US" altLang="ja-JP" sz="2400" i="1" u="sng">
                            <a:latin typeface="Cambria Math" panose="02040503050406030204" pitchFamily="18" charset="0"/>
                            <a:ea typeface="メイリオ" panose="020B0604030504040204" pitchFamily="50" charset="-128"/>
                          </a:rPr>
                          <m:t>𝑚</m:t>
                        </m:r>
                      </m:e>
                    </m:d>
                    <m:r>
                      <a:rPr kumimoji="1" lang="ja-JP" altLang="en-US" sz="2400" i="1" u="sng">
                        <a:latin typeface="Cambria Math" panose="02040503050406030204" pitchFamily="18" charset="0"/>
                        <a:ea typeface="メイリオ" panose="020B0604030504040204" pitchFamily="50" charset="-128"/>
                      </a:rPr>
                      <m:t>確率テーブル</m:t>
                    </m:r>
                  </m:oMath>
                </a14:m>
                <a:r>
                  <a:rPr kumimoji="1" lang="ja-JP" altLang="en-US" sz="2400" u="sng" dirty="0">
                    <a:latin typeface="メイリオ" panose="020B0604030504040204" pitchFamily="50" charset="-128"/>
                    <a:ea typeface="メイリオ" panose="020B0604030504040204" pitchFamily="50" charset="-128"/>
                  </a:rPr>
                  <a:t>はどのように計算するか？</a:t>
                </a:r>
                <a14:m>
                  <m:oMath xmlns:m="http://schemas.openxmlformats.org/officeDocument/2006/math">
                    <m:r>
                      <a:rPr kumimoji="1" lang="en-US" altLang="ja-JP" sz="2400" b="0" i="1" u="sng" smtClean="0">
                        <a:latin typeface="Cambria Math" panose="02040503050406030204" pitchFamily="18" charset="0"/>
                        <a:ea typeface="メイリオ" panose="020B0604030504040204" pitchFamily="50" charset="-128"/>
                      </a:rPr>
                      <m:t>(</m:t>
                    </m:r>
                    <m:r>
                      <a:rPr kumimoji="1" lang="en-US" altLang="ja-JP" sz="2400" b="0" i="1" u="sng" smtClean="0">
                        <a:latin typeface="Cambria Math" panose="02040503050406030204" pitchFamily="18" charset="0"/>
                        <a:ea typeface="メイリオ" panose="020B0604030504040204" pitchFamily="50" charset="-128"/>
                      </a:rPr>
                      <m:t>𝑝</m:t>
                    </m:r>
                    <m:r>
                      <a:rPr kumimoji="1" lang="en-US" altLang="ja-JP" sz="2400" b="0" i="1" u="sng" smtClean="0">
                        <a:latin typeface="Cambria Math" panose="02040503050406030204" pitchFamily="18" charset="0"/>
                        <a:ea typeface="メイリオ" panose="020B0604030504040204" pitchFamily="50" charset="-128"/>
                      </a:rPr>
                      <m:t>(</m:t>
                    </m:r>
                    <m:r>
                      <a:rPr kumimoji="1" lang="en-US" altLang="ja-JP" sz="2400" b="0" i="1" u="sng" smtClean="0">
                        <a:latin typeface="Cambria Math" panose="02040503050406030204" pitchFamily="18" charset="0"/>
                        <a:ea typeface="メイリオ" panose="020B0604030504040204" pitchFamily="50" charset="-128"/>
                      </a:rPr>
                      <m:t>𝑚</m:t>
                    </m:r>
                    <m:r>
                      <a:rPr kumimoji="1" lang="en-US" altLang="ja-JP" sz="2400" b="0" i="1" u="sng" smtClean="0">
                        <a:latin typeface="Cambria Math" panose="02040503050406030204" pitchFamily="18" charset="0"/>
                        <a:ea typeface="メイリオ" panose="020B0604030504040204" pitchFamily="50" charset="-128"/>
                      </a:rPr>
                      <m:t>)</m:t>
                    </m:r>
                  </m:oMath>
                </a14:m>
                <a:r>
                  <a:rPr kumimoji="1" lang="ja-JP" altLang="en-US" sz="2400" u="sng" dirty="0">
                    <a:latin typeface="メイリオ" panose="020B0604030504040204" pitchFamily="50" charset="-128"/>
                    <a:ea typeface="メイリオ" panose="020B0604030504040204" pitchFamily="50" charset="-128"/>
                  </a:rPr>
                  <a:t>は考慮しないものとする</a:t>
                </a:r>
                <a:r>
                  <a:rPr kumimoji="1" lang="en-US" altLang="ja-JP" sz="2400" u="sng" dirty="0">
                    <a:latin typeface="メイリオ" panose="020B0604030504040204" pitchFamily="50" charset="-128"/>
                    <a:ea typeface="メイリオ" panose="020B0604030504040204" pitchFamily="50" charset="-128"/>
                  </a:rPr>
                  <a:t>)</a:t>
                </a:r>
                <a:r>
                  <a:rPr kumimoji="1" lang="ja-JP" altLang="en-US" sz="2400" u="sng" dirty="0">
                    <a:latin typeface="メイリオ" panose="020B0604030504040204" pitchFamily="50" charset="-128"/>
                    <a:ea typeface="メイリオ" panose="020B0604030504040204" pitchFamily="50" charset="-128"/>
                  </a:rPr>
                  <a:t>　</a:t>
                </a:r>
              </a:p>
            </p:txBody>
          </p:sp>
        </mc:Choice>
        <mc:Fallback xmlns="">
          <p:sp>
            <p:nvSpPr>
              <p:cNvPr id="9" name="テキスト ボックス 8">
                <a:extLst>
                  <a:ext uri="{FF2B5EF4-FFF2-40B4-BE49-F238E27FC236}">
                    <a16:creationId xmlns:a16="http://schemas.microsoft.com/office/drawing/2014/main" id="{871CA942-F342-2F4B-FA8E-6485C2BDA27E}"/>
                  </a:ext>
                </a:extLst>
              </p:cNvPr>
              <p:cNvSpPr txBox="1">
                <a:spLocks noRot="1" noChangeAspect="1" noMove="1" noResize="1" noEditPoints="1" noAdjustHandles="1" noChangeArrowheads="1" noChangeShapeType="1" noTextEdit="1"/>
              </p:cNvSpPr>
              <p:nvPr/>
            </p:nvSpPr>
            <p:spPr>
              <a:xfrm>
                <a:off x="446608" y="2523979"/>
                <a:ext cx="11657230" cy="475387"/>
              </a:xfrm>
              <a:prstGeom prst="rect">
                <a:avLst/>
              </a:prstGeom>
              <a:blipFill>
                <a:blip r:embed="rId4"/>
                <a:stretch>
                  <a:fillRect l="-157" t="-5128" b="-30769"/>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6E3A191E-1DEB-18F7-273C-4D7F29369F82}"/>
              </a:ext>
            </a:extLst>
          </p:cNvPr>
          <p:cNvSpPr txBox="1"/>
          <p:nvPr/>
        </p:nvSpPr>
        <p:spPr>
          <a:xfrm>
            <a:off x="662152" y="3110503"/>
            <a:ext cx="9275296" cy="1569660"/>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ある形態素解析エンジンは</a:t>
            </a:r>
            <a:r>
              <a:rPr kumimoji="1" lang="en-US" altLang="ja-JP" sz="2400" dirty="0">
                <a:latin typeface="メイリオ" panose="020B0604030504040204" pitchFamily="50" charset="-128"/>
                <a:ea typeface="メイリオ" panose="020B0604030504040204" pitchFamily="50" charset="-128"/>
              </a:rPr>
              <a:t>1,000,000</a:t>
            </a:r>
            <a:r>
              <a:rPr kumimoji="1" lang="ja-JP" altLang="en-US" sz="2400" dirty="0">
                <a:latin typeface="メイリオ" panose="020B0604030504040204" pitchFamily="50" charset="-128"/>
                <a:ea typeface="メイリオ" panose="020B0604030504040204" pitchFamily="50" charset="-128"/>
              </a:rPr>
              <a:t>の文書を収集している。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この文書集合中での</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の出現総数は、</a:t>
            </a:r>
            <a:r>
              <a:rPr kumimoji="1" lang="en-US" altLang="ja-JP" sz="2400" dirty="0">
                <a:latin typeface="メイリオ" panose="020B0604030504040204" pitchFamily="50" charset="-128"/>
                <a:ea typeface="メイリオ" panose="020B0604030504040204" pitchFamily="50" charset="-128"/>
              </a:rPr>
              <a:t>5,000</a:t>
            </a:r>
            <a:r>
              <a:rPr kumimoji="1" lang="ja-JP" altLang="en-US" sz="2400" dirty="0">
                <a:latin typeface="メイリオ" panose="020B0604030504040204" pitchFamily="50" charset="-128"/>
                <a:ea typeface="メイリオ" panose="020B0604030504040204" pitchFamily="50" charset="-128"/>
              </a:rPr>
              <a:t>とする。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の次に</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収集</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が出現した頻度は，</a:t>
            </a:r>
            <a:r>
              <a:rPr kumimoji="1" lang="en-US" altLang="ja-JP" sz="2400" dirty="0">
                <a:latin typeface="メイリオ" panose="020B0604030504040204" pitchFamily="50" charset="-128"/>
                <a:ea typeface="メイリオ" panose="020B0604030504040204" pitchFamily="50" charset="-128"/>
              </a:rPr>
              <a:t>100</a:t>
            </a: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の次に</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サイエンス</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が出現した頻度は，</a:t>
            </a:r>
            <a:r>
              <a:rPr kumimoji="1" lang="en-US" altLang="ja-JP" sz="2400" dirty="0">
                <a:latin typeface="メイリオ" panose="020B0604030504040204" pitchFamily="50" charset="-128"/>
                <a:ea typeface="メイリオ" panose="020B0604030504040204" pitchFamily="50" charset="-128"/>
              </a:rPr>
              <a:t>300</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E1F5BB3-3F8A-BD48-CCA0-1C5D16DC42DB}"/>
                  </a:ext>
                </a:extLst>
              </p:cNvPr>
              <p:cNvSpPr txBox="1"/>
              <p:nvPr/>
            </p:nvSpPr>
            <p:spPr>
              <a:xfrm>
                <a:off x="987974" y="4752181"/>
                <a:ext cx="3925049" cy="509178"/>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収</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集</m:t>
                              </m:r>
                            </m:e>
                            <m:sup>
                              <m:r>
                                <a:rPr kumimoji="1" lang="en-US" altLang="ja-JP" sz="2400" b="0" i="1" smtClean="0">
                                  <a:latin typeface="Cambria Math" panose="02040503050406030204" pitchFamily="18" charset="0"/>
                                  <a:ea typeface="メイリオ" panose="020B0604030504040204" pitchFamily="50" charset="-128"/>
                                </a:rPr>
                                <m:t>′</m:t>
                              </m:r>
                            </m:sup>
                          </m:sSup>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m:t>
                              </m:r>
                            </m:sup>
                          </m:sSup>
                          <m:r>
                            <a:rPr kumimoji="1" lang="ja-JP" altLang="en-US" sz="2400" i="1">
                              <a:latin typeface="Cambria Math" panose="02040503050406030204" pitchFamily="18" charset="0"/>
                              <a:ea typeface="メイリオ" panose="020B0604030504040204" pitchFamily="50" charset="-128"/>
                            </a:rPr>
                            <m:t>デー</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タ</m:t>
                              </m:r>
                            </m:e>
                            <m:sup>
                              <m:r>
                                <a:rPr kumimoji="1" lang="en-US" altLang="ja-JP" sz="2400" b="0" i="1" smtClean="0">
                                  <a:latin typeface="Cambria Math" panose="02040503050406030204" pitchFamily="18" charset="0"/>
                                  <a:ea typeface="メイリオ" panose="020B0604030504040204" pitchFamily="50" charset="-128"/>
                                </a:rPr>
                                <m:t>′</m:t>
                              </m:r>
                            </m:sup>
                          </m:sSup>
                        </m:e>
                      </m:d>
                      <m:r>
                        <a:rPr kumimoji="1" lang="en-US" altLang="ja-JP" sz="2400" b="0" i="1" smtClean="0">
                          <a:latin typeface="Cambria Math" panose="02040503050406030204" pitchFamily="18" charset="0"/>
                          <a:ea typeface="メイリオ" panose="020B0604030504040204" pitchFamily="50" charset="-128"/>
                        </a:rPr>
                        <m:t>=1/50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9E1F5BB3-3F8A-BD48-CCA0-1C5D16DC42DB}"/>
                  </a:ext>
                </a:extLst>
              </p:cNvPr>
              <p:cNvSpPr txBox="1">
                <a:spLocks noRot="1" noChangeAspect="1" noMove="1" noResize="1" noEditPoints="1" noAdjustHandles="1" noChangeArrowheads="1" noChangeShapeType="1" noTextEdit="1"/>
              </p:cNvSpPr>
              <p:nvPr/>
            </p:nvSpPr>
            <p:spPr>
              <a:xfrm>
                <a:off x="987974" y="4752181"/>
                <a:ext cx="3925049" cy="509178"/>
              </a:xfrm>
              <a:prstGeom prst="rect">
                <a:avLst/>
              </a:prstGeom>
              <a:blipFill>
                <a:blip r:embed="rId5"/>
                <a:stretch>
                  <a:fillRect b="-120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281B28F-E42D-3A1C-8F75-CD4C09801E12}"/>
                  </a:ext>
                </a:extLst>
              </p:cNvPr>
              <p:cNvSpPr txBox="1"/>
              <p:nvPr/>
            </p:nvSpPr>
            <p:spPr>
              <a:xfrm>
                <a:off x="6502195" y="4707944"/>
                <a:ext cx="4879413" cy="8785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サイエンス</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データ</m:t>
                          </m:r>
                          <m:r>
                            <a:rPr kumimoji="1" lang="en-US" altLang="ja-JP" sz="2400" b="0" i="1" smtClean="0">
                              <a:latin typeface="Cambria Math" panose="02040503050406030204" pitchFamily="18" charset="0"/>
                              <a:ea typeface="メイリオ" panose="020B0604030504040204" pitchFamily="50" charset="-128"/>
                            </a:rPr>
                            <m:t>′</m:t>
                          </m:r>
                        </m:e>
                      </m:d>
                      <m:r>
                        <a:rPr kumimoji="1" lang="en-US" altLang="ja-JP" sz="2400" b="0" i="1" smtClean="0">
                          <a:latin typeface="Cambria Math" panose="02040503050406030204" pitchFamily="18" charset="0"/>
                          <a:ea typeface="メイリオ" panose="020B0604030504040204" pitchFamily="50" charset="-128"/>
                        </a:rPr>
                        <m:t>=3/50</m:t>
                      </m:r>
                    </m:oMath>
                  </m:oMathPara>
                </a14:m>
                <a:endParaRPr kumimoji="1" lang="ja-JP" altLang="en-US"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4281B28F-E42D-3A1C-8F75-CD4C09801E12}"/>
                  </a:ext>
                </a:extLst>
              </p:cNvPr>
              <p:cNvSpPr txBox="1">
                <a:spLocks noRot="1" noChangeAspect="1" noMove="1" noResize="1" noEditPoints="1" noAdjustHandles="1" noChangeArrowheads="1" noChangeShapeType="1" noTextEdit="1"/>
              </p:cNvSpPr>
              <p:nvPr/>
            </p:nvSpPr>
            <p:spPr>
              <a:xfrm>
                <a:off x="6502195" y="4707944"/>
                <a:ext cx="4879413" cy="878510"/>
              </a:xfrm>
              <a:prstGeom prst="rect">
                <a:avLst/>
              </a:prstGeom>
              <a:blipFill>
                <a:blip r:embed="rId6"/>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D37BEFE0-B525-99EB-CC9C-5BB7101EF6B5}"/>
              </a:ext>
            </a:extLst>
          </p:cNvPr>
          <p:cNvSpPr txBox="1"/>
          <p:nvPr/>
        </p:nvSpPr>
        <p:spPr>
          <a:xfrm>
            <a:off x="446608" y="5494859"/>
            <a:ext cx="1157606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このように自然言語について何らかの学習（ここでは単語の出現確率を計算）するために収集する文例を</a:t>
            </a:r>
            <a:r>
              <a:rPr kumimoji="1" lang="ja-JP" altLang="en-US" sz="2400" dirty="0">
                <a:solidFill>
                  <a:srgbClr val="FF0000"/>
                </a:solidFill>
                <a:latin typeface="メイリオ" panose="020B0604030504040204" pitchFamily="50" charset="-128"/>
                <a:ea typeface="メイリオ" panose="020B0604030504040204" pitchFamily="50" charset="-128"/>
              </a:rPr>
              <a:t>コーパス</a:t>
            </a:r>
            <a:r>
              <a:rPr kumimoji="1" lang="ja-JP" altLang="en-US" sz="2400" dirty="0">
                <a:latin typeface="メイリオ" panose="020B0604030504040204" pitchFamily="50" charset="-128"/>
                <a:ea typeface="メイリオ" panose="020B0604030504040204" pitchFamily="50" charset="-128"/>
              </a:rPr>
              <a:t>と呼ぶ</a:t>
            </a:r>
          </a:p>
        </p:txBody>
      </p:sp>
      <p:sp>
        <p:nvSpPr>
          <p:cNvPr id="14" name="テキスト ボックス 13">
            <a:extLst>
              <a:ext uri="{FF2B5EF4-FFF2-40B4-BE49-F238E27FC236}">
                <a16:creationId xmlns:a16="http://schemas.microsoft.com/office/drawing/2014/main" id="{2E0FA283-B7DF-58B2-F4CB-E7EBFC0A27F7}"/>
              </a:ext>
            </a:extLst>
          </p:cNvPr>
          <p:cNvSpPr txBox="1"/>
          <p:nvPr/>
        </p:nvSpPr>
        <p:spPr>
          <a:xfrm>
            <a:off x="504497" y="6325856"/>
            <a:ext cx="640431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ChatGPT</a:t>
            </a:r>
            <a:r>
              <a:rPr kumimoji="1" lang="ja-JP" altLang="en-US" sz="2400" dirty="0">
                <a:latin typeface="メイリオ" panose="020B0604030504040204" pitchFamily="50" charset="-128"/>
                <a:ea typeface="メイリオ" panose="020B0604030504040204" pitchFamily="50" charset="-128"/>
              </a:rPr>
              <a:t>もコーパスを収集して学習している</a:t>
            </a:r>
          </a:p>
        </p:txBody>
      </p:sp>
    </p:spTree>
    <p:extLst>
      <p:ext uri="{BB962C8B-B14F-4D97-AF65-F5344CB8AC3E}">
        <p14:creationId xmlns:p14="http://schemas.microsoft.com/office/powerpoint/2010/main" val="238508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5272E-3515-5296-26B0-53832FD566B5}"/>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98A5F33-937B-F38A-5788-445C874D72C4}"/>
              </a:ext>
            </a:extLst>
          </p:cNvPr>
          <p:cNvSpPr txBox="1"/>
          <p:nvPr/>
        </p:nvSpPr>
        <p:spPr>
          <a:xfrm>
            <a:off x="977462" y="536028"/>
            <a:ext cx="88024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形態素解析エンジンが形態素解析できるには。</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292B3E6-99A9-7B19-2D12-E9C80A78010F}"/>
                  </a:ext>
                </a:extLst>
              </p:cNvPr>
              <p:cNvSpPr txBox="1"/>
              <p:nvPr/>
            </p:nvSpPr>
            <p:spPr>
              <a:xfrm>
                <a:off x="2154622" y="2551894"/>
                <a:ext cx="2697020" cy="461665"/>
              </a:xfrm>
              <a:prstGeom prst="rect">
                <a:avLst/>
              </a:prstGeom>
              <a:noFill/>
            </p:spPr>
            <p:txBody>
              <a:bodyPr wrap="none" rtlCol="0">
                <a:spAutoFit/>
              </a:bodyPr>
              <a:lstStyle/>
              <a:p>
                <a:pPr algn="l"/>
                <a14:m>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𝑛</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𝑚</m:t>
                        </m:r>
                      </m:e>
                    </m:d>
                  </m:oMath>
                </a14:m>
                <a:r>
                  <a:rPr kumimoji="1" lang="ja-JP" altLang="en-US" sz="2400" dirty="0">
                    <a:latin typeface="メイリオ" panose="020B0604030504040204" pitchFamily="50" charset="-128"/>
                    <a:ea typeface="メイリオ" panose="020B0604030504040204" pitchFamily="50" charset="-128"/>
                  </a:rPr>
                  <a:t>　の確率値</a:t>
                </a:r>
              </a:p>
            </p:txBody>
          </p:sp>
        </mc:Choice>
        <mc:Fallback xmlns="">
          <p:sp>
            <p:nvSpPr>
              <p:cNvPr id="3" name="テキスト ボックス 2">
                <a:extLst>
                  <a:ext uri="{FF2B5EF4-FFF2-40B4-BE49-F238E27FC236}">
                    <a16:creationId xmlns:a16="http://schemas.microsoft.com/office/drawing/2014/main" id="{7F220BF2-95C7-B87E-8B3F-9ED58CDF74C9}"/>
                  </a:ext>
                </a:extLst>
              </p:cNvPr>
              <p:cNvSpPr txBox="1">
                <a:spLocks noRot="1" noChangeAspect="1" noMove="1" noResize="1" noEditPoints="1" noAdjustHandles="1" noChangeArrowheads="1" noChangeShapeType="1" noTextEdit="1"/>
              </p:cNvSpPr>
              <p:nvPr/>
            </p:nvSpPr>
            <p:spPr>
              <a:xfrm>
                <a:off x="2154622" y="2551894"/>
                <a:ext cx="2697020" cy="461665"/>
              </a:xfrm>
              <a:prstGeom prst="rect">
                <a:avLst/>
              </a:prstGeom>
              <a:blipFill>
                <a:blip r:embed="rId2"/>
                <a:stretch>
                  <a:fillRect l="-677" t="-8000" r="-2483"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2D57884-8EAE-A284-C53B-6B95DB83638A}"/>
                  </a:ext>
                </a:extLst>
              </p:cNvPr>
              <p:cNvSpPr txBox="1"/>
              <p:nvPr/>
            </p:nvSpPr>
            <p:spPr>
              <a:xfrm>
                <a:off x="5318792" y="3029481"/>
                <a:ext cx="5244834" cy="369332"/>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𝑚</m:t>
                    </m:r>
                    <m:r>
                      <a:rPr kumimoji="1" lang="en-US" altLang="ja-JP" sz="2400" b="0" i="1" smtClean="0">
                        <a:latin typeface="Cambria Math" panose="02040503050406030204" pitchFamily="18" charset="0"/>
                        <a:ea typeface="Cambria Math" panose="02040503050406030204" pitchFamily="18" charset="0"/>
                      </a:rPr>
                      <m:t>∈</m:t>
                    </m:r>
                  </m:oMath>
                </a14:m>
                <a:r>
                  <a:rPr kumimoji="1" lang="ja-JP" altLang="en-US" sz="2400" dirty="0">
                    <a:latin typeface="メイリオ" panose="020B0604030504040204" pitchFamily="50" charset="-128"/>
                    <a:ea typeface="メイリオ" panose="020B0604030504040204" pitchFamily="50" charset="-128"/>
                  </a:rPr>
                  <a:t>日本語のボキャブラリ</a:t>
                </a:r>
                <a:r>
                  <a:rPr kumimoji="1" lang="en-US" altLang="ja-JP" sz="2400" dirty="0">
                    <a:latin typeface="メイリオ" panose="020B0604030504040204" pitchFamily="50" charset="-128"/>
                    <a:ea typeface="メイリオ" panose="020B0604030504040204" pitchFamily="50" charset="-128"/>
                  </a:rPr>
                  <a:t>(10,000)</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EEDF8075-5273-C485-3C66-7A58F344533D}"/>
                  </a:ext>
                </a:extLst>
              </p:cNvPr>
              <p:cNvSpPr txBox="1">
                <a:spLocks noRot="1" noChangeAspect="1" noMove="1" noResize="1" noEditPoints="1" noAdjustHandles="1" noChangeArrowheads="1" noChangeShapeType="1" noTextEdit="1"/>
              </p:cNvSpPr>
              <p:nvPr/>
            </p:nvSpPr>
            <p:spPr>
              <a:xfrm>
                <a:off x="5318792" y="3029481"/>
                <a:ext cx="5244834" cy="369332"/>
              </a:xfrm>
              <a:prstGeom prst="rect">
                <a:avLst/>
              </a:prstGeom>
              <a:blipFill>
                <a:blip r:embed="rId3"/>
                <a:stretch>
                  <a:fillRect l="-1512" t="-22951" r="-2558" b="-508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6CB6015-8C59-673F-924E-BD5E33D75D08}"/>
                  </a:ext>
                </a:extLst>
              </p:cNvPr>
              <p:cNvSpPr txBox="1"/>
              <p:nvPr/>
            </p:nvSpPr>
            <p:spPr>
              <a:xfrm>
                <a:off x="2154622" y="2960776"/>
                <a:ext cx="2417650" cy="506742"/>
              </a:xfrm>
              <a:prstGeom prst="rect">
                <a:avLst/>
              </a:prstGeom>
              <a:noFill/>
            </p:spPr>
            <p:txBody>
              <a:bodyPr wrap="none" rtlCol="0">
                <a:spAutoFit/>
              </a:bodyPr>
              <a:lstStyle/>
              <a:p>
                <a:pPr algn="l"/>
                <a14:m>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𝑚</m:t>
                        </m:r>
                      </m:e>
                    </m:d>
                    <m:r>
                      <a:rPr kumimoji="1" lang="ja-JP" altLang="en-US" sz="2400"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の確率値</a:t>
                </a:r>
              </a:p>
            </p:txBody>
          </p:sp>
        </mc:Choice>
        <mc:Fallback xmlns="">
          <p:sp>
            <p:nvSpPr>
              <p:cNvPr id="5" name="テキスト ボックス 4">
                <a:extLst>
                  <a:ext uri="{FF2B5EF4-FFF2-40B4-BE49-F238E27FC236}">
                    <a16:creationId xmlns:a16="http://schemas.microsoft.com/office/drawing/2014/main" id="{26CB6015-8C59-673F-924E-BD5E33D75D08}"/>
                  </a:ext>
                </a:extLst>
              </p:cNvPr>
              <p:cNvSpPr txBox="1">
                <a:spLocks noRot="1" noChangeAspect="1" noMove="1" noResize="1" noEditPoints="1" noAdjustHandles="1" noChangeArrowheads="1" noChangeShapeType="1" noTextEdit="1"/>
              </p:cNvSpPr>
              <p:nvPr/>
            </p:nvSpPr>
            <p:spPr>
              <a:xfrm>
                <a:off x="2154622" y="2960776"/>
                <a:ext cx="2417650" cy="506742"/>
              </a:xfrm>
              <a:prstGeom prst="rect">
                <a:avLst/>
              </a:prstGeom>
              <a:blipFill>
                <a:blip r:embed="rId4"/>
                <a:stretch>
                  <a:fillRect l="-756" r="-3023" b="-27711"/>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BD73DBBE-9505-B83A-792F-C3611DC8BB47}"/>
              </a:ext>
            </a:extLst>
          </p:cNvPr>
          <p:cNvSpPr txBox="1"/>
          <p:nvPr/>
        </p:nvSpPr>
        <p:spPr>
          <a:xfrm>
            <a:off x="1475267" y="1712240"/>
            <a:ext cx="8648521" cy="830997"/>
          </a:xfrm>
          <a:prstGeom prst="rect">
            <a:avLst/>
          </a:prstGeom>
          <a:noFill/>
        </p:spPr>
        <p:txBody>
          <a:bodyPr wrap="none" rtlCol="0">
            <a:spAutoFit/>
          </a:bodyPr>
          <a:lstStyle/>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単語の辞書（文字列パターンが単語かどうかを認識する）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単語確率（以下）</a:t>
            </a:r>
          </a:p>
        </p:txBody>
      </p:sp>
      <p:sp>
        <p:nvSpPr>
          <p:cNvPr id="7" name="テキスト ボックス 6">
            <a:extLst>
              <a:ext uri="{FF2B5EF4-FFF2-40B4-BE49-F238E27FC236}">
                <a16:creationId xmlns:a16="http://schemas.microsoft.com/office/drawing/2014/main" id="{A5E3AA2C-82EB-748F-9083-9E212E071097}"/>
              </a:ext>
            </a:extLst>
          </p:cNvPr>
          <p:cNvSpPr txBox="1"/>
          <p:nvPr/>
        </p:nvSpPr>
        <p:spPr>
          <a:xfrm>
            <a:off x="977462" y="1147704"/>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以下のデータを予め保有している必要がある</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80F120F-8423-ACB6-AE31-B2543A8C0908}"/>
                  </a:ext>
                </a:extLst>
              </p:cNvPr>
              <p:cNvSpPr txBox="1"/>
              <p:nvPr/>
            </p:nvSpPr>
            <p:spPr>
              <a:xfrm>
                <a:off x="1303282" y="4010846"/>
                <a:ext cx="4235903" cy="463653"/>
              </a:xfrm>
              <a:prstGeom prst="rect">
                <a:avLst/>
              </a:prstGeom>
              <a:noFill/>
            </p:spPr>
            <p:txBody>
              <a:bodyPr wrap="none" rtlCol="0">
                <a:spAutoFit/>
              </a:bodyPr>
              <a:lstStyle/>
              <a:p>
                <a:pPr algn="l"/>
                <a:r>
                  <a:rPr kumimoji="1" lang="ja-JP" altLang="en-US" sz="2400" dirty="0">
                    <a:ea typeface="メイリオ" panose="020B0604030504040204" pitchFamily="50" charset="-128"/>
                  </a:rPr>
                  <a:t>＜</a:t>
                </a:r>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参考</m:t>
                    </m:r>
                    <m:r>
                      <a:rPr kumimoji="1" lang="ja-JP" altLang="en-US" sz="2400" i="1" smtClean="0">
                        <a:latin typeface="Cambria Math" panose="02040503050406030204" pitchFamily="18" charset="0"/>
                        <a:ea typeface="メイリオ" panose="020B0604030504040204" pitchFamily="50" charset="-128"/>
                      </a:rPr>
                      <m:t>＞</m:t>
                    </m:r>
                    <m:r>
                      <a:rPr kumimoji="1" lang="en-US" altLang="ja-JP" sz="2400" i="1" smtClean="0">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𝑛</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𝑚</m:t>
                        </m:r>
                      </m:e>
                    </m:d>
                  </m:oMath>
                </a14:m>
                <a:r>
                  <a:rPr kumimoji="1" lang="ja-JP" altLang="en-US" sz="2400" dirty="0">
                    <a:latin typeface="メイリオ" panose="020B0604030504040204" pitchFamily="50" charset="-128"/>
                    <a:ea typeface="メイリオ" panose="020B0604030504040204" pitchFamily="50" charset="-128"/>
                  </a:rPr>
                  <a:t>を拡張する　</a:t>
                </a:r>
              </a:p>
            </p:txBody>
          </p:sp>
        </mc:Choice>
        <mc:Fallback xmlns="">
          <p:sp>
            <p:nvSpPr>
              <p:cNvPr id="9" name="テキスト ボックス 8">
                <a:extLst>
                  <a:ext uri="{FF2B5EF4-FFF2-40B4-BE49-F238E27FC236}">
                    <a16:creationId xmlns:a16="http://schemas.microsoft.com/office/drawing/2014/main" id="{06821581-D642-38AC-C8EC-ED796E82EDEE}"/>
                  </a:ext>
                </a:extLst>
              </p:cNvPr>
              <p:cNvSpPr txBox="1">
                <a:spLocks noRot="1" noChangeAspect="1" noMove="1" noResize="1" noEditPoints="1" noAdjustHandles="1" noChangeArrowheads="1" noChangeShapeType="1" noTextEdit="1"/>
              </p:cNvSpPr>
              <p:nvPr/>
            </p:nvSpPr>
            <p:spPr>
              <a:xfrm>
                <a:off x="1303282" y="4010846"/>
                <a:ext cx="4235903" cy="463653"/>
              </a:xfrm>
              <a:prstGeom prst="rect">
                <a:avLst/>
              </a:prstGeom>
              <a:blipFill>
                <a:blip r:embed="rId5"/>
                <a:stretch>
                  <a:fillRect l="-2302" t="-7895"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DF159B2-B240-DEBA-654A-06573CF4B61B}"/>
                  </a:ext>
                </a:extLst>
              </p:cNvPr>
              <p:cNvSpPr txBox="1"/>
              <p:nvPr/>
            </p:nvSpPr>
            <p:spPr>
              <a:xfrm>
                <a:off x="2039007" y="4582510"/>
                <a:ext cx="42086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𝑡</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𝑚</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𝑚</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𝑚</m:t>
                              </m:r>
                            </m:e>
                            <m:sub>
                              <m:r>
                                <a:rPr kumimoji="1" lang="en-US" altLang="ja-JP" sz="2400" b="0" i="1" smtClean="0">
                                  <a:latin typeface="Cambria Math" panose="02040503050406030204" pitchFamily="18" charset="0"/>
                                  <a:ea typeface="メイリオ" panose="020B0604030504040204" pitchFamily="50" charset="-128"/>
                                </a:rPr>
                                <m:t>𝑠</m:t>
                              </m:r>
                            </m:sub>
                          </m:sSub>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6FE12E11-B9C2-DD97-1BCE-325E160C8A97}"/>
                  </a:ext>
                </a:extLst>
              </p:cNvPr>
              <p:cNvSpPr txBox="1">
                <a:spLocks noRot="1" noChangeAspect="1" noMove="1" noResize="1" noEditPoints="1" noAdjustHandles="1" noChangeArrowheads="1" noChangeShapeType="1" noTextEdit="1"/>
              </p:cNvSpPr>
              <p:nvPr/>
            </p:nvSpPr>
            <p:spPr>
              <a:xfrm>
                <a:off x="2039007" y="4582510"/>
                <a:ext cx="4208653" cy="461665"/>
              </a:xfrm>
              <a:prstGeom prst="rect">
                <a:avLst/>
              </a:prstGeom>
              <a:blipFill>
                <a:blip r:embed="rId6"/>
                <a:stretch>
                  <a:fillRect b="-14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49248A0-879B-BB52-AF38-CE02C1C22F6B}"/>
                  </a:ext>
                </a:extLst>
              </p:cNvPr>
              <p:cNvSpPr txBox="1"/>
              <p:nvPr/>
            </p:nvSpPr>
            <p:spPr>
              <a:xfrm>
                <a:off x="2154622" y="5086533"/>
                <a:ext cx="9582303"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単語列</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𝑚</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𝑚</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𝑚</m:t>
                        </m:r>
                      </m:e>
                      <m:sub>
                        <m:r>
                          <a:rPr kumimoji="1" lang="en-US" altLang="ja-JP" sz="2400" b="0" i="1" smtClean="0">
                            <a:latin typeface="Cambria Math" panose="02040503050406030204" pitchFamily="18" charset="0"/>
                            <a:ea typeface="メイリオ" panose="020B0604030504040204" pitchFamily="50" charset="-128"/>
                          </a:rPr>
                          <m:t>𝑠</m:t>
                        </m:r>
                      </m:sub>
                    </m:sSub>
                  </m:oMath>
                </a14:m>
                <a:r>
                  <a:rPr kumimoji="1" lang="ja-JP" altLang="en-US" sz="2400" dirty="0">
                    <a:latin typeface="メイリオ" panose="020B0604030504040204" pitchFamily="50" charset="-128"/>
                    <a:ea typeface="メイリオ" panose="020B0604030504040204" pitchFamily="50" charset="-128"/>
                  </a:rPr>
                  <a:t>を与えたときに単語列</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𝑡</m:t>
                        </m:r>
                      </m:sub>
                    </m:sSub>
                  </m:oMath>
                </a14:m>
                <a:r>
                  <a:rPr kumimoji="1" lang="ja-JP" altLang="en-US" sz="2400" dirty="0">
                    <a:latin typeface="メイリオ" panose="020B0604030504040204" pitchFamily="50" charset="-128"/>
                    <a:ea typeface="メイリオ" panose="020B0604030504040204" pitchFamily="50" charset="-128"/>
                  </a:rPr>
                  <a:t>を観測する確率</a:t>
                </a:r>
              </a:p>
            </p:txBody>
          </p:sp>
        </mc:Choice>
        <mc:Fallback xmlns="">
          <p:sp>
            <p:nvSpPr>
              <p:cNvPr id="11" name="テキスト ボックス 10">
                <a:extLst>
                  <a:ext uri="{FF2B5EF4-FFF2-40B4-BE49-F238E27FC236}">
                    <a16:creationId xmlns:a16="http://schemas.microsoft.com/office/drawing/2014/main" id="{6EB52A76-8B80-25CF-FED1-B5F75F217CE1}"/>
                  </a:ext>
                </a:extLst>
              </p:cNvPr>
              <p:cNvSpPr txBox="1">
                <a:spLocks noRot="1" noChangeAspect="1" noMove="1" noResize="1" noEditPoints="1" noAdjustHandles="1" noChangeArrowheads="1" noChangeShapeType="1" noTextEdit="1"/>
              </p:cNvSpPr>
              <p:nvPr/>
            </p:nvSpPr>
            <p:spPr>
              <a:xfrm>
                <a:off x="2154622" y="5086533"/>
                <a:ext cx="9582303" cy="461665"/>
              </a:xfrm>
              <a:prstGeom prst="rect">
                <a:avLst/>
              </a:prstGeom>
              <a:blipFill>
                <a:blip r:embed="rId7"/>
                <a:stretch>
                  <a:fillRect l="-954" t="-7895" r="-64" b="-31579"/>
                </a:stretch>
              </a:blipFill>
            </p:spPr>
            <p:txBody>
              <a:bodyPr/>
              <a:lstStyle/>
              <a:p>
                <a:r>
                  <a:rPr lang="ja-JP" altLang="en-US">
                    <a:noFill/>
                  </a:rPr>
                  <a:t> </a:t>
                </a:r>
              </a:p>
            </p:txBody>
          </p:sp>
        </mc:Fallback>
      </mc:AlternateContent>
      <p:sp>
        <p:nvSpPr>
          <p:cNvPr id="12" name="矢印: 下 11">
            <a:extLst>
              <a:ext uri="{FF2B5EF4-FFF2-40B4-BE49-F238E27FC236}">
                <a16:creationId xmlns:a16="http://schemas.microsoft.com/office/drawing/2014/main" id="{ABE8262F-ADBC-041F-8F7B-E79041C40971}"/>
              </a:ext>
            </a:extLst>
          </p:cNvPr>
          <p:cNvSpPr/>
          <p:nvPr/>
        </p:nvSpPr>
        <p:spPr>
          <a:xfrm>
            <a:off x="6059576" y="5668292"/>
            <a:ext cx="966952" cy="3693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D911B28-61DE-284F-1557-1DC31D0FD6D1}"/>
              </a:ext>
            </a:extLst>
          </p:cNvPr>
          <p:cNvSpPr txBox="1"/>
          <p:nvPr/>
        </p:nvSpPr>
        <p:spPr>
          <a:xfrm>
            <a:off x="4572000" y="6172942"/>
            <a:ext cx="394210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ChatGPT</a:t>
            </a:r>
            <a:r>
              <a:rPr kumimoji="1" lang="ja-JP" altLang="en-US" sz="2400" dirty="0">
                <a:latin typeface="メイリオ" panose="020B0604030504040204" pitchFamily="50" charset="-128"/>
                <a:ea typeface="メイリオ" panose="020B0604030504040204" pitchFamily="50" charset="-128"/>
              </a:rPr>
              <a:t>など対話エンジン</a:t>
            </a:r>
          </a:p>
        </p:txBody>
      </p:sp>
    </p:spTree>
    <p:extLst>
      <p:ext uri="{BB962C8B-B14F-4D97-AF65-F5344CB8AC3E}">
        <p14:creationId xmlns:p14="http://schemas.microsoft.com/office/powerpoint/2010/main" val="1622894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2A22B-BD80-FF1E-F66D-A05405D58F38}"/>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2EF15D3-4941-33BC-1F9B-A2726214C950}"/>
              </a:ext>
            </a:extLst>
          </p:cNvPr>
          <p:cNvSpPr txBox="1"/>
          <p:nvPr/>
        </p:nvSpPr>
        <p:spPr>
          <a:xfrm>
            <a:off x="731520" y="1432700"/>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問題</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34C0361-FE1E-D1DE-4D57-2C4F0906ED73}"/>
                  </a:ext>
                </a:extLst>
              </p:cNvPr>
              <p:cNvSpPr txBox="1"/>
              <p:nvPr/>
            </p:nvSpPr>
            <p:spPr>
              <a:xfrm>
                <a:off x="649224" y="2066544"/>
                <a:ext cx="11082528" cy="3189527"/>
              </a:xfrm>
              <a:prstGeom prst="rect">
                <a:avLst/>
              </a:prstGeom>
              <a:noFill/>
            </p:spPr>
            <p:txBody>
              <a:bodyPr wrap="square" rtlCol="0">
                <a:spAutoFit/>
              </a:bodyPr>
              <a:lstStyle/>
              <a:p>
                <a:pPr marL="457200" indent="-457200">
                  <a:buFontTx/>
                  <a:buAutoNum type="arabicPeriod"/>
                </a:pP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データ</m:t>
                        </m:r>
                        <m:r>
                          <a:rPr kumimoji="1" lang="en-US" altLang="ja-JP" sz="2400" b="0" i="1" smtClean="0">
                            <a:latin typeface="Cambria Math" panose="02040503050406030204" pitchFamily="18" charset="0"/>
                            <a:ea typeface="メイリオ" panose="020B0604030504040204" pitchFamily="50" charset="-128"/>
                          </a:rPr>
                          <m:t>′</m:t>
                        </m:r>
                      </m:e>
                    </m:d>
                  </m:oMath>
                </a14:m>
                <a:r>
                  <a:rPr kumimoji="1" lang="ja-JP" altLang="en-US" sz="2400" dirty="0">
                    <a:latin typeface="メイリオ" panose="020B0604030504040204" pitchFamily="50" charset="-128"/>
                    <a:ea typeface="メイリオ" panose="020B0604030504040204" pitchFamily="50" charset="-128"/>
                  </a:rPr>
                  <a:t>の確率を前頁の前提で計算せよ（条件付でないのは、冒頭に出現する単語の確率だから）</a:t>
                </a:r>
                <a:endParaRPr kumimoji="1" lang="en-US" altLang="ja-JP" sz="2400" dirty="0">
                  <a:latin typeface="メイリオ" panose="020B0604030504040204" pitchFamily="50" charset="-128"/>
                  <a:ea typeface="メイリオ" panose="020B0604030504040204" pitchFamily="50" charset="-128"/>
                </a:endParaRPr>
              </a:p>
              <a:p>
                <a:pPr marL="457200" indent="-457200">
                  <a:buFontTx/>
                  <a:buAutoNum type="arabicPeriod"/>
                </a:pP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サイエンス</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の確率を計算せよ（同時確率を連鎖律で展開する）</a:t>
                </a:r>
                <a:endParaRPr kumimoji="1" lang="en-US" altLang="ja-JP" sz="2400" dirty="0">
                  <a:latin typeface="メイリオ" panose="020B0604030504040204" pitchFamily="50" charset="-128"/>
                  <a:ea typeface="メイリオ" panose="020B0604030504040204" pitchFamily="50" charset="-128"/>
                </a:endParaRPr>
              </a:p>
              <a:p>
                <a:pPr marL="457200" indent="-457200">
                  <a:buFontTx/>
                  <a:buAutoNum type="arabicPeriod"/>
                </a:pPr>
                <a14:m>
                  <m:oMath xmlns:m="http://schemas.openxmlformats.org/officeDocument/2006/math">
                    <m:r>
                      <a:rPr kumimoji="1" lang="ja-JP" altLang="en-US" sz="2400" i="1" dirty="0">
                        <a:latin typeface="Cambria Math" panose="02040503050406030204" pitchFamily="18" charset="0"/>
                        <a:ea typeface="メイリオ" panose="020B0604030504040204" pitchFamily="50" charset="-128"/>
                      </a:rPr>
                      <m:t>コーパス</m:t>
                    </m:r>
                  </m:oMath>
                </a14:m>
                <a:r>
                  <a:rPr kumimoji="1" lang="ja-JP" altLang="en-US" sz="2400" dirty="0">
                    <a:latin typeface="メイリオ" panose="020B0604030504040204" pitchFamily="50" charset="-128"/>
                    <a:ea typeface="メイリオ" panose="020B0604030504040204" pitchFamily="50" charset="-128"/>
                  </a:rPr>
                  <a:t>数が</a:t>
                </a:r>
                <a:r>
                  <a:rPr kumimoji="1" lang="en-US" altLang="ja-JP" sz="2400" dirty="0">
                    <a:latin typeface="メイリオ" panose="020B0604030504040204" pitchFamily="50" charset="-128"/>
                    <a:ea typeface="メイリオ" panose="020B0604030504040204" pitchFamily="50" charset="-128"/>
                  </a:rPr>
                  <a:t>1,500,000</a:t>
                </a:r>
                <a:r>
                  <a:rPr kumimoji="1" lang="ja-JP" altLang="en-US" sz="2400" dirty="0">
                    <a:latin typeface="メイリオ" panose="020B0604030504040204" pitchFamily="50" charset="-128"/>
                    <a:ea typeface="メイリオ" panose="020B0604030504040204" pitchFamily="50" charset="-128"/>
                  </a:rPr>
                  <a:t>で他の前提は変わらない場合は</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データ</m:t>
                        </m:r>
                        <m:r>
                          <a:rPr kumimoji="1" lang="en-US" altLang="ja-JP" sz="2400" i="1">
                            <a:latin typeface="Cambria Math" panose="02040503050406030204" pitchFamily="18" charset="0"/>
                            <a:ea typeface="メイリオ" panose="020B0604030504040204" pitchFamily="50" charset="-128"/>
                          </a:rPr>
                          <m:t>′</m:t>
                        </m:r>
                      </m:e>
                    </m:d>
                  </m:oMath>
                </a14:m>
                <a:r>
                  <a:rPr kumimoji="1" lang="ja-JP" altLang="en-US" sz="2400" dirty="0">
                    <a:latin typeface="メイリオ" panose="020B0604030504040204" pitchFamily="50" charset="-128"/>
                    <a:ea typeface="メイリオ" panose="020B0604030504040204" pitchFamily="50" charset="-128"/>
                  </a:rPr>
                  <a:t>はいくつになるか</a:t>
                </a:r>
                <a:endParaRPr kumimoji="1" lang="en-US" altLang="ja-JP" sz="2400" dirty="0">
                  <a:latin typeface="メイリオ" panose="020B0604030504040204" pitchFamily="50" charset="-128"/>
                  <a:ea typeface="メイリオ" panose="020B0604030504040204" pitchFamily="50" charset="-128"/>
                </a:endParaRPr>
              </a:p>
              <a:p>
                <a:pPr marL="457200" indent="-457200">
                  <a:buAutoNum type="arabicPeriod"/>
                </a:pPr>
                <a:r>
                  <a:rPr kumimoji="1" lang="ja-JP" altLang="en-US" sz="2400" dirty="0">
                    <a:latin typeface="メイリオ" panose="020B0604030504040204" pitchFamily="50" charset="-128"/>
                    <a:ea typeface="メイリオ" panose="020B0604030504040204" pitchFamily="50" charset="-128"/>
                  </a:rPr>
                  <a:t>もし、形態素解析エンジンが</a:t>
                </a:r>
                <a:r>
                  <a:rPr kumimoji="1" lang="en-US" altLang="ja-JP" sz="2400" dirty="0">
                    <a:latin typeface="メイリオ" panose="020B0604030504040204" pitchFamily="50" charset="-128"/>
                    <a:ea typeface="メイリオ" panose="020B0604030504040204" pitchFamily="50" charset="-128"/>
                  </a:rPr>
                  <a:t>1980</a:t>
                </a:r>
                <a:r>
                  <a:rPr kumimoji="1" lang="ja-JP" altLang="en-US" sz="2400" dirty="0">
                    <a:latin typeface="メイリオ" panose="020B0604030504040204" pitchFamily="50" charset="-128"/>
                    <a:ea typeface="メイリオ" panose="020B0604030504040204" pitchFamily="50" charset="-128"/>
                  </a:rPr>
                  <a:t>年代までのコーパス</a:t>
                </a:r>
                <a:r>
                  <a:rPr kumimoji="1" lang="en-US" altLang="ja-JP" sz="2400" dirty="0">
                    <a:latin typeface="メイリオ" panose="020B0604030504040204" pitchFamily="50" charset="-128"/>
                    <a:ea typeface="メイリオ" panose="020B0604030504040204" pitchFamily="50" charset="-128"/>
                  </a:rPr>
                  <a:t>1,000,000</a:t>
                </a:r>
                <a:r>
                  <a:rPr kumimoji="1" lang="ja-JP" altLang="en-US" sz="2400" dirty="0">
                    <a:latin typeface="メイリオ" panose="020B0604030504040204" pitchFamily="50" charset="-128"/>
                    <a:ea typeface="メイリオ" panose="020B0604030504040204" pitchFamily="50" charset="-128"/>
                  </a:rPr>
                  <a:t>件を保有しているとすると、</a:t>
                </a:r>
                <a:r>
                  <a:rPr kumimoji="1" lang="en-US" altLang="ja-JP" sz="2400" b="0" dirty="0">
                    <a:ea typeface="メイリオ" panose="020B0604030504040204" pitchFamily="50" charset="-128"/>
                  </a:rPr>
                  <a:t> </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収</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集</m:t>
                            </m:r>
                          </m:e>
                          <m:sup>
                            <m:r>
                              <a:rPr kumimoji="1" lang="en-US" altLang="ja-JP" sz="2400" b="0" i="1" smtClean="0">
                                <a:latin typeface="Cambria Math" panose="02040503050406030204" pitchFamily="18" charset="0"/>
                                <a:ea typeface="メイリオ" panose="020B0604030504040204" pitchFamily="50" charset="-128"/>
                              </a:rPr>
                              <m:t>′</m:t>
                            </m:r>
                          </m:sup>
                        </m:sSup>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m:t>
                            </m:r>
                          </m:sup>
                        </m:sSup>
                        <m:r>
                          <a:rPr kumimoji="1" lang="ja-JP" altLang="en-US" sz="2400" i="1">
                            <a:latin typeface="Cambria Math" panose="02040503050406030204" pitchFamily="18" charset="0"/>
                            <a:ea typeface="メイリオ" panose="020B0604030504040204" pitchFamily="50" charset="-128"/>
                          </a:rPr>
                          <m:t>デー</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タ</m:t>
                            </m:r>
                          </m:e>
                          <m:sup>
                            <m:r>
                              <a:rPr kumimoji="1" lang="en-US" altLang="ja-JP" sz="2400" b="0" i="1" smtClean="0">
                                <a:latin typeface="Cambria Math" panose="02040503050406030204" pitchFamily="18" charset="0"/>
                                <a:ea typeface="メイリオ" panose="020B0604030504040204" pitchFamily="50" charset="-128"/>
                              </a:rPr>
                              <m:t>′</m:t>
                            </m:r>
                          </m:sup>
                        </m:sSup>
                      </m:e>
                    </m:d>
                  </m:oMath>
                </a14:m>
                <a:r>
                  <a:rPr kumimoji="1" lang="en-US" altLang="ja-JP" sz="2400" dirty="0">
                    <a:ea typeface="メイリオ" panose="020B0604030504040204" pitchFamily="50" charset="-128"/>
                  </a:rPr>
                  <a:t> </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サイエンス</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データ</m:t>
                        </m:r>
                        <m:r>
                          <a:rPr kumimoji="1" lang="en-US" altLang="ja-JP" sz="2400" i="1">
                            <a:latin typeface="Cambria Math" panose="02040503050406030204" pitchFamily="18" charset="0"/>
                            <a:ea typeface="メイリオ" panose="020B0604030504040204" pitchFamily="50" charset="-128"/>
                          </a:rPr>
                          <m:t>′</m:t>
                        </m:r>
                      </m:e>
                    </m:d>
                  </m:oMath>
                </a14:m>
                <a:r>
                  <a:rPr kumimoji="1" lang="ja-JP" altLang="en-US" sz="2400" dirty="0">
                    <a:latin typeface="メイリオ" panose="020B0604030504040204" pitchFamily="50" charset="-128"/>
                    <a:ea typeface="メイリオ" panose="020B0604030504040204" pitchFamily="50" charset="-128"/>
                  </a:rPr>
                  <a:t>ではどちらの確率が大きいだろうか？</a:t>
                </a:r>
              </a:p>
            </p:txBody>
          </p:sp>
        </mc:Choice>
        <mc:Fallback xmlns="">
          <p:sp>
            <p:nvSpPr>
              <p:cNvPr id="3" name="テキスト ボックス 2">
                <a:extLst>
                  <a:ext uri="{FF2B5EF4-FFF2-40B4-BE49-F238E27FC236}">
                    <a16:creationId xmlns:a16="http://schemas.microsoft.com/office/drawing/2014/main" id="{734C0361-FE1E-D1DE-4D57-2C4F0906ED73}"/>
                  </a:ext>
                </a:extLst>
              </p:cNvPr>
              <p:cNvSpPr txBox="1">
                <a:spLocks noRot="1" noChangeAspect="1" noMove="1" noResize="1" noEditPoints="1" noAdjustHandles="1" noChangeArrowheads="1" noChangeShapeType="1" noTextEdit="1"/>
              </p:cNvSpPr>
              <p:nvPr/>
            </p:nvSpPr>
            <p:spPr>
              <a:xfrm>
                <a:off x="649224" y="2066544"/>
                <a:ext cx="11082528" cy="3189527"/>
              </a:xfrm>
              <a:prstGeom prst="rect">
                <a:avLst/>
              </a:prstGeom>
              <a:blipFill>
                <a:blip r:embed="rId2"/>
                <a:stretch>
                  <a:fillRect l="-1265" t="-956" r="-715" b="-3633"/>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66BBC8A-927A-3D26-DA74-BF0645D90E4F}"/>
              </a:ext>
            </a:extLst>
          </p:cNvPr>
          <p:cNvSpPr txBox="1"/>
          <p:nvPr/>
        </p:nvSpPr>
        <p:spPr>
          <a:xfrm>
            <a:off x="804672" y="560230"/>
            <a:ext cx="88024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形態素の認識はコーパスに依存して変化する！</a:t>
            </a:r>
          </a:p>
        </p:txBody>
      </p:sp>
      <p:sp>
        <p:nvSpPr>
          <p:cNvPr id="5" name="テキスト ボックス 4">
            <a:extLst>
              <a:ext uri="{FF2B5EF4-FFF2-40B4-BE49-F238E27FC236}">
                <a16:creationId xmlns:a16="http://schemas.microsoft.com/office/drawing/2014/main" id="{C6B4A21E-887B-8AC1-20B8-848FF34BE485}"/>
              </a:ext>
            </a:extLst>
          </p:cNvPr>
          <p:cNvSpPr txBox="1"/>
          <p:nvPr/>
        </p:nvSpPr>
        <p:spPr>
          <a:xfrm>
            <a:off x="548640" y="5551353"/>
            <a:ext cx="9417963"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問題の意図：</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単語の認識はコーパス依存であるということを理解してください。</a:t>
            </a:r>
          </a:p>
        </p:txBody>
      </p:sp>
    </p:spTree>
    <p:extLst>
      <p:ext uri="{BB962C8B-B14F-4D97-AF65-F5344CB8AC3E}">
        <p14:creationId xmlns:p14="http://schemas.microsoft.com/office/powerpoint/2010/main" val="534529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EA3F440-05F3-28DD-D09C-677162D35DC6}"/>
              </a:ext>
            </a:extLst>
          </p:cNvPr>
          <p:cNvSpPr txBox="1"/>
          <p:nvPr/>
        </p:nvSpPr>
        <p:spPr>
          <a:xfrm>
            <a:off x="844731" y="478971"/>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単語確率計算上の問題点</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A90DE3E-406F-69AC-AABA-07416565E3EB}"/>
                  </a:ext>
                </a:extLst>
              </p:cNvPr>
              <p:cNvSpPr txBox="1"/>
              <p:nvPr/>
            </p:nvSpPr>
            <p:spPr>
              <a:xfrm>
                <a:off x="1013356" y="1796211"/>
                <a:ext cx="5846152" cy="430887"/>
              </a:xfrm>
              <a:prstGeom prst="rect">
                <a:avLst/>
              </a:prstGeom>
              <a:noFill/>
            </p:spPr>
            <p:txBody>
              <a:bodyPr wrap="none" lIns="0" tIns="0" rIns="0" bIns="0" rtlCol="0">
                <a:spAutoFit/>
              </a:bodyPr>
              <a:lstStyle/>
              <a:p>
                <a:pPr algn="l"/>
                <a14:m>
                  <m:oMath xmlns:m="http://schemas.openxmlformats.org/officeDocument/2006/math">
                    <m:r>
                      <a:rPr kumimoji="1" lang="en-US" altLang="ja-JP" sz="2800" b="1" i="1" smtClean="0">
                        <a:latin typeface="Cambria Math" panose="02040503050406030204" pitchFamily="18" charset="0"/>
                        <a:ea typeface="メイリオ" panose="020B0604030504040204" pitchFamily="50" charset="-128"/>
                      </a:rPr>
                      <m:t>𝒑</m:t>
                    </m:r>
                  </m:oMath>
                </a14:m>
                <a:r>
                  <a:rPr kumimoji="1" lang="en-US" altLang="ja-JP" sz="2800" b="1" dirty="0">
                    <a:latin typeface="メイリオ" panose="020B0604030504040204" pitchFamily="50" charset="-128"/>
                    <a:ea typeface="メイリオ" panose="020B0604030504040204" pitchFamily="50" charset="-128"/>
                  </a:rPr>
                  <a:t>(</a:t>
                </a:r>
                <a:r>
                  <a:rPr kumimoji="1" lang="ja-JP" altLang="en-US" sz="2800" b="1" dirty="0">
                    <a:latin typeface="メイリオ" panose="020B0604030504040204" pitchFamily="50" charset="-128"/>
                    <a:ea typeface="メイリオ" panose="020B0604030504040204" pitchFamily="50" charset="-128"/>
                  </a:rPr>
                  <a:t>データ</a:t>
                </a:r>
                <a:r>
                  <a:rPr kumimoji="1" lang="en-US" altLang="ja-JP" sz="2800" b="1" dirty="0">
                    <a:latin typeface="メイリオ" panose="020B0604030504040204" pitchFamily="50" charset="-128"/>
                    <a:ea typeface="メイリオ" panose="020B0604030504040204" pitchFamily="50" charset="-128"/>
                  </a:rPr>
                  <a:t>, </a:t>
                </a:r>
                <a:r>
                  <a:rPr kumimoji="1" lang="ja-JP" altLang="en-US" sz="2800" b="1" dirty="0">
                    <a:latin typeface="メイリオ" panose="020B0604030504040204" pitchFamily="50" charset="-128"/>
                    <a:ea typeface="メイリオ" panose="020B0604030504040204" pitchFamily="50" charset="-128"/>
                  </a:rPr>
                  <a:t>サイエンス，研究</a:t>
                </a:r>
                <a:r>
                  <a:rPr kumimoji="1" lang="en-US" altLang="ja-JP" sz="2800" b="1" dirty="0">
                    <a:latin typeface="メイリオ" panose="020B0604030504040204" pitchFamily="50" charset="-128"/>
                    <a:ea typeface="メイリオ" panose="020B0604030504040204" pitchFamily="50" charset="-128"/>
                  </a:rPr>
                  <a:t>)</a:t>
                </a:r>
                <a:r>
                  <a:rPr kumimoji="1" lang="ja-JP" altLang="en-US" sz="2800" b="1" dirty="0">
                    <a:latin typeface="メイリオ" panose="020B0604030504040204" pitchFamily="50" charset="-128"/>
                    <a:ea typeface="メイリオ" panose="020B0604030504040204" pitchFamily="50" charset="-128"/>
                  </a:rPr>
                  <a:t>の確率</a:t>
                </a:r>
              </a:p>
            </p:txBody>
          </p:sp>
        </mc:Choice>
        <mc:Fallback xmlns="">
          <p:sp>
            <p:nvSpPr>
              <p:cNvPr id="4" name="テキスト ボックス 3">
                <a:extLst>
                  <a:ext uri="{FF2B5EF4-FFF2-40B4-BE49-F238E27FC236}">
                    <a16:creationId xmlns:a16="http://schemas.microsoft.com/office/drawing/2014/main" id="{4A90DE3E-406F-69AC-AABA-07416565E3EB}"/>
                  </a:ext>
                </a:extLst>
              </p:cNvPr>
              <p:cNvSpPr txBox="1">
                <a:spLocks noRot="1" noChangeAspect="1" noMove="1" noResize="1" noEditPoints="1" noAdjustHandles="1" noChangeArrowheads="1" noChangeShapeType="1" noTextEdit="1"/>
              </p:cNvSpPr>
              <p:nvPr/>
            </p:nvSpPr>
            <p:spPr>
              <a:xfrm>
                <a:off x="1013356" y="1796211"/>
                <a:ext cx="5846152" cy="430887"/>
              </a:xfrm>
              <a:prstGeom prst="rect">
                <a:avLst/>
              </a:prstGeom>
              <a:blipFill>
                <a:blip r:embed="rId2"/>
                <a:stretch>
                  <a:fillRect l="-2190" t="-22857" r="-2398" b="-528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2F5C59C-7444-AA36-54B5-B173066DBA6F}"/>
                  </a:ext>
                </a:extLst>
              </p:cNvPr>
              <p:cNvSpPr txBox="1"/>
              <p:nvPr/>
            </p:nvSpPr>
            <p:spPr>
              <a:xfrm>
                <a:off x="2119855" y="2574509"/>
                <a:ext cx="4226413" cy="46166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サイエンス，研究</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12F5C59C-7444-AA36-54B5-B173066DBA6F}"/>
                  </a:ext>
                </a:extLst>
              </p:cNvPr>
              <p:cNvSpPr txBox="1">
                <a:spLocks noRot="1" noChangeAspect="1" noMove="1" noResize="1" noEditPoints="1" noAdjustHandles="1" noChangeArrowheads="1" noChangeShapeType="1" noTextEdit="1"/>
              </p:cNvSpPr>
              <p:nvPr/>
            </p:nvSpPr>
            <p:spPr>
              <a:xfrm>
                <a:off x="2119855" y="2574509"/>
                <a:ext cx="4226413" cy="461665"/>
              </a:xfrm>
              <a:prstGeom prst="rect">
                <a:avLst/>
              </a:prstGeom>
              <a:blipFill>
                <a:blip r:embed="rId3"/>
                <a:stretch>
                  <a:fillRect l="-433" t="-7895" r="-1154"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31C0024-99C2-0B3F-29B1-5C9D383E807D}"/>
                  </a:ext>
                </a:extLst>
              </p:cNvPr>
              <p:cNvSpPr txBox="1"/>
              <p:nvPr/>
            </p:nvSpPr>
            <p:spPr>
              <a:xfrm>
                <a:off x="2649221" y="3205413"/>
                <a:ext cx="5944320"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𝑝</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サイエンス</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研究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131C0024-99C2-0B3F-29B1-5C9D383E807D}"/>
                  </a:ext>
                </a:extLst>
              </p:cNvPr>
              <p:cNvSpPr txBox="1">
                <a:spLocks noRot="1" noChangeAspect="1" noMove="1" noResize="1" noEditPoints="1" noAdjustHandles="1" noChangeArrowheads="1" noChangeShapeType="1" noTextEdit="1"/>
              </p:cNvSpPr>
              <p:nvPr/>
            </p:nvSpPr>
            <p:spPr>
              <a:xfrm>
                <a:off x="2649221" y="3205413"/>
                <a:ext cx="5944320" cy="461665"/>
              </a:xfrm>
              <a:prstGeom prst="rect">
                <a:avLst/>
              </a:prstGeom>
              <a:blipFill>
                <a:blip r:embed="rId4"/>
                <a:stretch>
                  <a:fillRect t="-7895" r="-615"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253C05A-7B45-FFF1-A4D5-3203A3954CCD}"/>
                  </a:ext>
                </a:extLst>
              </p:cNvPr>
              <p:cNvSpPr txBox="1"/>
              <p:nvPr/>
            </p:nvSpPr>
            <p:spPr>
              <a:xfrm>
                <a:off x="2649221" y="3836317"/>
                <a:ext cx="9158918" cy="46166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𝑝</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研究</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サイエンス</a:t>
                </a:r>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サイエンス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𝑝</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F253C05A-7B45-FFF1-A4D5-3203A3954CCD}"/>
                  </a:ext>
                </a:extLst>
              </p:cNvPr>
              <p:cNvSpPr txBox="1">
                <a:spLocks noRot="1" noChangeAspect="1" noMove="1" noResize="1" noEditPoints="1" noAdjustHandles="1" noChangeArrowheads="1" noChangeShapeType="1" noTextEdit="1"/>
              </p:cNvSpPr>
              <p:nvPr/>
            </p:nvSpPr>
            <p:spPr>
              <a:xfrm>
                <a:off x="2649221" y="3836317"/>
                <a:ext cx="9158918" cy="461665"/>
              </a:xfrm>
              <a:prstGeom prst="rect">
                <a:avLst/>
              </a:prstGeom>
              <a:blipFill>
                <a:blip r:embed="rId5"/>
                <a:stretch>
                  <a:fillRect t="-7895" r="-67"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C15C049-3365-C647-B581-8D258B242832}"/>
                  </a:ext>
                </a:extLst>
              </p:cNvPr>
              <p:cNvSpPr txBox="1"/>
              <p:nvPr/>
            </p:nvSpPr>
            <p:spPr>
              <a:xfrm>
                <a:off x="10291931" y="4528404"/>
                <a:ext cx="128913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5/1000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AC15C049-3365-C647-B581-8D258B242832}"/>
                  </a:ext>
                </a:extLst>
              </p:cNvPr>
              <p:cNvSpPr txBox="1">
                <a:spLocks noRot="1" noChangeAspect="1" noMove="1" noResize="1" noEditPoints="1" noAdjustHandles="1" noChangeArrowheads="1" noChangeShapeType="1" noTextEdit="1"/>
              </p:cNvSpPr>
              <p:nvPr/>
            </p:nvSpPr>
            <p:spPr>
              <a:xfrm>
                <a:off x="10291931" y="4528404"/>
                <a:ext cx="1289135" cy="461665"/>
              </a:xfrm>
              <a:prstGeom prst="rect">
                <a:avLst/>
              </a:prstGeom>
              <a:blipFill>
                <a:blip r:embed="rId6"/>
                <a:stretch>
                  <a:fillRect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8105D32-369C-71AC-D67E-0430AA4C2097}"/>
                  </a:ext>
                </a:extLst>
              </p:cNvPr>
              <p:cNvSpPr txBox="1"/>
              <p:nvPr/>
            </p:nvSpPr>
            <p:spPr>
              <a:xfrm>
                <a:off x="8137328" y="4610005"/>
                <a:ext cx="94929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3/50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D8105D32-369C-71AC-D67E-0430AA4C2097}"/>
                  </a:ext>
                </a:extLst>
              </p:cNvPr>
              <p:cNvSpPr txBox="1">
                <a:spLocks noRot="1" noChangeAspect="1" noMove="1" noResize="1" noEditPoints="1" noAdjustHandles="1" noChangeArrowheads="1" noChangeShapeType="1" noTextEdit="1"/>
              </p:cNvSpPr>
              <p:nvPr/>
            </p:nvSpPr>
            <p:spPr>
              <a:xfrm>
                <a:off x="8137328" y="4610005"/>
                <a:ext cx="949299" cy="461665"/>
              </a:xfrm>
              <a:prstGeom prst="rect">
                <a:avLst/>
              </a:prstGeom>
              <a:blipFill>
                <a:blip r:embed="rId7"/>
                <a:stretch>
                  <a:fillRect b="-13158"/>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EFE4E5F4-38F0-F8A7-6034-B240CDCF2E64}"/>
              </a:ext>
            </a:extLst>
          </p:cNvPr>
          <p:cNvSpPr txBox="1"/>
          <p:nvPr/>
        </p:nvSpPr>
        <p:spPr>
          <a:xfrm>
            <a:off x="907023" y="1152731"/>
            <a:ext cx="11030584"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前々ページの前提に加えてサイエンスの次に研究が出現した頻度は、</a:t>
            </a:r>
            <a:r>
              <a:rPr kumimoji="1" lang="en-US" altLang="ja-JP" sz="2400" dirty="0">
                <a:latin typeface="メイリオ" panose="020B0604030504040204" pitchFamily="50" charset="-128"/>
                <a:ea typeface="メイリオ" panose="020B0604030504040204" pitchFamily="50" charset="-128"/>
              </a:rPr>
              <a:t>50</a:t>
            </a:r>
            <a:r>
              <a:rPr kumimoji="1" lang="ja-JP" altLang="en-US" sz="2400" dirty="0">
                <a:latin typeface="メイリオ" panose="020B0604030504040204" pitchFamily="50" charset="-128"/>
                <a:ea typeface="メイリオ" panose="020B0604030504040204" pitchFamily="50" charset="-128"/>
              </a:rPr>
              <a:t>とする</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DA1B068-D397-EFBD-6B6C-C0C59DD0F221}"/>
                  </a:ext>
                </a:extLst>
              </p:cNvPr>
              <p:cNvSpPr txBox="1"/>
              <p:nvPr/>
            </p:nvSpPr>
            <p:spPr>
              <a:xfrm>
                <a:off x="4607896" y="4636460"/>
                <a:ext cx="94929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5/30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CDA1B068-D397-EFBD-6B6C-C0C59DD0F221}"/>
                  </a:ext>
                </a:extLst>
              </p:cNvPr>
              <p:cNvSpPr txBox="1">
                <a:spLocks noRot="1" noChangeAspect="1" noMove="1" noResize="1" noEditPoints="1" noAdjustHandles="1" noChangeArrowheads="1" noChangeShapeType="1" noTextEdit="1"/>
              </p:cNvSpPr>
              <p:nvPr/>
            </p:nvSpPr>
            <p:spPr>
              <a:xfrm>
                <a:off x="4607896" y="4636460"/>
                <a:ext cx="949299" cy="461665"/>
              </a:xfrm>
              <a:prstGeom prst="rect">
                <a:avLst/>
              </a:prstGeom>
              <a:blipFill>
                <a:blip r:embed="rId8"/>
                <a:stretch>
                  <a:fillRect b="-14667"/>
                </a:stretch>
              </a:blipFill>
            </p:spPr>
            <p:txBody>
              <a:bodyPr/>
              <a:lstStyle/>
              <a:p>
                <a:r>
                  <a:rPr lang="ja-JP" altLang="en-US">
                    <a:noFill/>
                  </a:rPr>
                  <a:t> </a:t>
                </a:r>
              </a:p>
            </p:txBody>
          </p:sp>
        </mc:Fallback>
      </mc:AlternateContent>
      <p:sp>
        <p:nvSpPr>
          <p:cNvPr id="16" name="左中かっこ 15">
            <a:extLst>
              <a:ext uri="{FF2B5EF4-FFF2-40B4-BE49-F238E27FC236}">
                <a16:creationId xmlns:a16="http://schemas.microsoft.com/office/drawing/2014/main" id="{B3298979-2BEF-AD16-7CD6-28193FFAE6F8}"/>
              </a:ext>
            </a:extLst>
          </p:cNvPr>
          <p:cNvSpPr/>
          <p:nvPr/>
        </p:nvSpPr>
        <p:spPr>
          <a:xfrm rot="16200000">
            <a:off x="4939763" y="2617743"/>
            <a:ext cx="285567" cy="36989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左中かっこ 16">
            <a:extLst>
              <a:ext uri="{FF2B5EF4-FFF2-40B4-BE49-F238E27FC236}">
                <a16:creationId xmlns:a16="http://schemas.microsoft.com/office/drawing/2014/main" id="{FA1C549E-03FE-C903-6A47-22FD0788C512}"/>
              </a:ext>
            </a:extLst>
          </p:cNvPr>
          <p:cNvSpPr/>
          <p:nvPr/>
        </p:nvSpPr>
        <p:spPr>
          <a:xfrm rot="16200000">
            <a:off x="8416661" y="2941807"/>
            <a:ext cx="285567" cy="29979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左中かっこ 18">
            <a:extLst>
              <a:ext uri="{FF2B5EF4-FFF2-40B4-BE49-F238E27FC236}">
                <a16:creationId xmlns:a16="http://schemas.microsoft.com/office/drawing/2014/main" id="{D56362C9-C21B-7309-C3EC-52788B2FBC7B}"/>
              </a:ext>
            </a:extLst>
          </p:cNvPr>
          <p:cNvSpPr/>
          <p:nvPr/>
        </p:nvSpPr>
        <p:spPr>
          <a:xfrm rot="16200000">
            <a:off x="10790487" y="3796196"/>
            <a:ext cx="285567" cy="12891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01A77A7D-FA4A-5204-74CF-8935CB3998B1}"/>
              </a:ext>
            </a:extLst>
          </p:cNvPr>
          <p:cNvSpPr txBox="1"/>
          <p:nvPr/>
        </p:nvSpPr>
        <p:spPr>
          <a:xfrm>
            <a:off x="4233062" y="5220491"/>
            <a:ext cx="7109639"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単語が連続する限り連鎖律が続く</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小数点の掛け算が続く→どんどん小さくなる！</a:t>
            </a:r>
          </a:p>
        </p:txBody>
      </p:sp>
      <p:sp>
        <p:nvSpPr>
          <p:cNvPr id="21" name="テキスト ボックス 20">
            <a:extLst>
              <a:ext uri="{FF2B5EF4-FFF2-40B4-BE49-F238E27FC236}">
                <a16:creationId xmlns:a16="http://schemas.microsoft.com/office/drawing/2014/main" id="{8D6B8AE4-EC69-7383-B7A8-2B26C3D0FDF9}"/>
              </a:ext>
            </a:extLst>
          </p:cNvPr>
          <p:cNvSpPr txBox="1"/>
          <p:nvPr/>
        </p:nvSpPr>
        <p:spPr>
          <a:xfrm>
            <a:off x="2466807" y="6248537"/>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どのように計算したらよいと思うか？</a:t>
            </a:r>
          </a:p>
        </p:txBody>
      </p:sp>
    </p:spTree>
    <p:extLst>
      <p:ext uri="{BB962C8B-B14F-4D97-AF65-F5344CB8AC3E}">
        <p14:creationId xmlns:p14="http://schemas.microsoft.com/office/powerpoint/2010/main" val="1273101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A3F5A8C-8D02-E8A5-8206-29EDD1C02ED2}"/>
              </a:ext>
            </a:extLst>
          </p:cNvPr>
          <p:cNvSpPr txBox="1"/>
          <p:nvPr/>
        </p:nvSpPr>
        <p:spPr>
          <a:xfrm>
            <a:off x="950976" y="539496"/>
            <a:ext cx="396454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ChatGPT</a:t>
            </a:r>
            <a:r>
              <a:rPr kumimoji="1" lang="ja-JP" altLang="en-US" sz="3200" dirty="0">
                <a:latin typeface="メイリオ" panose="020B0604030504040204" pitchFamily="50" charset="-128"/>
                <a:ea typeface="メイリオ" panose="020B0604030504040204" pitchFamily="50" charset="-128"/>
              </a:rPr>
              <a:t>のバイアス</a:t>
            </a:r>
          </a:p>
        </p:txBody>
      </p:sp>
      <p:sp>
        <p:nvSpPr>
          <p:cNvPr id="3" name="テキスト ボックス 2">
            <a:extLst>
              <a:ext uri="{FF2B5EF4-FFF2-40B4-BE49-F238E27FC236}">
                <a16:creationId xmlns:a16="http://schemas.microsoft.com/office/drawing/2014/main" id="{1A3F40D9-92DA-5D03-3E35-65519A81B0F4}"/>
              </a:ext>
            </a:extLst>
          </p:cNvPr>
          <p:cNvSpPr txBox="1"/>
          <p:nvPr/>
        </p:nvSpPr>
        <p:spPr>
          <a:xfrm>
            <a:off x="893126" y="3716693"/>
            <a:ext cx="4264052" cy="307777"/>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2"/>
              </a:rPr>
              <a:t>https://forbesjapan.com/articles/detail/60672</a:t>
            </a:r>
            <a:endParaRPr kumimoji="1" lang="ja-JP" altLang="en-US" sz="1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53AF6B11-F4AE-E23F-4E7A-6BF94052EC81}"/>
              </a:ext>
            </a:extLst>
          </p:cNvPr>
          <p:cNvSpPr txBox="1"/>
          <p:nvPr/>
        </p:nvSpPr>
        <p:spPr>
          <a:xfrm>
            <a:off x="893126" y="4086025"/>
            <a:ext cx="4870949" cy="307777"/>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3"/>
              </a:rPr>
              <a:t>https://www.asahi.com/withplanet/article/15695266</a:t>
            </a:r>
            <a:endParaRPr kumimoji="1" lang="ja-JP" altLang="en-US" sz="1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796DB1B-C928-B5C3-26E1-A389B60F0FC3}"/>
              </a:ext>
            </a:extLst>
          </p:cNvPr>
          <p:cNvSpPr txBox="1"/>
          <p:nvPr/>
        </p:nvSpPr>
        <p:spPr>
          <a:xfrm>
            <a:off x="859463" y="4806611"/>
            <a:ext cx="7009804" cy="307777"/>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4"/>
              </a:rPr>
              <a:t>https://ai-scholar.tech/articles/large-language-models/chatgpt-vs-media-bias</a:t>
            </a:r>
            <a:endParaRPr kumimoji="1" lang="ja-JP" altLang="en-US" sz="1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F266A7BD-F6A6-4D25-65AE-E3462EF43876}"/>
              </a:ext>
            </a:extLst>
          </p:cNvPr>
          <p:cNvSpPr txBox="1"/>
          <p:nvPr/>
        </p:nvSpPr>
        <p:spPr>
          <a:xfrm>
            <a:off x="859463" y="4450663"/>
            <a:ext cx="5275162" cy="523220"/>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5"/>
              </a:rPr>
              <a:t>https://ai-scholar.tech/articles/chatgpt/toxicity-in-chatgpt</a:t>
            </a:r>
            <a:endParaRPr kumimoji="1" lang="en-US" altLang="ja-JP" sz="1400" dirty="0">
              <a:latin typeface="メイリオ" panose="020B0604030504040204" pitchFamily="50" charset="-128"/>
              <a:ea typeface="メイリオ" panose="020B0604030504040204" pitchFamily="50" charset="-128"/>
            </a:endParaRPr>
          </a:p>
          <a:p>
            <a:pPr algn="l"/>
            <a:endParaRPr kumimoji="1"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B7DF8A22-9036-9132-E296-A4C0D03E98E9}"/>
              </a:ext>
            </a:extLst>
          </p:cNvPr>
          <p:cNvSpPr txBox="1"/>
          <p:nvPr/>
        </p:nvSpPr>
        <p:spPr>
          <a:xfrm>
            <a:off x="950976" y="1097280"/>
            <a:ext cx="4908331"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6"/>
              </a:rPr>
              <a:t>https://innovatopia.jp/ai/ai-news/47568/</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8EDEACDD-9B37-7C33-5386-A989EFA2153E}"/>
              </a:ext>
            </a:extLst>
          </p:cNvPr>
          <p:cNvSpPr txBox="1"/>
          <p:nvPr/>
        </p:nvSpPr>
        <p:spPr>
          <a:xfrm>
            <a:off x="792725" y="3198167"/>
            <a:ext cx="455765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その他　</a:t>
            </a:r>
            <a:r>
              <a:rPr kumimoji="1" lang="en-US" altLang="ja-JP" sz="2400" dirty="0">
                <a:latin typeface="メイリオ" panose="020B0604030504040204" pitchFamily="50" charset="-128"/>
                <a:ea typeface="メイリオ" panose="020B0604030504040204" pitchFamily="50" charset="-128"/>
              </a:rPr>
              <a:t>ChatGPT</a:t>
            </a:r>
            <a:r>
              <a:rPr kumimoji="1" lang="ja-JP" altLang="en-US" sz="2400" dirty="0">
                <a:latin typeface="メイリオ" panose="020B0604030504040204" pitchFamily="50" charset="-128"/>
                <a:ea typeface="メイリオ" panose="020B0604030504040204" pitchFamily="50" charset="-128"/>
              </a:rPr>
              <a:t>バイアス記事</a:t>
            </a:r>
          </a:p>
        </p:txBody>
      </p:sp>
      <p:pic>
        <p:nvPicPr>
          <p:cNvPr id="10" name="図 9">
            <a:extLst>
              <a:ext uri="{FF2B5EF4-FFF2-40B4-BE49-F238E27FC236}">
                <a16:creationId xmlns:a16="http://schemas.microsoft.com/office/drawing/2014/main" id="{09A9B691-53BE-217E-455D-EC95ABBF44B7}"/>
              </a:ext>
            </a:extLst>
          </p:cNvPr>
          <p:cNvPicPr>
            <a:picLocks noChangeAspect="1"/>
          </p:cNvPicPr>
          <p:nvPr/>
        </p:nvPicPr>
        <p:blipFill>
          <a:blip r:embed="rId7"/>
          <a:stretch>
            <a:fillRect/>
          </a:stretch>
        </p:blipFill>
        <p:spPr>
          <a:xfrm>
            <a:off x="6409943" y="927010"/>
            <a:ext cx="5544927" cy="5504794"/>
          </a:xfrm>
          <a:prstGeom prst="rect">
            <a:avLst/>
          </a:prstGeom>
        </p:spPr>
      </p:pic>
    </p:spTree>
    <p:extLst>
      <p:ext uri="{BB962C8B-B14F-4D97-AF65-F5344CB8AC3E}">
        <p14:creationId xmlns:p14="http://schemas.microsoft.com/office/powerpoint/2010/main" val="3622955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0CBCA98-9FFC-98C9-0DBF-075BD98A32E5}"/>
              </a:ext>
            </a:extLst>
          </p:cNvPr>
          <p:cNvSpPr txBox="1"/>
          <p:nvPr/>
        </p:nvSpPr>
        <p:spPr>
          <a:xfrm>
            <a:off x="477520" y="365760"/>
            <a:ext cx="522130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形態素解析エンジン</a:t>
            </a:r>
            <a:r>
              <a:rPr kumimoji="1" lang="en-US" altLang="ja-JP" sz="3200" dirty="0" err="1">
                <a:latin typeface="メイリオ" panose="020B0604030504040204" pitchFamily="50" charset="-128"/>
                <a:ea typeface="メイリオ" panose="020B0604030504040204" pitchFamily="50" charset="-128"/>
              </a:rPr>
              <a:t>MeCab</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192B24F7-0069-EF3E-73F6-5B7A61A29EFD}"/>
              </a:ext>
            </a:extLst>
          </p:cNvPr>
          <p:cNvSpPr txBox="1"/>
          <p:nvPr/>
        </p:nvSpPr>
        <p:spPr>
          <a:xfrm>
            <a:off x="488906" y="1523980"/>
            <a:ext cx="11214188" cy="3785652"/>
          </a:xfrm>
          <a:prstGeom prst="rect">
            <a:avLst/>
          </a:prstGeom>
          <a:noFill/>
        </p:spPr>
        <p:txBody>
          <a:bodyPr wrap="square" rtlCol="0">
            <a:spAutoFit/>
          </a:bodyPr>
          <a:lstStyle/>
          <a:p>
            <a:pPr algn="l"/>
            <a:r>
              <a:rPr kumimoji="1" lang="en-US" altLang="ja-JP" sz="2000" dirty="0" err="1">
                <a:latin typeface="メイリオ" panose="020B0604030504040204" pitchFamily="50" charset="-128"/>
                <a:ea typeface="メイリオ" panose="020B0604030504040204" pitchFamily="50" charset="-128"/>
              </a:rPr>
              <a:t>MeCab</a:t>
            </a:r>
            <a:r>
              <a:rPr kumimoji="1" lang="ja-JP" altLang="en-US" sz="2000" dirty="0">
                <a:latin typeface="メイリオ" panose="020B0604030504040204" pitchFamily="50" charset="-128"/>
                <a:ea typeface="メイリオ" panose="020B0604030504040204" pitchFamily="50" charset="-128"/>
              </a:rPr>
              <a:t>はオープンソースの形態素解析エンジンで、奈良先端科学技術大学院大学出身、現</a:t>
            </a:r>
            <a:r>
              <a:rPr kumimoji="1" lang="en-US" altLang="ja-JP" sz="2000" dirty="0">
                <a:latin typeface="メイリオ" panose="020B0604030504040204" pitchFamily="50" charset="-128"/>
                <a:ea typeface="メイリオ" panose="020B0604030504040204" pitchFamily="50" charset="-128"/>
              </a:rPr>
              <a:t>Google</a:t>
            </a:r>
            <a:r>
              <a:rPr kumimoji="1" lang="ja-JP" altLang="en-US" sz="2000" dirty="0">
                <a:latin typeface="メイリオ" panose="020B0604030504040204" pitchFamily="50" charset="-128"/>
                <a:ea typeface="メイリオ" panose="020B0604030504040204" pitchFamily="50" charset="-128"/>
              </a:rPr>
              <a:t>ソフトウェアエンジニアで</a:t>
            </a:r>
            <a:r>
              <a:rPr kumimoji="1" lang="en-US" altLang="ja-JP" sz="2000" dirty="0">
                <a:latin typeface="メイリオ" panose="020B0604030504040204" pitchFamily="50" charset="-128"/>
                <a:ea typeface="メイリオ" panose="020B0604030504040204" pitchFamily="50" charset="-128"/>
              </a:rPr>
              <a:t>Google </a:t>
            </a:r>
            <a:r>
              <a:rPr kumimoji="1" lang="ja-JP" altLang="en-US" sz="2000" dirty="0">
                <a:latin typeface="メイリオ" panose="020B0604030504040204" pitchFamily="50" charset="-128"/>
                <a:ea typeface="メイリオ" panose="020B0604030504040204" pitchFamily="50" charset="-128"/>
              </a:rPr>
              <a:t>日本語入力開発者の一人である工藤拓によって開発されている。名称は開発者の好物「和布蕪（めかぶ）」から取られた。</a:t>
            </a:r>
          </a:p>
          <a:p>
            <a:pPr algn="l"/>
            <a:endParaRPr kumimoji="1" lang="ja-JP" altLang="en-US"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開発開始当初は</a:t>
            </a:r>
            <a:r>
              <a:rPr kumimoji="1" lang="en-US" altLang="ja-JP" sz="2000" dirty="0" err="1">
                <a:latin typeface="メイリオ" panose="020B0604030504040204" pitchFamily="50" charset="-128"/>
                <a:ea typeface="メイリオ" panose="020B0604030504040204" pitchFamily="50" charset="-128"/>
              </a:rPr>
              <a:t>ChaSen</a:t>
            </a:r>
            <a:r>
              <a:rPr kumimoji="1" lang="ja-JP" altLang="en-US" sz="2000" dirty="0">
                <a:latin typeface="メイリオ" panose="020B0604030504040204" pitchFamily="50" charset="-128"/>
                <a:ea typeface="メイリオ" panose="020B0604030504040204" pitchFamily="50" charset="-128"/>
              </a:rPr>
              <a:t>を基にし、</a:t>
            </a:r>
            <a:r>
              <a:rPr kumimoji="1" lang="en-US" altLang="ja-JP" sz="2000" dirty="0" err="1">
                <a:latin typeface="メイリオ" panose="020B0604030504040204" pitchFamily="50" charset="-128"/>
                <a:ea typeface="メイリオ" panose="020B0604030504040204" pitchFamily="50" charset="-128"/>
              </a:rPr>
              <a:t>ChaSenTNG</a:t>
            </a:r>
            <a:r>
              <a:rPr kumimoji="1" lang="ja-JP" altLang="en-US" sz="2000" dirty="0">
                <a:latin typeface="メイリオ" panose="020B0604030504040204" pitchFamily="50" charset="-128"/>
                <a:ea typeface="メイリオ" panose="020B0604030504040204" pitchFamily="50" charset="-128"/>
              </a:rPr>
              <a:t>という名前で開発されていたが、現在は</a:t>
            </a:r>
            <a:r>
              <a:rPr kumimoji="1" lang="en-US" altLang="ja-JP" sz="2000" dirty="0" err="1">
                <a:latin typeface="メイリオ" panose="020B0604030504040204" pitchFamily="50" charset="-128"/>
                <a:ea typeface="メイリオ" panose="020B0604030504040204" pitchFamily="50" charset="-128"/>
              </a:rPr>
              <a:t>ChaSen</a:t>
            </a:r>
            <a:r>
              <a:rPr kumimoji="1" lang="ja-JP" altLang="en-US" sz="2000" dirty="0">
                <a:latin typeface="メイリオ" panose="020B0604030504040204" pitchFamily="50" charset="-128"/>
                <a:ea typeface="メイリオ" panose="020B0604030504040204" pitchFamily="50" charset="-128"/>
              </a:rPr>
              <a:t>とは独立にスクラッチから開発されている。</a:t>
            </a:r>
            <a:r>
              <a:rPr kumimoji="1" lang="en-US" altLang="ja-JP" sz="2000" dirty="0" err="1">
                <a:latin typeface="メイリオ" panose="020B0604030504040204" pitchFamily="50" charset="-128"/>
                <a:ea typeface="メイリオ" panose="020B0604030504040204" pitchFamily="50" charset="-128"/>
              </a:rPr>
              <a:t>ChaSen</a:t>
            </a:r>
            <a:r>
              <a:rPr kumimoji="1" lang="ja-JP" altLang="en-US" sz="2000" dirty="0">
                <a:latin typeface="メイリオ" panose="020B0604030504040204" pitchFamily="50" charset="-128"/>
                <a:ea typeface="メイリオ" panose="020B0604030504040204" pitchFamily="50" charset="-128"/>
              </a:rPr>
              <a:t>に比べて解析精度は同程度で、解析速度は平均</a:t>
            </a:r>
            <a:r>
              <a:rPr kumimoji="1" lang="en-US" altLang="ja-JP" sz="2000" dirty="0">
                <a:latin typeface="メイリオ" panose="020B0604030504040204" pitchFamily="50" charset="-128"/>
                <a:ea typeface="メイリオ" panose="020B0604030504040204" pitchFamily="50" charset="-128"/>
              </a:rPr>
              <a:t>3-4</a:t>
            </a:r>
            <a:r>
              <a:rPr kumimoji="1" lang="ja-JP" altLang="en-US" sz="2000" dirty="0">
                <a:latin typeface="メイリオ" panose="020B0604030504040204" pitchFamily="50" charset="-128"/>
                <a:ea typeface="メイリオ" panose="020B0604030504040204" pitchFamily="50" charset="-128"/>
              </a:rPr>
              <a:t>倍速い。</a:t>
            </a:r>
          </a:p>
          <a:p>
            <a:pPr algn="l"/>
            <a:endParaRPr kumimoji="1" lang="ja-JP" altLang="en-US"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品詞情報を利用した解析・推定を行うことができる。</a:t>
            </a:r>
            <a:r>
              <a:rPr kumimoji="1" lang="en-US" altLang="ja-JP" sz="2000" dirty="0" err="1">
                <a:latin typeface="メイリオ" panose="020B0604030504040204" pitchFamily="50" charset="-128"/>
                <a:ea typeface="メイリオ" panose="020B0604030504040204" pitchFamily="50" charset="-128"/>
              </a:rPr>
              <a:t>MeCab</a:t>
            </a:r>
            <a:r>
              <a:rPr kumimoji="1" lang="ja-JP" altLang="en-US" sz="2000" dirty="0">
                <a:latin typeface="メイリオ" panose="020B0604030504040204" pitchFamily="50" charset="-128"/>
                <a:ea typeface="メイリオ" panose="020B0604030504040204" pitchFamily="50" charset="-128"/>
              </a:rPr>
              <a:t>で利用できる辞書はいくつかあるが、</a:t>
            </a:r>
            <a:r>
              <a:rPr kumimoji="1" lang="en-US" altLang="ja-JP" sz="2000" dirty="0" err="1">
                <a:latin typeface="メイリオ" panose="020B0604030504040204" pitchFamily="50" charset="-128"/>
                <a:ea typeface="メイリオ" panose="020B0604030504040204" pitchFamily="50" charset="-128"/>
              </a:rPr>
              <a:t>ChaSen</a:t>
            </a:r>
            <a:r>
              <a:rPr kumimoji="1" lang="ja-JP" altLang="en-US" sz="2000" dirty="0">
                <a:latin typeface="メイリオ" panose="020B0604030504040204" pitchFamily="50" charset="-128"/>
                <a:ea typeface="メイリオ" panose="020B0604030504040204" pitchFamily="50" charset="-128"/>
              </a:rPr>
              <a:t>と同様に</a:t>
            </a:r>
            <a:r>
              <a:rPr kumimoji="1" lang="en-US" altLang="ja-JP" sz="2000" dirty="0">
                <a:latin typeface="メイリオ" panose="020B0604030504040204" pitchFamily="50" charset="-128"/>
                <a:ea typeface="メイリオ" panose="020B0604030504040204" pitchFamily="50" charset="-128"/>
              </a:rPr>
              <a:t>IPA</a:t>
            </a:r>
            <a:r>
              <a:rPr kumimoji="1" lang="ja-JP" altLang="en-US" sz="2000" dirty="0">
                <a:latin typeface="メイリオ" panose="020B0604030504040204" pitchFamily="50" charset="-128"/>
                <a:ea typeface="メイリオ" panose="020B0604030504040204" pitchFamily="50" charset="-128"/>
              </a:rPr>
              <a:t>品詞体系で構築された</a:t>
            </a:r>
            <a:r>
              <a:rPr kumimoji="1" lang="en-US" altLang="ja-JP" sz="2000" dirty="0">
                <a:latin typeface="メイリオ" panose="020B0604030504040204" pitchFamily="50" charset="-128"/>
                <a:ea typeface="メイリオ" panose="020B0604030504040204" pitchFamily="50" charset="-128"/>
              </a:rPr>
              <a:t>IPADIC</a:t>
            </a:r>
            <a:r>
              <a:rPr kumimoji="1" lang="ja-JP" altLang="en-US" sz="2000" dirty="0">
                <a:latin typeface="メイリオ" panose="020B0604030504040204" pitchFamily="50" charset="-128"/>
                <a:ea typeface="メイリオ" panose="020B0604030504040204" pitchFamily="50" charset="-128"/>
              </a:rPr>
              <a:t>が一般的に用いられている。</a:t>
            </a:r>
          </a:p>
          <a:p>
            <a:pPr algn="l"/>
            <a:endParaRPr kumimoji="1" lang="ja-JP" altLang="en-US" sz="2000" dirty="0">
              <a:latin typeface="メイリオ" panose="020B0604030504040204" pitchFamily="50" charset="-128"/>
              <a:ea typeface="メイリオ" panose="020B0604030504040204" pitchFamily="50" charset="-128"/>
            </a:endParaRPr>
          </a:p>
          <a:p>
            <a:pPr algn="l"/>
            <a:r>
              <a:rPr kumimoji="1" lang="en-US" altLang="ja-JP" sz="2000" dirty="0" err="1">
                <a:latin typeface="メイリオ" panose="020B0604030504040204" pitchFamily="50" charset="-128"/>
                <a:ea typeface="メイリオ" panose="020B0604030504040204" pitchFamily="50" charset="-128"/>
              </a:rPr>
              <a:t>MeCab</a:t>
            </a:r>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Google</a:t>
            </a:r>
            <a:r>
              <a:rPr kumimoji="1" lang="ja-JP" altLang="en-US" sz="2000" dirty="0">
                <a:latin typeface="メイリオ" panose="020B0604030504040204" pitchFamily="50" charset="-128"/>
                <a:ea typeface="メイリオ" panose="020B0604030504040204" pitchFamily="50" charset="-128"/>
              </a:rPr>
              <a:t>が公開した大規模日本語</a:t>
            </a:r>
            <a:r>
              <a:rPr kumimoji="1" lang="en-US" altLang="ja-JP" sz="2000" dirty="0">
                <a:latin typeface="メイリオ" panose="020B0604030504040204" pitchFamily="50" charset="-128"/>
                <a:ea typeface="メイリオ" panose="020B0604030504040204" pitchFamily="50" charset="-128"/>
              </a:rPr>
              <a:t>n-gram</a:t>
            </a:r>
            <a:r>
              <a:rPr kumimoji="1" lang="ja-JP" altLang="en-US" sz="2000" dirty="0">
                <a:latin typeface="メイリオ" panose="020B0604030504040204" pitchFamily="50" charset="-128"/>
                <a:ea typeface="メイリオ" panose="020B0604030504040204" pitchFamily="50" charset="-128"/>
              </a:rPr>
              <a:t>データの作成にも使用された。</a:t>
            </a:r>
          </a:p>
        </p:txBody>
      </p:sp>
      <p:sp>
        <p:nvSpPr>
          <p:cNvPr id="4" name="テキスト ボックス 3">
            <a:extLst>
              <a:ext uri="{FF2B5EF4-FFF2-40B4-BE49-F238E27FC236}">
                <a16:creationId xmlns:a16="http://schemas.microsoft.com/office/drawing/2014/main" id="{34FDB948-DD91-7E17-904A-D2A353FE2651}"/>
              </a:ext>
            </a:extLst>
          </p:cNvPr>
          <p:cNvSpPr txBox="1"/>
          <p:nvPr/>
        </p:nvSpPr>
        <p:spPr>
          <a:xfrm>
            <a:off x="477520" y="942400"/>
            <a:ext cx="491192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世界最速、</a:t>
            </a: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も採用している</a:t>
            </a:r>
          </a:p>
        </p:txBody>
      </p:sp>
      <p:sp>
        <p:nvSpPr>
          <p:cNvPr id="5" name="テキスト ボックス 4">
            <a:extLst>
              <a:ext uri="{FF2B5EF4-FFF2-40B4-BE49-F238E27FC236}">
                <a16:creationId xmlns:a16="http://schemas.microsoft.com/office/drawing/2014/main" id="{46395A0A-B039-1EE5-F542-FE8F62ACEC81}"/>
              </a:ext>
            </a:extLst>
          </p:cNvPr>
          <p:cNvSpPr txBox="1"/>
          <p:nvPr/>
        </p:nvSpPr>
        <p:spPr>
          <a:xfrm>
            <a:off x="530072" y="5549461"/>
            <a:ext cx="5646418"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https://ja.wikipedia.org/wiki/MeCab</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5355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A5DC294-0890-4F3D-ABAE-4949D3B01A91}"/>
              </a:ext>
            </a:extLst>
          </p:cNvPr>
          <p:cNvSpPr/>
          <p:nvPr/>
        </p:nvSpPr>
        <p:spPr>
          <a:xfrm>
            <a:off x="987832" y="2190089"/>
            <a:ext cx="10149416" cy="1384995"/>
          </a:xfrm>
          <a:prstGeom prst="rect">
            <a:avLst/>
          </a:prstGeom>
        </p:spPr>
        <p:txBody>
          <a:bodyPr wrap="square">
            <a:spAutoFit/>
          </a:bodyPr>
          <a:lstStyle/>
          <a:p>
            <a:r>
              <a:rPr lang="ja-JP" altLang="en-US" sz="2800" dirty="0"/>
              <a:t>１．スープは無化調の魚介ベース醤油味。麺は平打ちの太ストレート麺。具はバラ肉と肩ロース肉のチャーシュー</a:t>
            </a:r>
            <a:r>
              <a:rPr lang="en-US" altLang="ja-JP" sz="2800" dirty="0"/>
              <a:t>,</a:t>
            </a:r>
            <a:r>
              <a:rPr lang="ja-JP" altLang="en-US" sz="2800" dirty="0"/>
              <a:t>白ネギ</a:t>
            </a:r>
            <a:r>
              <a:rPr lang="en-US" altLang="ja-JP" sz="2800" dirty="0"/>
              <a:t>,</a:t>
            </a:r>
            <a:r>
              <a:rPr lang="ja-JP" altLang="en-US" sz="2800" dirty="0"/>
              <a:t>穂先メンマを使用。</a:t>
            </a:r>
          </a:p>
        </p:txBody>
      </p:sp>
      <p:sp>
        <p:nvSpPr>
          <p:cNvPr id="4" name="正方形/長方形 3">
            <a:extLst>
              <a:ext uri="{FF2B5EF4-FFF2-40B4-BE49-F238E27FC236}">
                <a16:creationId xmlns:a16="http://schemas.microsoft.com/office/drawing/2014/main" id="{4F5C20EC-21D1-4D89-9857-73C4645105CE}"/>
              </a:ext>
            </a:extLst>
          </p:cNvPr>
          <p:cNvSpPr/>
          <p:nvPr/>
        </p:nvSpPr>
        <p:spPr>
          <a:xfrm>
            <a:off x="987832" y="4079641"/>
            <a:ext cx="10845681" cy="1384995"/>
          </a:xfrm>
          <a:prstGeom prst="rect">
            <a:avLst/>
          </a:prstGeom>
        </p:spPr>
        <p:txBody>
          <a:bodyPr wrap="square">
            <a:spAutoFit/>
          </a:bodyPr>
          <a:lstStyle/>
          <a:p>
            <a:r>
              <a:rPr lang="ja-JP" altLang="en-US" sz="2800" dirty="0"/>
              <a:t>２．揚げ物も、何か一つくらい取りたかったが・・・明らかに、作る早さが、（客の流れに）間に合ってない。</a:t>
            </a:r>
            <a:r>
              <a:rPr lang="en-US" altLang="ja-JP" sz="2800" dirty="0"/>
              <a:t>※</a:t>
            </a:r>
            <a:r>
              <a:rPr lang="ja-JP" altLang="en-US" sz="2800" dirty="0"/>
              <a:t>今回は諦めだ</a:t>
            </a:r>
          </a:p>
          <a:p>
            <a:r>
              <a:rPr lang="ja-JP" altLang="en-US" sz="2800" dirty="0"/>
              <a:t>何度も食べている釜揚げですけど今日も美味しくいただきました。</a:t>
            </a:r>
          </a:p>
        </p:txBody>
      </p:sp>
      <p:sp>
        <p:nvSpPr>
          <p:cNvPr id="5" name="テキスト ボックス 4">
            <a:extLst>
              <a:ext uri="{FF2B5EF4-FFF2-40B4-BE49-F238E27FC236}">
                <a16:creationId xmlns:a16="http://schemas.microsoft.com/office/drawing/2014/main" id="{83183CF3-AF75-4109-B832-C8E7613954A3}"/>
              </a:ext>
            </a:extLst>
          </p:cNvPr>
          <p:cNvSpPr txBox="1"/>
          <p:nvPr/>
        </p:nvSpPr>
        <p:spPr>
          <a:xfrm>
            <a:off x="650407" y="485204"/>
            <a:ext cx="8392041"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この２つの文書は何を語っているでしょう？</a:t>
            </a:r>
          </a:p>
        </p:txBody>
      </p:sp>
      <p:sp>
        <p:nvSpPr>
          <p:cNvPr id="6" name="テキスト ボックス 5">
            <a:extLst>
              <a:ext uri="{FF2B5EF4-FFF2-40B4-BE49-F238E27FC236}">
                <a16:creationId xmlns:a16="http://schemas.microsoft.com/office/drawing/2014/main" id="{E0272F4F-4FFB-4D2F-947C-7254423456A1}"/>
              </a:ext>
            </a:extLst>
          </p:cNvPr>
          <p:cNvSpPr txBox="1"/>
          <p:nvPr/>
        </p:nvSpPr>
        <p:spPr>
          <a:xfrm>
            <a:off x="987832" y="1112871"/>
            <a:ext cx="8160739" cy="1077218"/>
          </a:xfrm>
          <a:prstGeom prst="rect">
            <a:avLst/>
          </a:prstGeom>
          <a:noFill/>
        </p:spPr>
        <p:txBody>
          <a:bodyPr wrap="square" rtlCol="0">
            <a:spAutoFit/>
          </a:bodyPr>
          <a:lstStyle/>
          <a:p>
            <a:pPr algn="l"/>
            <a:r>
              <a:rPr kumimoji="1" lang="ja-JP" altLang="en-US" sz="2800" dirty="0">
                <a:latin typeface="メイリオ" panose="020B0604030504040204" pitchFamily="50" charset="-128"/>
                <a:ea typeface="メイリオ" panose="020B0604030504040204" pitchFamily="50" charset="-128"/>
              </a:rPr>
              <a:t>食べログの口コミ</a:t>
            </a:r>
            <a:endParaRPr kumimoji="1" lang="en-US" altLang="ja-JP" sz="2800"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hlinkClick r:id="rId2"/>
              </a:rPr>
              <a:t>https://tabelog.com/tokyo/A1310/A131003/13000629/dtlrvwlst/</a:t>
            </a:r>
            <a:endParaRPr kumimoji="1" lang="en-US" altLang="ja-JP"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16883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A51301D-42E9-B3CB-62C2-87FEF24C5925}"/>
              </a:ext>
            </a:extLst>
          </p:cNvPr>
          <p:cNvSpPr txBox="1"/>
          <p:nvPr/>
        </p:nvSpPr>
        <p:spPr>
          <a:xfrm>
            <a:off x="472966" y="203940"/>
            <a:ext cx="3990195"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MeCab</a:t>
            </a:r>
            <a:r>
              <a:rPr kumimoji="1" lang="ja-JP" altLang="en-US" sz="3200" dirty="0">
                <a:latin typeface="メイリオ" panose="020B0604030504040204" pitchFamily="50" charset="-128"/>
                <a:ea typeface="メイリオ" panose="020B0604030504040204" pitchFamily="50" charset="-128"/>
              </a:rPr>
              <a:t>インストール</a:t>
            </a:r>
          </a:p>
        </p:txBody>
      </p:sp>
      <p:sp>
        <p:nvSpPr>
          <p:cNvPr id="3" name="テキスト ボックス 2">
            <a:extLst>
              <a:ext uri="{FF2B5EF4-FFF2-40B4-BE49-F238E27FC236}">
                <a16:creationId xmlns:a16="http://schemas.microsoft.com/office/drawing/2014/main" id="{B212A27D-C89E-C9BD-73D3-3A37E0390DC0}"/>
              </a:ext>
            </a:extLst>
          </p:cNvPr>
          <p:cNvSpPr txBox="1"/>
          <p:nvPr/>
        </p:nvSpPr>
        <p:spPr>
          <a:xfrm>
            <a:off x="704193" y="2028982"/>
            <a:ext cx="11340662" cy="954107"/>
          </a:xfrm>
          <a:prstGeom prst="rect">
            <a:avLst/>
          </a:prstGeom>
          <a:noFill/>
        </p:spPr>
        <p:txBody>
          <a:bodyPr wrap="squar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2"/>
              </a:rPr>
              <a:t>https://self-development.info/mecab%E3%82%92%E3%82%A4%E3%83%B3%E3%82%B9%E3%83%88%E3%83%BC%E3%83%AB%E3%81%97%E3%81%A6python%E3%81%A7%E4%BD%BF%E3%81%86%E3%80%90windows%E3%80%91/</a:t>
            </a:r>
            <a:endParaRPr kumimoji="1" lang="en-US" altLang="ja-JP" sz="1400" dirty="0">
              <a:latin typeface="メイリオ" panose="020B0604030504040204" pitchFamily="50" charset="-128"/>
              <a:ea typeface="メイリオ" panose="020B0604030504040204" pitchFamily="50" charset="-128"/>
            </a:endParaRPr>
          </a:p>
          <a:p>
            <a:pPr algn="l"/>
            <a:endParaRPr kumimoji="1" lang="ja-JP" altLang="en-US" sz="1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A701659-4C7F-A59B-3B8B-2B802412853E}"/>
              </a:ext>
            </a:extLst>
          </p:cNvPr>
          <p:cNvSpPr txBox="1"/>
          <p:nvPr/>
        </p:nvSpPr>
        <p:spPr>
          <a:xfrm>
            <a:off x="472966" y="813794"/>
            <a:ext cx="60324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以下の手順でインストールしてください。</a:t>
            </a:r>
          </a:p>
        </p:txBody>
      </p:sp>
      <p:sp>
        <p:nvSpPr>
          <p:cNvPr id="5" name="テキスト ボックス 4">
            <a:extLst>
              <a:ext uri="{FF2B5EF4-FFF2-40B4-BE49-F238E27FC236}">
                <a16:creationId xmlns:a16="http://schemas.microsoft.com/office/drawing/2014/main" id="{D71C2BBE-48E7-C38F-F1CC-A67CB62982B4}"/>
              </a:ext>
            </a:extLst>
          </p:cNvPr>
          <p:cNvSpPr txBox="1"/>
          <p:nvPr/>
        </p:nvSpPr>
        <p:spPr>
          <a:xfrm>
            <a:off x="472966" y="1236419"/>
            <a:ext cx="9350060"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インストール手順は大まかに</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ステップになっている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err="1">
                <a:latin typeface="メイリオ" panose="020B0604030504040204" pitchFamily="50" charset="-128"/>
                <a:ea typeface="メイリオ" panose="020B0604030504040204" pitchFamily="50" charset="-128"/>
              </a:rPr>
              <a:t>MeCab</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で書かれていないのでインストールが少し複雑</a:t>
            </a:r>
          </a:p>
        </p:txBody>
      </p:sp>
      <p:graphicFrame>
        <p:nvGraphicFramePr>
          <p:cNvPr id="7" name="図表 6">
            <a:extLst>
              <a:ext uri="{FF2B5EF4-FFF2-40B4-BE49-F238E27FC236}">
                <a16:creationId xmlns:a16="http://schemas.microsoft.com/office/drawing/2014/main" id="{85E01837-31DC-F8D9-E7D5-4EBFA6FE1AB1}"/>
              </a:ext>
            </a:extLst>
          </p:cNvPr>
          <p:cNvGraphicFramePr/>
          <p:nvPr>
            <p:extLst>
              <p:ext uri="{D42A27DB-BD31-4B8C-83A1-F6EECF244321}">
                <p14:modId xmlns:p14="http://schemas.microsoft.com/office/powerpoint/2010/main" val="3544447237"/>
              </p:ext>
            </p:extLst>
          </p:nvPr>
        </p:nvGraphicFramePr>
        <p:xfrm>
          <a:off x="0" y="2899127"/>
          <a:ext cx="5307724" cy="3720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テキスト ボックス 8">
            <a:extLst>
              <a:ext uri="{FF2B5EF4-FFF2-40B4-BE49-F238E27FC236}">
                <a16:creationId xmlns:a16="http://schemas.microsoft.com/office/drawing/2014/main" id="{D6F1F088-8F46-0C50-17C3-4E09B91EC8B7}"/>
              </a:ext>
            </a:extLst>
          </p:cNvPr>
          <p:cNvSpPr txBox="1"/>
          <p:nvPr/>
        </p:nvSpPr>
        <p:spPr>
          <a:xfrm>
            <a:off x="4330262" y="4528570"/>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補足説明をどうぞ</a:t>
            </a:r>
          </a:p>
        </p:txBody>
      </p:sp>
      <p:sp>
        <p:nvSpPr>
          <p:cNvPr id="10" name="テキスト ボックス 9">
            <a:extLst>
              <a:ext uri="{FF2B5EF4-FFF2-40B4-BE49-F238E27FC236}">
                <a16:creationId xmlns:a16="http://schemas.microsoft.com/office/drawing/2014/main" id="{21B7FB2D-4E1C-EA76-6AB7-731820A1A9AE}"/>
              </a:ext>
            </a:extLst>
          </p:cNvPr>
          <p:cNvSpPr txBox="1"/>
          <p:nvPr/>
        </p:nvSpPr>
        <p:spPr>
          <a:xfrm>
            <a:off x="4463161" y="5917324"/>
            <a:ext cx="233749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pip install </a:t>
            </a:r>
            <a:r>
              <a:rPr kumimoji="1" lang="ja-JP" altLang="en-US" sz="2400" dirty="0">
                <a:latin typeface="メイリオ" panose="020B0604030504040204" pitchFamily="50" charset="-128"/>
                <a:ea typeface="メイリオ" panose="020B0604030504040204" pitchFamily="50" charset="-128"/>
              </a:rPr>
              <a:t>〇〇</a:t>
            </a:r>
          </a:p>
        </p:txBody>
      </p:sp>
      <p:sp>
        <p:nvSpPr>
          <p:cNvPr id="6" name="テキスト ボックス 5">
            <a:extLst>
              <a:ext uri="{FF2B5EF4-FFF2-40B4-BE49-F238E27FC236}">
                <a16:creationId xmlns:a16="http://schemas.microsoft.com/office/drawing/2014/main" id="{4F3BD520-B26C-651D-0B7B-DA428C7B752B}"/>
              </a:ext>
            </a:extLst>
          </p:cNvPr>
          <p:cNvSpPr txBox="1"/>
          <p:nvPr/>
        </p:nvSpPr>
        <p:spPr>
          <a:xfrm>
            <a:off x="6932189" y="4929499"/>
            <a:ext cx="5112666" cy="2062103"/>
          </a:xfrm>
          <a:prstGeom prst="rect">
            <a:avLst/>
          </a:prstGeom>
          <a:noFill/>
        </p:spPr>
        <p:txBody>
          <a:bodyPr wrap="square" rtlCol="0">
            <a:spAutoFit/>
          </a:bodyPr>
          <a:lstStyle/>
          <a:p>
            <a:pPr algn="l"/>
            <a:r>
              <a:rPr kumimoji="1" lang="en-US" altLang="ja-JP" sz="1600" dirty="0" err="1">
                <a:latin typeface="メイリオ" panose="020B0604030504040204" pitchFamily="50" charset="-128"/>
                <a:ea typeface="メイリオ" panose="020B0604030504040204" pitchFamily="50" charset="-128"/>
                <a:hlinkClick r:id="rId8"/>
              </a:rPr>
              <a:t>MeCab</a:t>
            </a:r>
            <a:r>
              <a:rPr kumimoji="1" lang="ja-JP" altLang="en-US" sz="1600" dirty="0">
                <a:latin typeface="メイリオ" panose="020B0604030504040204" pitchFamily="50" charset="-128"/>
                <a:ea typeface="メイリオ" panose="020B0604030504040204" pitchFamily="50" charset="-128"/>
                <a:hlinkClick r:id="rId8"/>
              </a:rPr>
              <a:t>実行エラー時の対策</a:t>
            </a:r>
            <a:endParaRPr kumimoji="1" lang="en-US" altLang="ja-JP" sz="1600" dirty="0">
              <a:latin typeface="メイリオ" panose="020B0604030504040204" pitchFamily="50" charset="-128"/>
              <a:ea typeface="メイリオ" panose="020B0604030504040204" pitchFamily="50" charset="-128"/>
              <a:hlinkClick r:id="rId8"/>
            </a:endParaRPr>
          </a:p>
          <a:p>
            <a:pPr algn="l"/>
            <a:r>
              <a:rPr kumimoji="1" lang="en-US" altLang="ja-JP" sz="1600" dirty="0">
                <a:latin typeface="メイリオ" panose="020B0604030504040204" pitchFamily="50" charset="-128"/>
                <a:ea typeface="メイリオ" panose="020B0604030504040204" pitchFamily="50" charset="-128"/>
                <a:hlinkClick r:id="rId8"/>
              </a:rPr>
              <a:t>https://medium.com/@jiraffestaff/mecabrc-%E3%81%8C%E8%A6%8B%E3%81%A4%E3%81%8B%E3%82%89%E3%81%AA%E3%81%84%E3%81%A8%E3%81%84%E3%81%86%E3%82%A8%E3%83%A9%E3%83%BC-b3e278e9ed07</a:t>
            </a:r>
            <a:endParaRPr kumimoji="1" lang="en-US" altLang="ja-JP" sz="1600" dirty="0">
              <a:latin typeface="メイリオ" panose="020B0604030504040204" pitchFamily="50" charset="-128"/>
              <a:ea typeface="メイリオ" panose="020B0604030504040204" pitchFamily="50" charset="-128"/>
            </a:endParaRPr>
          </a:p>
          <a:p>
            <a:pPr algn="l"/>
            <a:endParaRPr kumimoji="1" lang="ja-JP" altLang="en-US" sz="1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56437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5EAF10F-7649-BDCB-D415-BB133A80569D}"/>
              </a:ext>
            </a:extLst>
          </p:cNvPr>
          <p:cNvSpPr txBox="1"/>
          <p:nvPr/>
        </p:nvSpPr>
        <p:spPr>
          <a:xfrm>
            <a:off x="441435" y="483476"/>
            <a:ext cx="34676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補足　パスを通す</a:t>
            </a:r>
          </a:p>
        </p:txBody>
      </p:sp>
      <p:sp>
        <p:nvSpPr>
          <p:cNvPr id="3" name="テキスト ボックス 2">
            <a:extLst>
              <a:ext uri="{FF2B5EF4-FFF2-40B4-BE49-F238E27FC236}">
                <a16:creationId xmlns:a16="http://schemas.microsoft.com/office/drawing/2014/main" id="{F67B05FC-2D32-7EC6-6DAA-33F109482BBC}"/>
              </a:ext>
            </a:extLst>
          </p:cNvPr>
          <p:cNvSpPr txBox="1"/>
          <p:nvPr/>
        </p:nvSpPr>
        <p:spPr>
          <a:xfrm>
            <a:off x="441435" y="1490008"/>
            <a:ext cx="6905296"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ソフトウエアは、それを置いた場所（パス）をコンピュータシステムに登録しないと実行可能にならない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パスの登録はシステム環境変数に行う→これを</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solidFill>
                  <a:srgbClr val="FF0000"/>
                </a:solidFill>
                <a:latin typeface="メイリオ" panose="020B0604030504040204" pitchFamily="50" charset="-128"/>
                <a:ea typeface="メイリオ" panose="020B0604030504040204" pitchFamily="50" charset="-128"/>
              </a:rPr>
              <a:t>パスを通す</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という。</a:t>
            </a:r>
          </a:p>
        </p:txBody>
      </p:sp>
      <p:pic>
        <p:nvPicPr>
          <p:cNvPr id="4" name="図 3">
            <a:extLst>
              <a:ext uri="{FF2B5EF4-FFF2-40B4-BE49-F238E27FC236}">
                <a16:creationId xmlns:a16="http://schemas.microsoft.com/office/drawing/2014/main" id="{B3CDE52A-97AF-2233-8AE5-6CBD1C892C30}"/>
              </a:ext>
            </a:extLst>
          </p:cNvPr>
          <p:cNvPicPr>
            <a:picLocks noChangeAspect="1"/>
          </p:cNvPicPr>
          <p:nvPr/>
        </p:nvPicPr>
        <p:blipFill>
          <a:blip r:embed="rId2"/>
          <a:stretch>
            <a:fillRect/>
          </a:stretch>
        </p:blipFill>
        <p:spPr>
          <a:xfrm>
            <a:off x="7677153" y="903889"/>
            <a:ext cx="4420254" cy="5877042"/>
          </a:xfrm>
          <a:prstGeom prst="rect">
            <a:avLst/>
          </a:prstGeom>
        </p:spPr>
      </p:pic>
    </p:spTree>
    <p:extLst>
      <p:ext uri="{BB962C8B-B14F-4D97-AF65-F5344CB8AC3E}">
        <p14:creationId xmlns:p14="http://schemas.microsoft.com/office/powerpoint/2010/main" val="3693907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5F88350-F6E0-4E23-B7DD-CD8D83F2E49D}"/>
              </a:ext>
            </a:extLst>
          </p:cNvPr>
          <p:cNvPicPr>
            <a:picLocks noChangeAspect="1"/>
          </p:cNvPicPr>
          <p:nvPr/>
        </p:nvPicPr>
        <p:blipFill>
          <a:blip r:embed="rId2"/>
          <a:stretch>
            <a:fillRect/>
          </a:stretch>
        </p:blipFill>
        <p:spPr>
          <a:xfrm>
            <a:off x="665825" y="628090"/>
            <a:ext cx="10328223" cy="6158887"/>
          </a:xfrm>
          <a:prstGeom prst="rect">
            <a:avLst/>
          </a:prstGeom>
        </p:spPr>
      </p:pic>
      <p:sp>
        <p:nvSpPr>
          <p:cNvPr id="4" name="四角形: 角を丸くする 3">
            <a:extLst>
              <a:ext uri="{FF2B5EF4-FFF2-40B4-BE49-F238E27FC236}">
                <a16:creationId xmlns:a16="http://schemas.microsoft.com/office/drawing/2014/main" id="{A0E117AC-F545-410C-A9C5-BA67577712E7}"/>
              </a:ext>
            </a:extLst>
          </p:cNvPr>
          <p:cNvSpPr/>
          <p:nvPr/>
        </p:nvSpPr>
        <p:spPr>
          <a:xfrm>
            <a:off x="905522" y="2361460"/>
            <a:ext cx="4891596" cy="2663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8C1D3F91-9516-4D37-8050-6233A56CA1E4}"/>
              </a:ext>
            </a:extLst>
          </p:cNvPr>
          <p:cNvSpPr/>
          <p:nvPr/>
        </p:nvSpPr>
        <p:spPr>
          <a:xfrm>
            <a:off x="6340135" y="1563949"/>
            <a:ext cx="4891596" cy="2663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49BA57BF-9177-43DE-80A0-A5F351AF7ED3}"/>
              </a:ext>
            </a:extLst>
          </p:cNvPr>
          <p:cNvPicPr>
            <a:picLocks noChangeAspect="1"/>
          </p:cNvPicPr>
          <p:nvPr/>
        </p:nvPicPr>
        <p:blipFill>
          <a:blip r:embed="rId3"/>
          <a:stretch>
            <a:fillRect/>
          </a:stretch>
        </p:blipFill>
        <p:spPr>
          <a:xfrm>
            <a:off x="6277991" y="628091"/>
            <a:ext cx="5635521" cy="6158886"/>
          </a:xfrm>
          <a:prstGeom prst="rect">
            <a:avLst/>
          </a:prstGeom>
        </p:spPr>
      </p:pic>
      <p:sp>
        <p:nvSpPr>
          <p:cNvPr id="10" name="テキスト ボックス 9">
            <a:extLst>
              <a:ext uri="{FF2B5EF4-FFF2-40B4-BE49-F238E27FC236}">
                <a16:creationId xmlns:a16="http://schemas.microsoft.com/office/drawing/2014/main" id="{55C0BDD5-2F8E-4215-A97E-14932514C7CF}"/>
              </a:ext>
            </a:extLst>
          </p:cNvPr>
          <p:cNvSpPr txBox="1"/>
          <p:nvPr/>
        </p:nvSpPr>
        <p:spPr>
          <a:xfrm>
            <a:off x="5364680" y="204069"/>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編集　➡　新規</a:t>
            </a:r>
          </a:p>
        </p:txBody>
      </p:sp>
      <p:sp>
        <p:nvSpPr>
          <p:cNvPr id="11" name="テキスト ボックス 10">
            <a:extLst>
              <a:ext uri="{FF2B5EF4-FFF2-40B4-BE49-F238E27FC236}">
                <a16:creationId xmlns:a16="http://schemas.microsoft.com/office/drawing/2014/main" id="{20719F76-3E2F-45D0-8AB9-07D573D7604E}"/>
              </a:ext>
            </a:extLst>
          </p:cNvPr>
          <p:cNvSpPr txBox="1"/>
          <p:nvPr/>
        </p:nvSpPr>
        <p:spPr>
          <a:xfrm>
            <a:off x="6534231" y="5860577"/>
            <a:ext cx="3052439" cy="369332"/>
          </a:xfrm>
          <a:prstGeom prst="rect">
            <a:avLst/>
          </a:prstGeom>
          <a:noFill/>
        </p:spPr>
        <p:txBody>
          <a:bodyPr wrap="none" rtlCol="0">
            <a:spAutoFit/>
          </a:bodyPr>
          <a:lstStyle/>
          <a:p>
            <a:pPr algn="l"/>
            <a:r>
              <a:rPr kumimoji="1" lang="ja-JP" altLang="en-US" dirty="0">
                <a:solidFill>
                  <a:srgbClr val="FF0000"/>
                </a:solidFill>
                <a:latin typeface="メイリオ" panose="020B0604030504040204" pitchFamily="50" charset="-128"/>
                <a:ea typeface="メイリオ" panose="020B0604030504040204" pitchFamily="50" charset="-128"/>
              </a:rPr>
              <a:t>ココにパスを入りつけて</a:t>
            </a:r>
            <a:r>
              <a:rPr kumimoji="1" lang="en-US" altLang="ja-JP" dirty="0">
                <a:solidFill>
                  <a:srgbClr val="FF0000"/>
                </a:solidFill>
                <a:latin typeface="メイリオ" panose="020B0604030504040204" pitchFamily="50" charset="-128"/>
                <a:ea typeface="メイリオ" panose="020B0604030504040204" pitchFamily="50" charset="-128"/>
              </a:rPr>
              <a:t>OK</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DBA99494-0DA8-FBCA-E650-4FE4421E697F}"/>
              </a:ext>
            </a:extLst>
          </p:cNvPr>
          <p:cNvSpPr txBox="1"/>
          <p:nvPr/>
        </p:nvSpPr>
        <p:spPr>
          <a:xfrm>
            <a:off x="682056" y="166424"/>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
        <p:nvSpPr>
          <p:cNvPr id="6" name="テキスト ボックス 5">
            <a:extLst>
              <a:ext uri="{FF2B5EF4-FFF2-40B4-BE49-F238E27FC236}">
                <a16:creationId xmlns:a16="http://schemas.microsoft.com/office/drawing/2014/main" id="{935F6BB8-D71E-8C32-38D9-3AAF51D510D5}"/>
              </a:ext>
            </a:extLst>
          </p:cNvPr>
          <p:cNvSpPr txBox="1"/>
          <p:nvPr/>
        </p:nvSpPr>
        <p:spPr>
          <a:xfrm>
            <a:off x="1686804" y="166424"/>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システム環境変数の画面</a:t>
            </a:r>
          </a:p>
        </p:txBody>
      </p:sp>
    </p:spTree>
    <p:extLst>
      <p:ext uri="{BB962C8B-B14F-4D97-AF65-F5344CB8AC3E}">
        <p14:creationId xmlns:p14="http://schemas.microsoft.com/office/powerpoint/2010/main" val="3643881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458397E-EBD2-4675-8399-F6BB75DA238B}"/>
              </a:ext>
            </a:extLst>
          </p:cNvPr>
          <p:cNvPicPr>
            <a:picLocks noChangeAspect="1"/>
          </p:cNvPicPr>
          <p:nvPr/>
        </p:nvPicPr>
        <p:blipFill>
          <a:blip r:embed="rId2"/>
          <a:stretch>
            <a:fillRect/>
          </a:stretch>
        </p:blipFill>
        <p:spPr>
          <a:xfrm>
            <a:off x="0" y="1637256"/>
            <a:ext cx="12192000" cy="6335657"/>
          </a:xfrm>
          <a:prstGeom prst="rect">
            <a:avLst/>
          </a:prstGeom>
        </p:spPr>
      </p:pic>
      <p:sp>
        <p:nvSpPr>
          <p:cNvPr id="4" name="テキスト ボックス 3">
            <a:extLst>
              <a:ext uri="{FF2B5EF4-FFF2-40B4-BE49-F238E27FC236}">
                <a16:creationId xmlns:a16="http://schemas.microsoft.com/office/drawing/2014/main" id="{A8D4E66A-1D8E-4FE8-8125-68A8E5C9297C}"/>
              </a:ext>
            </a:extLst>
          </p:cNvPr>
          <p:cNvSpPr txBox="1"/>
          <p:nvPr/>
        </p:nvSpPr>
        <p:spPr>
          <a:xfrm>
            <a:off x="0" y="832256"/>
            <a:ext cx="11771171" cy="523220"/>
          </a:xfrm>
          <a:prstGeom prst="rect">
            <a:avLst/>
          </a:prstGeom>
          <a:noFill/>
        </p:spPr>
        <p:txBody>
          <a:bodyPr wrap="none" rtlCol="0">
            <a:spAutoFit/>
          </a:bodyPr>
          <a:lstStyle/>
          <a:p>
            <a:pPr algn="l"/>
            <a:r>
              <a:rPr kumimoji="1" lang="en-US" altLang="ja-JP" sz="2800" dirty="0" err="1">
                <a:latin typeface="メイリオ" panose="020B0604030504040204" pitchFamily="50" charset="-128"/>
                <a:ea typeface="メイリオ" panose="020B0604030504040204" pitchFamily="50" charset="-128"/>
              </a:rPr>
              <a:t>MeCab</a:t>
            </a:r>
            <a:r>
              <a:rPr kumimoji="1" lang="ja-JP" altLang="en-US" sz="2800" dirty="0">
                <a:latin typeface="メイリオ" panose="020B0604030504040204" pitchFamily="50" charset="-128"/>
                <a:ea typeface="メイリオ" panose="020B0604030504040204" pitchFamily="50" charset="-128"/>
              </a:rPr>
              <a:t>をインストールしたディレクトリへのパスを表示してコピーする</a:t>
            </a:r>
          </a:p>
        </p:txBody>
      </p:sp>
      <p:sp>
        <p:nvSpPr>
          <p:cNvPr id="2" name="テキスト ボックス 1">
            <a:extLst>
              <a:ext uri="{FF2B5EF4-FFF2-40B4-BE49-F238E27FC236}">
                <a16:creationId xmlns:a16="http://schemas.microsoft.com/office/drawing/2014/main" id="{F9A7D4CE-4F5F-2546-217D-20ACB7F52B87}"/>
              </a:ext>
            </a:extLst>
          </p:cNvPr>
          <p:cNvSpPr txBox="1"/>
          <p:nvPr/>
        </p:nvSpPr>
        <p:spPr>
          <a:xfrm>
            <a:off x="168165" y="229701"/>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Tree>
    <p:extLst>
      <p:ext uri="{BB962C8B-B14F-4D97-AF65-F5344CB8AC3E}">
        <p14:creationId xmlns:p14="http://schemas.microsoft.com/office/powerpoint/2010/main" val="3570979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568FBAA-CCD4-90C9-9681-75696FD79791}"/>
              </a:ext>
            </a:extLst>
          </p:cNvPr>
          <p:cNvSpPr txBox="1"/>
          <p:nvPr/>
        </p:nvSpPr>
        <p:spPr>
          <a:xfrm>
            <a:off x="536028" y="578069"/>
            <a:ext cx="604203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MeCab</a:t>
            </a:r>
            <a:r>
              <a:rPr kumimoji="1" lang="ja-JP" altLang="en-US" sz="3200" dirty="0">
                <a:latin typeface="メイリオ" panose="020B0604030504040204" pitchFamily="50" charset="-128"/>
                <a:ea typeface="メイリオ" panose="020B0604030504040204" pitchFamily="50" charset="-128"/>
              </a:rPr>
              <a:t>で形態素解析をしてみる</a:t>
            </a:r>
          </a:p>
        </p:txBody>
      </p:sp>
      <p:pic>
        <p:nvPicPr>
          <p:cNvPr id="3" name="Picture 2" descr="Project Jupyter - Wikipedia">
            <a:extLst>
              <a:ext uri="{FF2B5EF4-FFF2-40B4-BE49-F238E27FC236}">
                <a16:creationId xmlns:a16="http://schemas.microsoft.com/office/drawing/2014/main" id="{35AA0A42-BE2E-685C-203B-4249175C2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8675" y="714702"/>
            <a:ext cx="1110782" cy="128751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A67F746-750A-1F09-FD11-F93E3C72A1DD}"/>
              </a:ext>
            </a:extLst>
          </p:cNvPr>
          <p:cNvSpPr txBox="1"/>
          <p:nvPr/>
        </p:nvSpPr>
        <p:spPr>
          <a:xfrm>
            <a:off x="6881831" y="1358460"/>
            <a:ext cx="2753318"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MeCab_tokenizer</a:t>
            </a: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88A007FE-0A3A-D394-D02A-D9CA18F83D39}"/>
              </a:ext>
            </a:extLst>
          </p:cNvPr>
          <p:cNvPicPr>
            <a:picLocks noChangeAspect="1"/>
          </p:cNvPicPr>
          <p:nvPr/>
        </p:nvPicPr>
        <p:blipFill>
          <a:blip r:embed="rId3"/>
          <a:stretch>
            <a:fillRect/>
          </a:stretch>
        </p:blipFill>
        <p:spPr>
          <a:xfrm>
            <a:off x="740014" y="2233051"/>
            <a:ext cx="10426839" cy="4198884"/>
          </a:xfrm>
          <a:prstGeom prst="rect">
            <a:avLst/>
          </a:prstGeom>
        </p:spPr>
      </p:pic>
      <p:sp>
        <p:nvSpPr>
          <p:cNvPr id="7" name="四角形: 角を丸くする 6">
            <a:extLst>
              <a:ext uri="{FF2B5EF4-FFF2-40B4-BE49-F238E27FC236}">
                <a16:creationId xmlns:a16="http://schemas.microsoft.com/office/drawing/2014/main" id="{85984A5D-CF04-5CAE-44C9-50008E456FE2}"/>
              </a:ext>
            </a:extLst>
          </p:cNvPr>
          <p:cNvSpPr/>
          <p:nvPr/>
        </p:nvSpPr>
        <p:spPr>
          <a:xfrm>
            <a:off x="740015" y="3615559"/>
            <a:ext cx="9728288" cy="34684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3CEC9068-63B2-7D21-DCB8-B3711AE43D75}"/>
              </a:ext>
            </a:extLst>
          </p:cNvPr>
          <p:cNvSpPr/>
          <p:nvPr/>
        </p:nvSpPr>
        <p:spPr>
          <a:xfrm>
            <a:off x="708482" y="5722883"/>
            <a:ext cx="9728288" cy="34684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155C8DE-B98F-B601-950F-E476AEBDEC66}"/>
              </a:ext>
            </a:extLst>
          </p:cNvPr>
          <p:cNvSpPr txBox="1"/>
          <p:nvPr/>
        </p:nvSpPr>
        <p:spPr>
          <a:xfrm>
            <a:off x="708482" y="1589292"/>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活用形がある単語はどうしたらよいだろうか</a:t>
            </a:r>
          </a:p>
        </p:txBody>
      </p:sp>
    </p:spTree>
    <p:extLst>
      <p:ext uri="{BB962C8B-B14F-4D97-AF65-F5344CB8AC3E}">
        <p14:creationId xmlns:p14="http://schemas.microsoft.com/office/powerpoint/2010/main" val="2089107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56A5A7C-A55F-4C98-851B-89D44344A75B}"/>
              </a:ext>
            </a:extLst>
          </p:cNvPr>
          <p:cNvSpPr txBox="1"/>
          <p:nvPr/>
        </p:nvSpPr>
        <p:spPr>
          <a:xfrm>
            <a:off x="624709" y="1470771"/>
            <a:ext cx="5607625" cy="523220"/>
          </a:xfrm>
          <a:prstGeom prst="rect">
            <a:avLst/>
          </a:prstGeom>
          <a:noFill/>
        </p:spPr>
        <p:txBody>
          <a:bodyPr wrap="none" rtlCol="0">
            <a:spAutoFit/>
          </a:bodyPr>
          <a:lstStyle/>
          <a:p>
            <a:pPr algn="l"/>
            <a:r>
              <a:rPr kumimoji="1" lang="en-US" altLang="ja-JP" sz="2800" dirty="0" err="1">
                <a:latin typeface="メイリオ" panose="020B0604030504040204" pitchFamily="50" charset="-128"/>
                <a:ea typeface="メイリオ" panose="020B0604030504040204" pitchFamily="50" charset="-128"/>
              </a:rPr>
              <a:t>Mecab</a:t>
            </a:r>
            <a:r>
              <a:rPr kumimoji="1" lang="ja-JP" altLang="en-US" sz="2800" dirty="0">
                <a:latin typeface="メイリオ" panose="020B0604030504040204" pitchFamily="50" charset="-128"/>
                <a:ea typeface="メイリオ" panose="020B0604030504040204" pitchFamily="50" charset="-128"/>
              </a:rPr>
              <a:t>で普通に形態素解析すると</a:t>
            </a:r>
          </a:p>
        </p:txBody>
      </p:sp>
      <p:sp>
        <p:nvSpPr>
          <p:cNvPr id="10" name="テキスト ボックス 9">
            <a:extLst>
              <a:ext uri="{FF2B5EF4-FFF2-40B4-BE49-F238E27FC236}">
                <a16:creationId xmlns:a16="http://schemas.microsoft.com/office/drawing/2014/main" id="{31F47B3A-6BF1-4C25-9AFC-023D961431C9}"/>
              </a:ext>
            </a:extLst>
          </p:cNvPr>
          <p:cNvSpPr txBox="1"/>
          <p:nvPr/>
        </p:nvSpPr>
        <p:spPr>
          <a:xfrm>
            <a:off x="1373952" y="4949092"/>
            <a:ext cx="3262432"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ショート，パスタ</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ブルーベリー，ジャム</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キウイ，ソース</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ホーム，パーティ</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粉，ゼラチン</a:t>
            </a:r>
          </a:p>
        </p:txBody>
      </p:sp>
      <p:sp>
        <p:nvSpPr>
          <p:cNvPr id="12" name="矢印: 右 11">
            <a:extLst>
              <a:ext uri="{FF2B5EF4-FFF2-40B4-BE49-F238E27FC236}">
                <a16:creationId xmlns:a16="http://schemas.microsoft.com/office/drawing/2014/main" id="{C8814D15-A8A2-4C0E-8159-3DD4A893E2CA}"/>
              </a:ext>
            </a:extLst>
          </p:cNvPr>
          <p:cNvSpPr/>
          <p:nvPr/>
        </p:nvSpPr>
        <p:spPr>
          <a:xfrm>
            <a:off x="4737425" y="5387229"/>
            <a:ext cx="609600" cy="809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3" name="テキスト ボックス 12">
            <a:extLst>
              <a:ext uri="{FF2B5EF4-FFF2-40B4-BE49-F238E27FC236}">
                <a16:creationId xmlns:a16="http://schemas.microsoft.com/office/drawing/2014/main" id="{160AB817-59D9-43D7-A1CB-93009B50A438}"/>
              </a:ext>
            </a:extLst>
          </p:cNvPr>
          <p:cNvSpPr txBox="1"/>
          <p:nvPr/>
        </p:nvSpPr>
        <p:spPr>
          <a:xfrm>
            <a:off x="655807" y="4436071"/>
            <a:ext cx="11021186"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人は、単語の並びに応じて、複数の単語を固まり（フレーズ）で認識している</a:t>
            </a:r>
          </a:p>
        </p:txBody>
      </p:sp>
      <p:sp>
        <p:nvSpPr>
          <p:cNvPr id="14" name="テキスト ボックス 13">
            <a:extLst>
              <a:ext uri="{FF2B5EF4-FFF2-40B4-BE49-F238E27FC236}">
                <a16:creationId xmlns:a16="http://schemas.microsoft.com/office/drawing/2014/main" id="{61DEDC3D-76F6-40E7-846B-F18988E71932}"/>
              </a:ext>
            </a:extLst>
          </p:cNvPr>
          <p:cNvSpPr txBox="1"/>
          <p:nvPr/>
        </p:nvSpPr>
        <p:spPr>
          <a:xfrm>
            <a:off x="5624628" y="4938816"/>
            <a:ext cx="2954655"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ショートパスタ</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ブルーベリージャム</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キウイソース</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ホームパーティ</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粉ゼラチン</a:t>
            </a:r>
          </a:p>
        </p:txBody>
      </p:sp>
      <p:sp>
        <p:nvSpPr>
          <p:cNvPr id="2" name="テキスト ボックス 1">
            <a:extLst>
              <a:ext uri="{FF2B5EF4-FFF2-40B4-BE49-F238E27FC236}">
                <a16:creationId xmlns:a16="http://schemas.microsoft.com/office/drawing/2014/main" id="{147D0093-4688-FBC4-76F6-12B2DCB9B96A}"/>
              </a:ext>
            </a:extLst>
          </p:cNvPr>
          <p:cNvSpPr txBox="1"/>
          <p:nvPr/>
        </p:nvSpPr>
        <p:spPr>
          <a:xfrm>
            <a:off x="655807" y="380929"/>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フレーズ（名詞句）認識</a:t>
            </a:r>
          </a:p>
        </p:txBody>
      </p:sp>
      <p:sp>
        <p:nvSpPr>
          <p:cNvPr id="5" name="テキスト ボックス 4">
            <a:extLst>
              <a:ext uri="{FF2B5EF4-FFF2-40B4-BE49-F238E27FC236}">
                <a16:creationId xmlns:a16="http://schemas.microsoft.com/office/drawing/2014/main" id="{B9767F30-0EC2-2F39-EF28-57D7655638D3}"/>
              </a:ext>
            </a:extLst>
          </p:cNvPr>
          <p:cNvSpPr txBox="1"/>
          <p:nvPr/>
        </p:nvSpPr>
        <p:spPr>
          <a:xfrm>
            <a:off x="624709" y="949688"/>
            <a:ext cx="535595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名詞</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名詞は１つの単語のことがある</a:t>
            </a:r>
          </a:p>
        </p:txBody>
      </p:sp>
      <p:pic>
        <p:nvPicPr>
          <p:cNvPr id="6" name="Picture 2" descr="Project Jupyter - Wikipedia">
            <a:extLst>
              <a:ext uri="{FF2B5EF4-FFF2-40B4-BE49-F238E27FC236}">
                <a16:creationId xmlns:a16="http://schemas.microsoft.com/office/drawing/2014/main" id="{F8BF34C8-5C4B-1FFB-FBF6-26C70AA36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8675" y="714702"/>
            <a:ext cx="1110782" cy="1287517"/>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B0030BB5-297B-D54F-6294-7852A9D20E97}"/>
              </a:ext>
            </a:extLst>
          </p:cNvPr>
          <p:cNvSpPr txBox="1"/>
          <p:nvPr/>
        </p:nvSpPr>
        <p:spPr>
          <a:xfrm>
            <a:off x="6881831" y="1358460"/>
            <a:ext cx="2753318"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MeCab_tokenizer</a:t>
            </a:r>
            <a:endParaRPr kumimoji="1" lang="ja-JP" altLang="en-US"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FAF3FC57-6159-BE97-57AC-9F85A51BE722}"/>
              </a:ext>
            </a:extLst>
          </p:cNvPr>
          <p:cNvSpPr txBox="1"/>
          <p:nvPr/>
        </p:nvSpPr>
        <p:spPr>
          <a:xfrm>
            <a:off x="624709" y="2148472"/>
            <a:ext cx="10528844"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ショート 名詞</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一般</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ショート</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ショート</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ショート</a:t>
            </a:r>
          </a:p>
          <a:p>
            <a:pPr algn="l"/>
            <a:r>
              <a:rPr kumimoji="1" lang="ja-JP" altLang="en-US" sz="2400" dirty="0">
                <a:latin typeface="メイリオ" panose="020B0604030504040204" pitchFamily="50" charset="-128"/>
                <a:ea typeface="メイリオ" panose="020B0604030504040204" pitchFamily="50" charset="-128"/>
              </a:rPr>
              <a:t>パスタ 名詞</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一般</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パスタ</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パスタ</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パスタ</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ブルーベリー 名詞</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一般</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ブルーベリー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ブルーベリー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ブルーベリー</a:t>
            </a:r>
          </a:p>
          <a:p>
            <a:pPr algn="l"/>
            <a:r>
              <a:rPr kumimoji="1" lang="ja-JP" altLang="en-US" sz="2400" dirty="0">
                <a:latin typeface="メイリオ" panose="020B0604030504040204" pitchFamily="50" charset="-128"/>
                <a:ea typeface="メイリオ" panose="020B0604030504040204" pitchFamily="50" charset="-128"/>
              </a:rPr>
              <a:t>ジャム 名詞</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一般</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ジャム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ジャム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ジャム</a:t>
            </a:r>
          </a:p>
        </p:txBody>
      </p:sp>
      <p:sp>
        <p:nvSpPr>
          <p:cNvPr id="17" name="四角形: 角を丸くする 16">
            <a:extLst>
              <a:ext uri="{FF2B5EF4-FFF2-40B4-BE49-F238E27FC236}">
                <a16:creationId xmlns:a16="http://schemas.microsoft.com/office/drawing/2014/main" id="{76274B74-3B55-B97B-DA21-2BDF3FF52E87}"/>
              </a:ext>
            </a:extLst>
          </p:cNvPr>
          <p:cNvSpPr/>
          <p:nvPr/>
        </p:nvSpPr>
        <p:spPr>
          <a:xfrm>
            <a:off x="346841" y="2053409"/>
            <a:ext cx="11021186" cy="208852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65132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F99E66A-629C-5424-5D36-AF1351C4FF2E}"/>
              </a:ext>
            </a:extLst>
          </p:cNvPr>
          <p:cNvPicPr>
            <a:picLocks noChangeAspect="1"/>
          </p:cNvPicPr>
          <p:nvPr/>
        </p:nvPicPr>
        <p:blipFill>
          <a:blip r:embed="rId2"/>
          <a:stretch>
            <a:fillRect/>
          </a:stretch>
        </p:blipFill>
        <p:spPr>
          <a:xfrm>
            <a:off x="868679" y="825652"/>
            <a:ext cx="10078435" cy="6032348"/>
          </a:xfrm>
          <a:prstGeom prst="rect">
            <a:avLst/>
          </a:prstGeom>
        </p:spPr>
      </p:pic>
      <p:sp>
        <p:nvSpPr>
          <p:cNvPr id="4" name="テキスト ボックス 3">
            <a:extLst>
              <a:ext uri="{FF2B5EF4-FFF2-40B4-BE49-F238E27FC236}">
                <a16:creationId xmlns:a16="http://schemas.microsoft.com/office/drawing/2014/main" id="{2209B74B-5893-9EDC-45AF-416166171ABF}"/>
              </a:ext>
            </a:extLst>
          </p:cNvPr>
          <p:cNvSpPr txBox="1"/>
          <p:nvPr/>
        </p:nvSpPr>
        <p:spPr>
          <a:xfrm>
            <a:off x="1152144" y="320040"/>
            <a:ext cx="92031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ここで、</a:t>
            </a:r>
            <a:r>
              <a:rPr kumimoji="1" lang="en-US" altLang="ja-JP" sz="3200" dirty="0" err="1">
                <a:latin typeface="メイリオ" panose="020B0604030504040204" pitchFamily="50" charset="-128"/>
                <a:ea typeface="メイリオ" panose="020B0604030504040204" pitchFamily="50" charset="-128"/>
              </a:rPr>
              <a:t>Neologd</a:t>
            </a:r>
            <a:r>
              <a:rPr kumimoji="1" lang="ja-JP" altLang="en-US" sz="3200" dirty="0">
                <a:latin typeface="メイリオ" panose="020B0604030504040204" pitchFamily="50" charset="-128"/>
                <a:ea typeface="メイリオ" panose="020B0604030504040204" pitchFamily="50" charset="-128"/>
              </a:rPr>
              <a:t>をダウンロードしてください。</a:t>
            </a:r>
          </a:p>
        </p:txBody>
      </p:sp>
      <p:sp>
        <p:nvSpPr>
          <p:cNvPr id="5" name="楕円 4">
            <a:extLst>
              <a:ext uri="{FF2B5EF4-FFF2-40B4-BE49-F238E27FC236}">
                <a16:creationId xmlns:a16="http://schemas.microsoft.com/office/drawing/2014/main" id="{C6ABA5C1-261B-1988-D5CA-371FF0963501}"/>
              </a:ext>
            </a:extLst>
          </p:cNvPr>
          <p:cNvSpPr/>
          <p:nvPr/>
        </p:nvSpPr>
        <p:spPr>
          <a:xfrm>
            <a:off x="5248656" y="5952744"/>
            <a:ext cx="1371600" cy="58477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F7291F2-E0D7-B2A0-FBDE-EEEF8A4AED2D}"/>
              </a:ext>
            </a:extLst>
          </p:cNvPr>
          <p:cNvSpPr/>
          <p:nvPr/>
        </p:nvSpPr>
        <p:spPr>
          <a:xfrm>
            <a:off x="1133856" y="2346960"/>
            <a:ext cx="2926080" cy="58477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17229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60AD65B-95B5-FC33-40D7-098CC817E7FC}"/>
              </a:ext>
            </a:extLst>
          </p:cNvPr>
          <p:cNvSpPr txBox="1"/>
          <p:nvPr/>
        </p:nvSpPr>
        <p:spPr>
          <a:xfrm>
            <a:off x="567559" y="536028"/>
            <a:ext cx="5622052"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MeCab</a:t>
            </a:r>
            <a:r>
              <a:rPr kumimoji="1" lang="ja-JP" altLang="en-US" sz="3200" dirty="0">
                <a:latin typeface="メイリオ" panose="020B0604030504040204" pitchFamily="50" charset="-128"/>
                <a:ea typeface="メイリオ" panose="020B0604030504040204" pitchFamily="50" charset="-128"/>
              </a:rPr>
              <a:t>の拡張辞書：</a:t>
            </a:r>
            <a:r>
              <a:rPr kumimoji="1" lang="en-US" altLang="ja-JP" sz="3200" dirty="0" err="1">
                <a:latin typeface="メイリオ" panose="020B0604030504040204" pitchFamily="50" charset="-128"/>
                <a:ea typeface="メイリオ" panose="020B0604030504040204" pitchFamily="50" charset="-128"/>
              </a:rPr>
              <a:t>Neologd</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CE80E805-86F7-FA58-8BF8-2A4517DA934B}"/>
              </a:ext>
            </a:extLst>
          </p:cNvPr>
          <p:cNvSpPr txBox="1"/>
          <p:nvPr/>
        </p:nvSpPr>
        <p:spPr>
          <a:xfrm>
            <a:off x="567559" y="1219200"/>
            <a:ext cx="3877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名詞句の辞書が入っている</a:t>
            </a:r>
          </a:p>
        </p:txBody>
      </p:sp>
      <p:sp>
        <p:nvSpPr>
          <p:cNvPr id="22" name="テキスト ボックス 21">
            <a:extLst>
              <a:ext uri="{FF2B5EF4-FFF2-40B4-BE49-F238E27FC236}">
                <a16:creationId xmlns:a16="http://schemas.microsoft.com/office/drawing/2014/main" id="{DCA87956-043F-6FC6-696B-377BB7367A0C}"/>
              </a:ext>
            </a:extLst>
          </p:cNvPr>
          <p:cNvSpPr txBox="1"/>
          <p:nvPr/>
        </p:nvSpPr>
        <p:spPr>
          <a:xfrm>
            <a:off x="647068" y="1870842"/>
            <a:ext cx="10851249"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ダウンロードしたフォルダ中の </a:t>
            </a:r>
            <a:r>
              <a:rPr kumimoji="1" lang="en-US" altLang="ja-JP" sz="2400" dirty="0" err="1">
                <a:latin typeface="メイリオ" panose="020B0604030504040204" pitchFamily="50" charset="-128"/>
                <a:ea typeface="メイリオ" panose="020B0604030504040204" pitchFamily="50" charset="-128"/>
              </a:rPr>
              <a:t>NEologd.dic</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を以下のフォルダ（新規に作成する）中に移動する</a:t>
            </a:r>
          </a:p>
        </p:txBody>
      </p:sp>
      <p:sp>
        <p:nvSpPr>
          <p:cNvPr id="23" name="テキスト ボックス 22">
            <a:extLst>
              <a:ext uri="{FF2B5EF4-FFF2-40B4-BE49-F238E27FC236}">
                <a16:creationId xmlns:a16="http://schemas.microsoft.com/office/drawing/2014/main" id="{DE4FCBD4-051B-5742-F5C7-3C95B826151D}"/>
              </a:ext>
            </a:extLst>
          </p:cNvPr>
          <p:cNvSpPr txBox="1"/>
          <p:nvPr/>
        </p:nvSpPr>
        <p:spPr>
          <a:xfrm>
            <a:off x="998483" y="3198167"/>
            <a:ext cx="190308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C:\neologd</a:t>
            </a:r>
            <a:endParaRPr kumimoji="1" lang="ja-JP" altLang="en-US" sz="24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626045B9-9A91-2A07-4856-6D2D95169A67}"/>
              </a:ext>
            </a:extLst>
          </p:cNvPr>
          <p:cNvSpPr txBox="1"/>
          <p:nvPr/>
        </p:nvSpPr>
        <p:spPr>
          <a:xfrm>
            <a:off x="657579" y="3925327"/>
            <a:ext cx="994047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tagger = </a:t>
            </a:r>
            <a:r>
              <a:rPr kumimoji="1" lang="en-US" altLang="ja-JP" sz="2400" dirty="0" err="1">
                <a:latin typeface="メイリオ" panose="020B0604030504040204" pitchFamily="50" charset="-128"/>
                <a:ea typeface="メイリオ" panose="020B0604030504040204" pitchFamily="50" charset="-128"/>
              </a:rPr>
              <a:t>MeCab.Tagger</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mecabrc</a:t>
            </a:r>
            <a:r>
              <a:rPr kumimoji="1" lang="en-US" altLang="ja-JP" sz="2400" dirty="0">
                <a:latin typeface="メイリオ" panose="020B0604030504040204" pitchFamily="50" charset="-128"/>
                <a:ea typeface="メイリオ" panose="020B0604030504040204" pitchFamily="50" charset="-128"/>
              </a:rPr>
              <a:t> -u c:/neologd/NEologd.dic")</a:t>
            </a:r>
            <a:endParaRPr kumimoji="1" lang="ja-JP" altLang="en-US" sz="2400" dirty="0">
              <a:latin typeface="メイリオ" panose="020B0604030504040204" pitchFamily="50" charset="-128"/>
              <a:ea typeface="メイリオ" panose="020B0604030504040204" pitchFamily="50" charset="-128"/>
            </a:endParaRPr>
          </a:p>
        </p:txBody>
      </p:sp>
      <p:sp>
        <p:nvSpPr>
          <p:cNvPr id="26" name="左中かっこ 25">
            <a:extLst>
              <a:ext uri="{FF2B5EF4-FFF2-40B4-BE49-F238E27FC236}">
                <a16:creationId xmlns:a16="http://schemas.microsoft.com/office/drawing/2014/main" id="{037FA924-2212-FEC3-651A-30D19F58DE7F}"/>
              </a:ext>
            </a:extLst>
          </p:cNvPr>
          <p:cNvSpPr/>
          <p:nvPr/>
        </p:nvSpPr>
        <p:spPr>
          <a:xfrm rot="5400000">
            <a:off x="7776442" y="1727455"/>
            <a:ext cx="357549" cy="4038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6FC3C93C-2289-C1CF-8CA7-8DB77528D2DD}"/>
              </a:ext>
            </a:extLst>
          </p:cNvPr>
          <p:cNvSpPr txBox="1"/>
          <p:nvPr/>
        </p:nvSpPr>
        <p:spPr>
          <a:xfrm>
            <a:off x="5783062" y="3019457"/>
            <a:ext cx="5410455"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Neologd</a:t>
            </a:r>
            <a:r>
              <a:rPr kumimoji="1" lang="ja-JP" altLang="en-US" sz="2400" dirty="0">
                <a:latin typeface="メイリオ" panose="020B0604030504040204" pitchFamily="50" charset="-128"/>
                <a:ea typeface="メイリオ" panose="020B0604030504040204" pitchFamily="50" charset="-128"/>
              </a:rPr>
              <a:t>を辞書として使うという宣言</a:t>
            </a:r>
          </a:p>
        </p:txBody>
      </p:sp>
    </p:spTree>
    <p:extLst>
      <p:ext uri="{BB962C8B-B14F-4D97-AF65-F5344CB8AC3E}">
        <p14:creationId xmlns:p14="http://schemas.microsoft.com/office/powerpoint/2010/main" val="202511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F62A5-939C-61B9-8C0C-56C9FEEDD962}"/>
            </a:ext>
          </a:extLst>
        </p:cNvPr>
        <p:cNvGrpSpPr/>
        <p:nvPr/>
      </p:nvGrpSpPr>
      <p:grpSpPr>
        <a:xfrm>
          <a:off x="0" y="0"/>
          <a:ext cx="0" cy="0"/>
          <a:chOff x="0" y="0"/>
          <a:chExt cx="0" cy="0"/>
        </a:xfrm>
      </p:grpSpPr>
      <p:sp>
        <p:nvSpPr>
          <p:cNvPr id="5" name="フローチャート: 磁気ディスク 4">
            <a:extLst>
              <a:ext uri="{FF2B5EF4-FFF2-40B4-BE49-F238E27FC236}">
                <a16:creationId xmlns:a16="http://schemas.microsoft.com/office/drawing/2014/main" id="{CDC2F545-8D1C-A827-FC7C-8C9F6E513C3A}"/>
              </a:ext>
            </a:extLst>
          </p:cNvPr>
          <p:cNvSpPr/>
          <p:nvPr/>
        </p:nvSpPr>
        <p:spPr>
          <a:xfrm>
            <a:off x="4623321" y="1109155"/>
            <a:ext cx="3084736" cy="1674134"/>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CCE03B3A-B889-F6CA-569D-97450497016B}"/>
              </a:ext>
            </a:extLst>
          </p:cNvPr>
          <p:cNvSpPr txBox="1"/>
          <p:nvPr/>
        </p:nvSpPr>
        <p:spPr>
          <a:xfrm>
            <a:off x="4575464" y="1197907"/>
            <a:ext cx="3104095" cy="461665"/>
          </a:xfrm>
          <a:prstGeom prst="rect">
            <a:avLst/>
          </a:prstGeom>
          <a:noFill/>
        </p:spPr>
        <p:txBody>
          <a:bodyPr wrap="square" rtlCol="0">
            <a:spAutoFit/>
          </a:bodyPr>
          <a:lstStyle/>
          <a:p>
            <a:pPr algn="ctr"/>
            <a:r>
              <a:rPr kumimoji="1" lang="en-US" altLang="ja-JP" sz="2400" dirty="0" err="1">
                <a:latin typeface="メイリオ" panose="020B0604030504040204" pitchFamily="50" charset="-128"/>
                <a:ea typeface="メイリオ" panose="020B0604030504040204" pitchFamily="50" charset="-128"/>
              </a:rPr>
              <a:t>ipadic</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AA4DCADF-B081-5A4C-9728-789F98361C83}"/>
              </a:ext>
            </a:extLst>
          </p:cNvPr>
          <p:cNvSpPr txBox="1"/>
          <p:nvPr/>
        </p:nvSpPr>
        <p:spPr>
          <a:xfrm>
            <a:off x="5514240" y="4813527"/>
            <a:ext cx="1422184" cy="461665"/>
          </a:xfrm>
          <a:prstGeom prst="rect">
            <a:avLst/>
          </a:prstGeom>
          <a:noFill/>
        </p:spPr>
        <p:txBody>
          <a:bodyPr wrap="none" rtlCol="0">
            <a:spAutoFit/>
          </a:bodyPr>
          <a:lstStyle/>
          <a:p>
            <a:pPr algn="l"/>
            <a:r>
              <a:rPr lang="en-US" altLang="ja-JP" sz="2400" dirty="0" err="1">
                <a:latin typeface="メイリオ" panose="020B0604030504040204" pitchFamily="50" charset="-128"/>
                <a:ea typeface="メイリオ" panose="020B0604030504040204" pitchFamily="50" charset="-128"/>
              </a:rPr>
              <a:t>NEologd</a:t>
            </a:r>
            <a:endParaRPr kumimoji="1" lang="ja-JP" altLang="en-US" sz="2400"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FA722C06-9069-18C7-6204-48C5E4CB0CD7}"/>
              </a:ext>
            </a:extLst>
          </p:cNvPr>
          <p:cNvSpPr txBox="1"/>
          <p:nvPr/>
        </p:nvSpPr>
        <p:spPr>
          <a:xfrm>
            <a:off x="152938" y="190020"/>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フレーズ認識の仕組み</a:t>
            </a:r>
          </a:p>
        </p:txBody>
      </p:sp>
      <p:sp>
        <p:nvSpPr>
          <p:cNvPr id="22" name="テキスト ボックス 21">
            <a:extLst>
              <a:ext uri="{FF2B5EF4-FFF2-40B4-BE49-F238E27FC236}">
                <a16:creationId xmlns:a16="http://schemas.microsoft.com/office/drawing/2014/main" id="{84F0D5C8-1176-39F2-1327-F5779E5424FD}"/>
              </a:ext>
            </a:extLst>
          </p:cNvPr>
          <p:cNvSpPr txBox="1"/>
          <p:nvPr/>
        </p:nvSpPr>
        <p:spPr>
          <a:xfrm>
            <a:off x="152938" y="1223994"/>
            <a:ext cx="316625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ョ</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ト</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パ</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ス</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タ</a:t>
            </a:r>
          </a:p>
        </p:txBody>
      </p:sp>
      <p:sp>
        <p:nvSpPr>
          <p:cNvPr id="23" name="テキスト ボックス 22">
            <a:extLst>
              <a:ext uri="{FF2B5EF4-FFF2-40B4-BE49-F238E27FC236}">
                <a16:creationId xmlns:a16="http://schemas.microsoft.com/office/drawing/2014/main" id="{54C53CAB-15A2-440E-0137-D299506720F0}"/>
              </a:ext>
            </a:extLst>
          </p:cNvPr>
          <p:cNvSpPr txBox="1"/>
          <p:nvPr/>
        </p:nvSpPr>
        <p:spPr>
          <a:xfrm>
            <a:off x="5388114" y="1827882"/>
            <a:ext cx="1415772"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ショート</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パスタ</a:t>
            </a:r>
          </a:p>
        </p:txBody>
      </p:sp>
      <p:sp>
        <p:nvSpPr>
          <p:cNvPr id="26" name="テキスト ボックス 25">
            <a:extLst>
              <a:ext uri="{FF2B5EF4-FFF2-40B4-BE49-F238E27FC236}">
                <a16:creationId xmlns:a16="http://schemas.microsoft.com/office/drawing/2014/main" id="{0C49E6DE-B529-7B8A-B30D-E04E6B6DF8A6}"/>
              </a:ext>
            </a:extLst>
          </p:cNvPr>
          <p:cNvSpPr txBox="1"/>
          <p:nvPr/>
        </p:nvSpPr>
        <p:spPr>
          <a:xfrm>
            <a:off x="5055781" y="5570333"/>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ショートパスタ</a:t>
            </a:r>
          </a:p>
        </p:txBody>
      </p:sp>
      <p:sp>
        <p:nvSpPr>
          <p:cNvPr id="30" name="矢印: U ターン 29">
            <a:extLst>
              <a:ext uri="{FF2B5EF4-FFF2-40B4-BE49-F238E27FC236}">
                <a16:creationId xmlns:a16="http://schemas.microsoft.com/office/drawing/2014/main" id="{34B32CA0-6468-6377-A097-52D293848211}"/>
              </a:ext>
            </a:extLst>
          </p:cNvPr>
          <p:cNvSpPr/>
          <p:nvPr/>
        </p:nvSpPr>
        <p:spPr>
          <a:xfrm rot="5400000">
            <a:off x="3281033" y="1428588"/>
            <a:ext cx="1345325" cy="1075787"/>
          </a:xfrm>
          <a:prstGeom prst="uturnArrow">
            <a:avLst>
              <a:gd name="adj1" fmla="val 25000"/>
              <a:gd name="adj2" fmla="val 25000"/>
              <a:gd name="adj3" fmla="val 23046"/>
              <a:gd name="adj4" fmla="val 4375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a:extLst>
              <a:ext uri="{FF2B5EF4-FFF2-40B4-BE49-F238E27FC236}">
                <a16:creationId xmlns:a16="http://schemas.microsoft.com/office/drawing/2014/main" id="{24560DD6-160E-CF1E-CAC8-88DCDE4C19C6}"/>
              </a:ext>
            </a:extLst>
          </p:cNvPr>
          <p:cNvSpPr txBox="1"/>
          <p:nvPr/>
        </p:nvSpPr>
        <p:spPr>
          <a:xfrm>
            <a:off x="703058" y="2177479"/>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ショート，パスタ</a:t>
            </a:r>
          </a:p>
        </p:txBody>
      </p:sp>
      <p:sp>
        <p:nvSpPr>
          <p:cNvPr id="32" name="テキスト ボックス 31">
            <a:extLst>
              <a:ext uri="{FF2B5EF4-FFF2-40B4-BE49-F238E27FC236}">
                <a16:creationId xmlns:a16="http://schemas.microsoft.com/office/drawing/2014/main" id="{8138CA36-2CAA-E58A-CF4D-D6D1FBED8718}"/>
              </a:ext>
            </a:extLst>
          </p:cNvPr>
          <p:cNvSpPr txBox="1"/>
          <p:nvPr/>
        </p:nvSpPr>
        <p:spPr>
          <a:xfrm>
            <a:off x="5775168" y="4326119"/>
            <a:ext cx="5651169" cy="400110"/>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P(‘</a:t>
            </a:r>
            <a:r>
              <a:rPr kumimoji="1" lang="ja-JP" altLang="en-US" sz="2000" dirty="0">
                <a:latin typeface="メイリオ" panose="020B0604030504040204" pitchFamily="50" charset="-128"/>
                <a:ea typeface="メイリオ" panose="020B0604030504040204" pitchFamily="50" charset="-128"/>
              </a:rPr>
              <a:t>ショートパスタ</a:t>
            </a:r>
            <a:r>
              <a:rPr kumimoji="1" lang="en-US" altLang="ja-JP" sz="2000" dirty="0">
                <a:latin typeface="メイリオ" panose="020B0604030504040204" pitchFamily="50" charset="-128"/>
                <a:ea typeface="メイリオ" panose="020B0604030504040204" pitchFamily="50" charset="-128"/>
              </a:rPr>
              <a:t>’)  &gt; P(‘</a:t>
            </a:r>
            <a:r>
              <a:rPr kumimoji="1" lang="ja-JP" altLang="en-US" sz="2000" dirty="0">
                <a:latin typeface="メイリオ" panose="020B0604030504040204" pitchFamily="50" charset="-128"/>
                <a:ea typeface="メイリオ" panose="020B0604030504040204" pitchFamily="50" charset="-128"/>
              </a:rPr>
              <a:t>パスタ</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ショート</a:t>
            </a: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33" name="テキスト ボックス 32">
            <a:extLst>
              <a:ext uri="{FF2B5EF4-FFF2-40B4-BE49-F238E27FC236}">
                <a16:creationId xmlns:a16="http://schemas.microsoft.com/office/drawing/2014/main" id="{F25EE054-5313-8C2B-0549-6742E5C9F2D6}"/>
              </a:ext>
            </a:extLst>
          </p:cNvPr>
          <p:cNvSpPr txBox="1"/>
          <p:nvPr/>
        </p:nvSpPr>
        <p:spPr>
          <a:xfrm>
            <a:off x="8849710" y="1339986"/>
            <a:ext cx="3048000"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MeCab</a:t>
            </a:r>
            <a:r>
              <a:rPr kumimoji="1" lang="ja-JP" altLang="en-US" sz="2400" dirty="0">
                <a:latin typeface="メイリオ" panose="020B0604030504040204" pitchFamily="50" charset="-128"/>
                <a:ea typeface="メイリオ" panose="020B0604030504040204" pitchFamily="50" charset="-128"/>
              </a:rPr>
              <a:t>のデフォルト辞書</a:t>
            </a:r>
          </a:p>
        </p:txBody>
      </p:sp>
      <p:sp>
        <p:nvSpPr>
          <p:cNvPr id="34" name="テキスト ボックス 33">
            <a:extLst>
              <a:ext uri="{FF2B5EF4-FFF2-40B4-BE49-F238E27FC236}">
                <a16:creationId xmlns:a16="http://schemas.microsoft.com/office/drawing/2014/main" id="{50EA9D6C-FF4A-0699-2157-792E0B8F2123}"/>
              </a:ext>
            </a:extLst>
          </p:cNvPr>
          <p:cNvSpPr txBox="1"/>
          <p:nvPr/>
        </p:nvSpPr>
        <p:spPr>
          <a:xfrm>
            <a:off x="852206" y="5776620"/>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ショートパスタ</a:t>
            </a:r>
          </a:p>
        </p:txBody>
      </p:sp>
      <p:sp>
        <p:nvSpPr>
          <p:cNvPr id="36" name="テキスト ボックス 35">
            <a:extLst>
              <a:ext uri="{FF2B5EF4-FFF2-40B4-BE49-F238E27FC236}">
                <a16:creationId xmlns:a16="http://schemas.microsoft.com/office/drawing/2014/main" id="{D45D81AC-A929-9288-8CCF-3B2A4B3C6048}"/>
              </a:ext>
            </a:extLst>
          </p:cNvPr>
          <p:cNvSpPr txBox="1"/>
          <p:nvPr/>
        </p:nvSpPr>
        <p:spPr>
          <a:xfrm>
            <a:off x="5055781" y="3342201"/>
            <a:ext cx="5525234" cy="1015663"/>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両方の辞書を参照する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000" dirty="0" err="1">
                <a:latin typeface="メイリオ" panose="020B0604030504040204" pitchFamily="50" charset="-128"/>
                <a:ea typeface="メイリオ" panose="020B0604030504040204" pitchFamily="50" charset="-128"/>
              </a:rPr>
              <a:t>Neologd</a:t>
            </a:r>
            <a:r>
              <a:rPr kumimoji="1" lang="ja-JP" altLang="en-US" sz="2000" dirty="0">
                <a:latin typeface="メイリオ" panose="020B0604030504040204" pitchFamily="50" charset="-128"/>
                <a:ea typeface="メイリオ" panose="020B0604030504040204" pitchFamily="50" charset="-128"/>
              </a:rPr>
              <a:t>に該当なければ</a:t>
            </a:r>
            <a:r>
              <a:rPr kumimoji="1" lang="en-US" altLang="ja-JP" sz="2000" dirty="0" err="1">
                <a:latin typeface="メイリオ" panose="020B0604030504040204" pitchFamily="50" charset="-128"/>
                <a:ea typeface="メイリオ" panose="020B0604030504040204" pitchFamily="50" charset="-128"/>
              </a:rPr>
              <a:t>ipadic</a:t>
            </a:r>
            <a:r>
              <a:rPr kumimoji="1" lang="ja-JP" altLang="en-US" sz="2000" dirty="0">
                <a:latin typeface="メイリオ" panose="020B0604030504040204" pitchFamily="50" charset="-128"/>
                <a:ea typeface="メイリオ" panose="020B0604030504040204" pitchFamily="50" charset="-128"/>
              </a:rPr>
              <a:t>だけを使う</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000" dirty="0" err="1">
                <a:latin typeface="メイリオ" panose="020B0604030504040204" pitchFamily="50" charset="-128"/>
                <a:ea typeface="メイリオ" panose="020B0604030504040204" pitchFamily="50" charset="-128"/>
              </a:rPr>
              <a:t>Neologd</a:t>
            </a:r>
            <a:r>
              <a:rPr kumimoji="1" lang="ja-JP" altLang="en-US" sz="2000" dirty="0">
                <a:latin typeface="メイリオ" panose="020B0604030504040204" pitchFamily="50" charset="-128"/>
                <a:ea typeface="メイリオ" panose="020B0604030504040204" pitchFamily="50" charset="-128"/>
              </a:rPr>
              <a:t>に該当があれば</a:t>
            </a:r>
          </a:p>
        </p:txBody>
      </p:sp>
      <p:sp>
        <p:nvSpPr>
          <p:cNvPr id="37" name="テキスト ボックス 36">
            <a:extLst>
              <a:ext uri="{FF2B5EF4-FFF2-40B4-BE49-F238E27FC236}">
                <a16:creationId xmlns:a16="http://schemas.microsoft.com/office/drawing/2014/main" id="{19D88799-D50B-F6B5-AE68-078D70B58899}"/>
              </a:ext>
            </a:extLst>
          </p:cNvPr>
          <p:cNvSpPr txBox="1"/>
          <p:nvPr/>
        </p:nvSpPr>
        <p:spPr>
          <a:xfrm>
            <a:off x="225894" y="4727607"/>
            <a:ext cx="316625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ョ</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ト</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パ</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ス</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タ</a:t>
            </a:r>
          </a:p>
        </p:txBody>
      </p:sp>
      <p:sp>
        <p:nvSpPr>
          <p:cNvPr id="38" name="テキスト ボックス 37">
            <a:extLst>
              <a:ext uri="{FF2B5EF4-FFF2-40B4-BE49-F238E27FC236}">
                <a16:creationId xmlns:a16="http://schemas.microsoft.com/office/drawing/2014/main" id="{19DB3730-4D35-60C4-B60C-1256844CF880}"/>
              </a:ext>
            </a:extLst>
          </p:cNvPr>
          <p:cNvSpPr txBox="1"/>
          <p:nvPr/>
        </p:nvSpPr>
        <p:spPr>
          <a:xfrm>
            <a:off x="69981" y="774365"/>
            <a:ext cx="4057521" cy="461665"/>
          </a:xfrm>
          <a:prstGeom prst="rect">
            <a:avLst/>
          </a:prstGeom>
          <a:noFill/>
        </p:spPr>
        <p:txBody>
          <a:bodyPr wrap="none" rtlCol="0">
            <a:spAutoFit/>
          </a:bodyPr>
          <a:lstStyle/>
          <a:p>
            <a:pPr algn="l"/>
            <a:r>
              <a:rPr kumimoji="1" lang="en-US" altLang="ja-JP" sz="2400" b="1" dirty="0" err="1">
                <a:latin typeface="メイリオ" panose="020B0604030504040204" pitchFamily="50" charset="-128"/>
                <a:ea typeface="メイリオ" panose="020B0604030504040204" pitchFamily="50" charset="-128"/>
              </a:rPr>
              <a:t>MeCab</a:t>
            </a:r>
            <a:r>
              <a:rPr kumimoji="1" lang="en-US" altLang="ja-JP" sz="2400" b="1" dirty="0">
                <a:latin typeface="メイリオ" panose="020B0604030504040204" pitchFamily="50" charset="-128"/>
                <a:ea typeface="メイリオ" panose="020B0604030504040204" pitchFamily="50" charset="-128"/>
              </a:rPr>
              <a:t> : </a:t>
            </a:r>
            <a:r>
              <a:rPr kumimoji="1" lang="ja-JP" altLang="en-US" sz="2400" b="1" dirty="0">
                <a:latin typeface="メイリオ" panose="020B0604030504040204" pitchFamily="50" charset="-128"/>
                <a:ea typeface="メイリオ" panose="020B0604030504040204" pitchFamily="50" charset="-128"/>
              </a:rPr>
              <a:t>フレーズ認識なし</a:t>
            </a:r>
          </a:p>
        </p:txBody>
      </p:sp>
      <p:sp>
        <p:nvSpPr>
          <p:cNvPr id="39" name="テキスト ボックス 38">
            <a:extLst>
              <a:ext uri="{FF2B5EF4-FFF2-40B4-BE49-F238E27FC236}">
                <a16:creationId xmlns:a16="http://schemas.microsoft.com/office/drawing/2014/main" id="{0E66A779-31CE-CCF5-2FA7-FAC12B99BDC0}"/>
              </a:ext>
            </a:extLst>
          </p:cNvPr>
          <p:cNvSpPr txBox="1"/>
          <p:nvPr/>
        </p:nvSpPr>
        <p:spPr>
          <a:xfrm>
            <a:off x="152938" y="3708642"/>
            <a:ext cx="4057521" cy="461665"/>
          </a:xfrm>
          <a:prstGeom prst="rect">
            <a:avLst/>
          </a:prstGeom>
          <a:noFill/>
        </p:spPr>
        <p:txBody>
          <a:bodyPr wrap="none" rtlCol="0">
            <a:spAutoFit/>
          </a:bodyPr>
          <a:lstStyle/>
          <a:p>
            <a:pPr algn="l"/>
            <a:r>
              <a:rPr kumimoji="1" lang="en-US" altLang="ja-JP" sz="2400" b="1" dirty="0" err="1">
                <a:latin typeface="メイリオ" panose="020B0604030504040204" pitchFamily="50" charset="-128"/>
                <a:ea typeface="メイリオ" panose="020B0604030504040204" pitchFamily="50" charset="-128"/>
              </a:rPr>
              <a:t>MeCab</a:t>
            </a:r>
            <a:r>
              <a:rPr kumimoji="1" lang="en-US" altLang="ja-JP" sz="2400" b="1" dirty="0">
                <a:latin typeface="メイリオ" panose="020B0604030504040204" pitchFamily="50" charset="-128"/>
                <a:ea typeface="メイリオ" panose="020B0604030504040204" pitchFamily="50" charset="-128"/>
              </a:rPr>
              <a:t> : </a:t>
            </a:r>
            <a:r>
              <a:rPr kumimoji="1" lang="ja-JP" altLang="en-US" sz="2400" b="1" dirty="0">
                <a:latin typeface="メイリオ" panose="020B0604030504040204" pitchFamily="50" charset="-128"/>
                <a:ea typeface="メイリオ" panose="020B0604030504040204" pitchFamily="50" charset="-128"/>
              </a:rPr>
              <a:t>フレーズ認識あり</a:t>
            </a:r>
          </a:p>
        </p:txBody>
      </p:sp>
      <p:sp>
        <p:nvSpPr>
          <p:cNvPr id="40" name="矢印: U ターン 39">
            <a:extLst>
              <a:ext uri="{FF2B5EF4-FFF2-40B4-BE49-F238E27FC236}">
                <a16:creationId xmlns:a16="http://schemas.microsoft.com/office/drawing/2014/main" id="{A167FFFE-C82D-BF7B-C38D-8BB2645E96E7}"/>
              </a:ext>
            </a:extLst>
          </p:cNvPr>
          <p:cNvSpPr/>
          <p:nvPr/>
        </p:nvSpPr>
        <p:spPr>
          <a:xfrm rot="5400000">
            <a:off x="3297155" y="5027729"/>
            <a:ext cx="1345325" cy="1075787"/>
          </a:xfrm>
          <a:prstGeom prst="uturnArrow">
            <a:avLst>
              <a:gd name="adj1" fmla="val 25000"/>
              <a:gd name="adj2" fmla="val 25000"/>
              <a:gd name="adj3" fmla="val 23046"/>
              <a:gd name="adj4" fmla="val 4375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フローチャート: 磁気ディスク 40">
            <a:extLst>
              <a:ext uri="{FF2B5EF4-FFF2-40B4-BE49-F238E27FC236}">
                <a16:creationId xmlns:a16="http://schemas.microsoft.com/office/drawing/2014/main" id="{1C644D5C-C0BC-515D-FB90-77623A836C01}"/>
              </a:ext>
            </a:extLst>
          </p:cNvPr>
          <p:cNvSpPr/>
          <p:nvPr/>
        </p:nvSpPr>
        <p:spPr>
          <a:xfrm>
            <a:off x="4717084" y="4764578"/>
            <a:ext cx="3084736" cy="1674134"/>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フローチャート: 磁気ディスク 41">
            <a:extLst>
              <a:ext uri="{FF2B5EF4-FFF2-40B4-BE49-F238E27FC236}">
                <a16:creationId xmlns:a16="http://schemas.microsoft.com/office/drawing/2014/main" id="{F83A25FE-2AA3-E239-A288-E7A083613562}"/>
              </a:ext>
            </a:extLst>
          </p:cNvPr>
          <p:cNvSpPr/>
          <p:nvPr/>
        </p:nvSpPr>
        <p:spPr>
          <a:xfrm>
            <a:off x="8255058" y="4733266"/>
            <a:ext cx="3084736" cy="1674134"/>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a:extLst>
              <a:ext uri="{FF2B5EF4-FFF2-40B4-BE49-F238E27FC236}">
                <a16:creationId xmlns:a16="http://schemas.microsoft.com/office/drawing/2014/main" id="{A576F5FC-9B43-420C-97BB-804979309EE3}"/>
              </a:ext>
            </a:extLst>
          </p:cNvPr>
          <p:cNvSpPr txBox="1"/>
          <p:nvPr/>
        </p:nvSpPr>
        <p:spPr>
          <a:xfrm>
            <a:off x="8207201" y="4822018"/>
            <a:ext cx="3104095" cy="461665"/>
          </a:xfrm>
          <a:prstGeom prst="rect">
            <a:avLst/>
          </a:prstGeom>
          <a:noFill/>
        </p:spPr>
        <p:txBody>
          <a:bodyPr wrap="square" rtlCol="0">
            <a:spAutoFit/>
          </a:bodyPr>
          <a:lstStyle/>
          <a:p>
            <a:pPr algn="ctr"/>
            <a:r>
              <a:rPr kumimoji="1" lang="en-US" altLang="ja-JP" sz="2400" dirty="0" err="1">
                <a:latin typeface="メイリオ" panose="020B0604030504040204" pitchFamily="50" charset="-128"/>
                <a:ea typeface="メイリオ" panose="020B0604030504040204" pitchFamily="50" charset="-128"/>
              </a:rPr>
              <a:t>ipadic</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44" name="テキスト ボックス 43">
            <a:extLst>
              <a:ext uri="{FF2B5EF4-FFF2-40B4-BE49-F238E27FC236}">
                <a16:creationId xmlns:a16="http://schemas.microsoft.com/office/drawing/2014/main" id="{7D7308BD-FAD3-7814-25AE-C18FF88FCD69}"/>
              </a:ext>
            </a:extLst>
          </p:cNvPr>
          <p:cNvSpPr txBox="1"/>
          <p:nvPr/>
        </p:nvSpPr>
        <p:spPr>
          <a:xfrm>
            <a:off x="9019851" y="5451993"/>
            <a:ext cx="1415772"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ショート</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パスタ</a:t>
            </a:r>
          </a:p>
        </p:txBody>
      </p:sp>
    </p:spTree>
    <p:extLst>
      <p:ext uri="{BB962C8B-B14F-4D97-AF65-F5344CB8AC3E}">
        <p14:creationId xmlns:p14="http://schemas.microsoft.com/office/powerpoint/2010/main" val="4108996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715B304-D771-4C0F-8099-99844337272F}"/>
              </a:ext>
            </a:extLst>
          </p:cNvPr>
          <p:cNvSpPr txBox="1"/>
          <p:nvPr/>
        </p:nvSpPr>
        <p:spPr>
          <a:xfrm>
            <a:off x="524060" y="270253"/>
            <a:ext cx="11220900" cy="1077218"/>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含まれている単語を拾い読みするだけでなんの文書なのかはなんとなくわかる</a:t>
            </a:r>
          </a:p>
        </p:txBody>
      </p:sp>
      <p:sp>
        <p:nvSpPr>
          <p:cNvPr id="4" name="テキスト ボックス 3">
            <a:extLst>
              <a:ext uri="{FF2B5EF4-FFF2-40B4-BE49-F238E27FC236}">
                <a16:creationId xmlns:a16="http://schemas.microsoft.com/office/drawing/2014/main" id="{B9A3C8DD-A39D-4190-9EB8-8A81746D45CB}"/>
              </a:ext>
            </a:extLst>
          </p:cNvPr>
          <p:cNvSpPr txBox="1"/>
          <p:nvPr/>
        </p:nvSpPr>
        <p:spPr>
          <a:xfrm>
            <a:off x="661384" y="1639651"/>
            <a:ext cx="5211683"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文書を全部読まなくてもわかる</a:t>
            </a:r>
          </a:p>
        </p:txBody>
      </p:sp>
      <p:sp>
        <p:nvSpPr>
          <p:cNvPr id="5" name="正方形/長方形 4">
            <a:extLst>
              <a:ext uri="{FF2B5EF4-FFF2-40B4-BE49-F238E27FC236}">
                <a16:creationId xmlns:a16="http://schemas.microsoft.com/office/drawing/2014/main" id="{1A3E12A6-59D4-42D9-BBA3-9BC5E38688AB}"/>
              </a:ext>
            </a:extLst>
          </p:cNvPr>
          <p:cNvSpPr/>
          <p:nvPr/>
        </p:nvSpPr>
        <p:spPr>
          <a:xfrm>
            <a:off x="753110" y="2332149"/>
            <a:ext cx="10676890" cy="830997"/>
          </a:xfrm>
          <a:prstGeom prst="rect">
            <a:avLst/>
          </a:prstGeom>
        </p:spPr>
        <p:txBody>
          <a:bodyPr wrap="square">
            <a:spAutoFit/>
          </a:bodyPr>
          <a:lstStyle/>
          <a:p>
            <a:r>
              <a:rPr lang="ja-JP" altLang="en-US" sz="2400" dirty="0"/>
              <a:t>１．スープは無化調の魚介ベース醤油味。麺は平打ちの太ストレート麺。具はバラ肉と肩ロース肉の</a:t>
            </a:r>
            <a:r>
              <a:rPr lang="ja-JP" altLang="en-US" sz="2400" dirty="0">
                <a:solidFill>
                  <a:srgbClr val="FF0000"/>
                </a:solidFill>
              </a:rPr>
              <a:t>チャーシュー</a:t>
            </a:r>
            <a:r>
              <a:rPr lang="en-US" altLang="ja-JP" sz="2400" dirty="0"/>
              <a:t>,</a:t>
            </a:r>
            <a:r>
              <a:rPr lang="ja-JP" altLang="en-US" sz="2400" dirty="0"/>
              <a:t>白ネギ</a:t>
            </a:r>
            <a:r>
              <a:rPr lang="en-US" altLang="ja-JP" sz="2400" dirty="0"/>
              <a:t>,</a:t>
            </a:r>
            <a:r>
              <a:rPr lang="ja-JP" altLang="en-US" sz="2400" dirty="0"/>
              <a:t>穂先</a:t>
            </a:r>
            <a:r>
              <a:rPr lang="ja-JP" altLang="en-US" sz="2400" dirty="0">
                <a:solidFill>
                  <a:srgbClr val="FF0000"/>
                </a:solidFill>
              </a:rPr>
              <a:t>メンマ</a:t>
            </a:r>
            <a:r>
              <a:rPr lang="ja-JP" altLang="en-US" sz="2400" dirty="0"/>
              <a:t>を使用。</a:t>
            </a:r>
          </a:p>
        </p:txBody>
      </p:sp>
      <p:sp>
        <p:nvSpPr>
          <p:cNvPr id="6" name="正方形/長方形 5">
            <a:extLst>
              <a:ext uri="{FF2B5EF4-FFF2-40B4-BE49-F238E27FC236}">
                <a16:creationId xmlns:a16="http://schemas.microsoft.com/office/drawing/2014/main" id="{B79F9CEF-1CA0-4449-809A-107898D33CEC}"/>
              </a:ext>
            </a:extLst>
          </p:cNvPr>
          <p:cNvSpPr/>
          <p:nvPr/>
        </p:nvSpPr>
        <p:spPr>
          <a:xfrm>
            <a:off x="753110" y="3993105"/>
            <a:ext cx="11220900" cy="1200329"/>
          </a:xfrm>
          <a:prstGeom prst="rect">
            <a:avLst/>
          </a:prstGeom>
        </p:spPr>
        <p:txBody>
          <a:bodyPr wrap="square">
            <a:spAutoFit/>
          </a:bodyPr>
          <a:lstStyle/>
          <a:p>
            <a:r>
              <a:rPr lang="ja-JP" altLang="en-US" sz="2400" dirty="0"/>
              <a:t>２．</a:t>
            </a:r>
            <a:r>
              <a:rPr lang="ja-JP" altLang="en-US" sz="2400" dirty="0">
                <a:solidFill>
                  <a:srgbClr val="FF0000"/>
                </a:solidFill>
              </a:rPr>
              <a:t>揚げ物</a:t>
            </a:r>
            <a:r>
              <a:rPr lang="ja-JP" altLang="en-US" sz="2400" dirty="0"/>
              <a:t>も、何か一つくらい取りたかったが・・・明らかに、作る早さが、（客の流れに）間に合ってない。何度も食べている</a:t>
            </a:r>
            <a:r>
              <a:rPr lang="ja-JP" altLang="en-US" sz="2400" dirty="0">
                <a:solidFill>
                  <a:srgbClr val="FF0000"/>
                </a:solidFill>
              </a:rPr>
              <a:t>釜揚げ</a:t>
            </a:r>
            <a:r>
              <a:rPr lang="ja-JP" altLang="en-US" sz="2400" dirty="0"/>
              <a:t>ですけど今日も美味しくいただきました。</a:t>
            </a:r>
          </a:p>
        </p:txBody>
      </p:sp>
      <p:sp>
        <p:nvSpPr>
          <p:cNvPr id="7" name="テキスト ボックス 6">
            <a:extLst>
              <a:ext uri="{FF2B5EF4-FFF2-40B4-BE49-F238E27FC236}">
                <a16:creationId xmlns:a16="http://schemas.microsoft.com/office/drawing/2014/main" id="{23D9BD8B-4963-4F56-9FF9-48FCE7AF861E}"/>
              </a:ext>
            </a:extLst>
          </p:cNvPr>
          <p:cNvSpPr txBox="1"/>
          <p:nvPr/>
        </p:nvSpPr>
        <p:spPr>
          <a:xfrm>
            <a:off x="2330926" y="5562765"/>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ラーメンらしさ、うどんらしさの単語</a:t>
            </a:r>
          </a:p>
        </p:txBody>
      </p:sp>
    </p:spTree>
    <p:extLst>
      <p:ext uri="{BB962C8B-B14F-4D97-AF65-F5344CB8AC3E}">
        <p14:creationId xmlns:p14="http://schemas.microsoft.com/office/powerpoint/2010/main" val="265939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1E53C95-6C49-177B-83D5-047EA141E3C2}"/>
              </a:ext>
            </a:extLst>
          </p:cNvPr>
          <p:cNvSpPr txBox="1"/>
          <p:nvPr/>
        </p:nvSpPr>
        <p:spPr>
          <a:xfrm>
            <a:off x="518160" y="558800"/>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人がテキスト文書の意味特徴を理解する基本単位は単語</a:t>
            </a:r>
          </a:p>
        </p:txBody>
      </p:sp>
      <p:sp>
        <p:nvSpPr>
          <p:cNvPr id="3" name="テキスト ボックス 2">
            <a:extLst>
              <a:ext uri="{FF2B5EF4-FFF2-40B4-BE49-F238E27FC236}">
                <a16:creationId xmlns:a16="http://schemas.microsoft.com/office/drawing/2014/main" id="{D9444626-1F72-AC9F-AC48-7DB3BE14E0CF}"/>
              </a:ext>
            </a:extLst>
          </p:cNvPr>
          <p:cNvSpPr txBox="1"/>
          <p:nvPr/>
        </p:nvSpPr>
        <p:spPr>
          <a:xfrm>
            <a:off x="609600" y="1310640"/>
            <a:ext cx="10995318"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テキストマイニングも単語から文書の様々な特徴を捉えることが基礎になる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文書から単語を認識するのは人間なら簡単だが。</a:t>
            </a:r>
          </a:p>
        </p:txBody>
      </p:sp>
      <p:sp>
        <p:nvSpPr>
          <p:cNvPr id="8" name="正方形/長方形 7">
            <a:extLst>
              <a:ext uri="{FF2B5EF4-FFF2-40B4-BE49-F238E27FC236}">
                <a16:creationId xmlns:a16="http://schemas.microsoft.com/office/drawing/2014/main" id="{59599576-77A9-1864-E656-B254746BB569}"/>
              </a:ext>
            </a:extLst>
          </p:cNvPr>
          <p:cNvSpPr/>
          <p:nvPr/>
        </p:nvSpPr>
        <p:spPr>
          <a:xfrm>
            <a:off x="761999" y="2944844"/>
            <a:ext cx="10456029" cy="1200329"/>
          </a:xfrm>
          <a:prstGeom prst="rect">
            <a:avLst/>
          </a:prstGeom>
        </p:spPr>
        <p:txBody>
          <a:bodyPr wrap="square">
            <a:spAutoFit/>
          </a:bodyPr>
          <a:lstStyle/>
          <a:p>
            <a:r>
              <a:rPr lang="ja-JP" altLang="en-US" sz="2400" dirty="0"/>
              <a:t>スープ</a:t>
            </a:r>
            <a:r>
              <a:rPr lang="en-US" altLang="ja-JP" sz="2400" dirty="0"/>
              <a:t>/</a:t>
            </a:r>
            <a:r>
              <a:rPr lang="ja-JP" altLang="en-US" sz="2400" dirty="0"/>
              <a:t>は</a:t>
            </a:r>
            <a:r>
              <a:rPr lang="en-US" altLang="ja-JP" sz="2400" dirty="0"/>
              <a:t>/</a:t>
            </a:r>
            <a:r>
              <a:rPr lang="ja-JP" altLang="en-US" sz="2400" dirty="0"/>
              <a:t>無化調</a:t>
            </a:r>
            <a:r>
              <a:rPr lang="en-US" altLang="ja-JP" sz="2400" dirty="0"/>
              <a:t>/</a:t>
            </a:r>
            <a:r>
              <a:rPr lang="ja-JP" altLang="en-US" sz="2400" dirty="0"/>
              <a:t>の</a:t>
            </a:r>
            <a:r>
              <a:rPr lang="en-US" altLang="ja-JP" sz="2400" dirty="0"/>
              <a:t>/</a:t>
            </a:r>
            <a:r>
              <a:rPr lang="ja-JP" altLang="en-US" sz="2400" dirty="0"/>
              <a:t>魚介</a:t>
            </a:r>
            <a:r>
              <a:rPr lang="en-US" altLang="ja-JP" sz="2400" dirty="0"/>
              <a:t>/</a:t>
            </a:r>
            <a:r>
              <a:rPr lang="ja-JP" altLang="en-US" sz="2400" dirty="0"/>
              <a:t>ベース</a:t>
            </a:r>
            <a:r>
              <a:rPr lang="en-US" altLang="ja-JP" sz="2400" dirty="0"/>
              <a:t>/</a:t>
            </a:r>
            <a:r>
              <a:rPr lang="ja-JP" altLang="en-US" sz="2400" dirty="0"/>
              <a:t>醤油味</a:t>
            </a:r>
            <a:r>
              <a:rPr lang="en-US" altLang="ja-JP" sz="2400" dirty="0"/>
              <a:t>/</a:t>
            </a:r>
            <a:r>
              <a:rPr lang="ja-JP" altLang="en-US" sz="2400" dirty="0" err="1"/>
              <a:t>。</a:t>
            </a:r>
            <a:r>
              <a:rPr lang="en-US" altLang="ja-JP" sz="2400" dirty="0"/>
              <a:t>/</a:t>
            </a:r>
            <a:r>
              <a:rPr lang="ja-JP" altLang="en-US" sz="2400" dirty="0"/>
              <a:t>麺</a:t>
            </a:r>
            <a:r>
              <a:rPr lang="en-US" altLang="ja-JP" sz="2400" dirty="0"/>
              <a:t>/</a:t>
            </a:r>
            <a:r>
              <a:rPr lang="ja-JP" altLang="en-US" sz="2400" dirty="0"/>
              <a:t>は</a:t>
            </a:r>
            <a:r>
              <a:rPr lang="en-US" altLang="ja-JP" sz="2400" dirty="0"/>
              <a:t>/</a:t>
            </a:r>
            <a:r>
              <a:rPr lang="ja-JP" altLang="en-US" sz="2400" dirty="0"/>
              <a:t>平打ち</a:t>
            </a:r>
            <a:r>
              <a:rPr lang="en-US" altLang="ja-JP" sz="2400" dirty="0"/>
              <a:t>/</a:t>
            </a:r>
            <a:r>
              <a:rPr lang="ja-JP" altLang="en-US" sz="2400" dirty="0"/>
              <a:t>の</a:t>
            </a:r>
            <a:r>
              <a:rPr lang="en-US" altLang="ja-JP" sz="2400" dirty="0"/>
              <a:t>/</a:t>
            </a:r>
            <a:r>
              <a:rPr lang="ja-JP" altLang="en-US" sz="2400" dirty="0"/>
              <a:t>太</a:t>
            </a:r>
            <a:r>
              <a:rPr lang="en-US" altLang="ja-JP" sz="2400" dirty="0"/>
              <a:t>/</a:t>
            </a:r>
            <a:r>
              <a:rPr lang="ja-JP" altLang="en-US" sz="2400" dirty="0"/>
              <a:t>ストレート</a:t>
            </a:r>
            <a:r>
              <a:rPr lang="en-US" altLang="ja-JP" sz="2400" dirty="0"/>
              <a:t>/</a:t>
            </a:r>
            <a:r>
              <a:rPr lang="ja-JP" altLang="en-US" sz="2400" dirty="0"/>
              <a:t>麺</a:t>
            </a:r>
            <a:r>
              <a:rPr lang="en-US" altLang="ja-JP" sz="2400" dirty="0"/>
              <a:t>/</a:t>
            </a:r>
            <a:r>
              <a:rPr lang="ja-JP" altLang="en-US" sz="2400" dirty="0" err="1"/>
              <a:t>。</a:t>
            </a:r>
            <a:r>
              <a:rPr lang="en-US" altLang="ja-JP" sz="2400" dirty="0"/>
              <a:t>/</a:t>
            </a:r>
            <a:r>
              <a:rPr lang="ja-JP" altLang="en-US" sz="2400" dirty="0"/>
              <a:t>具</a:t>
            </a:r>
            <a:r>
              <a:rPr lang="en-US" altLang="ja-JP" sz="2400" dirty="0"/>
              <a:t>/</a:t>
            </a:r>
            <a:r>
              <a:rPr lang="ja-JP" altLang="en-US" sz="2400" dirty="0"/>
              <a:t>は</a:t>
            </a:r>
            <a:r>
              <a:rPr lang="en-US" altLang="ja-JP" sz="2400" dirty="0"/>
              <a:t>/</a:t>
            </a:r>
            <a:r>
              <a:rPr lang="ja-JP" altLang="en-US" sz="2400" dirty="0"/>
              <a:t>バラ肉</a:t>
            </a:r>
            <a:r>
              <a:rPr lang="en-US" altLang="ja-JP" sz="2400" dirty="0"/>
              <a:t>/</a:t>
            </a:r>
            <a:r>
              <a:rPr lang="ja-JP" altLang="en-US" sz="2400" dirty="0"/>
              <a:t>と</a:t>
            </a:r>
            <a:r>
              <a:rPr lang="en-US" altLang="ja-JP" sz="2400" dirty="0"/>
              <a:t>/</a:t>
            </a:r>
            <a:r>
              <a:rPr lang="ja-JP" altLang="en-US" sz="2400" dirty="0"/>
              <a:t>肩ロース肉</a:t>
            </a:r>
            <a:r>
              <a:rPr lang="en-US" altLang="ja-JP" sz="2400" dirty="0"/>
              <a:t>/</a:t>
            </a:r>
            <a:r>
              <a:rPr lang="ja-JP" altLang="en-US" sz="2400" dirty="0"/>
              <a:t>の</a:t>
            </a:r>
            <a:r>
              <a:rPr lang="en-US" altLang="ja-JP" sz="2400" dirty="0"/>
              <a:t>/</a:t>
            </a:r>
            <a:r>
              <a:rPr lang="ja-JP" altLang="en-US" sz="2400" dirty="0">
                <a:solidFill>
                  <a:srgbClr val="FF0000"/>
                </a:solidFill>
              </a:rPr>
              <a:t>チャーシュー</a:t>
            </a:r>
            <a:r>
              <a:rPr lang="en-US" altLang="ja-JP" sz="2400" dirty="0">
                <a:solidFill>
                  <a:srgbClr val="FF0000"/>
                </a:solidFill>
              </a:rPr>
              <a:t>/</a:t>
            </a:r>
            <a:r>
              <a:rPr lang="en-US" altLang="ja-JP" sz="2400" dirty="0"/>
              <a:t>,/</a:t>
            </a:r>
            <a:r>
              <a:rPr lang="ja-JP" altLang="en-US" sz="2400" dirty="0"/>
              <a:t>白ネギ</a:t>
            </a:r>
            <a:r>
              <a:rPr lang="en-US" altLang="ja-JP" sz="2400" dirty="0"/>
              <a:t>/,/</a:t>
            </a:r>
            <a:r>
              <a:rPr lang="ja-JP" altLang="en-US" sz="2400" dirty="0"/>
              <a:t>穂先</a:t>
            </a:r>
            <a:r>
              <a:rPr lang="en-US" altLang="ja-JP" sz="2400" dirty="0"/>
              <a:t>/</a:t>
            </a:r>
            <a:r>
              <a:rPr lang="ja-JP" altLang="en-US" sz="2400" dirty="0">
                <a:solidFill>
                  <a:srgbClr val="FF0000"/>
                </a:solidFill>
              </a:rPr>
              <a:t>メンマ</a:t>
            </a:r>
            <a:r>
              <a:rPr lang="en-US" altLang="ja-JP" sz="2400" dirty="0">
                <a:solidFill>
                  <a:srgbClr val="FF0000"/>
                </a:solidFill>
              </a:rPr>
              <a:t>/</a:t>
            </a:r>
            <a:r>
              <a:rPr lang="ja-JP" altLang="en-US" sz="2400" dirty="0"/>
              <a:t>を</a:t>
            </a:r>
            <a:r>
              <a:rPr lang="en-US" altLang="ja-JP" sz="2400" dirty="0"/>
              <a:t>/</a:t>
            </a:r>
            <a:r>
              <a:rPr lang="ja-JP" altLang="en-US" sz="2400" dirty="0"/>
              <a:t>使用</a:t>
            </a:r>
            <a:r>
              <a:rPr lang="en-US" altLang="ja-JP" sz="2400" dirty="0"/>
              <a:t>/</a:t>
            </a:r>
            <a:r>
              <a:rPr lang="ja-JP" altLang="en-US" sz="2400" dirty="0" err="1"/>
              <a:t>。</a:t>
            </a:r>
            <a:endParaRPr lang="ja-JP" altLang="en-US" sz="2400" dirty="0"/>
          </a:p>
        </p:txBody>
      </p:sp>
    </p:spTree>
    <p:extLst>
      <p:ext uri="{BB962C8B-B14F-4D97-AF65-F5344CB8AC3E}">
        <p14:creationId xmlns:p14="http://schemas.microsoft.com/office/powerpoint/2010/main" val="246046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4592A656-3B77-2DFE-DE0B-CD3189BE3770}"/>
              </a:ext>
            </a:extLst>
          </p:cNvPr>
          <p:cNvPicPr>
            <a:picLocks noChangeAspect="1"/>
          </p:cNvPicPr>
          <p:nvPr/>
        </p:nvPicPr>
        <p:blipFill>
          <a:blip r:embed="rId3"/>
          <a:stretch>
            <a:fillRect/>
          </a:stretch>
        </p:blipFill>
        <p:spPr>
          <a:xfrm>
            <a:off x="7379832" y="2719906"/>
            <a:ext cx="3938408" cy="3110772"/>
          </a:xfrm>
          <a:prstGeom prst="rect">
            <a:avLst/>
          </a:prstGeom>
        </p:spPr>
      </p:pic>
      <p:sp>
        <p:nvSpPr>
          <p:cNvPr id="2" name="テキスト ボックス 1">
            <a:extLst>
              <a:ext uri="{FF2B5EF4-FFF2-40B4-BE49-F238E27FC236}">
                <a16:creationId xmlns:a16="http://schemas.microsoft.com/office/drawing/2014/main" id="{DAD8C0D7-5CA7-4DAB-8BB4-17F5B49A1232}"/>
              </a:ext>
            </a:extLst>
          </p:cNvPr>
          <p:cNvSpPr txBox="1"/>
          <p:nvPr/>
        </p:nvSpPr>
        <p:spPr>
          <a:xfrm>
            <a:off x="91440" y="422787"/>
            <a:ext cx="11998960" cy="584775"/>
          </a:xfrm>
          <a:prstGeom prst="rect">
            <a:avLst/>
          </a:prstGeom>
          <a:noFill/>
        </p:spPr>
        <p:txBody>
          <a:bodyPr wrap="square" rtlCol="0">
            <a:spAutoFit/>
          </a:bodyPr>
          <a:lstStyle/>
          <a:p>
            <a:pPr algn="l"/>
            <a:r>
              <a:rPr kumimoji="1" lang="ja-JP" altLang="en-US" sz="3200" dirty="0">
                <a:latin typeface="メイリオ" panose="020B0604030504040204" pitchFamily="50" charset="-128"/>
                <a:ea typeface="メイリオ" panose="020B0604030504040204" pitchFamily="50" charset="-128"/>
              </a:rPr>
              <a:t>単語を認識できると様々な特徴が</a:t>
            </a:r>
            <a:r>
              <a:rPr kumimoji="1" lang="ja-JP" altLang="en-US" sz="3200" b="1" dirty="0">
                <a:latin typeface="メイリオ" panose="020B0604030504040204" pitchFamily="50" charset="-128"/>
                <a:ea typeface="メイリオ" panose="020B0604030504040204" pitchFamily="50" charset="-128"/>
              </a:rPr>
              <a:t>数量的に</a:t>
            </a:r>
            <a:r>
              <a:rPr kumimoji="1" lang="ja-JP" altLang="en-US" sz="3200" dirty="0">
                <a:latin typeface="メイリオ" panose="020B0604030504040204" pitchFamily="50" charset="-128"/>
                <a:ea typeface="メイリオ" panose="020B0604030504040204" pitchFamily="50" charset="-128"/>
              </a:rPr>
              <a:t>捉えられる</a:t>
            </a:r>
          </a:p>
        </p:txBody>
      </p:sp>
      <p:sp>
        <p:nvSpPr>
          <p:cNvPr id="3" name="テキスト ボックス 2">
            <a:extLst>
              <a:ext uri="{FF2B5EF4-FFF2-40B4-BE49-F238E27FC236}">
                <a16:creationId xmlns:a16="http://schemas.microsoft.com/office/drawing/2014/main" id="{94C52DC0-470D-4E20-8797-743305C4C2D6}"/>
              </a:ext>
            </a:extLst>
          </p:cNvPr>
          <p:cNvSpPr txBox="1"/>
          <p:nvPr/>
        </p:nvSpPr>
        <p:spPr>
          <a:xfrm>
            <a:off x="186267" y="1232995"/>
            <a:ext cx="11650131"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テキストマイニングは単語認識をベースに文書の様々な特徴を数量的に捉える技術の総称</a:t>
            </a:r>
            <a:endParaRPr kumimoji="1" lang="en-US" altLang="ja-JP"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06BE868A-0436-1300-5412-83AF931BFB38}"/>
              </a:ext>
            </a:extLst>
          </p:cNvPr>
          <p:cNvSpPr txBox="1"/>
          <p:nvPr/>
        </p:nvSpPr>
        <p:spPr>
          <a:xfrm>
            <a:off x="650240" y="3059159"/>
            <a:ext cx="7612982" cy="2308324"/>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カナ漢字変換（スマホの予測変換）</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Google </a:t>
            </a:r>
            <a:r>
              <a:rPr kumimoji="1" lang="ja-JP" altLang="en-US" sz="2400" dirty="0">
                <a:latin typeface="メイリオ" panose="020B0604030504040204" pitchFamily="50" charset="-128"/>
                <a:ea typeface="メイリオ" panose="020B0604030504040204" pitchFamily="50" charset="-128"/>
              </a:rPr>
              <a:t>オートコンプリート</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SNS</a:t>
            </a:r>
            <a:r>
              <a:rPr kumimoji="1" lang="ja-JP" altLang="en-US" sz="2400" dirty="0">
                <a:latin typeface="メイリオ" panose="020B0604030504040204" pitchFamily="50" charset="-128"/>
                <a:ea typeface="メイリオ" panose="020B0604030504040204" pitchFamily="50" charset="-128"/>
              </a:rPr>
              <a:t>からのトレンド・評判分析（マーケティング）</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自動対話</a:t>
            </a:r>
            <a:r>
              <a:rPr kumimoji="1" lang="en-US" altLang="ja-JP" sz="2400" dirty="0">
                <a:latin typeface="メイリオ" panose="020B0604030504040204" pitchFamily="50" charset="-128"/>
                <a:ea typeface="メイリオ" panose="020B0604030504040204" pitchFamily="50" charset="-128"/>
              </a:rPr>
              <a:t>(ChatGPT etc.</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リコメンド</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D934F52E-5F5D-B206-B28F-76752B837821}"/>
              </a:ext>
            </a:extLst>
          </p:cNvPr>
          <p:cNvSpPr txBox="1"/>
          <p:nvPr/>
        </p:nvSpPr>
        <p:spPr>
          <a:xfrm>
            <a:off x="436880" y="2418080"/>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実用例</a:t>
            </a:r>
          </a:p>
        </p:txBody>
      </p:sp>
      <p:sp>
        <p:nvSpPr>
          <p:cNvPr id="23" name="テキスト ボックス 22">
            <a:extLst>
              <a:ext uri="{FF2B5EF4-FFF2-40B4-BE49-F238E27FC236}">
                <a16:creationId xmlns:a16="http://schemas.microsoft.com/office/drawing/2014/main" id="{DB78F8B3-255C-64B4-8631-75F517E3060F}"/>
              </a:ext>
            </a:extLst>
          </p:cNvPr>
          <p:cNvSpPr txBox="1"/>
          <p:nvPr/>
        </p:nvSpPr>
        <p:spPr>
          <a:xfrm>
            <a:off x="1504374" y="5599845"/>
            <a:ext cx="5109091"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文書を</a:t>
            </a:r>
            <a:r>
              <a:rPr kumimoji="1" lang="ja-JP" altLang="en-US" sz="2400" b="1" dirty="0">
                <a:latin typeface="メイリオ" panose="020B0604030504040204" pitchFamily="50" charset="-128"/>
                <a:ea typeface="メイリオ" panose="020B0604030504040204" pitchFamily="50" charset="-128"/>
              </a:rPr>
              <a:t>ベクトル化</a:t>
            </a:r>
            <a:r>
              <a:rPr kumimoji="1" lang="ja-JP" altLang="en-US" sz="2400" dirty="0">
                <a:latin typeface="メイリオ" panose="020B0604030504040204" pitchFamily="50" charset="-128"/>
                <a:ea typeface="メイリオ" panose="020B0604030504040204" pitchFamily="50" charset="-128"/>
              </a:rPr>
              <a:t>してとらえている</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24" name="矢印: 下 23">
            <a:extLst>
              <a:ext uri="{FF2B5EF4-FFF2-40B4-BE49-F238E27FC236}">
                <a16:creationId xmlns:a16="http://schemas.microsoft.com/office/drawing/2014/main" id="{1883D022-A50D-0D33-4B5C-18D03C616D81}"/>
              </a:ext>
            </a:extLst>
          </p:cNvPr>
          <p:cNvSpPr/>
          <p:nvPr/>
        </p:nvSpPr>
        <p:spPr>
          <a:xfrm>
            <a:off x="3454400" y="4978400"/>
            <a:ext cx="1209040" cy="3890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5170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CDD8AF9-0C6D-EC4D-B6F3-F9D56412F3D4}"/>
              </a:ext>
            </a:extLst>
          </p:cNvPr>
          <p:cNvSpPr txBox="1"/>
          <p:nvPr/>
        </p:nvSpPr>
        <p:spPr>
          <a:xfrm>
            <a:off x="878946" y="1228721"/>
            <a:ext cx="10776255"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ラーメン、うどんそれぞれの口コミを集めて含まれている</a:t>
            </a:r>
            <a:r>
              <a:rPr kumimoji="1" lang="ja-JP" altLang="en-US" sz="2400" dirty="0">
                <a:solidFill>
                  <a:srgbClr val="FF0000"/>
                </a:solidFill>
                <a:latin typeface="メイリオ" panose="020B0604030504040204" pitchFamily="50" charset="-128"/>
                <a:ea typeface="メイリオ" panose="020B0604030504040204" pitchFamily="50" charset="-128"/>
              </a:rPr>
              <a:t>単語の頻度を集計</a:t>
            </a:r>
            <a:endParaRPr kumimoji="1" lang="ja-JP" altLang="en-US" sz="2400" dirty="0">
              <a:latin typeface="メイリオ" panose="020B0604030504040204" pitchFamily="50" charset="-128"/>
              <a:ea typeface="メイリオ" panose="020B0604030504040204" pitchFamily="50" charset="-128"/>
            </a:endParaRPr>
          </a:p>
        </p:txBody>
      </p:sp>
      <p:cxnSp>
        <p:nvCxnSpPr>
          <p:cNvPr id="5" name="直線矢印コネクタ 4">
            <a:extLst>
              <a:ext uri="{FF2B5EF4-FFF2-40B4-BE49-F238E27FC236}">
                <a16:creationId xmlns:a16="http://schemas.microsoft.com/office/drawing/2014/main" id="{9105EF4D-53A3-41C8-89E4-796F55C65428}"/>
              </a:ext>
            </a:extLst>
          </p:cNvPr>
          <p:cNvCxnSpPr>
            <a:cxnSpLocks/>
          </p:cNvCxnSpPr>
          <p:nvPr/>
        </p:nvCxnSpPr>
        <p:spPr>
          <a:xfrm flipV="1">
            <a:off x="1107697" y="4424619"/>
            <a:ext cx="3519949" cy="9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59D53C76-091D-4230-B0A9-998E4AE0ADCE}"/>
              </a:ext>
            </a:extLst>
          </p:cNvPr>
          <p:cNvCxnSpPr/>
          <p:nvPr/>
        </p:nvCxnSpPr>
        <p:spPr>
          <a:xfrm flipV="1">
            <a:off x="1107696" y="2635148"/>
            <a:ext cx="0" cy="1789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AC2481B3-B1F8-4207-82B5-5A6164F076DF}"/>
              </a:ext>
            </a:extLst>
          </p:cNvPr>
          <p:cNvSpPr/>
          <p:nvPr/>
        </p:nvSpPr>
        <p:spPr>
          <a:xfrm>
            <a:off x="1402665" y="3603455"/>
            <a:ext cx="530935"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レンゲ</a:t>
            </a:r>
          </a:p>
        </p:txBody>
      </p:sp>
      <p:sp>
        <p:nvSpPr>
          <p:cNvPr id="10" name="正方形/長方形 9">
            <a:extLst>
              <a:ext uri="{FF2B5EF4-FFF2-40B4-BE49-F238E27FC236}">
                <a16:creationId xmlns:a16="http://schemas.microsoft.com/office/drawing/2014/main" id="{77482C09-8448-4E40-9F46-BA1F36ECAADC}"/>
              </a:ext>
            </a:extLst>
          </p:cNvPr>
          <p:cNvSpPr/>
          <p:nvPr/>
        </p:nvSpPr>
        <p:spPr>
          <a:xfrm>
            <a:off x="2130266" y="3163628"/>
            <a:ext cx="530935" cy="1258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メンマ</a:t>
            </a:r>
          </a:p>
        </p:txBody>
      </p:sp>
      <p:sp>
        <p:nvSpPr>
          <p:cNvPr id="11" name="正方形/長方形 10">
            <a:extLst>
              <a:ext uri="{FF2B5EF4-FFF2-40B4-BE49-F238E27FC236}">
                <a16:creationId xmlns:a16="http://schemas.microsoft.com/office/drawing/2014/main" id="{98A2DD52-C659-48C5-AEE5-9EF5DF19363E}"/>
              </a:ext>
            </a:extLst>
          </p:cNvPr>
          <p:cNvSpPr/>
          <p:nvPr/>
        </p:nvSpPr>
        <p:spPr>
          <a:xfrm>
            <a:off x="2867671" y="4274692"/>
            <a:ext cx="530935" cy="147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62E32A1-E36F-4EAC-A6DF-9A29EC78C769}"/>
              </a:ext>
            </a:extLst>
          </p:cNvPr>
          <p:cNvSpPr/>
          <p:nvPr/>
        </p:nvSpPr>
        <p:spPr>
          <a:xfrm>
            <a:off x="3683769" y="4282071"/>
            <a:ext cx="530935" cy="147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81E12D3-EB23-49F0-8CF6-BF7B9D69499C}"/>
              </a:ext>
            </a:extLst>
          </p:cNvPr>
          <p:cNvSpPr txBox="1"/>
          <p:nvPr/>
        </p:nvSpPr>
        <p:spPr>
          <a:xfrm>
            <a:off x="2575772" y="4436915"/>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かき揚げ</a:t>
            </a:r>
          </a:p>
        </p:txBody>
      </p:sp>
      <p:sp>
        <p:nvSpPr>
          <p:cNvPr id="16" name="テキスト ボックス 15">
            <a:extLst>
              <a:ext uri="{FF2B5EF4-FFF2-40B4-BE49-F238E27FC236}">
                <a16:creationId xmlns:a16="http://schemas.microsoft.com/office/drawing/2014/main" id="{0913416D-65CB-412C-A14B-DE8AC11677D4}"/>
              </a:ext>
            </a:extLst>
          </p:cNvPr>
          <p:cNvSpPr txBox="1"/>
          <p:nvPr/>
        </p:nvSpPr>
        <p:spPr>
          <a:xfrm>
            <a:off x="3605091" y="4436902"/>
            <a:ext cx="87716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釜揚げ</a:t>
            </a:r>
          </a:p>
        </p:txBody>
      </p:sp>
      <p:cxnSp>
        <p:nvCxnSpPr>
          <p:cNvPr id="17" name="直線矢印コネクタ 16">
            <a:extLst>
              <a:ext uri="{FF2B5EF4-FFF2-40B4-BE49-F238E27FC236}">
                <a16:creationId xmlns:a16="http://schemas.microsoft.com/office/drawing/2014/main" id="{BCC03986-3C78-4EAD-9BE9-5D0CF8C09ADC}"/>
              </a:ext>
            </a:extLst>
          </p:cNvPr>
          <p:cNvCxnSpPr>
            <a:cxnSpLocks/>
          </p:cNvCxnSpPr>
          <p:nvPr/>
        </p:nvCxnSpPr>
        <p:spPr>
          <a:xfrm flipV="1">
            <a:off x="5073153" y="4422002"/>
            <a:ext cx="3519949" cy="9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93BF7C59-9215-46D8-94AF-6FCB2A72863E}"/>
              </a:ext>
            </a:extLst>
          </p:cNvPr>
          <p:cNvCxnSpPr/>
          <p:nvPr/>
        </p:nvCxnSpPr>
        <p:spPr>
          <a:xfrm flipV="1">
            <a:off x="5073152" y="2632531"/>
            <a:ext cx="0" cy="1789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8DD78512-B4EB-4E40-88E0-C13997CE3205}"/>
              </a:ext>
            </a:extLst>
          </p:cNvPr>
          <p:cNvSpPr/>
          <p:nvPr/>
        </p:nvSpPr>
        <p:spPr>
          <a:xfrm>
            <a:off x="5368121" y="4272076"/>
            <a:ext cx="530935" cy="159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38D65323-DFCE-45B1-B656-0D5632F10274}"/>
              </a:ext>
            </a:extLst>
          </p:cNvPr>
          <p:cNvSpPr/>
          <p:nvPr/>
        </p:nvSpPr>
        <p:spPr>
          <a:xfrm>
            <a:off x="6095722" y="4272075"/>
            <a:ext cx="530935" cy="147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E677CD6-3FA2-4821-9BF4-E73064026A27}"/>
              </a:ext>
            </a:extLst>
          </p:cNvPr>
          <p:cNvSpPr/>
          <p:nvPr/>
        </p:nvSpPr>
        <p:spPr>
          <a:xfrm>
            <a:off x="6833127" y="3301450"/>
            <a:ext cx="530935" cy="1118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かき揚げ</a:t>
            </a:r>
          </a:p>
        </p:txBody>
      </p:sp>
      <p:sp>
        <p:nvSpPr>
          <p:cNvPr id="22" name="正方形/長方形 21">
            <a:extLst>
              <a:ext uri="{FF2B5EF4-FFF2-40B4-BE49-F238E27FC236}">
                <a16:creationId xmlns:a16="http://schemas.microsoft.com/office/drawing/2014/main" id="{E512EC36-207B-4571-BE1A-7FEF600B59E9}"/>
              </a:ext>
            </a:extLst>
          </p:cNvPr>
          <p:cNvSpPr/>
          <p:nvPr/>
        </p:nvSpPr>
        <p:spPr>
          <a:xfrm>
            <a:off x="7649225" y="3680164"/>
            <a:ext cx="530935" cy="746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釜揚げ</a:t>
            </a:r>
          </a:p>
        </p:txBody>
      </p:sp>
      <p:sp>
        <p:nvSpPr>
          <p:cNvPr id="25" name="テキスト ボックス 24">
            <a:extLst>
              <a:ext uri="{FF2B5EF4-FFF2-40B4-BE49-F238E27FC236}">
                <a16:creationId xmlns:a16="http://schemas.microsoft.com/office/drawing/2014/main" id="{ADCEA826-31CB-4916-B4A7-57F4CD46D1F5}"/>
              </a:ext>
            </a:extLst>
          </p:cNvPr>
          <p:cNvSpPr txBox="1"/>
          <p:nvPr/>
        </p:nvSpPr>
        <p:spPr>
          <a:xfrm>
            <a:off x="5158770" y="4434285"/>
            <a:ext cx="87716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レンゲ</a:t>
            </a:r>
          </a:p>
        </p:txBody>
      </p:sp>
      <p:sp>
        <p:nvSpPr>
          <p:cNvPr id="26" name="テキスト ボックス 25">
            <a:extLst>
              <a:ext uri="{FF2B5EF4-FFF2-40B4-BE49-F238E27FC236}">
                <a16:creationId xmlns:a16="http://schemas.microsoft.com/office/drawing/2014/main" id="{DF4F0049-6F95-4B11-BA90-1594437AF624}"/>
              </a:ext>
            </a:extLst>
          </p:cNvPr>
          <p:cNvSpPr txBox="1"/>
          <p:nvPr/>
        </p:nvSpPr>
        <p:spPr>
          <a:xfrm>
            <a:off x="6002155" y="4434285"/>
            <a:ext cx="87716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メンマ</a:t>
            </a:r>
          </a:p>
        </p:txBody>
      </p:sp>
      <p:sp>
        <p:nvSpPr>
          <p:cNvPr id="27" name="テキスト ボックス 26">
            <a:extLst>
              <a:ext uri="{FF2B5EF4-FFF2-40B4-BE49-F238E27FC236}">
                <a16:creationId xmlns:a16="http://schemas.microsoft.com/office/drawing/2014/main" id="{94817288-62B6-4AA8-B8D1-CDC976BCCA98}"/>
              </a:ext>
            </a:extLst>
          </p:cNvPr>
          <p:cNvSpPr txBox="1"/>
          <p:nvPr/>
        </p:nvSpPr>
        <p:spPr>
          <a:xfrm>
            <a:off x="2129747" y="2562647"/>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ラーメン</a:t>
            </a:r>
          </a:p>
        </p:txBody>
      </p:sp>
      <p:sp>
        <p:nvSpPr>
          <p:cNvPr id="28" name="テキスト ボックス 27">
            <a:extLst>
              <a:ext uri="{FF2B5EF4-FFF2-40B4-BE49-F238E27FC236}">
                <a16:creationId xmlns:a16="http://schemas.microsoft.com/office/drawing/2014/main" id="{FAEF4505-0227-402B-8289-9BFBBD9A75E2}"/>
              </a:ext>
            </a:extLst>
          </p:cNvPr>
          <p:cNvSpPr txBox="1"/>
          <p:nvPr/>
        </p:nvSpPr>
        <p:spPr>
          <a:xfrm>
            <a:off x="6255547" y="2562646"/>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うどん</a:t>
            </a:r>
          </a:p>
        </p:txBody>
      </p:sp>
      <p:sp>
        <p:nvSpPr>
          <p:cNvPr id="3" name="テキスト ボックス 2">
            <a:extLst>
              <a:ext uri="{FF2B5EF4-FFF2-40B4-BE49-F238E27FC236}">
                <a16:creationId xmlns:a16="http://schemas.microsoft.com/office/drawing/2014/main" id="{A88700D0-AE5B-A425-20B0-995431E0D6C4}"/>
              </a:ext>
            </a:extLst>
          </p:cNvPr>
          <p:cNvSpPr txBox="1"/>
          <p:nvPr/>
        </p:nvSpPr>
        <p:spPr>
          <a:xfrm>
            <a:off x="795809" y="527577"/>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単語にもとづく数量化の単純な例</a:t>
            </a:r>
          </a:p>
        </p:txBody>
      </p:sp>
      <p:sp>
        <p:nvSpPr>
          <p:cNvPr id="4" name="テキスト ボックス 3">
            <a:extLst>
              <a:ext uri="{FF2B5EF4-FFF2-40B4-BE49-F238E27FC236}">
                <a16:creationId xmlns:a16="http://schemas.microsoft.com/office/drawing/2014/main" id="{F0601B19-421C-B3FD-94EC-104FB32C5FD7}"/>
              </a:ext>
            </a:extLst>
          </p:cNvPr>
          <p:cNvSpPr txBox="1"/>
          <p:nvPr/>
        </p:nvSpPr>
        <p:spPr>
          <a:xfrm>
            <a:off x="846897" y="1963581"/>
            <a:ext cx="60324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ただの棒グラフでも特徴が浮き彫りになる</a:t>
            </a:r>
          </a:p>
        </p:txBody>
      </p:sp>
      <p:sp>
        <p:nvSpPr>
          <p:cNvPr id="6" name="テキスト ボックス 5">
            <a:extLst>
              <a:ext uri="{FF2B5EF4-FFF2-40B4-BE49-F238E27FC236}">
                <a16:creationId xmlns:a16="http://schemas.microsoft.com/office/drawing/2014/main" id="{7DE934CB-CBAC-BEAD-7A84-917415D5381F}"/>
              </a:ext>
            </a:extLst>
          </p:cNvPr>
          <p:cNvSpPr txBox="1"/>
          <p:nvPr/>
        </p:nvSpPr>
        <p:spPr>
          <a:xfrm>
            <a:off x="1933600" y="5834759"/>
            <a:ext cx="544091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一見、単純そうだが</a:t>
            </a:r>
            <a:r>
              <a:rPr kumimoji="1" lang="en-US" altLang="ja-JP" sz="2400" dirty="0">
                <a:latin typeface="メイリオ" panose="020B0604030504040204" pitchFamily="50" charset="-128"/>
                <a:ea typeface="メイリオ" panose="020B0604030504040204" pitchFamily="50" charset="-128"/>
              </a:rPr>
              <a:t>AI</a:t>
            </a:r>
            <a:r>
              <a:rPr kumimoji="1" lang="ja-JP" altLang="en-US" sz="2400" dirty="0">
                <a:latin typeface="メイリオ" panose="020B0604030504040204" pitchFamily="50" charset="-128"/>
                <a:ea typeface="メイリオ" panose="020B0604030504040204" pitchFamily="50" charset="-128"/>
              </a:rPr>
              <a:t>的な技術が必要</a:t>
            </a:r>
          </a:p>
        </p:txBody>
      </p:sp>
      <p:sp>
        <p:nvSpPr>
          <p:cNvPr id="8" name="矢印: 下 7">
            <a:extLst>
              <a:ext uri="{FF2B5EF4-FFF2-40B4-BE49-F238E27FC236}">
                <a16:creationId xmlns:a16="http://schemas.microsoft.com/office/drawing/2014/main" id="{C596F066-5C51-23DE-7934-CBAF10E9EC8F}"/>
              </a:ext>
            </a:extLst>
          </p:cNvPr>
          <p:cNvSpPr/>
          <p:nvPr/>
        </p:nvSpPr>
        <p:spPr>
          <a:xfrm>
            <a:off x="4073650" y="5114657"/>
            <a:ext cx="1107992" cy="4616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48412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AC9F43D-23E6-1365-4959-5071F8C8BC1C}"/>
              </a:ext>
            </a:extLst>
          </p:cNvPr>
          <p:cNvSpPr txBox="1"/>
          <p:nvPr/>
        </p:nvSpPr>
        <p:spPr>
          <a:xfrm>
            <a:off x="893379" y="441434"/>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ここまでの処理手順をまとめる</a:t>
            </a:r>
          </a:p>
        </p:txBody>
      </p:sp>
      <p:graphicFrame>
        <p:nvGraphicFramePr>
          <p:cNvPr id="4" name="図表 3">
            <a:extLst>
              <a:ext uri="{FF2B5EF4-FFF2-40B4-BE49-F238E27FC236}">
                <a16:creationId xmlns:a16="http://schemas.microsoft.com/office/drawing/2014/main" id="{21C79899-96E3-05E0-2B75-7BCF95AE5051}"/>
              </a:ext>
            </a:extLst>
          </p:cNvPr>
          <p:cNvGraphicFramePr/>
          <p:nvPr>
            <p:extLst>
              <p:ext uri="{D42A27DB-BD31-4B8C-83A1-F6EECF244321}">
                <p14:modId xmlns:p14="http://schemas.microsoft.com/office/powerpoint/2010/main" val="1347997376"/>
              </p:ext>
            </p:extLst>
          </p:nvPr>
        </p:nvGraphicFramePr>
        <p:xfrm>
          <a:off x="304799" y="1277007"/>
          <a:ext cx="5538953" cy="5139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a:extLst>
              <a:ext uri="{FF2B5EF4-FFF2-40B4-BE49-F238E27FC236}">
                <a16:creationId xmlns:a16="http://schemas.microsoft.com/office/drawing/2014/main" id="{2AF72ECE-F391-5410-3396-2CC22BF5C9CF}"/>
              </a:ext>
            </a:extLst>
          </p:cNvPr>
          <p:cNvSpPr txBox="1"/>
          <p:nvPr/>
        </p:nvSpPr>
        <p:spPr>
          <a:xfrm>
            <a:off x="5234225" y="1555531"/>
            <a:ext cx="352372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形態素解析</a:t>
            </a:r>
            <a:r>
              <a:rPr kumimoji="1" lang="en-US" altLang="ja-JP" sz="2400" dirty="0">
                <a:latin typeface="メイリオ" panose="020B0604030504040204" pitchFamily="50" charset="-128"/>
                <a:ea typeface="メイリオ" panose="020B0604030504040204" pitchFamily="50" charset="-128"/>
              </a:rPr>
              <a:t>: AI</a:t>
            </a:r>
            <a:r>
              <a:rPr kumimoji="1" lang="ja-JP" altLang="en-US" sz="2400" dirty="0">
                <a:latin typeface="メイリオ" panose="020B0604030504040204" pitchFamily="50" charset="-128"/>
                <a:ea typeface="メイリオ" panose="020B0604030504040204" pitchFamily="50" charset="-128"/>
              </a:rPr>
              <a:t>的な技術</a:t>
            </a:r>
          </a:p>
        </p:txBody>
      </p:sp>
      <p:sp>
        <p:nvSpPr>
          <p:cNvPr id="6" name="テキスト ボックス 5">
            <a:extLst>
              <a:ext uri="{FF2B5EF4-FFF2-40B4-BE49-F238E27FC236}">
                <a16:creationId xmlns:a16="http://schemas.microsoft.com/office/drawing/2014/main" id="{8DD0060B-7DC3-6B6B-6814-BFDA822C7C17}"/>
              </a:ext>
            </a:extLst>
          </p:cNvPr>
          <p:cNvSpPr txBox="1"/>
          <p:nvPr/>
        </p:nvSpPr>
        <p:spPr>
          <a:xfrm>
            <a:off x="5096573" y="3311841"/>
            <a:ext cx="6157135"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文書のベクトル表現</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(Bag of Words</a:t>
            </a:r>
            <a:r>
              <a:rPr kumimoji="1" lang="ja-JP" altLang="en-US" sz="2400" dirty="0">
                <a:latin typeface="メイリオ" panose="020B0604030504040204" pitchFamily="50" charset="-128"/>
                <a:ea typeface="メイリオ" panose="020B0604030504040204" pitchFamily="50" charset="-128"/>
              </a:rPr>
              <a:t>：今のところ正確ではない</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45038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3758668-6CAB-6194-DB52-F54B97314550}"/>
              </a:ext>
            </a:extLst>
          </p:cNvPr>
          <p:cNvSpPr txBox="1"/>
          <p:nvPr/>
        </p:nvSpPr>
        <p:spPr>
          <a:xfrm>
            <a:off x="420414" y="620110"/>
            <a:ext cx="501772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Janome</a:t>
            </a:r>
            <a:r>
              <a:rPr kumimoji="1" lang="ja-JP" altLang="en-US" sz="3200" dirty="0">
                <a:latin typeface="メイリオ" panose="020B0604030504040204" pitchFamily="50" charset="-128"/>
                <a:ea typeface="メイリオ" panose="020B0604030504040204" pitchFamily="50" charset="-128"/>
              </a:rPr>
              <a:t>による形態素解析</a:t>
            </a:r>
          </a:p>
        </p:txBody>
      </p:sp>
      <p:pic>
        <p:nvPicPr>
          <p:cNvPr id="1026" name="Picture 2" descr="Project Jupyter - Wikipedia">
            <a:extLst>
              <a:ext uri="{FF2B5EF4-FFF2-40B4-BE49-F238E27FC236}">
                <a16:creationId xmlns:a16="http://schemas.microsoft.com/office/drawing/2014/main" id="{C57942B9-EABA-0300-B56A-6B6C69227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8675" y="714702"/>
            <a:ext cx="1110782" cy="128751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A196E615-7D52-83DB-789D-427F3A2B40B6}"/>
              </a:ext>
            </a:extLst>
          </p:cNvPr>
          <p:cNvSpPr txBox="1"/>
          <p:nvPr/>
        </p:nvSpPr>
        <p:spPr>
          <a:xfrm>
            <a:off x="485160" y="2325383"/>
            <a:ext cx="10544297" cy="1569660"/>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文書から単語を自動認識するエンジン</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何種類かあるがいずれもオープンソース</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Janome</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向けに開発されたもの扱いが簡単だが処理速度が遅い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この講義では</a:t>
            </a:r>
            <a:r>
              <a:rPr kumimoji="1" lang="en-US" altLang="ja-JP" sz="2400" dirty="0" err="1">
                <a:latin typeface="メイリオ" panose="020B0604030504040204" pitchFamily="50" charset="-128"/>
                <a:ea typeface="メイリオ" panose="020B0604030504040204" pitchFamily="50" charset="-128"/>
              </a:rPr>
              <a:t>MeCab</a:t>
            </a:r>
            <a:r>
              <a:rPr kumimoji="1" lang="ja-JP" altLang="en-US" sz="2400" dirty="0">
                <a:latin typeface="メイリオ" panose="020B0604030504040204" pitchFamily="50" charset="-128"/>
                <a:ea typeface="メイリオ" panose="020B0604030504040204" pitchFamily="50" charset="-128"/>
              </a:rPr>
              <a:t>を使う</a:t>
            </a:r>
            <a:endParaRPr kumimoji="1" lang="en-US" altLang="ja-JP"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ABFE012C-1285-E47A-D508-1CFCFA9B5D4E}"/>
              </a:ext>
            </a:extLst>
          </p:cNvPr>
          <p:cNvSpPr txBox="1"/>
          <p:nvPr/>
        </p:nvSpPr>
        <p:spPr>
          <a:xfrm>
            <a:off x="8807668" y="2094551"/>
            <a:ext cx="2908810"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Janome_tokenizer</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48717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942A2BD-17B3-CF9A-EEAB-429DF64053C3}"/>
              </a:ext>
            </a:extLst>
          </p:cNvPr>
          <p:cNvSpPr txBox="1"/>
          <p:nvPr/>
        </p:nvSpPr>
        <p:spPr>
          <a:xfrm>
            <a:off x="509113" y="208551"/>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形態素解析は確率モデルになっている</a:t>
            </a:r>
          </a:p>
        </p:txBody>
      </p:sp>
      <p:sp>
        <p:nvSpPr>
          <p:cNvPr id="3" name="テキスト ボックス 2">
            <a:extLst>
              <a:ext uri="{FF2B5EF4-FFF2-40B4-BE49-F238E27FC236}">
                <a16:creationId xmlns:a16="http://schemas.microsoft.com/office/drawing/2014/main" id="{A3A95FF4-E551-FA6D-EC0A-0146E71655F6}"/>
              </a:ext>
            </a:extLst>
          </p:cNvPr>
          <p:cNvSpPr txBox="1"/>
          <p:nvPr/>
        </p:nvSpPr>
        <p:spPr>
          <a:xfrm>
            <a:off x="560408" y="877784"/>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単語に確率があるとはどういうことか</a:t>
            </a:r>
          </a:p>
        </p:txBody>
      </p:sp>
      <p:sp>
        <p:nvSpPr>
          <p:cNvPr id="4" name="テキスト ボックス 3">
            <a:extLst>
              <a:ext uri="{FF2B5EF4-FFF2-40B4-BE49-F238E27FC236}">
                <a16:creationId xmlns:a16="http://schemas.microsoft.com/office/drawing/2014/main" id="{FF95ABB5-7D32-40D0-AAB3-A2D11C5A8D43}"/>
              </a:ext>
            </a:extLst>
          </p:cNvPr>
          <p:cNvSpPr txBox="1"/>
          <p:nvPr/>
        </p:nvSpPr>
        <p:spPr>
          <a:xfrm>
            <a:off x="509113" y="1907689"/>
            <a:ext cx="10493828" cy="1569660"/>
          </a:xfrm>
          <a:prstGeom prst="rect">
            <a:avLst/>
          </a:prstGeom>
          <a:noFill/>
        </p:spPr>
        <p:txBody>
          <a:bodyPr wrap="square" rtlCol="0">
            <a:spAutoFit/>
          </a:bodyPr>
          <a:lstStyle/>
          <a:p>
            <a:pPr algn="l"/>
            <a:r>
              <a:rPr lang="ja-JP" altLang="en-US" sz="1600" b="0" i="0" dirty="0">
                <a:solidFill>
                  <a:srgbClr val="202122"/>
                </a:solidFill>
                <a:effectLst/>
                <a:latin typeface="Arial" panose="020B0604020202020204" pitchFamily="34" charset="0"/>
              </a:rPr>
              <a:t>スモモとよばれる栽培種は多数あり、日本に多く見られる</a:t>
            </a:r>
            <a:r>
              <a:rPr lang="ja-JP" altLang="en-US" sz="1600" b="0" i="0" u="none" strike="noStrike" dirty="0">
                <a:solidFill>
                  <a:srgbClr val="3366CC"/>
                </a:solidFill>
                <a:effectLst/>
                <a:latin typeface="Arial" panose="020B0604020202020204" pitchFamily="34" charset="0"/>
                <a:hlinkClick r:id="rId2" tooltip="中国"/>
              </a:rPr>
              <a:t>中国</a:t>
            </a:r>
            <a:r>
              <a:rPr lang="ja-JP" altLang="en-US" sz="1600" b="0" i="0" dirty="0">
                <a:solidFill>
                  <a:srgbClr val="202122"/>
                </a:solidFill>
                <a:effectLst/>
                <a:latin typeface="Arial" panose="020B0604020202020204" pitchFamily="34" charset="0"/>
              </a:rPr>
              <a:t>原産の日本スモモと、</a:t>
            </a:r>
            <a:r>
              <a:rPr lang="ja-JP" altLang="en-US" sz="1600" b="0" i="0" u="none" strike="noStrike" dirty="0">
                <a:solidFill>
                  <a:srgbClr val="3366CC"/>
                </a:solidFill>
                <a:effectLst/>
                <a:latin typeface="Arial" panose="020B0604020202020204" pitchFamily="34" charset="0"/>
                <a:hlinkClick r:id="rId3" tooltip="ヨーロッパ"/>
              </a:rPr>
              <a:t>ヨーロッパ</a:t>
            </a:r>
            <a:r>
              <a:rPr lang="ja-JP" altLang="en-US" sz="1600" b="0" i="0" dirty="0">
                <a:solidFill>
                  <a:srgbClr val="202122"/>
                </a:solidFill>
                <a:effectLst/>
                <a:latin typeface="Arial" panose="020B0604020202020204" pitchFamily="34" charset="0"/>
              </a:rPr>
              <a:t>・</a:t>
            </a:r>
            <a:r>
              <a:rPr lang="ja-JP" altLang="en-US" sz="1600" b="0" i="0" u="none" strike="noStrike" dirty="0">
                <a:solidFill>
                  <a:srgbClr val="3366CC"/>
                </a:solidFill>
                <a:effectLst/>
                <a:latin typeface="Arial" panose="020B0604020202020204" pitchFamily="34" charset="0"/>
                <a:hlinkClick r:id="rId4" tooltip="コーカサス"/>
              </a:rPr>
              <a:t>コーカサス</a:t>
            </a:r>
            <a:r>
              <a:rPr lang="ja-JP" altLang="en-US" sz="1600" b="0" i="0" dirty="0">
                <a:solidFill>
                  <a:srgbClr val="202122"/>
                </a:solidFill>
                <a:effectLst/>
                <a:latin typeface="Arial" panose="020B0604020202020204" pitchFamily="34" charset="0"/>
              </a:rPr>
              <a:t>原産の</a:t>
            </a:r>
            <a:r>
              <a:rPr lang="ja-JP" altLang="en-US" sz="1600" b="0" i="0" u="none" strike="noStrike" dirty="0">
                <a:solidFill>
                  <a:srgbClr val="BF3C2C"/>
                </a:solidFill>
                <a:effectLst/>
                <a:latin typeface="Arial" panose="020B0604020202020204" pitchFamily="34" charset="0"/>
                <a:hlinkClick r:id="rId5" tooltip="ヨーロッパスモモ (存在しないページ)"/>
              </a:rPr>
              <a:t>ヨーロッパスモモ</a:t>
            </a:r>
            <a:r>
              <a:rPr lang="ja-JP" altLang="en-US" sz="1600" b="0" i="0" dirty="0">
                <a:solidFill>
                  <a:srgbClr val="202122"/>
                </a:solidFill>
                <a:effectLst/>
                <a:latin typeface="Arial" panose="020B0604020202020204" pitchFamily="34" charset="0"/>
              </a:rPr>
              <a:t>・</a:t>
            </a:r>
            <a:r>
              <a:rPr lang="ja-JP" altLang="en-US" sz="1600" b="0" i="0" u="none" strike="noStrike" dirty="0">
                <a:solidFill>
                  <a:srgbClr val="BF3C2C"/>
                </a:solidFill>
                <a:effectLst/>
                <a:latin typeface="Arial" panose="020B0604020202020204" pitchFamily="34" charset="0"/>
                <a:hlinkClick r:id="rId6" tooltip="アメリカスモモ (存在しないページ)"/>
              </a:rPr>
              <a:t>アメリカスモモ</a:t>
            </a:r>
            <a:r>
              <a:rPr lang="ja-JP" altLang="en-US" sz="1600" b="0" i="0" dirty="0">
                <a:solidFill>
                  <a:srgbClr val="202122"/>
                </a:solidFill>
                <a:effectLst/>
                <a:latin typeface="Arial" panose="020B0604020202020204" pitchFamily="34" charset="0"/>
              </a:rPr>
              <a:t>に大別できる。日本のスモモはニホンスモモが多品種と交雑してできた品種で、総称して「プラム」とよばれている。</a:t>
            </a:r>
            <a:r>
              <a:rPr lang="en-US" altLang="ja-JP" sz="1600" b="0" i="0" dirty="0">
                <a:solidFill>
                  <a:srgbClr val="202122"/>
                </a:solidFill>
                <a:effectLst/>
                <a:latin typeface="Arial" panose="020B0604020202020204" pitchFamily="34" charset="0"/>
              </a:rPr>
              <a:t>19</a:t>
            </a:r>
            <a:r>
              <a:rPr lang="ja-JP" altLang="en-US" sz="1600" b="0" i="0" dirty="0">
                <a:solidFill>
                  <a:srgbClr val="202122"/>
                </a:solidFill>
                <a:effectLst/>
                <a:latin typeface="Arial" panose="020B0604020202020204" pitchFamily="34" charset="0"/>
              </a:rPr>
              <a:t>世紀に</a:t>
            </a:r>
            <a:r>
              <a:rPr lang="ja-JP" altLang="en-US" sz="1600" b="0" i="0" u="none" strike="noStrike" dirty="0">
                <a:solidFill>
                  <a:srgbClr val="3366CC"/>
                </a:solidFill>
                <a:effectLst/>
                <a:latin typeface="Arial" panose="020B0604020202020204" pitchFamily="34" charset="0"/>
                <a:hlinkClick r:id="rId7" tooltip="アメリカ"/>
              </a:rPr>
              <a:t>アメリカ</a:t>
            </a:r>
            <a:r>
              <a:rPr lang="ja-JP" altLang="en-US" sz="1600" b="0" i="0" dirty="0">
                <a:solidFill>
                  <a:srgbClr val="202122"/>
                </a:solidFill>
                <a:effectLst/>
                <a:latin typeface="Arial" panose="020B0604020202020204" pitchFamily="34" charset="0"/>
              </a:rPr>
              <a:t>に渡った</a:t>
            </a:r>
            <a:r>
              <a:rPr lang="ja-JP" altLang="en-US" sz="1600" b="0" i="0" dirty="0">
                <a:solidFill>
                  <a:srgbClr val="FF0000"/>
                </a:solidFill>
                <a:effectLst/>
                <a:latin typeface="Arial" panose="020B0604020202020204" pitchFamily="34" charset="0"/>
              </a:rPr>
              <a:t>スモモは</a:t>
            </a:r>
            <a:r>
              <a:rPr lang="ja-JP" altLang="en-US" sz="1600" b="0" i="0" dirty="0">
                <a:solidFill>
                  <a:srgbClr val="202122"/>
                </a:solidFill>
                <a:effectLst/>
                <a:latin typeface="Arial" panose="020B0604020202020204" pitchFamily="34" charset="0"/>
              </a:rPr>
              <a:t>育種家の</a:t>
            </a:r>
            <a:r>
              <a:rPr lang="ja-JP" altLang="en-US" sz="1600" b="0" i="0" u="none" strike="noStrike" dirty="0">
                <a:solidFill>
                  <a:srgbClr val="3366CC"/>
                </a:solidFill>
                <a:effectLst/>
                <a:latin typeface="Arial" panose="020B0604020202020204" pitchFamily="34" charset="0"/>
                <a:hlinkClick r:id="rId8" tooltip="ルーサー・バーバンク"/>
              </a:rPr>
              <a:t>ルーサー・バーバンク</a:t>
            </a:r>
            <a:r>
              <a:rPr lang="ja-JP" altLang="en-US" sz="1600" b="0" i="0" dirty="0">
                <a:solidFill>
                  <a:srgbClr val="202122"/>
                </a:solidFill>
                <a:effectLst/>
                <a:latin typeface="Arial" panose="020B0604020202020204" pitchFamily="34" charset="0"/>
              </a:rPr>
              <a:t>の手により「ソルダム」「サンタローザ」「ビューティー」などの品種として改良され、再び日本に「プラム」として輸入された。それらを元に日本では「大石早生」「月光」などに発展させていった</a:t>
            </a:r>
            <a:r>
              <a:rPr lang="en-US" altLang="ja-JP" sz="1600" b="0" i="0" u="none" strike="noStrike" baseline="30000" dirty="0">
                <a:solidFill>
                  <a:srgbClr val="3366CC"/>
                </a:solidFill>
                <a:effectLst/>
                <a:latin typeface="Arial" panose="020B0604020202020204" pitchFamily="34" charset="0"/>
                <a:hlinkClick r:id="rId9"/>
              </a:rPr>
              <a:t>[6]</a:t>
            </a:r>
            <a:r>
              <a:rPr lang="ja-JP" altLang="en-US" sz="1600" b="0" i="0" dirty="0">
                <a:solidFill>
                  <a:srgbClr val="202122"/>
                </a:solidFill>
                <a:effectLst/>
                <a:latin typeface="Arial" panose="020B0604020202020204" pitchFamily="34" charset="0"/>
              </a:rPr>
              <a:t>。一方、ヨーロッパ</a:t>
            </a:r>
            <a:r>
              <a:rPr lang="ja-JP" altLang="en-US" sz="1600" b="0" i="0" dirty="0">
                <a:solidFill>
                  <a:srgbClr val="FF0000"/>
                </a:solidFill>
                <a:effectLst/>
                <a:latin typeface="Arial" panose="020B0604020202020204" pitchFamily="34" charset="0"/>
              </a:rPr>
              <a:t>スモモは</a:t>
            </a:r>
            <a:r>
              <a:rPr lang="ja-JP" altLang="en-US" sz="1600" b="0" i="0" dirty="0">
                <a:solidFill>
                  <a:srgbClr val="202122"/>
                </a:solidFill>
                <a:effectLst/>
                <a:latin typeface="Arial" panose="020B0604020202020204" pitchFamily="34" charset="0"/>
              </a:rPr>
              <a:t>、青紫色の楕円タイプが多く、日本では</a:t>
            </a:r>
            <a:r>
              <a:rPr lang="ja-JP" altLang="en-US" sz="1600" b="0" i="0" u="none" strike="noStrike" dirty="0">
                <a:solidFill>
                  <a:srgbClr val="3366CC"/>
                </a:solidFill>
                <a:effectLst/>
                <a:latin typeface="Arial" panose="020B0604020202020204" pitchFamily="34" charset="0"/>
                <a:hlinkClick r:id="rId10" tooltip="プルーン"/>
              </a:rPr>
              <a:t>プルーン</a:t>
            </a:r>
            <a:r>
              <a:rPr lang="ja-JP" altLang="en-US" sz="1600" b="0" i="0" dirty="0">
                <a:solidFill>
                  <a:srgbClr val="202122"/>
                </a:solidFill>
                <a:effectLst/>
                <a:latin typeface="Arial" panose="020B0604020202020204" pitchFamily="34" charset="0"/>
              </a:rPr>
              <a:t>がよく知られている</a:t>
            </a:r>
            <a:endParaRPr kumimoji="1" lang="ja-JP" altLang="en-US" sz="16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108BCB7A-B25D-2C7F-EB32-BDF7FCDF7D91}"/>
              </a:ext>
            </a:extLst>
          </p:cNvPr>
          <p:cNvSpPr txBox="1"/>
          <p:nvPr/>
        </p:nvSpPr>
        <p:spPr>
          <a:xfrm>
            <a:off x="560408" y="1446024"/>
            <a:ext cx="7058343"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世の中の文書が以下（</a:t>
            </a:r>
            <a:r>
              <a:rPr kumimoji="1" lang="en-US" altLang="ja-JP" sz="2400" u="sng" dirty="0">
                <a:latin typeface="メイリオ" panose="020B0604030504040204" pitchFamily="50" charset="-128"/>
                <a:ea typeface="メイリオ" panose="020B0604030504040204" pitchFamily="50" charset="-128"/>
              </a:rPr>
              <a:t>wiki)</a:t>
            </a:r>
            <a:r>
              <a:rPr kumimoji="1" lang="ja-JP" altLang="en-US" sz="2400" u="sng" dirty="0">
                <a:latin typeface="メイリオ" panose="020B0604030504040204" pitchFamily="50" charset="-128"/>
                <a:ea typeface="メイリオ" panose="020B0604030504040204" pitchFamily="50" charset="-128"/>
              </a:rPr>
              <a:t>ですべてだったとする</a:t>
            </a:r>
          </a:p>
        </p:txBody>
      </p:sp>
      <p:pic>
        <p:nvPicPr>
          <p:cNvPr id="6" name="Picture 2" descr="Project Jupyter - Wikipedia">
            <a:extLst>
              <a:ext uri="{FF2B5EF4-FFF2-40B4-BE49-F238E27FC236}">
                <a16:creationId xmlns:a16="http://schemas.microsoft.com/office/drawing/2014/main" id="{974B1369-DD14-1230-1F0F-3BD129C4E01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92064" y="427832"/>
            <a:ext cx="1110782" cy="1287517"/>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4624192-6151-806C-5FC0-C2A64CBB5ABB}"/>
              </a:ext>
            </a:extLst>
          </p:cNvPr>
          <p:cNvSpPr txBox="1"/>
          <p:nvPr/>
        </p:nvSpPr>
        <p:spPr>
          <a:xfrm>
            <a:off x="551811" y="3545063"/>
            <a:ext cx="8948283"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janome</a:t>
            </a:r>
            <a:r>
              <a:rPr kumimoji="1" lang="ja-JP" altLang="en-US" sz="2400" dirty="0">
                <a:latin typeface="メイリオ" panose="020B0604030504040204" pitchFamily="50" charset="-128"/>
                <a:ea typeface="メイリオ" panose="020B0604030504040204" pitchFamily="50" charset="-128"/>
              </a:rPr>
              <a:t>で形態素に分割すると、全単語数が</a:t>
            </a:r>
            <a:r>
              <a:rPr kumimoji="1" lang="en-US" altLang="ja-JP" sz="2400" dirty="0">
                <a:latin typeface="メイリオ" panose="020B0604030504040204" pitchFamily="50" charset="-128"/>
                <a:ea typeface="メイリオ" panose="020B0604030504040204" pitchFamily="50" charset="-128"/>
              </a:rPr>
              <a:t>161 </a:t>
            </a:r>
            <a:r>
              <a:rPr kumimoji="1" lang="ja-JP" altLang="en-US" sz="2400" dirty="0">
                <a:latin typeface="メイリオ" panose="020B0604030504040204" pitchFamily="50" charset="-128"/>
                <a:ea typeface="メイリオ" panose="020B0604030504040204" pitchFamily="50" charset="-128"/>
              </a:rPr>
              <a:t>スモモの数が</a:t>
            </a:r>
            <a:r>
              <a:rPr kumimoji="1" lang="en-US" altLang="ja-JP" sz="2400" dirty="0">
                <a:latin typeface="メイリオ" panose="020B0604030504040204" pitchFamily="50" charset="-128"/>
                <a:ea typeface="メイリオ" panose="020B0604030504040204" pitchFamily="50" charset="-128"/>
              </a:rPr>
              <a:t>7</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A7C0F41D-C87D-595E-5908-2FC07912C495}"/>
                  </a:ext>
                </a:extLst>
              </p:cNvPr>
              <p:cNvSpPr txBox="1"/>
              <p:nvPr/>
            </p:nvSpPr>
            <p:spPr>
              <a:xfrm>
                <a:off x="1044626" y="4110710"/>
                <a:ext cx="2247988" cy="369332"/>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スモモ</m:t>
                    </m:r>
                  </m:oMath>
                </a14:m>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f>
                      <m:fPr>
                        <m:type m:val="skw"/>
                        <m:ctrlPr>
                          <a:rPr kumimoji="1" lang="en-US" altLang="ja-JP" sz="2400" i="1" dirty="0" smtClean="0">
                            <a:latin typeface="Cambria Math" panose="02040503050406030204" pitchFamily="18" charset="0"/>
                            <a:ea typeface="メイリオ" panose="020B0604030504040204" pitchFamily="50" charset="-128"/>
                          </a:rPr>
                        </m:ctrlPr>
                      </m:fPr>
                      <m:num>
                        <m:r>
                          <a:rPr kumimoji="1" lang="en-US" altLang="ja-JP" sz="2400" b="0" i="1" dirty="0" smtClean="0">
                            <a:latin typeface="Cambria Math" panose="02040503050406030204" pitchFamily="18" charset="0"/>
                            <a:ea typeface="メイリオ" panose="020B0604030504040204" pitchFamily="50" charset="-128"/>
                          </a:rPr>
                          <m:t>7</m:t>
                        </m:r>
                      </m:num>
                      <m:den>
                        <m:r>
                          <a:rPr kumimoji="1" lang="en-US" altLang="ja-JP" sz="2400" b="0" i="1" dirty="0" smtClean="0">
                            <a:latin typeface="Cambria Math" panose="02040503050406030204" pitchFamily="18" charset="0"/>
                            <a:ea typeface="メイリオ" panose="020B0604030504040204" pitchFamily="50" charset="-128"/>
                          </a:rPr>
                          <m:t>161</m:t>
                        </m:r>
                      </m:den>
                    </m:f>
                  </m:oMath>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8" name="テキスト ボックス 7">
                <a:extLst>
                  <a:ext uri="{FF2B5EF4-FFF2-40B4-BE49-F238E27FC236}">
                    <a16:creationId xmlns:a16="http://schemas.microsoft.com/office/drawing/2014/main" id="{A7C0F41D-C87D-595E-5908-2FC07912C495}"/>
                  </a:ext>
                </a:extLst>
              </p:cNvPr>
              <p:cNvSpPr txBox="1">
                <a:spLocks noRot="1" noChangeAspect="1" noMove="1" noResize="1" noEditPoints="1" noAdjustHandles="1" noChangeArrowheads="1" noChangeShapeType="1" noTextEdit="1"/>
              </p:cNvSpPr>
              <p:nvPr/>
            </p:nvSpPr>
            <p:spPr>
              <a:xfrm>
                <a:off x="1044626" y="4110710"/>
                <a:ext cx="2247988" cy="369332"/>
              </a:xfrm>
              <a:prstGeom prst="rect">
                <a:avLst/>
              </a:prstGeom>
              <a:blipFill>
                <a:blip r:embed="rId12"/>
                <a:stretch>
                  <a:fillRect l="-4878" t="-172131" r="-26016" b="-24590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AB3C75D6-00AE-5A94-4C1A-61C987CDD641}"/>
                  </a:ext>
                </a:extLst>
              </p:cNvPr>
              <p:cNvSpPr txBox="1"/>
              <p:nvPr/>
            </p:nvSpPr>
            <p:spPr>
              <a:xfrm>
                <a:off x="887975" y="5263314"/>
                <a:ext cx="5445850" cy="46166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スモモ</m:t>
                    </m:r>
                    <m:r>
                      <a:rPr kumimoji="1" lang="en-US" altLang="ja-JP" sz="2400" b="0" i="1" smtClean="0">
                        <a:latin typeface="Cambria Math" panose="02040503050406030204" pitchFamily="18" charset="0"/>
                        <a:ea typeface="メイリオ" panose="020B0604030504040204" pitchFamily="50" charset="-128"/>
                      </a:rPr>
                      <m:t>,  </m:t>
                    </m:r>
                    <m:r>
                      <a:rPr kumimoji="1" lang="ja-JP" altLang="en-US" sz="2400" i="1">
                        <a:latin typeface="Cambria Math" panose="02040503050406030204" pitchFamily="18" charset="0"/>
                        <a:ea typeface="メイリオ" panose="020B0604030504040204" pitchFamily="50" charset="-128"/>
                      </a:rPr>
                      <m:t>は</m:t>
                    </m:r>
                  </m:oMath>
                </a14:m>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𝑝</m:t>
                    </m:r>
                    <m:r>
                      <a:rPr kumimoji="1" lang="en-US" altLang="ja-JP" sz="2400" b="0" i="1" dirty="0" smtClean="0">
                        <a:latin typeface="Cambria Math" panose="02040503050406030204" pitchFamily="18" charset="0"/>
                        <a:ea typeface="メイリオ" panose="020B0604030504040204" pitchFamily="50" charset="-128"/>
                      </a:rPr>
                      <m:t>(</m:t>
                    </m:r>
                    <m:r>
                      <a:rPr kumimoji="1" lang="ja-JP" altLang="en-US" sz="2400" i="1" dirty="0">
                        <a:latin typeface="Cambria Math" panose="02040503050406030204" pitchFamily="18" charset="0"/>
                        <a:ea typeface="メイリオ" panose="020B0604030504040204" pitchFamily="50" charset="-128"/>
                      </a:rPr>
                      <m:t>は</m:t>
                    </m:r>
                    <m:r>
                      <a:rPr kumimoji="1" lang="en-US" altLang="ja-JP" sz="2400" b="0" i="0" dirty="0" smtClean="0">
                        <a:latin typeface="Cambria Math" panose="02040503050406030204" pitchFamily="18" charset="0"/>
                        <a:ea typeface="メイリオ" panose="020B0604030504040204" pitchFamily="50" charset="-128"/>
                      </a:rPr>
                      <m:t>|</m:t>
                    </m:r>
                    <m:r>
                      <a:rPr kumimoji="1" lang="ja-JP" altLang="en-US" sz="2400" i="1" dirty="0">
                        <a:latin typeface="Cambria Math" panose="02040503050406030204" pitchFamily="18" charset="0"/>
                        <a:ea typeface="メイリオ" panose="020B0604030504040204" pitchFamily="50" charset="-128"/>
                      </a:rPr>
                      <m:t>スモモ</m:t>
                    </m:r>
                  </m:oMath>
                </a14:m>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𝑝</m:t>
                    </m:r>
                    <m:r>
                      <a:rPr kumimoji="1" lang="en-US" altLang="ja-JP" sz="2400" b="0" i="1" dirty="0" smtClean="0">
                        <a:latin typeface="Cambria Math" panose="02040503050406030204" pitchFamily="18" charset="0"/>
                        <a:ea typeface="メイリオ" panose="020B0604030504040204" pitchFamily="50" charset="-128"/>
                      </a:rPr>
                      <m:t>(</m:t>
                    </m:r>
                    <m:r>
                      <a:rPr kumimoji="1" lang="ja-JP" altLang="en-US" sz="2400" i="1" dirty="0">
                        <a:latin typeface="Cambria Math" panose="02040503050406030204" pitchFamily="18" charset="0"/>
                        <a:ea typeface="メイリオ" panose="020B0604030504040204" pitchFamily="50" charset="-128"/>
                      </a:rPr>
                      <m:t>スモモ</m:t>
                    </m:r>
                  </m:oMath>
                </a14:m>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9" name="テキスト ボックス 8">
                <a:extLst>
                  <a:ext uri="{FF2B5EF4-FFF2-40B4-BE49-F238E27FC236}">
                    <a16:creationId xmlns:a16="http://schemas.microsoft.com/office/drawing/2014/main" id="{AB3C75D6-00AE-5A94-4C1A-61C987CDD641}"/>
                  </a:ext>
                </a:extLst>
              </p:cNvPr>
              <p:cNvSpPr txBox="1">
                <a:spLocks noRot="1" noChangeAspect="1" noMove="1" noResize="1" noEditPoints="1" noAdjustHandles="1" noChangeArrowheads="1" noChangeShapeType="1" noTextEdit="1"/>
              </p:cNvSpPr>
              <p:nvPr/>
            </p:nvSpPr>
            <p:spPr>
              <a:xfrm>
                <a:off x="887975" y="5263314"/>
                <a:ext cx="5445850" cy="461665"/>
              </a:xfrm>
              <a:prstGeom prst="rect">
                <a:avLst/>
              </a:prstGeom>
              <a:blipFill>
                <a:blip r:embed="rId13"/>
                <a:stretch>
                  <a:fillRect l="-336" t="-7895" r="-672" b="-31579"/>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DCEC479F-14A0-7D93-CACF-173FF1AA5AE8}"/>
              </a:ext>
            </a:extLst>
          </p:cNvPr>
          <p:cNvSpPr txBox="1"/>
          <p:nvPr/>
        </p:nvSpPr>
        <p:spPr>
          <a:xfrm>
            <a:off x="560408" y="4801649"/>
            <a:ext cx="496161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スモモに続いて</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が出現する確率</a:t>
            </a:r>
          </a:p>
        </p:txBody>
      </p:sp>
      <p:sp>
        <p:nvSpPr>
          <p:cNvPr id="11" name="テキスト ボックス 10">
            <a:extLst>
              <a:ext uri="{FF2B5EF4-FFF2-40B4-BE49-F238E27FC236}">
                <a16:creationId xmlns:a16="http://schemas.microsoft.com/office/drawing/2014/main" id="{7CDD2E92-1EAB-8AED-F6D6-DEA483680901}"/>
              </a:ext>
            </a:extLst>
          </p:cNvPr>
          <p:cNvSpPr txBox="1"/>
          <p:nvPr/>
        </p:nvSpPr>
        <p:spPr>
          <a:xfrm>
            <a:off x="7113257" y="4457343"/>
            <a:ext cx="4821218"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大量の日本語文書から単語確率を計算すると真の単語確率に近づく</a:t>
            </a:r>
          </a:p>
        </p:txBody>
      </p:sp>
      <p:sp>
        <p:nvSpPr>
          <p:cNvPr id="12" name="矢印: 右 11">
            <a:extLst>
              <a:ext uri="{FF2B5EF4-FFF2-40B4-BE49-F238E27FC236}">
                <a16:creationId xmlns:a16="http://schemas.microsoft.com/office/drawing/2014/main" id="{AE4ED0A5-E809-A817-F6A5-C24241162095}"/>
              </a:ext>
            </a:extLst>
          </p:cNvPr>
          <p:cNvSpPr/>
          <p:nvPr/>
        </p:nvSpPr>
        <p:spPr>
          <a:xfrm>
            <a:off x="6450814" y="4230162"/>
            <a:ext cx="545454" cy="10626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D977AFA-691E-85EE-CD56-EC6A39531443}"/>
              </a:ext>
            </a:extLst>
          </p:cNvPr>
          <p:cNvSpPr txBox="1"/>
          <p:nvPr/>
        </p:nvSpPr>
        <p:spPr>
          <a:xfrm>
            <a:off x="560408" y="6027003"/>
            <a:ext cx="11103832" cy="830997"/>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形態素解析では、大量のコーパス（文書）から全ての単語についての確率値を予め計算している</a:t>
            </a:r>
          </a:p>
        </p:txBody>
      </p:sp>
    </p:spTree>
    <p:extLst>
      <p:ext uri="{BB962C8B-B14F-4D97-AF65-F5344CB8AC3E}">
        <p14:creationId xmlns:p14="http://schemas.microsoft.com/office/powerpoint/2010/main" val="397115264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59403</TotalTime>
  <Words>2533</Words>
  <Application>Microsoft Office PowerPoint</Application>
  <PresentationFormat>ワイド画面</PresentationFormat>
  <Paragraphs>254</Paragraphs>
  <Slides>28</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28</vt:i4>
      </vt:variant>
    </vt:vector>
  </HeadingPairs>
  <TitlesOfParts>
    <vt:vector size="36" baseType="lpstr">
      <vt:lpstr>メイリオ</vt:lpstr>
      <vt:lpstr>游ゴシック</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931</cp:revision>
  <dcterms:created xsi:type="dcterms:W3CDTF">2017-07-18T05:09:25Z</dcterms:created>
  <dcterms:modified xsi:type="dcterms:W3CDTF">2025-05-01T03:22:21Z</dcterms:modified>
</cp:coreProperties>
</file>