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405" r:id="rId3"/>
    <p:sldId id="409" r:id="rId4"/>
    <p:sldId id="406" r:id="rId5"/>
    <p:sldId id="408" r:id="rId6"/>
    <p:sldId id="400" r:id="rId7"/>
    <p:sldId id="387" r:id="rId8"/>
    <p:sldId id="410" r:id="rId9"/>
    <p:sldId id="389" r:id="rId10"/>
    <p:sldId id="411" r:id="rId11"/>
    <p:sldId id="283" r:id="rId12"/>
    <p:sldId id="399" r:id="rId13"/>
    <p:sldId id="307" r:id="rId14"/>
    <p:sldId id="285" r:id="rId15"/>
    <p:sldId id="292" r:id="rId16"/>
    <p:sldId id="394" r:id="rId17"/>
    <p:sldId id="401" r:id="rId18"/>
    <p:sldId id="378" r:id="rId19"/>
    <p:sldId id="398" r:id="rId20"/>
    <p:sldId id="404" r:id="rId21"/>
    <p:sldId id="40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00FF"/>
    <a:srgbClr val="BD038C"/>
    <a:srgbClr val="903069"/>
    <a:srgbClr val="FFFFF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dirty="0"/>
            <a:t>学習</a:t>
          </a:r>
          <a:endParaRPr lang="ja-JP" dirty="0"/>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0334" custLinFactNeighborY="43934">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a:t>学習</a:t>
          </a:r>
          <a:endParaRPr lang="ja-JP"/>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514" custLinFactNeighborY="-3691">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0" y="0"/>
          <a:ext cx="5397165" cy="788156"/>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54"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学習</a:t>
          </a:r>
          <a:endParaRPr lang="ja-JP" sz="3100" kern="1200" dirty="0"/>
        </a:p>
      </dsp:txBody>
      <dsp:txXfrm>
        <a:off x="0" y="0"/>
        <a:ext cx="5200126" cy="788156"/>
      </dsp:txXfrm>
    </dsp:sp>
    <dsp:sp modelId="{D45D537F-AA06-49B5-B1E2-D1ECF653590D}">
      <dsp:nvSpPr>
        <dsp:cNvPr id="0" name=""/>
        <dsp:cNvSpPr/>
      </dsp:nvSpPr>
      <dsp:spPr>
        <a:xfrm>
          <a:off x="4332935" y="0"/>
          <a:ext cx="5397165" cy="788156"/>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予測</a:t>
          </a:r>
          <a:r>
            <a:rPr kumimoji="1" lang="ja-JP" altLang="en-US" sz="3100" kern="1200" dirty="0"/>
            <a:t>・識別</a:t>
          </a:r>
          <a:endParaRPr lang="ja-JP" sz="3100" kern="1200" dirty="0"/>
        </a:p>
      </dsp:txBody>
      <dsp:txXfrm>
        <a:off x="4727013" y="0"/>
        <a:ext cx="4609009" cy="788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22326" y="0"/>
          <a:ext cx="5032610" cy="83099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a:t>学習</a:t>
          </a:r>
          <a:endParaRPr lang="ja-JP" sz="3300" kern="1200"/>
        </a:p>
      </dsp:txBody>
      <dsp:txXfrm>
        <a:off x="22326" y="0"/>
        <a:ext cx="4824861" cy="830997"/>
      </dsp:txXfrm>
    </dsp:sp>
    <dsp:sp modelId="{D45D537F-AA06-49B5-B1E2-D1ECF653590D}">
      <dsp:nvSpPr>
        <dsp:cNvPr id="0" name=""/>
        <dsp:cNvSpPr/>
      </dsp:nvSpPr>
      <dsp:spPr>
        <a:xfrm>
          <a:off x="4040265" y="0"/>
          <a:ext cx="5032610" cy="830997"/>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dirty="0"/>
            <a:t>予測</a:t>
          </a:r>
          <a:r>
            <a:rPr kumimoji="1" lang="ja-JP" altLang="en-US" sz="3300" kern="1200" dirty="0"/>
            <a:t>・識別</a:t>
          </a:r>
          <a:endParaRPr lang="ja-JP" sz="3300" kern="1200" dirty="0"/>
        </a:p>
      </dsp:txBody>
      <dsp:txXfrm>
        <a:off x="4455764" y="0"/>
        <a:ext cx="4201613" cy="8309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atmarkit.itmedia.co.jp/ait/articles/2111/10/news023.html" TargetMode="External"/><Relationship Id="rId5" Type="http://schemas.openxmlformats.org/officeDocument/2006/relationships/image" Target="../media/image60.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782669"/>
            <a:ext cx="8226445" cy="646331"/>
          </a:xfrm>
          <a:prstGeom prst="rect">
            <a:avLst/>
          </a:prstGeom>
          <a:noFill/>
        </p:spPr>
        <p:txBody>
          <a:bodyPr wrap="square" rtlCol="0">
            <a:spAutoFit/>
          </a:bodyPr>
          <a:lstStyle/>
          <a:p>
            <a:pPr algn="ctr"/>
            <a:r>
              <a:rPr kumimoji="1" lang="en-US" altLang="ja-JP" sz="3600" b="1" dirty="0" err="1">
                <a:latin typeface="メイリオ" panose="020B0604030504040204" pitchFamily="50" charset="-128"/>
                <a:ea typeface="メイリオ" panose="020B0604030504040204" pitchFamily="50" charset="-128"/>
              </a:rPr>
              <a:t>BoW</a:t>
            </a:r>
            <a:r>
              <a:rPr kumimoji="1" lang="ja-JP" altLang="en-US" sz="3600" b="1" dirty="0">
                <a:latin typeface="メイリオ" panose="020B0604030504040204" pitchFamily="50" charset="-128"/>
                <a:ea typeface="メイリオ" panose="020B0604030504040204" pitchFamily="50" charset="-128"/>
              </a:rPr>
              <a:t>にもとづく教師あり機械学習</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9C364FB-58F6-D040-ACA5-72524A8636DC}"/>
              </a:ext>
            </a:extLst>
          </p:cNvPr>
          <p:cNvSpPr txBox="1"/>
          <p:nvPr/>
        </p:nvSpPr>
        <p:spPr>
          <a:xfrm>
            <a:off x="415635" y="1691835"/>
            <a:ext cx="1177636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a:t>
            </a:r>
            <a:r>
              <a:rPr kumimoji="1" lang="en-US" altLang="ja-JP" sz="2400" dirty="0" err="1">
                <a:latin typeface="メイリオ" panose="020B0604030504040204" pitchFamily="50" charset="-128"/>
                <a:ea typeface="メイリオ" panose="020B0604030504040204" pitchFamily="50" charset="-128"/>
              </a:rPr>
              <a:t>tokenize,min_df</a:t>
            </a:r>
            <a:r>
              <a:rPr kumimoji="1" lang="en-US" altLang="ja-JP" sz="2400" dirty="0">
                <a:latin typeface="メイリオ" panose="020B0604030504040204" pitchFamily="50" charset="-128"/>
                <a:ea typeface="メイリオ" panose="020B0604030504040204" pitchFamily="50" charset="-128"/>
              </a:rPr>
              <a:t>=0.05, </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=0.5)</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1C324CC-7792-ADE2-496E-D4074B8AD393}"/>
              </a:ext>
            </a:extLst>
          </p:cNvPr>
          <p:cNvSpPr txBox="1"/>
          <p:nvPr/>
        </p:nvSpPr>
        <p:spPr>
          <a:xfrm>
            <a:off x="494523" y="2544263"/>
            <a:ext cx="11346376"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0.5</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7" name="テキスト ボックス 6">
            <a:extLst>
              <a:ext uri="{FF2B5EF4-FFF2-40B4-BE49-F238E27FC236}">
                <a16:creationId xmlns:a16="http://schemas.microsoft.com/office/drawing/2014/main" id="{D3EA6B3E-B4CD-3C27-4B8A-CD249267B018}"/>
              </a:ext>
            </a:extLst>
          </p:cNvPr>
          <p:cNvSpPr txBox="1"/>
          <p:nvPr/>
        </p:nvSpPr>
        <p:spPr>
          <a:xfrm>
            <a:off x="578499" y="3667407"/>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0.70 </a:t>
            </a:r>
            <a:endParaRPr kumimoji="1" lang="ja-JP" altLang="en-US" sz="28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2696520E-04C6-9477-4929-7F90E2EA12B6}"/>
              </a:ext>
            </a:extLst>
          </p:cNvPr>
          <p:cNvSpPr txBox="1"/>
          <p:nvPr/>
        </p:nvSpPr>
        <p:spPr>
          <a:xfrm>
            <a:off x="3813850" y="3873850"/>
            <a:ext cx="203132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相当向上するはず</a:t>
            </a:r>
          </a:p>
        </p:txBody>
      </p:sp>
      <p:sp>
        <p:nvSpPr>
          <p:cNvPr id="2" name="テキスト ボックス 1">
            <a:extLst>
              <a:ext uri="{FF2B5EF4-FFF2-40B4-BE49-F238E27FC236}">
                <a16:creationId xmlns:a16="http://schemas.microsoft.com/office/drawing/2014/main" id="{22737CC7-DC05-1BF4-9C9A-204283FB491A}"/>
              </a:ext>
            </a:extLst>
          </p:cNvPr>
          <p:cNvSpPr txBox="1"/>
          <p:nvPr/>
        </p:nvSpPr>
        <p:spPr>
          <a:xfrm>
            <a:off x="671804" y="447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5F91D18A-F328-474C-32BA-0ADD62327825}"/>
              </a:ext>
            </a:extLst>
          </p:cNvPr>
          <p:cNvSpPr txBox="1"/>
          <p:nvPr/>
        </p:nvSpPr>
        <p:spPr>
          <a:xfrm>
            <a:off x="494523" y="1008579"/>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実装で試す（演習）</a:t>
            </a:r>
          </a:p>
        </p:txBody>
      </p:sp>
    </p:spTree>
    <p:extLst>
      <p:ext uri="{BB962C8B-B14F-4D97-AF65-F5344CB8AC3E}">
        <p14:creationId xmlns:p14="http://schemas.microsoft.com/office/powerpoint/2010/main" val="389175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AD2C0F-FD23-FF2A-7435-FF3A0CDF6C6E}"/>
              </a:ext>
            </a:extLst>
          </p:cNvPr>
          <p:cNvSpPr txBox="1"/>
          <p:nvPr/>
        </p:nvSpPr>
        <p:spPr>
          <a:xfrm>
            <a:off x="238750" y="422603"/>
            <a:ext cx="8443337"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料理に固有な語彙を際立たせたい（重みを付ける）</a:t>
            </a:r>
          </a:p>
        </p:txBody>
      </p:sp>
      <p:sp>
        <p:nvSpPr>
          <p:cNvPr id="5" name="テキスト ボックス 4">
            <a:extLst>
              <a:ext uri="{FF2B5EF4-FFF2-40B4-BE49-F238E27FC236}">
                <a16:creationId xmlns:a16="http://schemas.microsoft.com/office/drawing/2014/main" id="{618F5432-F3D6-8977-C48B-94489DB01003}"/>
              </a:ext>
            </a:extLst>
          </p:cNvPr>
          <p:cNvSpPr txBox="1"/>
          <p:nvPr/>
        </p:nvSpPr>
        <p:spPr>
          <a:xfrm>
            <a:off x="336955" y="1130432"/>
            <a:ext cx="9996488" cy="461665"/>
          </a:xfrm>
          <a:prstGeom prst="rect">
            <a:avLst/>
          </a:prstGeom>
          <a:noFill/>
        </p:spPr>
        <p:txBody>
          <a:bodyPr wrap="square">
            <a:spAutoFit/>
          </a:bodyPr>
          <a:lstStyle/>
          <a:p>
            <a:r>
              <a:rPr lang="ja-JP" altLang="en-US" sz="2400" dirty="0"/>
              <a:t>例：</a:t>
            </a:r>
            <a:r>
              <a:rPr lang="en-US" altLang="ja-JP" sz="2400" dirty="0"/>
              <a:t>”</a:t>
            </a:r>
            <a:r>
              <a:rPr lang="ja-JP" altLang="en-US" sz="2400" dirty="0"/>
              <a:t>お砂糖は控え目、カラメルがほろ苦。生クリームをトッピング</a:t>
            </a:r>
            <a:r>
              <a:rPr lang="en-US" altLang="ja-JP" sz="2400" dirty="0"/>
              <a:t>”</a:t>
            </a:r>
            <a:endParaRPr lang="ja-JP" altLang="en-US" sz="2400" dirty="0"/>
          </a:p>
        </p:txBody>
      </p:sp>
      <p:sp>
        <p:nvSpPr>
          <p:cNvPr id="8" name="テキスト ボックス 7">
            <a:extLst>
              <a:ext uri="{FF2B5EF4-FFF2-40B4-BE49-F238E27FC236}">
                <a16:creationId xmlns:a16="http://schemas.microsoft.com/office/drawing/2014/main" id="{172D2570-0DF1-A4A2-7286-BDDD0218FF57}"/>
              </a:ext>
            </a:extLst>
          </p:cNvPr>
          <p:cNvSpPr txBox="1"/>
          <p:nvPr/>
        </p:nvSpPr>
        <p:spPr>
          <a:xfrm>
            <a:off x="943612" y="1650819"/>
            <a:ext cx="6372257" cy="1015663"/>
          </a:xfrm>
          <a:prstGeom prst="rect">
            <a:avLst/>
          </a:prstGeom>
          <a:noFill/>
        </p:spPr>
        <p:txBody>
          <a:bodyPr wrap="none" rtlCol="0">
            <a:spAutoFit/>
          </a:bodyPr>
          <a:lstStyle/>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カラメルのほうがプリンへの固有性が大きい。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カスタードは、シュークリームへの固有性が大きい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生クリームはどちらにも使われる</a:t>
            </a:r>
          </a:p>
        </p:txBody>
      </p:sp>
      <p:sp>
        <p:nvSpPr>
          <p:cNvPr id="9" name="テキスト ボックス 8">
            <a:extLst>
              <a:ext uri="{FF2B5EF4-FFF2-40B4-BE49-F238E27FC236}">
                <a16:creationId xmlns:a16="http://schemas.microsoft.com/office/drawing/2014/main" id="{230357AC-69FE-E004-1FB5-849180F59920}"/>
              </a:ext>
            </a:extLst>
          </p:cNvPr>
          <p:cNvSpPr txBox="1"/>
          <p:nvPr/>
        </p:nvSpPr>
        <p:spPr>
          <a:xfrm>
            <a:off x="943612" y="3883364"/>
            <a:ext cx="838628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語彙頻度の単純カウントでなくて固有性で重みづけしたほうがプリン、シュークリームの判別には効果がある </a:t>
            </a:r>
          </a:p>
        </p:txBody>
      </p:sp>
      <p:sp>
        <p:nvSpPr>
          <p:cNvPr id="3" name="テキスト ボックス 2">
            <a:extLst>
              <a:ext uri="{FF2B5EF4-FFF2-40B4-BE49-F238E27FC236}">
                <a16:creationId xmlns:a16="http://schemas.microsoft.com/office/drawing/2014/main" id="{FBCF219B-3B1A-7187-17A4-E039EBEFCADF}"/>
              </a:ext>
            </a:extLst>
          </p:cNvPr>
          <p:cNvSpPr txBox="1"/>
          <p:nvPr/>
        </p:nvSpPr>
        <p:spPr>
          <a:xfrm>
            <a:off x="1078285" y="3118963"/>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プリン固有性</a:t>
            </a:r>
          </a:p>
        </p:txBody>
      </p:sp>
      <p:sp>
        <p:nvSpPr>
          <p:cNvPr id="4" name="テキスト ボックス 3">
            <a:extLst>
              <a:ext uri="{FF2B5EF4-FFF2-40B4-BE49-F238E27FC236}">
                <a16:creationId xmlns:a16="http://schemas.microsoft.com/office/drawing/2014/main" id="{6016EC93-0DE9-3B59-E70F-08831CE4411B}"/>
              </a:ext>
            </a:extLst>
          </p:cNvPr>
          <p:cNvSpPr txBox="1"/>
          <p:nvPr/>
        </p:nvSpPr>
        <p:spPr>
          <a:xfrm>
            <a:off x="8682087" y="3143056"/>
            <a:ext cx="2749471"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シュークリーム固有性</a:t>
            </a:r>
          </a:p>
        </p:txBody>
      </p:sp>
      <p:sp>
        <p:nvSpPr>
          <p:cNvPr id="11" name="テキスト ボックス 10">
            <a:extLst>
              <a:ext uri="{FF2B5EF4-FFF2-40B4-BE49-F238E27FC236}">
                <a16:creationId xmlns:a16="http://schemas.microsoft.com/office/drawing/2014/main" id="{7B77CE20-E8D3-AABC-4DF0-5A214AE84790}"/>
              </a:ext>
            </a:extLst>
          </p:cNvPr>
          <p:cNvSpPr txBox="1"/>
          <p:nvPr/>
        </p:nvSpPr>
        <p:spPr>
          <a:xfrm>
            <a:off x="3114350" y="2849050"/>
            <a:ext cx="6215544" cy="400110"/>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 　　　　 生クリーム　　　　　カスタード</a:t>
            </a:r>
          </a:p>
        </p:txBody>
      </p:sp>
      <p:sp>
        <p:nvSpPr>
          <p:cNvPr id="12" name="矢印: 右 11">
            <a:extLst>
              <a:ext uri="{FF2B5EF4-FFF2-40B4-BE49-F238E27FC236}">
                <a16:creationId xmlns:a16="http://schemas.microsoft.com/office/drawing/2014/main" id="{5457751A-32F2-2056-733C-E75BFF72199F}"/>
              </a:ext>
            </a:extLst>
          </p:cNvPr>
          <p:cNvSpPr/>
          <p:nvPr/>
        </p:nvSpPr>
        <p:spPr>
          <a:xfrm>
            <a:off x="5769921" y="3118963"/>
            <a:ext cx="2912166" cy="369332"/>
          </a:xfrm>
          <a:prstGeom prst="rightArrow">
            <a:avLst>
              <a:gd name="adj1" fmla="val 50000"/>
              <a:gd name="adj2" fmla="val 106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 name="矢印: 右 12">
            <a:extLst>
              <a:ext uri="{FF2B5EF4-FFF2-40B4-BE49-F238E27FC236}">
                <a16:creationId xmlns:a16="http://schemas.microsoft.com/office/drawing/2014/main" id="{220114D9-E88D-A95A-D152-7751EDFA5756}"/>
              </a:ext>
            </a:extLst>
          </p:cNvPr>
          <p:cNvSpPr/>
          <p:nvPr/>
        </p:nvSpPr>
        <p:spPr>
          <a:xfrm flipH="1">
            <a:off x="2852917" y="3121442"/>
            <a:ext cx="2912166" cy="369332"/>
          </a:xfrm>
          <a:prstGeom prst="rightArrow">
            <a:avLst>
              <a:gd name="adj1" fmla="val 50000"/>
              <a:gd name="adj2" fmla="val 10651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144087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D05690FF-5428-2FD7-1D6B-3080458FCA6B}"/>
              </a:ext>
            </a:extLst>
          </p:cNvPr>
          <p:cNvCxnSpPr>
            <a:cxnSpLocks/>
          </p:cNvCxnSpPr>
          <p:nvPr/>
        </p:nvCxnSpPr>
        <p:spPr>
          <a:xfrm flipH="1">
            <a:off x="3435493" y="4727832"/>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74E887-8B7F-2B19-7750-C5FB82F97326}"/>
              </a:ext>
            </a:extLst>
          </p:cNvPr>
          <p:cNvCxnSpPr>
            <a:cxnSpLocks/>
          </p:cNvCxnSpPr>
          <p:nvPr/>
        </p:nvCxnSpPr>
        <p:spPr>
          <a:xfrm>
            <a:off x="5477436" y="4758225"/>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72A77C1-46DF-11DB-0D96-D037F50DFDC6}"/>
              </a:ext>
            </a:extLst>
          </p:cNvPr>
          <p:cNvSpPr txBox="1"/>
          <p:nvPr/>
        </p:nvSpPr>
        <p:spPr>
          <a:xfrm>
            <a:off x="2453333" y="586985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8A864E6-814F-8264-C00B-5AF0D4079E8F}"/>
              </a:ext>
            </a:extLst>
          </p:cNvPr>
          <p:cNvSpPr txBox="1"/>
          <p:nvPr/>
        </p:nvSpPr>
        <p:spPr>
          <a:xfrm>
            <a:off x="6676475" y="58023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F7797F4A-F19C-990C-BE53-B0D6FA33EAC5}"/>
              </a:ext>
            </a:extLst>
          </p:cNvPr>
          <p:cNvSpPr txBox="1"/>
          <p:nvPr/>
        </p:nvSpPr>
        <p:spPr>
          <a:xfrm>
            <a:off x="4922152" y="2289701"/>
            <a:ext cx="2061877" cy="369332"/>
          </a:xfrm>
          <a:prstGeom prst="rect">
            <a:avLst/>
          </a:prstGeom>
          <a:noFill/>
        </p:spPr>
        <p:txBody>
          <a:bodyPr wrap="squar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5" name="フローチャート: せん孔テープ 34">
            <a:extLst>
              <a:ext uri="{FF2B5EF4-FFF2-40B4-BE49-F238E27FC236}">
                <a16:creationId xmlns:a16="http://schemas.microsoft.com/office/drawing/2014/main" id="{1C12CF95-9D41-0AD5-9821-9355B975FC0A}"/>
              </a:ext>
            </a:extLst>
          </p:cNvPr>
          <p:cNvSpPr/>
          <p:nvPr/>
        </p:nvSpPr>
        <p:spPr>
          <a:xfrm rot="19337434">
            <a:off x="4535241" y="3939718"/>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978FF772-164C-5E9D-9F84-C78CE718C00A}"/>
              </a:ext>
            </a:extLst>
          </p:cNvPr>
          <p:cNvGrpSpPr/>
          <p:nvPr/>
        </p:nvGrpSpPr>
        <p:grpSpPr>
          <a:xfrm>
            <a:off x="4442018" y="2802050"/>
            <a:ext cx="4484472" cy="2553845"/>
            <a:chOff x="4430971" y="2762893"/>
            <a:chExt cx="4484472" cy="2553845"/>
          </a:xfrm>
        </p:grpSpPr>
        <p:cxnSp>
          <p:nvCxnSpPr>
            <p:cNvPr id="4" name="直線コネクタ 3">
              <a:extLst>
                <a:ext uri="{FF2B5EF4-FFF2-40B4-BE49-F238E27FC236}">
                  <a16:creationId xmlns:a16="http://schemas.microsoft.com/office/drawing/2014/main" id="{8545BFED-8549-DD00-AA89-F96BFC2F4E83}"/>
                </a:ext>
              </a:extLst>
            </p:cNvPr>
            <p:cNvCxnSpPr>
              <a:cxnSpLocks/>
            </p:cNvCxnSpPr>
            <p:nvPr/>
          </p:nvCxnSpPr>
          <p:spPr>
            <a:xfrm>
              <a:off x="5462546" y="2762893"/>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EFBE6D2-774F-9EEE-58DD-02C68A81F938}"/>
                </a:ext>
              </a:extLst>
            </p:cNvPr>
            <p:cNvSpPr txBox="1"/>
            <p:nvPr/>
          </p:nvSpPr>
          <p:spPr>
            <a:xfrm rot="3925103">
              <a:off x="5961517" y="390981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E666BF90-3812-A736-F0EF-073EEFB804D3}"/>
                </a:ext>
              </a:extLst>
            </p:cNvPr>
            <p:cNvSpPr txBox="1"/>
            <p:nvPr/>
          </p:nvSpPr>
          <p:spPr>
            <a:xfrm rot="3925103">
              <a:off x="6561530" y="38595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59B64CF-C0F2-1AA8-FDCE-E1A7F8AE56D0}"/>
                </a:ext>
              </a:extLst>
            </p:cNvPr>
            <p:cNvSpPr txBox="1"/>
            <p:nvPr/>
          </p:nvSpPr>
          <p:spPr>
            <a:xfrm rot="3925103">
              <a:off x="4528759" y="42824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0C966E0D-610B-1B18-B48D-A53A22D9661E}"/>
                </a:ext>
              </a:extLst>
            </p:cNvPr>
            <p:cNvSpPr txBox="1"/>
            <p:nvPr/>
          </p:nvSpPr>
          <p:spPr>
            <a:xfrm rot="3925103">
              <a:off x="5792416" y="45714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1A0D6FC3-F971-41C2-2486-4B01E68A5AE6}"/>
                </a:ext>
              </a:extLst>
            </p:cNvPr>
            <p:cNvSpPr txBox="1"/>
            <p:nvPr/>
          </p:nvSpPr>
          <p:spPr>
            <a:xfrm rot="3925103">
              <a:off x="5699759" y="496542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1DC9871E-D7B7-6969-7554-1C8C66FCB2CB}"/>
                </a:ext>
              </a:extLst>
            </p:cNvPr>
            <p:cNvSpPr txBox="1"/>
            <p:nvPr/>
          </p:nvSpPr>
          <p:spPr>
            <a:xfrm rot="3925103">
              <a:off x="5282124" y="43399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6E18604-3F12-3810-E6C8-F1F2D4C70430}"/>
                </a:ext>
              </a:extLst>
            </p:cNvPr>
            <p:cNvSpPr txBox="1"/>
            <p:nvPr/>
          </p:nvSpPr>
          <p:spPr>
            <a:xfrm rot="3925103">
              <a:off x="6081680" y="459304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B7E48526-C8B2-1604-8707-F99D5A781079}"/>
                </a:ext>
              </a:extLst>
            </p:cNvPr>
            <p:cNvSpPr txBox="1"/>
            <p:nvPr/>
          </p:nvSpPr>
          <p:spPr>
            <a:xfrm rot="3925103">
              <a:off x="6212177" y="32850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5B9397F1-ACC7-474F-EBB4-0D3BE488F718}"/>
                </a:ext>
              </a:extLst>
            </p:cNvPr>
            <p:cNvSpPr txBox="1"/>
            <p:nvPr/>
          </p:nvSpPr>
          <p:spPr>
            <a:xfrm rot="3925103">
              <a:off x="6319219" y="402021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6686B24-DCF7-2358-AEFB-3F2F8A7B9FE7}"/>
                </a:ext>
              </a:extLst>
            </p:cNvPr>
            <p:cNvSpPr txBox="1"/>
            <p:nvPr/>
          </p:nvSpPr>
          <p:spPr>
            <a:xfrm rot="3925103">
              <a:off x="4918503" y="446755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8CBD04C-6F36-7CF0-F956-6B3C0564C3B7}"/>
                </a:ext>
              </a:extLst>
            </p:cNvPr>
            <p:cNvSpPr txBox="1"/>
            <p:nvPr/>
          </p:nvSpPr>
          <p:spPr>
            <a:xfrm rot="3925103">
              <a:off x="5613636" y="46848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E95C6DFD-A0C9-0248-152D-638DC70BC851}"/>
                </a:ext>
              </a:extLst>
            </p:cNvPr>
            <p:cNvSpPr txBox="1"/>
            <p:nvPr/>
          </p:nvSpPr>
          <p:spPr>
            <a:xfrm rot="3925103">
              <a:off x="6225455" y="442883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77F037D-F263-650A-B086-A510B8A3CFE3}"/>
                </a:ext>
              </a:extLst>
            </p:cNvPr>
            <p:cNvSpPr txBox="1"/>
            <p:nvPr/>
          </p:nvSpPr>
          <p:spPr>
            <a:xfrm rot="3925103">
              <a:off x="4402759" y="47212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84E528C1-DCF5-28A9-25CF-AACF8227C335}"/>
                </a:ext>
              </a:extLst>
            </p:cNvPr>
            <p:cNvSpPr txBox="1"/>
            <p:nvPr/>
          </p:nvSpPr>
          <p:spPr>
            <a:xfrm rot="3925103">
              <a:off x="5850547" y="40386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7512872-5D13-759F-EBD1-46355FD6B36A}"/>
                </a:ext>
              </a:extLst>
            </p:cNvPr>
            <p:cNvSpPr txBox="1"/>
            <p:nvPr/>
          </p:nvSpPr>
          <p:spPr>
            <a:xfrm rot="3925103">
              <a:off x="6213878" y="29717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DE095881-DEFD-696E-C591-1320B73277D0}"/>
                </a:ext>
              </a:extLst>
            </p:cNvPr>
            <p:cNvSpPr txBox="1"/>
            <p:nvPr/>
          </p:nvSpPr>
          <p:spPr>
            <a:xfrm rot="3925103">
              <a:off x="5230032" y="38413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8B7E52F9-D03C-89FF-E363-BCBBCE060FAE}"/>
                </a:ext>
              </a:extLst>
            </p:cNvPr>
            <p:cNvSpPr txBox="1"/>
            <p:nvPr/>
          </p:nvSpPr>
          <p:spPr>
            <a:xfrm rot="3925103">
              <a:off x="5501617" y="3983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D55C5E5F-54D3-A05E-411E-3CBCCAF328CC}"/>
                </a:ext>
              </a:extLst>
            </p:cNvPr>
            <p:cNvSpPr txBox="1"/>
            <p:nvPr/>
          </p:nvSpPr>
          <p:spPr>
            <a:xfrm rot="3925103">
              <a:off x="5009229" y="487005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4193CD2-9206-CBEF-D93F-F6897721F8BE}"/>
                </a:ext>
              </a:extLst>
            </p:cNvPr>
            <p:cNvSpPr txBox="1"/>
            <p:nvPr/>
          </p:nvSpPr>
          <p:spPr>
            <a:xfrm rot="3925103">
              <a:off x="5126709" y="415776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022ADA91-C88E-7962-C953-C39556F59176}"/>
                </a:ext>
              </a:extLst>
            </p:cNvPr>
            <p:cNvSpPr txBox="1"/>
            <p:nvPr/>
          </p:nvSpPr>
          <p:spPr>
            <a:xfrm rot="3925103">
              <a:off x="4720356" y="486720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3E57C12C-BD6F-32E4-2F87-D5CF19711911}"/>
                </a:ext>
              </a:extLst>
            </p:cNvPr>
            <p:cNvSpPr txBox="1"/>
            <p:nvPr/>
          </p:nvSpPr>
          <p:spPr>
            <a:xfrm rot="3925103">
              <a:off x="5326826" y="49807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ADADC1E8-2EFA-2ADD-4947-051CBD3505BA}"/>
                </a:ext>
              </a:extLst>
            </p:cNvPr>
            <p:cNvSpPr txBox="1"/>
            <p:nvPr/>
          </p:nvSpPr>
          <p:spPr>
            <a:xfrm rot="3925103">
              <a:off x="5568695" y="43651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8C675CF-291B-3102-E0E5-2672F5D0D51D}"/>
                </a:ext>
              </a:extLst>
            </p:cNvPr>
            <p:cNvSpPr txBox="1"/>
            <p:nvPr/>
          </p:nvSpPr>
          <p:spPr>
            <a:xfrm rot="3925103">
              <a:off x="5251627" y="46630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E731840A-2CEA-280A-2D09-AF73F2FE9509}"/>
                </a:ext>
              </a:extLst>
            </p:cNvPr>
            <p:cNvSpPr txBox="1"/>
            <p:nvPr/>
          </p:nvSpPr>
          <p:spPr>
            <a:xfrm rot="3925103">
              <a:off x="5959728" y="436340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F1208FEF-2EA7-2A23-1499-D22C76340636}"/>
                </a:ext>
              </a:extLst>
            </p:cNvPr>
            <p:cNvSpPr txBox="1"/>
            <p:nvPr/>
          </p:nvSpPr>
          <p:spPr>
            <a:xfrm>
              <a:off x="6530629" y="290066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6" name="テキスト ボックス 35">
              <a:extLst>
                <a:ext uri="{FF2B5EF4-FFF2-40B4-BE49-F238E27FC236}">
                  <a16:creationId xmlns:a16="http://schemas.microsoft.com/office/drawing/2014/main" id="{A84724E7-9164-22FB-04BB-D8DF29D74C44}"/>
                </a:ext>
              </a:extLst>
            </p:cNvPr>
            <p:cNvSpPr txBox="1"/>
            <p:nvPr/>
          </p:nvSpPr>
          <p:spPr>
            <a:xfrm>
              <a:off x="6576341" y="318341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grpSp>
      <p:sp>
        <p:nvSpPr>
          <p:cNvPr id="48" name="テキスト ボックス 47">
            <a:extLst>
              <a:ext uri="{FF2B5EF4-FFF2-40B4-BE49-F238E27FC236}">
                <a16:creationId xmlns:a16="http://schemas.microsoft.com/office/drawing/2014/main" id="{24983918-74F8-2FFD-B834-6E36D8141EDF}"/>
              </a:ext>
            </a:extLst>
          </p:cNvPr>
          <p:cNvSpPr txBox="1"/>
          <p:nvPr/>
        </p:nvSpPr>
        <p:spPr>
          <a:xfrm>
            <a:off x="548473" y="972289"/>
            <a:ext cx="11221741"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プリン、シュークリームを特徴づける語彙に強い重みをつけると多次元空間上でプリンのデータ、シュークリームのデータが互いに遠くに離れる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識別しやすくなるはず</a:t>
            </a:r>
          </a:p>
        </p:txBody>
      </p:sp>
      <p:grpSp>
        <p:nvGrpSpPr>
          <p:cNvPr id="108" name="グループ化 107">
            <a:extLst>
              <a:ext uri="{FF2B5EF4-FFF2-40B4-BE49-F238E27FC236}">
                <a16:creationId xmlns:a16="http://schemas.microsoft.com/office/drawing/2014/main" id="{5B2F3547-3E31-4A12-C7C8-7E4A67B2CD2D}"/>
              </a:ext>
            </a:extLst>
          </p:cNvPr>
          <p:cNvGrpSpPr/>
          <p:nvPr/>
        </p:nvGrpSpPr>
        <p:grpSpPr>
          <a:xfrm>
            <a:off x="4495166" y="2480447"/>
            <a:ext cx="4727068" cy="3614460"/>
            <a:chOff x="4247468" y="2498845"/>
            <a:chExt cx="4727068" cy="3614460"/>
          </a:xfrm>
        </p:grpSpPr>
        <p:sp>
          <p:nvSpPr>
            <p:cNvPr id="109" name="テキスト ボックス 108">
              <a:extLst>
                <a:ext uri="{FF2B5EF4-FFF2-40B4-BE49-F238E27FC236}">
                  <a16:creationId xmlns:a16="http://schemas.microsoft.com/office/drawing/2014/main" id="{0787CDAE-A920-A926-17EE-2C201958D8BF}"/>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0" name="テキスト ボックス 109">
              <a:extLst>
                <a:ext uri="{FF2B5EF4-FFF2-40B4-BE49-F238E27FC236}">
                  <a16:creationId xmlns:a16="http://schemas.microsoft.com/office/drawing/2014/main" id="{F7F7B18F-0970-A780-6C7A-78C9496D6F76}"/>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1" name="テキスト ボックス 110">
              <a:extLst>
                <a:ext uri="{FF2B5EF4-FFF2-40B4-BE49-F238E27FC236}">
                  <a16:creationId xmlns:a16="http://schemas.microsoft.com/office/drawing/2014/main" id="{26030621-38E0-35E9-B1B1-D148822EB5AD}"/>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2" name="テキスト ボックス 111">
              <a:extLst>
                <a:ext uri="{FF2B5EF4-FFF2-40B4-BE49-F238E27FC236}">
                  <a16:creationId xmlns:a16="http://schemas.microsoft.com/office/drawing/2014/main" id="{340C0F69-A532-9DF8-44EA-F2E8012937B8}"/>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3" name="テキスト ボックス 112">
              <a:extLst>
                <a:ext uri="{FF2B5EF4-FFF2-40B4-BE49-F238E27FC236}">
                  <a16:creationId xmlns:a16="http://schemas.microsoft.com/office/drawing/2014/main" id="{C192EA6C-1B98-978C-675E-685A82659EB0}"/>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4" name="テキスト ボックス 113">
              <a:extLst>
                <a:ext uri="{FF2B5EF4-FFF2-40B4-BE49-F238E27FC236}">
                  <a16:creationId xmlns:a16="http://schemas.microsoft.com/office/drawing/2014/main" id="{BFBEDE63-E056-36B0-CE2A-646E56F1BAB8}"/>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5" name="テキスト ボックス 114">
              <a:extLst>
                <a:ext uri="{FF2B5EF4-FFF2-40B4-BE49-F238E27FC236}">
                  <a16:creationId xmlns:a16="http://schemas.microsoft.com/office/drawing/2014/main" id="{64E0C03C-3A32-410B-DF02-FD06270CCFE4}"/>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6" name="テキスト ボックス 115">
              <a:extLst>
                <a:ext uri="{FF2B5EF4-FFF2-40B4-BE49-F238E27FC236}">
                  <a16:creationId xmlns:a16="http://schemas.microsoft.com/office/drawing/2014/main" id="{1F4306B1-42F9-4042-1F5A-4E00E515D062}"/>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7" name="テキスト ボックス 116">
              <a:extLst>
                <a:ext uri="{FF2B5EF4-FFF2-40B4-BE49-F238E27FC236}">
                  <a16:creationId xmlns:a16="http://schemas.microsoft.com/office/drawing/2014/main" id="{C48B837B-3B70-EC56-18BC-C519736F16F3}"/>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00D808BE-6CCC-4A55-BE50-889259E57990}"/>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9" name="テキスト ボックス 118">
              <a:extLst>
                <a:ext uri="{FF2B5EF4-FFF2-40B4-BE49-F238E27FC236}">
                  <a16:creationId xmlns:a16="http://schemas.microsoft.com/office/drawing/2014/main" id="{D84A1D4D-CE54-BFAF-18AE-C71D7059801A}"/>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0" name="テキスト ボックス 119">
              <a:extLst>
                <a:ext uri="{FF2B5EF4-FFF2-40B4-BE49-F238E27FC236}">
                  <a16:creationId xmlns:a16="http://schemas.microsoft.com/office/drawing/2014/main" id="{5AA28433-B3E8-90D8-F34E-30E88B74A3AB}"/>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1" name="テキスト ボックス 120">
              <a:extLst>
                <a:ext uri="{FF2B5EF4-FFF2-40B4-BE49-F238E27FC236}">
                  <a16:creationId xmlns:a16="http://schemas.microsoft.com/office/drawing/2014/main" id="{A1A87927-CBB7-D9BA-BA81-0A2340F8C66E}"/>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2" name="テキスト ボックス 121">
              <a:extLst>
                <a:ext uri="{FF2B5EF4-FFF2-40B4-BE49-F238E27FC236}">
                  <a16:creationId xmlns:a16="http://schemas.microsoft.com/office/drawing/2014/main" id="{E07FCEFC-C946-D121-A355-CDEB4E37E5FD}"/>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C4560ED4-DF24-88DD-39C3-81E129279FF6}"/>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D1A7C5DE-DCAA-A994-8D7F-58275E9B7241}"/>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48A0730A-4F59-9515-597F-CBA611977DB9}"/>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A69F6D3C-8918-2FC3-7C18-B659AC2C7AEE}"/>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F5B2379D-33D0-9E98-CAEF-5871B449E8D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3A01CFCB-212C-8937-3AD4-B3C4E865BB3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B5E255FB-D43A-3314-2A82-888131F2BA4B}"/>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D8690D0D-CEB5-A737-80D3-BD3B0151C054}"/>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E9387050-48EF-5652-00B5-412C0E55D504}"/>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E0EE5923-CA4B-5B07-EC64-BEE0BB876180}"/>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062B5097-1A5E-0FFE-4ED3-A050859E7DD3}"/>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4" name="フローチャート: せん孔テープ 133">
              <a:extLst>
                <a:ext uri="{FF2B5EF4-FFF2-40B4-BE49-F238E27FC236}">
                  <a16:creationId xmlns:a16="http://schemas.microsoft.com/office/drawing/2014/main" id="{C2130AC2-71E5-E023-28F8-EB2BAC690883}"/>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DAE621A6-018A-B575-965F-38FEF4D282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136" name="矢印: 右 135">
              <a:extLst>
                <a:ext uri="{FF2B5EF4-FFF2-40B4-BE49-F238E27FC236}">
                  <a16:creationId xmlns:a16="http://schemas.microsoft.com/office/drawing/2014/main" id="{59AC827C-4268-FFCB-8342-14599125D9CC}"/>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矢印: 右 136">
              <a:extLst>
                <a:ext uri="{FF2B5EF4-FFF2-40B4-BE49-F238E27FC236}">
                  <a16:creationId xmlns:a16="http://schemas.microsoft.com/office/drawing/2014/main" id="{91B400E6-AAA2-C3AB-A56F-9F96014EA4C2}"/>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a:extLst>
                <a:ext uri="{FF2B5EF4-FFF2-40B4-BE49-F238E27FC236}">
                  <a16:creationId xmlns:a16="http://schemas.microsoft.com/office/drawing/2014/main" id="{643DEF51-F0E4-DE4B-2FB4-5C10F5142AB5}"/>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139" name="テキスト ボックス 138">
              <a:extLst>
                <a:ext uri="{FF2B5EF4-FFF2-40B4-BE49-F238E27FC236}">
                  <a16:creationId xmlns:a16="http://schemas.microsoft.com/office/drawing/2014/main" id="{74EB27DA-F818-E930-8DC3-9ECE94C626F0}"/>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カスタード方向に重みづけ</a:t>
              </a:r>
            </a:p>
          </p:txBody>
        </p:sp>
      </p:grpSp>
      <p:cxnSp>
        <p:nvCxnSpPr>
          <p:cNvPr id="38" name="直線コネクタ 37">
            <a:extLst>
              <a:ext uri="{FF2B5EF4-FFF2-40B4-BE49-F238E27FC236}">
                <a16:creationId xmlns:a16="http://schemas.microsoft.com/office/drawing/2014/main" id="{9BD98A5E-1436-89F6-1360-64CD421F52B7}"/>
              </a:ext>
            </a:extLst>
          </p:cNvPr>
          <p:cNvCxnSpPr/>
          <p:nvPr/>
        </p:nvCxnSpPr>
        <p:spPr>
          <a:xfrm flipH="1">
            <a:off x="5473593" y="2797789"/>
            <a:ext cx="16286" cy="1886872"/>
          </a:xfrm>
          <a:prstGeom prst="line">
            <a:avLst/>
          </a:prstGeom>
          <a:ln w="12700"/>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25267E84-1CCF-D664-D5A4-BD55364029F5}"/>
              </a:ext>
            </a:extLst>
          </p:cNvPr>
          <p:cNvSpPr txBox="1"/>
          <p:nvPr/>
        </p:nvSpPr>
        <p:spPr>
          <a:xfrm>
            <a:off x="562890" y="36326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固有性が大きい語彙に重みを付けると</a:t>
            </a:r>
          </a:p>
        </p:txBody>
      </p:sp>
    </p:spTree>
    <p:extLst>
      <p:ext uri="{BB962C8B-B14F-4D97-AF65-F5344CB8AC3E}">
        <p14:creationId xmlns:p14="http://schemas.microsoft.com/office/powerpoint/2010/main" val="22094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FF9D3B-8321-41F0-B132-800DE70D05BF}"/>
              </a:ext>
            </a:extLst>
          </p:cNvPr>
          <p:cNvSpPr txBox="1"/>
          <p:nvPr/>
        </p:nvSpPr>
        <p:spPr>
          <a:xfrm>
            <a:off x="419375" y="249236"/>
            <a:ext cx="750237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固有性の重み</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語彙の偏り度合いの計算</a:t>
            </a:r>
          </a:p>
        </p:txBody>
      </p:sp>
      <p:sp>
        <p:nvSpPr>
          <p:cNvPr id="3" name="テキスト ボックス 2">
            <a:extLst>
              <a:ext uri="{FF2B5EF4-FFF2-40B4-BE49-F238E27FC236}">
                <a16:creationId xmlns:a16="http://schemas.microsoft.com/office/drawing/2014/main" id="{0AD67B77-6406-4F38-B28A-8796F24667C1}"/>
              </a:ext>
            </a:extLst>
          </p:cNvPr>
          <p:cNvSpPr txBox="1"/>
          <p:nvPr/>
        </p:nvSpPr>
        <p:spPr>
          <a:xfrm>
            <a:off x="419374" y="841007"/>
            <a:ext cx="11103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プリンのクチコミ文書に偏って出現する語彙に重みをつければ、プリンらしさを特徴判別しやすくなる</a:t>
            </a:r>
          </a:p>
        </p:txBody>
      </p:sp>
      <p:sp>
        <p:nvSpPr>
          <p:cNvPr id="4" name="テキスト ボックス 3">
            <a:extLst>
              <a:ext uri="{FF2B5EF4-FFF2-40B4-BE49-F238E27FC236}">
                <a16:creationId xmlns:a16="http://schemas.microsoft.com/office/drawing/2014/main" id="{B08EF370-535C-443F-8315-5735CF12CDD2}"/>
              </a:ext>
            </a:extLst>
          </p:cNvPr>
          <p:cNvSpPr txBox="1"/>
          <p:nvPr/>
        </p:nvSpPr>
        <p:spPr>
          <a:xfrm>
            <a:off x="1643657" y="1854302"/>
            <a:ext cx="4160111" cy="461665"/>
          </a:xfrm>
          <a:prstGeom prst="rect">
            <a:avLst/>
          </a:prstGeom>
          <a:noFill/>
        </p:spPr>
        <p:txBody>
          <a:bodyPr wrap="square" rtlCol="0">
            <a:spAutoFit/>
          </a:bodyPr>
          <a:lstStyle/>
          <a:p>
            <a:pPr algn="l"/>
            <a:r>
              <a:rPr kumimoji="1" lang="ja-JP" altLang="en-US" sz="2400" u="sng" dirty="0">
                <a:latin typeface="メイリオ" panose="020B0604030504040204" pitchFamily="50" charset="-128"/>
                <a:ea typeface="メイリオ" panose="020B0604030504040204" pitchFamily="50" charset="-128"/>
              </a:rPr>
              <a:t>偏り度合の指標</a:t>
            </a:r>
            <a:r>
              <a:rPr kumimoji="1" lang="en-US" altLang="ja-JP" sz="2400" u="sng" dirty="0">
                <a:latin typeface="メイリオ" panose="020B0604030504040204" pitchFamily="50" charset="-128"/>
                <a:ea typeface="メイリオ" panose="020B0604030504040204" pitchFamily="50" charset="-128"/>
              </a:rPr>
              <a:t>(TF-IDF)</a:t>
            </a:r>
            <a:endParaRPr kumimoji="1" lang="ja-JP" altLang="en-US" sz="2400" u="sng"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774833A-E11B-452D-B7A4-6523F2B8F0A8}"/>
                  </a:ext>
                </a:extLst>
              </p:cNvPr>
              <p:cNvSpPr txBox="1"/>
              <p:nvPr/>
            </p:nvSpPr>
            <p:spPr>
              <a:xfrm>
                <a:off x="1673957" y="2184904"/>
                <a:ext cx="8865697" cy="83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各文書中の語彙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の出現頻度</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m:t>
                      </m:r>
                      <m:func>
                        <m:funcPr>
                          <m:ctrlPr>
                            <a:rPr kumimoji="1" lang="en-US" altLang="ja-JP" sz="2400" b="0" i="1" smtClean="0">
                              <a:latin typeface="Cambria Math" panose="02040503050406030204" pitchFamily="18" charset="0"/>
                              <a:ea typeface="Cambria Math" panose="02040503050406030204" pitchFamily="18" charset="0"/>
                            </a:rPr>
                          </m:ctrlPr>
                        </m:funcPr>
                        <m:fName>
                          <m:r>
                            <m:rPr>
                              <m:sty m:val="p"/>
                            </m:rPr>
                            <a:rPr kumimoji="1" lang="en-US" altLang="ja-JP" sz="2400" b="0" i="0" smtClean="0">
                              <a:latin typeface="Cambria Math" panose="02040503050406030204" pitchFamily="18" charset="0"/>
                              <a:ea typeface="Cambria Math" panose="02040503050406030204" pitchFamily="18" charset="0"/>
                            </a:rPr>
                            <m:t>log</m:t>
                          </m:r>
                        </m:fName>
                        <m:e>
                          <m:d>
                            <m:dPr>
                              <m:ctrlPr>
                                <a:rPr kumimoji="1" lang="en-US" altLang="ja-JP" sz="2400" i="1">
                                  <a:latin typeface="Cambria Math" panose="02040503050406030204" pitchFamily="18" charset="0"/>
                                  <a:ea typeface="Cambria Math" panose="02040503050406030204" pitchFamily="18" charset="0"/>
                                </a:rPr>
                              </m:ctrlPr>
                            </m:dPr>
                            <m:e>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文書の総数</m:t>
                                  </m:r>
                                </m:num>
                                <m:den>
                                  <m:r>
                                    <a:rPr kumimoji="1" lang="ja-JP" altLang="en-US" sz="2400" i="1">
                                      <a:latin typeface="Cambria Math" panose="02040503050406030204" pitchFamily="18" charset="0"/>
                                      <a:ea typeface="メイリオ" panose="020B0604030504040204" pitchFamily="50" charset="-128"/>
                                    </a:rPr>
                                    <m:t>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が出現する文書の数</m:t>
                                  </m:r>
                                </m:den>
                              </m:f>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6774833A-E11B-452D-B7A4-6523F2B8F0A8}"/>
                  </a:ext>
                </a:extLst>
              </p:cNvPr>
              <p:cNvSpPr txBox="1">
                <a:spLocks noRot="1" noChangeAspect="1" noMove="1" noResize="1" noEditPoints="1" noAdjustHandles="1" noChangeArrowheads="1" noChangeShapeType="1" noTextEdit="1"/>
              </p:cNvSpPr>
              <p:nvPr/>
            </p:nvSpPr>
            <p:spPr>
              <a:xfrm>
                <a:off x="1673957" y="2184904"/>
                <a:ext cx="8865697" cy="838756"/>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D454D78-F20F-4B7E-B88A-D21AAD99C8DB}"/>
              </a:ext>
            </a:extLst>
          </p:cNvPr>
          <p:cNvSpPr txBox="1"/>
          <p:nvPr/>
        </p:nvSpPr>
        <p:spPr>
          <a:xfrm>
            <a:off x="6254809" y="4387676"/>
            <a:ext cx="4392890"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特定の文書に集中して出現する語彙ほど値が大きくなる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（対数をとることで、この数字が極端に大きくなることを避けている）</a:t>
            </a:r>
          </a:p>
        </p:txBody>
      </p:sp>
      <p:pic>
        <p:nvPicPr>
          <p:cNvPr id="7" name="Picture 2" descr="「自然対数」の画像検索結果">
            <a:extLst>
              <a:ext uri="{FF2B5EF4-FFF2-40B4-BE49-F238E27FC236}">
                <a16:creationId xmlns:a16="http://schemas.microsoft.com/office/drawing/2014/main" id="{6172066A-3921-4156-9B9E-9AB11C85E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167928"/>
            <a:ext cx="4279767" cy="2674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D189FC-A612-46B9-AFA8-B2A9D4391D1D}"/>
                  </a:ext>
                </a:extLst>
              </p:cNvPr>
              <p:cNvSpPr txBox="1"/>
              <p:nvPr/>
            </p:nvSpPr>
            <p:spPr>
              <a:xfrm>
                <a:off x="2968921" y="3983262"/>
                <a:ext cx="15095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27D189FC-A612-46B9-AFA8-B2A9D4391D1D}"/>
                  </a:ext>
                </a:extLst>
              </p:cNvPr>
              <p:cNvSpPr txBox="1">
                <a:spLocks noRot="1" noChangeAspect="1" noMove="1" noResize="1" noEditPoints="1" noAdjustHandles="1" noChangeArrowheads="1" noChangeShapeType="1" noTextEdit="1"/>
              </p:cNvSpPr>
              <p:nvPr/>
            </p:nvSpPr>
            <p:spPr>
              <a:xfrm>
                <a:off x="2968921" y="3983262"/>
                <a:ext cx="1509580" cy="369332"/>
              </a:xfrm>
              <a:prstGeom prst="rect">
                <a:avLst/>
              </a:prstGeom>
              <a:blipFill>
                <a:blip r:embed="rId4"/>
                <a:stretch>
                  <a:fillRect l="-3226" t="-4918" r="-5645" b="-29508"/>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2782F0EE-7A75-4A07-97EE-A14F51E8B556}"/>
              </a:ext>
            </a:extLst>
          </p:cNvPr>
          <p:cNvSpPr/>
          <p:nvPr/>
        </p:nvSpPr>
        <p:spPr>
          <a:xfrm rot="5400000">
            <a:off x="8041288" y="988069"/>
            <a:ext cx="433633" cy="4484462"/>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5FAC6C-61F9-4424-ACC9-5A53857E0CA8}"/>
              </a:ext>
            </a:extLst>
          </p:cNvPr>
          <p:cNvSpPr txBox="1"/>
          <p:nvPr/>
        </p:nvSpPr>
        <p:spPr>
          <a:xfrm>
            <a:off x="1805359" y="3311870"/>
            <a:ext cx="383670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TF(Term Frequency)</a:t>
            </a:r>
            <a:endParaRPr kumimoji="1" lang="ja-JP" altLang="en-US" sz="2400"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BC80F32A-8DA8-433E-86AE-E959429BBC7D}"/>
              </a:ext>
            </a:extLst>
          </p:cNvPr>
          <p:cNvSpPr/>
          <p:nvPr/>
        </p:nvSpPr>
        <p:spPr>
          <a:xfrm rot="5400000">
            <a:off x="3470635" y="1066166"/>
            <a:ext cx="433633" cy="3780149"/>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1688A71-A797-4A9F-896D-247E13E54A8F}"/>
              </a:ext>
            </a:extLst>
          </p:cNvPr>
          <p:cNvSpPr txBox="1"/>
          <p:nvPr/>
        </p:nvSpPr>
        <p:spPr>
          <a:xfrm>
            <a:off x="6254809" y="3556679"/>
            <a:ext cx="4637988" cy="830997"/>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IDF(Inverse Document Frequency)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AFBD0AB-AD16-4CBB-B018-34E6F0F370A7}"/>
                  </a:ext>
                </a:extLst>
              </p:cNvPr>
              <p:cNvSpPr txBox="1"/>
              <p:nvPr/>
            </p:nvSpPr>
            <p:spPr>
              <a:xfrm>
                <a:off x="2466680" y="6204556"/>
                <a:ext cx="149983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0=</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AFBD0AB-AD16-4CBB-B018-34E6F0F370A7}"/>
                  </a:ext>
                </a:extLst>
              </p:cNvPr>
              <p:cNvSpPr txBox="1">
                <a:spLocks noRot="1" noChangeAspect="1" noMove="1" noResize="1" noEditPoints="1" noAdjustHandles="1" noChangeArrowheads="1" noChangeShapeType="1" noTextEdit="1"/>
              </p:cNvSpPr>
              <p:nvPr/>
            </p:nvSpPr>
            <p:spPr>
              <a:xfrm>
                <a:off x="2466680" y="6204556"/>
                <a:ext cx="1499834" cy="369332"/>
              </a:xfrm>
              <a:prstGeom prst="rect">
                <a:avLst/>
              </a:prstGeom>
              <a:blipFill>
                <a:blip r:embed="rId5"/>
                <a:stretch>
                  <a:fillRect l="-3252" t="-5000" r="-5691" b="-30000"/>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F710819-C1F1-4A0B-BC08-CE031B5FC2E1}"/>
              </a:ext>
            </a:extLst>
          </p:cNvPr>
          <p:cNvCxnSpPr/>
          <p:nvPr/>
        </p:nvCxnSpPr>
        <p:spPr>
          <a:xfrm flipH="1" flipV="1">
            <a:off x="2466680" y="5816338"/>
            <a:ext cx="196516" cy="388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20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BC00576-5DB6-7C5D-2790-8D0455CF3F44}"/>
              </a:ext>
            </a:extLst>
          </p:cNvPr>
          <p:cNvSpPr txBox="1"/>
          <p:nvPr/>
        </p:nvSpPr>
        <p:spPr>
          <a:xfrm>
            <a:off x="452889" y="320823"/>
            <a:ext cx="372890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TF-IDF</a:t>
            </a:r>
            <a:r>
              <a:rPr kumimoji="1" lang="ja-JP" altLang="en-US" sz="3200" dirty="0">
                <a:latin typeface="メイリオ" panose="020B0604030504040204" pitchFamily="50" charset="-128"/>
                <a:ea typeface="メイリオ" panose="020B0604030504040204" pitchFamily="50" charset="-128"/>
              </a:rPr>
              <a:t>による</a:t>
            </a:r>
            <a:r>
              <a:rPr kumimoji="1" lang="en-US" altLang="ja-JP" sz="3200" dirty="0" err="1">
                <a:latin typeface="メイリオ" panose="020B0604030504040204" pitchFamily="50" charset="-128"/>
                <a:ea typeface="メイリオ" panose="020B0604030504040204" pitchFamily="50" charset="-128"/>
              </a:rPr>
              <a:t>BoW</a:t>
            </a:r>
            <a:endParaRPr kumimoji="1" lang="en-US" altLang="ja-JP"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A935AE7-0450-222B-0CD0-62A9358CFD9E}"/>
              </a:ext>
            </a:extLst>
          </p:cNvPr>
          <p:cNvSpPr txBox="1"/>
          <p:nvPr/>
        </p:nvSpPr>
        <p:spPr>
          <a:xfrm>
            <a:off x="452889" y="1184549"/>
            <a:ext cx="10566946" cy="1200329"/>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の値を単純な語彙数の代わりに</a:t>
            </a: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にすると、語彙の固有性を反映した語彙数となる。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を特徴量にすると、識別精度が相当向上するはず（演習）</a:t>
            </a:r>
          </a:p>
        </p:txBody>
      </p:sp>
    </p:spTree>
    <p:extLst>
      <p:ext uri="{BB962C8B-B14F-4D97-AF65-F5344CB8AC3E}">
        <p14:creationId xmlns:p14="http://schemas.microsoft.com/office/powerpoint/2010/main" val="399861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B82089B-711C-6965-2E4E-BC3A9188EA39}"/>
              </a:ext>
            </a:extLst>
          </p:cNvPr>
          <p:cNvSpPr txBox="1"/>
          <p:nvPr/>
        </p:nvSpPr>
        <p:spPr>
          <a:xfrm>
            <a:off x="657225" y="514350"/>
            <a:ext cx="653736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a:t>
            </a:r>
            <a:r>
              <a:rPr kumimoji="1" lang="ja-JP" altLang="en-US" sz="3200" dirty="0">
                <a:latin typeface="メイリオ" panose="020B0604030504040204" pitchFamily="50" charset="-128"/>
                <a:ea typeface="メイリオ" panose="020B0604030504040204" pitchFamily="50" charset="-128"/>
              </a:rPr>
              <a:t>最近傍法（</a:t>
            </a:r>
            <a:r>
              <a:rPr kumimoji="1" lang="en-US" altLang="ja-JP" sz="3200" dirty="0">
                <a:latin typeface="メイリオ" panose="020B0604030504040204" pitchFamily="50" charset="-128"/>
                <a:ea typeface="メイリオ" panose="020B0604030504040204" pitchFamily="50" charset="-128"/>
              </a:rPr>
              <a:t>K-nearest neighbor)</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95B03DD-F23D-CDB4-CB9F-9C4154C0D276}"/>
              </a:ext>
            </a:extLst>
          </p:cNvPr>
          <p:cNvSpPr txBox="1"/>
          <p:nvPr/>
        </p:nvSpPr>
        <p:spPr>
          <a:xfrm>
            <a:off x="849072" y="1099125"/>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もっともシンプルな教師あり学習</a:t>
            </a:r>
          </a:p>
        </p:txBody>
      </p:sp>
      <p:pic>
        <p:nvPicPr>
          <p:cNvPr id="4" name="Picture 2" descr="スクリーンショット 2016-05-04 3.33.02.png">
            <a:extLst>
              <a:ext uri="{FF2B5EF4-FFF2-40B4-BE49-F238E27FC236}">
                <a16:creationId xmlns:a16="http://schemas.microsoft.com/office/drawing/2014/main" id="{8F8804A8-564C-2DF3-BA45-E22B49EFF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255" y="3562692"/>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D6DE20D-7D58-26AB-452B-65EF5A95CAB0}"/>
              </a:ext>
            </a:extLst>
          </p:cNvPr>
          <p:cNvSpPr txBox="1"/>
          <p:nvPr/>
        </p:nvSpPr>
        <p:spPr>
          <a:xfrm>
            <a:off x="890568" y="1548341"/>
            <a:ext cx="10577532" cy="1077218"/>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学習データをベクトル空間上にプロットしておき、未知のデータが得られたら、そこから距離が近い順に任意の</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個を取得し、多数決でデータが属するクラスを推定する。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K : </a:t>
            </a:r>
            <a:r>
              <a:rPr kumimoji="1" lang="ja-JP" altLang="en-US" sz="2400" b="1" dirty="0">
                <a:latin typeface="メイリオ" panose="020B0604030504040204" pitchFamily="50" charset="-128"/>
                <a:ea typeface="メイリオ" panose="020B0604030504040204" pitchFamily="50" charset="-128"/>
              </a:rPr>
              <a:t>可変（ハイパーパラメータと呼ばれる）</a:t>
            </a:r>
          </a:p>
        </p:txBody>
      </p:sp>
      <p:sp>
        <p:nvSpPr>
          <p:cNvPr id="6" name="テキスト ボックス 5">
            <a:extLst>
              <a:ext uri="{FF2B5EF4-FFF2-40B4-BE49-F238E27FC236}">
                <a16:creationId xmlns:a16="http://schemas.microsoft.com/office/drawing/2014/main" id="{A1223188-54F7-1826-43D1-E59C9C87E180}"/>
              </a:ext>
            </a:extLst>
          </p:cNvPr>
          <p:cNvSpPr txBox="1"/>
          <p:nvPr/>
        </p:nvSpPr>
        <p:spPr>
          <a:xfrm>
            <a:off x="781051" y="3480253"/>
            <a:ext cx="4962525" cy="3170099"/>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既知のデータ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学習データ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を黄色</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と紫の丸としてプロットしておく。</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2.K</a:t>
            </a:r>
            <a:r>
              <a:rPr kumimoji="1" lang="ja-JP" altLang="en-US" sz="2000" dirty="0">
                <a:latin typeface="メイリオ" panose="020B0604030504040204" pitchFamily="50" charset="-128"/>
                <a:ea typeface="メイリオ" panose="020B0604030504040204" pitchFamily="50" charset="-128"/>
              </a:rPr>
              <a:t>の数を決めておく。</a:t>
            </a:r>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とか。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未知のデータとして赤い星が得られ</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たら、近い点から３つ取得する。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その３つのクラスの多数決で、属</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するクラスを推定。</a:t>
            </a:r>
          </a:p>
        </p:txBody>
      </p:sp>
      <p:sp>
        <p:nvSpPr>
          <p:cNvPr id="7" name="テキスト ボックス 6">
            <a:extLst>
              <a:ext uri="{FF2B5EF4-FFF2-40B4-BE49-F238E27FC236}">
                <a16:creationId xmlns:a16="http://schemas.microsoft.com/office/drawing/2014/main" id="{2CBA648C-4D84-E7B2-26E1-2EC67B02C715}"/>
              </a:ext>
            </a:extLst>
          </p:cNvPr>
          <p:cNvSpPr txBox="1"/>
          <p:nvPr/>
        </p:nvSpPr>
        <p:spPr>
          <a:xfrm>
            <a:off x="5112161" y="2808616"/>
            <a:ext cx="5470114" cy="707886"/>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B(</a:t>
            </a:r>
            <a:r>
              <a:rPr kumimoji="1" lang="ja-JP" altLang="en-US" sz="2000" dirty="0">
                <a:latin typeface="メイリオ" panose="020B0604030504040204" pitchFamily="50" charset="-128"/>
                <a:ea typeface="メイリオ" panose="020B0604030504040204" pitchFamily="50" charset="-128"/>
              </a:rPr>
              <a:t>シュークリーム</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K=6:</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A(</a:t>
            </a:r>
            <a:r>
              <a:rPr kumimoji="1" lang="ja-JP" altLang="en-US" sz="2000" dirty="0">
                <a:latin typeface="メイリオ" panose="020B0604030504040204" pitchFamily="50" charset="-128"/>
                <a:ea typeface="メイリオ" panose="020B0604030504040204" pitchFamily="50" charset="-128"/>
              </a:rPr>
              <a:t>プリン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p>
        </p:txBody>
      </p:sp>
      <p:sp>
        <p:nvSpPr>
          <p:cNvPr id="8" name="テキスト ボックス 7">
            <a:extLst>
              <a:ext uri="{FF2B5EF4-FFF2-40B4-BE49-F238E27FC236}">
                <a16:creationId xmlns:a16="http://schemas.microsoft.com/office/drawing/2014/main" id="{D25A07E2-A4DB-969E-6BB3-271C563F1F6C}"/>
              </a:ext>
            </a:extLst>
          </p:cNvPr>
          <p:cNvSpPr txBox="1"/>
          <p:nvPr/>
        </p:nvSpPr>
        <p:spPr>
          <a:xfrm>
            <a:off x="919257" y="2842131"/>
            <a:ext cx="4081567"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K</a:t>
            </a:r>
            <a:r>
              <a:rPr kumimoji="1" lang="ja-JP" altLang="en-US" sz="2400" u="sng" dirty="0">
                <a:latin typeface="メイリオ" panose="020B0604030504040204" pitchFamily="50" charset="-128"/>
                <a:ea typeface="メイリオ" panose="020B0604030504040204" pitchFamily="50" charset="-128"/>
              </a:rPr>
              <a:t>が変わると分類が変わる！</a:t>
            </a:r>
            <a:endParaRPr kumimoji="1" lang="en-US" altLang="ja-JP" sz="2400" u="sng"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27AE4B1-6A08-7454-434F-92B247FC2A16}"/>
              </a:ext>
            </a:extLst>
          </p:cNvPr>
          <p:cNvSpPr txBox="1"/>
          <p:nvPr/>
        </p:nvSpPr>
        <p:spPr>
          <a:xfrm>
            <a:off x="5965550" y="5775709"/>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11CC1E85-80C0-4C14-82D1-24E2A0594BB7}"/>
              </a:ext>
            </a:extLst>
          </p:cNvPr>
          <p:cNvSpPr txBox="1"/>
          <p:nvPr/>
        </p:nvSpPr>
        <p:spPr>
          <a:xfrm>
            <a:off x="6535394" y="361726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2959291-89EB-DED1-CA6E-F94A47D6E9BD}"/>
              </a:ext>
            </a:extLst>
          </p:cNvPr>
          <p:cNvSpPr txBox="1"/>
          <p:nvPr/>
        </p:nvSpPr>
        <p:spPr>
          <a:xfrm>
            <a:off x="9453773" y="3699559"/>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 name="テキスト ボックス 12">
            <a:extLst>
              <a:ext uri="{FF2B5EF4-FFF2-40B4-BE49-F238E27FC236}">
                <a16:creationId xmlns:a16="http://schemas.microsoft.com/office/drawing/2014/main" id="{3CC2BF9A-4956-9D79-F935-910B9D07F554}"/>
              </a:ext>
            </a:extLst>
          </p:cNvPr>
          <p:cNvSpPr txBox="1"/>
          <p:nvPr/>
        </p:nvSpPr>
        <p:spPr>
          <a:xfrm>
            <a:off x="9443005" y="4043946"/>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Tree>
    <p:extLst>
      <p:ext uri="{BB962C8B-B14F-4D97-AF65-F5344CB8AC3E}">
        <p14:creationId xmlns:p14="http://schemas.microsoft.com/office/powerpoint/2010/main" val="143645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スクリーンショット 2016-05-04 3.33.02.png">
            <a:extLst>
              <a:ext uri="{FF2B5EF4-FFF2-40B4-BE49-F238E27FC236}">
                <a16:creationId xmlns:a16="http://schemas.microsoft.com/office/drawing/2014/main" id="{47BADEAE-9B6E-ED3E-4A19-F89F9A97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280" y="1151041"/>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E7A76A66-6B5C-7F5C-0FC7-3DDC67D79355}"/>
              </a:ext>
            </a:extLst>
          </p:cNvPr>
          <p:cNvSpPr txBox="1"/>
          <p:nvPr/>
        </p:nvSpPr>
        <p:spPr>
          <a:xfrm>
            <a:off x="1974575" y="336405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F0EEF0E7-02DA-1EDA-BA1D-7CD05D79E283}"/>
              </a:ext>
            </a:extLst>
          </p:cNvPr>
          <p:cNvSpPr txBox="1"/>
          <p:nvPr/>
        </p:nvSpPr>
        <p:spPr>
          <a:xfrm>
            <a:off x="2544419" y="1205617"/>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31C561DB-6846-2052-5D3A-CAE5CC2CCE75}"/>
              </a:ext>
            </a:extLst>
          </p:cNvPr>
          <p:cNvSpPr txBox="1"/>
          <p:nvPr/>
        </p:nvSpPr>
        <p:spPr>
          <a:xfrm>
            <a:off x="483005" y="395173"/>
            <a:ext cx="434766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による学習・予測</a:t>
            </a:r>
          </a:p>
        </p:txBody>
      </p:sp>
      <p:sp>
        <p:nvSpPr>
          <p:cNvPr id="6" name="楕円 5">
            <a:extLst>
              <a:ext uri="{FF2B5EF4-FFF2-40B4-BE49-F238E27FC236}">
                <a16:creationId xmlns:a16="http://schemas.microsoft.com/office/drawing/2014/main" id="{DF6481F8-0492-0D0A-CC2B-5BB6C0323B57}"/>
              </a:ext>
            </a:extLst>
          </p:cNvPr>
          <p:cNvSpPr/>
          <p:nvPr/>
        </p:nvSpPr>
        <p:spPr>
          <a:xfrm>
            <a:off x="3333751" y="2569923"/>
            <a:ext cx="342900" cy="3714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9621FFF-83B7-160B-2205-C033DB38BD26}"/>
              </a:ext>
            </a:extLst>
          </p:cNvPr>
          <p:cNvSpPr txBox="1"/>
          <p:nvPr/>
        </p:nvSpPr>
        <p:spPr>
          <a:xfrm>
            <a:off x="1666875" y="4360761"/>
            <a:ext cx="494347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最近傍の点の数</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を決める（点線の円がいわば決定境界</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注</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p>
        </p:txBody>
      </p:sp>
      <p:pic>
        <p:nvPicPr>
          <p:cNvPr id="8" name="Picture 2" descr="スクリーンショット 2016-05-04 3.33.02.png">
            <a:extLst>
              <a:ext uri="{FF2B5EF4-FFF2-40B4-BE49-F238E27FC236}">
                <a16:creationId xmlns:a16="http://schemas.microsoft.com/office/drawing/2014/main" id="{B66AEAD5-C25C-E045-155C-2AC26CF03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705" y="120561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37EBFC5-0100-3091-7E54-92A6034614B3}"/>
              </a:ext>
            </a:extLst>
          </p:cNvPr>
          <p:cNvSpPr txBox="1"/>
          <p:nvPr/>
        </p:nvSpPr>
        <p:spPr>
          <a:xfrm>
            <a:off x="6899000" y="341863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08B51688-D6A7-B96D-E9DC-6866C73F14DE}"/>
              </a:ext>
            </a:extLst>
          </p:cNvPr>
          <p:cNvSpPr txBox="1"/>
          <p:nvPr/>
        </p:nvSpPr>
        <p:spPr>
          <a:xfrm>
            <a:off x="7468844" y="126019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FE934083-C53D-A803-449B-1C16AC829C31}"/>
              </a:ext>
            </a:extLst>
          </p:cNvPr>
          <p:cNvSpPr txBox="1"/>
          <p:nvPr/>
        </p:nvSpPr>
        <p:spPr>
          <a:xfrm>
            <a:off x="7235222" y="4246615"/>
            <a:ext cx="286488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K=3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B</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24CB0954-FCFC-B8F7-0482-02A2C0433FC9}"/>
              </a:ext>
            </a:extLst>
          </p:cNvPr>
          <p:cNvSpPr txBox="1"/>
          <p:nvPr/>
        </p:nvSpPr>
        <p:spPr>
          <a:xfrm>
            <a:off x="7233619" y="4664253"/>
            <a:ext cx="28664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K=6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A</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図表 17">
            <a:extLst>
              <a:ext uri="{FF2B5EF4-FFF2-40B4-BE49-F238E27FC236}">
                <a16:creationId xmlns:a16="http://schemas.microsoft.com/office/drawing/2014/main" id="{5A6A8792-1AE3-BD6C-04E1-92671CFEF200}"/>
              </a:ext>
            </a:extLst>
          </p:cNvPr>
          <p:cNvGraphicFramePr/>
          <p:nvPr/>
        </p:nvGraphicFramePr>
        <p:xfrm>
          <a:off x="1974575" y="5154415"/>
          <a:ext cx="9072876" cy="830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テキスト ボックス 18">
            <a:extLst>
              <a:ext uri="{FF2B5EF4-FFF2-40B4-BE49-F238E27FC236}">
                <a16:creationId xmlns:a16="http://schemas.microsoft.com/office/drawing/2014/main" id="{A023EEA0-2B33-9711-ED46-45F183E742C2}"/>
              </a:ext>
            </a:extLst>
          </p:cNvPr>
          <p:cNvSpPr txBox="1"/>
          <p:nvPr/>
        </p:nvSpPr>
        <p:spPr>
          <a:xfrm>
            <a:off x="874380" y="6001162"/>
            <a:ext cx="10965195"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（注）★が与えられた都度円が変わる。つまり今まで述べてきた固定的な決定境界を引いているわけではないので学習してないとも言える（</a:t>
            </a:r>
            <a:r>
              <a:rPr kumimoji="1" lang="en-US" altLang="ja-JP" dirty="0">
                <a:latin typeface="メイリオ" panose="020B0604030504040204" pitchFamily="50" charset="-128"/>
                <a:ea typeface="メイリオ" panose="020B0604030504040204" pitchFamily="50" charset="-128"/>
              </a:rPr>
              <a:t>p.179</a:t>
            </a:r>
            <a:r>
              <a:rPr kumimoji="1" lang="ja-JP" altLang="en-US" dirty="0">
                <a:latin typeface="メイリオ" panose="020B0604030504040204" pitchFamily="50" charset="-128"/>
                <a:ea typeface="メイリオ" panose="020B0604030504040204" pitchFamily="50" charset="-128"/>
              </a:rPr>
              <a:t>中段：「</a:t>
            </a:r>
            <a:r>
              <a:rPr kumimoji="1" lang="en-US" altLang="ja-JP" dirty="0">
                <a:latin typeface="メイリオ" panose="020B0604030504040204" pitchFamily="50" charset="-128"/>
                <a:ea typeface="メイリオ" panose="020B0604030504040204" pitchFamily="50" charset="-128"/>
              </a:rPr>
              <a:t>KNN</a:t>
            </a:r>
            <a:r>
              <a:rPr kumimoji="1" lang="ja-JP" altLang="en-US" dirty="0">
                <a:latin typeface="メイリオ" panose="020B0604030504040204" pitchFamily="50" charset="-128"/>
                <a:ea typeface="メイリオ" panose="020B0604030504040204" pitchFamily="50" charset="-128"/>
              </a:rPr>
              <a:t>には学習というフェーズがない」）が、</a:t>
            </a:r>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を決めることが円の大きさを決めるので学習とみなします。</a:t>
            </a:r>
          </a:p>
        </p:txBody>
      </p:sp>
    </p:spTree>
    <p:extLst>
      <p:ext uri="{BB962C8B-B14F-4D97-AF65-F5344CB8AC3E}">
        <p14:creationId xmlns:p14="http://schemas.microsoft.com/office/powerpoint/2010/main" val="889441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A1E1F-2AD3-DC03-B209-FC6CDF72465C}"/>
              </a:ext>
            </a:extLst>
          </p:cNvPr>
          <p:cNvSpPr txBox="1"/>
          <p:nvPr/>
        </p:nvSpPr>
        <p:spPr>
          <a:xfrm>
            <a:off x="971550" y="390346"/>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9" name="テキスト ボックス 8">
            <a:extLst>
              <a:ext uri="{FF2B5EF4-FFF2-40B4-BE49-F238E27FC236}">
                <a16:creationId xmlns:a16="http://schemas.microsoft.com/office/drawing/2014/main" id="{A2B45022-CE2C-427F-3B00-5E988AD2469D}"/>
              </a:ext>
            </a:extLst>
          </p:cNvPr>
          <p:cNvSpPr txBox="1"/>
          <p:nvPr/>
        </p:nvSpPr>
        <p:spPr>
          <a:xfrm>
            <a:off x="7325231" y="4841942"/>
            <a:ext cx="492443"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卵</a:t>
            </a:r>
          </a:p>
        </p:txBody>
      </p:sp>
      <p:sp>
        <p:nvSpPr>
          <p:cNvPr id="38" name="テキスト ボックス 37">
            <a:extLst>
              <a:ext uri="{FF2B5EF4-FFF2-40B4-BE49-F238E27FC236}">
                <a16:creationId xmlns:a16="http://schemas.microsoft.com/office/drawing/2014/main" id="{E8B84147-C7AA-8E6D-2BDF-939E20A632C1}"/>
              </a:ext>
            </a:extLst>
          </p:cNvPr>
          <p:cNvSpPr txBox="1"/>
          <p:nvPr/>
        </p:nvSpPr>
        <p:spPr>
          <a:xfrm rot="3925103">
            <a:off x="8024248" y="44511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F4569D83-6EC0-864C-FEAE-24435A795314}"/>
              </a:ext>
            </a:extLst>
          </p:cNvPr>
          <p:cNvSpPr txBox="1"/>
          <p:nvPr/>
        </p:nvSpPr>
        <p:spPr>
          <a:xfrm rot="3925103">
            <a:off x="8025949" y="413789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55592943-C50F-8A29-252C-2D9871737FFF}"/>
              </a:ext>
            </a:extLst>
          </p:cNvPr>
          <p:cNvSpPr txBox="1"/>
          <p:nvPr/>
        </p:nvSpPr>
        <p:spPr>
          <a:xfrm>
            <a:off x="9122658" y="366674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1" name="テキスト ボックス 40">
            <a:extLst>
              <a:ext uri="{FF2B5EF4-FFF2-40B4-BE49-F238E27FC236}">
                <a16:creationId xmlns:a16="http://schemas.microsoft.com/office/drawing/2014/main" id="{3A16C3B0-297D-C929-29C6-A772086263F4}"/>
              </a:ext>
            </a:extLst>
          </p:cNvPr>
          <p:cNvSpPr txBox="1"/>
          <p:nvPr/>
        </p:nvSpPr>
        <p:spPr>
          <a:xfrm>
            <a:off x="9168370" y="394948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pic>
        <p:nvPicPr>
          <p:cNvPr id="43" name="図 42">
            <a:extLst>
              <a:ext uri="{FF2B5EF4-FFF2-40B4-BE49-F238E27FC236}">
                <a16:creationId xmlns:a16="http://schemas.microsoft.com/office/drawing/2014/main" id="{7BEF9650-30F2-C1CF-FF00-9D81FEB33F46}"/>
              </a:ext>
            </a:extLst>
          </p:cNvPr>
          <p:cNvPicPr>
            <a:picLocks noChangeAspect="1"/>
          </p:cNvPicPr>
          <p:nvPr/>
        </p:nvPicPr>
        <p:blipFill>
          <a:blip r:embed="rId2"/>
          <a:stretch>
            <a:fillRect/>
          </a:stretch>
        </p:blipFill>
        <p:spPr>
          <a:xfrm>
            <a:off x="2892717" y="1724730"/>
            <a:ext cx="4921916" cy="3095118"/>
          </a:xfrm>
          <a:prstGeom prst="rect">
            <a:avLst/>
          </a:prstGeom>
        </p:spPr>
      </p:pic>
      <p:sp>
        <p:nvSpPr>
          <p:cNvPr id="45" name="テキスト ボックス 44">
            <a:extLst>
              <a:ext uri="{FF2B5EF4-FFF2-40B4-BE49-F238E27FC236}">
                <a16:creationId xmlns:a16="http://schemas.microsoft.com/office/drawing/2014/main" id="{B5BD72FA-FE01-F365-9B7C-9F70E88FF4EE}"/>
              </a:ext>
            </a:extLst>
          </p:cNvPr>
          <p:cNvSpPr txBox="1"/>
          <p:nvPr/>
        </p:nvSpPr>
        <p:spPr>
          <a:xfrm>
            <a:off x="3706164" y="3424783"/>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F18FA865-C562-0396-66DF-BDECF947EDC1}"/>
              </a:ext>
            </a:extLst>
          </p:cNvPr>
          <p:cNvSpPr txBox="1"/>
          <p:nvPr/>
        </p:nvSpPr>
        <p:spPr>
          <a:xfrm>
            <a:off x="3812198" y="4021363"/>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89D29CC-0AF9-C23E-A215-F036FF26A939}"/>
              </a:ext>
            </a:extLst>
          </p:cNvPr>
          <p:cNvSpPr txBox="1"/>
          <p:nvPr/>
        </p:nvSpPr>
        <p:spPr>
          <a:xfrm>
            <a:off x="4109032" y="3574224"/>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cxnSp>
        <p:nvCxnSpPr>
          <p:cNvPr id="8" name="直線矢印コネクタ 7">
            <a:extLst>
              <a:ext uri="{FF2B5EF4-FFF2-40B4-BE49-F238E27FC236}">
                <a16:creationId xmlns:a16="http://schemas.microsoft.com/office/drawing/2014/main" id="{C49CBB6C-25E6-4439-F57F-58435B9B682E}"/>
              </a:ext>
            </a:extLst>
          </p:cNvPr>
          <p:cNvCxnSpPr>
            <a:cxnSpLocks/>
          </p:cNvCxnSpPr>
          <p:nvPr/>
        </p:nvCxnSpPr>
        <p:spPr>
          <a:xfrm>
            <a:off x="2892717" y="4752858"/>
            <a:ext cx="4789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179E2D1B-DB85-FD62-55FC-A8ADC7EB4C01}"/>
              </a:ext>
            </a:extLst>
          </p:cNvPr>
          <p:cNvCxnSpPr>
            <a:cxnSpLocks/>
          </p:cNvCxnSpPr>
          <p:nvPr/>
        </p:nvCxnSpPr>
        <p:spPr>
          <a:xfrm flipV="1">
            <a:off x="2897908" y="2164301"/>
            <a:ext cx="0" cy="2595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004E88-8442-54CD-4DDD-7AA5C31ED37E}"/>
              </a:ext>
            </a:extLst>
          </p:cNvPr>
          <p:cNvSpPr txBox="1"/>
          <p:nvPr/>
        </p:nvSpPr>
        <p:spPr>
          <a:xfrm>
            <a:off x="2314884" y="1702636"/>
            <a:ext cx="800219"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牛乳</a:t>
            </a:r>
          </a:p>
        </p:txBody>
      </p:sp>
      <p:sp>
        <p:nvSpPr>
          <p:cNvPr id="51" name="テキスト ボックス 50">
            <a:extLst>
              <a:ext uri="{FF2B5EF4-FFF2-40B4-BE49-F238E27FC236}">
                <a16:creationId xmlns:a16="http://schemas.microsoft.com/office/drawing/2014/main" id="{9B8CA908-D437-5CC2-A329-826B7F2EED3C}"/>
              </a:ext>
            </a:extLst>
          </p:cNvPr>
          <p:cNvSpPr txBox="1"/>
          <p:nvPr/>
        </p:nvSpPr>
        <p:spPr>
          <a:xfrm>
            <a:off x="3003001" y="635764"/>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★は以下の場合どちらに識別されるか？</a:t>
            </a:r>
          </a:p>
        </p:txBody>
      </p:sp>
      <p:sp>
        <p:nvSpPr>
          <p:cNvPr id="52" name="テキスト ボックス 51">
            <a:extLst>
              <a:ext uri="{FF2B5EF4-FFF2-40B4-BE49-F238E27FC236}">
                <a16:creationId xmlns:a16="http://schemas.microsoft.com/office/drawing/2014/main" id="{642C9242-2088-6457-B2D0-45BA00AF6907}"/>
              </a:ext>
            </a:extLst>
          </p:cNvPr>
          <p:cNvSpPr txBox="1"/>
          <p:nvPr/>
        </p:nvSpPr>
        <p:spPr>
          <a:xfrm>
            <a:off x="3459377" y="1097429"/>
            <a:ext cx="82586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K=2</a:t>
            </a:r>
          </a:p>
          <a:p>
            <a:pPr algn="l"/>
            <a:r>
              <a:rPr kumimoji="1" lang="en-US" altLang="ja-JP" sz="2400" dirty="0">
                <a:latin typeface="メイリオ" panose="020B0604030504040204" pitchFamily="50" charset="-128"/>
                <a:ea typeface="メイリオ" panose="020B0604030504040204" pitchFamily="50" charset="-128"/>
              </a:rPr>
              <a:t>K=5</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01CE905B-7423-AC53-1F62-1805BDA380CD}"/>
              </a:ext>
            </a:extLst>
          </p:cNvPr>
          <p:cNvSpPr txBox="1"/>
          <p:nvPr/>
        </p:nvSpPr>
        <p:spPr>
          <a:xfrm>
            <a:off x="1905000" y="5735942"/>
            <a:ext cx="89130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次元空間でも同じルールで識別できることに注意</a:t>
            </a:r>
          </a:p>
        </p:txBody>
      </p:sp>
    </p:spTree>
    <p:extLst>
      <p:ext uri="{BB962C8B-B14F-4D97-AF65-F5344CB8AC3E}">
        <p14:creationId xmlns:p14="http://schemas.microsoft.com/office/powerpoint/2010/main" val="182306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3640BE-330B-45CB-B729-639A43439E65}"/>
              </a:ext>
            </a:extLst>
          </p:cNvPr>
          <p:cNvSpPr txBox="1"/>
          <p:nvPr/>
        </p:nvSpPr>
        <p:spPr>
          <a:xfrm>
            <a:off x="736285" y="2505997"/>
            <a:ext cx="12021240" cy="1077218"/>
          </a:xfrm>
          <a:prstGeom prst="rect">
            <a:avLst/>
          </a:prstGeom>
          <a:noFill/>
        </p:spPr>
        <p:txBody>
          <a:bodyPr wrap="none" rtlCol="0">
            <a:spAutoFit/>
          </a:bodyPr>
          <a:lstStyle/>
          <a:p>
            <a:pPr marL="342900" indent="-342900">
              <a:buFont typeface="Wingdings" panose="05000000000000000000" pitchFamily="2" charset="2"/>
              <a:buChar char="l"/>
            </a:pPr>
            <a:r>
              <a:rPr kumimoji="1" lang="ja-JP" altLang="en-US" sz="3200" dirty="0">
                <a:latin typeface="メイリオ" panose="020B0604030504040204" pitchFamily="50" charset="-128"/>
                <a:ea typeface="メイリオ" panose="020B0604030504040204" pitchFamily="50" charset="-128"/>
              </a:rPr>
              <a:t>教師あり機械学習にはハイパーパラメータがあることが多い</a:t>
            </a:r>
            <a:endParaRPr kumimoji="1" lang="en-US" altLang="ja-JP" sz="32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3200" dirty="0">
                <a:latin typeface="メイリオ" panose="020B0604030504040204" pitchFamily="50" charset="-128"/>
                <a:ea typeface="メイリオ" panose="020B0604030504040204" pitchFamily="50" charset="-128"/>
              </a:rPr>
              <a:t>ハイパーパラメータをいじると分類結果が変わる</a:t>
            </a:r>
          </a:p>
        </p:txBody>
      </p:sp>
      <p:sp>
        <p:nvSpPr>
          <p:cNvPr id="3" name="テキスト ボックス 2">
            <a:extLst>
              <a:ext uri="{FF2B5EF4-FFF2-40B4-BE49-F238E27FC236}">
                <a16:creationId xmlns:a16="http://schemas.microsoft.com/office/drawing/2014/main" id="{ED396D39-2727-483B-9611-D160FFECBD86}"/>
              </a:ext>
            </a:extLst>
          </p:cNvPr>
          <p:cNvSpPr txBox="1"/>
          <p:nvPr/>
        </p:nvSpPr>
        <p:spPr>
          <a:xfrm>
            <a:off x="2546791" y="4704081"/>
            <a:ext cx="709841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もし　</a:t>
            </a:r>
            <a:r>
              <a:rPr kumimoji="1" lang="en-US" altLang="ja-JP" sz="2400" b="1" dirty="0">
                <a:latin typeface="メイリオ" panose="020B0604030504040204" pitchFamily="50" charset="-128"/>
                <a:ea typeface="メイリオ" panose="020B0604030504040204" pitchFamily="50" charset="-128"/>
              </a:rPr>
              <a:t>K=</a:t>
            </a:r>
            <a:r>
              <a:rPr kumimoji="1" lang="ja-JP" altLang="en-US" sz="2400" b="1" dirty="0">
                <a:latin typeface="メイリオ" panose="020B0604030504040204" pitchFamily="50" charset="-128"/>
                <a:ea typeface="メイリオ" panose="020B0604030504040204" pitchFamily="50" charset="-128"/>
              </a:rPr>
              <a:t>訓練データの総数　だとどうなるか？　</a:t>
            </a:r>
          </a:p>
        </p:txBody>
      </p:sp>
    </p:spTree>
    <p:extLst>
      <p:ext uri="{BB962C8B-B14F-4D97-AF65-F5344CB8AC3E}">
        <p14:creationId xmlns:p14="http://schemas.microsoft.com/office/powerpoint/2010/main" val="184580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ED0350-477E-A360-866B-9DF9082A23C8}"/>
              </a:ext>
            </a:extLst>
          </p:cNvPr>
          <p:cNvSpPr txBox="1"/>
          <p:nvPr/>
        </p:nvSpPr>
        <p:spPr>
          <a:xfrm>
            <a:off x="220092" y="285376"/>
            <a:ext cx="927209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ところで</a:t>
            </a:r>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で近い・遠いはどう計算しているか</a:t>
            </a:r>
          </a:p>
        </p:txBody>
      </p:sp>
      <p:pic>
        <p:nvPicPr>
          <p:cNvPr id="3" name="Picture 2" descr="スクリーンショット 2016-05-04 3.33.02.png">
            <a:extLst>
              <a:ext uri="{FF2B5EF4-FFF2-40B4-BE49-F238E27FC236}">
                <a16:creationId xmlns:a16="http://schemas.microsoft.com/office/drawing/2014/main" id="{5DB538DB-F9C1-968A-342E-53C07928B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555" y="92103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C0952F-4CE4-7634-6FAC-BB9C08EE2075}"/>
              </a:ext>
            </a:extLst>
          </p:cNvPr>
          <p:cNvSpPr txBox="1"/>
          <p:nvPr/>
        </p:nvSpPr>
        <p:spPr>
          <a:xfrm>
            <a:off x="3793850" y="313405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4F4BF001-EA96-AAD5-B27C-ED05063190DB}"/>
              </a:ext>
            </a:extLst>
          </p:cNvPr>
          <p:cNvSpPr txBox="1"/>
          <p:nvPr/>
        </p:nvSpPr>
        <p:spPr>
          <a:xfrm>
            <a:off x="4363694" y="97561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cxnSp>
        <p:nvCxnSpPr>
          <p:cNvPr id="7" name="直線矢印コネクタ 6">
            <a:extLst>
              <a:ext uri="{FF2B5EF4-FFF2-40B4-BE49-F238E27FC236}">
                <a16:creationId xmlns:a16="http://schemas.microsoft.com/office/drawing/2014/main" id="{FD289EFC-1192-A1D1-766C-5D5F2292FC37}"/>
              </a:ext>
            </a:extLst>
          </p:cNvPr>
          <p:cNvCxnSpPr/>
          <p:nvPr/>
        </p:nvCxnSpPr>
        <p:spPr>
          <a:xfrm>
            <a:off x="5038725" y="2372895"/>
            <a:ext cx="228600"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FD75EC-F96A-492B-CBA2-678A779EAD4C}"/>
              </a:ext>
            </a:extLst>
          </p:cNvPr>
          <p:cNvCxnSpPr>
            <a:cxnSpLocks/>
          </p:cNvCxnSpPr>
          <p:nvPr/>
        </p:nvCxnSpPr>
        <p:spPr>
          <a:xfrm flipH="1">
            <a:off x="5457825" y="2372895"/>
            <a:ext cx="314325"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6A658ED-345D-CAB2-1B39-4ECE06ECC9E7}"/>
              </a:ext>
            </a:extLst>
          </p:cNvPr>
          <p:cNvCxnSpPr>
            <a:cxnSpLocks/>
          </p:cNvCxnSpPr>
          <p:nvPr/>
        </p:nvCxnSpPr>
        <p:spPr>
          <a:xfrm>
            <a:off x="5267325" y="1820445"/>
            <a:ext cx="76200" cy="628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5DC36A5-EBD2-04A2-4DCF-51100D764273}"/>
              </a:ext>
            </a:extLst>
          </p:cNvPr>
          <p:cNvSpPr txBox="1"/>
          <p:nvPr/>
        </p:nvSpPr>
        <p:spPr>
          <a:xfrm>
            <a:off x="114300" y="4390850"/>
            <a:ext cx="1088707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一般的にはユークリッド距離（ほかにもいろいろな距離概念</a:t>
            </a:r>
            <a:r>
              <a:rPr kumimoji="1" lang="ja-JP" altLang="en-US" sz="2400">
                <a:latin typeface="メイリオ" panose="020B0604030504040204" pitchFamily="50" charset="-128"/>
                <a:ea typeface="メイリオ" panose="020B0604030504040204" pitchFamily="50" charset="-128"/>
              </a:rPr>
              <a:t>がある）</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38FF89C-6CF0-159C-281B-802CD833F666}"/>
                  </a:ext>
                </a:extLst>
              </p:cNvPr>
              <p:cNvSpPr txBox="1"/>
              <p:nvPr/>
            </p:nvSpPr>
            <p:spPr>
              <a:xfrm>
                <a:off x="527762" y="5230967"/>
                <a:ext cx="2213491" cy="464166"/>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138FF89C-6CF0-159C-281B-802CD833F666}"/>
                  </a:ext>
                </a:extLst>
              </p:cNvPr>
              <p:cNvSpPr txBox="1">
                <a:spLocks noRot="1" noChangeAspect="1" noMove="1" noResize="1" noEditPoints="1" noAdjustHandles="1" noChangeArrowheads="1" noChangeShapeType="1" noTextEdit="1"/>
              </p:cNvSpPr>
              <p:nvPr/>
            </p:nvSpPr>
            <p:spPr>
              <a:xfrm>
                <a:off x="527762" y="5230967"/>
                <a:ext cx="2213491" cy="464166"/>
              </a:xfrm>
              <a:prstGeom prst="rect">
                <a:avLst/>
              </a:prstGeom>
              <a:blipFill>
                <a:blip r:embed="rId3"/>
                <a:stretch>
                  <a:fillRect l="-4408" t="-7895" r="-1653"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A8243A0-D740-47AF-2E15-A1849DFE3F62}"/>
                  </a:ext>
                </a:extLst>
              </p:cNvPr>
              <p:cNvSpPr txBox="1"/>
              <p:nvPr/>
            </p:nvSpPr>
            <p:spPr>
              <a:xfrm>
                <a:off x="2741253" y="5230967"/>
                <a:ext cx="1461810" cy="481670"/>
              </a:xfrm>
              <a:prstGeom prst="rect">
                <a:avLst/>
              </a:prstGeom>
              <a:noFill/>
            </p:spPr>
            <p:txBody>
              <a:bodyPr wrap="none" rtlCol="0">
                <a:spAutoFit/>
              </a:bodyPr>
              <a:lstStyle/>
              <a:p>
                <a:pPr algn="l"/>
                <a:r>
                  <a:rPr kumimoji="1" lang="ja-JP" altLang="en-US" sz="2400" dirty="0">
                    <a:solidFill>
                      <a:srgbClr val="FFC000"/>
                    </a:solidFill>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A8243A0-D740-47AF-2E15-A1849DFE3F62}"/>
                  </a:ext>
                </a:extLst>
              </p:cNvPr>
              <p:cNvSpPr txBox="1">
                <a:spLocks noRot="1" noChangeAspect="1" noMove="1" noResize="1" noEditPoints="1" noAdjustHandles="1" noChangeArrowheads="1" noChangeShapeType="1" noTextEdit="1"/>
              </p:cNvSpPr>
              <p:nvPr/>
            </p:nvSpPr>
            <p:spPr>
              <a:xfrm>
                <a:off x="2741253" y="5230967"/>
                <a:ext cx="1461810" cy="481670"/>
              </a:xfrm>
              <a:prstGeom prst="rect">
                <a:avLst/>
              </a:prstGeom>
              <a:blipFill>
                <a:blip r:embed="rId4"/>
                <a:stretch>
                  <a:fillRect l="-6695" t="-3797" r="-2929" b="-30380"/>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C23E3BF5-DFDC-6B67-77AC-E0F730D7A83C}"/>
              </a:ext>
            </a:extLst>
          </p:cNvPr>
          <p:cNvCxnSpPr>
            <a:cxnSpLocks/>
          </p:cNvCxnSpPr>
          <p:nvPr/>
        </p:nvCxnSpPr>
        <p:spPr>
          <a:xfrm>
            <a:off x="4448172" y="5463050"/>
            <a:ext cx="619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408152A-E07A-74E0-5A3A-A49BD758D403}"/>
                  </a:ext>
                </a:extLst>
              </p:cNvPr>
              <p:cNvSpPr txBox="1"/>
              <p:nvPr/>
            </p:nvSpPr>
            <p:spPr>
              <a:xfrm>
                <a:off x="5267325" y="4980707"/>
                <a:ext cx="4044505"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7408152A-E07A-74E0-5A3A-A49BD758D403}"/>
                  </a:ext>
                </a:extLst>
              </p:cNvPr>
              <p:cNvSpPr txBox="1">
                <a:spLocks noRot="1" noChangeAspect="1" noMove="1" noResize="1" noEditPoints="1" noAdjustHandles="1" noChangeArrowheads="1" noChangeShapeType="1" noTextEdit="1"/>
              </p:cNvSpPr>
              <p:nvPr/>
            </p:nvSpPr>
            <p:spPr>
              <a:xfrm>
                <a:off x="5267325" y="4980707"/>
                <a:ext cx="4044505" cy="751552"/>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851F02-F781-7539-E590-02125111DF64}"/>
              </a:ext>
            </a:extLst>
          </p:cNvPr>
          <p:cNvSpPr txBox="1"/>
          <p:nvPr/>
        </p:nvSpPr>
        <p:spPr>
          <a:xfrm>
            <a:off x="5305425" y="6493322"/>
            <a:ext cx="5993820"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6"/>
              </a:rPr>
              <a:t>https://atmarkit.itmedia.co.jp/ait/articles/2111/10/news023.html</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8564DF5B-CCD9-4F17-08CC-310F3DA4273D}"/>
              </a:ext>
            </a:extLst>
          </p:cNvPr>
          <p:cNvSpPr txBox="1"/>
          <p:nvPr/>
        </p:nvSpPr>
        <p:spPr>
          <a:xfrm>
            <a:off x="5267325" y="6123372"/>
            <a:ext cx="50289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次元なら、次元数分足し合わせる</a:t>
            </a:r>
          </a:p>
        </p:txBody>
      </p:sp>
      <p:sp>
        <p:nvSpPr>
          <p:cNvPr id="23" name="左中かっこ 22">
            <a:extLst>
              <a:ext uri="{FF2B5EF4-FFF2-40B4-BE49-F238E27FC236}">
                <a16:creationId xmlns:a16="http://schemas.microsoft.com/office/drawing/2014/main" id="{F34B32F9-E0AD-3F89-3C99-3446326BD49A}"/>
              </a:ext>
            </a:extLst>
          </p:cNvPr>
          <p:cNvSpPr/>
          <p:nvPr/>
        </p:nvSpPr>
        <p:spPr>
          <a:xfrm rot="16200000">
            <a:off x="7130033" y="4134207"/>
            <a:ext cx="517970" cy="3548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8035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D87FF4C-5B0C-672C-9022-2ED7BA8A0FF7}"/>
              </a:ext>
            </a:extLst>
          </p:cNvPr>
          <p:cNvSpPr txBox="1"/>
          <p:nvPr/>
        </p:nvSpPr>
        <p:spPr>
          <a:xfrm>
            <a:off x="438539" y="169884"/>
            <a:ext cx="7680308"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に教師ラベルをつけたデータセット</a:t>
            </a:r>
          </a:p>
        </p:txBody>
      </p:sp>
      <p:sp>
        <p:nvSpPr>
          <p:cNvPr id="5" name="テキスト ボックス 4">
            <a:extLst>
              <a:ext uri="{FF2B5EF4-FFF2-40B4-BE49-F238E27FC236}">
                <a16:creationId xmlns:a16="http://schemas.microsoft.com/office/drawing/2014/main" id="{1D3140E4-3919-9A9C-C933-BFA0B1548451}"/>
              </a:ext>
            </a:extLst>
          </p:cNvPr>
          <p:cNvSpPr txBox="1"/>
          <p:nvPr/>
        </p:nvSpPr>
        <p:spPr>
          <a:xfrm>
            <a:off x="438539" y="819791"/>
            <a:ext cx="10636898"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tsukurepo.csv</a:t>
            </a:r>
            <a:r>
              <a:rPr kumimoji="1" lang="ja-JP" altLang="en-US" sz="2400" dirty="0">
                <a:latin typeface="メイリオ" panose="020B0604030504040204" pitchFamily="50" charset="-128"/>
                <a:ea typeface="メイリオ" panose="020B0604030504040204" pitchFamily="50" charset="-128"/>
              </a:rPr>
              <a:t>を開くと、杏仁豆腐、シュークリーム、プリンのいずれかのラベルが付いた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となっている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これらを教師ラベル、</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を特徴量にして教師あり学習ができる</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695FB1D2-4D23-038C-1929-76FDBC1AEBEC}"/>
              </a:ext>
            </a:extLst>
          </p:cNvPr>
          <p:cNvSpPr txBox="1"/>
          <p:nvPr/>
        </p:nvSpPr>
        <p:spPr>
          <a:xfrm>
            <a:off x="877079" y="2252295"/>
            <a:ext cx="39068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詳しくは、</a:t>
            </a:r>
            <a:r>
              <a:rPr kumimoji="1" lang="en-US" altLang="ja-JP" sz="2400" dirty="0" err="1">
                <a:latin typeface="メイリオ" panose="020B0604030504040204" pitchFamily="50" charset="-128"/>
                <a:ea typeface="メイリオ" panose="020B0604030504040204" pitchFamily="50" charset="-128"/>
              </a:rPr>
              <a:t>github</a:t>
            </a:r>
            <a:r>
              <a:rPr kumimoji="1" lang="ja-JP" altLang="en-US" sz="2400" dirty="0">
                <a:latin typeface="メイリオ" panose="020B0604030504040204" pitchFamily="50" charset="-128"/>
                <a:ea typeface="メイリオ" panose="020B0604030504040204" pitchFamily="50" charset="-128"/>
              </a:rPr>
              <a:t>をどうぞ</a:t>
            </a:r>
          </a:p>
        </p:txBody>
      </p:sp>
      <p:cxnSp>
        <p:nvCxnSpPr>
          <p:cNvPr id="9" name="直線矢印コネクタ 8">
            <a:extLst>
              <a:ext uri="{FF2B5EF4-FFF2-40B4-BE49-F238E27FC236}">
                <a16:creationId xmlns:a16="http://schemas.microsoft.com/office/drawing/2014/main" id="{6B3F5912-64A8-76BF-2C20-D569EA1CEE68}"/>
              </a:ext>
            </a:extLst>
          </p:cNvPr>
          <p:cNvCxnSpPr/>
          <p:nvPr/>
        </p:nvCxnSpPr>
        <p:spPr>
          <a:xfrm>
            <a:off x="1137632" y="3429000"/>
            <a:ext cx="0" cy="29997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5853EFC-DF79-14B9-D944-3B2CA6EE56DF}"/>
              </a:ext>
            </a:extLst>
          </p:cNvPr>
          <p:cNvSpPr txBox="1"/>
          <p:nvPr/>
        </p:nvSpPr>
        <p:spPr>
          <a:xfrm>
            <a:off x="0" y="4434061"/>
            <a:ext cx="106471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500</a:t>
            </a:r>
            <a:r>
              <a:rPr kumimoji="1" lang="ja-JP" altLang="en-US" sz="2400" dirty="0">
                <a:latin typeface="メイリオ" panose="020B0604030504040204" pitchFamily="50" charset="-128"/>
                <a:ea typeface="メイリオ" panose="020B0604030504040204" pitchFamily="50" charset="-128"/>
              </a:rPr>
              <a:t>件</a:t>
            </a:r>
          </a:p>
        </p:txBody>
      </p:sp>
      <p:cxnSp>
        <p:nvCxnSpPr>
          <p:cNvPr id="12" name="直線矢印コネクタ 11">
            <a:extLst>
              <a:ext uri="{FF2B5EF4-FFF2-40B4-BE49-F238E27FC236}">
                <a16:creationId xmlns:a16="http://schemas.microsoft.com/office/drawing/2014/main" id="{6BC82ACE-C6AD-ABD5-6A2A-BC1C0BBF3EF1}"/>
              </a:ext>
            </a:extLst>
          </p:cNvPr>
          <p:cNvCxnSpPr>
            <a:cxnSpLocks/>
          </p:cNvCxnSpPr>
          <p:nvPr/>
        </p:nvCxnSpPr>
        <p:spPr>
          <a:xfrm>
            <a:off x="1408220" y="3187567"/>
            <a:ext cx="104229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A7698B1-386E-36CF-4062-B2AF04AFDD88}"/>
              </a:ext>
            </a:extLst>
          </p:cNvPr>
          <p:cNvSpPr txBox="1"/>
          <p:nvPr/>
        </p:nvSpPr>
        <p:spPr>
          <a:xfrm>
            <a:off x="5746954" y="2763224"/>
            <a:ext cx="187102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4200</a:t>
            </a:r>
            <a:r>
              <a:rPr kumimoji="1" lang="ja-JP" altLang="en-US" sz="2400" dirty="0">
                <a:latin typeface="メイリオ" panose="020B0604030504040204" pitchFamily="50" charset="-128"/>
                <a:ea typeface="メイリオ" panose="020B0604030504040204" pitchFamily="50" charset="-128"/>
              </a:rPr>
              <a:t>次元！</a:t>
            </a:r>
          </a:p>
        </p:txBody>
      </p:sp>
      <p:pic>
        <p:nvPicPr>
          <p:cNvPr id="16" name="図 15">
            <a:extLst>
              <a:ext uri="{FF2B5EF4-FFF2-40B4-BE49-F238E27FC236}">
                <a16:creationId xmlns:a16="http://schemas.microsoft.com/office/drawing/2014/main" id="{5922D0FB-D60D-DB70-8E39-2D2011D6E76B}"/>
              </a:ext>
            </a:extLst>
          </p:cNvPr>
          <p:cNvPicPr>
            <a:picLocks noChangeAspect="1"/>
          </p:cNvPicPr>
          <p:nvPr/>
        </p:nvPicPr>
        <p:blipFill>
          <a:blip r:embed="rId2"/>
          <a:stretch>
            <a:fillRect/>
          </a:stretch>
        </p:blipFill>
        <p:spPr>
          <a:xfrm>
            <a:off x="1491681" y="3318195"/>
            <a:ext cx="10320874" cy="3463227"/>
          </a:xfrm>
          <a:prstGeom prst="rect">
            <a:avLst/>
          </a:prstGeom>
        </p:spPr>
      </p:pic>
    </p:spTree>
    <p:extLst>
      <p:ext uri="{BB962C8B-B14F-4D97-AF65-F5344CB8AC3E}">
        <p14:creationId xmlns:p14="http://schemas.microsoft.com/office/powerpoint/2010/main" val="288458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83C8CD0-ADA7-C7B5-8436-B2388926F2C2}"/>
              </a:ext>
            </a:extLst>
          </p:cNvPr>
          <p:cNvSpPr txBox="1"/>
          <p:nvPr/>
        </p:nvSpPr>
        <p:spPr>
          <a:xfrm>
            <a:off x="4543720" y="2620652"/>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バックスライド</a:t>
            </a:r>
          </a:p>
        </p:txBody>
      </p:sp>
    </p:spTree>
    <p:extLst>
      <p:ext uri="{BB962C8B-B14F-4D97-AF65-F5344CB8AC3E}">
        <p14:creationId xmlns:p14="http://schemas.microsoft.com/office/powerpoint/2010/main" val="282975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D3DF132-FFC3-EF8E-0381-B3524D26E39D}"/>
              </a:ext>
            </a:extLst>
          </p:cNvPr>
          <p:cNvSpPr txBox="1"/>
          <p:nvPr/>
        </p:nvSpPr>
        <p:spPr>
          <a:xfrm>
            <a:off x="3200165" y="5925262"/>
            <a:ext cx="718145"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砂糖</a:t>
            </a:r>
          </a:p>
        </p:txBody>
      </p:sp>
      <p:sp>
        <p:nvSpPr>
          <p:cNvPr id="6" name="テキスト ボックス 5">
            <a:extLst>
              <a:ext uri="{FF2B5EF4-FFF2-40B4-BE49-F238E27FC236}">
                <a16:creationId xmlns:a16="http://schemas.microsoft.com/office/drawing/2014/main" id="{5C4C363B-3D3C-57ED-58ED-6C8F6F3B8231}"/>
              </a:ext>
            </a:extLst>
          </p:cNvPr>
          <p:cNvSpPr txBox="1"/>
          <p:nvPr/>
        </p:nvSpPr>
        <p:spPr>
          <a:xfrm>
            <a:off x="6735568" y="5878087"/>
            <a:ext cx="1795363"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生クリーム</a:t>
            </a:r>
          </a:p>
        </p:txBody>
      </p:sp>
      <p:sp>
        <p:nvSpPr>
          <p:cNvPr id="7" name="テキスト ボックス 6">
            <a:extLst>
              <a:ext uri="{FF2B5EF4-FFF2-40B4-BE49-F238E27FC236}">
                <a16:creationId xmlns:a16="http://schemas.microsoft.com/office/drawing/2014/main" id="{47EFDC24-E79C-E91A-4008-8171BAD97AAE}"/>
              </a:ext>
            </a:extLst>
          </p:cNvPr>
          <p:cNvSpPr txBox="1"/>
          <p:nvPr/>
        </p:nvSpPr>
        <p:spPr>
          <a:xfrm>
            <a:off x="4757478" y="2327167"/>
            <a:ext cx="2061877" cy="430887"/>
          </a:xfrm>
          <a:prstGeom prst="rect">
            <a:avLst/>
          </a:prstGeom>
          <a:noFill/>
        </p:spPr>
        <p:txBody>
          <a:bodyPr wrap="squar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カラメル</a:t>
            </a:r>
          </a:p>
        </p:txBody>
      </p:sp>
      <p:grpSp>
        <p:nvGrpSpPr>
          <p:cNvPr id="41" name="グループ化 40">
            <a:extLst>
              <a:ext uri="{FF2B5EF4-FFF2-40B4-BE49-F238E27FC236}">
                <a16:creationId xmlns:a16="http://schemas.microsoft.com/office/drawing/2014/main" id="{623FFE80-4E5A-49E4-3DF6-1A3FE876B874}"/>
              </a:ext>
            </a:extLst>
          </p:cNvPr>
          <p:cNvGrpSpPr/>
          <p:nvPr/>
        </p:nvGrpSpPr>
        <p:grpSpPr>
          <a:xfrm>
            <a:off x="3494586" y="2838649"/>
            <a:ext cx="5479950" cy="3221066"/>
            <a:chOff x="3494586" y="2838649"/>
            <a:chExt cx="5479950" cy="3221066"/>
          </a:xfrm>
        </p:grpSpPr>
        <p:cxnSp>
          <p:nvCxnSpPr>
            <p:cNvPr id="2" name="直線コネクタ 1">
              <a:extLst>
                <a:ext uri="{FF2B5EF4-FFF2-40B4-BE49-F238E27FC236}">
                  <a16:creationId xmlns:a16="http://schemas.microsoft.com/office/drawing/2014/main" id="{CA4679F9-ED6D-E95C-8E9C-268CDF0EFE0B}"/>
                </a:ext>
              </a:extLst>
            </p:cNvPr>
            <p:cNvCxnSpPr>
              <a:cxnSpLocks/>
            </p:cNvCxnSpPr>
            <p:nvPr/>
          </p:nvCxnSpPr>
          <p:spPr>
            <a:xfrm>
              <a:off x="5521639" y="2838649"/>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550C64E1-8291-A2AD-A36D-2C0C7FD49000}"/>
                </a:ext>
              </a:extLst>
            </p:cNvPr>
            <p:cNvCxnSpPr>
              <a:cxnSpLocks/>
            </p:cNvCxnSpPr>
            <p:nvPr/>
          </p:nvCxnSpPr>
          <p:spPr>
            <a:xfrm flipH="1">
              <a:off x="3494586" y="4803588"/>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442A144A-871D-03BC-42E0-1EBAF5950382}"/>
                </a:ext>
              </a:extLst>
            </p:cNvPr>
            <p:cNvCxnSpPr>
              <a:cxnSpLocks/>
            </p:cNvCxnSpPr>
            <p:nvPr/>
          </p:nvCxnSpPr>
          <p:spPr>
            <a:xfrm>
              <a:off x="5536529" y="4833981"/>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8D7E9D5-8518-9690-3418-810751FDD7F7}"/>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7BF6C3C-C56A-6681-944F-CF8CB5A1BC31}"/>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E751D0BF-FA4C-75E1-EBE9-1514C4EF68D4}"/>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6EA4EAF3-676E-55C8-696E-55E4E83DBD89}"/>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1C98CD8D-C47C-6E71-50DF-04D7817E1E75}"/>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45168469-47DD-6F81-3100-FF5092ABE68C}"/>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9EEADA7-6AE9-8C22-03B5-4E91940CE1DA}"/>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F810A91-D242-F563-2D3A-EA0BF138C39B}"/>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0B30386-8EF9-A037-5E8D-6E00A3F18777}"/>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BED9DE7-2011-9572-5013-58ED8276F277}"/>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BAF30C7A-1600-7B16-866F-B50A5BD97377}"/>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72BF9980-3FD5-B294-A953-E1443911A9A7}"/>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C0F5395-348C-E374-60AF-C810A06E91F2}"/>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4581D2F-310E-A656-8B74-4797B9EECB32}"/>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4D2442F-C9F3-A327-EA71-4284D91E2BBD}"/>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2CE4B21-26C3-D19D-C8D8-B872CD27A964}"/>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413077D-9276-A56F-1D12-14E3D0C941D0}"/>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EA7EB6D7-EFB2-EC5A-DC3A-DB421F6B0CC2}"/>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38FCA3CF-3CFC-8FF0-48FC-41454092F56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4C9ACA80-C9FA-A7EF-09FF-4F74DEC2FD8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30BA02DB-BE5A-8B83-32AB-1FB250F3ECAD}"/>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9FBD55E-742B-EB45-9BE6-17A028C5523E}"/>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9584FC7-BE22-9E77-BA4C-626F2F6221E0}"/>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BDF37180-E700-6839-B6B5-DD5820345B25}"/>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B784585-3634-9967-F12E-C46A5620D09B}"/>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6BC85173-F3DA-D1F6-121F-9E16DDD49641}"/>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2A7ACCA-D867-B44B-58B2-3ACAB34456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5" name="矢印: 右 34">
              <a:extLst>
                <a:ext uri="{FF2B5EF4-FFF2-40B4-BE49-F238E27FC236}">
                  <a16:creationId xmlns:a16="http://schemas.microsoft.com/office/drawing/2014/main" id="{7D1665C3-7BAB-DB56-0B07-5F04A469E673}"/>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263DFA87-DA71-E7AD-DEA6-DA2021CE23C3}"/>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1854A18F-ED63-5A84-F13E-17AECAB146B9}"/>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38" name="テキスト ボックス 37">
            <a:extLst>
              <a:ext uri="{FF2B5EF4-FFF2-40B4-BE49-F238E27FC236}">
                <a16:creationId xmlns:a16="http://schemas.microsoft.com/office/drawing/2014/main" id="{6A03B762-E298-E10E-C9A1-2E12CDB43D49}"/>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生クリーム方向に重みづけ</a:t>
            </a:r>
          </a:p>
        </p:txBody>
      </p:sp>
      <p:sp>
        <p:nvSpPr>
          <p:cNvPr id="39" name="テキスト ボックス 38">
            <a:extLst>
              <a:ext uri="{FF2B5EF4-FFF2-40B4-BE49-F238E27FC236}">
                <a16:creationId xmlns:a16="http://schemas.microsoft.com/office/drawing/2014/main" id="{AC025038-63F6-3C3F-DD07-F91D02AD4158}"/>
              </a:ext>
            </a:extLst>
          </p:cNvPr>
          <p:cNvSpPr txBox="1"/>
          <p:nvPr/>
        </p:nvSpPr>
        <p:spPr>
          <a:xfrm>
            <a:off x="508000" y="389374"/>
            <a:ext cx="10735388" cy="584775"/>
          </a:xfrm>
          <a:prstGeom prst="rect">
            <a:avLst/>
          </a:prstGeom>
          <a:noFill/>
        </p:spPr>
        <p:txBody>
          <a:bodyPr wrap="square">
            <a:spAutoFit/>
          </a:bodyPr>
          <a:lstStyle/>
          <a:p>
            <a:r>
              <a:rPr kumimoji="1" lang="ja-JP" altLang="en-US" sz="3200" dirty="0">
                <a:latin typeface="メイリオ" panose="020B0604030504040204" pitchFamily="50" charset="-128"/>
                <a:ea typeface="メイリオ" panose="020B0604030504040204" pitchFamily="50" charset="-128"/>
              </a:rPr>
              <a:t>サンプルデータ数 </a:t>
            </a:r>
            <a:r>
              <a:rPr kumimoji="1" lang="en-US" altLang="ja-JP" sz="3200" dirty="0">
                <a:latin typeface="メイリオ" panose="020B0604030504040204" pitchFamily="50" charset="-128"/>
                <a:ea typeface="メイリオ" panose="020B0604030504040204" pitchFamily="50" charset="-128"/>
              </a:rPr>
              <a:t>&lt;&lt; </a:t>
            </a:r>
            <a:r>
              <a:rPr kumimoji="1" lang="ja-JP" altLang="en-US" sz="3200" dirty="0">
                <a:latin typeface="メイリオ" panose="020B0604030504040204" pitchFamily="50" charset="-128"/>
                <a:ea typeface="メイリオ" panose="020B0604030504040204" pitchFamily="50" charset="-128"/>
              </a:rPr>
              <a:t>次元数 でも判別しやすくする方法</a:t>
            </a:r>
            <a:endParaRPr lang="ja-JP" altLang="en-US" sz="3200" dirty="0"/>
          </a:p>
        </p:txBody>
      </p:sp>
      <p:sp>
        <p:nvSpPr>
          <p:cNvPr id="40" name="テキスト ボックス 39">
            <a:extLst>
              <a:ext uri="{FF2B5EF4-FFF2-40B4-BE49-F238E27FC236}">
                <a16:creationId xmlns:a16="http://schemas.microsoft.com/office/drawing/2014/main" id="{52A7EE06-F64B-25F4-40BD-B9A140F4A675}"/>
              </a:ext>
            </a:extLst>
          </p:cNvPr>
          <p:cNvSpPr txBox="1"/>
          <p:nvPr/>
        </p:nvSpPr>
        <p:spPr>
          <a:xfrm>
            <a:off x="551159" y="904894"/>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上でプリンのデータ、シュークリームのデータが互いに遠くに離れる</a:t>
            </a:r>
          </a:p>
        </p:txBody>
      </p:sp>
    </p:spTree>
    <p:extLst>
      <p:ext uri="{BB962C8B-B14F-4D97-AF65-F5344CB8AC3E}">
        <p14:creationId xmlns:p14="http://schemas.microsoft.com/office/powerpoint/2010/main" val="273603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990F9877-5847-0C03-BC08-3A087D1C39D6}"/>
              </a:ext>
            </a:extLst>
          </p:cNvPr>
          <p:cNvPicPr>
            <a:picLocks noChangeAspect="1"/>
          </p:cNvPicPr>
          <p:nvPr/>
        </p:nvPicPr>
        <p:blipFill>
          <a:blip r:embed="rId2"/>
          <a:stretch>
            <a:fillRect/>
          </a:stretch>
        </p:blipFill>
        <p:spPr>
          <a:xfrm>
            <a:off x="519093" y="4377765"/>
            <a:ext cx="4175760" cy="2301240"/>
          </a:xfrm>
          <a:prstGeom prst="rect">
            <a:avLst/>
          </a:prstGeom>
        </p:spPr>
      </p:pic>
      <p:sp>
        <p:nvSpPr>
          <p:cNvPr id="2" name="テキスト ボックス 1">
            <a:extLst>
              <a:ext uri="{FF2B5EF4-FFF2-40B4-BE49-F238E27FC236}">
                <a16:creationId xmlns:a16="http://schemas.microsoft.com/office/drawing/2014/main" id="{EA1EB885-7539-544A-40E6-E5312C2676EE}"/>
              </a:ext>
            </a:extLst>
          </p:cNvPr>
          <p:cNvSpPr txBox="1"/>
          <p:nvPr/>
        </p:nvSpPr>
        <p:spPr>
          <a:xfrm>
            <a:off x="355998" y="272542"/>
            <a:ext cx="746871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の各データは</a:t>
            </a:r>
            <a:r>
              <a:rPr kumimoji="1" lang="en-US" altLang="ja-JP" sz="3200" dirty="0">
                <a:latin typeface="メイリオ" panose="020B0604030504040204" pitchFamily="50" charset="-128"/>
                <a:ea typeface="メイリオ" panose="020B0604030504040204" pitchFamily="50" charset="-128"/>
              </a:rPr>
              <a:t>4200</a:t>
            </a:r>
            <a:r>
              <a:rPr kumimoji="1" lang="ja-JP" altLang="en-US" sz="3200" dirty="0">
                <a:latin typeface="メイリオ" panose="020B0604030504040204" pitchFamily="50" charset="-128"/>
                <a:ea typeface="メイリオ" panose="020B0604030504040204" pitchFamily="50" charset="-128"/>
              </a:rPr>
              <a:t>次元空間上の点</a:t>
            </a:r>
          </a:p>
        </p:txBody>
      </p:sp>
      <p:sp>
        <p:nvSpPr>
          <p:cNvPr id="5" name="テキスト ボックス 4">
            <a:extLst>
              <a:ext uri="{FF2B5EF4-FFF2-40B4-BE49-F238E27FC236}">
                <a16:creationId xmlns:a16="http://schemas.microsoft.com/office/drawing/2014/main" id="{F0EB9971-4D85-BCCE-11C5-59A2259DADCD}"/>
              </a:ext>
            </a:extLst>
          </p:cNvPr>
          <p:cNvSpPr txBox="1"/>
          <p:nvPr/>
        </p:nvSpPr>
        <p:spPr>
          <a:xfrm>
            <a:off x="384276" y="857318"/>
            <a:ext cx="9655332"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簡単化して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を空間として捉える。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各データ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の各行）は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次元空間上の点で表せる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各点の座標は、カスタード、生クリーム、カラメルの頻度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プリン、シュークリーム、杏仁豆腐、ぞれぞれ空間上である程度まとまっているはず</a:t>
            </a:r>
          </a:p>
        </p:txBody>
      </p:sp>
      <p:sp>
        <p:nvSpPr>
          <p:cNvPr id="8" name="楕円 7">
            <a:extLst>
              <a:ext uri="{FF2B5EF4-FFF2-40B4-BE49-F238E27FC236}">
                <a16:creationId xmlns:a16="http://schemas.microsoft.com/office/drawing/2014/main" id="{86FAF95A-1C54-705E-861B-024BCA9E024E}"/>
              </a:ext>
            </a:extLst>
          </p:cNvPr>
          <p:cNvSpPr/>
          <p:nvPr/>
        </p:nvSpPr>
        <p:spPr>
          <a:xfrm>
            <a:off x="1810138"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470B7F4-4568-F611-A94F-5780F3149602}"/>
              </a:ext>
            </a:extLst>
          </p:cNvPr>
          <p:cNvSpPr/>
          <p:nvPr/>
        </p:nvSpPr>
        <p:spPr>
          <a:xfrm>
            <a:off x="2593910"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8C75DC7-02BC-7423-0819-91D035A77788}"/>
              </a:ext>
            </a:extLst>
          </p:cNvPr>
          <p:cNvSpPr/>
          <p:nvPr/>
        </p:nvSpPr>
        <p:spPr>
          <a:xfrm>
            <a:off x="3911081"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4C4740E4-CE18-AC20-93AA-3B98472964A5}"/>
              </a:ext>
            </a:extLst>
          </p:cNvPr>
          <p:cNvCxnSpPr>
            <a:cxnSpLocks/>
          </p:cNvCxnSpPr>
          <p:nvPr/>
        </p:nvCxnSpPr>
        <p:spPr>
          <a:xfrm>
            <a:off x="7778328" y="29824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0856692-D946-11E4-E6E2-695B9B1E2AEA}"/>
              </a:ext>
            </a:extLst>
          </p:cNvPr>
          <p:cNvCxnSpPr>
            <a:cxnSpLocks/>
          </p:cNvCxnSpPr>
          <p:nvPr/>
        </p:nvCxnSpPr>
        <p:spPr>
          <a:xfrm flipH="1">
            <a:off x="5751275" y="49473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F5B2EE-9A77-4ABA-F705-6306F3184D1A}"/>
              </a:ext>
            </a:extLst>
          </p:cNvPr>
          <p:cNvCxnSpPr>
            <a:cxnSpLocks/>
          </p:cNvCxnSpPr>
          <p:nvPr/>
        </p:nvCxnSpPr>
        <p:spPr>
          <a:xfrm>
            <a:off x="7793218" y="49777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8E35265-CA82-4FA1-30D4-333C30485D22}"/>
              </a:ext>
            </a:extLst>
          </p:cNvPr>
          <p:cNvSpPr txBox="1"/>
          <p:nvPr/>
        </p:nvSpPr>
        <p:spPr>
          <a:xfrm>
            <a:off x="5456854" y="606902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6" name="テキスト ボックス 15">
            <a:extLst>
              <a:ext uri="{FF2B5EF4-FFF2-40B4-BE49-F238E27FC236}">
                <a16:creationId xmlns:a16="http://schemas.microsoft.com/office/drawing/2014/main" id="{1A9812A4-FE07-2162-0C4C-27F9F3CE974D}"/>
              </a:ext>
            </a:extLst>
          </p:cNvPr>
          <p:cNvSpPr txBox="1"/>
          <p:nvPr/>
        </p:nvSpPr>
        <p:spPr>
          <a:xfrm>
            <a:off x="9950025" y="602070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7" name="テキスト ボックス 16">
            <a:extLst>
              <a:ext uri="{FF2B5EF4-FFF2-40B4-BE49-F238E27FC236}">
                <a16:creationId xmlns:a16="http://schemas.microsoft.com/office/drawing/2014/main" id="{6C21A4F6-9395-C6E9-47D8-0A61CF6228ED}"/>
              </a:ext>
            </a:extLst>
          </p:cNvPr>
          <p:cNvSpPr txBox="1"/>
          <p:nvPr/>
        </p:nvSpPr>
        <p:spPr>
          <a:xfrm>
            <a:off x="7539319" y="2534460"/>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8" name="テキスト ボックス 17">
            <a:extLst>
              <a:ext uri="{FF2B5EF4-FFF2-40B4-BE49-F238E27FC236}">
                <a16:creationId xmlns:a16="http://schemas.microsoft.com/office/drawing/2014/main" id="{7F9F183E-7168-3431-8293-F0AE887C4700}"/>
              </a:ext>
            </a:extLst>
          </p:cNvPr>
          <p:cNvSpPr txBox="1"/>
          <p:nvPr/>
        </p:nvSpPr>
        <p:spPr>
          <a:xfrm rot="3925103">
            <a:off x="8277299" y="412933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8AEA9832-7B1C-D14B-5E57-0FA7274BA832}"/>
              </a:ext>
            </a:extLst>
          </p:cNvPr>
          <p:cNvSpPr txBox="1"/>
          <p:nvPr/>
        </p:nvSpPr>
        <p:spPr>
          <a:xfrm rot="3925103">
            <a:off x="8877312" y="4079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A5F27BDF-F51D-FB4C-D73F-554C0B137D98}"/>
              </a:ext>
            </a:extLst>
          </p:cNvPr>
          <p:cNvSpPr txBox="1"/>
          <p:nvPr/>
        </p:nvSpPr>
        <p:spPr>
          <a:xfrm rot="3925103">
            <a:off x="6883252" y="452051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859B5906-7F46-5711-6A30-1F2814591374}"/>
              </a:ext>
            </a:extLst>
          </p:cNvPr>
          <p:cNvSpPr txBox="1"/>
          <p:nvPr/>
        </p:nvSpPr>
        <p:spPr>
          <a:xfrm rot="3925103">
            <a:off x="8108198" y="47909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663FEED-1CCC-28F6-2A67-C36B4FA75D62}"/>
              </a:ext>
            </a:extLst>
          </p:cNvPr>
          <p:cNvSpPr txBox="1"/>
          <p:nvPr/>
        </p:nvSpPr>
        <p:spPr>
          <a:xfrm rot="3925103">
            <a:off x="8015541" y="51849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01C7093F-8651-02FA-3A7F-F545D992E981}"/>
              </a:ext>
            </a:extLst>
          </p:cNvPr>
          <p:cNvSpPr txBox="1"/>
          <p:nvPr/>
        </p:nvSpPr>
        <p:spPr>
          <a:xfrm rot="3925103">
            <a:off x="7597906" y="4559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4A761A5F-D7DC-8D81-0C9E-DB001CB6C71A}"/>
              </a:ext>
            </a:extLst>
          </p:cNvPr>
          <p:cNvSpPr txBox="1"/>
          <p:nvPr/>
        </p:nvSpPr>
        <p:spPr>
          <a:xfrm rot="3925103">
            <a:off x="8397462" y="48125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A859A069-5958-91B8-52E9-CC21F8FCD6BD}"/>
              </a:ext>
            </a:extLst>
          </p:cNvPr>
          <p:cNvSpPr txBox="1"/>
          <p:nvPr/>
        </p:nvSpPr>
        <p:spPr>
          <a:xfrm rot="3925103">
            <a:off x="9136358" y="3129017"/>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F0B35CC-EC9A-269B-9D4B-D45847CFE016}"/>
              </a:ext>
            </a:extLst>
          </p:cNvPr>
          <p:cNvSpPr txBox="1"/>
          <p:nvPr/>
        </p:nvSpPr>
        <p:spPr>
          <a:xfrm rot="3925103">
            <a:off x="8635001" y="42397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6E32D6B-A17A-4548-24A0-986EBF6D8062}"/>
              </a:ext>
            </a:extLst>
          </p:cNvPr>
          <p:cNvSpPr txBox="1"/>
          <p:nvPr/>
        </p:nvSpPr>
        <p:spPr>
          <a:xfrm rot="3925103">
            <a:off x="7234285" y="46870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F26B36C-9C56-0FDE-E581-EF56D1E74BE2}"/>
              </a:ext>
            </a:extLst>
          </p:cNvPr>
          <p:cNvSpPr txBox="1"/>
          <p:nvPr/>
        </p:nvSpPr>
        <p:spPr>
          <a:xfrm rot="3925103">
            <a:off x="7929418" y="49043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EAF4F3-0778-B68D-C1C6-5EA764C13E16}"/>
              </a:ext>
            </a:extLst>
          </p:cNvPr>
          <p:cNvSpPr txBox="1"/>
          <p:nvPr/>
        </p:nvSpPr>
        <p:spPr>
          <a:xfrm rot="3925103">
            <a:off x="8541237" y="46483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B8D5EA8-7CE7-A1D3-4079-06479A9BDD85}"/>
              </a:ext>
            </a:extLst>
          </p:cNvPr>
          <p:cNvSpPr txBox="1"/>
          <p:nvPr/>
        </p:nvSpPr>
        <p:spPr>
          <a:xfrm rot="3925103">
            <a:off x="6718541" y="494074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F81D23CC-0C66-CB7B-F44A-CA40770E6CF2}"/>
              </a:ext>
            </a:extLst>
          </p:cNvPr>
          <p:cNvSpPr txBox="1"/>
          <p:nvPr/>
        </p:nvSpPr>
        <p:spPr>
          <a:xfrm rot="3925103">
            <a:off x="8166329" y="425812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A2AD5504-9C4A-2F26-A4AE-712372CFD89F}"/>
              </a:ext>
            </a:extLst>
          </p:cNvPr>
          <p:cNvSpPr txBox="1"/>
          <p:nvPr/>
        </p:nvSpPr>
        <p:spPr>
          <a:xfrm rot="3925103">
            <a:off x="9138059" y="2815768"/>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0AD15BE-9F40-FE8F-7462-49CCA2A7BE34}"/>
              </a:ext>
            </a:extLst>
          </p:cNvPr>
          <p:cNvSpPr txBox="1"/>
          <p:nvPr/>
        </p:nvSpPr>
        <p:spPr>
          <a:xfrm rot="3925103">
            <a:off x="7545814" y="40608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7505AD89-D631-643E-5F5B-1A6E45A657B1}"/>
              </a:ext>
            </a:extLst>
          </p:cNvPr>
          <p:cNvSpPr txBox="1"/>
          <p:nvPr/>
        </p:nvSpPr>
        <p:spPr>
          <a:xfrm rot="3925103">
            <a:off x="7817399" y="420299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8430036B-5B6B-DC23-AC6F-D471B149DE09}"/>
              </a:ext>
            </a:extLst>
          </p:cNvPr>
          <p:cNvSpPr txBox="1"/>
          <p:nvPr/>
        </p:nvSpPr>
        <p:spPr>
          <a:xfrm rot="3925103">
            <a:off x="7325011" y="508957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3EE98555-D49E-C641-9187-A6D28EF4BCD3}"/>
              </a:ext>
            </a:extLst>
          </p:cNvPr>
          <p:cNvSpPr txBox="1"/>
          <p:nvPr/>
        </p:nvSpPr>
        <p:spPr>
          <a:xfrm rot="3925103">
            <a:off x="7442491" y="437728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5F5297DC-D53C-C0CB-14CE-5D9A3BC8131A}"/>
              </a:ext>
            </a:extLst>
          </p:cNvPr>
          <p:cNvSpPr txBox="1"/>
          <p:nvPr/>
        </p:nvSpPr>
        <p:spPr>
          <a:xfrm rot="3925103">
            <a:off x="7036138" y="5086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9D6DEBAE-1DDA-156D-E3E2-80C383C1D993}"/>
              </a:ext>
            </a:extLst>
          </p:cNvPr>
          <p:cNvSpPr txBox="1"/>
          <p:nvPr/>
        </p:nvSpPr>
        <p:spPr>
          <a:xfrm rot="3925103">
            <a:off x="7642608" y="52002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5520DA7-E20D-1044-FDC7-E7B6B5406D97}"/>
              </a:ext>
            </a:extLst>
          </p:cNvPr>
          <p:cNvSpPr txBox="1"/>
          <p:nvPr/>
        </p:nvSpPr>
        <p:spPr>
          <a:xfrm rot="3925103">
            <a:off x="7884477" y="45846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EF4AAEC-EDE9-23B7-3369-A0F9CD1A54EF}"/>
              </a:ext>
            </a:extLst>
          </p:cNvPr>
          <p:cNvSpPr txBox="1"/>
          <p:nvPr/>
        </p:nvSpPr>
        <p:spPr>
          <a:xfrm rot="3925103">
            <a:off x="7567409" y="488258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F42DCCC-9E49-5D02-93AE-0BD852EB2419}"/>
              </a:ext>
            </a:extLst>
          </p:cNvPr>
          <p:cNvSpPr txBox="1"/>
          <p:nvPr/>
        </p:nvSpPr>
        <p:spPr>
          <a:xfrm rot="3925103">
            <a:off x="8275510" y="45829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17FBAD29-F90D-5FE8-84CE-C4DA599955FC}"/>
              </a:ext>
            </a:extLst>
          </p:cNvPr>
          <p:cNvSpPr txBox="1"/>
          <p:nvPr/>
        </p:nvSpPr>
        <p:spPr>
          <a:xfrm>
            <a:off x="9485609" y="290379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4" name="テキスト ボックス 43">
            <a:extLst>
              <a:ext uri="{FF2B5EF4-FFF2-40B4-BE49-F238E27FC236}">
                <a16:creationId xmlns:a16="http://schemas.microsoft.com/office/drawing/2014/main" id="{740C7540-4568-413E-3BD6-7A9E5D4D8B18}"/>
              </a:ext>
            </a:extLst>
          </p:cNvPr>
          <p:cNvSpPr txBox="1"/>
          <p:nvPr/>
        </p:nvSpPr>
        <p:spPr>
          <a:xfrm>
            <a:off x="9531321" y="318653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46" name="テキスト ボックス 45">
            <a:extLst>
              <a:ext uri="{FF2B5EF4-FFF2-40B4-BE49-F238E27FC236}">
                <a16:creationId xmlns:a16="http://schemas.microsoft.com/office/drawing/2014/main" id="{DFDED3C4-0396-188D-22F0-00BE4119AD8C}"/>
              </a:ext>
            </a:extLst>
          </p:cNvPr>
          <p:cNvSpPr txBox="1"/>
          <p:nvPr/>
        </p:nvSpPr>
        <p:spPr>
          <a:xfrm>
            <a:off x="6493262" y="6341362"/>
            <a:ext cx="4095993"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実際は</a:t>
            </a:r>
            <a:r>
              <a:rPr kumimoji="1" lang="en-US" altLang="ja-JP" sz="2400" b="1" dirty="0">
                <a:latin typeface="メイリオ" panose="020B0604030504040204" pitchFamily="50" charset="-128"/>
                <a:ea typeface="メイリオ" panose="020B0604030504040204" pitchFamily="50" charset="-128"/>
              </a:rPr>
              <a:t>4200</a:t>
            </a:r>
            <a:r>
              <a:rPr kumimoji="1" lang="ja-JP" altLang="en-US" sz="2400" b="1" dirty="0">
                <a:latin typeface="メイリオ" panose="020B0604030504040204" pitchFamily="50" charset="-128"/>
                <a:ea typeface="メイリオ" panose="020B0604030504040204" pitchFamily="50" charset="-128"/>
              </a:rPr>
              <a:t>次元空間上の点</a:t>
            </a:r>
          </a:p>
        </p:txBody>
      </p:sp>
      <p:sp>
        <p:nvSpPr>
          <p:cNvPr id="47" name="テキスト ボックス 46">
            <a:extLst>
              <a:ext uri="{FF2B5EF4-FFF2-40B4-BE49-F238E27FC236}">
                <a16:creationId xmlns:a16="http://schemas.microsoft.com/office/drawing/2014/main" id="{889A7608-0A00-AC71-EBDF-FB61F5E0E376}"/>
              </a:ext>
            </a:extLst>
          </p:cNvPr>
          <p:cNvSpPr txBox="1"/>
          <p:nvPr/>
        </p:nvSpPr>
        <p:spPr>
          <a:xfrm>
            <a:off x="9360021" y="358218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杏仁豆腐は省略</a:t>
            </a:r>
          </a:p>
        </p:txBody>
      </p:sp>
      <p:sp>
        <p:nvSpPr>
          <p:cNvPr id="50" name="テキスト ボックス 49">
            <a:extLst>
              <a:ext uri="{FF2B5EF4-FFF2-40B4-BE49-F238E27FC236}">
                <a16:creationId xmlns:a16="http://schemas.microsoft.com/office/drawing/2014/main" id="{A0B0C874-CF27-0517-C9F6-6EF2B303909F}"/>
              </a:ext>
            </a:extLst>
          </p:cNvPr>
          <p:cNvSpPr txBox="1"/>
          <p:nvPr/>
        </p:nvSpPr>
        <p:spPr>
          <a:xfrm rot="18852434">
            <a:off x="8289885" y="4659907"/>
            <a:ext cx="185174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カスタードらしい空間領域</a:t>
            </a:r>
          </a:p>
        </p:txBody>
      </p:sp>
      <p:sp>
        <p:nvSpPr>
          <p:cNvPr id="51" name="楕円 50">
            <a:extLst>
              <a:ext uri="{FF2B5EF4-FFF2-40B4-BE49-F238E27FC236}">
                <a16:creationId xmlns:a16="http://schemas.microsoft.com/office/drawing/2014/main" id="{C526FA82-0AC3-20B1-23DF-1B545A41CA98}"/>
              </a:ext>
            </a:extLst>
          </p:cNvPr>
          <p:cNvSpPr/>
          <p:nvPr/>
        </p:nvSpPr>
        <p:spPr>
          <a:xfrm rot="18998506">
            <a:off x="7685593" y="4348858"/>
            <a:ext cx="1831655" cy="75739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C7A329A2-C45A-898E-87E1-38AD9967E4BB}"/>
              </a:ext>
            </a:extLst>
          </p:cNvPr>
          <p:cNvSpPr/>
          <p:nvPr/>
        </p:nvSpPr>
        <p:spPr>
          <a:xfrm rot="18998506">
            <a:off x="6561679" y="4368881"/>
            <a:ext cx="1831655" cy="757393"/>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98A15FC1-8DDB-ED14-ED56-8A671FB3CD36}"/>
              </a:ext>
            </a:extLst>
          </p:cNvPr>
          <p:cNvSpPr txBox="1"/>
          <p:nvPr/>
        </p:nvSpPr>
        <p:spPr>
          <a:xfrm rot="18592327">
            <a:off x="6040716" y="4010425"/>
            <a:ext cx="1851748"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カラメルらしい空間領域</a:t>
            </a:r>
          </a:p>
        </p:txBody>
      </p:sp>
      <p:sp>
        <p:nvSpPr>
          <p:cNvPr id="54" name="テキスト ボックス 53">
            <a:extLst>
              <a:ext uri="{FF2B5EF4-FFF2-40B4-BE49-F238E27FC236}">
                <a16:creationId xmlns:a16="http://schemas.microsoft.com/office/drawing/2014/main" id="{1C471698-6BED-4250-8766-1DEFCE39B414}"/>
              </a:ext>
            </a:extLst>
          </p:cNvPr>
          <p:cNvSpPr txBox="1"/>
          <p:nvPr/>
        </p:nvSpPr>
        <p:spPr>
          <a:xfrm>
            <a:off x="4551190" y="2926496"/>
            <a:ext cx="3284874" cy="646331"/>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点の色：教師ラベル</a:t>
            </a:r>
            <a:endParaRPr kumimoji="1" lang="en-US" altLang="ja-JP" b="1" dirty="0">
              <a:latin typeface="メイリオ" panose="020B0604030504040204" pitchFamily="50" charset="-128"/>
              <a:ea typeface="メイリオ" panose="020B0604030504040204" pitchFamily="50" charset="-128"/>
            </a:endParaRPr>
          </a:p>
          <a:p>
            <a:pPr algn="l"/>
            <a:r>
              <a:rPr kumimoji="1" lang="ja-JP" altLang="en-US" b="1" dirty="0">
                <a:latin typeface="メイリオ" panose="020B0604030504040204" pitchFamily="50" charset="-128"/>
                <a:ea typeface="メイリオ" panose="020B0604030504040204" pitchFamily="50" charset="-128"/>
              </a:rPr>
              <a:t>点の座標：</a:t>
            </a:r>
            <a:r>
              <a:rPr kumimoji="1" lang="en-US" altLang="ja-JP" b="1" dirty="0" err="1">
                <a:latin typeface="メイリオ" panose="020B0604030504040204" pitchFamily="50" charset="-128"/>
                <a:ea typeface="メイリオ" panose="020B0604030504040204" pitchFamily="50" charset="-128"/>
              </a:rPr>
              <a:t>BoW</a:t>
            </a:r>
            <a:r>
              <a:rPr kumimoji="1" lang="ja-JP" altLang="en-US" b="1" dirty="0">
                <a:latin typeface="メイリオ" panose="020B0604030504040204" pitchFamily="50" charset="-128"/>
                <a:ea typeface="メイリオ" panose="020B0604030504040204" pitchFamily="50" charset="-128"/>
              </a:rPr>
              <a:t>特徴ベクトル</a:t>
            </a:r>
          </a:p>
        </p:txBody>
      </p:sp>
    </p:spTree>
    <p:extLst>
      <p:ext uri="{BB962C8B-B14F-4D97-AF65-F5344CB8AC3E}">
        <p14:creationId xmlns:p14="http://schemas.microsoft.com/office/powerpoint/2010/main" val="153804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B650EAA-7DC7-7836-C718-12A0E28FE5D6}"/>
              </a:ext>
            </a:extLst>
          </p:cNvPr>
          <p:cNvPicPr>
            <a:picLocks noChangeAspect="1"/>
          </p:cNvPicPr>
          <p:nvPr/>
        </p:nvPicPr>
        <p:blipFill>
          <a:blip r:embed="rId2"/>
          <a:stretch>
            <a:fillRect/>
          </a:stretch>
        </p:blipFill>
        <p:spPr>
          <a:xfrm>
            <a:off x="5597928" y="2676525"/>
            <a:ext cx="6677025" cy="4181475"/>
          </a:xfrm>
          <a:prstGeom prst="rect">
            <a:avLst/>
          </a:prstGeom>
        </p:spPr>
      </p:pic>
      <p:sp>
        <p:nvSpPr>
          <p:cNvPr id="3" name="テキスト ボックス 2">
            <a:extLst>
              <a:ext uri="{FF2B5EF4-FFF2-40B4-BE49-F238E27FC236}">
                <a16:creationId xmlns:a16="http://schemas.microsoft.com/office/drawing/2014/main" id="{FE286470-6642-0C3B-C00E-1B6ECAE7AE05}"/>
              </a:ext>
            </a:extLst>
          </p:cNvPr>
          <p:cNvSpPr txBox="1"/>
          <p:nvPr/>
        </p:nvSpPr>
        <p:spPr>
          <a:xfrm>
            <a:off x="270589" y="24355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棒グラフ（前回）と空間との関係</a:t>
            </a:r>
          </a:p>
        </p:txBody>
      </p:sp>
      <p:sp>
        <p:nvSpPr>
          <p:cNvPr id="8" name="テキスト ボックス 7">
            <a:extLst>
              <a:ext uri="{FF2B5EF4-FFF2-40B4-BE49-F238E27FC236}">
                <a16:creationId xmlns:a16="http://schemas.microsoft.com/office/drawing/2014/main" id="{44088558-1AED-28A7-B1FE-B0BEC6A4AF82}"/>
              </a:ext>
            </a:extLst>
          </p:cNvPr>
          <p:cNvSpPr txBox="1"/>
          <p:nvPr/>
        </p:nvSpPr>
        <p:spPr>
          <a:xfrm>
            <a:off x="270589" y="773451"/>
            <a:ext cx="1159644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棒グラフ：ラベル別の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特徴ベクトルの平均</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　ということは、空間上に散らばる点群</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の重心</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になるはず　</a:t>
            </a:r>
          </a:p>
        </p:txBody>
      </p:sp>
      <p:sp>
        <p:nvSpPr>
          <p:cNvPr id="9" name="テキスト ボックス 8">
            <a:extLst>
              <a:ext uri="{FF2B5EF4-FFF2-40B4-BE49-F238E27FC236}">
                <a16:creationId xmlns:a16="http://schemas.microsoft.com/office/drawing/2014/main" id="{BBDE68DE-BAE8-F991-F4BC-2028074343EA}"/>
              </a:ext>
            </a:extLst>
          </p:cNvPr>
          <p:cNvSpPr txBox="1"/>
          <p:nvPr/>
        </p:nvSpPr>
        <p:spPr>
          <a:xfrm>
            <a:off x="8704414" y="4646992"/>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618183-3945-2055-2A05-9E079E3F07DD}"/>
              </a:ext>
            </a:extLst>
          </p:cNvPr>
          <p:cNvSpPr txBox="1"/>
          <p:nvPr/>
        </p:nvSpPr>
        <p:spPr>
          <a:xfrm>
            <a:off x="7600949" y="4669176"/>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15" name="矢印: 下カーブ 14">
            <a:extLst>
              <a:ext uri="{FF2B5EF4-FFF2-40B4-BE49-F238E27FC236}">
                <a16:creationId xmlns:a16="http://schemas.microsoft.com/office/drawing/2014/main" id="{CF39B73B-CD1F-1BFD-CAEF-98149F876C61}"/>
              </a:ext>
            </a:extLst>
          </p:cNvPr>
          <p:cNvSpPr/>
          <p:nvPr/>
        </p:nvSpPr>
        <p:spPr>
          <a:xfrm rot="864326">
            <a:off x="6252485" y="3229191"/>
            <a:ext cx="2266989" cy="90506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 name="図 1">
            <a:extLst>
              <a:ext uri="{FF2B5EF4-FFF2-40B4-BE49-F238E27FC236}">
                <a16:creationId xmlns:a16="http://schemas.microsoft.com/office/drawing/2014/main" id="{3CBB46FF-D531-9EF0-0498-B7515C943790}"/>
              </a:ext>
            </a:extLst>
          </p:cNvPr>
          <p:cNvPicPr>
            <a:picLocks noChangeAspect="1"/>
          </p:cNvPicPr>
          <p:nvPr/>
        </p:nvPicPr>
        <p:blipFill>
          <a:blip r:embed="rId3"/>
          <a:stretch>
            <a:fillRect/>
          </a:stretch>
        </p:blipFill>
        <p:spPr>
          <a:xfrm>
            <a:off x="270589" y="1818376"/>
            <a:ext cx="6677026" cy="3700928"/>
          </a:xfrm>
          <a:prstGeom prst="rect">
            <a:avLst/>
          </a:prstGeom>
        </p:spPr>
      </p:pic>
      <p:sp>
        <p:nvSpPr>
          <p:cNvPr id="4" name="テキスト ボックス 3">
            <a:extLst>
              <a:ext uri="{FF2B5EF4-FFF2-40B4-BE49-F238E27FC236}">
                <a16:creationId xmlns:a16="http://schemas.microsoft.com/office/drawing/2014/main" id="{F6046842-4A58-D201-4539-0E57CB6E203C}"/>
              </a:ext>
            </a:extLst>
          </p:cNvPr>
          <p:cNvSpPr txBox="1"/>
          <p:nvPr/>
        </p:nvSpPr>
        <p:spPr>
          <a:xfrm>
            <a:off x="379712" y="181659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FEC519C2-C768-0513-D9DF-B08BBB90A715}"/>
              </a:ext>
            </a:extLst>
          </p:cNvPr>
          <p:cNvSpPr txBox="1"/>
          <p:nvPr/>
        </p:nvSpPr>
        <p:spPr>
          <a:xfrm>
            <a:off x="441267" y="362129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Tree>
    <p:extLst>
      <p:ext uri="{BB962C8B-B14F-4D97-AF65-F5344CB8AC3E}">
        <p14:creationId xmlns:p14="http://schemas.microsoft.com/office/powerpoint/2010/main" val="341827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0F085027-9CCC-E978-2952-CA4715F20945}"/>
              </a:ext>
            </a:extLst>
          </p:cNvPr>
          <p:cNvCxnSpPr>
            <a:cxnSpLocks/>
          </p:cNvCxnSpPr>
          <p:nvPr/>
        </p:nvCxnSpPr>
        <p:spPr>
          <a:xfrm>
            <a:off x="2859310"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C1AE92E-7BDD-AE36-D0AF-7FF176764BF7}"/>
              </a:ext>
            </a:extLst>
          </p:cNvPr>
          <p:cNvCxnSpPr>
            <a:cxnSpLocks/>
          </p:cNvCxnSpPr>
          <p:nvPr/>
        </p:nvCxnSpPr>
        <p:spPr>
          <a:xfrm flipH="1">
            <a:off x="832257"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2F563F53-BED5-5D8E-9A03-31A549675285}"/>
              </a:ext>
            </a:extLst>
          </p:cNvPr>
          <p:cNvCxnSpPr>
            <a:cxnSpLocks/>
          </p:cNvCxnSpPr>
          <p:nvPr/>
        </p:nvCxnSpPr>
        <p:spPr>
          <a:xfrm>
            <a:off x="2874200"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E313C71-EC2D-D08B-175F-23E901F93902}"/>
              </a:ext>
            </a:extLst>
          </p:cNvPr>
          <p:cNvSpPr txBox="1"/>
          <p:nvPr/>
        </p:nvSpPr>
        <p:spPr>
          <a:xfrm rot="3925103">
            <a:off x="3358281"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408460C2-9678-31D2-8E74-99AFD9EE6596}"/>
              </a:ext>
            </a:extLst>
          </p:cNvPr>
          <p:cNvSpPr txBox="1"/>
          <p:nvPr/>
        </p:nvSpPr>
        <p:spPr>
          <a:xfrm rot="3925103">
            <a:off x="3958294"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3E375AFB-4FB8-BA08-3CE4-0526AB456F54}"/>
              </a:ext>
            </a:extLst>
          </p:cNvPr>
          <p:cNvSpPr txBox="1"/>
          <p:nvPr/>
        </p:nvSpPr>
        <p:spPr>
          <a:xfrm rot="3925103">
            <a:off x="1925523"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C328B52D-C2B6-63F1-FBA8-4CDF2021735E}"/>
              </a:ext>
            </a:extLst>
          </p:cNvPr>
          <p:cNvSpPr txBox="1"/>
          <p:nvPr/>
        </p:nvSpPr>
        <p:spPr>
          <a:xfrm rot="3925103">
            <a:off x="3189180"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DE299457-770E-D632-CC21-3E4F05A3FC9E}"/>
              </a:ext>
            </a:extLst>
          </p:cNvPr>
          <p:cNvSpPr txBox="1"/>
          <p:nvPr/>
        </p:nvSpPr>
        <p:spPr>
          <a:xfrm rot="3925103">
            <a:off x="3096523"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9427EE5A-9470-460E-F88F-5FB6E16D5FB0}"/>
              </a:ext>
            </a:extLst>
          </p:cNvPr>
          <p:cNvSpPr txBox="1"/>
          <p:nvPr/>
        </p:nvSpPr>
        <p:spPr>
          <a:xfrm rot="3925103">
            <a:off x="2678888"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5BB4AA0-0EF7-D109-E8B6-2C03F21B7561}"/>
              </a:ext>
            </a:extLst>
          </p:cNvPr>
          <p:cNvSpPr txBox="1"/>
          <p:nvPr/>
        </p:nvSpPr>
        <p:spPr>
          <a:xfrm rot="3925103">
            <a:off x="3478444"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6F22FCD-EC4D-748D-16B9-404991B0EE22}"/>
              </a:ext>
            </a:extLst>
          </p:cNvPr>
          <p:cNvSpPr txBox="1"/>
          <p:nvPr/>
        </p:nvSpPr>
        <p:spPr>
          <a:xfrm rot="3925103">
            <a:off x="4131999" y="520933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D0FCD59-D22F-1A15-FBA8-F0000B8D7853}"/>
              </a:ext>
            </a:extLst>
          </p:cNvPr>
          <p:cNvSpPr txBox="1"/>
          <p:nvPr/>
        </p:nvSpPr>
        <p:spPr>
          <a:xfrm rot="3925103">
            <a:off x="3715983"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DDD62187-3DC9-C4EB-4525-B25415769BC0}"/>
              </a:ext>
            </a:extLst>
          </p:cNvPr>
          <p:cNvSpPr txBox="1"/>
          <p:nvPr/>
        </p:nvSpPr>
        <p:spPr>
          <a:xfrm rot="3925103">
            <a:off x="2315267"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4688C6C-C955-199D-7779-E43E7AD3A5AE}"/>
              </a:ext>
            </a:extLst>
          </p:cNvPr>
          <p:cNvSpPr txBox="1"/>
          <p:nvPr/>
        </p:nvSpPr>
        <p:spPr>
          <a:xfrm rot="3925103">
            <a:off x="3010400"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AFDAEAC2-EE8E-DE9A-50FB-AEDF7F5DE369}"/>
              </a:ext>
            </a:extLst>
          </p:cNvPr>
          <p:cNvSpPr txBox="1"/>
          <p:nvPr/>
        </p:nvSpPr>
        <p:spPr>
          <a:xfrm rot="3925103">
            <a:off x="3622219"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77562068-3A7A-F01B-DBAA-92B9F44DE15A}"/>
              </a:ext>
            </a:extLst>
          </p:cNvPr>
          <p:cNvSpPr txBox="1"/>
          <p:nvPr/>
        </p:nvSpPr>
        <p:spPr>
          <a:xfrm rot="3925103">
            <a:off x="1799523"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D7C49494-9746-1D79-2A71-577935DBBC4A}"/>
              </a:ext>
            </a:extLst>
          </p:cNvPr>
          <p:cNvSpPr txBox="1"/>
          <p:nvPr/>
        </p:nvSpPr>
        <p:spPr>
          <a:xfrm rot="3925103">
            <a:off x="3247311"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AFB39600-72B0-FF1C-8852-7B05F5A157E3}"/>
              </a:ext>
            </a:extLst>
          </p:cNvPr>
          <p:cNvSpPr txBox="1"/>
          <p:nvPr/>
        </p:nvSpPr>
        <p:spPr>
          <a:xfrm rot="3925103">
            <a:off x="4133700" y="489608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346AD145-AD3A-7EC8-C08D-1F240C3E6555}"/>
              </a:ext>
            </a:extLst>
          </p:cNvPr>
          <p:cNvSpPr txBox="1"/>
          <p:nvPr/>
        </p:nvSpPr>
        <p:spPr>
          <a:xfrm rot="3925103">
            <a:off x="2626796"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6E37CBC7-E793-BE4C-6435-11DD40D9C60E}"/>
              </a:ext>
            </a:extLst>
          </p:cNvPr>
          <p:cNvSpPr txBox="1"/>
          <p:nvPr/>
        </p:nvSpPr>
        <p:spPr>
          <a:xfrm rot="3925103">
            <a:off x="2898381"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440D2127-8586-A362-A9B8-01A4CC7C3FF4}"/>
              </a:ext>
            </a:extLst>
          </p:cNvPr>
          <p:cNvSpPr txBox="1"/>
          <p:nvPr/>
        </p:nvSpPr>
        <p:spPr>
          <a:xfrm rot="3925103">
            <a:off x="2405993"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6346B5A9-D26A-8EC2-04B5-A9AD24BDB6A2}"/>
              </a:ext>
            </a:extLst>
          </p:cNvPr>
          <p:cNvSpPr txBox="1"/>
          <p:nvPr/>
        </p:nvSpPr>
        <p:spPr>
          <a:xfrm rot="3925103">
            <a:off x="2523473"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EC3D214F-A48F-CD36-5BEE-9590D24ABB24}"/>
              </a:ext>
            </a:extLst>
          </p:cNvPr>
          <p:cNvSpPr txBox="1"/>
          <p:nvPr/>
        </p:nvSpPr>
        <p:spPr>
          <a:xfrm rot="3925103">
            <a:off x="2117120"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B117D6B4-6532-62FF-A771-3EF76F5AC09C}"/>
              </a:ext>
            </a:extLst>
          </p:cNvPr>
          <p:cNvSpPr txBox="1"/>
          <p:nvPr/>
        </p:nvSpPr>
        <p:spPr>
          <a:xfrm rot="3925103">
            <a:off x="2723590"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F0991C85-C917-E6C4-F440-251A85783222}"/>
              </a:ext>
            </a:extLst>
          </p:cNvPr>
          <p:cNvSpPr txBox="1"/>
          <p:nvPr/>
        </p:nvSpPr>
        <p:spPr>
          <a:xfrm rot="3925103">
            <a:off x="2965459"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FD05C79-D518-28FD-C31D-3C2C37783A77}"/>
              </a:ext>
            </a:extLst>
          </p:cNvPr>
          <p:cNvSpPr txBox="1"/>
          <p:nvPr/>
        </p:nvSpPr>
        <p:spPr>
          <a:xfrm rot="3925103">
            <a:off x="2648391"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F603A13-FC1C-1006-45AA-2C5F3F3D7090}"/>
              </a:ext>
            </a:extLst>
          </p:cNvPr>
          <p:cNvSpPr txBox="1"/>
          <p:nvPr/>
        </p:nvSpPr>
        <p:spPr>
          <a:xfrm rot="3925103">
            <a:off x="3356492"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5B6C64EA-236C-77EB-497E-838E8DE90950}"/>
              </a:ext>
            </a:extLst>
          </p:cNvPr>
          <p:cNvSpPr txBox="1"/>
          <p:nvPr/>
        </p:nvSpPr>
        <p:spPr>
          <a:xfrm>
            <a:off x="4450451" y="482498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07525E8E-153B-054C-BAEF-6D0CB7A8B449}"/>
              </a:ext>
            </a:extLst>
          </p:cNvPr>
          <p:cNvSpPr/>
          <p:nvPr/>
        </p:nvSpPr>
        <p:spPr>
          <a:xfrm rot="19337434">
            <a:off x="1932005" y="4245631"/>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E0894D8-DDFE-F918-5B90-BCF24AED7B94}"/>
              </a:ext>
            </a:extLst>
          </p:cNvPr>
          <p:cNvSpPr txBox="1"/>
          <p:nvPr/>
        </p:nvSpPr>
        <p:spPr>
          <a:xfrm>
            <a:off x="138405" y="627397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35" name="テキスト ボックス 34">
            <a:extLst>
              <a:ext uri="{FF2B5EF4-FFF2-40B4-BE49-F238E27FC236}">
                <a16:creationId xmlns:a16="http://schemas.microsoft.com/office/drawing/2014/main" id="{F6404724-14E1-A2A7-29E8-60C93D746AB0}"/>
              </a:ext>
            </a:extLst>
          </p:cNvPr>
          <p:cNvSpPr txBox="1"/>
          <p:nvPr/>
        </p:nvSpPr>
        <p:spPr>
          <a:xfrm>
            <a:off x="4631576" y="622565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36" name="テキスト ボックス 35">
            <a:extLst>
              <a:ext uri="{FF2B5EF4-FFF2-40B4-BE49-F238E27FC236}">
                <a16:creationId xmlns:a16="http://schemas.microsoft.com/office/drawing/2014/main" id="{F6661521-C34C-4D75-D8B8-B55FA2FD9284}"/>
              </a:ext>
            </a:extLst>
          </p:cNvPr>
          <p:cNvSpPr txBox="1"/>
          <p:nvPr/>
        </p:nvSpPr>
        <p:spPr>
          <a:xfrm>
            <a:off x="2171203" y="254827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7" name="テキスト ボックス 36">
            <a:extLst>
              <a:ext uri="{FF2B5EF4-FFF2-40B4-BE49-F238E27FC236}">
                <a16:creationId xmlns:a16="http://schemas.microsoft.com/office/drawing/2014/main" id="{D66C89EF-6B5C-471F-8DB1-E32843AAC07A}"/>
              </a:ext>
            </a:extLst>
          </p:cNvPr>
          <p:cNvSpPr txBox="1"/>
          <p:nvPr/>
        </p:nvSpPr>
        <p:spPr>
          <a:xfrm>
            <a:off x="4450451" y="5156965"/>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8" name="テキスト ボックス 37">
            <a:extLst>
              <a:ext uri="{FF2B5EF4-FFF2-40B4-BE49-F238E27FC236}">
                <a16:creationId xmlns:a16="http://schemas.microsoft.com/office/drawing/2014/main" id="{03E3D7D0-9F4E-1D0B-6074-9AE39728DC82}"/>
              </a:ext>
            </a:extLst>
          </p:cNvPr>
          <p:cNvSpPr txBox="1"/>
          <p:nvPr/>
        </p:nvSpPr>
        <p:spPr>
          <a:xfrm>
            <a:off x="215570" y="346142"/>
            <a:ext cx="97321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を教師あり学習データセットに用いるイメージ</a:t>
            </a:r>
          </a:p>
        </p:txBody>
      </p:sp>
      <p:sp>
        <p:nvSpPr>
          <p:cNvPr id="39" name="テキスト ボックス 38">
            <a:extLst>
              <a:ext uri="{FF2B5EF4-FFF2-40B4-BE49-F238E27FC236}">
                <a16:creationId xmlns:a16="http://schemas.microsoft.com/office/drawing/2014/main" id="{1B399039-E687-1181-1F98-C9EA928CB4DD}"/>
              </a:ext>
            </a:extLst>
          </p:cNvPr>
          <p:cNvSpPr txBox="1"/>
          <p:nvPr/>
        </p:nvSpPr>
        <p:spPr>
          <a:xfrm>
            <a:off x="241041" y="867035"/>
            <a:ext cx="11709918"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教師ラベル毎に空間上にまとまっているはずなので、境界が見つかるはず。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が形成する語彙空間上でこのような境界面を推定することが教師あり学習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境界がわかれば、ラベル不明の点が何か（プリン </a:t>
            </a:r>
            <a:r>
              <a:rPr kumimoji="1" lang="en-US" altLang="ja-JP" sz="2400" dirty="0">
                <a:latin typeface="メイリオ" panose="020B0604030504040204" pitchFamily="50" charset="-128"/>
                <a:ea typeface="メイリオ" panose="020B0604030504040204" pitchFamily="50" charset="-128"/>
              </a:rPr>
              <a:t>or </a:t>
            </a:r>
            <a:r>
              <a:rPr kumimoji="1" lang="ja-JP" altLang="en-US" sz="2400" dirty="0">
                <a:latin typeface="メイリオ" panose="020B0604030504040204" pitchFamily="50" charset="-128"/>
                <a:ea typeface="メイリオ" panose="020B0604030504040204" pitchFamily="50" charset="-128"/>
              </a:rPr>
              <a:t>シュークリーム、）を予測できる。これが識別（分類）→　右図</a:t>
            </a:r>
          </a:p>
        </p:txBody>
      </p:sp>
      <p:cxnSp>
        <p:nvCxnSpPr>
          <p:cNvPr id="40" name="直線コネクタ 39">
            <a:extLst>
              <a:ext uri="{FF2B5EF4-FFF2-40B4-BE49-F238E27FC236}">
                <a16:creationId xmlns:a16="http://schemas.microsoft.com/office/drawing/2014/main" id="{8B9ED5CD-DDBC-4D21-1B5E-2CF7AC85E001}"/>
              </a:ext>
            </a:extLst>
          </p:cNvPr>
          <p:cNvCxnSpPr>
            <a:cxnSpLocks/>
          </p:cNvCxnSpPr>
          <p:nvPr/>
        </p:nvCxnSpPr>
        <p:spPr>
          <a:xfrm>
            <a:off x="8907134" y="294995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22F1CDE-BE8C-31B7-8FF4-C1A9E9EC7137}"/>
              </a:ext>
            </a:extLst>
          </p:cNvPr>
          <p:cNvCxnSpPr>
            <a:cxnSpLocks/>
          </p:cNvCxnSpPr>
          <p:nvPr/>
        </p:nvCxnSpPr>
        <p:spPr>
          <a:xfrm flipH="1">
            <a:off x="6880081" y="491489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A1635AF-3805-6474-6433-5129551FE595}"/>
              </a:ext>
            </a:extLst>
          </p:cNvPr>
          <p:cNvCxnSpPr>
            <a:cxnSpLocks/>
          </p:cNvCxnSpPr>
          <p:nvPr/>
        </p:nvCxnSpPr>
        <p:spPr>
          <a:xfrm>
            <a:off x="8922024" y="494528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フローチャート: せん孔テープ 45">
            <a:extLst>
              <a:ext uri="{FF2B5EF4-FFF2-40B4-BE49-F238E27FC236}">
                <a16:creationId xmlns:a16="http://schemas.microsoft.com/office/drawing/2014/main" id="{E4EFEC3D-059D-35BD-B66F-9C145CC36630}"/>
              </a:ext>
            </a:extLst>
          </p:cNvPr>
          <p:cNvSpPr/>
          <p:nvPr/>
        </p:nvSpPr>
        <p:spPr>
          <a:xfrm rot="19337434">
            <a:off x="7979829" y="41267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DC7C8C8-F6E6-29DA-76E9-62C9E0F5BCD4}"/>
              </a:ext>
            </a:extLst>
          </p:cNvPr>
          <p:cNvSpPr txBox="1"/>
          <p:nvPr/>
        </p:nvSpPr>
        <p:spPr>
          <a:xfrm>
            <a:off x="9567904" y="4950154"/>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cxnSp>
        <p:nvCxnSpPr>
          <p:cNvPr id="48" name="直線矢印コネクタ 47">
            <a:extLst>
              <a:ext uri="{FF2B5EF4-FFF2-40B4-BE49-F238E27FC236}">
                <a16:creationId xmlns:a16="http://schemas.microsoft.com/office/drawing/2014/main" id="{F95EED5C-204A-FCEF-428F-9E0E7AA27D29}"/>
              </a:ext>
            </a:extLst>
          </p:cNvPr>
          <p:cNvCxnSpPr/>
          <p:nvPr/>
        </p:nvCxnSpPr>
        <p:spPr>
          <a:xfrm>
            <a:off x="9371011" y="5014160"/>
            <a:ext cx="419100" cy="7483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8BC75AE-2129-CF29-D63B-11E7FD307A46}"/>
              </a:ext>
            </a:extLst>
          </p:cNvPr>
          <p:cNvCxnSpPr>
            <a:cxnSpLocks/>
          </p:cNvCxnSpPr>
          <p:nvPr/>
        </p:nvCxnSpPr>
        <p:spPr>
          <a:xfrm flipH="1" flipV="1">
            <a:off x="8948201" y="3983517"/>
            <a:ext cx="320701" cy="74917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B66A20B-84EE-40A9-AEF5-5DEF3BAE878F}"/>
              </a:ext>
            </a:extLst>
          </p:cNvPr>
          <p:cNvSpPr txBox="1"/>
          <p:nvPr/>
        </p:nvSpPr>
        <p:spPr>
          <a:xfrm>
            <a:off x="6430348" y="621439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52" name="テキスト ボックス 51">
            <a:extLst>
              <a:ext uri="{FF2B5EF4-FFF2-40B4-BE49-F238E27FC236}">
                <a16:creationId xmlns:a16="http://schemas.microsoft.com/office/drawing/2014/main" id="{B06E8DFE-CCE1-2731-F58A-C7005B979359}"/>
              </a:ext>
            </a:extLst>
          </p:cNvPr>
          <p:cNvSpPr txBox="1"/>
          <p:nvPr/>
        </p:nvSpPr>
        <p:spPr>
          <a:xfrm>
            <a:off x="10490964" y="608931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53" name="テキスト ボックス 52">
            <a:extLst>
              <a:ext uri="{FF2B5EF4-FFF2-40B4-BE49-F238E27FC236}">
                <a16:creationId xmlns:a16="http://schemas.microsoft.com/office/drawing/2014/main" id="{2BEC9F0B-8589-5D7F-08DD-6ABCB4CD4047}"/>
              </a:ext>
            </a:extLst>
          </p:cNvPr>
          <p:cNvSpPr txBox="1"/>
          <p:nvPr/>
        </p:nvSpPr>
        <p:spPr>
          <a:xfrm>
            <a:off x="8214138" y="25487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4" name="吹き出し: 角を丸めた四角形 53">
            <a:extLst>
              <a:ext uri="{FF2B5EF4-FFF2-40B4-BE49-F238E27FC236}">
                <a16:creationId xmlns:a16="http://schemas.microsoft.com/office/drawing/2014/main" id="{C50B10DE-63BC-599E-0CF1-83B36569F966}"/>
              </a:ext>
            </a:extLst>
          </p:cNvPr>
          <p:cNvSpPr/>
          <p:nvPr/>
        </p:nvSpPr>
        <p:spPr>
          <a:xfrm>
            <a:off x="10300070" y="4945284"/>
            <a:ext cx="1729777" cy="611336"/>
          </a:xfrm>
          <a:prstGeom prst="wedgeRoundRectCallout">
            <a:avLst>
              <a:gd name="adj1" fmla="val -71696"/>
              <a:gd name="adj2" fmla="val -1765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シュークリームと識別</a:t>
            </a:r>
          </a:p>
        </p:txBody>
      </p:sp>
      <p:sp>
        <p:nvSpPr>
          <p:cNvPr id="55" name="テキスト ボックス 54">
            <a:extLst>
              <a:ext uri="{FF2B5EF4-FFF2-40B4-BE49-F238E27FC236}">
                <a16:creationId xmlns:a16="http://schemas.microsoft.com/office/drawing/2014/main" id="{0389BA0D-29A4-74F0-6BFD-5AE05165C6F9}"/>
              </a:ext>
            </a:extLst>
          </p:cNvPr>
          <p:cNvSpPr txBox="1"/>
          <p:nvPr/>
        </p:nvSpPr>
        <p:spPr>
          <a:xfrm>
            <a:off x="504397" y="2844225"/>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学習</a:t>
            </a:r>
          </a:p>
        </p:txBody>
      </p:sp>
      <p:sp>
        <p:nvSpPr>
          <p:cNvPr id="56" name="テキスト ボックス 55">
            <a:extLst>
              <a:ext uri="{FF2B5EF4-FFF2-40B4-BE49-F238E27FC236}">
                <a16:creationId xmlns:a16="http://schemas.microsoft.com/office/drawing/2014/main" id="{5EA6EBBF-4D02-1872-5B09-A3FE35320657}"/>
              </a:ext>
            </a:extLst>
          </p:cNvPr>
          <p:cNvSpPr txBox="1"/>
          <p:nvPr/>
        </p:nvSpPr>
        <p:spPr>
          <a:xfrm>
            <a:off x="6703132" y="2793056"/>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識別</a:t>
            </a:r>
          </a:p>
        </p:txBody>
      </p:sp>
    </p:spTree>
    <p:extLst>
      <p:ext uri="{BB962C8B-B14F-4D97-AF65-F5344CB8AC3E}">
        <p14:creationId xmlns:p14="http://schemas.microsoft.com/office/powerpoint/2010/main" val="320203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3D6BD340-AE9E-2548-7B09-5D85C31A5651}"/>
              </a:ext>
            </a:extLst>
          </p:cNvPr>
          <p:cNvGraphicFramePr/>
          <p:nvPr/>
        </p:nvGraphicFramePr>
        <p:xfrm>
          <a:off x="802860" y="1121249"/>
          <a:ext cx="9730101" cy="788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a:extLst>
              <a:ext uri="{FF2B5EF4-FFF2-40B4-BE49-F238E27FC236}">
                <a16:creationId xmlns:a16="http://schemas.microsoft.com/office/drawing/2014/main" id="{8C637128-7A07-7808-FE8F-427674CA6399}"/>
              </a:ext>
            </a:extLst>
          </p:cNvPr>
          <p:cNvSpPr txBox="1"/>
          <p:nvPr/>
        </p:nvSpPr>
        <p:spPr>
          <a:xfrm>
            <a:off x="247650" y="352425"/>
            <a:ext cx="603883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に対する教師あり機械学習</a:t>
            </a:r>
          </a:p>
        </p:txBody>
      </p:sp>
      <p:sp>
        <p:nvSpPr>
          <p:cNvPr id="40" name="テキスト ボックス 39">
            <a:extLst>
              <a:ext uri="{FF2B5EF4-FFF2-40B4-BE49-F238E27FC236}">
                <a16:creationId xmlns:a16="http://schemas.microsoft.com/office/drawing/2014/main" id="{58345667-D877-B6BE-6D5F-6BC059124840}"/>
              </a:ext>
            </a:extLst>
          </p:cNvPr>
          <p:cNvSpPr txBox="1"/>
          <p:nvPr/>
        </p:nvSpPr>
        <p:spPr>
          <a:xfrm>
            <a:off x="812385" y="2309569"/>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決定境界を引くのに使うデータ</a:t>
            </a:r>
          </a:p>
        </p:txBody>
      </p:sp>
      <p:graphicFrame>
        <p:nvGraphicFramePr>
          <p:cNvPr id="41" name="表 41">
            <a:extLst>
              <a:ext uri="{FF2B5EF4-FFF2-40B4-BE49-F238E27FC236}">
                <a16:creationId xmlns:a16="http://schemas.microsoft.com/office/drawing/2014/main" id="{ACAB35EE-9A6B-8922-0CC0-FB2C647B318E}"/>
              </a:ext>
            </a:extLst>
          </p:cNvPr>
          <p:cNvGraphicFramePr>
            <a:graphicFrameLocks noGrp="1"/>
          </p:cNvGraphicFramePr>
          <p:nvPr/>
        </p:nvGraphicFramePr>
        <p:xfrm>
          <a:off x="1128752" y="3921848"/>
          <a:ext cx="3708404"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4239470345"/>
                    </a:ext>
                  </a:extLst>
                </a:gridCol>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endParaRPr kumimoji="1" lang="ja-JP" altLang="en-US"/>
                    </a:p>
                  </a:txBody>
                  <a:tcPr/>
                </a:tc>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r>
                        <a:rPr kumimoji="1" lang="ja-JP" altLang="en-US" dirty="0"/>
                        <a:t>プリン</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graphicFrame>
        <p:nvGraphicFramePr>
          <p:cNvPr id="44" name="表 41">
            <a:extLst>
              <a:ext uri="{FF2B5EF4-FFF2-40B4-BE49-F238E27FC236}">
                <a16:creationId xmlns:a16="http://schemas.microsoft.com/office/drawing/2014/main" id="{FCF2412F-20D1-A2BA-47C4-0CD95C170916}"/>
              </a:ext>
            </a:extLst>
          </p:cNvPr>
          <p:cNvGraphicFramePr>
            <a:graphicFrameLocks noGrp="1"/>
          </p:cNvGraphicFramePr>
          <p:nvPr/>
        </p:nvGraphicFramePr>
        <p:xfrm>
          <a:off x="6590586" y="3921848"/>
          <a:ext cx="2781303"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89278005"/>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9484999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sp>
        <p:nvSpPr>
          <p:cNvPr id="45" name="テキスト ボックス 44">
            <a:extLst>
              <a:ext uri="{FF2B5EF4-FFF2-40B4-BE49-F238E27FC236}">
                <a16:creationId xmlns:a16="http://schemas.microsoft.com/office/drawing/2014/main" id="{52B469CD-5A53-F471-3E01-5A9D0A44CF13}"/>
              </a:ext>
            </a:extLst>
          </p:cNvPr>
          <p:cNvSpPr txBox="1"/>
          <p:nvPr/>
        </p:nvSpPr>
        <p:spPr>
          <a:xfrm>
            <a:off x="6491549" y="2319293"/>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予測・識別に使うデータ</a:t>
            </a:r>
          </a:p>
        </p:txBody>
      </p:sp>
      <p:sp>
        <p:nvSpPr>
          <p:cNvPr id="4" name="右中かっこ 3">
            <a:extLst>
              <a:ext uri="{FF2B5EF4-FFF2-40B4-BE49-F238E27FC236}">
                <a16:creationId xmlns:a16="http://schemas.microsoft.com/office/drawing/2014/main" id="{4920612E-C228-4F9D-8944-5D4FF65636FD}"/>
              </a:ext>
            </a:extLst>
          </p:cNvPr>
          <p:cNvSpPr/>
          <p:nvPr/>
        </p:nvSpPr>
        <p:spPr>
          <a:xfrm rot="16200000">
            <a:off x="3259044" y="2258585"/>
            <a:ext cx="388339" cy="27678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3320CC-4B82-5A59-E582-0D2FA4D0418B}"/>
              </a:ext>
            </a:extLst>
          </p:cNvPr>
          <p:cNvSpPr txBox="1"/>
          <p:nvPr/>
        </p:nvSpPr>
        <p:spPr>
          <a:xfrm>
            <a:off x="2353990" y="2780958"/>
            <a:ext cx="3386452"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特徴ベクトル空間の座標値＝特徴量と呼ぶ</a:t>
            </a:r>
          </a:p>
        </p:txBody>
      </p:sp>
      <p:sp>
        <p:nvSpPr>
          <p:cNvPr id="12" name="右中かっこ 11">
            <a:extLst>
              <a:ext uri="{FF2B5EF4-FFF2-40B4-BE49-F238E27FC236}">
                <a16:creationId xmlns:a16="http://schemas.microsoft.com/office/drawing/2014/main" id="{47243222-68DB-C074-C3F8-E86F2C654DE4}"/>
              </a:ext>
            </a:extLst>
          </p:cNvPr>
          <p:cNvSpPr/>
          <p:nvPr/>
        </p:nvSpPr>
        <p:spPr>
          <a:xfrm rot="16200000">
            <a:off x="1387713" y="3270299"/>
            <a:ext cx="388339" cy="744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6E64C86-D09E-F2C7-BDE7-676657631B6F}"/>
              </a:ext>
            </a:extLst>
          </p:cNvPr>
          <p:cNvSpPr txBox="1"/>
          <p:nvPr/>
        </p:nvSpPr>
        <p:spPr>
          <a:xfrm>
            <a:off x="47730" y="2771234"/>
            <a:ext cx="2236510"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教師データ</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（クラスラベル）</a:t>
            </a:r>
          </a:p>
        </p:txBody>
      </p:sp>
      <p:sp>
        <p:nvSpPr>
          <p:cNvPr id="7" name="テキスト ボックス 6">
            <a:extLst>
              <a:ext uri="{FF2B5EF4-FFF2-40B4-BE49-F238E27FC236}">
                <a16:creationId xmlns:a16="http://schemas.microsoft.com/office/drawing/2014/main" id="{1EE27F66-C36D-86B3-274E-1B2CE4649457}"/>
              </a:ext>
            </a:extLst>
          </p:cNvPr>
          <p:cNvSpPr txBox="1"/>
          <p:nvPr/>
        </p:nvSpPr>
        <p:spPr>
          <a:xfrm>
            <a:off x="6295311" y="3134901"/>
            <a:ext cx="4801314"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特徴量だけ与えられて教師データがない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クラスラベルを予測する</a:t>
            </a:r>
          </a:p>
        </p:txBody>
      </p:sp>
      <p:sp>
        <p:nvSpPr>
          <p:cNvPr id="8" name="テキスト ボックス 7">
            <a:extLst>
              <a:ext uri="{FF2B5EF4-FFF2-40B4-BE49-F238E27FC236}">
                <a16:creationId xmlns:a16="http://schemas.microsoft.com/office/drawing/2014/main" id="{DA1B9B7A-37C3-DCEA-D89A-92EDE856131C}"/>
              </a:ext>
            </a:extLst>
          </p:cNvPr>
          <p:cNvSpPr txBox="1"/>
          <p:nvPr/>
        </p:nvSpPr>
        <p:spPr>
          <a:xfrm>
            <a:off x="907635" y="5635734"/>
            <a:ext cx="4615177"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学習：</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特徴量（ベクトル）と教師データから決定境界を見つけ出す。学習のために入力するデータは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訓練データ</a:t>
            </a:r>
            <a:r>
              <a:rPr kumimoji="1" lang="ja-JP" altLang="en-US" sz="2000" dirty="0">
                <a:latin typeface="メイリオ" panose="020B0604030504040204" pitchFamily="50" charset="-128"/>
                <a:ea typeface="メイリオ" panose="020B0604030504040204" pitchFamily="50" charset="-128"/>
              </a:rPr>
              <a:t>と呼ぶ</a:t>
            </a:r>
          </a:p>
        </p:txBody>
      </p:sp>
      <p:sp>
        <p:nvSpPr>
          <p:cNvPr id="9" name="テキスト ボックス 8">
            <a:extLst>
              <a:ext uri="{FF2B5EF4-FFF2-40B4-BE49-F238E27FC236}">
                <a16:creationId xmlns:a16="http://schemas.microsoft.com/office/drawing/2014/main" id="{EA1CA0B5-3F41-727B-A41A-F645A6459F28}"/>
              </a:ext>
            </a:extLst>
          </p:cNvPr>
          <p:cNvSpPr txBox="1"/>
          <p:nvPr/>
        </p:nvSpPr>
        <p:spPr>
          <a:xfrm>
            <a:off x="6200061" y="5635734"/>
            <a:ext cx="5189078"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予測：</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特徴量を学習済機械学習器与えて、決定境界からクラスラベルを予測する。予測のために入力するデータは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テストデータ</a:t>
            </a:r>
            <a:r>
              <a:rPr kumimoji="1" lang="ja-JP" altLang="en-US" sz="2000" dirty="0">
                <a:latin typeface="メイリオ" panose="020B0604030504040204" pitchFamily="50" charset="-128"/>
                <a:ea typeface="メイリオ" panose="020B0604030504040204" pitchFamily="50" charset="-128"/>
              </a:rPr>
              <a:t>と呼ぶ</a:t>
            </a:r>
          </a:p>
        </p:txBody>
      </p:sp>
      <p:cxnSp>
        <p:nvCxnSpPr>
          <p:cNvPr id="11" name="直線矢印コネクタ 10">
            <a:extLst>
              <a:ext uri="{FF2B5EF4-FFF2-40B4-BE49-F238E27FC236}">
                <a16:creationId xmlns:a16="http://schemas.microsoft.com/office/drawing/2014/main" id="{F9BC67E5-0A1C-C2E0-CC22-1EB1FE4DA92B}"/>
              </a:ext>
            </a:extLst>
          </p:cNvPr>
          <p:cNvCxnSpPr/>
          <p:nvPr/>
        </p:nvCxnSpPr>
        <p:spPr>
          <a:xfrm>
            <a:off x="802860" y="3921848"/>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4C4E9E1-8CAF-3450-970C-65DDD51955E9}"/>
              </a:ext>
            </a:extLst>
          </p:cNvPr>
          <p:cNvSpPr txBox="1"/>
          <p:nvPr/>
        </p:nvSpPr>
        <p:spPr>
          <a:xfrm rot="16200000">
            <a:off x="-551747" y="4586147"/>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cxnSp>
        <p:nvCxnSpPr>
          <p:cNvPr id="22" name="直線矢印コネクタ 21">
            <a:extLst>
              <a:ext uri="{FF2B5EF4-FFF2-40B4-BE49-F238E27FC236}">
                <a16:creationId xmlns:a16="http://schemas.microsoft.com/office/drawing/2014/main" id="{8E4DBF8F-B8B6-F40C-4A2C-8D0B6895545C}"/>
              </a:ext>
            </a:extLst>
          </p:cNvPr>
          <p:cNvCxnSpPr/>
          <p:nvPr/>
        </p:nvCxnSpPr>
        <p:spPr>
          <a:xfrm>
            <a:off x="6212795" y="3746459"/>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4407C66-9938-2532-8C5A-57E1E8016ABD}"/>
              </a:ext>
            </a:extLst>
          </p:cNvPr>
          <p:cNvSpPr txBox="1"/>
          <p:nvPr/>
        </p:nvSpPr>
        <p:spPr>
          <a:xfrm rot="16200000">
            <a:off x="4858188" y="4410758"/>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graphicFrame>
        <p:nvGraphicFramePr>
          <p:cNvPr id="24" name="表 41">
            <a:extLst>
              <a:ext uri="{FF2B5EF4-FFF2-40B4-BE49-F238E27FC236}">
                <a16:creationId xmlns:a16="http://schemas.microsoft.com/office/drawing/2014/main" id="{4581C325-F088-2BC8-8778-46E0C230EF90}"/>
              </a:ext>
            </a:extLst>
          </p:cNvPr>
          <p:cNvGraphicFramePr>
            <a:graphicFrameLocks noGrp="1"/>
          </p:cNvGraphicFramePr>
          <p:nvPr/>
        </p:nvGraphicFramePr>
        <p:xfrm>
          <a:off x="11148332" y="4190197"/>
          <a:ext cx="920891" cy="1112520"/>
        </p:xfrm>
        <a:graphic>
          <a:graphicData uri="http://schemas.openxmlformats.org/drawingml/2006/table">
            <a:tbl>
              <a:tblPr firstRow="1" bandRow="1">
                <a:tableStyleId>{5940675A-B579-460E-94D1-54222C63F5DA}</a:tableStyleId>
              </a:tblPr>
              <a:tblGrid>
                <a:gridCol w="920891">
                  <a:extLst>
                    <a:ext uri="{9D8B030D-6E8A-4147-A177-3AD203B41FA5}">
                      <a16:colId xmlns:a16="http://schemas.microsoft.com/office/drawing/2014/main" val="4239470345"/>
                    </a:ext>
                  </a:extLst>
                </a:gridCol>
              </a:tblGrid>
              <a:tr h="370840">
                <a:tc>
                  <a:txBody>
                    <a:bodyPr/>
                    <a:lstStyle/>
                    <a:p>
                      <a:r>
                        <a:rPr kumimoji="1" lang="ja-JP" altLang="en-US" dirty="0"/>
                        <a:t>プリン</a:t>
                      </a:r>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extLst>
                  <a:ext uri="{0D108BD9-81ED-4DB2-BD59-A6C34878D82A}">
                    <a16:rowId xmlns:a16="http://schemas.microsoft.com/office/drawing/2014/main" val="1401146252"/>
                  </a:ext>
                </a:extLst>
              </a:tr>
            </a:tbl>
          </a:graphicData>
        </a:graphic>
      </p:graphicFrame>
      <p:sp>
        <p:nvSpPr>
          <p:cNvPr id="14" name="四角形: 角を丸くする 13">
            <a:extLst>
              <a:ext uri="{FF2B5EF4-FFF2-40B4-BE49-F238E27FC236}">
                <a16:creationId xmlns:a16="http://schemas.microsoft.com/office/drawing/2014/main" id="{EC654D20-D0F1-AA18-91D3-29E2EADC30A3}"/>
              </a:ext>
            </a:extLst>
          </p:cNvPr>
          <p:cNvSpPr/>
          <p:nvPr/>
        </p:nvSpPr>
        <p:spPr>
          <a:xfrm>
            <a:off x="9683848" y="4216814"/>
            <a:ext cx="1152525" cy="120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学習済機械学習器</a:t>
            </a:r>
          </a:p>
        </p:txBody>
      </p:sp>
      <p:sp>
        <p:nvSpPr>
          <p:cNvPr id="15" name="二等辺三角形 14">
            <a:extLst>
              <a:ext uri="{FF2B5EF4-FFF2-40B4-BE49-F238E27FC236}">
                <a16:creationId xmlns:a16="http://schemas.microsoft.com/office/drawing/2014/main" id="{C7C9B46E-EE04-E24E-B62B-1B96CDFCCB03}"/>
              </a:ext>
            </a:extLst>
          </p:cNvPr>
          <p:cNvSpPr/>
          <p:nvPr/>
        </p:nvSpPr>
        <p:spPr>
          <a:xfrm rot="5400000">
            <a:off x="8831899" y="4720519"/>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D7CE669D-DE42-9202-EDE0-1FBB01DFD652}"/>
              </a:ext>
            </a:extLst>
          </p:cNvPr>
          <p:cNvSpPr/>
          <p:nvPr/>
        </p:nvSpPr>
        <p:spPr>
          <a:xfrm rot="5400000">
            <a:off x="10287567" y="4743518"/>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700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B58775A-92AE-4C5F-BF8F-D7E582BC9998}"/>
              </a:ext>
            </a:extLst>
          </p:cNvPr>
          <p:cNvSpPr txBox="1"/>
          <p:nvPr/>
        </p:nvSpPr>
        <p:spPr>
          <a:xfrm>
            <a:off x="298579" y="457200"/>
            <a:ext cx="685957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に教師あり機械学習を適用する</a:t>
            </a:r>
          </a:p>
        </p:txBody>
      </p:sp>
      <p:sp>
        <p:nvSpPr>
          <p:cNvPr id="3" name="テキスト ボックス 2">
            <a:extLst>
              <a:ext uri="{FF2B5EF4-FFF2-40B4-BE49-F238E27FC236}">
                <a16:creationId xmlns:a16="http://schemas.microsoft.com/office/drawing/2014/main" id="{7516A831-03E1-6EB9-AA0F-2303899BC3BD}"/>
              </a:ext>
            </a:extLst>
          </p:cNvPr>
          <p:cNvSpPr txBox="1"/>
          <p:nvPr/>
        </p:nvSpPr>
        <p:spPr>
          <a:xfrm>
            <a:off x="337893" y="1163605"/>
            <a:ext cx="11250969" cy="120032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学習すると、ラベルのないツクレポから杏仁豆腐、シュークリーム、プリンのいずれのツクレポかを識別可能になる</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K nearest neighbor </a:t>
            </a:r>
            <a:r>
              <a:rPr kumimoji="1" lang="ja-JP" altLang="en-US" sz="2400" dirty="0">
                <a:latin typeface="メイリオ" panose="020B0604030504040204" pitchFamily="50" charset="-128"/>
                <a:ea typeface="メイリオ" panose="020B0604030504040204" pitchFamily="50" charset="-128"/>
              </a:rPr>
              <a:t>で学習・予測してみる</a:t>
            </a:r>
          </a:p>
        </p:txBody>
      </p:sp>
      <p:sp>
        <p:nvSpPr>
          <p:cNvPr id="6" name="テキスト ボックス 5">
            <a:extLst>
              <a:ext uri="{FF2B5EF4-FFF2-40B4-BE49-F238E27FC236}">
                <a16:creationId xmlns:a16="http://schemas.microsoft.com/office/drawing/2014/main" id="{A619B752-F67B-5915-20DB-DC3808D3AE63}"/>
              </a:ext>
            </a:extLst>
          </p:cNvPr>
          <p:cNvSpPr txBox="1"/>
          <p:nvPr/>
        </p:nvSpPr>
        <p:spPr>
          <a:xfrm>
            <a:off x="1035698" y="3167390"/>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0.57 </a:t>
            </a:r>
            <a:endParaRPr kumimoji="1" lang="ja-JP" altLang="en-US" sz="28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6DA416F-A6A4-C4CB-0689-121854676747}"/>
              </a:ext>
            </a:extLst>
          </p:cNvPr>
          <p:cNvSpPr txBox="1"/>
          <p:nvPr/>
        </p:nvSpPr>
        <p:spPr>
          <a:xfrm>
            <a:off x="4393717" y="3244334"/>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。。まあまあ</a:t>
            </a:r>
          </a:p>
        </p:txBody>
      </p:sp>
      <p:sp>
        <p:nvSpPr>
          <p:cNvPr id="8" name="テキスト ボックス 7">
            <a:extLst>
              <a:ext uri="{FF2B5EF4-FFF2-40B4-BE49-F238E27FC236}">
                <a16:creationId xmlns:a16="http://schemas.microsoft.com/office/drawing/2014/main" id="{593D2A6E-2B69-D3CF-D67B-765B3829B495}"/>
              </a:ext>
            </a:extLst>
          </p:cNvPr>
          <p:cNvSpPr txBox="1"/>
          <p:nvPr/>
        </p:nvSpPr>
        <p:spPr>
          <a:xfrm>
            <a:off x="5963377" y="3244334"/>
            <a:ext cx="332655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あてずっぽうでも</a:t>
            </a:r>
            <a:r>
              <a:rPr kumimoji="1" lang="en-US" altLang="ja-JP" sz="2400" dirty="0">
                <a:latin typeface="メイリオ" panose="020B0604030504040204" pitchFamily="50" charset="-128"/>
                <a:ea typeface="メイリオ" panose="020B0604030504040204" pitchFamily="50" charset="-128"/>
              </a:rPr>
              <a:t>0.33</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23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2712219-5A61-FB28-91BF-EFCF82263AF0}"/>
              </a:ext>
            </a:extLst>
          </p:cNvPr>
          <p:cNvSpPr txBox="1"/>
          <p:nvPr/>
        </p:nvSpPr>
        <p:spPr>
          <a:xfrm>
            <a:off x="671804" y="2621902"/>
            <a:ext cx="8494633"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予測精度を向上させるための様々な技術</a:t>
            </a:r>
          </a:p>
        </p:txBody>
      </p:sp>
    </p:spTree>
    <p:extLst>
      <p:ext uri="{BB962C8B-B14F-4D97-AF65-F5344CB8AC3E}">
        <p14:creationId xmlns:p14="http://schemas.microsoft.com/office/powerpoint/2010/main" val="299311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B719A25-BC7B-493C-E357-30D84069F350}"/>
              </a:ext>
            </a:extLst>
          </p:cNvPr>
          <p:cNvSpPr txBox="1"/>
          <p:nvPr/>
        </p:nvSpPr>
        <p:spPr>
          <a:xfrm>
            <a:off x="391886" y="458950"/>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低頻度語彙、汎用語彙のフィルタリング</a:t>
            </a:r>
          </a:p>
        </p:txBody>
      </p:sp>
      <p:sp>
        <p:nvSpPr>
          <p:cNvPr id="10" name="テキスト ボックス 9">
            <a:extLst>
              <a:ext uri="{FF2B5EF4-FFF2-40B4-BE49-F238E27FC236}">
                <a16:creationId xmlns:a16="http://schemas.microsoft.com/office/drawing/2014/main" id="{0A3F7351-EB1F-18D1-BC72-44133BAA5353}"/>
              </a:ext>
            </a:extLst>
          </p:cNvPr>
          <p:cNvSpPr txBox="1"/>
          <p:nvPr/>
        </p:nvSpPr>
        <p:spPr>
          <a:xfrm>
            <a:off x="559836" y="1043725"/>
            <a:ext cx="657583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頻度</a:t>
            </a:r>
            <a:r>
              <a:rPr kumimoji="1" lang="en-US" altLang="ja-JP" sz="2400" dirty="0">
                <a:latin typeface="メイリオ" panose="020B0604030504040204" pitchFamily="50" charset="-128"/>
                <a:ea typeface="メイリオ" panose="020B0604030504040204" pitchFamily="50" charset="-128"/>
              </a:rPr>
              <a:t>0, 1 </a:t>
            </a:r>
            <a:r>
              <a:rPr kumimoji="1" lang="ja-JP" altLang="en-US" sz="2400" dirty="0">
                <a:latin typeface="メイリオ" panose="020B0604030504040204" pitchFamily="50" charset="-128"/>
                <a:ea typeface="メイリオ" panose="020B0604030504040204" pitchFamily="50" charset="-128"/>
              </a:rPr>
              <a:t>のような低頻度語彙が非常に多い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汎用語彙も結構ある（レシピとか）</a:t>
            </a:r>
          </a:p>
        </p:txBody>
      </p:sp>
      <p:sp>
        <p:nvSpPr>
          <p:cNvPr id="11" name="テキスト ボックス 10">
            <a:extLst>
              <a:ext uri="{FF2B5EF4-FFF2-40B4-BE49-F238E27FC236}">
                <a16:creationId xmlns:a16="http://schemas.microsoft.com/office/drawing/2014/main" id="{78F86497-9234-1ED8-D9DE-85604403365E}"/>
              </a:ext>
            </a:extLst>
          </p:cNvPr>
          <p:cNvSpPr txBox="1"/>
          <p:nvPr/>
        </p:nvSpPr>
        <p:spPr>
          <a:xfrm>
            <a:off x="495266" y="1980159"/>
            <a:ext cx="703750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低頻度語彙は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空間上の点の距離感を損なう！</a:t>
            </a:r>
          </a:p>
        </p:txBody>
      </p:sp>
      <p:cxnSp>
        <p:nvCxnSpPr>
          <p:cNvPr id="12" name="直線コネクタ 11">
            <a:extLst>
              <a:ext uri="{FF2B5EF4-FFF2-40B4-BE49-F238E27FC236}">
                <a16:creationId xmlns:a16="http://schemas.microsoft.com/office/drawing/2014/main" id="{8C68C3A7-8C5E-5C15-F9E4-394B200D642F}"/>
              </a:ext>
            </a:extLst>
          </p:cNvPr>
          <p:cNvCxnSpPr>
            <a:cxnSpLocks/>
          </p:cNvCxnSpPr>
          <p:nvPr/>
        </p:nvCxnSpPr>
        <p:spPr>
          <a:xfrm>
            <a:off x="3428477"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2121DCB-C033-0777-C131-A4D193109C44}"/>
              </a:ext>
            </a:extLst>
          </p:cNvPr>
          <p:cNvCxnSpPr>
            <a:cxnSpLocks/>
          </p:cNvCxnSpPr>
          <p:nvPr/>
        </p:nvCxnSpPr>
        <p:spPr>
          <a:xfrm flipH="1">
            <a:off x="1401424"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0331DB0-2DD9-2395-0F94-FBE6A6D52FA2}"/>
              </a:ext>
            </a:extLst>
          </p:cNvPr>
          <p:cNvCxnSpPr>
            <a:cxnSpLocks/>
          </p:cNvCxnSpPr>
          <p:nvPr/>
        </p:nvCxnSpPr>
        <p:spPr>
          <a:xfrm>
            <a:off x="3443367"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43ACC62-570A-5469-A222-35A21FA7350E}"/>
              </a:ext>
            </a:extLst>
          </p:cNvPr>
          <p:cNvSpPr txBox="1"/>
          <p:nvPr/>
        </p:nvSpPr>
        <p:spPr>
          <a:xfrm rot="3925103">
            <a:off x="3927448"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DEA00B95-55E6-1AB7-9EE4-7836B48DE3A4}"/>
              </a:ext>
            </a:extLst>
          </p:cNvPr>
          <p:cNvSpPr txBox="1"/>
          <p:nvPr/>
        </p:nvSpPr>
        <p:spPr>
          <a:xfrm rot="3925103">
            <a:off x="4527461"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92A1FBBE-D570-4E4B-3ABD-F910128D0451}"/>
              </a:ext>
            </a:extLst>
          </p:cNvPr>
          <p:cNvSpPr txBox="1"/>
          <p:nvPr/>
        </p:nvSpPr>
        <p:spPr>
          <a:xfrm rot="3925103">
            <a:off x="2494690"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4683A4D2-4F86-38CE-D01C-A065C00B6B87}"/>
              </a:ext>
            </a:extLst>
          </p:cNvPr>
          <p:cNvSpPr txBox="1"/>
          <p:nvPr/>
        </p:nvSpPr>
        <p:spPr>
          <a:xfrm rot="3925103">
            <a:off x="3758347"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321A2F97-2D38-AC13-B46F-5964F24948E3}"/>
              </a:ext>
            </a:extLst>
          </p:cNvPr>
          <p:cNvSpPr txBox="1"/>
          <p:nvPr/>
        </p:nvSpPr>
        <p:spPr>
          <a:xfrm rot="3925103">
            <a:off x="3665690"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DCB82F7-6879-6A3C-6791-2B5EEE656DED}"/>
              </a:ext>
            </a:extLst>
          </p:cNvPr>
          <p:cNvSpPr txBox="1"/>
          <p:nvPr/>
        </p:nvSpPr>
        <p:spPr>
          <a:xfrm rot="3925103">
            <a:off x="3248055"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4F79D321-48AC-48B7-DE14-D7BC19A31A42}"/>
              </a:ext>
            </a:extLst>
          </p:cNvPr>
          <p:cNvSpPr txBox="1"/>
          <p:nvPr/>
        </p:nvSpPr>
        <p:spPr>
          <a:xfrm rot="3925103">
            <a:off x="4047611"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1D58F87-4BFB-D687-FC75-90623FE31BEC}"/>
              </a:ext>
            </a:extLst>
          </p:cNvPr>
          <p:cNvSpPr txBox="1"/>
          <p:nvPr/>
        </p:nvSpPr>
        <p:spPr>
          <a:xfrm rot="3925103">
            <a:off x="4620857" y="33009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4A82AA1F-DB74-75E2-361E-ED898A5D6D83}"/>
              </a:ext>
            </a:extLst>
          </p:cNvPr>
          <p:cNvSpPr txBox="1"/>
          <p:nvPr/>
        </p:nvSpPr>
        <p:spPr>
          <a:xfrm rot="3925103">
            <a:off x="4285150"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B5589F4-09F7-A295-7FF2-F611C4D3F6A4}"/>
              </a:ext>
            </a:extLst>
          </p:cNvPr>
          <p:cNvSpPr txBox="1"/>
          <p:nvPr/>
        </p:nvSpPr>
        <p:spPr>
          <a:xfrm rot="3925103">
            <a:off x="2884434"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F5BA8445-1C13-490D-FDC5-97E35E924C53}"/>
              </a:ext>
            </a:extLst>
          </p:cNvPr>
          <p:cNvSpPr txBox="1"/>
          <p:nvPr/>
        </p:nvSpPr>
        <p:spPr>
          <a:xfrm rot="3925103">
            <a:off x="3579567"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C5A0087C-0F77-036D-7C82-3F6F6F0ABC8A}"/>
              </a:ext>
            </a:extLst>
          </p:cNvPr>
          <p:cNvSpPr txBox="1"/>
          <p:nvPr/>
        </p:nvSpPr>
        <p:spPr>
          <a:xfrm rot="3925103">
            <a:off x="4191386"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B4DA506-82CA-317D-28F8-71B7C656CE6E}"/>
              </a:ext>
            </a:extLst>
          </p:cNvPr>
          <p:cNvSpPr txBox="1"/>
          <p:nvPr/>
        </p:nvSpPr>
        <p:spPr>
          <a:xfrm rot="3925103">
            <a:off x="2368690"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EA0EF537-37E9-7B3E-8C49-95DD15FC9B74}"/>
              </a:ext>
            </a:extLst>
          </p:cNvPr>
          <p:cNvSpPr txBox="1"/>
          <p:nvPr/>
        </p:nvSpPr>
        <p:spPr>
          <a:xfrm rot="3925103">
            <a:off x="3816478"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E8373F24-E169-A8A4-5B89-0623039EB347}"/>
              </a:ext>
            </a:extLst>
          </p:cNvPr>
          <p:cNvSpPr txBox="1"/>
          <p:nvPr/>
        </p:nvSpPr>
        <p:spPr>
          <a:xfrm rot="3925103">
            <a:off x="4622558" y="298769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C129DB1-89A7-4A45-06D4-B3D1BF909D46}"/>
              </a:ext>
            </a:extLst>
          </p:cNvPr>
          <p:cNvSpPr txBox="1"/>
          <p:nvPr/>
        </p:nvSpPr>
        <p:spPr>
          <a:xfrm rot="3925103">
            <a:off x="3195963"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208FE76-BBE8-210E-7C46-56110006BA5E}"/>
              </a:ext>
            </a:extLst>
          </p:cNvPr>
          <p:cNvSpPr txBox="1"/>
          <p:nvPr/>
        </p:nvSpPr>
        <p:spPr>
          <a:xfrm rot="3925103">
            <a:off x="3467548"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C4282B5-88A0-BF62-7B61-0B0EE10CF208}"/>
              </a:ext>
            </a:extLst>
          </p:cNvPr>
          <p:cNvSpPr txBox="1"/>
          <p:nvPr/>
        </p:nvSpPr>
        <p:spPr>
          <a:xfrm rot="3925103">
            <a:off x="2975160"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43E35421-93C1-67FD-0840-8054B219EC58}"/>
              </a:ext>
            </a:extLst>
          </p:cNvPr>
          <p:cNvSpPr txBox="1"/>
          <p:nvPr/>
        </p:nvSpPr>
        <p:spPr>
          <a:xfrm rot="3925103">
            <a:off x="3092640"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F42AB0F-EC8C-36AC-07DD-5AB91D6106C2}"/>
              </a:ext>
            </a:extLst>
          </p:cNvPr>
          <p:cNvSpPr txBox="1"/>
          <p:nvPr/>
        </p:nvSpPr>
        <p:spPr>
          <a:xfrm rot="3925103">
            <a:off x="2686287"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CA1EB5C4-C61D-CE19-B6E0-54580E00B48F}"/>
              </a:ext>
            </a:extLst>
          </p:cNvPr>
          <p:cNvSpPr txBox="1"/>
          <p:nvPr/>
        </p:nvSpPr>
        <p:spPr>
          <a:xfrm rot="3925103">
            <a:off x="3292757"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B4043A1A-365E-483C-9EEC-23FD8C1D28ED}"/>
              </a:ext>
            </a:extLst>
          </p:cNvPr>
          <p:cNvSpPr txBox="1"/>
          <p:nvPr/>
        </p:nvSpPr>
        <p:spPr>
          <a:xfrm rot="3925103">
            <a:off x="3534626"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6D2DB98-CB06-A8D3-62A3-66B20D72E16E}"/>
              </a:ext>
            </a:extLst>
          </p:cNvPr>
          <p:cNvSpPr txBox="1"/>
          <p:nvPr/>
        </p:nvSpPr>
        <p:spPr>
          <a:xfrm rot="3925103">
            <a:off x="3217558"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FCC5A8-13EA-D2F8-FAD4-4066EA8D3E53}"/>
              </a:ext>
            </a:extLst>
          </p:cNvPr>
          <p:cNvSpPr txBox="1"/>
          <p:nvPr/>
        </p:nvSpPr>
        <p:spPr>
          <a:xfrm rot="3925103">
            <a:off x="3925659"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72C9861E-099B-0916-4A4E-0CDF8C000264}"/>
              </a:ext>
            </a:extLst>
          </p:cNvPr>
          <p:cNvSpPr txBox="1"/>
          <p:nvPr/>
        </p:nvSpPr>
        <p:spPr>
          <a:xfrm>
            <a:off x="4939309" y="291659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2F990048-D080-3AC5-9F3D-1B51E6B7192B}"/>
                  </a:ext>
                </a:extLst>
              </p:cNvPr>
              <p:cNvSpPr txBox="1"/>
              <p:nvPr/>
            </p:nvSpPr>
            <p:spPr>
              <a:xfrm>
                <a:off x="707572" y="6273977"/>
                <a:ext cx="1841979"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1" name="テキスト ボックス 40">
                <a:extLst>
                  <a:ext uri="{FF2B5EF4-FFF2-40B4-BE49-F238E27FC236}">
                    <a16:creationId xmlns:a16="http://schemas.microsoft.com/office/drawing/2014/main" id="{2F990048-D080-3AC5-9F3D-1B51E6B7192B}"/>
                  </a:ext>
                </a:extLst>
              </p:cNvPr>
              <p:cNvSpPr txBox="1">
                <a:spLocks noRot="1" noChangeAspect="1" noMove="1" noResize="1" noEditPoints="1" noAdjustHandles="1" noChangeArrowheads="1" noChangeShapeType="1" noTextEdit="1"/>
              </p:cNvSpPr>
              <p:nvPr/>
            </p:nvSpPr>
            <p:spPr>
              <a:xfrm>
                <a:off x="707572" y="6273977"/>
                <a:ext cx="1841979" cy="369332"/>
              </a:xfrm>
              <a:prstGeom prst="rect">
                <a:avLst/>
              </a:prstGeom>
              <a:blipFill>
                <a:blip r:embed="rId2"/>
                <a:stretch>
                  <a:fillRect l="-9934" t="-21311" r="-2649" b="-5245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E47D6C83-2280-5802-6ED2-3F49F4C30354}"/>
                  </a:ext>
                </a:extLst>
              </p:cNvPr>
              <p:cNvSpPr txBox="1"/>
              <p:nvPr/>
            </p:nvSpPr>
            <p:spPr>
              <a:xfrm>
                <a:off x="5200743" y="6225655"/>
                <a:ext cx="1834861"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2" name="テキスト ボックス 41">
                <a:extLst>
                  <a:ext uri="{FF2B5EF4-FFF2-40B4-BE49-F238E27FC236}">
                    <a16:creationId xmlns:a16="http://schemas.microsoft.com/office/drawing/2014/main" id="{E47D6C83-2280-5802-6ED2-3F49F4C30354}"/>
                  </a:ext>
                </a:extLst>
              </p:cNvPr>
              <p:cNvSpPr txBox="1">
                <a:spLocks noRot="1" noChangeAspect="1" noMove="1" noResize="1" noEditPoints="1" noAdjustHandles="1" noChangeArrowheads="1" noChangeShapeType="1" noTextEdit="1"/>
              </p:cNvSpPr>
              <p:nvPr/>
            </p:nvSpPr>
            <p:spPr>
              <a:xfrm>
                <a:off x="5200743" y="6225655"/>
                <a:ext cx="1834861" cy="369332"/>
              </a:xfrm>
              <a:prstGeom prst="rect">
                <a:avLst/>
              </a:prstGeom>
              <a:blipFill>
                <a:blip r:embed="rId3"/>
                <a:stretch>
                  <a:fillRect l="-9967" t="-21311" r="-2658" b="-5245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19A0402B-1707-E8EC-35BE-73272F0E78ED}"/>
                  </a:ext>
                </a:extLst>
              </p:cNvPr>
              <p:cNvSpPr txBox="1"/>
              <p:nvPr/>
            </p:nvSpPr>
            <p:spPr>
              <a:xfrm>
                <a:off x="2740370" y="2548279"/>
                <a:ext cx="1718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3" name="テキスト ボックス 42">
                <a:extLst>
                  <a:ext uri="{FF2B5EF4-FFF2-40B4-BE49-F238E27FC236}">
                    <a16:creationId xmlns:a16="http://schemas.microsoft.com/office/drawing/2014/main" id="{19A0402B-1707-E8EC-35BE-73272F0E78ED}"/>
                  </a:ext>
                </a:extLst>
              </p:cNvPr>
              <p:cNvSpPr txBox="1">
                <a:spLocks noRot="1" noChangeAspect="1" noMove="1" noResize="1" noEditPoints="1" noAdjustHandles="1" noChangeArrowheads="1" noChangeShapeType="1" noTextEdit="1"/>
              </p:cNvSpPr>
              <p:nvPr/>
            </p:nvSpPr>
            <p:spPr>
              <a:xfrm>
                <a:off x="2740370" y="2548279"/>
                <a:ext cx="1718868" cy="461665"/>
              </a:xfrm>
              <a:prstGeom prst="rect">
                <a:avLst/>
              </a:prstGeom>
              <a:blipFill>
                <a:blip r:embed="rId4"/>
                <a:stretch>
                  <a:fillRect l="-5674" t="-7895" b="-3157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473C88B3-3316-3732-11D7-1B904B09B174}"/>
              </a:ext>
            </a:extLst>
          </p:cNvPr>
          <p:cNvSpPr txBox="1"/>
          <p:nvPr/>
        </p:nvSpPr>
        <p:spPr>
          <a:xfrm>
            <a:off x="4939309" y="324857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cxnSp>
        <p:nvCxnSpPr>
          <p:cNvPr id="49" name="直線矢印コネクタ 48">
            <a:extLst>
              <a:ext uri="{FF2B5EF4-FFF2-40B4-BE49-F238E27FC236}">
                <a16:creationId xmlns:a16="http://schemas.microsoft.com/office/drawing/2014/main" id="{7A7A6573-667A-E853-E512-B8C64FA3B2E5}"/>
              </a:ext>
            </a:extLst>
          </p:cNvPr>
          <p:cNvCxnSpPr>
            <a:cxnSpLocks/>
          </p:cNvCxnSpPr>
          <p:nvPr/>
        </p:nvCxnSpPr>
        <p:spPr>
          <a:xfrm>
            <a:off x="3727441" y="4508329"/>
            <a:ext cx="314161" cy="27111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567E908-2A8D-1176-EB69-E4CD6C8EA678}"/>
              </a:ext>
            </a:extLst>
          </p:cNvPr>
          <p:cNvCxnSpPr>
            <a:cxnSpLocks/>
          </p:cNvCxnSpPr>
          <p:nvPr/>
        </p:nvCxnSpPr>
        <p:spPr>
          <a:xfrm>
            <a:off x="5741137" y="4248528"/>
            <a:ext cx="43738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2F2EBA72-1826-697D-0977-55610C7C4155}"/>
              </a:ext>
            </a:extLst>
          </p:cNvPr>
          <p:cNvSpPr txBox="1"/>
          <p:nvPr/>
        </p:nvSpPr>
        <p:spPr>
          <a:xfrm>
            <a:off x="6159579" y="4060161"/>
            <a:ext cx="6032421" cy="461665"/>
          </a:xfrm>
          <a:prstGeom prst="rect">
            <a:avLst/>
          </a:prstGeom>
          <a:noFill/>
        </p:spPr>
        <p:txBody>
          <a:bodyPr wrap="none" rtlCol="0">
            <a:spAutoFit/>
          </a:bodyPr>
          <a:lstStyle/>
          <a:p>
            <a:pPr algn="l"/>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の距離が大きいほど境界を引きやすい</a:t>
            </a:r>
          </a:p>
        </p:txBody>
      </p:sp>
      <p:sp>
        <p:nvSpPr>
          <p:cNvPr id="56" name="テキスト ボックス 55">
            <a:extLst>
              <a:ext uri="{FF2B5EF4-FFF2-40B4-BE49-F238E27FC236}">
                <a16:creationId xmlns:a16="http://schemas.microsoft.com/office/drawing/2014/main" id="{ED84BB0B-3F75-171C-BC85-3B8D97AD5A43}"/>
              </a:ext>
            </a:extLst>
          </p:cNvPr>
          <p:cNvSpPr txBox="1"/>
          <p:nvPr/>
        </p:nvSpPr>
        <p:spPr>
          <a:xfrm>
            <a:off x="3493125" y="3985065"/>
            <a:ext cx="3722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83072CD4-7453-06DE-706A-1F06C9B42B18}"/>
              </a:ext>
            </a:extLst>
          </p:cNvPr>
          <p:cNvSpPr txBox="1"/>
          <p:nvPr/>
        </p:nvSpPr>
        <p:spPr>
          <a:xfrm>
            <a:off x="4007629" y="4462362"/>
            <a:ext cx="33855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11A55560-23C0-A9E0-4E47-FFD37EB600C1}"/>
                  </a:ext>
                </a:extLst>
              </p:cNvPr>
              <p:cNvSpPr txBox="1"/>
              <p:nvPr/>
            </p:nvSpPr>
            <p:spPr>
              <a:xfrm>
                <a:off x="5553781" y="4508553"/>
                <a:ext cx="5891998" cy="498791"/>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p</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𝑝</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↔ｓ</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の距離計算</a:t>
                </a:r>
              </a:p>
            </p:txBody>
          </p:sp>
        </mc:Choice>
        <mc:Fallback>
          <p:sp>
            <p:nvSpPr>
              <p:cNvPr id="58" name="テキスト ボックス 57">
                <a:extLst>
                  <a:ext uri="{FF2B5EF4-FFF2-40B4-BE49-F238E27FC236}">
                    <a16:creationId xmlns:a16="http://schemas.microsoft.com/office/drawing/2014/main" id="{11A55560-23C0-A9E0-4E47-FFD37EB600C1}"/>
                  </a:ext>
                </a:extLst>
              </p:cNvPr>
              <p:cNvSpPr txBox="1">
                <a:spLocks noRot="1" noChangeAspect="1" noMove="1" noResize="1" noEditPoints="1" noAdjustHandles="1" noChangeArrowheads="1" noChangeShapeType="1" noTextEdit="1"/>
              </p:cNvSpPr>
              <p:nvPr/>
            </p:nvSpPr>
            <p:spPr>
              <a:xfrm>
                <a:off x="5553781" y="4508553"/>
                <a:ext cx="5891998" cy="498791"/>
              </a:xfrm>
              <a:prstGeom prst="rect">
                <a:avLst/>
              </a:prstGeom>
              <a:blipFill>
                <a:blip r:embed="rId5"/>
                <a:stretch>
                  <a:fillRect l="-1551" t="-1235" b="-296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87067A98-9C3D-A7C4-7F60-4054D4D39CA8}"/>
                  </a:ext>
                </a:extLst>
              </p:cNvPr>
              <p:cNvSpPr txBox="1"/>
              <p:nvPr/>
            </p:nvSpPr>
            <p:spPr>
              <a:xfrm>
                <a:off x="5689756" y="5054104"/>
                <a:ext cx="5418984" cy="7515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m:rPr>
                              <m:nor/>
                            </m:rPr>
                            <a:rPr kumimoji="1" lang="ja-JP" altLang="en-US" sz="2400" dirty="0">
                              <a:latin typeface="メイリオ" panose="020B0604030504040204" pitchFamily="50" charset="-128"/>
                              <a:ea typeface="メイリオ" panose="020B0604030504040204" pitchFamily="50" charset="-128"/>
                            </a:rPr>
                            <m:t> </m:t>
                          </m:r>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60" name="テキスト ボックス 59">
                <a:extLst>
                  <a:ext uri="{FF2B5EF4-FFF2-40B4-BE49-F238E27FC236}">
                    <a16:creationId xmlns:a16="http://schemas.microsoft.com/office/drawing/2014/main" id="{87067A98-9C3D-A7C4-7F60-4054D4D39CA8}"/>
                  </a:ext>
                </a:extLst>
              </p:cNvPr>
              <p:cNvSpPr txBox="1">
                <a:spLocks noRot="1" noChangeAspect="1" noMove="1" noResize="1" noEditPoints="1" noAdjustHandles="1" noChangeArrowheads="1" noChangeShapeType="1" noTextEdit="1"/>
              </p:cNvSpPr>
              <p:nvPr/>
            </p:nvSpPr>
            <p:spPr>
              <a:xfrm>
                <a:off x="5689756" y="5054104"/>
                <a:ext cx="5418984" cy="751552"/>
              </a:xfrm>
              <a:prstGeom prst="rect">
                <a:avLst/>
              </a:prstGeom>
              <a:blipFill>
                <a:blip r:embed="rId6"/>
                <a:stretch>
                  <a:fillRect b="-813"/>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201A4C7F-8FFE-8084-60A3-014042F05C30}"/>
              </a:ext>
            </a:extLst>
          </p:cNvPr>
          <p:cNvSpPr txBox="1"/>
          <p:nvPr/>
        </p:nvSpPr>
        <p:spPr>
          <a:xfrm>
            <a:off x="7462021" y="5803172"/>
            <a:ext cx="4210576" cy="92333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dirty="0">
                <a:latin typeface="メイリオ" panose="020B0604030504040204" pitchFamily="50" charset="-128"/>
                <a:ea typeface="メイリオ" panose="020B0604030504040204" pitchFamily="50" charset="-128"/>
              </a:rPr>
              <a:t>実際は、</a:t>
            </a:r>
            <a:r>
              <a:rPr kumimoji="1" lang="en-US" altLang="ja-JP" dirty="0">
                <a:latin typeface="メイリオ" panose="020B0604030504040204" pitchFamily="50" charset="-128"/>
                <a:ea typeface="メイリオ" panose="020B0604030504040204" pitchFamily="50" charset="-128"/>
              </a:rPr>
              <a:t>4200</a:t>
            </a:r>
            <a:r>
              <a:rPr kumimoji="1" lang="ja-JP" altLang="en-US" dirty="0">
                <a:latin typeface="メイリオ" panose="020B0604030504040204" pitchFamily="50" charset="-128"/>
                <a:ea typeface="メイリオ" panose="020B0604030504040204" pitchFamily="50" charset="-128"/>
              </a:rPr>
              <a:t>次元での距離計算</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dirty="0">
                <a:latin typeface="メイリオ" panose="020B0604030504040204" pitchFamily="50" charset="-128"/>
                <a:ea typeface="メイリオ" panose="020B0604030504040204" pitchFamily="50" charset="-128"/>
              </a:rPr>
              <a:t>0,1</a:t>
            </a:r>
            <a:r>
              <a:rPr kumimoji="1" lang="ja-JP" altLang="en-US" dirty="0">
                <a:latin typeface="メイリオ" panose="020B0604030504040204" pitchFamily="50" charset="-128"/>
                <a:ea typeface="メイリオ" panose="020B0604030504040204" pitchFamily="50" charset="-128"/>
              </a:rPr>
              <a:t>が多いと距離も０に近くなる！（空間座標が似ているから）</a:t>
            </a:r>
          </a:p>
        </p:txBody>
      </p:sp>
    </p:spTree>
    <p:extLst>
      <p:ext uri="{BB962C8B-B14F-4D97-AF65-F5344CB8AC3E}">
        <p14:creationId xmlns:p14="http://schemas.microsoft.com/office/powerpoint/2010/main" val="21749458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35397</TotalTime>
  <Words>1617</Words>
  <Application>Microsoft Office PowerPoint</Application>
  <PresentationFormat>ワイド画面</PresentationFormat>
  <Paragraphs>352</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571</cp:revision>
  <dcterms:created xsi:type="dcterms:W3CDTF">2017-07-18T05:09:25Z</dcterms:created>
  <dcterms:modified xsi:type="dcterms:W3CDTF">2024-03-14T12:55:58Z</dcterms:modified>
</cp:coreProperties>
</file>