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3" r:id="rId1"/>
  </p:sldMasterIdLst>
  <p:sldIdLst>
    <p:sldId id="256" r:id="rId2"/>
    <p:sldId id="1910" r:id="rId3"/>
    <p:sldId id="1912" r:id="rId4"/>
    <p:sldId id="1913" r:id="rId5"/>
    <p:sldId id="1914" r:id="rId6"/>
    <p:sldId id="1915" r:id="rId7"/>
    <p:sldId id="1916" r:id="rId8"/>
    <p:sldId id="1917" r:id="rId9"/>
    <p:sldId id="1918" r:id="rId10"/>
    <p:sldId id="1919" r:id="rId11"/>
    <p:sldId id="1920" r:id="rId12"/>
    <p:sldId id="550" r:id="rId13"/>
    <p:sldId id="1921" r:id="rId14"/>
    <p:sldId id="1922" r:id="rId15"/>
    <p:sldId id="1923" r:id="rId16"/>
    <p:sldId id="1924" r:id="rId17"/>
    <p:sldId id="1926" r:id="rId18"/>
    <p:sldId id="1927" r:id="rId19"/>
    <p:sldId id="1925" r:id="rId20"/>
    <p:sldId id="1906"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4472C4"/>
    <a:srgbClr val="A6A6A6"/>
    <a:srgbClr val="BFBFBF"/>
    <a:srgbClr val="FFFFFF"/>
    <a:srgbClr val="FF00FF"/>
    <a:srgbClr val="BD038C"/>
    <a:srgbClr val="903069"/>
    <a:srgbClr val="ADB9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スタイル (淡色)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336"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87979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1517129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984604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4154830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2ABC02D7-CBD1-4D33-B166-78A898DF0F76}" type="datetimeFigureOut">
              <a:rPr kumimoji="1" lang="ja-JP" altLang="en-US" smtClean="0"/>
              <a:t>2024/10/23</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792603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82007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2ABC02D7-CBD1-4D33-B166-78A898DF0F76}" type="datetimeFigureOut">
              <a:rPr kumimoji="1" lang="ja-JP" altLang="en-US" smtClean="0"/>
              <a:t>2024/10/23</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8696931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2ABC02D7-CBD1-4D33-B166-78A898DF0F76}" type="datetimeFigureOut">
              <a:rPr kumimoji="1" lang="ja-JP" altLang="en-US" smtClean="0"/>
              <a:t>2024/10/23</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063363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BC02D7-CBD1-4D33-B166-78A898DF0F76}" type="datetimeFigureOut">
              <a:rPr kumimoji="1" lang="ja-JP" altLang="en-US" smtClean="0"/>
              <a:t>2024/10/23</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2760295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1639880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2ABC02D7-CBD1-4D33-B166-78A898DF0F76}" type="datetimeFigureOut">
              <a:rPr kumimoji="1" lang="ja-JP" altLang="en-US" smtClean="0"/>
              <a:t>2024/10/23</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20724705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BC02D7-CBD1-4D33-B166-78A898DF0F76}" type="datetimeFigureOut">
              <a:rPr kumimoji="1" lang="ja-JP" altLang="en-US" smtClean="0"/>
              <a:t>2024/10/23</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05ECF2-9EE9-4E94-BB06-97D79EC54085}" type="slidenum">
              <a:rPr kumimoji="1" lang="ja-JP" altLang="en-US" smtClean="0"/>
              <a:t>‹#›</a:t>
            </a:fld>
            <a:endParaRPr kumimoji="1" lang="ja-JP" altLang="en-US"/>
          </a:p>
        </p:txBody>
      </p:sp>
    </p:spTree>
    <p:extLst>
      <p:ext uri="{BB962C8B-B14F-4D97-AF65-F5344CB8AC3E}">
        <p14:creationId xmlns:p14="http://schemas.microsoft.com/office/powerpoint/2010/main" val="3389510032"/>
      </p:ext>
    </p:extLst>
  </p:cSld>
  <p:clrMap bg1="lt1" tx1="dk1" bg2="lt2" tx2="dk2" accent1="accent1" accent2="accent2" accent3="accent3" accent4="accent4" accent5="accent5" accent6="accent6" hlink="hlink" folHlink="folHlink"/>
  <p:sldLayoutIdLst>
    <p:sldLayoutId id="214748367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image" Target="../media/image47.png"/><Relationship Id="rId3" Type="http://schemas.openxmlformats.org/officeDocument/2006/relationships/image" Target="../media/image37.png"/><Relationship Id="rId7" Type="http://schemas.openxmlformats.org/officeDocument/2006/relationships/image" Target="../media/image41.png"/><Relationship Id="rId12" Type="http://schemas.openxmlformats.org/officeDocument/2006/relationships/image" Target="../media/image46.png"/><Relationship Id="rId2" Type="http://schemas.openxmlformats.org/officeDocument/2006/relationships/image" Target="../media/image36.png"/><Relationship Id="rId1" Type="http://schemas.openxmlformats.org/officeDocument/2006/relationships/slideLayout" Target="../slideLayouts/slideLayout7.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4.png"/><Relationship Id="rId4" Type="http://schemas.openxmlformats.org/officeDocument/2006/relationships/image" Target="../media/image38.png"/><Relationship Id="rId9" Type="http://schemas.openxmlformats.org/officeDocument/2006/relationships/image" Target="../media/image43.png"/></Relationships>
</file>

<file path=ppt/slides/_rels/slide11.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7.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12.xml.rels><?xml version="1.0" encoding="UTF-8" standalone="yes"?>
<Relationships xmlns="http://schemas.openxmlformats.org/package/2006/relationships"><Relationship Id="rId8" Type="http://schemas.openxmlformats.org/officeDocument/2006/relationships/image" Target="../media/image59.png"/><Relationship Id="rId13" Type="http://schemas.openxmlformats.org/officeDocument/2006/relationships/image" Target="../media/image64.png"/><Relationship Id="rId3" Type="http://schemas.openxmlformats.org/officeDocument/2006/relationships/image" Target="../media/image54.png"/><Relationship Id="rId7" Type="http://schemas.openxmlformats.org/officeDocument/2006/relationships/image" Target="../media/image58.png"/><Relationship Id="rId12" Type="http://schemas.openxmlformats.org/officeDocument/2006/relationships/image" Target="../media/image63.png"/><Relationship Id="rId2" Type="http://schemas.openxmlformats.org/officeDocument/2006/relationships/image" Target="../media/image53.png"/><Relationship Id="rId1" Type="http://schemas.openxmlformats.org/officeDocument/2006/relationships/slideLayout" Target="../slideLayouts/slideLayout7.xml"/><Relationship Id="rId6" Type="http://schemas.openxmlformats.org/officeDocument/2006/relationships/image" Target="../media/image57.png"/><Relationship Id="rId11" Type="http://schemas.openxmlformats.org/officeDocument/2006/relationships/image" Target="../media/image62.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image" Target="../media/image55.png"/><Relationship Id="rId9" Type="http://schemas.openxmlformats.org/officeDocument/2006/relationships/image" Target="../media/image60.png"/></Relationships>
</file>

<file path=ppt/slides/_rels/slide13.xml.rels><?xml version="1.0" encoding="UTF-8" standalone="yes"?>
<Relationships xmlns="http://schemas.openxmlformats.org/package/2006/relationships"><Relationship Id="rId8" Type="http://schemas.openxmlformats.org/officeDocument/2006/relationships/image" Target="../media/image71.png"/><Relationship Id="rId13" Type="http://schemas.openxmlformats.org/officeDocument/2006/relationships/image" Target="../media/image75.png"/><Relationship Id="rId18" Type="http://schemas.openxmlformats.org/officeDocument/2006/relationships/image" Target="../media/image78.png"/><Relationship Id="rId3" Type="http://schemas.openxmlformats.org/officeDocument/2006/relationships/image" Target="../media/image66.png"/><Relationship Id="rId21" Type="http://schemas.openxmlformats.org/officeDocument/2006/relationships/image" Target="../media/image81.png"/><Relationship Id="rId7" Type="http://schemas.openxmlformats.org/officeDocument/2006/relationships/image" Target="../media/image70.png"/><Relationship Id="rId12" Type="http://schemas.openxmlformats.org/officeDocument/2006/relationships/image" Target="../media/image44.png"/><Relationship Id="rId17" Type="http://schemas.openxmlformats.org/officeDocument/2006/relationships/image" Target="../media/image74.png"/><Relationship Id="rId2" Type="http://schemas.openxmlformats.org/officeDocument/2006/relationships/image" Target="../media/image65.png"/><Relationship Id="rId16" Type="http://schemas.openxmlformats.org/officeDocument/2006/relationships/image" Target="../media/image73.png"/><Relationship Id="rId20" Type="http://schemas.openxmlformats.org/officeDocument/2006/relationships/image" Target="../media/image80.png"/><Relationship Id="rId1" Type="http://schemas.openxmlformats.org/officeDocument/2006/relationships/slideLayout" Target="../slideLayouts/slideLayout7.xml"/><Relationship Id="rId6" Type="http://schemas.openxmlformats.org/officeDocument/2006/relationships/image" Target="../media/image69.png"/><Relationship Id="rId5" Type="http://schemas.openxmlformats.org/officeDocument/2006/relationships/image" Target="../media/image68.png"/><Relationship Id="rId15" Type="http://schemas.openxmlformats.org/officeDocument/2006/relationships/image" Target="../media/image77.png"/><Relationship Id="rId23" Type="http://schemas.openxmlformats.org/officeDocument/2006/relationships/image" Target="../media/image83.png"/><Relationship Id="rId19" Type="http://schemas.openxmlformats.org/officeDocument/2006/relationships/image" Target="../media/image79.png"/><Relationship Id="rId4" Type="http://schemas.openxmlformats.org/officeDocument/2006/relationships/image" Target="../media/image67.png"/><Relationship Id="rId9" Type="http://schemas.openxmlformats.org/officeDocument/2006/relationships/image" Target="../media/image72.png"/><Relationship Id="rId14" Type="http://schemas.openxmlformats.org/officeDocument/2006/relationships/image" Target="../media/image76.png"/><Relationship Id="rId22" Type="http://schemas.openxmlformats.org/officeDocument/2006/relationships/image" Target="../media/image82.png"/></Relationships>
</file>

<file path=ppt/slides/_rels/slide14.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00.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30.png"/><Relationship Id="rId2" Type="http://schemas.openxmlformats.org/officeDocument/2006/relationships/image" Target="../media/image820.png"/><Relationship Id="rId1" Type="http://schemas.openxmlformats.org/officeDocument/2006/relationships/slideLayout" Target="../slideLayouts/slideLayout7.xml"/><Relationship Id="rId6" Type="http://schemas.openxmlformats.org/officeDocument/2006/relationships/image" Target="../media/image86.png"/><Relationship Id="rId5" Type="http://schemas.openxmlformats.org/officeDocument/2006/relationships/image" Target="../media/image85.png"/><Relationship Id="rId4" Type="http://schemas.openxmlformats.org/officeDocument/2006/relationships/image" Target="../media/image840.png"/></Relationships>
</file>

<file path=ppt/slides/_rels/slide16.xml.rels><?xml version="1.0" encoding="UTF-8" standalone="yes"?>
<Relationships xmlns="http://schemas.openxmlformats.org/package/2006/relationships"><Relationship Id="rId2" Type="http://schemas.openxmlformats.org/officeDocument/2006/relationships/image" Target="../media/image8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7.xml"/><Relationship Id="rId6" Type="http://schemas.openxmlformats.org/officeDocument/2006/relationships/image" Target="../media/image92.png"/><Relationship Id="rId5" Type="http://schemas.openxmlformats.org/officeDocument/2006/relationships/image" Target="../media/image91.png"/><Relationship Id="rId4" Type="http://schemas.openxmlformats.org/officeDocument/2006/relationships/image" Target="../media/image90.png"/></Relationships>
</file>

<file path=ppt/slides/_rels/slide18.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image" Target="../media/image94.png"/><Relationship Id="rId7" Type="http://schemas.openxmlformats.org/officeDocument/2006/relationships/image" Target="../media/image98.png"/><Relationship Id="rId2" Type="http://schemas.openxmlformats.org/officeDocument/2006/relationships/image" Target="../media/image93.png"/><Relationship Id="rId1" Type="http://schemas.openxmlformats.org/officeDocument/2006/relationships/slideLayout" Target="../slideLayouts/slideLayout7.xml"/><Relationship Id="rId6" Type="http://schemas.openxmlformats.org/officeDocument/2006/relationships/image" Target="../media/image97.png"/><Relationship Id="rId5" Type="http://schemas.openxmlformats.org/officeDocument/2006/relationships/image" Target="../media/image96.png"/><Relationship Id="rId4" Type="http://schemas.openxmlformats.org/officeDocument/2006/relationships/image" Target="../media/image9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8" Type="http://schemas.openxmlformats.org/officeDocument/2006/relationships/image" Target="../media/image491.png"/><Relationship Id="rId3" Type="http://schemas.openxmlformats.org/officeDocument/2006/relationships/image" Target="../media/image420.png"/><Relationship Id="rId7" Type="http://schemas.openxmlformats.org/officeDocument/2006/relationships/image" Target="../media/image481.png"/><Relationship Id="rId2" Type="http://schemas.openxmlformats.org/officeDocument/2006/relationships/image" Target="../media/image410.png"/><Relationship Id="rId1" Type="http://schemas.openxmlformats.org/officeDocument/2006/relationships/slideLayout" Target="../slideLayouts/slideLayout7.xml"/><Relationship Id="rId6" Type="http://schemas.openxmlformats.org/officeDocument/2006/relationships/image" Target="../media/image471.png"/><Relationship Id="rId11" Type="http://schemas.openxmlformats.org/officeDocument/2006/relationships/image" Target="../media/image530.png"/><Relationship Id="rId5" Type="http://schemas.openxmlformats.org/officeDocument/2006/relationships/image" Target="../media/image460.png"/><Relationship Id="rId10" Type="http://schemas.openxmlformats.org/officeDocument/2006/relationships/image" Target="../media/image520.png"/><Relationship Id="rId4" Type="http://schemas.openxmlformats.org/officeDocument/2006/relationships/image" Target="../media/image440.png"/><Relationship Id="rId9" Type="http://schemas.openxmlformats.org/officeDocument/2006/relationships/image" Target="../media/image510.png"/></Relationships>
</file>

<file path=ppt/slides/_rels/slide3.xml.rels><?xml version="1.0" encoding="UTF-8" standalone="yes"?>
<Relationships xmlns="http://schemas.openxmlformats.org/package/2006/relationships"><Relationship Id="rId2" Type="http://schemas.openxmlformats.org/officeDocument/2006/relationships/hyperlink" Target="https://aismiley.co.jp/ai_news/what-is-pca/#:~:text=%E4%B8%BB%E6%88%90%E5%88%86%E8%B2%A0%E8%8D%B7%E9%87%8F%E3%81%AF,%E3%81%84%E3%82%8B%E3%81%93%E3%81%A8%E3%82%92%E7%A4%BA%E3%81%97%E3%81%BE%E3%81%99%E3%80%82" TargetMode="Externa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5.png"/><Relationship Id="rId10" Type="http://schemas.openxmlformats.org/officeDocument/2006/relationships/image" Target="../media/image20.png"/><Relationship Id="rId4" Type="http://schemas.openxmlformats.org/officeDocument/2006/relationships/image" Target="../media/image14.png"/><Relationship Id="rId9" Type="http://schemas.openxmlformats.org/officeDocument/2006/relationships/image" Target="../media/image19.png"/></Relationships>
</file>

<file path=ppt/slides/_rels/slide8.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 Id="rId9" Type="http://schemas.openxmlformats.org/officeDocument/2006/relationships/image" Target="../media/image30.png"/></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7.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67C6451-629C-4DF2-EA0A-0A4AA27B5BCC}"/>
              </a:ext>
            </a:extLst>
          </p:cNvPr>
          <p:cNvSpPr txBox="1"/>
          <p:nvPr/>
        </p:nvSpPr>
        <p:spPr>
          <a:xfrm>
            <a:off x="287694" y="2304996"/>
            <a:ext cx="11188960" cy="646331"/>
          </a:xfrm>
          <a:prstGeom prst="rect">
            <a:avLst/>
          </a:prstGeom>
          <a:noFill/>
        </p:spPr>
        <p:txBody>
          <a:bodyPr wrap="square" rtlCol="0">
            <a:spAutoFit/>
          </a:bodyPr>
          <a:lstStyle/>
          <a:p>
            <a:pPr algn="l"/>
            <a:r>
              <a:rPr kumimoji="1" lang="ja-JP" altLang="en-US" sz="3600" dirty="0">
                <a:latin typeface="メイリオ" panose="020B0604030504040204" pitchFamily="50" charset="-128"/>
                <a:ea typeface="メイリオ" panose="020B0604030504040204" pitchFamily="50" charset="-128"/>
              </a:rPr>
              <a:t>主成分分析</a:t>
            </a:r>
            <a:r>
              <a:rPr kumimoji="1" lang="en-US" altLang="ja-JP" sz="3600" dirty="0">
                <a:latin typeface="メイリオ" panose="020B0604030504040204" pitchFamily="50" charset="-128"/>
                <a:ea typeface="メイリオ" panose="020B0604030504040204" pitchFamily="50" charset="-128"/>
              </a:rPr>
              <a:t>(Principal Component Analysis : PCA)</a:t>
            </a:r>
            <a:endParaRPr kumimoji="1" lang="ja-JP" altLang="en-US" sz="36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216283A2-91B2-313E-B383-5BA67C1E6575}"/>
              </a:ext>
            </a:extLst>
          </p:cNvPr>
          <p:cNvSpPr txBox="1"/>
          <p:nvPr/>
        </p:nvSpPr>
        <p:spPr>
          <a:xfrm>
            <a:off x="287694" y="1843331"/>
            <a:ext cx="264687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判別の要因分析</a:t>
            </a:r>
            <a:r>
              <a:rPr kumimoji="1" lang="en-US" altLang="ja-JP" sz="2400" dirty="0">
                <a:latin typeface="メイリオ" panose="020B0604030504040204" pitchFamily="50" charset="-128"/>
                <a:ea typeface="メイリオ" panose="020B0604030504040204" pitchFamily="50" charset="-128"/>
              </a:rPr>
              <a:t>Ⅰ</a:t>
            </a:r>
            <a:endParaRPr kumimoji="1" lang="ja-JP" altLang="en-US" sz="2400"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D376F562-695C-6D14-B264-6B916C2174C4}"/>
              </a:ext>
            </a:extLst>
          </p:cNvPr>
          <p:cNvSpPr txBox="1"/>
          <p:nvPr/>
        </p:nvSpPr>
        <p:spPr>
          <a:xfrm>
            <a:off x="407324" y="3300153"/>
            <a:ext cx="6226384"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その</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　</a:t>
            </a:r>
            <a:r>
              <a:rPr kumimoji="1" lang="en-US" altLang="ja-JP" sz="3200" dirty="0">
                <a:latin typeface="メイリオ" panose="020B0604030504040204" pitchFamily="50" charset="-128"/>
                <a:ea typeface="メイリオ" panose="020B0604030504040204" pitchFamily="50" charset="-128"/>
              </a:rPr>
              <a:t>Bi plot</a:t>
            </a:r>
            <a:r>
              <a:rPr kumimoji="1" lang="ja-JP" altLang="en-US" sz="3200" dirty="0">
                <a:latin typeface="メイリオ" panose="020B0604030504040204" pitchFamily="50" charset="-128"/>
                <a:ea typeface="メイリオ" panose="020B0604030504040204" pitchFamily="50" charset="-128"/>
              </a:rPr>
              <a:t>（主成分負荷量）</a:t>
            </a:r>
          </a:p>
        </p:txBody>
      </p:sp>
    </p:spTree>
    <p:extLst>
      <p:ext uri="{BB962C8B-B14F-4D97-AF65-F5344CB8AC3E}">
        <p14:creationId xmlns:p14="http://schemas.microsoft.com/office/powerpoint/2010/main" val="1175306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9980FC03-5FB1-A49E-2A94-B00E04E82216}"/>
              </a:ext>
            </a:extLst>
          </p:cNvPr>
          <p:cNvSpPr txBox="1"/>
          <p:nvPr/>
        </p:nvSpPr>
        <p:spPr>
          <a:xfrm>
            <a:off x="687824" y="376454"/>
            <a:ext cx="5929828"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証明（問題をシンプルにする）</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573D5C02-A636-90C3-7315-9659C75993FA}"/>
                  </a:ext>
                </a:extLst>
              </p:cNvPr>
              <p:cNvSpPr txBox="1"/>
              <p:nvPr/>
            </p:nvSpPr>
            <p:spPr>
              <a:xfrm>
                <a:off x="687824" y="961229"/>
                <a:ext cx="9940071" cy="830997"/>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平面（</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次元）でなくてベクトル（</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次元）</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𝒂</m:t>
                    </m:r>
                  </m:oMath>
                </a14:m>
                <a:r>
                  <a:rPr kumimoji="1" lang="ja-JP" altLang="en-US" sz="2400" dirty="0">
                    <a:latin typeface="メイリオ" panose="020B0604030504040204" pitchFamily="50" charset="-128"/>
                    <a:ea typeface="メイリオ" panose="020B0604030504040204" pitchFamily="50" charset="-128"/>
                  </a:rPr>
                  <a:t>への射影</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𝒑</m:t>
                    </m:r>
                  </m:oMath>
                </a14:m>
                <a:r>
                  <a:rPr kumimoji="1" lang="ja-JP" altLang="en-US" sz="2400" dirty="0">
                    <a:latin typeface="メイリオ" panose="020B0604030504040204" pitchFamily="50" charset="-128"/>
                    <a:ea typeface="メイリオ" panose="020B0604030504040204" pitchFamily="50" charset="-128"/>
                  </a:rPr>
                  <a:t>を考える</a:t>
                </a:r>
                <a:endParaRPr kumimoji="1" lang="en-US" altLang="ja-JP" sz="2400" dirty="0">
                  <a:latin typeface="メイリオ" panose="020B0604030504040204" pitchFamily="50" charset="-128"/>
                  <a:ea typeface="メイリオ" panose="020B0604030504040204" pitchFamily="50" charset="-128"/>
                </a:endParaRPr>
              </a:p>
              <a:p>
                <a:endParaRPr kumimoji="1" lang="en-US" altLang="ja-JP"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573D5C02-A636-90C3-7315-9659C75993FA}"/>
                  </a:ext>
                </a:extLst>
              </p:cNvPr>
              <p:cNvSpPr txBox="1">
                <a:spLocks noRot="1" noChangeAspect="1" noMove="1" noResize="1" noEditPoints="1" noAdjustHandles="1" noChangeArrowheads="1" noChangeShapeType="1" noTextEdit="1"/>
              </p:cNvSpPr>
              <p:nvPr/>
            </p:nvSpPr>
            <p:spPr>
              <a:xfrm>
                <a:off x="687824" y="961229"/>
                <a:ext cx="9940071" cy="830997"/>
              </a:xfrm>
              <a:prstGeom prst="rect">
                <a:avLst/>
              </a:prstGeom>
              <a:blipFill>
                <a:blip r:embed="rId2"/>
                <a:stretch>
                  <a:fillRect l="-982" t="-4412"/>
                </a:stretch>
              </a:blipFill>
            </p:spPr>
            <p:txBody>
              <a:bodyPr/>
              <a:lstStyle/>
              <a:p>
                <a:r>
                  <a:rPr lang="ja-JP" altLang="en-US">
                    <a:noFill/>
                  </a:rPr>
                  <a:t> </a:t>
                </a:r>
              </a:p>
            </p:txBody>
          </p:sp>
        </mc:Fallback>
      </mc:AlternateContent>
      <p:cxnSp>
        <p:nvCxnSpPr>
          <p:cNvPr id="16" name="直線矢印コネクタ 15">
            <a:extLst>
              <a:ext uri="{FF2B5EF4-FFF2-40B4-BE49-F238E27FC236}">
                <a16:creationId xmlns:a16="http://schemas.microsoft.com/office/drawing/2014/main" id="{4FBCC989-0FFE-41C1-2F6A-75D81222634D}"/>
              </a:ext>
            </a:extLst>
          </p:cNvPr>
          <p:cNvCxnSpPr>
            <a:cxnSpLocks/>
          </p:cNvCxnSpPr>
          <p:nvPr/>
        </p:nvCxnSpPr>
        <p:spPr>
          <a:xfrm flipV="1">
            <a:off x="5263965" y="3272230"/>
            <a:ext cx="2707373" cy="1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直線コネクタ 16">
            <a:extLst>
              <a:ext uri="{FF2B5EF4-FFF2-40B4-BE49-F238E27FC236}">
                <a16:creationId xmlns:a16="http://schemas.microsoft.com/office/drawing/2014/main" id="{A18DCFFF-CFF5-BEC7-B67E-552BFAB3F9D0}"/>
              </a:ext>
            </a:extLst>
          </p:cNvPr>
          <p:cNvCxnSpPr>
            <a:cxnSpLocks/>
          </p:cNvCxnSpPr>
          <p:nvPr/>
        </p:nvCxnSpPr>
        <p:spPr>
          <a:xfrm flipH="1">
            <a:off x="5268165" y="1698824"/>
            <a:ext cx="1089991" cy="1731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D7EC3DD-097C-A5B5-1850-89C691F8B0F3}"/>
              </a:ext>
            </a:extLst>
          </p:cNvPr>
          <p:cNvCxnSpPr>
            <a:cxnSpLocks/>
          </p:cNvCxnSpPr>
          <p:nvPr/>
        </p:nvCxnSpPr>
        <p:spPr>
          <a:xfrm>
            <a:off x="6350444" y="1778661"/>
            <a:ext cx="111842" cy="157237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テキスト ボックス 18">
            <a:extLst>
              <a:ext uri="{FF2B5EF4-FFF2-40B4-BE49-F238E27FC236}">
                <a16:creationId xmlns:a16="http://schemas.microsoft.com/office/drawing/2014/main" id="{046B54D7-3FC4-B6AB-1A56-EE81E9C0EE6A}"/>
              </a:ext>
            </a:extLst>
          </p:cNvPr>
          <p:cNvSpPr txBox="1"/>
          <p:nvPr/>
        </p:nvSpPr>
        <p:spPr>
          <a:xfrm>
            <a:off x="6207958" y="3161464"/>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1556D51B-3197-0314-7DF2-3B92CD6F5F48}"/>
                  </a:ext>
                </a:extLst>
              </p:cNvPr>
              <p:cNvSpPr txBox="1"/>
              <p:nvPr/>
            </p:nvSpPr>
            <p:spPr>
              <a:xfrm>
                <a:off x="6142842" y="1412802"/>
                <a:ext cx="47480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1556D51B-3197-0314-7DF2-3B92CD6F5F48}"/>
                  </a:ext>
                </a:extLst>
              </p:cNvPr>
              <p:cNvSpPr txBox="1">
                <a:spLocks noRot="1" noChangeAspect="1" noMove="1" noResize="1" noEditPoints="1" noAdjustHandles="1" noChangeArrowheads="1" noChangeShapeType="1" noTextEdit="1"/>
              </p:cNvSpPr>
              <p:nvPr/>
            </p:nvSpPr>
            <p:spPr>
              <a:xfrm>
                <a:off x="6142842" y="1412802"/>
                <a:ext cx="474809"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D32544C3-1264-888A-CC32-A3BEF017B045}"/>
                  </a:ext>
                </a:extLst>
              </p:cNvPr>
              <p:cNvSpPr txBox="1"/>
              <p:nvPr/>
            </p:nvSpPr>
            <p:spPr>
              <a:xfrm>
                <a:off x="6253803" y="3257653"/>
                <a:ext cx="47801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21" name="テキスト ボックス 20">
                <a:extLst>
                  <a:ext uri="{FF2B5EF4-FFF2-40B4-BE49-F238E27FC236}">
                    <a16:creationId xmlns:a16="http://schemas.microsoft.com/office/drawing/2014/main" id="{D32544C3-1264-888A-CC32-A3BEF017B045}"/>
                  </a:ext>
                </a:extLst>
              </p:cNvPr>
              <p:cNvSpPr txBox="1">
                <a:spLocks noRot="1" noChangeAspect="1" noMove="1" noResize="1" noEditPoints="1" noAdjustHandles="1" noChangeArrowheads="1" noChangeShapeType="1" noTextEdit="1"/>
              </p:cNvSpPr>
              <p:nvPr/>
            </p:nvSpPr>
            <p:spPr>
              <a:xfrm>
                <a:off x="6253803" y="3257653"/>
                <a:ext cx="478015" cy="461665"/>
              </a:xfrm>
              <a:prstGeom prst="rect">
                <a:avLst/>
              </a:prstGeom>
              <a:blipFill>
                <a:blip r:embed="rId4"/>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6BDAD023-166F-3FD5-C3A5-A5D9A5F377F5}"/>
                  </a:ext>
                </a:extLst>
              </p:cNvPr>
              <p:cNvSpPr txBox="1"/>
              <p:nvPr/>
            </p:nvSpPr>
            <p:spPr>
              <a:xfrm>
                <a:off x="7981455" y="3166368"/>
                <a:ext cx="29334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𝒂</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6BDAD023-166F-3FD5-C3A5-A5D9A5F377F5}"/>
                  </a:ext>
                </a:extLst>
              </p:cNvPr>
              <p:cNvSpPr txBox="1">
                <a:spLocks noRot="1" noChangeAspect="1" noMove="1" noResize="1" noEditPoints="1" noAdjustHandles="1" noChangeArrowheads="1" noChangeShapeType="1" noTextEdit="1"/>
              </p:cNvSpPr>
              <p:nvPr/>
            </p:nvSpPr>
            <p:spPr>
              <a:xfrm>
                <a:off x="7981455" y="3166368"/>
                <a:ext cx="293349" cy="369332"/>
              </a:xfrm>
              <a:prstGeom prst="rect">
                <a:avLst/>
              </a:prstGeom>
              <a:blipFill>
                <a:blip r:embed="rId5"/>
                <a:stretch>
                  <a:fillRect l="-10417" r="-8333"/>
                </a:stretch>
              </a:blipFill>
            </p:spPr>
            <p:txBody>
              <a:bodyPr/>
              <a:lstStyle/>
              <a:p>
                <a:r>
                  <a:rPr lang="ja-JP" altLang="en-US">
                    <a:noFill/>
                  </a:rPr>
                  <a:t> </a:t>
                </a:r>
              </a:p>
            </p:txBody>
          </p:sp>
        </mc:Fallback>
      </mc:AlternateContent>
      <p:pic>
        <p:nvPicPr>
          <p:cNvPr id="30" name="図 29">
            <a:extLst>
              <a:ext uri="{FF2B5EF4-FFF2-40B4-BE49-F238E27FC236}">
                <a16:creationId xmlns:a16="http://schemas.microsoft.com/office/drawing/2014/main" id="{980B15E5-9447-9195-D29D-96DD95CCBC5A}"/>
              </a:ext>
            </a:extLst>
          </p:cNvPr>
          <p:cNvPicPr>
            <a:picLocks noChangeAspect="1"/>
          </p:cNvPicPr>
          <p:nvPr/>
        </p:nvPicPr>
        <p:blipFill>
          <a:blip r:embed="rId6"/>
          <a:stretch>
            <a:fillRect/>
          </a:stretch>
        </p:blipFill>
        <p:spPr>
          <a:xfrm>
            <a:off x="633772" y="1757711"/>
            <a:ext cx="3450355" cy="1777989"/>
          </a:xfrm>
          <a:prstGeom prst="rect">
            <a:avLst/>
          </a:prstGeom>
        </p:spPr>
      </p:pic>
      <p:sp>
        <p:nvSpPr>
          <p:cNvPr id="31" name="矢印: 右 30">
            <a:extLst>
              <a:ext uri="{FF2B5EF4-FFF2-40B4-BE49-F238E27FC236}">
                <a16:creationId xmlns:a16="http://schemas.microsoft.com/office/drawing/2014/main" id="{7D50063A-1DEF-2307-1165-DED79706AE1A}"/>
              </a:ext>
            </a:extLst>
          </p:cNvPr>
          <p:cNvSpPr/>
          <p:nvPr/>
        </p:nvSpPr>
        <p:spPr>
          <a:xfrm>
            <a:off x="4424825" y="2377087"/>
            <a:ext cx="406450" cy="72189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5C51B6DB-391F-7399-F38C-62FEB3D3263A}"/>
                  </a:ext>
                </a:extLst>
              </p:cNvPr>
              <p:cNvSpPr txBox="1"/>
              <p:nvPr/>
            </p:nvSpPr>
            <p:spPr>
              <a:xfrm>
                <a:off x="1237060" y="4011199"/>
                <a:ext cx="8596841" cy="376450"/>
              </a:xfrm>
              <a:prstGeom prst="rect">
                <a:avLst/>
              </a:prstGeom>
              <a:noFill/>
            </p:spPr>
            <p:txBody>
              <a:bodyPr wrap="none" lIns="0" tIns="0" rIns="0" bIns="0"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𝒂</m:t>
                    </m:r>
                    <m:acc>
                      <m:accPr>
                        <m:chr m:val="̂"/>
                        <m:ctrlPr>
                          <a:rPr kumimoji="1" lang="en-US" altLang="ja-JP" sz="2400" b="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　とする。ここで</a:t>
                </a:r>
                <a14:m>
                  <m:oMath xmlns:m="http://schemas.openxmlformats.org/officeDocument/2006/math">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𝒑</m:t>
                    </m:r>
                    <m:r>
                      <a:rPr kumimoji="1" lang="ja-JP" altLang="en-US" sz="2400" i="1" smtClean="0">
                        <a:latin typeface="Cambria Math" panose="02040503050406030204" pitchFamily="18" charset="0"/>
                        <a:ea typeface="メイリオ" panose="020B0604030504040204" pitchFamily="50" charset="-128"/>
                      </a:rPr>
                      <m:t>が</m:t>
                    </m:r>
                    <m:r>
                      <a:rPr kumimoji="1" lang="en-US" altLang="ja-JP" sz="2400" b="1" i="1">
                        <a:latin typeface="Cambria Math" panose="02040503050406030204" pitchFamily="18" charset="0"/>
                        <a:ea typeface="メイリオ" panose="020B0604030504040204" pitchFamily="50" charset="-128"/>
                      </a:rPr>
                      <m:t>𝒂</m:t>
                    </m:r>
                    <m:r>
                      <a:rPr kumimoji="1" lang="en-US" altLang="ja-JP" sz="2400" b="1"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の何倍かを示すスカラー　</a:t>
                </a:r>
              </a:p>
            </p:txBody>
          </p:sp>
        </mc:Choice>
        <mc:Fallback xmlns="">
          <p:sp>
            <p:nvSpPr>
              <p:cNvPr id="32" name="テキスト ボックス 31">
                <a:extLst>
                  <a:ext uri="{FF2B5EF4-FFF2-40B4-BE49-F238E27FC236}">
                    <a16:creationId xmlns:a16="http://schemas.microsoft.com/office/drawing/2014/main" id="{5C51B6DB-391F-7399-F38C-62FEB3D3263A}"/>
                  </a:ext>
                </a:extLst>
              </p:cNvPr>
              <p:cNvSpPr txBox="1">
                <a:spLocks noRot="1" noChangeAspect="1" noMove="1" noResize="1" noEditPoints="1" noAdjustHandles="1" noChangeArrowheads="1" noChangeShapeType="1" noTextEdit="1"/>
              </p:cNvSpPr>
              <p:nvPr/>
            </p:nvSpPr>
            <p:spPr>
              <a:xfrm>
                <a:off x="1237060" y="4011199"/>
                <a:ext cx="8596841" cy="376450"/>
              </a:xfrm>
              <a:prstGeom prst="rect">
                <a:avLst/>
              </a:prstGeom>
              <a:blipFill>
                <a:blip r:embed="rId7"/>
                <a:stretch>
                  <a:fillRect l="-1348" t="-19355" b="-51613"/>
                </a:stretch>
              </a:blipFill>
            </p:spPr>
            <p:txBody>
              <a:bodyPr/>
              <a:lstStyle/>
              <a:p>
                <a:r>
                  <a:rPr lang="ja-JP" altLang="en-US">
                    <a:noFill/>
                  </a:rPr>
                  <a:t> </a:t>
                </a:r>
              </a:p>
            </p:txBody>
          </p:sp>
        </mc:Fallback>
      </mc:AlternateContent>
      <p:sp>
        <p:nvSpPr>
          <p:cNvPr id="33" name="右中かっこ 32">
            <a:extLst>
              <a:ext uri="{FF2B5EF4-FFF2-40B4-BE49-F238E27FC236}">
                <a16:creationId xmlns:a16="http://schemas.microsoft.com/office/drawing/2014/main" id="{657789B9-47DC-60A4-02E6-D7C10A5792AF}"/>
              </a:ext>
            </a:extLst>
          </p:cNvPr>
          <p:cNvSpPr/>
          <p:nvPr/>
        </p:nvSpPr>
        <p:spPr>
          <a:xfrm rot="21375330">
            <a:off x="6496798" y="1836980"/>
            <a:ext cx="302236" cy="1454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F778BC0B-F492-D7DF-60F0-220A1E94AA8C}"/>
                  </a:ext>
                </a:extLst>
              </p:cNvPr>
              <p:cNvSpPr txBox="1"/>
              <p:nvPr/>
            </p:nvSpPr>
            <p:spPr>
              <a:xfrm rot="21435320">
                <a:off x="6795046" y="2292607"/>
                <a:ext cx="2161104" cy="400110"/>
              </a:xfrm>
              <a:prstGeom prst="rect">
                <a:avLst/>
              </a:prstGeom>
              <a:noFill/>
            </p:spPr>
            <p:txBody>
              <a:bodyPr wrap="none" rtlCol="0">
                <a:spAutoFit/>
              </a:bodyPr>
              <a:lstStyle/>
              <a:p>
                <a:pPr algn="l"/>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𝒑</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𝒂</m:t>
                    </m:r>
                    <m:acc>
                      <m:accPr>
                        <m:chr m:val="̂"/>
                        <m:ctrlPr>
                          <a:rPr kumimoji="1" lang="en-US" altLang="ja-JP" sz="2000" b="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　</a:t>
                </a:r>
              </a:p>
            </p:txBody>
          </p:sp>
        </mc:Choice>
        <mc:Fallback xmlns="">
          <p:sp>
            <p:nvSpPr>
              <p:cNvPr id="35" name="テキスト ボックス 34">
                <a:extLst>
                  <a:ext uri="{FF2B5EF4-FFF2-40B4-BE49-F238E27FC236}">
                    <a16:creationId xmlns:a16="http://schemas.microsoft.com/office/drawing/2014/main" id="{F778BC0B-F492-D7DF-60F0-220A1E94AA8C}"/>
                  </a:ext>
                </a:extLst>
              </p:cNvPr>
              <p:cNvSpPr txBox="1">
                <a:spLocks noRot="1" noChangeAspect="1" noMove="1" noResize="1" noEditPoints="1" noAdjustHandles="1" noChangeArrowheads="1" noChangeShapeType="1" noTextEdit="1"/>
              </p:cNvSpPr>
              <p:nvPr/>
            </p:nvSpPr>
            <p:spPr>
              <a:xfrm rot="21435320">
                <a:off x="6795046" y="2292607"/>
                <a:ext cx="2161104" cy="400110"/>
              </a:xfrm>
              <a:prstGeom prst="rect">
                <a:avLst/>
              </a:prstGeom>
              <a:blipFill>
                <a:blip r:embed="rId8"/>
                <a:stretch>
                  <a:fillRect t="-8333" r="-16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a:extLst>
                  <a:ext uri="{FF2B5EF4-FFF2-40B4-BE49-F238E27FC236}">
                    <a16:creationId xmlns:a16="http://schemas.microsoft.com/office/drawing/2014/main" id="{F1B4BB52-4431-39CF-CC7B-01EB9F554B5D}"/>
                  </a:ext>
                </a:extLst>
              </p:cNvPr>
              <p:cNvSpPr txBox="1"/>
              <p:nvPr/>
            </p:nvSpPr>
            <p:spPr>
              <a:xfrm>
                <a:off x="1153297" y="4686643"/>
                <a:ext cx="6047938" cy="461665"/>
              </a:xfrm>
              <a:prstGeom prst="rect">
                <a:avLst/>
              </a:prstGeom>
              <a:noFill/>
            </p:spPr>
            <p:txBody>
              <a:bodyPr wrap="none"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𝒂</m:t>
                    </m:r>
                  </m:oMath>
                </a14:m>
                <a:r>
                  <a:rPr kumimoji="1" lang="ja-JP" altLang="en-US" sz="2400" dirty="0">
                    <a:latin typeface="メイリオ" panose="020B0604030504040204" pitchFamily="50" charset="-128"/>
                    <a:ea typeface="メイリオ" panose="020B0604030504040204" pitchFamily="50" charset="-128"/>
                  </a:rPr>
                  <a:t>と</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𝒃</m:t>
                    </m:r>
                    <m:r>
                      <a:rPr kumimoji="1" lang="en-US" altLang="ja-JP" sz="2400" b="1" i="1">
                        <a:latin typeface="Cambria Math" panose="02040503050406030204" pitchFamily="18" charset="0"/>
                        <a:ea typeface="メイリオ" panose="020B0604030504040204" pitchFamily="50" charset="-128"/>
                      </a:rPr>
                      <m:t>−</m:t>
                    </m:r>
                    <m:r>
                      <a:rPr kumimoji="1" lang="en-US" altLang="ja-JP" sz="2400" b="1" i="1">
                        <a:latin typeface="Cambria Math" panose="02040503050406030204" pitchFamily="18" charset="0"/>
                        <a:ea typeface="メイリオ" panose="020B0604030504040204" pitchFamily="50" charset="-128"/>
                      </a:rPr>
                      <m:t>𝒂</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は直交する：</a:t>
                </a:r>
                <a:r>
                  <a:rPr kumimoji="1" lang="en-US" altLang="ja-JP" sz="2400" b="1" dirty="0">
                    <a:ea typeface="メイリオ" panose="020B0604030504040204" pitchFamily="50" charset="-128"/>
                  </a:rPr>
                  <a:t> </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𝒂</m:t>
                    </m:r>
                    <m:r>
                      <a:rPr kumimoji="1" lang="en-US" altLang="ja-JP" sz="2400" b="1" i="1" smtClean="0">
                        <a:latin typeface="Cambria Math" panose="02040503050406030204" pitchFamily="18" charset="0"/>
                        <a:ea typeface="Cambria Math" panose="02040503050406030204" pitchFamily="18" charset="0"/>
                      </a:rPr>
                      <m:t>∙</m:t>
                    </m:r>
                    <m:d>
                      <m:dPr>
                        <m:ctrlPr>
                          <a:rPr kumimoji="1" lang="en-US" altLang="ja-JP" sz="2400" b="1" i="1" smtClean="0">
                            <a:latin typeface="Cambria Math" panose="02040503050406030204" pitchFamily="18" charset="0"/>
                            <a:ea typeface="Cambria Math" panose="02040503050406030204" pitchFamily="18" charset="0"/>
                          </a:rPr>
                        </m:ctrlPr>
                      </m:dPr>
                      <m:e>
                        <m:r>
                          <a:rPr kumimoji="1" lang="en-US" altLang="ja-JP" sz="2400" b="1" i="1">
                            <a:latin typeface="Cambria Math" panose="02040503050406030204" pitchFamily="18" charset="0"/>
                            <a:ea typeface="メイリオ" panose="020B0604030504040204" pitchFamily="50" charset="-128"/>
                          </a:rPr>
                          <m:t>𝒃</m:t>
                        </m:r>
                        <m:r>
                          <a:rPr kumimoji="1" lang="en-US" altLang="ja-JP" sz="2400" b="1" i="1">
                            <a:latin typeface="Cambria Math" panose="02040503050406030204" pitchFamily="18" charset="0"/>
                            <a:ea typeface="メイリオ" panose="020B0604030504040204" pitchFamily="50" charset="-128"/>
                          </a:rPr>
                          <m:t>−</m:t>
                        </m:r>
                        <m:r>
                          <a:rPr kumimoji="1" lang="en-US" altLang="ja-JP" sz="2400" b="1" i="1">
                            <a:latin typeface="Cambria Math" panose="02040503050406030204" pitchFamily="18" charset="0"/>
                            <a:ea typeface="メイリオ" panose="020B0604030504040204" pitchFamily="50" charset="-128"/>
                          </a:rPr>
                          <m:t>𝒂</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d>
                    <m:r>
                      <a:rPr kumimoji="1" lang="en-US" altLang="ja-JP" sz="2400" b="0" i="1" smtClean="0">
                        <a:latin typeface="Cambria Math" panose="02040503050406030204" pitchFamily="18" charset="0"/>
                        <a:ea typeface="メイリオ" panose="020B0604030504040204" pitchFamily="50" charset="-128"/>
                      </a:rPr>
                      <m:t>=0</m:t>
                    </m:r>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7" name="テキスト ボックス 36">
                <a:extLst>
                  <a:ext uri="{FF2B5EF4-FFF2-40B4-BE49-F238E27FC236}">
                    <a16:creationId xmlns:a16="http://schemas.microsoft.com/office/drawing/2014/main" id="{F1B4BB52-4431-39CF-CC7B-01EB9F554B5D}"/>
                  </a:ext>
                </a:extLst>
              </p:cNvPr>
              <p:cNvSpPr txBox="1">
                <a:spLocks noRot="1" noChangeAspect="1" noMove="1" noResize="1" noEditPoints="1" noAdjustHandles="1" noChangeArrowheads="1" noChangeShapeType="1" noTextEdit="1"/>
              </p:cNvSpPr>
              <p:nvPr/>
            </p:nvSpPr>
            <p:spPr>
              <a:xfrm>
                <a:off x="1153297" y="4686643"/>
                <a:ext cx="6047938" cy="461665"/>
              </a:xfrm>
              <a:prstGeom prst="rect">
                <a:avLst/>
              </a:prstGeom>
              <a:blipFill>
                <a:blip r:embed="rId9"/>
                <a:stretch>
                  <a:fillRect t="-7895" b="-31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018CBD08-D556-B3C9-02EF-5972AE322EBB}"/>
                  </a:ext>
                </a:extLst>
              </p:cNvPr>
              <p:cNvSpPr txBox="1"/>
              <p:nvPr/>
            </p:nvSpPr>
            <p:spPr>
              <a:xfrm>
                <a:off x="1153297" y="5296607"/>
                <a:ext cx="3919406"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ここから以下の展開で</a:t>
                </a:r>
                <a14:m>
                  <m:oMath xmlns:m="http://schemas.openxmlformats.org/officeDocument/2006/math">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が求まる</a:t>
                </a:r>
              </a:p>
            </p:txBody>
          </p:sp>
        </mc:Choice>
        <mc:Fallback xmlns="">
          <p:sp>
            <p:nvSpPr>
              <p:cNvPr id="38" name="テキスト ボックス 37">
                <a:extLst>
                  <a:ext uri="{FF2B5EF4-FFF2-40B4-BE49-F238E27FC236}">
                    <a16:creationId xmlns:a16="http://schemas.microsoft.com/office/drawing/2014/main" id="{018CBD08-D556-B3C9-02EF-5972AE322EBB}"/>
                  </a:ext>
                </a:extLst>
              </p:cNvPr>
              <p:cNvSpPr txBox="1">
                <a:spLocks noRot="1" noChangeAspect="1" noMove="1" noResize="1" noEditPoints="1" noAdjustHandles="1" noChangeArrowheads="1" noChangeShapeType="1" noTextEdit="1"/>
              </p:cNvSpPr>
              <p:nvPr/>
            </p:nvSpPr>
            <p:spPr>
              <a:xfrm>
                <a:off x="1153297" y="5296607"/>
                <a:ext cx="3919406" cy="400110"/>
              </a:xfrm>
              <a:prstGeom prst="rect">
                <a:avLst/>
              </a:prstGeom>
              <a:blipFill>
                <a:blip r:embed="rId10"/>
                <a:stretch>
                  <a:fillRect l="-1555" t="-10606" r="-108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a:extLst>
                  <a:ext uri="{FF2B5EF4-FFF2-40B4-BE49-F238E27FC236}">
                    <a16:creationId xmlns:a16="http://schemas.microsoft.com/office/drawing/2014/main" id="{B57D854C-93F0-190C-7A71-5C82CB5FEACC}"/>
                  </a:ext>
                </a:extLst>
              </p:cNvPr>
              <p:cNvSpPr txBox="1"/>
              <p:nvPr/>
            </p:nvSpPr>
            <p:spPr>
              <a:xfrm>
                <a:off x="1408670" y="5938291"/>
                <a:ext cx="2339358" cy="461665"/>
              </a:xfrm>
              <a:prstGeom prst="rect">
                <a:avLst/>
              </a:prstGeom>
              <a:noFill/>
            </p:spPr>
            <p:txBody>
              <a:bodyPr wrap="none"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𝒂</m:t>
                    </m:r>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𝒃</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𝒂</m:t>
                    </m:r>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a:latin typeface="Cambria Math" panose="02040503050406030204" pitchFamily="18" charset="0"/>
                        <a:ea typeface="メイリオ" panose="020B0604030504040204" pitchFamily="50" charset="-128"/>
                      </a:rPr>
                      <m:t>𝒂</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39" name="テキスト ボックス 38">
                <a:extLst>
                  <a:ext uri="{FF2B5EF4-FFF2-40B4-BE49-F238E27FC236}">
                    <a16:creationId xmlns:a16="http://schemas.microsoft.com/office/drawing/2014/main" id="{B57D854C-93F0-190C-7A71-5C82CB5FEACC}"/>
                  </a:ext>
                </a:extLst>
              </p:cNvPr>
              <p:cNvSpPr txBox="1">
                <a:spLocks noRot="1" noChangeAspect="1" noMove="1" noResize="1" noEditPoints="1" noAdjustHandles="1" noChangeArrowheads="1" noChangeShapeType="1" noTextEdit="1"/>
              </p:cNvSpPr>
              <p:nvPr/>
            </p:nvSpPr>
            <p:spPr>
              <a:xfrm>
                <a:off x="1408670" y="5938291"/>
                <a:ext cx="2339358" cy="461665"/>
              </a:xfrm>
              <a:prstGeom prst="rect">
                <a:avLst/>
              </a:prstGeom>
              <a:blipFill>
                <a:blip r:embed="rId11"/>
                <a:stretch>
                  <a:fillRect t="-7895" r="-312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9E440331-C831-E051-BA8E-7A5D492E9F2E}"/>
                  </a:ext>
                </a:extLst>
              </p:cNvPr>
              <p:cNvSpPr txBox="1"/>
              <p:nvPr/>
            </p:nvSpPr>
            <p:spPr>
              <a:xfrm>
                <a:off x="4098517" y="5783568"/>
                <a:ext cx="2330895" cy="679610"/>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0" i="1" smtClean="0">
                            <a:latin typeface="Cambria Math" panose="02040503050406030204" pitchFamily="18" charset="0"/>
                            <a:ea typeface="メイリオ" panose="020B0604030504040204" pitchFamily="50" charset="-128"/>
                          </a:rPr>
                        </m:ctrlPr>
                      </m:fPr>
                      <m:num>
                        <m:r>
                          <a:rPr kumimoji="1" lang="en-US" altLang="ja-JP" sz="2400" b="1" i="1">
                            <a:latin typeface="Cambria Math" panose="02040503050406030204" pitchFamily="18" charset="0"/>
                            <a:ea typeface="メイリオ" panose="020B0604030504040204" pitchFamily="50" charset="-128"/>
                          </a:rPr>
                          <m:t>𝒂</m:t>
                        </m:r>
                        <m:r>
                          <a:rPr kumimoji="1" lang="en-US" altLang="ja-JP" sz="2400" b="1" i="1">
                            <a:latin typeface="Cambria Math" panose="02040503050406030204" pitchFamily="18" charset="0"/>
                            <a:ea typeface="Cambria Math" panose="02040503050406030204" pitchFamily="18" charset="0"/>
                          </a:rPr>
                          <m:t>∙</m:t>
                        </m:r>
                        <m:r>
                          <a:rPr kumimoji="1" lang="en-US" altLang="ja-JP" sz="2400" b="1" i="1">
                            <a:latin typeface="Cambria Math" panose="02040503050406030204" pitchFamily="18" charset="0"/>
                            <a:ea typeface="Cambria Math" panose="02040503050406030204" pitchFamily="18" charset="0"/>
                          </a:rPr>
                          <m:t>𝒃</m:t>
                        </m:r>
                      </m:num>
                      <m:den>
                        <m:r>
                          <a:rPr kumimoji="1" lang="en-US" altLang="ja-JP" sz="2400" b="1" i="1">
                            <a:latin typeface="Cambria Math" panose="02040503050406030204" pitchFamily="18" charset="0"/>
                            <a:ea typeface="メイリオ" panose="020B0604030504040204" pitchFamily="50" charset="-128"/>
                          </a:rPr>
                          <m:t>𝒂</m:t>
                        </m:r>
                        <m:r>
                          <a:rPr kumimoji="1" lang="en-US" altLang="ja-JP" sz="2400" b="1" i="1">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𝒂</m:t>
                        </m:r>
                      </m:den>
                    </m:f>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b="1" i="1">
                            <a:latin typeface="Cambria Math" panose="02040503050406030204" pitchFamily="18" charset="0"/>
                            <a:ea typeface="メイリオ" panose="020B0604030504040204" pitchFamily="50" charset="-128"/>
                          </a:rPr>
                        </m:ctrlPr>
                      </m:fPr>
                      <m:num>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𝒂</m:t>
                            </m:r>
                          </m:e>
                          <m:sup>
                            <m:r>
                              <a:rPr kumimoji="1" lang="en-US" altLang="ja-JP" sz="2400" b="1" i="1" smtClean="0">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m:t>
                        </m:r>
                        <m:r>
                          <a:rPr kumimoji="1" lang="en-US" altLang="ja-JP" sz="2400" b="1" i="1">
                            <a:latin typeface="Cambria Math" panose="02040503050406030204" pitchFamily="18" charset="0"/>
                            <a:ea typeface="Cambria Math" panose="02040503050406030204" pitchFamily="18" charset="0"/>
                          </a:rPr>
                          <m:t>𝒃</m:t>
                        </m:r>
                      </m:num>
                      <m:den>
                        <m:sSup>
                          <m:sSupPr>
                            <m:ctrlPr>
                              <a:rPr kumimoji="1" lang="en-US" altLang="ja-JP" sz="2400" b="1" i="1" smtClean="0">
                                <a:latin typeface="Cambria Math" panose="02040503050406030204" pitchFamily="18" charset="0"/>
                                <a:ea typeface="Cambria Math" panose="02040503050406030204" pitchFamily="18" charset="0"/>
                              </a:rPr>
                            </m:ctrlPr>
                          </m:sSupPr>
                          <m:e>
                            <m:r>
                              <a:rPr kumimoji="1" lang="en-US" altLang="ja-JP" sz="2400" b="1" i="1" smtClean="0">
                                <a:latin typeface="Cambria Math" panose="02040503050406030204" pitchFamily="18" charset="0"/>
                                <a:ea typeface="Cambria Math" panose="02040503050406030204" pitchFamily="18" charset="0"/>
                              </a:rPr>
                              <m:t>𝒂</m:t>
                            </m:r>
                          </m:e>
                          <m:sup>
                            <m:r>
                              <a:rPr kumimoji="1" lang="en-US" altLang="ja-JP" sz="2400" b="1" i="1" smtClean="0">
                                <a:latin typeface="Cambria Math" panose="02040503050406030204" pitchFamily="18" charset="0"/>
                                <a:ea typeface="Cambria Math" panose="02040503050406030204" pitchFamily="18" charset="0"/>
                              </a:rPr>
                              <m:t>𝑻</m:t>
                            </m:r>
                          </m:sup>
                        </m:sSup>
                        <m:r>
                          <a:rPr kumimoji="1" lang="en-US" altLang="ja-JP" sz="2400" b="1" i="1">
                            <a:latin typeface="Cambria Math" panose="02040503050406030204" pitchFamily="18" charset="0"/>
                            <a:ea typeface="Cambria Math" panose="02040503050406030204" pitchFamily="18" charset="0"/>
                          </a:rPr>
                          <m:t>∙</m:t>
                        </m:r>
                        <m:r>
                          <a:rPr kumimoji="1" lang="en-US" altLang="ja-JP" sz="2400" b="1" i="1">
                            <a:latin typeface="Cambria Math" panose="02040503050406030204" pitchFamily="18" charset="0"/>
                            <a:ea typeface="Cambria Math" panose="02040503050406030204" pitchFamily="18" charset="0"/>
                          </a:rPr>
                          <m:t>𝒂</m:t>
                        </m:r>
                      </m:den>
                    </m:f>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40" name="テキスト ボックス 39">
                <a:extLst>
                  <a:ext uri="{FF2B5EF4-FFF2-40B4-BE49-F238E27FC236}">
                    <a16:creationId xmlns:a16="http://schemas.microsoft.com/office/drawing/2014/main" id="{9E440331-C831-E051-BA8E-7A5D492E9F2E}"/>
                  </a:ext>
                </a:extLst>
              </p:cNvPr>
              <p:cNvSpPr txBox="1">
                <a:spLocks noRot="1" noChangeAspect="1" noMove="1" noResize="1" noEditPoints="1" noAdjustHandles="1" noChangeArrowheads="1" noChangeShapeType="1" noTextEdit="1"/>
              </p:cNvSpPr>
              <p:nvPr/>
            </p:nvSpPr>
            <p:spPr>
              <a:xfrm>
                <a:off x="4098517" y="5783568"/>
                <a:ext cx="2330895" cy="679610"/>
              </a:xfrm>
              <a:prstGeom prst="rect">
                <a:avLst/>
              </a:prstGeom>
              <a:blipFill>
                <a:blip r:embed="rId12"/>
                <a:stretch>
                  <a:fillRect/>
                </a:stretch>
              </a:blipFill>
            </p:spPr>
            <p:txBody>
              <a:bodyPr/>
              <a:lstStyle/>
              <a:p>
                <a:r>
                  <a:rPr lang="ja-JP" altLang="en-US">
                    <a:noFill/>
                  </a:rPr>
                  <a:t> </a:t>
                </a:r>
              </a:p>
            </p:txBody>
          </p:sp>
        </mc:Fallback>
      </mc:AlternateContent>
      <p:sp>
        <p:nvSpPr>
          <p:cNvPr id="41" name="矢印: 右 40">
            <a:extLst>
              <a:ext uri="{FF2B5EF4-FFF2-40B4-BE49-F238E27FC236}">
                <a16:creationId xmlns:a16="http://schemas.microsoft.com/office/drawing/2014/main" id="{87F5C9CD-25C2-53A4-2918-5E7E74F31E81}"/>
              </a:ext>
            </a:extLst>
          </p:cNvPr>
          <p:cNvSpPr/>
          <p:nvPr/>
        </p:nvSpPr>
        <p:spPr>
          <a:xfrm>
            <a:off x="3676232" y="5992431"/>
            <a:ext cx="321275" cy="353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D3E7E0DE-088F-EC3B-AD2C-4B5D72702E9D}"/>
                  </a:ext>
                </a:extLst>
              </p:cNvPr>
              <p:cNvSpPr txBox="1"/>
              <p:nvPr/>
            </p:nvSpPr>
            <p:spPr>
              <a:xfrm>
                <a:off x="7289213" y="5783568"/>
                <a:ext cx="3761479" cy="679866"/>
              </a:xfrm>
              <a:prstGeom prst="rect">
                <a:avLst/>
              </a:prstGeom>
              <a:noFill/>
            </p:spPr>
            <p:txBody>
              <a:bodyPr wrap="none"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𝒂</m:t>
                    </m:r>
                    <m:acc>
                      <m:accPr>
                        <m:chr m:val="̂"/>
                        <m:ctrlPr>
                          <a:rPr kumimoji="1" lang="en-US" altLang="ja-JP" sz="2400" b="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𝒂</m:t>
                    </m:r>
                    <m:f>
                      <m:fPr>
                        <m:ctrlPr>
                          <a:rPr kumimoji="1" lang="en-US" altLang="ja-JP" sz="2400" b="1" i="1" smtClean="0">
                            <a:latin typeface="Cambria Math" panose="02040503050406030204" pitchFamily="18" charset="0"/>
                            <a:ea typeface="メイリオ" panose="020B0604030504040204" pitchFamily="50" charset="-128"/>
                          </a:rPr>
                        </m:ctrlPr>
                      </m:fPr>
                      <m:num>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𝒂</m:t>
                            </m:r>
                          </m:e>
                          <m:sup>
                            <m:r>
                              <a:rPr kumimoji="1" lang="en-US" altLang="ja-JP" sz="2400" b="1" i="1" smtClean="0">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𝒃</m:t>
                        </m:r>
                      </m:num>
                      <m:den>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𝒂</m:t>
                            </m:r>
                          </m:e>
                          <m:sup>
                            <m:r>
                              <a:rPr kumimoji="1" lang="en-US" altLang="ja-JP" sz="2400" b="1" i="1" smtClean="0">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メイリオ" panose="020B0604030504040204" pitchFamily="50" charset="-128"/>
                          </a:rPr>
                          <m:t>𝒂</m:t>
                        </m:r>
                      </m:den>
                    </m:f>
                    <m:r>
                      <m:rPr>
                        <m:nor/>
                      </m:rPr>
                      <a:rPr kumimoji="1" lang="en-US" altLang="ja-JP" sz="2400" b="1" i="0" smtClean="0">
                        <a:latin typeface="Cambria Math" panose="02040503050406030204" pitchFamily="18" charset="0"/>
                        <a:ea typeface="メイリオ" panose="020B0604030504040204" pitchFamily="50" charset="-128"/>
                      </a:rPr>
                      <m:t>=</m:t>
                    </m:r>
                    <m:f>
                      <m:fPr>
                        <m:ctrlPr>
                          <a:rPr kumimoji="1" lang="en-US" altLang="ja-JP" sz="2400" b="1" i="1">
                            <a:latin typeface="Cambria Math" panose="02040503050406030204" pitchFamily="18" charset="0"/>
                            <a:ea typeface="メイリオ" panose="020B0604030504040204" pitchFamily="50" charset="-128"/>
                          </a:rPr>
                        </m:ctrlPr>
                      </m:fPr>
                      <m:num>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𝒂</m:t>
                            </m:r>
                            <m:r>
                              <a:rPr kumimoji="1" lang="en-US" altLang="ja-JP" sz="2400" b="1" i="1">
                                <a:latin typeface="Cambria Math" panose="02040503050406030204" pitchFamily="18" charset="0"/>
                                <a:ea typeface="メイリオ" panose="020B0604030504040204" pitchFamily="50" charset="-128"/>
                              </a:rPr>
                              <m:t>𝒂</m:t>
                            </m:r>
                          </m:e>
                          <m:sup>
                            <m:r>
                              <a:rPr kumimoji="1" lang="en-US" altLang="ja-JP" sz="2400" b="1" i="1">
                                <a:latin typeface="Cambria Math" panose="02040503050406030204" pitchFamily="18" charset="0"/>
                                <a:ea typeface="メイリオ" panose="020B0604030504040204" pitchFamily="50" charset="-128"/>
                              </a:rPr>
                              <m:t>𝑻</m:t>
                            </m:r>
                          </m:sup>
                        </m:sSup>
                      </m:num>
                      <m:den>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𝒂</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メイリオ" panose="020B0604030504040204" pitchFamily="50" charset="-128"/>
                          </a:rPr>
                          <m:t>𝒂</m:t>
                        </m:r>
                      </m:den>
                    </m:f>
                    <m:r>
                      <a:rPr kumimoji="1" lang="en-US" altLang="ja-JP" sz="2400" b="1" i="1" smtClean="0">
                        <a:latin typeface="Cambria Math" panose="02040503050406030204" pitchFamily="18" charset="0"/>
                        <a:ea typeface="メイリオ" panose="020B0604030504040204" pitchFamily="50" charset="-128"/>
                      </a:rPr>
                      <m:t>𝒃</m:t>
                    </m:r>
                    <m:r>
                      <m:rPr>
                        <m:nor/>
                      </m:rPr>
                      <a:rPr kumimoji="1" lang="ja-JP" altLang="en-US" sz="2400" b="1" dirty="0">
                        <a:latin typeface="メイリオ" panose="020B0604030504040204" pitchFamily="50" charset="-128"/>
                        <a:ea typeface="メイリオ" panose="020B0604030504040204" pitchFamily="50" charset="-128"/>
                      </a:rPr>
                      <m:t>　</m:t>
                    </m:r>
                  </m:oMath>
                </a14:m>
                <a:r>
                  <a:rPr kumimoji="1" lang="ja-JP" altLang="en-US" sz="2400" b="1" dirty="0">
                    <a:latin typeface="メイリオ" panose="020B0604030504040204" pitchFamily="50" charset="-128"/>
                    <a:ea typeface="メイリオ" panose="020B0604030504040204" pitchFamily="50" charset="-128"/>
                  </a:rPr>
                  <a:t>　</a:t>
                </a:r>
              </a:p>
            </p:txBody>
          </p:sp>
        </mc:Choice>
        <mc:Fallback xmlns="">
          <p:sp>
            <p:nvSpPr>
              <p:cNvPr id="42" name="テキスト ボックス 41">
                <a:extLst>
                  <a:ext uri="{FF2B5EF4-FFF2-40B4-BE49-F238E27FC236}">
                    <a16:creationId xmlns:a16="http://schemas.microsoft.com/office/drawing/2014/main" id="{D3E7E0DE-088F-EC3B-AD2C-4B5D72702E9D}"/>
                  </a:ext>
                </a:extLst>
              </p:cNvPr>
              <p:cNvSpPr txBox="1">
                <a:spLocks noRot="1" noChangeAspect="1" noMove="1" noResize="1" noEditPoints="1" noAdjustHandles="1" noChangeArrowheads="1" noChangeShapeType="1" noTextEdit="1"/>
              </p:cNvSpPr>
              <p:nvPr/>
            </p:nvSpPr>
            <p:spPr>
              <a:xfrm>
                <a:off x="7289213" y="5783568"/>
                <a:ext cx="3761479" cy="679866"/>
              </a:xfrm>
              <a:prstGeom prst="rect">
                <a:avLst/>
              </a:prstGeom>
              <a:blipFill>
                <a:blip r:embed="rId13"/>
                <a:stretch>
                  <a:fillRect/>
                </a:stretch>
              </a:blipFill>
            </p:spPr>
            <p:txBody>
              <a:bodyPr/>
              <a:lstStyle/>
              <a:p>
                <a:r>
                  <a:rPr lang="ja-JP" altLang="en-US">
                    <a:noFill/>
                  </a:rPr>
                  <a:t> </a:t>
                </a:r>
              </a:p>
            </p:txBody>
          </p:sp>
        </mc:Fallback>
      </mc:AlternateContent>
      <p:sp>
        <p:nvSpPr>
          <p:cNvPr id="43" name="吹き出し: 四角形 42">
            <a:extLst>
              <a:ext uri="{FF2B5EF4-FFF2-40B4-BE49-F238E27FC236}">
                <a16:creationId xmlns:a16="http://schemas.microsoft.com/office/drawing/2014/main" id="{6EB365E9-C8DC-F786-21EF-23DA3D6727A6}"/>
              </a:ext>
            </a:extLst>
          </p:cNvPr>
          <p:cNvSpPr/>
          <p:nvPr/>
        </p:nvSpPr>
        <p:spPr>
          <a:xfrm>
            <a:off x="9597080" y="5696717"/>
            <a:ext cx="535461" cy="830997"/>
          </a:xfrm>
          <a:prstGeom prst="wedgeRectCallout">
            <a:avLst>
              <a:gd name="adj1" fmla="val 12024"/>
              <a:gd name="adj2" fmla="val -79259"/>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5FE1D2FB-01EA-2D97-D3BA-46F5F0A5C853}"/>
              </a:ext>
            </a:extLst>
          </p:cNvPr>
          <p:cNvSpPr txBox="1"/>
          <p:nvPr/>
        </p:nvSpPr>
        <p:spPr>
          <a:xfrm>
            <a:off x="9275806" y="5016842"/>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射影行列</a:t>
            </a:r>
          </a:p>
        </p:txBody>
      </p:sp>
      <p:sp>
        <p:nvSpPr>
          <p:cNvPr id="45" name="正方形/長方形 44">
            <a:extLst>
              <a:ext uri="{FF2B5EF4-FFF2-40B4-BE49-F238E27FC236}">
                <a16:creationId xmlns:a16="http://schemas.microsoft.com/office/drawing/2014/main" id="{2A698E1C-98E7-CD50-7A88-0B72376A5CB1}"/>
              </a:ext>
            </a:extLst>
          </p:cNvPr>
          <p:cNvSpPr/>
          <p:nvPr/>
        </p:nvSpPr>
        <p:spPr>
          <a:xfrm>
            <a:off x="7043351" y="4794422"/>
            <a:ext cx="4267200" cy="1960605"/>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D62818F5-D430-A90C-91F0-93490AADE30D}"/>
              </a:ext>
            </a:extLst>
          </p:cNvPr>
          <p:cNvSpPr txBox="1"/>
          <p:nvPr/>
        </p:nvSpPr>
        <p:spPr>
          <a:xfrm>
            <a:off x="6493799" y="477569"/>
            <a:ext cx="334687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Strang </a:t>
            </a:r>
            <a:r>
              <a:rPr kumimoji="1" lang="ja-JP" altLang="en-US" dirty="0">
                <a:latin typeface="メイリオ" panose="020B0604030504040204" pitchFamily="50" charset="-128"/>
                <a:ea typeface="メイリオ" panose="020B0604030504040204" pitchFamily="50" charset="-128"/>
              </a:rPr>
              <a:t>教養の線形代数 </a:t>
            </a:r>
            <a:r>
              <a:rPr kumimoji="1" lang="en-US" altLang="ja-JP" dirty="0">
                <a:latin typeface="メイリオ" panose="020B0604030504040204" pitchFamily="50" charset="-128"/>
                <a:ea typeface="メイリオ" panose="020B0604030504040204" pitchFamily="50" charset="-128"/>
              </a:rPr>
              <a:t>p.168</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7860149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619AF60-EDAC-15F7-D8A3-4DAD4CB601D2}"/>
              </a:ext>
            </a:extLst>
          </p:cNvPr>
          <p:cNvSpPr txBox="1"/>
          <p:nvPr/>
        </p:nvSpPr>
        <p:spPr>
          <a:xfrm>
            <a:off x="832022" y="428368"/>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3" name="テキスト ボックス 2">
            <a:extLst>
              <a:ext uri="{FF2B5EF4-FFF2-40B4-BE49-F238E27FC236}">
                <a16:creationId xmlns:a16="http://schemas.microsoft.com/office/drawing/2014/main" id="{FC3A6576-C892-0CCC-D6A4-725DE60CD77C}"/>
              </a:ext>
            </a:extLst>
          </p:cNvPr>
          <p:cNvSpPr txBox="1"/>
          <p:nvPr/>
        </p:nvSpPr>
        <p:spPr>
          <a:xfrm>
            <a:off x="922638" y="1120346"/>
            <a:ext cx="91101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以下の場合、射影行列から射影を求める実装を以下の手順で行え</a:t>
            </a:r>
          </a:p>
        </p:txBody>
      </p:sp>
      <p:cxnSp>
        <p:nvCxnSpPr>
          <p:cNvPr id="4" name="直線矢印コネクタ 3">
            <a:extLst>
              <a:ext uri="{FF2B5EF4-FFF2-40B4-BE49-F238E27FC236}">
                <a16:creationId xmlns:a16="http://schemas.microsoft.com/office/drawing/2014/main" id="{BBAAC713-5D31-1405-5AE5-A42763A05A4C}"/>
              </a:ext>
            </a:extLst>
          </p:cNvPr>
          <p:cNvCxnSpPr>
            <a:cxnSpLocks/>
          </p:cNvCxnSpPr>
          <p:nvPr/>
        </p:nvCxnSpPr>
        <p:spPr>
          <a:xfrm flipV="1">
            <a:off x="7875359" y="3897788"/>
            <a:ext cx="2707373" cy="15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 name="直線コネクタ 4">
            <a:extLst>
              <a:ext uri="{FF2B5EF4-FFF2-40B4-BE49-F238E27FC236}">
                <a16:creationId xmlns:a16="http://schemas.microsoft.com/office/drawing/2014/main" id="{B90DC378-904B-2942-989B-BB33E0097281}"/>
              </a:ext>
            </a:extLst>
          </p:cNvPr>
          <p:cNvCxnSpPr>
            <a:cxnSpLocks/>
          </p:cNvCxnSpPr>
          <p:nvPr/>
        </p:nvCxnSpPr>
        <p:spPr>
          <a:xfrm flipH="1">
            <a:off x="7879559" y="2324382"/>
            <a:ext cx="1089991" cy="1731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F2BAC52C-B6CD-C40E-D6C4-315CDF4CD66C}"/>
              </a:ext>
            </a:extLst>
          </p:cNvPr>
          <p:cNvCxnSpPr>
            <a:cxnSpLocks/>
          </p:cNvCxnSpPr>
          <p:nvPr/>
        </p:nvCxnSpPr>
        <p:spPr>
          <a:xfrm>
            <a:off x="8961838" y="2404219"/>
            <a:ext cx="111842" cy="1572373"/>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1B9786BB-7C5F-A486-B2EC-1BFB3C3477D4}"/>
              </a:ext>
            </a:extLst>
          </p:cNvPr>
          <p:cNvSpPr txBox="1"/>
          <p:nvPr/>
        </p:nvSpPr>
        <p:spPr>
          <a:xfrm>
            <a:off x="8819352" y="3787022"/>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C63F5BC9-B25B-973D-6C3D-E510ABECC390}"/>
                  </a:ext>
                </a:extLst>
              </p:cNvPr>
              <p:cNvSpPr txBox="1"/>
              <p:nvPr/>
            </p:nvSpPr>
            <p:spPr>
              <a:xfrm>
                <a:off x="8754236" y="2038360"/>
                <a:ext cx="47480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C63F5BC9-B25B-973D-6C3D-E510ABECC390}"/>
                  </a:ext>
                </a:extLst>
              </p:cNvPr>
              <p:cNvSpPr txBox="1">
                <a:spLocks noRot="1" noChangeAspect="1" noMove="1" noResize="1" noEditPoints="1" noAdjustHandles="1" noChangeArrowheads="1" noChangeShapeType="1" noTextEdit="1"/>
              </p:cNvSpPr>
              <p:nvPr/>
            </p:nvSpPr>
            <p:spPr>
              <a:xfrm>
                <a:off x="8754236" y="2038360"/>
                <a:ext cx="474809"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F6EEDA5E-B9F8-6FEF-A6D6-E9563B60AEE2}"/>
                  </a:ext>
                </a:extLst>
              </p:cNvPr>
              <p:cNvSpPr txBox="1"/>
              <p:nvPr/>
            </p:nvSpPr>
            <p:spPr>
              <a:xfrm>
                <a:off x="8865197" y="3883211"/>
                <a:ext cx="47801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F6EEDA5E-B9F8-6FEF-A6D6-E9563B60AEE2}"/>
                  </a:ext>
                </a:extLst>
              </p:cNvPr>
              <p:cNvSpPr txBox="1">
                <a:spLocks noRot="1" noChangeAspect="1" noMove="1" noResize="1" noEditPoints="1" noAdjustHandles="1" noChangeArrowheads="1" noChangeShapeType="1" noTextEdit="1"/>
              </p:cNvSpPr>
              <p:nvPr/>
            </p:nvSpPr>
            <p:spPr>
              <a:xfrm>
                <a:off x="8865197" y="3883211"/>
                <a:ext cx="478015" cy="461665"/>
              </a:xfrm>
              <a:prstGeom prst="rect">
                <a:avLst/>
              </a:prstGeom>
              <a:blipFill>
                <a:blip r:embed="rId3"/>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BE46CC5-7078-CC38-1EF2-289C5BF9A4DA}"/>
                  </a:ext>
                </a:extLst>
              </p:cNvPr>
              <p:cNvSpPr txBox="1"/>
              <p:nvPr/>
            </p:nvSpPr>
            <p:spPr>
              <a:xfrm>
                <a:off x="10592849" y="3791926"/>
                <a:ext cx="29334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𝒂</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6BE46CC5-7078-CC38-1EF2-289C5BF9A4DA}"/>
                  </a:ext>
                </a:extLst>
              </p:cNvPr>
              <p:cNvSpPr txBox="1">
                <a:spLocks noRot="1" noChangeAspect="1" noMove="1" noResize="1" noEditPoints="1" noAdjustHandles="1" noChangeArrowheads="1" noChangeShapeType="1" noTextEdit="1"/>
              </p:cNvSpPr>
              <p:nvPr/>
            </p:nvSpPr>
            <p:spPr>
              <a:xfrm>
                <a:off x="10592849" y="3791926"/>
                <a:ext cx="293349" cy="369332"/>
              </a:xfrm>
              <a:prstGeom prst="rect">
                <a:avLst/>
              </a:prstGeom>
              <a:blipFill>
                <a:blip r:embed="rId4"/>
                <a:stretch>
                  <a:fillRect l="-10417" r="-8333"/>
                </a:stretch>
              </a:blipFill>
            </p:spPr>
            <p:txBody>
              <a:bodyPr/>
              <a:lstStyle/>
              <a:p>
                <a:r>
                  <a:rPr lang="ja-JP" altLang="en-US">
                    <a:noFill/>
                  </a:rPr>
                  <a:t> </a:t>
                </a:r>
              </a:p>
            </p:txBody>
          </p:sp>
        </mc:Fallback>
      </mc:AlternateContent>
      <p:sp>
        <p:nvSpPr>
          <p:cNvPr id="12" name="右中かっこ 11">
            <a:extLst>
              <a:ext uri="{FF2B5EF4-FFF2-40B4-BE49-F238E27FC236}">
                <a16:creationId xmlns:a16="http://schemas.microsoft.com/office/drawing/2014/main" id="{86144C0B-B1FD-FD92-90CE-572B3B63EEA0}"/>
              </a:ext>
            </a:extLst>
          </p:cNvPr>
          <p:cNvSpPr/>
          <p:nvPr/>
        </p:nvSpPr>
        <p:spPr>
          <a:xfrm rot="21375330">
            <a:off x="9108192" y="2462538"/>
            <a:ext cx="302236" cy="14547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AD54FA15-2A5F-DA2A-E4EC-B7FB3FFC99A7}"/>
                  </a:ext>
                </a:extLst>
              </p:cNvPr>
              <p:cNvSpPr txBox="1"/>
              <p:nvPr/>
            </p:nvSpPr>
            <p:spPr>
              <a:xfrm rot="21435320">
                <a:off x="9406440" y="2918165"/>
                <a:ext cx="2161104" cy="400110"/>
              </a:xfrm>
              <a:prstGeom prst="rect">
                <a:avLst/>
              </a:prstGeom>
              <a:noFill/>
            </p:spPr>
            <p:txBody>
              <a:bodyPr wrap="none" rtlCol="0">
                <a:spAutoFit/>
              </a:bodyPr>
              <a:lstStyle/>
              <a:p>
                <a:pPr algn="l"/>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𝒑</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𝒂</m:t>
                    </m:r>
                    <m:acc>
                      <m:accPr>
                        <m:chr m:val="̂"/>
                        <m:ctrlPr>
                          <a:rPr kumimoji="1" lang="en-US" altLang="ja-JP" sz="2000" b="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　</a:t>
                </a:r>
              </a:p>
            </p:txBody>
          </p:sp>
        </mc:Choice>
        <mc:Fallback xmlns="">
          <p:sp>
            <p:nvSpPr>
              <p:cNvPr id="13" name="テキスト ボックス 12">
                <a:extLst>
                  <a:ext uri="{FF2B5EF4-FFF2-40B4-BE49-F238E27FC236}">
                    <a16:creationId xmlns:a16="http://schemas.microsoft.com/office/drawing/2014/main" id="{AD54FA15-2A5F-DA2A-E4EC-B7FB3FFC99A7}"/>
                  </a:ext>
                </a:extLst>
              </p:cNvPr>
              <p:cNvSpPr txBox="1">
                <a:spLocks noRot="1" noChangeAspect="1" noMove="1" noResize="1" noEditPoints="1" noAdjustHandles="1" noChangeArrowheads="1" noChangeShapeType="1" noTextEdit="1"/>
              </p:cNvSpPr>
              <p:nvPr/>
            </p:nvSpPr>
            <p:spPr>
              <a:xfrm rot="21435320">
                <a:off x="9406440" y="2918165"/>
                <a:ext cx="2161104" cy="400110"/>
              </a:xfrm>
              <a:prstGeom prst="rect">
                <a:avLst/>
              </a:prstGeom>
              <a:blipFill>
                <a:blip r:embed="rId5"/>
                <a:stretch>
                  <a:fillRect t="-8434" r="-16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55537F6-21A0-2655-293E-BAC7889A42A2}"/>
                  </a:ext>
                </a:extLst>
              </p:cNvPr>
              <p:cNvSpPr txBox="1"/>
              <p:nvPr/>
            </p:nvSpPr>
            <p:spPr>
              <a:xfrm>
                <a:off x="1459306" y="1934583"/>
                <a:ext cx="4391972" cy="974241"/>
              </a:xfrm>
              <a:prstGeom prst="rect">
                <a:avLst/>
              </a:prstGeom>
              <a:noFill/>
            </p:spPr>
            <p:txBody>
              <a:bodyPr wrap="none" lIns="0" tIns="0" rIns="0" bIns="0" rtlCol="0">
                <a:spAutoFit/>
              </a:bodyPr>
              <a:lstStyle/>
              <a:p>
                <a:pPr algn="l"/>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𝒂</m:t>
                    </m:r>
                    <m:r>
                      <a:rPr kumimoji="1" lang="en-US" altLang="ja-JP" sz="2400" b="1" i="1" smtClean="0">
                        <a:latin typeface="Cambria Math" panose="02040503050406030204" pitchFamily="18" charset="0"/>
                        <a:ea typeface="Cambria Math" panose="02040503050406030204" pitchFamily="18" charset="0"/>
                      </a:rPr>
                      <m:t>=</m:t>
                    </m:r>
                    <m:d>
                      <m:dPr>
                        <m:begChr m:val="["/>
                        <m:endChr m:val="]"/>
                        <m:ctrlPr>
                          <a:rPr kumimoji="1" lang="en-US" altLang="ja-JP" sz="2400" i="1" smtClean="0">
                            <a:latin typeface="Cambria Math" panose="02040503050406030204" pitchFamily="18" charset="0"/>
                            <a:ea typeface="Cambria Math" panose="02040503050406030204" pitchFamily="18" charset="0"/>
                          </a:rPr>
                        </m:ctrlPr>
                      </m:dPr>
                      <m:e>
                        <m:eqArr>
                          <m:eqArrPr>
                            <m:ctrlPr>
                              <a:rPr kumimoji="1" lang="en-US" altLang="ja-JP" sz="2400" i="1" smtClean="0">
                                <a:latin typeface="Cambria Math" panose="02040503050406030204" pitchFamily="18" charset="0"/>
                                <a:ea typeface="Cambria Math" panose="02040503050406030204" pitchFamily="18" charset="0"/>
                              </a:rPr>
                            </m:ctrlPr>
                          </m:eqArrPr>
                          <m:e>
                            <m:r>
                              <a:rPr kumimoji="1" lang="en-US" altLang="ja-JP" sz="2400" b="0" i="1" smtClean="0">
                                <a:latin typeface="Cambria Math" panose="02040503050406030204" pitchFamily="18" charset="0"/>
                                <a:ea typeface="Cambria Math" panose="02040503050406030204" pitchFamily="18" charset="0"/>
                              </a:rPr>
                              <m:t>1</m:t>
                            </m:r>
                          </m:e>
                          <m:e>
                            <m:r>
                              <a:rPr kumimoji="1" lang="en-US" altLang="ja-JP" sz="2400" b="0" i="1" smtClean="0">
                                <a:latin typeface="Cambria Math" panose="02040503050406030204" pitchFamily="18" charset="0"/>
                                <a:ea typeface="Cambria Math" panose="02040503050406030204" pitchFamily="18" charset="0"/>
                              </a:rPr>
                              <m:t>2</m:t>
                            </m:r>
                          </m:e>
                          <m:e>
                            <m:r>
                              <a:rPr kumimoji="1" lang="en-US" altLang="ja-JP" sz="2400" b="0" i="1" smtClean="0">
                                <a:latin typeface="Cambria Math" panose="02040503050406030204" pitchFamily="18" charset="0"/>
                                <a:ea typeface="Cambria Math" panose="02040503050406030204" pitchFamily="18" charset="0"/>
                              </a:rPr>
                              <m:t>2</m:t>
                            </m:r>
                          </m:e>
                        </m:eqArr>
                      </m:e>
                    </m:d>
                  </m:oMath>
                </a14:m>
                <a:r>
                  <a:rPr kumimoji="1" lang="ja-JP" altLang="en-US" sz="2400" dirty="0">
                    <a:latin typeface="メイリオ" panose="020B0604030504040204" pitchFamily="50" charset="-128"/>
                    <a:ea typeface="メイリオ" panose="020B0604030504040204" pitchFamily="50" charset="-128"/>
                  </a:rPr>
                  <a:t>から射影行列を実装する</a:t>
                </a:r>
              </a:p>
            </p:txBody>
          </p:sp>
        </mc:Choice>
        <mc:Fallback xmlns="">
          <p:sp>
            <p:nvSpPr>
              <p:cNvPr id="14" name="テキスト ボックス 13">
                <a:extLst>
                  <a:ext uri="{FF2B5EF4-FFF2-40B4-BE49-F238E27FC236}">
                    <a16:creationId xmlns:a16="http://schemas.microsoft.com/office/drawing/2014/main" id="{E55537F6-21A0-2655-293E-BAC7889A42A2}"/>
                  </a:ext>
                </a:extLst>
              </p:cNvPr>
              <p:cNvSpPr txBox="1">
                <a:spLocks noRot="1" noChangeAspect="1" noMove="1" noResize="1" noEditPoints="1" noAdjustHandles="1" noChangeArrowheads="1" noChangeShapeType="1" noTextEdit="1"/>
              </p:cNvSpPr>
              <p:nvPr/>
            </p:nvSpPr>
            <p:spPr>
              <a:xfrm>
                <a:off x="1459306" y="1934583"/>
                <a:ext cx="4391972" cy="974241"/>
              </a:xfrm>
              <a:prstGeom prst="rect">
                <a:avLst/>
              </a:prstGeom>
              <a:blipFill>
                <a:blip r:embed="rId6"/>
                <a:stretch>
                  <a:fillRect r="-3329"/>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6BBF4277-3079-8F97-452C-ADFECD0F7F7A}"/>
              </a:ext>
            </a:extLst>
          </p:cNvPr>
          <p:cNvSpPr txBox="1"/>
          <p:nvPr/>
        </p:nvSpPr>
        <p:spPr>
          <a:xfrm>
            <a:off x="1288895" y="3633134"/>
            <a:ext cx="565384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変数</a:t>
            </a: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を与えると、</a:t>
            </a:r>
            <a:r>
              <a:rPr kumimoji="1" lang="en-US" altLang="ja-JP" sz="2400" dirty="0">
                <a:latin typeface="メイリオ" panose="020B0604030504040204" pitchFamily="50" charset="-128"/>
                <a:ea typeface="メイリオ" panose="020B0604030504040204" pitchFamily="50" charset="-128"/>
              </a:rPr>
              <a:t>p</a:t>
            </a:r>
            <a:r>
              <a:rPr kumimoji="1" lang="ja-JP" altLang="en-US" sz="2400" dirty="0">
                <a:latin typeface="メイリオ" panose="020B0604030504040204" pitchFamily="50" charset="-128"/>
                <a:ea typeface="メイリオ" panose="020B0604030504040204" pitchFamily="50" charset="-128"/>
              </a:rPr>
              <a:t>を計算する関数を実装する</a:t>
            </a:r>
          </a:p>
        </p:txBody>
      </p:sp>
      <p:sp>
        <p:nvSpPr>
          <p:cNvPr id="16" name="テキスト ボックス 15">
            <a:extLst>
              <a:ext uri="{FF2B5EF4-FFF2-40B4-BE49-F238E27FC236}">
                <a16:creationId xmlns:a16="http://schemas.microsoft.com/office/drawing/2014/main" id="{3FA5E0CA-786E-654E-E1DF-DAEFB8A40730}"/>
              </a:ext>
            </a:extLst>
          </p:cNvPr>
          <p:cNvSpPr txBox="1"/>
          <p:nvPr/>
        </p:nvSpPr>
        <p:spPr>
          <a:xfrm>
            <a:off x="1232131" y="5083465"/>
            <a:ext cx="7220246"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b=[1,1,1] </a:t>
            </a:r>
            <a:r>
              <a:rPr kumimoji="1" lang="ja-JP" altLang="en-US" sz="2400" dirty="0">
                <a:latin typeface="メイリオ" panose="020B0604030504040204" pitchFamily="50" charset="-128"/>
                <a:ea typeface="メイリオ" panose="020B0604030504040204" pitchFamily="50" charset="-128"/>
              </a:rPr>
              <a:t>のとき</a:t>
            </a:r>
            <a:r>
              <a:rPr kumimoji="1" lang="en-US" altLang="ja-JP" sz="2400" dirty="0">
                <a:latin typeface="メイリオ" panose="020B0604030504040204" pitchFamily="50" charset="-128"/>
                <a:ea typeface="メイリオ" panose="020B0604030504040204" pitchFamily="50" charset="-128"/>
              </a:rPr>
              <a:t>p=[0.5556, 1.1111, 1.1111]</a:t>
            </a:r>
          </a:p>
          <a:p>
            <a:pPr algn="l"/>
            <a:r>
              <a:rPr kumimoji="1" lang="ja-JP" altLang="en-US" sz="2400" dirty="0">
                <a:latin typeface="メイリオ" panose="020B0604030504040204" pitchFamily="50" charset="-128"/>
                <a:ea typeface="メイリオ" panose="020B0604030504040204" pitchFamily="50" charset="-128"/>
              </a:rPr>
              <a:t>になることを確認せよ</a:t>
            </a:r>
          </a:p>
        </p:txBody>
      </p:sp>
      <p:sp>
        <p:nvSpPr>
          <p:cNvPr id="18" name="矢印: 下 17">
            <a:extLst>
              <a:ext uri="{FF2B5EF4-FFF2-40B4-BE49-F238E27FC236}">
                <a16:creationId xmlns:a16="http://schemas.microsoft.com/office/drawing/2014/main" id="{A8C3A8B4-B9C1-7AB9-9761-FFBD8437998D}"/>
              </a:ext>
            </a:extLst>
          </p:cNvPr>
          <p:cNvSpPr/>
          <p:nvPr/>
        </p:nvSpPr>
        <p:spPr>
          <a:xfrm>
            <a:off x="3550508" y="3118220"/>
            <a:ext cx="881449" cy="310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矢印: 下 18">
            <a:extLst>
              <a:ext uri="{FF2B5EF4-FFF2-40B4-BE49-F238E27FC236}">
                <a16:creationId xmlns:a16="http://schemas.microsoft.com/office/drawing/2014/main" id="{3B7D23D2-CADA-ED06-C90E-F53449FA0219}"/>
              </a:ext>
            </a:extLst>
          </p:cNvPr>
          <p:cNvSpPr/>
          <p:nvPr/>
        </p:nvSpPr>
        <p:spPr>
          <a:xfrm>
            <a:off x="3550507" y="4515865"/>
            <a:ext cx="881449" cy="310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8B203FB3-4309-8592-DFE7-7C2325B1A701}"/>
              </a:ext>
            </a:extLst>
          </p:cNvPr>
          <p:cNvSpPr txBox="1"/>
          <p:nvPr/>
        </p:nvSpPr>
        <p:spPr>
          <a:xfrm>
            <a:off x="2244989" y="454547"/>
            <a:ext cx="2611036"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projection.ipynb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7187085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 name="図 18">
            <a:extLst>
              <a:ext uri="{FF2B5EF4-FFF2-40B4-BE49-F238E27FC236}">
                <a16:creationId xmlns:a16="http://schemas.microsoft.com/office/drawing/2014/main" id="{5445367E-C05B-46AF-9FD2-96128EAE073D}"/>
              </a:ext>
            </a:extLst>
          </p:cNvPr>
          <p:cNvPicPr>
            <a:picLocks noChangeAspect="1"/>
          </p:cNvPicPr>
          <p:nvPr/>
        </p:nvPicPr>
        <p:blipFill>
          <a:blip r:embed="rId2"/>
          <a:stretch>
            <a:fillRect/>
          </a:stretch>
        </p:blipFill>
        <p:spPr>
          <a:xfrm>
            <a:off x="154238" y="3100545"/>
            <a:ext cx="4048125" cy="3571875"/>
          </a:xfrm>
          <a:prstGeom prst="rect">
            <a:avLst/>
          </a:prstGeom>
        </p:spPr>
      </p:pic>
      <p:sp>
        <p:nvSpPr>
          <p:cNvPr id="2" name="テキスト ボックス 1">
            <a:extLst>
              <a:ext uri="{FF2B5EF4-FFF2-40B4-BE49-F238E27FC236}">
                <a16:creationId xmlns:a16="http://schemas.microsoft.com/office/drawing/2014/main" id="{F14071F3-BBC9-4763-8FD2-3E86DDC7A59E}"/>
              </a:ext>
            </a:extLst>
          </p:cNvPr>
          <p:cNvSpPr txBox="1"/>
          <p:nvPr/>
        </p:nvSpPr>
        <p:spPr>
          <a:xfrm>
            <a:off x="201687" y="190069"/>
            <a:ext cx="12083757"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&lt;</a:t>
            </a:r>
            <a:r>
              <a:rPr kumimoji="1" lang="ja-JP" altLang="en-US" sz="3200" dirty="0">
                <a:latin typeface="メイリオ" panose="020B0604030504040204" pitchFamily="50" charset="-128"/>
                <a:ea typeface="メイリオ" panose="020B0604030504040204" pitchFamily="50" charset="-128"/>
              </a:rPr>
              <a:t>参考</a:t>
            </a:r>
            <a:r>
              <a:rPr kumimoji="1" lang="en-US" altLang="ja-JP" sz="3200" dirty="0">
                <a:latin typeface="メイリオ" panose="020B0604030504040204" pitchFamily="50" charset="-128"/>
                <a:ea typeface="メイリオ" panose="020B0604030504040204" pitchFamily="50" charset="-128"/>
              </a:rPr>
              <a:t>&gt; </a:t>
            </a:r>
            <a:r>
              <a:rPr kumimoji="1" lang="ja-JP" altLang="en-US" sz="3200" dirty="0">
                <a:latin typeface="メイリオ" panose="020B0604030504040204" pitchFamily="50" charset="-128"/>
                <a:ea typeface="メイリオ" panose="020B0604030504040204" pitchFamily="50" charset="-128"/>
              </a:rPr>
              <a:t>ベクトルへの射影は主成分ベクトルの計算で使っていた</a:t>
            </a:r>
          </a:p>
        </p:txBody>
      </p:sp>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3F971BDF-B9BC-4770-8612-853EDF9550C1}"/>
                  </a:ext>
                </a:extLst>
              </p:cNvPr>
              <p:cNvSpPr txBox="1"/>
              <p:nvPr/>
            </p:nvSpPr>
            <p:spPr>
              <a:xfrm>
                <a:off x="1444688" y="5163481"/>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𝟑</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3F971BDF-B9BC-4770-8612-853EDF9550C1}"/>
                  </a:ext>
                </a:extLst>
              </p:cNvPr>
              <p:cNvSpPr txBox="1">
                <a:spLocks noRot="1" noChangeAspect="1" noMove="1" noResize="1" noEditPoints="1" noAdjustHandles="1" noChangeArrowheads="1" noChangeShapeType="1" noTextEdit="1"/>
              </p:cNvSpPr>
              <p:nvPr/>
            </p:nvSpPr>
            <p:spPr>
              <a:xfrm>
                <a:off x="1444688" y="5163481"/>
                <a:ext cx="389466" cy="276999"/>
              </a:xfrm>
              <a:prstGeom prst="rect">
                <a:avLst/>
              </a:prstGeom>
              <a:blipFill>
                <a:blip r:embed="rId3"/>
                <a:stretch>
                  <a:fillRect l="-12500" t="-8889" r="-4688" b="-1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021467E7-8947-4611-9AFA-A7D5BFC62CBA}"/>
                  </a:ext>
                </a:extLst>
              </p:cNvPr>
              <p:cNvSpPr txBox="1"/>
              <p:nvPr/>
            </p:nvSpPr>
            <p:spPr>
              <a:xfrm>
                <a:off x="2109075" y="4985225"/>
                <a:ext cx="389466" cy="276999"/>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r>
                            <a:rPr kumimoji="1" lang="en-US" altLang="ja-JP" b="1" i="1">
                              <a:latin typeface="Cambria Math" panose="02040503050406030204" pitchFamily="18" charset="0"/>
                              <a:ea typeface="メイリオ" panose="020B0604030504040204" pitchFamily="50" charset="-128"/>
                            </a:rPr>
                            <m:t>′</m:t>
                          </m:r>
                        </m:e>
                        <m:sub>
                          <m:r>
                            <a:rPr kumimoji="1" lang="en-US" altLang="ja-JP" b="1" i="1">
                              <a:latin typeface="Cambria Math" panose="02040503050406030204" pitchFamily="18" charset="0"/>
                              <a:ea typeface="メイリオ" panose="020B0604030504040204" pitchFamily="50" charset="-128"/>
                            </a:rPr>
                            <m:t>𝟐</m:t>
                          </m:r>
                        </m:sub>
                      </m:sSub>
                    </m:oMath>
                  </m:oMathPara>
                </a14:m>
                <a:endParaRPr kumimoji="1" lang="ja-JP" altLang="en-US" b="1"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021467E7-8947-4611-9AFA-A7D5BFC62CBA}"/>
                  </a:ext>
                </a:extLst>
              </p:cNvPr>
              <p:cNvSpPr txBox="1">
                <a:spLocks noRot="1" noChangeAspect="1" noMove="1" noResize="1" noEditPoints="1" noAdjustHandles="1" noChangeArrowheads="1" noChangeShapeType="1" noTextEdit="1"/>
              </p:cNvSpPr>
              <p:nvPr/>
            </p:nvSpPr>
            <p:spPr>
              <a:xfrm>
                <a:off x="2109075" y="4985225"/>
                <a:ext cx="389466" cy="276999"/>
              </a:xfrm>
              <a:prstGeom prst="rect">
                <a:avLst/>
              </a:prstGeom>
              <a:blipFill>
                <a:blip r:embed="rId4"/>
                <a:stretch>
                  <a:fillRect l="-12500" t="-8889" r="-4688" b="-13333"/>
                </a:stretch>
              </a:blipFill>
            </p:spPr>
            <p:txBody>
              <a:bodyPr/>
              <a:lstStyle/>
              <a:p>
                <a:r>
                  <a:rPr lang="ja-JP" altLang="en-US">
                    <a:noFill/>
                  </a:rPr>
                  <a:t> </a:t>
                </a:r>
              </a:p>
            </p:txBody>
          </p:sp>
        </mc:Fallback>
      </mc:AlternateContent>
      <p:sp>
        <p:nvSpPr>
          <p:cNvPr id="22" name="テキスト ボックス 21">
            <a:extLst>
              <a:ext uri="{FF2B5EF4-FFF2-40B4-BE49-F238E27FC236}">
                <a16:creationId xmlns:a16="http://schemas.microsoft.com/office/drawing/2014/main" id="{B048435E-6E81-4464-A950-389066EB90E3}"/>
              </a:ext>
            </a:extLst>
          </p:cNvPr>
          <p:cNvSpPr txBox="1"/>
          <p:nvPr/>
        </p:nvSpPr>
        <p:spPr>
          <a:xfrm rot="18905915">
            <a:off x="2871791" y="4166904"/>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3" name="テキスト ボックス 42">
            <a:extLst>
              <a:ext uri="{FF2B5EF4-FFF2-40B4-BE49-F238E27FC236}">
                <a16:creationId xmlns:a16="http://schemas.microsoft.com/office/drawing/2014/main" id="{31CE72F3-C2D8-47FB-8E12-7349F8B0DAC1}"/>
              </a:ext>
            </a:extLst>
          </p:cNvPr>
          <p:cNvSpPr txBox="1"/>
          <p:nvPr/>
        </p:nvSpPr>
        <p:spPr>
          <a:xfrm rot="18905915">
            <a:off x="1724510" y="520281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4" name="テキスト ボックス 43">
            <a:extLst>
              <a:ext uri="{FF2B5EF4-FFF2-40B4-BE49-F238E27FC236}">
                <a16:creationId xmlns:a16="http://schemas.microsoft.com/office/drawing/2014/main" id="{F221DD75-8C4D-47C9-A658-DB2D00C40EE0}"/>
              </a:ext>
            </a:extLst>
          </p:cNvPr>
          <p:cNvSpPr txBox="1"/>
          <p:nvPr/>
        </p:nvSpPr>
        <p:spPr>
          <a:xfrm rot="18905915">
            <a:off x="1999431" y="4807389"/>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27" name="テキスト ボックス 26">
            <a:extLst>
              <a:ext uri="{FF2B5EF4-FFF2-40B4-BE49-F238E27FC236}">
                <a16:creationId xmlns:a16="http://schemas.microsoft.com/office/drawing/2014/main" id="{84B43FC1-581B-4AFA-B11F-E8F602D22282}"/>
              </a:ext>
            </a:extLst>
          </p:cNvPr>
          <p:cNvSpPr txBox="1"/>
          <p:nvPr/>
        </p:nvSpPr>
        <p:spPr>
          <a:xfrm>
            <a:off x="2342801" y="424599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F905A385-61D0-4875-828C-E8A0E10E5C12}"/>
              </a:ext>
            </a:extLst>
          </p:cNvPr>
          <p:cNvSpPr txBox="1"/>
          <p:nvPr/>
        </p:nvSpPr>
        <p:spPr>
          <a:xfrm>
            <a:off x="1355542" y="4164608"/>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632FE1E2-3584-45DC-B609-C80FF7CAC448}"/>
              </a:ext>
            </a:extLst>
          </p:cNvPr>
          <p:cNvSpPr txBox="1"/>
          <p:nvPr/>
        </p:nvSpPr>
        <p:spPr>
          <a:xfrm>
            <a:off x="3136291" y="4350231"/>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02A03439-7528-404C-B71D-2F119ADADEF6}"/>
              </a:ext>
            </a:extLst>
          </p:cNvPr>
          <p:cNvSpPr txBox="1"/>
          <p:nvPr/>
        </p:nvSpPr>
        <p:spPr>
          <a:xfrm>
            <a:off x="1879359" y="5526320"/>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36" name="テキスト ボックス 35">
                <a:extLst>
                  <a:ext uri="{FF2B5EF4-FFF2-40B4-BE49-F238E27FC236}">
                    <a16:creationId xmlns:a16="http://schemas.microsoft.com/office/drawing/2014/main" id="{3274C3AD-A5C9-467A-B305-23ACD09655F2}"/>
                  </a:ext>
                </a:extLst>
              </p:cNvPr>
              <p:cNvSpPr txBox="1"/>
              <p:nvPr/>
            </p:nvSpPr>
            <p:spPr>
              <a:xfrm>
                <a:off x="4185230" y="3553022"/>
                <a:ext cx="3119380" cy="83920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𝑉𝑎𝑟</m:t>
                      </m:r>
                      <m:r>
                        <a:rPr kumimoji="1" lang="en-US" altLang="ja-JP" sz="2400" i="1">
                          <a:latin typeface="Cambria Math" panose="02040503050406030204" pitchFamily="18" charset="0"/>
                          <a:ea typeface="メイリオ" panose="020B0604030504040204" pitchFamily="50" charset="-128"/>
                        </a:rPr>
                        <m:t>= </m:t>
                      </m:r>
                      <m:f>
                        <m:fPr>
                          <m:ctrlPr>
                            <a:rPr kumimoji="1" lang="en-US" altLang="ja-JP" sz="2400" i="1">
                              <a:latin typeface="Cambria Math" panose="02040503050406030204" pitchFamily="18" charset="0"/>
                              <a:ea typeface="メイリオ" panose="020B0604030504040204" pitchFamily="50" charset="-128"/>
                            </a:rPr>
                          </m:ctrlPr>
                        </m:fPr>
                        <m:num>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1</m:t>
                              </m:r>
                            </m:sub>
                            <m:sup>
                              <m:r>
                                <a:rPr kumimoji="1" lang="en-US" altLang="ja-JP" sz="2400" i="1">
                                  <a:latin typeface="Cambria Math" panose="02040503050406030204" pitchFamily="18" charset="0"/>
                                  <a:ea typeface="メイリオ" panose="020B0604030504040204" pitchFamily="50" charset="-128"/>
                                </a:rPr>
                                <m:t>2</m:t>
                              </m:r>
                            </m:sup>
                          </m:sSubSup>
                          <m:r>
                            <a:rPr kumimoji="1" lang="en-US" altLang="ja-JP" sz="2400" i="1">
                              <a:latin typeface="Cambria Math" panose="02040503050406030204" pitchFamily="18" charset="0"/>
                              <a:ea typeface="メイリオ" panose="020B0604030504040204" pitchFamily="50" charset="-128"/>
                            </a:rPr>
                            <m:t>+</m:t>
                          </m:r>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2</m:t>
                              </m:r>
                            </m:sub>
                            <m:sup>
                              <m:r>
                                <a:rPr kumimoji="1" lang="en-US" altLang="ja-JP" sz="2400" i="1">
                                  <a:latin typeface="Cambria Math" panose="02040503050406030204" pitchFamily="18" charset="0"/>
                                  <a:ea typeface="メイリオ" panose="020B0604030504040204" pitchFamily="50" charset="-128"/>
                                </a:rPr>
                                <m:t>2</m:t>
                              </m:r>
                            </m:sup>
                          </m:sSubSup>
                          <m:sSubSup>
                            <m:sSubSupPr>
                              <m:ctrlPr>
                                <a:rPr kumimoji="1" lang="en-US" altLang="ja-JP" sz="2400" i="1">
                                  <a:latin typeface="Cambria Math" panose="02040503050406030204" pitchFamily="18" charset="0"/>
                                  <a:ea typeface="メイリオ" panose="020B0604030504040204" pitchFamily="50" charset="-128"/>
                                </a:rPr>
                              </m:ctrlPr>
                            </m:sSubSupPr>
                            <m:e>
                              <m:r>
                                <a:rPr kumimoji="1" lang="en-US" altLang="ja-JP" sz="2400" i="1">
                                  <a:latin typeface="Cambria Math" panose="02040503050406030204" pitchFamily="18" charset="0"/>
                                  <a:ea typeface="メイリオ" panose="020B0604030504040204" pitchFamily="50" charset="-128"/>
                                </a:rPr>
                                <m:t>+</m:t>
                              </m:r>
                              <m:r>
                                <a:rPr kumimoji="1" lang="en-US" altLang="ja-JP" sz="2400" i="1">
                                  <a:latin typeface="Cambria Math" panose="02040503050406030204" pitchFamily="18" charset="0"/>
                                  <a:ea typeface="メイリオ" panose="020B0604030504040204" pitchFamily="50" charset="-128"/>
                                </a:rPr>
                                <m:t>𝑎</m:t>
                              </m:r>
                              <m:r>
                                <a:rPr kumimoji="1" lang="en-US" altLang="ja-JP" sz="2400" i="1">
                                  <a:latin typeface="Cambria Math" panose="02040503050406030204" pitchFamily="18" charset="0"/>
                                  <a:ea typeface="メイリオ" panose="020B0604030504040204" pitchFamily="50" charset="-128"/>
                                </a:rPr>
                                <m:t>′</m:t>
                              </m:r>
                            </m:e>
                            <m:sub>
                              <m:r>
                                <a:rPr kumimoji="1" lang="en-US" altLang="ja-JP" sz="2400" i="1">
                                  <a:latin typeface="Cambria Math" panose="02040503050406030204" pitchFamily="18" charset="0"/>
                                  <a:ea typeface="メイリオ" panose="020B0604030504040204" pitchFamily="50" charset="-128"/>
                                </a:rPr>
                                <m:t>3</m:t>
                              </m:r>
                            </m:sub>
                            <m:sup>
                              <m:r>
                                <a:rPr kumimoji="1" lang="en-US" altLang="ja-JP" sz="2400" i="1">
                                  <a:latin typeface="Cambria Math" panose="02040503050406030204" pitchFamily="18" charset="0"/>
                                  <a:ea typeface="メイリオ" panose="020B0604030504040204" pitchFamily="50" charset="-128"/>
                                </a:rPr>
                                <m:t>2</m:t>
                              </m:r>
                            </m:sup>
                          </m:sSubSup>
                        </m:num>
                        <m:den>
                          <m:r>
                            <a:rPr kumimoji="1" lang="en-US" altLang="ja-JP" sz="2400" i="1">
                              <a:latin typeface="Cambria Math" panose="02040503050406030204" pitchFamily="18" charset="0"/>
                              <a:ea typeface="メイリオ" panose="020B0604030504040204" pitchFamily="50" charset="-128"/>
                            </a:rPr>
                            <m:t>3</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36" name="テキスト ボックス 35">
                <a:extLst>
                  <a:ext uri="{FF2B5EF4-FFF2-40B4-BE49-F238E27FC236}">
                    <a16:creationId xmlns:a16="http://schemas.microsoft.com/office/drawing/2014/main" id="{3274C3AD-A5C9-467A-B305-23ACD09655F2}"/>
                  </a:ext>
                </a:extLst>
              </p:cNvPr>
              <p:cNvSpPr txBox="1">
                <a:spLocks noRot="1" noChangeAspect="1" noMove="1" noResize="1" noEditPoints="1" noAdjustHandles="1" noChangeArrowheads="1" noChangeShapeType="1" noTextEdit="1"/>
              </p:cNvSpPr>
              <p:nvPr/>
            </p:nvSpPr>
            <p:spPr>
              <a:xfrm>
                <a:off x="4185230" y="3553022"/>
                <a:ext cx="3119380" cy="839204"/>
              </a:xfrm>
              <a:prstGeom prst="rect">
                <a:avLst/>
              </a:prstGeom>
              <a:blipFill>
                <a:blip r:embed="rId5"/>
                <a:stretch>
                  <a:fillRect/>
                </a:stretch>
              </a:blipFill>
            </p:spPr>
            <p:txBody>
              <a:bodyPr/>
              <a:lstStyle/>
              <a:p>
                <a:r>
                  <a:rPr lang="ja-JP" altLang="en-US">
                    <a:noFill/>
                  </a:rPr>
                  <a:t> </a:t>
                </a:r>
              </a:p>
            </p:txBody>
          </p:sp>
        </mc:Fallback>
      </mc:AlternateContent>
      <p:sp>
        <p:nvSpPr>
          <p:cNvPr id="38" name="テキスト ボックス 37">
            <a:extLst>
              <a:ext uri="{FF2B5EF4-FFF2-40B4-BE49-F238E27FC236}">
                <a16:creationId xmlns:a16="http://schemas.microsoft.com/office/drawing/2014/main" id="{91FE2C15-D24F-4645-A5CF-38B1A1E52CC9}"/>
              </a:ext>
            </a:extLst>
          </p:cNvPr>
          <p:cNvSpPr txBox="1"/>
          <p:nvPr/>
        </p:nvSpPr>
        <p:spPr>
          <a:xfrm>
            <a:off x="7331137" y="3799757"/>
            <a:ext cx="2222083"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：平均</a:t>
            </a:r>
            <a:r>
              <a:rPr kumimoji="1" lang="en-US" altLang="ja-JP" sz="2400" dirty="0">
                <a:latin typeface="メイリオ" panose="020B0604030504040204" pitchFamily="50" charset="-128"/>
                <a:ea typeface="メイリオ" panose="020B0604030504040204" pitchFamily="50" charset="-128"/>
              </a:rPr>
              <a:t>0</a:t>
            </a:r>
            <a:r>
              <a:rPr kumimoji="1" lang="ja-JP" altLang="en-US" sz="2400" dirty="0">
                <a:latin typeface="メイリオ" panose="020B0604030504040204" pitchFamily="50" charset="-128"/>
                <a:ea typeface="メイリオ" panose="020B0604030504040204" pitchFamily="50" charset="-128"/>
              </a:rPr>
              <a:t>なので</a:t>
            </a:r>
          </a:p>
        </p:txBody>
      </p:sp>
      <p:pic>
        <p:nvPicPr>
          <p:cNvPr id="53" name="図 52">
            <a:extLst>
              <a:ext uri="{FF2B5EF4-FFF2-40B4-BE49-F238E27FC236}">
                <a16:creationId xmlns:a16="http://schemas.microsoft.com/office/drawing/2014/main" id="{E8D14154-3A58-496E-99E4-28A706752E57}"/>
              </a:ext>
            </a:extLst>
          </p:cNvPr>
          <p:cNvPicPr>
            <a:picLocks noChangeAspect="1"/>
          </p:cNvPicPr>
          <p:nvPr/>
        </p:nvPicPr>
        <p:blipFill>
          <a:blip r:embed="rId6"/>
          <a:stretch>
            <a:fillRect/>
          </a:stretch>
        </p:blipFill>
        <p:spPr>
          <a:xfrm>
            <a:off x="5439958" y="4443153"/>
            <a:ext cx="3891705" cy="949944"/>
          </a:xfrm>
          <a:prstGeom prst="rect">
            <a:avLst/>
          </a:prstGeom>
        </p:spPr>
      </p:pic>
      <p:cxnSp>
        <p:nvCxnSpPr>
          <p:cNvPr id="59" name="直線コネクタ 58">
            <a:extLst>
              <a:ext uri="{FF2B5EF4-FFF2-40B4-BE49-F238E27FC236}">
                <a16:creationId xmlns:a16="http://schemas.microsoft.com/office/drawing/2014/main" id="{F5914C58-B19F-4DA4-A4A1-3A0A729BAAED}"/>
              </a:ext>
            </a:extLst>
          </p:cNvPr>
          <p:cNvCxnSpPr/>
          <p:nvPr/>
        </p:nvCxnSpPr>
        <p:spPr>
          <a:xfrm>
            <a:off x="2609384" y="4627229"/>
            <a:ext cx="0" cy="318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3836AA0-F294-4329-B426-A88CAB61B44E}"/>
              </a:ext>
            </a:extLst>
          </p:cNvPr>
          <p:cNvCxnSpPr>
            <a:cxnSpLocks/>
          </p:cNvCxnSpPr>
          <p:nvPr/>
        </p:nvCxnSpPr>
        <p:spPr>
          <a:xfrm flipH="1">
            <a:off x="2217914" y="4581794"/>
            <a:ext cx="39147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4" name="テキスト ボックス 63">
                <a:extLst>
                  <a:ext uri="{FF2B5EF4-FFF2-40B4-BE49-F238E27FC236}">
                    <a16:creationId xmlns:a16="http://schemas.microsoft.com/office/drawing/2014/main" id="{57D71CBF-A089-49C6-80B2-39376E0182ED}"/>
                  </a:ext>
                </a:extLst>
              </p:cNvPr>
              <p:cNvSpPr txBox="1"/>
              <p:nvPr/>
            </p:nvSpPr>
            <p:spPr>
              <a:xfrm>
                <a:off x="2512079" y="4856384"/>
                <a:ext cx="276999"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𝑥</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4" name="テキスト ボックス 63">
                <a:extLst>
                  <a:ext uri="{FF2B5EF4-FFF2-40B4-BE49-F238E27FC236}">
                    <a16:creationId xmlns:a16="http://schemas.microsoft.com/office/drawing/2014/main" id="{57D71CBF-A089-49C6-80B2-39376E0182ED}"/>
                  </a:ext>
                </a:extLst>
              </p:cNvPr>
              <p:cNvSpPr txBox="1">
                <a:spLocks noRot="1" noChangeAspect="1" noMove="1" noResize="1" noEditPoints="1" noAdjustHandles="1" noChangeArrowheads="1" noChangeShapeType="1" noTextEdit="1"/>
              </p:cNvSpPr>
              <p:nvPr/>
            </p:nvSpPr>
            <p:spPr>
              <a:xfrm>
                <a:off x="2512079" y="4856384"/>
                <a:ext cx="276999" cy="369332"/>
              </a:xfrm>
              <a:prstGeom prst="rect">
                <a:avLst/>
              </a:prstGeom>
              <a:blipFill>
                <a:blip r:embed="rId7"/>
                <a:stretch>
                  <a:fillRect l="-6522" r="-652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7" name="テキスト ボックス 66">
                <a:extLst>
                  <a:ext uri="{FF2B5EF4-FFF2-40B4-BE49-F238E27FC236}">
                    <a16:creationId xmlns:a16="http://schemas.microsoft.com/office/drawing/2014/main" id="{DBFB8B8C-2C69-467B-B65C-3A6785F2FD04}"/>
                  </a:ext>
                </a:extLst>
              </p:cNvPr>
              <p:cNvSpPr txBox="1"/>
              <p:nvPr/>
            </p:nvSpPr>
            <p:spPr>
              <a:xfrm>
                <a:off x="1945067" y="4296165"/>
                <a:ext cx="4656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i="1">
                          <a:latin typeface="Cambria Math" panose="02040503050406030204" pitchFamily="18" charset="0"/>
                          <a:ea typeface="メイリオ" panose="020B0604030504040204" pitchFamily="50" charset="-128"/>
                        </a:rPr>
                        <m:t>𝑦</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7" name="テキスト ボックス 66">
                <a:extLst>
                  <a:ext uri="{FF2B5EF4-FFF2-40B4-BE49-F238E27FC236}">
                    <a16:creationId xmlns:a16="http://schemas.microsoft.com/office/drawing/2014/main" id="{DBFB8B8C-2C69-467B-B65C-3A6785F2FD04}"/>
                  </a:ext>
                </a:extLst>
              </p:cNvPr>
              <p:cNvSpPr txBox="1">
                <a:spLocks noRot="1" noChangeAspect="1" noMove="1" noResize="1" noEditPoints="1" noAdjustHandles="1" noChangeArrowheads="1" noChangeShapeType="1" noTextEdit="1"/>
              </p:cNvSpPr>
              <p:nvPr/>
            </p:nvSpPr>
            <p:spPr>
              <a:xfrm>
                <a:off x="1945067" y="4296165"/>
                <a:ext cx="465640" cy="461665"/>
              </a:xfrm>
              <a:prstGeom prst="rect">
                <a:avLst/>
              </a:prstGeom>
              <a:blipFill>
                <a:blip r:embed="rId8"/>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テキスト ボックス 67">
                <a:extLst>
                  <a:ext uri="{FF2B5EF4-FFF2-40B4-BE49-F238E27FC236}">
                    <a16:creationId xmlns:a16="http://schemas.microsoft.com/office/drawing/2014/main" id="{29B1F34C-84F7-45C5-BD70-4004850041B5}"/>
                  </a:ext>
                </a:extLst>
              </p:cNvPr>
              <p:cNvSpPr txBox="1"/>
              <p:nvPr/>
            </p:nvSpPr>
            <p:spPr>
              <a:xfrm>
                <a:off x="4851068" y="5468936"/>
                <a:ext cx="4572899" cy="79278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m:t>
                      </m:r>
                      <m:f>
                        <m:fPr>
                          <m:ctrlPr>
                            <a:rPr kumimoji="1" lang="en-US" altLang="ja-JP" sz="2400" i="1">
                              <a:latin typeface="Cambria Math" panose="02040503050406030204" pitchFamily="18" charset="0"/>
                              <a:ea typeface="メイリオ" panose="020B0604030504040204" pitchFamily="50" charset="-128"/>
                            </a:rPr>
                          </m:ctrlPr>
                        </m:fPr>
                        <m:num>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1</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2</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𝑥</m:t>
                                  </m:r>
                                </m:sub>
                              </m:sSub>
                            </m:sub>
                          </m:sSub>
                          <m:r>
                            <a:rPr kumimoji="1" lang="en-US" altLang="ja-JP" sz="2400" i="1">
                              <a:latin typeface="Cambria Math" panose="02040503050406030204" pitchFamily="18" charset="0"/>
                              <a:ea typeface="メイリオ" panose="020B0604030504040204" pitchFamily="50" charset="-128"/>
                            </a:rPr>
                            <m:t>𝑥</m:t>
                          </m:r>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3</m:t>
                                  </m:r>
                                </m:e>
                                <m:sub>
                                  <m:r>
                                    <a:rPr kumimoji="1" lang="en-US" altLang="ja-JP" sz="2400" i="1">
                                      <a:latin typeface="Cambria Math" panose="02040503050406030204" pitchFamily="18" charset="0"/>
                                      <a:ea typeface="メイリオ" panose="020B0604030504040204" pitchFamily="50" charset="-128"/>
                                    </a:rPr>
                                    <m:t>𝑦</m:t>
                                  </m:r>
                                </m:sub>
                              </m:sSub>
                            </m:sub>
                          </m:sSub>
                          <m:r>
                            <a:rPr kumimoji="1" lang="en-US" altLang="ja-JP" sz="2400" i="1">
                              <a:latin typeface="Cambria Math" panose="02040503050406030204" pitchFamily="18" charset="0"/>
                              <a:ea typeface="メイリオ" panose="020B0604030504040204" pitchFamily="50" charset="-128"/>
                            </a:rPr>
                            <m:t>𝑦</m:t>
                          </m:r>
                          <m:sSup>
                            <m:sSupPr>
                              <m:ctrlPr>
                                <a:rPr kumimoji="1" lang="en-US" altLang="ja-JP" sz="2400" i="1">
                                  <a:latin typeface="Cambria Math" panose="02040503050406030204" pitchFamily="18" charset="0"/>
                                  <a:ea typeface="メイリオ" panose="020B0604030504040204" pitchFamily="50" charset="-128"/>
                                </a:rPr>
                              </m:ctrlPr>
                            </m:sSupPr>
                            <m:e>
                              <m:r>
                                <a:rPr kumimoji="1" lang="en-US" altLang="ja-JP" sz="2400" i="1">
                                  <a:latin typeface="Cambria Math" panose="02040503050406030204" pitchFamily="18" charset="0"/>
                                  <a:ea typeface="メイリオ" panose="020B0604030504040204" pitchFamily="50" charset="-128"/>
                                </a:rPr>
                                <m:t>)</m:t>
                              </m:r>
                            </m:e>
                            <m:sup>
                              <m:r>
                                <a:rPr kumimoji="1" lang="en-US" altLang="ja-JP" sz="2400" i="1">
                                  <a:latin typeface="Cambria Math" panose="02040503050406030204" pitchFamily="18" charset="0"/>
                                  <a:ea typeface="メイリオ" panose="020B0604030504040204" pitchFamily="50" charset="-128"/>
                                </a:rPr>
                                <m:t>2</m:t>
                              </m:r>
                            </m:sup>
                          </m:sSup>
                        </m:num>
                        <m:den>
                          <m:r>
                            <a:rPr kumimoji="1" lang="en-US" altLang="ja-JP" sz="2400" i="1">
                              <a:latin typeface="Cambria Math" panose="02040503050406030204" pitchFamily="18" charset="0"/>
                              <a:ea typeface="メイリオ" panose="020B0604030504040204" pitchFamily="50" charset="-128"/>
                            </a:rPr>
                            <m:t>3</m:t>
                          </m:r>
                        </m:den>
                      </m:f>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8" name="テキスト ボックス 67">
                <a:extLst>
                  <a:ext uri="{FF2B5EF4-FFF2-40B4-BE49-F238E27FC236}">
                    <a16:creationId xmlns:a16="http://schemas.microsoft.com/office/drawing/2014/main" id="{29B1F34C-84F7-45C5-BD70-4004850041B5}"/>
                  </a:ext>
                </a:extLst>
              </p:cNvPr>
              <p:cNvSpPr txBox="1">
                <a:spLocks noRot="1" noChangeAspect="1" noMove="1" noResize="1" noEditPoints="1" noAdjustHandles="1" noChangeArrowheads="1" noChangeShapeType="1" noTextEdit="1"/>
              </p:cNvSpPr>
              <p:nvPr/>
            </p:nvSpPr>
            <p:spPr>
              <a:xfrm>
                <a:off x="4851068" y="5468936"/>
                <a:ext cx="4572899" cy="792781"/>
              </a:xfrm>
              <a:prstGeom prst="rect">
                <a:avLst/>
              </a:prstGeom>
              <a:blipFill>
                <a:blip r:embed="rId9"/>
                <a:stretch>
                  <a:fillRect r="-52667"/>
                </a:stretch>
              </a:blipFill>
            </p:spPr>
            <p:txBody>
              <a:bodyPr/>
              <a:lstStyle/>
              <a:p>
                <a:r>
                  <a:rPr lang="ja-JP" altLang="en-US">
                    <a:noFill/>
                  </a:rPr>
                  <a:t> </a:t>
                </a:r>
              </a:p>
            </p:txBody>
          </p:sp>
        </mc:Fallback>
      </mc:AlternateContent>
      <p:sp>
        <p:nvSpPr>
          <p:cNvPr id="72" name="テキスト ボックス 71">
            <a:extLst>
              <a:ext uri="{FF2B5EF4-FFF2-40B4-BE49-F238E27FC236}">
                <a16:creationId xmlns:a16="http://schemas.microsoft.com/office/drawing/2014/main" id="{EB396AB1-2215-40B4-9786-645DFFF455B2}"/>
              </a:ext>
            </a:extLst>
          </p:cNvPr>
          <p:cNvSpPr txBox="1"/>
          <p:nvPr/>
        </p:nvSpPr>
        <p:spPr>
          <a:xfrm>
            <a:off x="4116519" y="3062539"/>
            <a:ext cx="2646878"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射影した点の分散</a:t>
            </a:r>
          </a:p>
        </p:txBody>
      </p:sp>
      <p:sp>
        <p:nvSpPr>
          <p:cNvPr id="5" name="テキスト ボックス 4">
            <a:extLst>
              <a:ext uri="{FF2B5EF4-FFF2-40B4-BE49-F238E27FC236}">
                <a16:creationId xmlns:a16="http://schemas.microsoft.com/office/drawing/2014/main" id="{9F095512-1A76-17F8-5F9E-ABD919D38BB4}"/>
              </a:ext>
            </a:extLst>
          </p:cNvPr>
          <p:cNvSpPr txBox="1"/>
          <p:nvPr/>
        </p:nvSpPr>
        <p:spPr>
          <a:xfrm>
            <a:off x="4791969" y="4736288"/>
            <a:ext cx="431528"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6" name="テキスト ボックス 5">
            <a:extLst>
              <a:ext uri="{FF2B5EF4-FFF2-40B4-BE49-F238E27FC236}">
                <a16:creationId xmlns:a16="http://schemas.microsoft.com/office/drawing/2014/main" id="{9A3DDC6F-4908-6032-13DE-27803010A696}"/>
              </a:ext>
            </a:extLst>
          </p:cNvPr>
          <p:cNvSpPr txBox="1"/>
          <p:nvPr/>
        </p:nvSpPr>
        <p:spPr>
          <a:xfrm>
            <a:off x="1107060" y="915441"/>
            <a:ext cx="9161482"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主成分分析では主成分ベクトルに射影したデータの分散を最大化するのでした</a:t>
            </a:r>
          </a:p>
        </p:txBody>
      </p:sp>
      <p:sp>
        <p:nvSpPr>
          <p:cNvPr id="7" name="四角形: 角を丸くする 6">
            <a:extLst>
              <a:ext uri="{FF2B5EF4-FFF2-40B4-BE49-F238E27FC236}">
                <a16:creationId xmlns:a16="http://schemas.microsoft.com/office/drawing/2014/main" id="{C8F7930F-9034-3AAC-4FEC-7F9643C60A6E}"/>
              </a:ext>
            </a:extLst>
          </p:cNvPr>
          <p:cNvSpPr/>
          <p:nvPr/>
        </p:nvSpPr>
        <p:spPr>
          <a:xfrm>
            <a:off x="5439958" y="4529845"/>
            <a:ext cx="5938846" cy="374973"/>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2DCFC5D0-22DB-51DC-08D6-16ECEC4C92B4}"/>
              </a:ext>
            </a:extLst>
          </p:cNvPr>
          <p:cNvSpPr txBox="1"/>
          <p:nvPr/>
        </p:nvSpPr>
        <p:spPr>
          <a:xfrm>
            <a:off x="9347479" y="4529845"/>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射影している</a:t>
            </a:r>
          </a:p>
        </p:txBody>
      </p:sp>
      <p:sp>
        <p:nvSpPr>
          <p:cNvPr id="3" name="テキスト ボックス 2">
            <a:extLst>
              <a:ext uri="{FF2B5EF4-FFF2-40B4-BE49-F238E27FC236}">
                <a16:creationId xmlns:a16="http://schemas.microsoft.com/office/drawing/2014/main" id="{5771ACA6-7FDE-96F8-A9ED-C4A07B004668}"/>
              </a:ext>
            </a:extLst>
          </p:cNvPr>
          <p:cNvSpPr txBox="1"/>
          <p:nvPr/>
        </p:nvSpPr>
        <p:spPr>
          <a:xfrm>
            <a:off x="1137399" y="1404385"/>
            <a:ext cx="3005951"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前頁との記号の対応　：</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79754DE-0096-DEF6-394E-60299A06A20D}"/>
                  </a:ext>
                </a:extLst>
              </p:cNvPr>
              <p:cNvSpPr txBox="1"/>
              <p:nvPr/>
            </p:nvSpPr>
            <p:spPr>
              <a:xfrm>
                <a:off x="3988921" y="1347093"/>
                <a:ext cx="95724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acc>
                            <m:accPr>
                              <m:chr m:val="⃗"/>
                              <m:ctrlPr>
                                <a:rPr kumimoji="1" lang="en-US" altLang="ja-JP" sz="2400" b="1" i="1">
                                  <a:latin typeface="Cambria Math" panose="02040503050406030204" pitchFamily="18" charset="0"/>
                                  <a:ea typeface="メイリオ" panose="020B0604030504040204" pitchFamily="50" charset="-128"/>
                                </a:rPr>
                              </m:ctrlPr>
                            </m:accPr>
                            <m:e>
                              <m:r>
                                <a:rPr kumimoji="1" lang="en-US" altLang="ja-JP" sz="2400" b="1" i="1">
                                  <a:latin typeface="Cambria Math" panose="02040503050406030204" pitchFamily="18" charset="0"/>
                                  <a:ea typeface="メイリオ" panose="020B0604030504040204" pitchFamily="50" charset="-128"/>
                                </a:rPr>
                                <m:t>𝒂</m:t>
                              </m:r>
                            </m:e>
                          </m:acc>
                        </m:e>
                        <m:sub>
                          <m:r>
                            <a:rPr kumimoji="1" lang="en-US" altLang="ja-JP" sz="2400" b="1" i="1" smtClean="0">
                              <a:latin typeface="Cambria Math" panose="02040503050406030204" pitchFamily="18" charset="0"/>
                              <a:ea typeface="メイリオ" panose="020B0604030504040204" pitchFamily="50" charset="-128"/>
                            </a:rPr>
                            <m:t>𝒏</m:t>
                          </m:r>
                        </m:sub>
                      </m:sSub>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A79754DE-0096-DEF6-394E-60299A06A20D}"/>
                  </a:ext>
                </a:extLst>
              </p:cNvPr>
              <p:cNvSpPr txBox="1">
                <a:spLocks noRot="1" noChangeAspect="1" noMove="1" noResize="1" noEditPoints="1" noAdjustHandles="1" noChangeArrowheads="1" noChangeShapeType="1" noTextEdit="1"/>
              </p:cNvSpPr>
              <p:nvPr/>
            </p:nvSpPr>
            <p:spPr>
              <a:xfrm>
                <a:off x="3988921" y="1347093"/>
                <a:ext cx="957249" cy="461665"/>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10659E87-BE40-2F37-4354-4F63C11CDD4B}"/>
                  </a:ext>
                </a:extLst>
              </p:cNvPr>
              <p:cNvSpPr txBox="1"/>
              <p:nvPr/>
            </p:nvSpPr>
            <p:spPr>
              <a:xfrm>
                <a:off x="6246160" y="1389064"/>
                <a:ext cx="77938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acc>
                        <m:accPr>
                          <m:chr m:val="⃗"/>
                          <m:ctrlPr>
                            <a:rPr kumimoji="1" lang="ja-JP" altLang="en-US" sz="2400" b="1" i="1" smtClean="0">
                              <a:latin typeface="Cambria Math" panose="02040503050406030204" pitchFamily="18" charset="0"/>
                              <a:ea typeface="メイリオ" panose="020B0604030504040204" pitchFamily="50" charset="-128"/>
                            </a:rPr>
                          </m:ctrlPr>
                        </m:accPr>
                        <m:e>
                          <m:r>
                            <a:rPr kumimoji="1" lang="en-US" altLang="ja-JP" sz="2400" b="1" i="1">
                              <a:latin typeface="Cambria Math" panose="02040503050406030204" pitchFamily="18" charset="0"/>
                              <a:ea typeface="メイリオ" panose="020B0604030504040204" pitchFamily="50" charset="-128"/>
                            </a:rPr>
                            <m:t>𝒆</m:t>
                          </m:r>
                        </m:e>
                      </m:acc>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𝒂</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10659E87-BE40-2F37-4354-4F63C11CDD4B}"/>
                  </a:ext>
                </a:extLst>
              </p:cNvPr>
              <p:cNvSpPr txBox="1">
                <a:spLocks noRot="1" noChangeAspect="1" noMove="1" noResize="1" noEditPoints="1" noAdjustHandles="1" noChangeArrowheads="1" noChangeShapeType="1" noTextEdit="1"/>
              </p:cNvSpPr>
              <p:nvPr/>
            </p:nvSpPr>
            <p:spPr>
              <a:xfrm>
                <a:off x="6246160" y="1389064"/>
                <a:ext cx="779381" cy="461665"/>
              </a:xfrm>
              <a:prstGeom prst="rect">
                <a:avLst/>
              </a:prstGeom>
              <a:blipFill>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C76EDAF0-0065-4552-6F88-40AF07080559}"/>
                  </a:ext>
                </a:extLst>
              </p:cNvPr>
              <p:cNvSpPr txBox="1"/>
              <p:nvPr/>
            </p:nvSpPr>
            <p:spPr>
              <a:xfrm>
                <a:off x="5007016" y="1347770"/>
                <a:ext cx="104060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r>
                            <a:rPr kumimoji="1" lang="en-US" altLang="ja-JP" sz="2400" b="1" i="1">
                              <a:latin typeface="Cambria Math" panose="02040503050406030204" pitchFamily="18" charset="0"/>
                              <a:ea typeface="メイリオ" panose="020B0604030504040204" pitchFamily="50" charset="-128"/>
                            </a:rPr>
                            <m:t>′</m:t>
                          </m:r>
                        </m:e>
                        <m:sub>
                          <m:r>
                            <a:rPr kumimoji="1" lang="en-US" altLang="ja-JP" sz="2400" b="1" i="1" smtClean="0">
                              <a:latin typeface="Cambria Math" panose="02040503050406030204" pitchFamily="18" charset="0"/>
                              <a:ea typeface="メイリオ" panose="020B0604030504040204" pitchFamily="50" charset="-128"/>
                            </a:rPr>
                            <m:t>𝒏</m:t>
                          </m:r>
                        </m:sub>
                      </m:sSub>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C76EDAF0-0065-4552-6F88-40AF07080559}"/>
                  </a:ext>
                </a:extLst>
              </p:cNvPr>
              <p:cNvSpPr txBox="1">
                <a:spLocks noRot="1" noChangeAspect="1" noMove="1" noResize="1" noEditPoints="1" noAdjustHandles="1" noChangeArrowheads="1" noChangeShapeType="1" noTextEdit="1"/>
              </p:cNvSpPr>
              <p:nvPr/>
            </p:nvSpPr>
            <p:spPr>
              <a:xfrm>
                <a:off x="5007016" y="1347770"/>
                <a:ext cx="1040606" cy="461665"/>
              </a:xfrm>
              <a:prstGeom prst="rect">
                <a:avLst/>
              </a:prstGeom>
              <a:blipFill>
                <a:blip r:embed="rId12"/>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93FE01E-44EB-D5AA-65A1-05D8C70EB1FA}"/>
                  </a:ext>
                </a:extLst>
              </p:cNvPr>
              <p:cNvSpPr txBox="1"/>
              <p:nvPr/>
            </p:nvSpPr>
            <p:spPr>
              <a:xfrm>
                <a:off x="8198832" y="2035980"/>
                <a:ext cx="3149388" cy="84337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r>
                            <a:rPr kumimoji="1" lang="en-US" altLang="ja-JP" sz="2400" b="1" i="1">
                              <a:latin typeface="Cambria Math" panose="02040503050406030204" pitchFamily="18" charset="0"/>
                              <a:ea typeface="メイリオ" panose="020B0604030504040204" pitchFamily="50" charset="-128"/>
                            </a:rPr>
                            <m:t>′</m:t>
                          </m:r>
                        </m:e>
                        <m:sub>
                          <m:r>
                            <a:rPr kumimoji="1" lang="en-US" altLang="ja-JP" sz="2400" b="1" i="1" smtClean="0">
                              <a:latin typeface="Cambria Math" panose="02040503050406030204" pitchFamily="18" charset="0"/>
                              <a:ea typeface="メイリオ" panose="020B0604030504040204" pitchFamily="50" charset="-128"/>
                            </a:rPr>
                            <m:t>𝒏</m:t>
                          </m:r>
                        </m:sub>
                      </m:sSub>
                      <m:r>
                        <a:rPr kumimoji="1" lang="en-US" altLang="ja-JP" sz="2400" b="1" i="1" smtClean="0">
                          <a:latin typeface="Cambria Math" panose="02040503050406030204" pitchFamily="18" charset="0"/>
                          <a:ea typeface="メイリオ" panose="020B0604030504040204" pitchFamily="50" charset="-128"/>
                        </a:rPr>
                        <m:t>=</m:t>
                      </m:r>
                      <m:f>
                        <m:fPr>
                          <m:ctrlPr>
                            <a:rPr kumimoji="1" lang="en-US" altLang="ja-JP" sz="2400" b="1" i="1" smtClean="0">
                              <a:latin typeface="Cambria Math" panose="02040503050406030204" pitchFamily="18" charset="0"/>
                              <a:ea typeface="メイリオ" panose="020B0604030504040204" pitchFamily="50" charset="-128"/>
                            </a:rPr>
                          </m:ctrlPr>
                        </m:fPr>
                        <m:num>
                          <m:acc>
                            <m:accPr>
                              <m:chr m:val="⃗"/>
                              <m:ctrlPr>
                                <a:rPr kumimoji="1" lang="ja-JP" altLang="en-US" sz="2400" b="1" i="1">
                                  <a:latin typeface="Cambria Math" panose="02040503050406030204" pitchFamily="18" charset="0"/>
                                  <a:ea typeface="メイリオ" panose="020B0604030504040204" pitchFamily="50" charset="-128"/>
                                </a:rPr>
                              </m:ctrlPr>
                            </m:accPr>
                            <m:e>
                              <m:r>
                                <a:rPr kumimoji="1" lang="en-US" altLang="ja-JP" sz="2400" b="1" i="1">
                                  <a:latin typeface="Cambria Math" panose="02040503050406030204" pitchFamily="18" charset="0"/>
                                  <a:ea typeface="メイリオ" panose="020B0604030504040204" pitchFamily="50" charset="-128"/>
                                </a:rPr>
                                <m:t>𝒆</m:t>
                              </m:r>
                            </m:e>
                          </m:acc>
                          <m:sSup>
                            <m:sSupPr>
                              <m:ctrlPr>
                                <a:rPr kumimoji="1" lang="en-US" altLang="ja-JP" sz="2400" b="1" i="1" smtClean="0">
                                  <a:latin typeface="Cambria Math" panose="02040503050406030204" pitchFamily="18" charset="0"/>
                                  <a:ea typeface="メイリオ" panose="020B0604030504040204" pitchFamily="50" charset="-128"/>
                                </a:rPr>
                              </m:ctrlPr>
                            </m:sSupPr>
                            <m:e>
                              <m:acc>
                                <m:accPr>
                                  <m:chr m:val="⃗"/>
                                  <m:ctrlPr>
                                    <a:rPr kumimoji="1" lang="ja-JP" altLang="en-US" sz="2400" b="1" i="1">
                                      <a:latin typeface="Cambria Math" panose="02040503050406030204" pitchFamily="18" charset="0"/>
                                      <a:ea typeface="メイリオ" panose="020B0604030504040204" pitchFamily="50" charset="-128"/>
                                    </a:rPr>
                                  </m:ctrlPr>
                                </m:accPr>
                                <m:e>
                                  <m:r>
                                    <a:rPr kumimoji="1" lang="en-US" altLang="ja-JP" sz="2400" b="1" i="1">
                                      <a:latin typeface="Cambria Math" panose="02040503050406030204" pitchFamily="18" charset="0"/>
                                      <a:ea typeface="メイリオ" panose="020B0604030504040204" pitchFamily="50" charset="-128"/>
                                    </a:rPr>
                                    <m:t>𝒆</m:t>
                                  </m:r>
                                </m:e>
                              </m:acc>
                            </m:e>
                            <m:sup>
                              <m:r>
                                <a:rPr kumimoji="1" lang="en-US" altLang="ja-JP" sz="2400" b="1" i="1" smtClean="0">
                                  <a:latin typeface="Cambria Math" panose="02040503050406030204" pitchFamily="18" charset="0"/>
                                  <a:ea typeface="メイリオ" panose="020B0604030504040204" pitchFamily="50" charset="-128"/>
                                </a:rPr>
                                <m:t>𝑻</m:t>
                              </m:r>
                            </m:sup>
                          </m:sSup>
                        </m:num>
                        <m:den>
                          <m:sSup>
                            <m:sSupPr>
                              <m:ctrlPr>
                                <a:rPr kumimoji="1" lang="en-US" altLang="ja-JP" sz="2400" b="1" i="1" smtClean="0">
                                  <a:latin typeface="Cambria Math" panose="02040503050406030204" pitchFamily="18" charset="0"/>
                                  <a:ea typeface="メイリオ" panose="020B0604030504040204" pitchFamily="50" charset="-128"/>
                                </a:rPr>
                              </m:ctrlPr>
                            </m:sSupPr>
                            <m:e>
                              <m:acc>
                                <m:accPr>
                                  <m:chr m:val="⃗"/>
                                  <m:ctrlPr>
                                    <a:rPr kumimoji="1" lang="ja-JP" altLang="en-US" sz="2400" b="1" i="1">
                                      <a:latin typeface="Cambria Math" panose="02040503050406030204" pitchFamily="18" charset="0"/>
                                      <a:ea typeface="メイリオ" panose="020B0604030504040204" pitchFamily="50" charset="-128"/>
                                    </a:rPr>
                                  </m:ctrlPr>
                                </m:accPr>
                                <m:e>
                                  <m:r>
                                    <a:rPr kumimoji="1" lang="en-US" altLang="ja-JP" sz="2400" b="1" i="1">
                                      <a:latin typeface="Cambria Math" panose="02040503050406030204" pitchFamily="18" charset="0"/>
                                      <a:ea typeface="メイリオ" panose="020B0604030504040204" pitchFamily="50" charset="-128"/>
                                    </a:rPr>
                                    <m:t>𝒆</m:t>
                                  </m:r>
                                </m:e>
                              </m:acc>
                            </m:e>
                            <m:sup>
                              <m:r>
                                <a:rPr kumimoji="1" lang="en-US" altLang="ja-JP" sz="2400" b="1" i="1" smtClean="0">
                                  <a:latin typeface="Cambria Math" panose="02040503050406030204" pitchFamily="18" charset="0"/>
                                  <a:ea typeface="メイリオ" panose="020B0604030504040204" pitchFamily="50" charset="-128"/>
                                </a:rPr>
                                <m:t>𝑻</m:t>
                              </m:r>
                            </m:sup>
                          </m:sSup>
                          <m:acc>
                            <m:accPr>
                              <m:chr m:val="⃗"/>
                              <m:ctrlPr>
                                <a:rPr kumimoji="1" lang="ja-JP" altLang="en-US" sz="2400" b="1" i="1">
                                  <a:latin typeface="Cambria Math" panose="02040503050406030204" pitchFamily="18" charset="0"/>
                                  <a:ea typeface="メイリオ" panose="020B0604030504040204" pitchFamily="50" charset="-128"/>
                                </a:rPr>
                              </m:ctrlPr>
                            </m:accPr>
                            <m:e>
                              <m:r>
                                <a:rPr kumimoji="1" lang="en-US" altLang="ja-JP" sz="2400" b="1" i="1">
                                  <a:latin typeface="Cambria Math" panose="02040503050406030204" pitchFamily="18" charset="0"/>
                                  <a:ea typeface="メイリオ" panose="020B0604030504040204" pitchFamily="50" charset="-128"/>
                                </a:rPr>
                                <m:t>𝒆</m:t>
                              </m:r>
                            </m:e>
                          </m:acc>
                        </m:den>
                      </m:f>
                      <m:sSub>
                        <m:sSubPr>
                          <m:ctrlPr>
                            <a:rPr kumimoji="1" lang="en-US" altLang="ja-JP" sz="2400" b="1" i="1">
                              <a:latin typeface="Cambria Math" panose="02040503050406030204" pitchFamily="18" charset="0"/>
                              <a:ea typeface="メイリオ" panose="020B0604030504040204" pitchFamily="50" charset="-128"/>
                            </a:rPr>
                          </m:ctrlPr>
                        </m:sSubPr>
                        <m:e>
                          <m:acc>
                            <m:accPr>
                              <m:chr m:val="⃗"/>
                              <m:ctrlPr>
                                <a:rPr kumimoji="1" lang="en-US" altLang="ja-JP" sz="2400" b="1" i="1">
                                  <a:latin typeface="Cambria Math" panose="02040503050406030204" pitchFamily="18" charset="0"/>
                                  <a:ea typeface="メイリオ" panose="020B0604030504040204" pitchFamily="50" charset="-128"/>
                                </a:rPr>
                              </m:ctrlPr>
                            </m:accPr>
                            <m:e>
                              <m:r>
                                <a:rPr kumimoji="1" lang="en-US" altLang="ja-JP" sz="2400" b="1" i="1">
                                  <a:latin typeface="Cambria Math" panose="02040503050406030204" pitchFamily="18" charset="0"/>
                                  <a:ea typeface="メイリオ" panose="020B0604030504040204" pitchFamily="50" charset="-128"/>
                                </a:rPr>
                                <m:t>𝒂</m:t>
                              </m:r>
                            </m:e>
                          </m:acc>
                        </m:e>
                        <m:sub>
                          <m:r>
                            <a:rPr kumimoji="1" lang="en-US" altLang="ja-JP" sz="2400" b="1" i="1">
                              <a:latin typeface="Cambria Math" panose="02040503050406030204" pitchFamily="18" charset="0"/>
                              <a:ea typeface="メイリオ" panose="020B0604030504040204" pitchFamily="50" charset="-128"/>
                            </a:rPr>
                            <m:t>𝒏</m:t>
                          </m:r>
                        </m:sub>
                      </m:sSub>
                      <m:r>
                        <a:rPr kumimoji="1" lang="en-US" altLang="ja-JP" sz="2400" b="1" i="1" smtClean="0">
                          <a:latin typeface="Cambria Math" panose="02040503050406030204" pitchFamily="18" charset="0"/>
                          <a:ea typeface="メイリオ" panose="020B0604030504040204" pitchFamily="50" charset="-128"/>
                        </a:rPr>
                        <m:t>=</m:t>
                      </m:r>
                      <m:acc>
                        <m:accPr>
                          <m:chr m:val="⃗"/>
                          <m:ctrlPr>
                            <a:rPr kumimoji="1" lang="ja-JP" altLang="en-US" sz="2400" b="1" i="1">
                              <a:latin typeface="Cambria Math" panose="02040503050406030204" pitchFamily="18" charset="0"/>
                              <a:ea typeface="メイリオ" panose="020B0604030504040204" pitchFamily="50" charset="-128"/>
                            </a:rPr>
                          </m:ctrlPr>
                        </m:accPr>
                        <m:e>
                          <m:r>
                            <a:rPr kumimoji="1" lang="en-US" altLang="ja-JP" sz="2400" b="1" i="1">
                              <a:latin typeface="Cambria Math" panose="02040503050406030204" pitchFamily="18" charset="0"/>
                              <a:ea typeface="メイリオ" panose="020B0604030504040204" pitchFamily="50" charset="-128"/>
                            </a:rPr>
                            <m:t>𝒆</m:t>
                          </m:r>
                        </m:e>
                      </m:acc>
                      <m:r>
                        <a:rPr kumimoji="1" lang="en-US" altLang="ja-JP" sz="2400" b="1" i="1" smtClean="0">
                          <a:latin typeface="Cambria Math" panose="02040503050406030204" pitchFamily="18" charset="0"/>
                          <a:ea typeface="Cambria Math" panose="02040503050406030204" pitchFamily="18" charset="0"/>
                        </a:rPr>
                        <m:t>∙</m:t>
                      </m:r>
                      <m:sSub>
                        <m:sSubPr>
                          <m:ctrlPr>
                            <a:rPr kumimoji="1" lang="en-US" altLang="ja-JP" sz="2400" b="1" i="1">
                              <a:latin typeface="Cambria Math" panose="02040503050406030204" pitchFamily="18" charset="0"/>
                              <a:ea typeface="メイリオ" panose="020B0604030504040204" pitchFamily="50" charset="-128"/>
                            </a:rPr>
                          </m:ctrlPr>
                        </m:sSubPr>
                        <m:e>
                          <m:acc>
                            <m:accPr>
                              <m:chr m:val="⃗"/>
                              <m:ctrlPr>
                                <a:rPr kumimoji="1" lang="en-US" altLang="ja-JP" sz="2400" b="1" i="1">
                                  <a:latin typeface="Cambria Math" panose="02040503050406030204" pitchFamily="18" charset="0"/>
                                  <a:ea typeface="メイリオ" panose="020B0604030504040204" pitchFamily="50" charset="-128"/>
                                </a:rPr>
                              </m:ctrlPr>
                            </m:accPr>
                            <m:e>
                              <m:r>
                                <a:rPr kumimoji="1" lang="en-US" altLang="ja-JP" sz="2400" b="1" i="1">
                                  <a:latin typeface="Cambria Math" panose="02040503050406030204" pitchFamily="18" charset="0"/>
                                  <a:ea typeface="メイリオ" panose="020B0604030504040204" pitchFamily="50" charset="-128"/>
                                </a:rPr>
                                <m:t>𝒂</m:t>
                              </m:r>
                            </m:e>
                          </m:acc>
                        </m:e>
                        <m:sub>
                          <m:r>
                            <a:rPr kumimoji="1" lang="en-US" altLang="ja-JP" sz="2400" b="1" i="1">
                              <a:latin typeface="Cambria Math" panose="02040503050406030204" pitchFamily="18" charset="0"/>
                              <a:ea typeface="メイリオ" panose="020B0604030504040204" pitchFamily="50" charset="-128"/>
                            </a:rPr>
                            <m:t>𝒏</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793FE01E-44EB-D5AA-65A1-05D8C70EB1FA}"/>
                  </a:ext>
                </a:extLst>
              </p:cNvPr>
              <p:cNvSpPr txBox="1">
                <a:spLocks noRot="1" noChangeAspect="1" noMove="1" noResize="1" noEditPoints="1" noAdjustHandles="1" noChangeArrowheads="1" noChangeShapeType="1" noTextEdit="1"/>
              </p:cNvSpPr>
              <p:nvPr/>
            </p:nvSpPr>
            <p:spPr>
              <a:xfrm>
                <a:off x="8198832" y="2035980"/>
                <a:ext cx="3149388" cy="843372"/>
              </a:xfrm>
              <a:prstGeom prst="rect">
                <a:avLst/>
              </a:prstGeom>
              <a:blipFill>
                <a:blip r:embed="rId13"/>
                <a:stretch>
                  <a:fillRect/>
                </a:stretch>
              </a:blipFill>
            </p:spPr>
            <p:txBody>
              <a:bodyPr/>
              <a:lstStyle/>
              <a:p>
                <a:r>
                  <a:rPr lang="ja-JP" altLang="en-US">
                    <a:noFill/>
                  </a:rPr>
                  <a:t> </a:t>
                </a:r>
              </a:p>
            </p:txBody>
          </p:sp>
        </mc:Fallback>
      </mc:AlternateContent>
      <p:sp>
        <p:nvSpPr>
          <p:cNvPr id="17" name="矢印: 上 16">
            <a:extLst>
              <a:ext uri="{FF2B5EF4-FFF2-40B4-BE49-F238E27FC236}">
                <a16:creationId xmlns:a16="http://schemas.microsoft.com/office/drawing/2014/main" id="{7823C931-70FC-D07E-7779-6C94A9344F99}"/>
              </a:ext>
            </a:extLst>
          </p:cNvPr>
          <p:cNvSpPr/>
          <p:nvPr/>
        </p:nvSpPr>
        <p:spPr>
          <a:xfrm>
            <a:off x="10009706" y="2918920"/>
            <a:ext cx="474453" cy="1384187"/>
          </a:xfrm>
          <a:prstGeom prst="upArrow">
            <a:avLst>
              <a:gd name="adj1" fmla="val 50000"/>
              <a:gd name="adj2" fmla="val 73636"/>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吹き出し: 四角形 17">
            <a:extLst>
              <a:ext uri="{FF2B5EF4-FFF2-40B4-BE49-F238E27FC236}">
                <a16:creationId xmlns:a16="http://schemas.microsoft.com/office/drawing/2014/main" id="{9F07CEB1-8AE9-3484-1417-44710176D40B}"/>
              </a:ext>
            </a:extLst>
          </p:cNvPr>
          <p:cNvSpPr/>
          <p:nvPr/>
        </p:nvSpPr>
        <p:spPr>
          <a:xfrm>
            <a:off x="9092242" y="2035980"/>
            <a:ext cx="586596" cy="843372"/>
          </a:xfrm>
          <a:prstGeom prst="wedgeRectCallout">
            <a:avLst>
              <a:gd name="adj1" fmla="val -19722"/>
              <a:gd name="adj2" fmla="val -74562"/>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0E73C04F-7B69-8823-D4E7-DFEDE27B8F23}"/>
              </a:ext>
            </a:extLst>
          </p:cNvPr>
          <p:cNvSpPr txBox="1"/>
          <p:nvPr/>
        </p:nvSpPr>
        <p:spPr>
          <a:xfrm>
            <a:off x="8150432" y="1476029"/>
            <a:ext cx="3084499"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分母は</a:t>
            </a:r>
            <a:r>
              <a:rPr kumimoji="1" lang="en-US" altLang="ja-JP" sz="2000" dirty="0">
                <a:latin typeface="メイリオ" panose="020B0604030504040204" pitchFamily="50" charset="-128"/>
                <a:ea typeface="メイリオ" panose="020B0604030504040204" pitchFamily="50" charset="-128"/>
              </a:rPr>
              <a:t>1, </a:t>
            </a:r>
            <a:r>
              <a:rPr kumimoji="1" lang="ja-JP" altLang="en-US" sz="2000" dirty="0">
                <a:latin typeface="メイリオ" panose="020B0604030504040204" pitchFamily="50" charset="-128"/>
                <a:ea typeface="メイリオ" panose="020B0604030504040204" pitchFamily="50" charset="-128"/>
              </a:rPr>
              <a:t>分子は単位行列</a:t>
            </a:r>
          </a:p>
        </p:txBody>
      </p:sp>
    </p:spTree>
    <p:extLst>
      <p:ext uri="{BB962C8B-B14F-4D97-AF65-F5344CB8AC3E}">
        <p14:creationId xmlns:p14="http://schemas.microsoft.com/office/powerpoint/2010/main" val="38994444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60511F89-00C1-BE2F-06A2-707C9C80FF79}"/>
              </a:ext>
            </a:extLst>
          </p:cNvPr>
          <p:cNvSpPr txBox="1"/>
          <p:nvPr/>
        </p:nvSpPr>
        <p:spPr>
          <a:xfrm>
            <a:off x="683215" y="329619"/>
            <a:ext cx="5363969"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証明（</a:t>
            </a:r>
            <a:r>
              <a:rPr kumimoji="1" lang="en-US" altLang="ja-JP" sz="3200" dirty="0">
                <a:latin typeface="メイリオ" panose="020B0604030504040204" pitchFamily="50" charset="-128"/>
                <a:ea typeface="メイリオ" panose="020B0604030504040204" pitchFamily="50" charset="-128"/>
              </a:rPr>
              <a:t>2</a:t>
            </a:r>
            <a:r>
              <a:rPr kumimoji="1" lang="ja-JP" altLang="en-US" sz="3200" dirty="0">
                <a:latin typeface="メイリオ" panose="020B0604030504040204" pitchFamily="50" charset="-128"/>
                <a:ea typeface="メイリオ" panose="020B0604030504040204" pitchFamily="50" charset="-128"/>
              </a:rPr>
              <a:t>次元平面への射影）</a:t>
            </a:r>
          </a:p>
        </p:txBody>
      </p:sp>
      <p:sp>
        <p:nvSpPr>
          <p:cNvPr id="3" name="正方形/長方形 2">
            <a:extLst>
              <a:ext uri="{FF2B5EF4-FFF2-40B4-BE49-F238E27FC236}">
                <a16:creationId xmlns:a16="http://schemas.microsoft.com/office/drawing/2014/main" id="{7BF56792-A71D-25FE-994A-387A45113730}"/>
              </a:ext>
            </a:extLst>
          </p:cNvPr>
          <p:cNvSpPr/>
          <p:nvPr/>
        </p:nvSpPr>
        <p:spPr>
          <a:xfrm rot="323160">
            <a:off x="7638066" y="1542163"/>
            <a:ext cx="3697291" cy="312885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 name="直線矢印コネクタ 3">
            <a:extLst>
              <a:ext uri="{FF2B5EF4-FFF2-40B4-BE49-F238E27FC236}">
                <a16:creationId xmlns:a16="http://schemas.microsoft.com/office/drawing/2014/main" id="{A365BB83-CB31-0170-50CA-872C54933166}"/>
              </a:ext>
            </a:extLst>
          </p:cNvPr>
          <p:cNvCxnSpPr>
            <a:cxnSpLocks/>
          </p:cNvCxnSpPr>
          <p:nvPr/>
        </p:nvCxnSpPr>
        <p:spPr>
          <a:xfrm flipH="1" flipV="1">
            <a:off x="8454858" y="3179475"/>
            <a:ext cx="258307" cy="18653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5" name="直線矢印コネクタ 4">
            <a:extLst>
              <a:ext uri="{FF2B5EF4-FFF2-40B4-BE49-F238E27FC236}">
                <a16:creationId xmlns:a16="http://schemas.microsoft.com/office/drawing/2014/main" id="{B4622E43-0E41-BB24-D8FB-9246CEE6E006}"/>
              </a:ext>
            </a:extLst>
          </p:cNvPr>
          <p:cNvCxnSpPr>
            <a:cxnSpLocks/>
          </p:cNvCxnSpPr>
          <p:nvPr/>
        </p:nvCxnSpPr>
        <p:spPr>
          <a:xfrm flipV="1">
            <a:off x="8708965" y="3343801"/>
            <a:ext cx="359947" cy="971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434E0C8C-3E21-CC22-388A-4536DA816CCB}"/>
              </a:ext>
            </a:extLst>
          </p:cNvPr>
          <p:cNvCxnSpPr>
            <a:cxnSpLocks/>
          </p:cNvCxnSpPr>
          <p:nvPr/>
        </p:nvCxnSpPr>
        <p:spPr>
          <a:xfrm flipH="1">
            <a:off x="8713165" y="1614189"/>
            <a:ext cx="1089991" cy="1731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0BF3DEFA-69F2-C017-27CA-80B3FAB03A31}"/>
              </a:ext>
            </a:extLst>
          </p:cNvPr>
          <p:cNvCxnSpPr>
            <a:cxnSpLocks/>
          </p:cNvCxnSpPr>
          <p:nvPr/>
        </p:nvCxnSpPr>
        <p:spPr>
          <a:xfrm>
            <a:off x="9795444" y="1694026"/>
            <a:ext cx="7712" cy="1037356"/>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29F4EB87-13C1-9D3B-79A9-5D0BCF82BD64}"/>
              </a:ext>
            </a:extLst>
          </p:cNvPr>
          <p:cNvSpPr txBox="1"/>
          <p:nvPr/>
        </p:nvSpPr>
        <p:spPr>
          <a:xfrm>
            <a:off x="9679098" y="2556781"/>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72074F62-BC47-3D75-DC17-BDAD0CC1A4C8}"/>
                  </a:ext>
                </a:extLst>
              </p:cNvPr>
              <p:cNvSpPr txBox="1"/>
              <p:nvPr/>
            </p:nvSpPr>
            <p:spPr>
              <a:xfrm>
                <a:off x="9597655" y="1250885"/>
                <a:ext cx="47480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p:sp>
            <p:nvSpPr>
              <p:cNvPr id="9" name="テキスト ボックス 8">
                <a:extLst>
                  <a:ext uri="{FF2B5EF4-FFF2-40B4-BE49-F238E27FC236}">
                    <a16:creationId xmlns:a16="http://schemas.microsoft.com/office/drawing/2014/main" id="{72074F62-BC47-3D75-DC17-BDAD0CC1A4C8}"/>
                  </a:ext>
                </a:extLst>
              </p:cNvPr>
              <p:cNvSpPr txBox="1">
                <a:spLocks noRot="1" noChangeAspect="1" noMove="1" noResize="1" noEditPoints="1" noAdjustHandles="1" noChangeArrowheads="1" noChangeShapeType="1" noTextEdit="1"/>
              </p:cNvSpPr>
              <p:nvPr/>
            </p:nvSpPr>
            <p:spPr>
              <a:xfrm>
                <a:off x="9597655" y="1250885"/>
                <a:ext cx="474809"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1B1D2108-8F2F-877F-C912-CF22ACFF020D}"/>
                  </a:ext>
                </a:extLst>
              </p:cNvPr>
              <p:cNvSpPr txBox="1"/>
              <p:nvPr/>
            </p:nvSpPr>
            <p:spPr>
              <a:xfrm>
                <a:off x="9519307" y="2305700"/>
                <a:ext cx="47801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p:sp>
            <p:nvSpPr>
              <p:cNvPr id="10" name="テキスト ボックス 9">
                <a:extLst>
                  <a:ext uri="{FF2B5EF4-FFF2-40B4-BE49-F238E27FC236}">
                    <a16:creationId xmlns:a16="http://schemas.microsoft.com/office/drawing/2014/main" id="{1B1D2108-8F2F-877F-C912-CF22ACFF020D}"/>
                  </a:ext>
                </a:extLst>
              </p:cNvPr>
              <p:cNvSpPr txBox="1">
                <a:spLocks noRot="1" noChangeAspect="1" noMove="1" noResize="1" noEditPoints="1" noAdjustHandles="1" noChangeArrowheads="1" noChangeShapeType="1" noTextEdit="1"/>
              </p:cNvSpPr>
              <p:nvPr/>
            </p:nvSpPr>
            <p:spPr>
              <a:xfrm>
                <a:off x="9519307" y="2305700"/>
                <a:ext cx="478015" cy="461665"/>
              </a:xfrm>
              <a:prstGeom prst="rect">
                <a:avLst/>
              </a:prstGeom>
              <a:blipFill>
                <a:blip r:embed="rId3"/>
                <a:stretch>
                  <a:fillRect b="-657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AE4EC1F7-6682-2C5A-EC70-E9ECCAEE1E51}"/>
                  </a:ext>
                </a:extLst>
              </p:cNvPr>
              <p:cNvSpPr txBox="1"/>
              <p:nvPr/>
            </p:nvSpPr>
            <p:spPr>
              <a:xfrm>
                <a:off x="8902668" y="3301549"/>
                <a:ext cx="44236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1" name="テキスト ボックス 10">
                <a:extLst>
                  <a:ext uri="{FF2B5EF4-FFF2-40B4-BE49-F238E27FC236}">
                    <a16:creationId xmlns:a16="http://schemas.microsoft.com/office/drawing/2014/main" id="{AE4EC1F7-6682-2C5A-EC70-E9ECCAEE1E51}"/>
                  </a:ext>
                </a:extLst>
              </p:cNvPr>
              <p:cNvSpPr txBox="1">
                <a:spLocks noRot="1" noChangeAspect="1" noMove="1" noResize="1" noEditPoints="1" noAdjustHandles="1" noChangeArrowheads="1" noChangeShapeType="1" noTextEdit="1"/>
              </p:cNvSpPr>
              <p:nvPr/>
            </p:nvSpPr>
            <p:spPr>
              <a:xfrm>
                <a:off x="8902668" y="3301549"/>
                <a:ext cx="442365" cy="369332"/>
              </a:xfrm>
              <a:prstGeom prst="rect">
                <a:avLst/>
              </a:prstGeom>
              <a:blipFill>
                <a:blip r:embed="rId4"/>
                <a:stretch>
                  <a:fillRect l="-5479" r="-2740" b="-11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2" name="テキスト ボックス 11">
                <a:extLst>
                  <a:ext uri="{FF2B5EF4-FFF2-40B4-BE49-F238E27FC236}">
                    <a16:creationId xmlns:a16="http://schemas.microsoft.com/office/drawing/2014/main" id="{3B3D55B1-4F29-5B30-EBE2-792E1906A867}"/>
                  </a:ext>
                </a:extLst>
              </p:cNvPr>
              <p:cNvSpPr txBox="1"/>
              <p:nvPr/>
            </p:nvSpPr>
            <p:spPr>
              <a:xfrm>
                <a:off x="8011147" y="3049421"/>
                <a:ext cx="62703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𝟐</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2" name="テキスト ボックス 11">
                <a:extLst>
                  <a:ext uri="{FF2B5EF4-FFF2-40B4-BE49-F238E27FC236}">
                    <a16:creationId xmlns:a16="http://schemas.microsoft.com/office/drawing/2014/main" id="{3B3D55B1-4F29-5B30-EBE2-792E1906A867}"/>
                  </a:ext>
                </a:extLst>
              </p:cNvPr>
              <p:cNvSpPr txBox="1">
                <a:spLocks noRot="1" noChangeAspect="1" noMove="1" noResize="1" noEditPoints="1" noAdjustHandles="1" noChangeArrowheads="1" noChangeShapeType="1" noTextEdit="1"/>
              </p:cNvSpPr>
              <p:nvPr/>
            </p:nvSpPr>
            <p:spPr>
              <a:xfrm>
                <a:off x="8011147" y="3049421"/>
                <a:ext cx="627031"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3" name="テキスト ボックス 12">
                <a:extLst>
                  <a:ext uri="{FF2B5EF4-FFF2-40B4-BE49-F238E27FC236}">
                    <a16:creationId xmlns:a16="http://schemas.microsoft.com/office/drawing/2014/main" id="{1DB9E49E-0DC0-5399-EF28-6D31713620C2}"/>
                  </a:ext>
                </a:extLst>
              </p:cNvPr>
              <p:cNvSpPr txBox="1"/>
              <p:nvPr/>
            </p:nvSpPr>
            <p:spPr>
              <a:xfrm>
                <a:off x="562160" y="942330"/>
                <a:ext cx="2075312" cy="461665"/>
              </a:xfrm>
              <a:prstGeom prst="rect">
                <a:avLst/>
              </a:prstGeom>
              <a:noFill/>
            </p:spPr>
            <p:txBody>
              <a:bodyPr wrap="none" rtlCol="0">
                <a:spAutoFit/>
              </a:bodyPr>
              <a:lstStyle/>
              <a:p>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𝑨</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とする</a:t>
                </a:r>
              </a:p>
            </p:txBody>
          </p:sp>
        </mc:Choice>
        <mc:Fallback>
          <p:sp>
            <p:nvSpPr>
              <p:cNvPr id="13" name="テキスト ボックス 12">
                <a:extLst>
                  <a:ext uri="{FF2B5EF4-FFF2-40B4-BE49-F238E27FC236}">
                    <a16:creationId xmlns:a16="http://schemas.microsoft.com/office/drawing/2014/main" id="{1DB9E49E-0DC0-5399-EF28-6D31713620C2}"/>
                  </a:ext>
                </a:extLst>
              </p:cNvPr>
              <p:cNvSpPr txBox="1">
                <a:spLocks noRot="1" noChangeAspect="1" noMove="1" noResize="1" noEditPoints="1" noAdjustHandles="1" noChangeArrowheads="1" noChangeShapeType="1" noTextEdit="1"/>
              </p:cNvSpPr>
              <p:nvPr/>
            </p:nvSpPr>
            <p:spPr>
              <a:xfrm>
                <a:off x="562160" y="942330"/>
                <a:ext cx="2075312" cy="461665"/>
              </a:xfrm>
              <a:prstGeom prst="rect">
                <a:avLst/>
              </a:prstGeom>
              <a:blipFill>
                <a:blip r:embed="rId6"/>
                <a:stretch>
                  <a:fillRect l="-880" t="-8000" r="-3519" b="-33333"/>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700DF689-34FD-60C6-FB32-48DBBCC5F41A}"/>
              </a:ext>
            </a:extLst>
          </p:cNvPr>
          <p:cNvSpPr txBox="1"/>
          <p:nvPr/>
        </p:nvSpPr>
        <p:spPr>
          <a:xfrm>
            <a:off x="562160" y="1560721"/>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ここで，</a:t>
            </a:r>
          </a:p>
        </p:txBody>
      </p:sp>
      <mc:AlternateContent xmlns:mc="http://schemas.openxmlformats.org/markup-compatibility/2006">
        <mc:Choice xmlns:a14="http://schemas.microsoft.com/office/drawing/2010/main" Requires="a14">
          <p:sp>
            <p:nvSpPr>
              <p:cNvPr id="15" name="テキスト ボックス 14">
                <a:extLst>
                  <a:ext uri="{FF2B5EF4-FFF2-40B4-BE49-F238E27FC236}">
                    <a16:creationId xmlns:a16="http://schemas.microsoft.com/office/drawing/2014/main" id="{9894A922-6F51-B49A-D857-A4054389FC23}"/>
                  </a:ext>
                </a:extLst>
              </p:cNvPr>
              <p:cNvSpPr txBox="1"/>
              <p:nvPr/>
            </p:nvSpPr>
            <p:spPr>
              <a:xfrm>
                <a:off x="1538146" y="1532785"/>
                <a:ext cx="336290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𝑨</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𝟐</m:t>
                              </m:r>
                            </m:sub>
                          </m:sSub>
                        </m:e>
                      </m:d>
                      <m:r>
                        <a:rPr kumimoji="1" lang="en-US" altLang="ja-JP" sz="2400" b="1"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 </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0" i="1" smtClean="0">
                              <a:latin typeface="Cambria Math" panose="02040503050406030204" pitchFamily="18" charset="0"/>
                              <a:ea typeface="メイリオ" panose="020B0604030504040204" pitchFamily="50" charset="-128"/>
                            </a:rPr>
                          </m:ctrlPr>
                        </m:sSubPr>
                        <m:e>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b="0" i="1">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5" name="テキスト ボックス 14">
                <a:extLst>
                  <a:ext uri="{FF2B5EF4-FFF2-40B4-BE49-F238E27FC236}">
                    <a16:creationId xmlns:a16="http://schemas.microsoft.com/office/drawing/2014/main" id="{9894A922-6F51-B49A-D857-A4054389FC23}"/>
                  </a:ext>
                </a:extLst>
              </p:cNvPr>
              <p:cNvSpPr txBox="1">
                <a:spLocks noRot="1" noChangeAspect="1" noMove="1" noResize="1" noEditPoints="1" noAdjustHandles="1" noChangeArrowheads="1" noChangeShapeType="1" noTextEdit="1"/>
              </p:cNvSpPr>
              <p:nvPr/>
            </p:nvSpPr>
            <p:spPr>
              <a:xfrm>
                <a:off x="1538146" y="1532785"/>
                <a:ext cx="3362907" cy="369332"/>
              </a:xfrm>
              <a:prstGeom prst="rect">
                <a:avLst/>
              </a:prstGeom>
              <a:blipFill>
                <a:blip r:embed="rId7"/>
                <a:stretch>
                  <a:fillRect l="-543" t="-21311" r="-5072" b="-295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9" name="テキスト ボックス 18">
                <a:extLst>
                  <a:ext uri="{FF2B5EF4-FFF2-40B4-BE49-F238E27FC236}">
                    <a16:creationId xmlns:a16="http://schemas.microsoft.com/office/drawing/2014/main" id="{8F6F84CF-2969-7E8B-2B49-39A5B79DD814}"/>
                  </a:ext>
                </a:extLst>
              </p:cNvPr>
              <p:cNvSpPr txBox="1"/>
              <p:nvPr/>
            </p:nvSpPr>
            <p:spPr>
              <a:xfrm>
                <a:off x="459782" y="3750865"/>
                <a:ext cx="11370613" cy="468783"/>
              </a:xfrm>
              <a:prstGeom prst="rect">
                <a:avLst/>
              </a:prstGeom>
              <a:noFill/>
              <a:ln>
                <a:solidFill>
                  <a:srgbClr val="000000"/>
                </a:solidFill>
              </a:ln>
            </p:spPr>
            <p:txBody>
              <a:bodyPr wrap="none" rtlCol="0">
                <a:spAutoFit/>
              </a:bodyPr>
              <a:lstStyle/>
              <a:p>
                <a:r>
                  <a:rPr kumimoji="1" lang="ja-JP" altLang="en-US" sz="2400" dirty="0">
                    <a:ea typeface="メイリオ" panose="020B0604030504040204" pitchFamily="50" charset="-128"/>
                  </a:rPr>
                  <a:t>上</a:t>
                </a:r>
                <a14:m>
                  <m:oMath xmlns:m="http://schemas.openxmlformats.org/officeDocument/2006/math">
                    <m:r>
                      <a:rPr kumimoji="1" lang="ja-JP" altLang="en-US" sz="2400" i="1">
                        <a:latin typeface="Cambria Math" panose="02040503050406030204" pitchFamily="18" charset="0"/>
                        <a:ea typeface="メイリオ" panose="020B0604030504040204" pitchFamily="50" charset="-128"/>
                      </a:rPr>
                      <m:t>式</m:t>
                    </m:r>
                    <m:r>
                      <a:rPr kumimoji="1" lang="ja-JP" altLang="en-US" sz="2400" i="1" smtClean="0">
                        <a:latin typeface="Cambria Math" panose="02040503050406030204" pitchFamily="18" charset="0"/>
                        <a:ea typeface="メイリオ" panose="020B0604030504040204" pitchFamily="50" charset="-128"/>
                      </a:rPr>
                      <m:t>より</m:t>
                    </m:r>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oMath>
                </a14:m>
                <a:r>
                  <a:rPr kumimoji="1" lang="ja-JP" altLang="en-US" sz="2400" dirty="0">
                    <a:latin typeface="メイリオ" panose="020B0604030504040204" pitchFamily="50" charset="-128"/>
                    <a:ea typeface="メイリオ" panose="020B0604030504040204" pitchFamily="50" charset="-128"/>
                  </a:rPr>
                  <a:t>は，</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𝒑</m:t>
                    </m:r>
                    <m:r>
                      <a:rPr kumimoji="1" lang="ja-JP" altLang="en-US" sz="2400" i="1" smtClean="0">
                        <a:latin typeface="Cambria Math" panose="02040503050406030204" pitchFamily="18" charset="0"/>
                        <a:ea typeface="メイリオ" panose="020B0604030504040204" pitchFamily="50" charset="-128"/>
                      </a:rPr>
                      <m:t>が</m:t>
                    </m:r>
                    <m:r>
                      <a:rPr kumimoji="1" lang="en-US" altLang="ja-JP" sz="2400" b="1" i="1" smtClean="0">
                        <a:latin typeface="Cambria Math" panose="02040503050406030204" pitchFamily="18" charset="0"/>
                        <a:ea typeface="メイリオ" panose="020B0604030504040204" pitchFamily="50" charset="-128"/>
                      </a:rPr>
                      <m:t>𝑨</m:t>
                    </m:r>
                    <m:r>
                      <a:rPr kumimoji="1" lang="en-US" altLang="ja-JP" sz="2400" i="1">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𝟐</m:t>
                            </m:r>
                          </m:sub>
                        </m:sSub>
                      </m:e>
                    </m:d>
                  </m:oMath>
                </a14:m>
                <a:r>
                  <a:rPr kumimoji="1" lang="ja-JP" altLang="en-US" sz="2400" dirty="0">
                    <a:latin typeface="メイリオ" panose="020B0604030504040204" pitchFamily="50" charset="-128"/>
                    <a:ea typeface="メイリオ" panose="020B0604030504040204" pitchFamily="50" charset="-128"/>
                  </a:rPr>
                  <a:t>の何倍かを示す係数ベクトル（</a:t>
                </a:r>
                <a:r>
                  <a:rPr kumimoji="1" lang="en-US" altLang="ja-JP" sz="2400" dirty="0">
                    <a:latin typeface="メイリオ" panose="020B0604030504040204" pitchFamily="50" charset="-128"/>
                    <a:ea typeface="メイリオ" panose="020B0604030504040204" pitchFamily="50" charset="-128"/>
                  </a:rPr>
                  <a:t>2</a:t>
                </a:r>
                <a:r>
                  <a:rPr kumimoji="1" lang="ja-JP" altLang="en-US" sz="2400" dirty="0">
                    <a:latin typeface="メイリオ" panose="020B0604030504040204" pitchFamily="50" charset="-128"/>
                    <a:ea typeface="メイリオ" panose="020B0604030504040204" pitchFamily="50" charset="-128"/>
                  </a:rPr>
                  <a:t>次元）　</a:t>
                </a:r>
              </a:p>
            </p:txBody>
          </p:sp>
        </mc:Choice>
        <mc:Fallback>
          <p:sp>
            <p:nvSpPr>
              <p:cNvPr id="19" name="テキスト ボックス 18">
                <a:extLst>
                  <a:ext uri="{FF2B5EF4-FFF2-40B4-BE49-F238E27FC236}">
                    <a16:creationId xmlns:a16="http://schemas.microsoft.com/office/drawing/2014/main" id="{8F6F84CF-2969-7E8B-2B49-39A5B79DD814}"/>
                  </a:ext>
                </a:extLst>
              </p:cNvPr>
              <p:cNvSpPr txBox="1">
                <a:spLocks noRot="1" noChangeAspect="1" noMove="1" noResize="1" noEditPoints="1" noAdjustHandles="1" noChangeArrowheads="1" noChangeShapeType="1" noTextEdit="1"/>
              </p:cNvSpPr>
              <p:nvPr/>
            </p:nvSpPr>
            <p:spPr>
              <a:xfrm>
                <a:off x="459782" y="3750865"/>
                <a:ext cx="11370613" cy="468783"/>
              </a:xfrm>
              <a:prstGeom prst="rect">
                <a:avLst/>
              </a:prstGeom>
              <a:blipFill>
                <a:blip r:embed="rId8"/>
                <a:stretch>
                  <a:fillRect l="-749" t="-5063" b="-29114"/>
                </a:stretch>
              </a:blipFill>
              <a:ln>
                <a:solidFill>
                  <a:srgbClr val="000000"/>
                </a:solidFill>
              </a:ln>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20" name="テキスト ボックス 19">
                <a:extLst>
                  <a:ext uri="{FF2B5EF4-FFF2-40B4-BE49-F238E27FC236}">
                    <a16:creationId xmlns:a16="http://schemas.microsoft.com/office/drawing/2014/main" id="{7CE91616-21BB-ADB0-32A4-260DCFF5B876}"/>
                  </a:ext>
                </a:extLst>
              </p:cNvPr>
              <p:cNvSpPr txBox="1"/>
              <p:nvPr/>
            </p:nvSpPr>
            <p:spPr>
              <a:xfrm>
                <a:off x="562160" y="4364500"/>
                <a:ext cx="8489183" cy="468205"/>
              </a:xfrm>
              <a:prstGeom prst="rect">
                <a:avLst/>
              </a:prstGeom>
              <a:noFill/>
            </p:spPr>
            <p:txBody>
              <a:bodyPr wrap="none" rtlCol="0">
                <a:spAutoFit/>
              </a:bodyPr>
              <a:lstStyle/>
              <a:p>
                <a14:m>
                  <m:oMath xmlns:m="http://schemas.openxmlformats.org/officeDocument/2006/math">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smtClean="0">
                            <a:latin typeface="Cambria Math" panose="02040503050406030204" pitchFamily="18" charset="0"/>
                            <a:ea typeface="メイリオ" panose="020B0604030504040204" pitchFamily="50" charset="-128"/>
                          </a:rPr>
                          <m:t>𝑨</m:t>
                        </m:r>
                      </m:e>
                      <m:sup>
                        <m:r>
                          <a:rPr kumimoji="1" lang="en-US" altLang="ja-JP" sz="2400" b="1" i="1" smtClean="0">
                            <a:latin typeface="Cambria Math" panose="02040503050406030204" pitchFamily="18" charset="0"/>
                            <a:ea typeface="メイリオ" panose="020B0604030504040204" pitchFamily="50" charset="-128"/>
                          </a:rPr>
                          <m:t>𝑻</m:t>
                        </m:r>
                      </m:sup>
                    </m:sSup>
                  </m:oMath>
                </a14:m>
                <a:r>
                  <a:rPr kumimoji="1" lang="ja-JP" altLang="en-US" sz="2400" dirty="0">
                    <a:latin typeface="メイリオ" panose="020B0604030504040204" pitchFamily="50" charset="-128"/>
                    <a:ea typeface="メイリオ" panose="020B0604030504040204" pitchFamily="50" charset="-128"/>
                  </a:rPr>
                  <a:t>の</a:t>
                </a:r>
                <a:r>
                  <a:rPr kumimoji="1" lang="ja-JP" altLang="en-US" sz="2400" u="sng" dirty="0">
                    <a:latin typeface="メイリオ" panose="020B0604030504040204" pitchFamily="50" charset="-128"/>
                    <a:ea typeface="メイリオ" panose="020B0604030504040204" pitchFamily="50" charset="-128"/>
                  </a:rPr>
                  <a:t>各行ベクトル</a:t>
                </a:r>
                <a:r>
                  <a:rPr kumimoji="1" lang="ja-JP" altLang="en-US" sz="2400" dirty="0">
                    <a:latin typeface="メイリオ" panose="020B0604030504040204" pitchFamily="50" charset="-128"/>
                    <a:ea typeface="メイリオ" panose="020B0604030504040204" pitchFamily="50" charset="-128"/>
                  </a:rPr>
                  <a:t>と</a:t>
                </a:r>
                <a14:m>
                  <m:oMath xmlns:m="http://schemas.openxmlformats.org/officeDocument/2006/math">
                    <m:r>
                      <a:rPr kumimoji="1" lang="en-US" altLang="ja-JP" sz="2400" b="1" i="1">
                        <a:latin typeface="Cambria Math" panose="02040503050406030204" pitchFamily="18" charset="0"/>
                        <a:ea typeface="メイリオ" panose="020B0604030504040204" pitchFamily="50" charset="-128"/>
                      </a:rPr>
                      <m:t>𝒃</m:t>
                    </m:r>
                    <m:r>
                      <a:rPr kumimoji="1" lang="en-US" altLang="ja-JP" sz="2400" b="1" i="1">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𝑨</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は直交する：</a:t>
                </a:r>
                <a14:m>
                  <m:oMath xmlns:m="http://schemas.openxmlformats.org/officeDocument/2006/math">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𝑨</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Cambria Math" panose="02040503050406030204" pitchFamily="18" charset="0"/>
                      </a:rPr>
                      <m:t>∙</m:t>
                    </m:r>
                    <m:d>
                      <m:dPr>
                        <m:ctrlPr>
                          <a:rPr kumimoji="1" lang="en-US" altLang="ja-JP" sz="2400" b="1" i="1" smtClean="0">
                            <a:latin typeface="Cambria Math" panose="02040503050406030204" pitchFamily="18" charset="0"/>
                            <a:ea typeface="Cambria Math" panose="02040503050406030204" pitchFamily="18" charset="0"/>
                          </a:rPr>
                        </m:ctrlPr>
                      </m:dPr>
                      <m:e>
                        <m:r>
                          <a:rPr kumimoji="1" lang="en-US" altLang="ja-JP" sz="2400" b="1" i="1">
                            <a:latin typeface="Cambria Math" panose="02040503050406030204" pitchFamily="18" charset="0"/>
                            <a:ea typeface="メイリオ" panose="020B0604030504040204" pitchFamily="50" charset="-128"/>
                          </a:rPr>
                          <m:t>𝒃</m:t>
                        </m:r>
                        <m:r>
                          <a:rPr kumimoji="1" lang="en-US" altLang="ja-JP" sz="2400" b="1" i="1">
                            <a:latin typeface="Cambria Math" panose="02040503050406030204" pitchFamily="18" charset="0"/>
                            <a:ea typeface="メイリオ" panose="020B0604030504040204" pitchFamily="50" charset="-128"/>
                          </a:rPr>
                          <m:t>−</m:t>
                        </m:r>
                        <m:r>
                          <a:rPr kumimoji="1" lang="en-US" altLang="ja-JP" sz="2400" b="1" i="1">
                            <a:latin typeface="Cambria Math" panose="02040503050406030204" pitchFamily="18" charset="0"/>
                            <a:ea typeface="メイリオ" panose="020B0604030504040204" pitchFamily="50" charset="-128"/>
                          </a:rPr>
                          <m:t>𝑨</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d>
                    <m:r>
                      <a:rPr kumimoji="1" lang="en-US" altLang="ja-JP" sz="2400" b="0" i="1" smtClean="0">
                        <a:latin typeface="Cambria Math" panose="02040503050406030204" pitchFamily="18" charset="0"/>
                        <a:ea typeface="メイリオ" panose="020B0604030504040204" pitchFamily="50" charset="-128"/>
                      </a:rPr>
                      <m:t>=0</m:t>
                    </m:r>
                    <m:r>
                      <a:rPr kumimoji="1" lang="en-US" altLang="ja-JP" sz="2400" i="1">
                        <a:latin typeface="Cambria Math" panose="02040503050406030204" pitchFamily="18" charset="0"/>
                        <a:ea typeface="メイリオ" panose="020B0604030504040204" pitchFamily="50" charset="-128"/>
                      </a:rPr>
                      <m:t> </m:t>
                    </m:r>
                  </m:oMath>
                </a14:m>
                <a:r>
                  <a:rPr kumimoji="1" lang="ja-JP" altLang="en-US" sz="2400" dirty="0">
                    <a:latin typeface="メイリオ" panose="020B0604030504040204" pitchFamily="50" charset="-128"/>
                    <a:ea typeface="メイリオ" panose="020B0604030504040204" pitchFamily="50" charset="-128"/>
                  </a:rPr>
                  <a:t>　</a:t>
                </a:r>
              </a:p>
            </p:txBody>
          </p:sp>
        </mc:Choice>
        <mc:Fallback>
          <p:sp>
            <p:nvSpPr>
              <p:cNvPr id="20" name="テキスト ボックス 19">
                <a:extLst>
                  <a:ext uri="{FF2B5EF4-FFF2-40B4-BE49-F238E27FC236}">
                    <a16:creationId xmlns:a16="http://schemas.microsoft.com/office/drawing/2014/main" id="{7CE91616-21BB-ADB0-32A4-260DCFF5B876}"/>
                  </a:ext>
                </a:extLst>
              </p:cNvPr>
              <p:cNvSpPr txBox="1">
                <a:spLocks noRot="1" noChangeAspect="1" noMove="1" noResize="1" noEditPoints="1" noAdjustHandles="1" noChangeArrowheads="1" noChangeShapeType="1" noTextEdit="1"/>
              </p:cNvSpPr>
              <p:nvPr/>
            </p:nvSpPr>
            <p:spPr>
              <a:xfrm>
                <a:off x="562160" y="4364500"/>
                <a:ext cx="8489183" cy="468205"/>
              </a:xfrm>
              <a:prstGeom prst="rect">
                <a:avLst/>
              </a:prstGeom>
              <a:blipFill>
                <a:blip r:embed="rId9"/>
                <a:stretch>
                  <a:fillRect l="-144" t="-6494"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1" name="テキスト ボックス 20">
                <a:extLst>
                  <a:ext uri="{FF2B5EF4-FFF2-40B4-BE49-F238E27FC236}">
                    <a16:creationId xmlns:a16="http://schemas.microsoft.com/office/drawing/2014/main" id="{EB537C74-E274-43F6-9433-DC121E8CF9C9}"/>
                  </a:ext>
                </a:extLst>
              </p:cNvPr>
              <p:cNvSpPr txBox="1"/>
              <p:nvPr/>
            </p:nvSpPr>
            <p:spPr>
              <a:xfrm>
                <a:off x="1153297" y="5296607"/>
                <a:ext cx="3919406"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ここから以下の展開で</a:t>
                </a:r>
                <a14:m>
                  <m:oMath xmlns:m="http://schemas.openxmlformats.org/officeDocument/2006/math">
                    <m:acc>
                      <m:accPr>
                        <m:chr m:val="̂"/>
                        <m:ctrlPr>
                          <a:rPr kumimoji="1" lang="en-US" altLang="ja-JP" sz="2000" i="1" smtClean="0">
                            <a:latin typeface="Cambria Math" panose="02040503050406030204" pitchFamily="18" charset="0"/>
                            <a:ea typeface="メイリオ" panose="020B0604030504040204" pitchFamily="50" charset="-128"/>
                          </a:rPr>
                        </m:ctrlPr>
                      </m:accPr>
                      <m:e>
                        <m:r>
                          <a:rPr kumimoji="1" lang="en-US" altLang="ja-JP" sz="2000" i="1">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が求まる</a:t>
                </a:r>
              </a:p>
            </p:txBody>
          </p:sp>
        </mc:Choice>
        <mc:Fallback xmlns="">
          <p:sp>
            <p:nvSpPr>
              <p:cNvPr id="21" name="テキスト ボックス 20">
                <a:extLst>
                  <a:ext uri="{FF2B5EF4-FFF2-40B4-BE49-F238E27FC236}">
                    <a16:creationId xmlns:a16="http://schemas.microsoft.com/office/drawing/2014/main" id="{EB537C74-E274-43F6-9433-DC121E8CF9C9}"/>
                  </a:ext>
                </a:extLst>
              </p:cNvPr>
              <p:cNvSpPr txBox="1">
                <a:spLocks noRot="1" noChangeAspect="1" noMove="1" noResize="1" noEditPoints="1" noAdjustHandles="1" noChangeArrowheads="1" noChangeShapeType="1" noTextEdit="1"/>
              </p:cNvSpPr>
              <p:nvPr/>
            </p:nvSpPr>
            <p:spPr>
              <a:xfrm>
                <a:off x="1153297" y="5296607"/>
                <a:ext cx="3919406" cy="400110"/>
              </a:xfrm>
              <a:prstGeom prst="rect">
                <a:avLst/>
              </a:prstGeom>
              <a:blipFill>
                <a:blip r:embed="rId12"/>
                <a:stretch>
                  <a:fillRect l="-1555" t="-10606" r="-1089" b="-2575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956B179C-0D77-ADA1-55E6-67562DFC4D9B}"/>
                  </a:ext>
                </a:extLst>
              </p:cNvPr>
              <p:cNvSpPr txBox="1"/>
              <p:nvPr/>
            </p:nvSpPr>
            <p:spPr>
              <a:xfrm>
                <a:off x="1408670" y="5938291"/>
                <a:ext cx="2235484" cy="468205"/>
              </a:xfrm>
              <a:prstGeom prst="rect">
                <a:avLst/>
              </a:prstGeom>
              <a:noFill/>
            </p:spPr>
            <p:txBody>
              <a:bodyPr wrap="none" rtlCol="0">
                <a:spAutoFit/>
              </a:bodyPr>
              <a:lstStyle/>
              <a:p>
                <a14:m>
                  <m:oMath xmlns:m="http://schemas.openxmlformats.org/officeDocument/2006/math">
                    <m:sSup>
                      <m:sSupPr>
                        <m:ctrlPr>
                          <a:rPr kumimoji="1" lang="en-US" altLang="ja-JP" sz="2400" b="1" i="1" smtClean="0">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𝑨</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Cambria Math" panose="02040503050406030204" pitchFamily="18" charset="0"/>
                      </a:rPr>
                      <m:t>𝒃</m:t>
                    </m:r>
                    <m:r>
                      <a:rPr kumimoji="1" lang="en-US" altLang="ja-JP" sz="2400" b="0" i="1" smtClean="0">
                        <a:latin typeface="Cambria Math" panose="02040503050406030204" pitchFamily="18" charset="0"/>
                        <a:ea typeface="Cambria Math" panose="02040503050406030204" pitchFamily="18" charset="0"/>
                      </a:rPr>
                      <m:t> </m:t>
                    </m:r>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𝑨</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smtClean="0">
                        <a:latin typeface="Cambria Math" panose="02040503050406030204" pitchFamily="18" charset="0"/>
                        <a:ea typeface="Cambria Math" panose="02040503050406030204" pitchFamily="18" charset="0"/>
                      </a:rPr>
                      <m:t>𝑨</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22" name="テキスト ボックス 21">
                <a:extLst>
                  <a:ext uri="{FF2B5EF4-FFF2-40B4-BE49-F238E27FC236}">
                    <a16:creationId xmlns:a16="http://schemas.microsoft.com/office/drawing/2014/main" id="{956B179C-0D77-ADA1-55E6-67562DFC4D9B}"/>
                  </a:ext>
                </a:extLst>
              </p:cNvPr>
              <p:cNvSpPr txBox="1">
                <a:spLocks noRot="1" noChangeAspect="1" noMove="1" noResize="1" noEditPoints="1" noAdjustHandles="1" noChangeArrowheads="1" noChangeShapeType="1" noTextEdit="1"/>
              </p:cNvSpPr>
              <p:nvPr/>
            </p:nvSpPr>
            <p:spPr>
              <a:xfrm>
                <a:off x="1408670" y="5938291"/>
                <a:ext cx="2235484" cy="468205"/>
              </a:xfrm>
              <a:prstGeom prst="rect">
                <a:avLst/>
              </a:prstGeom>
              <a:blipFill>
                <a:blip r:embed="rId13"/>
                <a:stretch>
                  <a:fillRect l="-545" t="-6494" r="-327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45797ACB-ECCD-30D2-EF6C-F2BD632805A5}"/>
                  </a:ext>
                </a:extLst>
              </p:cNvPr>
              <p:cNvSpPr txBox="1"/>
              <p:nvPr/>
            </p:nvSpPr>
            <p:spPr>
              <a:xfrm>
                <a:off x="4130210" y="5936496"/>
                <a:ext cx="2735557" cy="470000"/>
              </a:xfrm>
              <a:prstGeom prst="rect">
                <a:avLst/>
              </a:prstGeom>
              <a:noFill/>
            </p:spPr>
            <p:txBody>
              <a:bodyPr wrap="none" rtlCol="0">
                <a:spAutoFit/>
              </a:bodyPr>
              <a:lstStyle/>
              <a:p>
                <a14:m>
                  <m:oMath xmlns:m="http://schemas.openxmlformats.org/officeDocument/2006/math">
                    <m:acc>
                      <m:accPr>
                        <m:chr m:val="̂"/>
                        <m:ctrlPr>
                          <a:rPr kumimoji="1" lang="en-US" altLang="ja-JP" sz="2400" i="1" smtClean="0">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𝑨</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𝑨</m:t>
                    </m:r>
                    <m:sSup>
                      <m:sSupPr>
                        <m:ctrlPr>
                          <a:rPr kumimoji="1" lang="en-US" altLang="ja-JP" sz="2400" b="1" i="1" smtClean="0">
                            <a:latin typeface="Cambria Math" panose="02040503050406030204" pitchFamily="18" charset="0"/>
                            <a:ea typeface="Cambria Math" panose="02040503050406030204" pitchFamily="18" charset="0"/>
                          </a:rPr>
                        </m:ctrlPr>
                      </m:sSupPr>
                      <m:e>
                        <m:r>
                          <a:rPr kumimoji="1" lang="en-US" altLang="ja-JP" sz="2400" b="1" i="1" smtClean="0">
                            <a:latin typeface="Cambria Math" panose="02040503050406030204" pitchFamily="18" charset="0"/>
                            <a:ea typeface="Cambria Math" panose="02040503050406030204" pitchFamily="18" charset="0"/>
                          </a:rPr>
                          <m:t>)</m:t>
                        </m:r>
                      </m:e>
                      <m:sup>
                        <m:r>
                          <a:rPr kumimoji="1" lang="en-US" altLang="ja-JP" sz="2400" b="1" i="1" smtClean="0">
                            <a:latin typeface="Cambria Math" panose="02040503050406030204" pitchFamily="18" charset="0"/>
                            <a:ea typeface="Cambria Math" panose="02040503050406030204" pitchFamily="18" charset="0"/>
                          </a:rPr>
                          <m:t>−</m:t>
                        </m:r>
                        <m:r>
                          <a:rPr kumimoji="1" lang="en-US" altLang="ja-JP" sz="2400" b="1" i="1" smtClean="0">
                            <a:latin typeface="Cambria Math" panose="02040503050406030204" pitchFamily="18" charset="0"/>
                            <a:ea typeface="Cambria Math" panose="02040503050406030204" pitchFamily="18" charset="0"/>
                          </a:rPr>
                          <m:t>𝟏</m:t>
                        </m:r>
                      </m:sup>
                    </m:sSup>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𝑨</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oMath>
                </a14:m>
                <a:r>
                  <a:rPr kumimoji="1" lang="ja-JP" altLang="en-US" sz="2400" dirty="0">
                    <a:latin typeface="メイリオ" panose="020B0604030504040204" pitchFamily="50" charset="-128"/>
                    <a:ea typeface="メイリオ" panose="020B0604030504040204" pitchFamily="50" charset="-128"/>
                  </a:rPr>
                  <a:t>　</a:t>
                </a:r>
              </a:p>
            </p:txBody>
          </p:sp>
        </mc:Choice>
        <mc:Fallback xmlns="">
          <p:sp>
            <p:nvSpPr>
              <p:cNvPr id="23" name="テキスト ボックス 22">
                <a:extLst>
                  <a:ext uri="{FF2B5EF4-FFF2-40B4-BE49-F238E27FC236}">
                    <a16:creationId xmlns:a16="http://schemas.microsoft.com/office/drawing/2014/main" id="{45797ACB-ECCD-30D2-EF6C-F2BD632805A5}"/>
                  </a:ext>
                </a:extLst>
              </p:cNvPr>
              <p:cNvSpPr txBox="1">
                <a:spLocks noRot="1" noChangeAspect="1" noMove="1" noResize="1" noEditPoints="1" noAdjustHandles="1" noChangeArrowheads="1" noChangeShapeType="1" noTextEdit="1"/>
              </p:cNvSpPr>
              <p:nvPr/>
            </p:nvSpPr>
            <p:spPr>
              <a:xfrm>
                <a:off x="4130210" y="5936496"/>
                <a:ext cx="2735557" cy="470000"/>
              </a:xfrm>
              <a:prstGeom prst="rect">
                <a:avLst/>
              </a:prstGeom>
              <a:blipFill>
                <a:blip r:embed="rId14"/>
                <a:stretch>
                  <a:fillRect t="-6494" b="-12987"/>
                </a:stretch>
              </a:blipFill>
            </p:spPr>
            <p:txBody>
              <a:bodyPr/>
              <a:lstStyle/>
              <a:p>
                <a:r>
                  <a:rPr lang="ja-JP" altLang="en-US">
                    <a:noFill/>
                  </a:rPr>
                  <a:t> </a:t>
                </a:r>
              </a:p>
            </p:txBody>
          </p:sp>
        </mc:Fallback>
      </mc:AlternateContent>
      <p:sp>
        <p:nvSpPr>
          <p:cNvPr id="24" name="矢印: 右 23">
            <a:extLst>
              <a:ext uri="{FF2B5EF4-FFF2-40B4-BE49-F238E27FC236}">
                <a16:creationId xmlns:a16="http://schemas.microsoft.com/office/drawing/2014/main" id="{DF249270-1BB8-1F68-A24B-FDA840912F52}"/>
              </a:ext>
            </a:extLst>
          </p:cNvPr>
          <p:cNvSpPr/>
          <p:nvPr/>
        </p:nvSpPr>
        <p:spPr>
          <a:xfrm>
            <a:off x="3607624" y="5995701"/>
            <a:ext cx="321275" cy="35338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44F0239E-6B15-502E-1874-25485CFB9732}"/>
                  </a:ext>
                </a:extLst>
              </p:cNvPr>
              <p:cNvSpPr txBox="1"/>
              <p:nvPr/>
            </p:nvSpPr>
            <p:spPr>
              <a:xfrm>
                <a:off x="7289213" y="5783568"/>
                <a:ext cx="3831242" cy="5100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𝑨</m:t>
                      </m:r>
                      <m:acc>
                        <m:accPr>
                          <m:chr m:val="̂"/>
                          <m:ctrlPr>
                            <a:rPr kumimoji="1" lang="en-US" altLang="ja-JP" sz="2400" b="0" i="1" smtClean="0">
                              <a:latin typeface="Cambria Math" panose="02040503050406030204" pitchFamily="18" charset="0"/>
                              <a:ea typeface="メイリオ" panose="020B0604030504040204" pitchFamily="50" charset="-128"/>
                            </a:rPr>
                          </m:ctrlPr>
                        </m:accPr>
                        <m:e>
                          <m:r>
                            <a:rPr kumimoji="1" lang="en-US" altLang="ja-JP" sz="2400" b="0" i="1" smtClean="0">
                              <a:latin typeface="Cambria Math" panose="02040503050406030204" pitchFamily="18" charset="0"/>
                              <a:ea typeface="メイリオ" panose="020B0604030504040204" pitchFamily="50" charset="-128"/>
                            </a:rPr>
                            <m:t>𝑥</m:t>
                          </m:r>
                        </m:e>
                      </m:acc>
                      <m:r>
                        <a:rPr kumimoji="1" lang="en-US" altLang="ja-JP" sz="2400" i="1">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𝑨</m:t>
                      </m:r>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𝑨</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𝑨</m:t>
                      </m:r>
                      <m:sSup>
                        <m:sSupPr>
                          <m:ctrlPr>
                            <a:rPr kumimoji="1" lang="en-US" altLang="ja-JP" sz="2400" b="1" i="1">
                              <a:latin typeface="Cambria Math" panose="02040503050406030204" pitchFamily="18" charset="0"/>
                              <a:ea typeface="Cambria Math" panose="02040503050406030204" pitchFamily="18" charset="0"/>
                            </a:rPr>
                          </m:ctrlPr>
                        </m:sSupPr>
                        <m:e>
                          <m:r>
                            <a:rPr kumimoji="1" lang="en-US" altLang="ja-JP" sz="2400" b="1" i="1">
                              <a:latin typeface="Cambria Math" panose="02040503050406030204" pitchFamily="18" charset="0"/>
                              <a:ea typeface="Cambria Math" panose="02040503050406030204" pitchFamily="18" charset="0"/>
                            </a:rPr>
                            <m:t>)</m:t>
                          </m:r>
                        </m:e>
                        <m:sup>
                          <m:r>
                            <a:rPr kumimoji="1" lang="en-US" altLang="ja-JP" sz="2400" b="1" i="1">
                              <a:latin typeface="Cambria Math" panose="02040503050406030204" pitchFamily="18" charset="0"/>
                              <a:ea typeface="Cambria Math" panose="02040503050406030204" pitchFamily="18" charset="0"/>
                            </a:rPr>
                            <m:t>−</m:t>
                          </m:r>
                          <m:r>
                            <a:rPr kumimoji="1" lang="en-US" altLang="ja-JP" sz="2400" b="1" i="1">
                              <a:latin typeface="Cambria Math" panose="02040503050406030204" pitchFamily="18" charset="0"/>
                              <a:ea typeface="Cambria Math" panose="02040503050406030204" pitchFamily="18" charset="0"/>
                            </a:rPr>
                            <m:t>𝟏</m:t>
                          </m:r>
                        </m:sup>
                      </m:sSup>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𝑨</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𝒃</m:t>
                      </m:r>
                      <m:r>
                        <m:rPr>
                          <m:nor/>
                        </m:rPr>
                        <a:rPr kumimoji="1" lang="ja-JP" altLang="en-US" sz="2400" dirty="0">
                          <a:latin typeface="メイリオ" panose="020B0604030504040204" pitchFamily="50" charset="-128"/>
                          <a:ea typeface="メイリオ" panose="020B0604030504040204" pitchFamily="50" charset="-128"/>
                        </a:rPr>
                        <m:t>　</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25" name="テキスト ボックス 24">
                <a:extLst>
                  <a:ext uri="{FF2B5EF4-FFF2-40B4-BE49-F238E27FC236}">
                    <a16:creationId xmlns:a16="http://schemas.microsoft.com/office/drawing/2014/main" id="{44F0239E-6B15-502E-1874-25485CFB9732}"/>
                  </a:ext>
                </a:extLst>
              </p:cNvPr>
              <p:cNvSpPr txBox="1">
                <a:spLocks noRot="1" noChangeAspect="1" noMove="1" noResize="1" noEditPoints="1" noAdjustHandles="1" noChangeArrowheads="1" noChangeShapeType="1" noTextEdit="1"/>
              </p:cNvSpPr>
              <p:nvPr/>
            </p:nvSpPr>
            <p:spPr>
              <a:xfrm>
                <a:off x="7289213" y="5783568"/>
                <a:ext cx="3831242" cy="510011"/>
              </a:xfrm>
              <a:prstGeom prst="rect">
                <a:avLst/>
              </a:prstGeom>
              <a:blipFill>
                <a:blip r:embed="rId15"/>
                <a:stretch>
                  <a:fillRect b="-10843"/>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31F72225-2389-9EFE-5517-02FC1C671F4A}"/>
              </a:ext>
            </a:extLst>
          </p:cNvPr>
          <p:cNvSpPr txBox="1"/>
          <p:nvPr/>
        </p:nvSpPr>
        <p:spPr>
          <a:xfrm>
            <a:off x="8708279" y="5172853"/>
            <a:ext cx="2045753"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射影行列</a:t>
            </a:r>
            <a:r>
              <a:rPr kumimoji="1" lang="en-US" altLang="ja-JP" sz="2000" dirty="0">
                <a:latin typeface="メイリオ" panose="020B0604030504040204" pitchFamily="50" charset="-128"/>
                <a:ea typeface="メイリオ" panose="020B0604030504040204" pitchFamily="50" charset="-128"/>
              </a:rPr>
              <a:t>(3×3) </a:t>
            </a:r>
            <a:endParaRPr kumimoji="1" lang="ja-JP" altLang="en-US" sz="2000" dirty="0">
              <a:latin typeface="メイリオ" panose="020B0604030504040204" pitchFamily="50" charset="-128"/>
              <a:ea typeface="メイリオ" panose="020B0604030504040204" pitchFamily="50" charset="-128"/>
            </a:endParaRPr>
          </a:p>
        </p:txBody>
      </p:sp>
      <p:sp>
        <p:nvSpPr>
          <p:cNvPr id="28" name="正方形/長方形 27">
            <a:extLst>
              <a:ext uri="{FF2B5EF4-FFF2-40B4-BE49-F238E27FC236}">
                <a16:creationId xmlns:a16="http://schemas.microsoft.com/office/drawing/2014/main" id="{6189E0CF-29E9-8FFA-D660-17E55DC148D7}"/>
              </a:ext>
            </a:extLst>
          </p:cNvPr>
          <p:cNvSpPr/>
          <p:nvPr/>
        </p:nvSpPr>
        <p:spPr>
          <a:xfrm>
            <a:off x="7043351" y="5126048"/>
            <a:ext cx="4267200" cy="1628979"/>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右中かっこ 28">
            <a:extLst>
              <a:ext uri="{FF2B5EF4-FFF2-40B4-BE49-F238E27FC236}">
                <a16:creationId xmlns:a16="http://schemas.microsoft.com/office/drawing/2014/main" id="{BDCBFC7B-B901-C8C9-6FEE-06D790614F1B}"/>
              </a:ext>
            </a:extLst>
          </p:cNvPr>
          <p:cNvSpPr/>
          <p:nvPr/>
        </p:nvSpPr>
        <p:spPr>
          <a:xfrm rot="21375330">
            <a:off x="9961730" y="1639955"/>
            <a:ext cx="302236" cy="107509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30" name="テキスト ボックス 29">
                <a:extLst>
                  <a:ext uri="{FF2B5EF4-FFF2-40B4-BE49-F238E27FC236}">
                    <a16:creationId xmlns:a16="http://schemas.microsoft.com/office/drawing/2014/main" id="{6B023DC5-0B02-DC2A-DA5C-7FE65F0408D3}"/>
                  </a:ext>
                </a:extLst>
              </p:cNvPr>
              <p:cNvSpPr txBox="1"/>
              <p:nvPr/>
            </p:nvSpPr>
            <p:spPr>
              <a:xfrm rot="21435320">
                <a:off x="10230203" y="1894878"/>
                <a:ext cx="2172326" cy="400110"/>
              </a:xfrm>
              <a:prstGeom prst="rect">
                <a:avLst/>
              </a:prstGeom>
              <a:noFill/>
            </p:spPr>
            <p:txBody>
              <a:bodyPr wrap="none" rtlCol="0">
                <a:spAutoFit/>
              </a:bodyPr>
              <a:lstStyle/>
              <a:p>
                <a:pPr algn="l"/>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𝒑</m:t>
                    </m:r>
                    <m:r>
                      <a:rPr kumimoji="1" lang="en-US" altLang="ja-JP" sz="2000" b="0"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𝑨</m:t>
                    </m:r>
                    <m:acc>
                      <m:accPr>
                        <m:chr m:val="̂"/>
                        <m:ctrlPr>
                          <a:rPr kumimoji="1" lang="en-US" altLang="ja-JP" sz="2000" b="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　</a:t>
                </a:r>
              </a:p>
            </p:txBody>
          </p:sp>
        </mc:Choice>
        <mc:Fallback>
          <p:sp>
            <p:nvSpPr>
              <p:cNvPr id="30" name="テキスト ボックス 29">
                <a:extLst>
                  <a:ext uri="{FF2B5EF4-FFF2-40B4-BE49-F238E27FC236}">
                    <a16:creationId xmlns:a16="http://schemas.microsoft.com/office/drawing/2014/main" id="{6B023DC5-0B02-DC2A-DA5C-7FE65F0408D3}"/>
                  </a:ext>
                </a:extLst>
              </p:cNvPr>
              <p:cNvSpPr txBox="1">
                <a:spLocks noRot="1" noChangeAspect="1" noMove="1" noResize="1" noEditPoints="1" noAdjustHandles="1" noChangeArrowheads="1" noChangeShapeType="1" noTextEdit="1"/>
              </p:cNvSpPr>
              <p:nvPr/>
            </p:nvSpPr>
            <p:spPr>
              <a:xfrm rot="21435320">
                <a:off x="10230203" y="1894878"/>
                <a:ext cx="2172326" cy="400110"/>
              </a:xfrm>
              <a:prstGeom prst="rect">
                <a:avLst/>
              </a:prstGeom>
              <a:blipFill>
                <a:blip r:embed="rId16"/>
                <a:stretch>
                  <a:fillRect t="-8434" r="-166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2" name="テキスト ボックス 31">
                <a:extLst>
                  <a:ext uri="{FF2B5EF4-FFF2-40B4-BE49-F238E27FC236}">
                    <a16:creationId xmlns:a16="http://schemas.microsoft.com/office/drawing/2014/main" id="{5601A66B-7766-4105-F093-151370256D41}"/>
                  </a:ext>
                </a:extLst>
              </p:cNvPr>
              <p:cNvSpPr txBox="1"/>
              <p:nvPr/>
            </p:nvSpPr>
            <p:spPr>
              <a:xfrm>
                <a:off x="459782" y="4832705"/>
                <a:ext cx="5931817" cy="400110"/>
              </a:xfrm>
              <a:prstGeom prst="rect">
                <a:avLst/>
              </a:prstGeom>
              <a:noFill/>
            </p:spPr>
            <p:txBody>
              <a:bodyPr wrap="none" rtlCol="0">
                <a:spAutoFit/>
              </a:bodyPr>
              <a:lstStyle/>
              <a:p>
                <a:r>
                  <a:rPr kumimoji="1" lang="ja-JP" altLang="en-US" sz="2000" b="1" dirty="0">
                    <a:ea typeface="メイリオ" panose="020B0604030504040204" pitchFamily="50" charset="-128"/>
                  </a:rPr>
                  <a:t>（</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𝑨</m:t>
                    </m:r>
                    <m:acc>
                      <m:accPr>
                        <m:chr m:val="̂"/>
                        <m:ctrlPr>
                          <a:rPr kumimoji="1" lang="en-US" altLang="ja-JP" sz="2000" b="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𝑥</m:t>
                        </m:r>
                      </m:e>
                    </m:acc>
                  </m:oMath>
                </a14:m>
                <a:r>
                  <a:rPr kumimoji="1" lang="ja-JP" altLang="en-US" sz="2000" dirty="0">
                    <a:latin typeface="メイリオ" panose="020B0604030504040204" pitchFamily="50" charset="-128"/>
                    <a:ea typeface="メイリオ" panose="020B0604030504040204" pitchFamily="50" charset="-128"/>
                  </a:rPr>
                  <a:t>は</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 </m:t>
                    </m:r>
                  </m:oMath>
                </a14:m>
                <a:r>
                  <a:rPr kumimoji="1" lang="ja-JP" altLang="en-US" sz="2000" dirty="0">
                    <a:latin typeface="メイリオ" panose="020B0604030504040204" pitchFamily="50" charset="-128"/>
                    <a:ea typeface="メイリオ" panose="020B0604030504040204" pitchFamily="50" charset="-128"/>
                  </a:rPr>
                  <a:t>とも</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a:latin typeface="Cambria Math" panose="02040503050406030204" pitchFamily="18" charset="0"/>
                            <a:ea typeface="メイリオ" panose="020B0604030504040204" pitchFamily="50" charset="-128"/>
                          </a:rPr>
                          <m:t>𝟐</m:t>
                        </m:r>
                      </m:sub>
                    </m:sSub>
                    <m:r>
                      <a:rPr kumimoji="1" lang="en-US" altLang="ja-JP" sz="2000" b="1" i="1">
                        <a:latin typeface="Cambria Math" panose="02040503050406030204" pitchFamily="18" charset="0"/>
                        <a:ea typeface="メイリオ" panose="020B0604030504040204" pitchFamily="50" charset="-128"/>
                      </a:rPr>
                      <m:t> </m:t>
                    </m:r>
                  </m:oMath>
                </a14:m>
                <a:r>
                  <a:rPr kumimoji="1" lang="ja-JP" altLang="en-US" sz="2000" dirty="0">
                    <a:latin typeface="メイリオ" panose="020B0604030504040204" pitchFamily="50" charset="-128"/>
                    <a:ea typeface="メイリオ" panose="020B0604030504040204" pitchFamily="50" charset="-128"/>
                  </a:rPr>
                  <a:t>とも直交するという意味</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　</a:t>
                </a:r>
              </a:p>
            </p:txBody>
          </p:sp>
        </mc:Choice>
        <mc:Fallback>
          <p:sp>
            <p:nvSpPr>
              <p:cNvPr id="32" name="テキスト ボックス 31">
                <a:extLst>
                  <a:ext uri="{FF2B5EF4-FFF2-40B4-BE49-F238E27FC236}">
                    <a16:creationId xmlns:a16="http://schemas.microsoft.com/office/drawing/2014/main" id="{5601A66B-7766-4105-F093-151370256D41}"/>
                  </a:ext>
                </a:extLst>
              </p:cNvPr>
              <p:cNvSpPr txBox="1">
                <a:spLocks noRot="1" noChangeAspect="1" noMove="1" noResize="1" noEditPoints="1" noAdjustHandles="1" noChangeArrowheads="1" noChangeShapeType="1" noTextEdit="1"/>
              </p:cNvSpPr>
              <p:nvPr/>
            </p:nvSpPr>
            <p:spPr>
              <a:xfrm>
                <a:off x="459782" y="4832705"/>
                <a:ext cx="5931817" cy="400110"/>
              </a:xfrm>
              <a:prstGeom prst="rect">
                <a:avLst/>
              </a:prstGeom>
              <a:blipFill>
                <a:blip r:embed="rId17"/>
                <a:stretch>
                  <a:fillRect l="-1028" t="-10769" b="-27692"/>
                </a:stretch>
              </a:blipFill>
            </p:spPr>
            <p:txBody>
              <a:bodyPr/>
              <a:lstStyle/>
              <a:p>
                <a:r>
                  <a:rPr lang="ja-JP" altLang="en-US">
                    <a:noFill/>
                  </a:rPr>
                  <a:t> </a:t>
                </a:r>
              </a:p>
            </p:txBody>
          </p:sp>
        </mc:Fallback>
      </mc:AlternateContent>
      <p:sp>
        <p:nvSpPr>
          <p:cNvPr id="33" name="テキスト ボックス 32">
            <a:extLst>
              <a:ext uri="{FF2B5EF4-FFF2-40B4-BE49-F238E27FC236}">
                <a16:creationId xmlns:a16="http://schemas.microsoft.com/office/drawing/2014/main" id="{CF7B8EF3-481E-FDBF-8A95-0478B747CF2C}"/>
              </a:ext>
            </a:extLst>
          </p:cNvPr>
          <p:cNvSpPr txBox="1"/>
          <p:nvPr/>
        </p:nvSpPr>
        <p:spPr>
          <a:xfrm>
            <a:off x="4130210" y="6376142"/>
            <a:ext cx="3017173"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2×1</a:t>
            </a:r>
            <a:r>
              <a:rPr kumimoji="1" lang="ja-JP" altLang="en-US" sz="2000" dirty="0">
                <a:latin typeface="メイリオ" panose="020B0604030504040204" pitchFamily="50" charset="-128"/>
                <a:ea typeface="メイリオ" panose="020B0604030504040204" pitchFamily="50" charset="-128"/>
              </a:rPr>
              <a:t>となる（なぜか？）</a:t>
            </a:r>
          </a:p>
        </p:txBody>
      </p:sp>
      <p:sp>
        <p:nvSpPr>
          <p:cNvPr id="34" name="吹き出し: 四角形 33">
            <a:extLst>
              <a:ext uri="{FF2B5EF4-FFF2-40B4-BE49-F238E27FC236}">
                <a16:creationId xmlns:a16="http://schemas.microsoft.com/office/drawing/2014/main" id="{EE5ABFEE-A2D4-9FC7-EC18-8C525DB8FEB8}"/>
              </a:ext>
            </a:extLst>
          </p:cNvPr>
          <p:cNvSpPr/>
          <p:nvPr/>
        </p:nvSpPr>
        <p:spPr>
          <a:xfrm>
            <a:off x="8758282" y="5774724"/>
            <a:ext cx="1728112" cy="507716"/>
          </a:xfrm>
          <a:prstGeom prst="wedgeRectCallout">
            <a:avLst>
              <a:gd name="adj1" fmla="val -22757"/>
              <a:gd name="adj2" fmla="val -88130"/>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9ABDBA01-77F7-FC51-7002-E1FAA57DA00F}"/>
              </a:ext>
            </a:extLst>
          </p:cNvPr>
          <p:cNvSpPr txBox="1"/>
          <p:nvPr/>
        </p:nvSpPr>
        <p:spPr>
          <a:xfrm>
            <a:off x="5845407" y="419378"/>
            <a:ext cx="3346878"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Strang </a:t>
            </a:r>
            <a:r>
              <a:rPr kumimoji="1" lang="ja-JP" altLang="en-US" dirty="0">
                <a:latin typeface="メイリオ" panose="020B0604030504040204" pitchFamily="50" charset="-128"/>
                <a:ea typeface="メイリオ" panose="020B0604030504040204" pitchFamily="50" charset="-128"/>
              </a:rPr>
              <a:t>教養の線形代数 </a:t>
            </a:r>
            <a:r>
              <a:rPr kumimoji="1" lang="en-US" altLang="ja-JP" dirty="0">
                <a:latin typeface="メイリオ" panose="020B0604030504040204" pitchFamily="50" charset="-128"/>
                <a:ea typeface="メイリオ" panose="020B0604030504040204" pitchFamily="50" charset="-128"/>
              </a:rPr>
              <a:t>p.170</a:t>
            </a:r>
            <a:endParaRPr kumimoji="1" lang="ja-JP" altLang="en-US" dirty="0">
              <a:latin typeface="メイリオ" panose="020B0604030504040204" pitchFamily="50" charset="-128"/>
              <a:ea typeface="メイリオ" panose="020B0604030504040204" pitchFamily="50" charset="-128"/>
            </a:endParaRPr>
          </a:p>
        </p:txBody>
      </p:sp>
      <mc:AlternateContent xmlns:mc="http://schemas.openxmlformats.org/markup-compatibility/2006">
        <mc:Choice xmlns:a14="http://schemas.microsoft.com/office/drawing/2010/main" Requires="a14">
          <p:sp>
            <p:nvSpPr>
              <p:cNvPr id="26" name="テキスト ボックス 25">
                <a:extLst>
                  <a:ext uri="{FF2B5EF4-FFF2-40B4-BE49-F238E27FC236}">
                    <a16:creationId xmlns:a16="http://schemas.microsoft.com/office/drawing/2014/main" id="{2E4C4859-3ABE-5ED1-CE94-6E7CDB65422D}"/>
                  </a:ext>
                </a:extLst>
              </p:cNvPr>
              <p:cNvSpPr txBox="1"/>
              <p:nvPr/>
            </p:nvSpPr>
            <p:spPr>
              <a:xfrm>
                <a:off x="4840448" y="1140893"/>
                <a:ext cx="1792094" cy="11036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3,1</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26" name="テキスト ボックス 25">
                <a:extLst>
                  <a:ext uri="{FF2B5EF4-FFF2-40B4-BE49-F238E27FC236}">
                    <a16:creationId xmlns:a16="http://schemas.microsoft.com/office/drawing/2014/main" id="{2E4C4859-3ABE-5ED1-CE94-6E7CDB65422D}"/>
                  </a:ext>
                </a:extLst>
              </p:cNvPr>
              <p:cNvSpPr txBox="1">
                <a:spLocks noRot="1" noChangeAspect="1" noMove="1" noResize="1" noEditPoints="1" noAdjustHandles="1" noChangeArrowheads="1" noChangeShapeType="1" noTextEdit="1"/>
              </p:cNvSpPr>
              <p:nvPr/>
            </p:nvSpPr>
            <p:spPr>
              <a:xfrm>
                <a:off x="4840448" y="1140893"/>
                <a:ext cx="1792094" cy="1103635"/>
              </a:xfrm>
              <a:prstGeom prst="rect">
                <a:avLst/>
              </a:prstGeom>
              <a:blipFill>
                <a:blip r:embed="rId18"/>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1" name="テキスト ボックス 30">
                <a:extLst>
                  <a:ext uri="{FF2B5EF4-FFF2-40B4-BE49-F238E27FC236}">
                    <a16:creationId xmlns:a16="http://schemas.microsoft.com/office/drawing/2014/main" id="{C707D69C-DE69-7FFA-7D96-91EFFD1BFE6D}"/>
                  </a:ext>
                </a:extLst>
              </p:cNvPr>
              <p:cNvSpPr txBox="1"/>
              <p:nvPr/>
            </p:nvSpPr>
            <p:spPr>
              <a:xfrm>
                <a:off x="6391599" y="1101265"/>
                <a:ext cx="1763240" cy="1098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3,2</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31" name="テキスト ボックス 30">
                <a:extLst>
                  <a:ext uri="{FF2B5EF4-FFF2-40B4-BE49-F238E27FC236}">
                    <a16:creationId xmlns:a16="http://schemas.microsoft.com/office/drawing/2014/main" id="{C707D69C-DE69-7FFA-7D96-91EFFD1BFE6D}"/>
                  </a:ext>
                </a:extLst>
              </p:cNvPr>
              <p:cNvSpPr txBox="1">
                <a:spLocks noRot="1" noChangeAspect="1" noMove="1" noResize="1" noEditPoints="1" noAdjustHandles="1" noChangeArrowheads="1" noChangeShapeType="1" noTextEdit="1"/>
              </p:cNvSpPr>
              <p:nvPr/>
            </p:nvSpPr>
            <p:spPr>
              <a:xfrm>
                <a:off x="6391599" y="1101265"/>
                <a:ext cx="1763240" cy="1098314"/>
              </a:xfrm>
              <a:prstGeom prst="rect">
                <a:avLst/>
              </a:prstGeom>
              <a:blipFill>
                <a:blip r:embed="rId19"/>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6" name="テキスト ボックス 15">
                <a:extLst>
                  <a:ext uri="{FF2B5EF4-FFF2-40B4-BE49-F238E27FC236}">
                    <a16:creationId xmlns:a16="http://schemas.microsoft.com/office/drawing/2014/main" id="{1F1339E0-5EBA-72C3-7FC1-2F4F5E03E938}"/>
                  </a:ext>
                </a:extLst>
              </p:cNvPr>
              <p:cNvSpPr txBox="1"/>
              <p:nvPr/>
            </p:nvSpPr>
            <p:spPr>
              <a:xfrm>
                <a:off x="562160" y="2470169"/>
                <a:ext cx="6309932" cy="1098314"/>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𝑨</m:t>
                      </m:r>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1,1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2,1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3,1</m:t>
                                    </m:r>
                                  </m:sub>
                                </m:sSub>
                              </m:e>
                            </m:mr>
                          </m:m>
                        </m:e>
                      </m:d>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1,2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2,2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3,2</m:t>
                                    </m:r>
                                  </m:sub>
                                </m:sSub>
                              </m:e>
                            </m:mr>
                          </m:m>
                        </m:e>
                      </m:d>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i="1">
                              <a:latin typeface="Cambria Math" panose="02040503050406030204" pitchFamily="18" charset="0"/>
                              <a:ea typeface="メイリオ" panose="020B0604030504040204" pitchFamily="50" charset="-128"/>
                            </a:rPr>
                          </m:ctrlPr>
                        </m:sSubPr>
                        <m:e>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𝟏</m:t>
                              </m:r>
                            </m:sub>
                          </m:sSub>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r>
                        <a:rPr kumimoji="1" lang="en-US" altLang="ja-JP" sz="2400"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smtClean="0">
                              <a:latin typeface="Cambria Math" panose="02040503050406030204" pitchFamily="18" charset="0"/>
                              <a:ea typeface="メイリオ" panose="020B0604030504040204" pitchFamily="50" charset="-128"/>
                            </a:rPr>
                            <m:t>𝟐</m:t>
                          </m:r>
                        </m:sub>
                      </m:sSub>
                      <m:sSub>
                        <m:sSubPr>
                          <m:ctrlPr>
                            <a:rPr kumimoji="1" lang="en-US" altLang="ja-JP" sz="2400" i="1">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16" name="テキスト ボックス 15">
                <a:extLst>
                  <a:ext uri="{FF2B5EF4-FFF2-40B4-BE49-F238E27FC236}">
                    <a16:creationId xmlns:a16="http://schemas.microsoft.com/office/drawing/2014/main" id="{1F1339E0-5EBA-72C3-7FC1-2F4F5E03E938}"/>
                  </a:ext>
                </a:extLst>
              </p:cNvPr>
              <p:cNvSpPr txBox="1">
                <a:spLocks noRot="1" noChangeAspect="1" noMove="1" noResize="1" noEditPoints="1" noAdjustHandles="1" noChangeArrowheads="1" noChangeShapeType="1" noTextEdit="1"/>
              </p:cNvSpPr>
              <p:nvPr/>
            </p:nvSpPr>
            <p:spPr>
              <a:xfrm>
                <a:off x="562160" y="2470169"/>
                <a:ext cx="6309932" cy="1098314"/>
              </a:xfrm>
              <a:prstGeom prst="rect">
                <a:avLst/>
              </a:prstGeom>
              <a:blipFill>
                <a:blip r:embed="rId20"/>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36" name="テキスト ボックス 35">
                <a:extLst>
                  <a:ext uri="{FF2B5EF4-FFF2-40B4-BE49-F238E27FC236}">
                    <a16:creationId xmlns:a16="http://schemas.microsoft.com/office/drawing/2014/main" id="{A79D656E-3E43-50E8-5217-93052BF170C7}"/>
                  </a:ext>
                </a:extLst>
              </p:cNvPr>
              <p:cNvSpPr txBox="1"/>
              <p:nvPr/>
            </p:nvSpPr>
            <p:spPr>
              <a:xfrm>
                <a:off x="1581268" y="1917506"/>
                <a:ext cx="2766976" cy="369332"/>
              </a:xfrm>
              <a:prstGeom prst="rect">
                <a:avLst/>
              </a:prstGeom>
              <a:noFill/>
            </p:spPr>
            <p:txBody>
              <a:bodyPr wrap="none" rtlCol="0">
                <a:spAutoFit/>
              </a:bodyPr>
              <a:lstStyle/>
              <a:p>
                <a:pPr algn="l"/>
                <a14:m>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e>
                      <m:sub>
                        <m:r>
                          <a:rPr kumimoji="1" lang="en-US" altLang="ja-JP" b="1" i="1">
                            <a:latin typeface="Cambria Math" panose="02040503050406030204" pitchFamily="18" charset="0"/>
                            <a:ea typeface="メイリオ" panose="020B0604030504040204" pitchFamily="50" charset="-128"/>
                          </a:rPr>
                          <m:t>𝟏</m:t>
                        </m:r>
                      </m:sub>
                    </m:sSub>
                    <m:r>
                      <a:rPr kumimoji="1" lang="en-US" altLang="ja-JP" b="1" i="1">
                        <a:latin typeface="Cambria Math" panose="02040503050406030204" pitchFamily="18" charset="0"/>
                        <a:ea typeface="メイリオ" panose="020B0604030504040204" pitchFamily="50" charset="-128"/>
                      </a:rPr>
                      <m:t>,</m:t>
                    </m:r>
                    <m:sSub>
                      <m:sSubPr>
                        <m:ctrlPr>
                          <a:rPr kumimoji="1" lang="en-US" altLang="ja-JP" b="1" i="1">
                            <a:latin typeface="Cambria Math" panose="02040503050406030204" pitchFamily="18" charset="0"/>
                            <a:ea typeface="メイリオ" panose="020B0604030504040204" pitchFamily="50" charset="-128"/>
                          </a:rPr>
                        </m:ctrlPr>
                      </m:sSubPr>
                      <m:e>
                        <m:r>
                          <a:rPr kumimoji="1" lang="en-US" altLang="ja-JP" b="1" i="1">
                            <a:latin typeface="Cambria Math" panose="02040503050406030204" pitchFamily="18" charset="0"/>
                            <a:ea typeface="メイリオ" panose="020B0604030504040204" pitchFamily="50" charset="-128"/>
                          </a:rPr>
                          <m:t>𝒂</m:t>
                        </m:r>
                      </m:e>
                      <m:sub>
                        <m:r>
                          <a:rPr kumimoji="1" lang="en-US" altLang="ja-JP" b="1" i="1">
                            <a:latin typeface="Cambria Math" panose="02040503050406030204" pitchFamily="18" charset="0"/>
                            <a:ea typeface="メイリオ" panose="020B0604030504040204" pitchFamily="50" charset="-128"/>
                          </a:rPr>
                          <m:t>𝟐</m:t>
                        </m:r>
                      </m:sub>
                    </m:sSub>
                  </m:oMath>
                </a14:m>
                <a:r>
                  <a:rPr kumimoji="1" lang="ja-JP" altLang="en-US" dirty="0">
                    <a:latin typeface="メイリオ" panose="020B0604030504040204" pitchFamily="50" charset="-128"/>
                    <a:ea typeface="メイリオ" panose="020B0604030504040204" pitchFamily="50" charset="-128"/>
                  </a:rPr>
                  <a:t>のノルムは</a:t>
                </a:r>
                <a:r>
                  <a:rPr kumimoji="1" lang="en-US" altLang="ja-JP" dirty="0">
                    <a:latin typeface="メイリオ" panose="020B0604030504040204" pitchFamily="50" charset="-128"/>
                    <a:ea typeface="メイリオ" panose="020B0604030504040204" pitchFamily="50" charset="-128"/>
                  </a:rPr>
                  <a:t>1</a:t>
                </a:r>
                <a:r>
                  <a:rPr kumimoji="1" lang="ja-JP" altLang="en-US" dirty="0">
                    <a:latin typeface="メイリオ" panose="020B0604030504040204" pitchFamily="50" charset="-128"/>
                    <a:ea typeface="メイリオ" panose="020B0604030504040204" pitchFamily="50" charset="-128"/>
                  </a:rPr>
                  <a:t>とする</a:t>
                </a:r>
              </a:p>
            </p:txBody>
          </p:sp>
        </mc:Choice>
        <mc:Fallback>
          <p:sp>
            <p:nvSpPr>
              <p:cNvPr id="36" name="テキスト ボックス 35">
                <a:extLst>
                  <a:ext uri="{FF2B5EF4-FFF2-40B4-BE49-F238E27FC236}">
                    <a16:creationId xmlns:a16="http://schemas.microsoft.com/office/drawing/2014/main" id="{A79D656E-3E43-50E8-5217-93052BF170C7}"/>
                  </a:ext>
                </a:extLst>
              </p:cNvPr>
              <p:cNvSpPr txBox="1">
                <a:spLocks noRot="1" noChangeAspect="1" noMove="1" noResize="1" noEditPoints="1" noAdjustHandles="1" noChangeArrowheads="1" noChangeShapeType="1" noTextEdit="1"/>
              </p:cNvSpPr>
              <p:nvPr/>
            </p:nvSpPr>
            <p:spPr>
              <a:xfrm>
                <a:off x="1581268" y="1917506"/>
                <a:ext cx="2766976" cy="369332"/>
              </a:xfrm>
              <a:prstGeom prst="rect">
                <a:avLst/>
              </a:prstGeom>
              <a:blipFill>
                <a:blip r:embed="rId21"/>
                <a:stretch>
                  <a:fillRect t="-6667" r="-1542" b="-30000"/>
                </a:stretch>
              </a:blipFill>
            </p:spPr>
            <p:txBody>
              <a:bodyPr/>
              <a:lstStyle/>
              <a:p>
                <a:r>
                  <a:rPr lang="ja-JP" altLang="en-US">
                    <a:noFill/>
                  </a:rPr>
                  <a:t> </a:t>
                </a:r>
              </a:p>
            </p:txBody>
          </p:sp>
        </mc:Fallback>
      </mc:AlternateContent>
      <p:cxnSp>
        <p:nvCxnSpPr>
          <p:cNvPr id="43" name="直線コネクタ 42">
            <a:extLst>
              <a:ext uri="{FF2B5EF4-FFF2-40B4-BE49-F238E27FC236}">
                <a16:creationId xmlns:a16="http://schemas.microsoft.com/office/drawing/2014/main" id="{D161332D-F4AB-1A0A-ED27-06DCEAF7DB14}"/>
              </a:ext>
            </a:extLst>
          </p:cNvPr>
          <p:cNvCxnSpPr/>
          <p:nvPr/>
        </p:nvCxnSpPr>
        <p:spPr>
          <a:xfrm flipH="1" flipV="1">
            <a:off x="7938494" y="2809326"/>
            <a:ext cx="769785" cy="544191"/>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C158F48A-57D9-2E1E-616F-0ECDEC2940BD}"/>
              </a:ext>
            </a:extLst>
          </p:cNvPr>
          <p:cNvCxnSpPr>
            <a:cxnSpLocks/>
          </p:cNvCxnSpPr>
          <p:nvPr/>
        </p:nvCxnSpPr>
        <p:spPr>
          <a:xfrm flipV="1">
            <a:off x="8745915" y="3250189"/>
            <a:ext cx="1802936" cy="112172"/>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7D86ADD6-DC90-7DA0-A7B1-0586088ECB73}"/>
              </a:ext>
            </a:extLst>
          </p:cNvPr>
          <p:cNvCxnSpPr>
            <a:cxnSpLocks/>
          </p:cNvCxnSpPr>
          <p:nvPr/>
        </p:nvCxnSpPr>
        <p:spPr>
          <a:xfrm flipV="1">
            <a:off x="7937808" y="2714760"/>
            <a:ext cx="1849925" cy="107185"/>
          </a:xfrm>
          <a:prstGeom prst="line">
            <a:avLst/>
          </a:prstGeom>
          <a:ln>
            <a:prstDash val="dash"/>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36C9D89F-9F67-AF19-3DCB-17A8A672AA08}"/>
              </a:ext>
            </a:extLst>
          </p:cNvPr>
          <p:cNvCxnSpPr/>
          <p:nvPr/>
        </p:nvCxnSpPr>
        <p:spPr>
          <a:xfrm flipH="1" flipV="1">
            <a:off x="9794839" y="2711906"/>
            <a:ext cx="769785" cy="544191"/>
          </a:xfrm>
          <a:prstGeom prst="line">
            <a:avLst/>
          </a:prstGeom>
          <a:ln>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4" name="テキスト ボックス 53">
                <a:extLst>
                  <a:ext uri="{FF2B5EF4-FFF2-40B4-BE49-F238E27FC236}">
                    <a16:creationId xmlns:a16="http://schemas.microsoft.com/office/drawing/2014/main" id="{F6AADFE4-74F2-0059-2A6C-5BAB124531D3}"/>
                  </a:ext>
                </a:extLst>
              </p:cNvPr>
              <p:cNvSpPr txBox="1"/>
              <p:nvPr/>
            </p:nvSpPr>
            <p:spPr>
              <a:xfrm>
                <a:off x="10402371" y="3102853"/>
                <a:ext cx="584840"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i="1">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54" name="テキスト ボックス 53">
                <a:extLst>
                  <a:ext uri="{FF2B5EF4-FFF2-40B4-BE49-F238E27FC236}">
                    <a16:creationId xmlns:a16="http://schemas.microsoft.com/office/drawing/2014/main" id="{F6AADFE4-74F2-0059-2A6C-5BAB124531D3}"/>
                  </a:ext>
                </a:extLst>
              </p:cNvPr>
              <p:cNvSpPr txBox="1">
                <a:spLocks noRot="1" noChangeAspect="1" noMove="1" noResize="1" noEditPoints="1" noAdjustHandles="1" noChangeArrowheads="1" noChangeShapeType="1" noTextEdit="1"/>
              </p:cNvSpPr>
              <p:nvPr/>
            </p:nvSpPr>
            <p:spPr>
              <a:xfrm>
                <a:off x="10402371" y="3102853"/>
                <a:ext cx="584840" cy="461665"/>
              </a:xfrm>
              <a:prstGeom prst="rect">
                <a:avLst/>
              </a:prstGeom>
              <a:blipFill>
                <a:blip r:embed="rId22"/>
                <a:stretch>
                  <a:fillRect t="-7895" r="-19792"/>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5" name="テキスト ボックス 54">
                <a:extLst>
                  <a:ext uri="{FF2B5EF4-FFF2-40B4-BE49-F238E27FC236}">
                    <a16:creationId xmlns:a16="http://schemas.microsoft.com/office/drawing/2014/main" id="{A2ECBAF8-06B8-59B3-110C-7FD4588CC516}"/>
                  </a:ext>
                </a:extLst>
              </p:cNvPr>
              <p:cNvSpPr txBox="1"/>
              <p:nvPr/>
            </p:nvSpPr>
            <p:spPr>
              <a:xfrm>
                <a:off x="7537875" y="2557661"/>
                <a:ext cx="59195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acc>
                            <m:accPr>
                              <m:chr m:val="̂"/>
                              <m:ctrlPr>
                                <a:rPr kumimoji="1" lang="en-US" altLang="ja-JP" sz="2400" i="1">
                                  <a:latin typeface="Cambria Math" panose="02040503050406030204" pitchFamily="18" charset="0"/>
                                  <a:ea typeface="メイリオ" panose="020B0604030504040204" pitchFamily="50" charset="-128"/>
                                </a:rPr>
                              </m:ctrlPr>
                            </m:accPr>
                            <m:e>
                              <m:r>
                                <a:rPr kumimoji="1" lang="en-US" altLang="ja-JP" sz="2400" i="1">
                                  <a:latin typeface="Cambria Math" panose="02040503050406030204" pitchFamily="18" charset="0"/>
                                  <a:ea typeface="メイリオ" panose="020B0604030504040204" pitchFamily="50" charset="-128"/>
                                </a:rPr>
                                <m:t>𝑥</m:t>
                              </m:r>
                            </m:e>
                          </m:acc>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p:sp>
            <p:nvSpPr>
              <p:cNvPr id="55" name="テキスト ボックス 54">
                <a:extLst>
                  <a:ext uri="{FF2B5EF4-FFF2-40B4-BE49-F238E27FC236}">
                    <a16:creationId xmlns:a16="http://schemas.microsoft.com/office/drawing/2014/main" id="{A2ECBAF8-06B8-59B3-110C-7FD4588CC516}"/>
                  </a:ext>
                </a:extLst>
              </p:cNvPr>
              <p:cNvSpPr txBox="1">
                <a:spLocks noRot="1" noChangeAspect="1" noMove="1" noResize="1" noEditPoints="1" noAdjustHandles="1" noChangeArrowheads="1" noChangeShapeType="1" noTextEdit="1"/>
              </p:cNvSpPr>
              <p:nvPr/>
            </p:nvSpPr>
            <p:spPr>
              <a:xfrm>
                <a:off x="7537875" y="2557661"/>
                <a:ext cx="591957" cy="461665"/>
              </a:xfrm>
              <a:prstGeom prst="rect">
                <a:avLst/>
              </a:prstGeom>
              <a:blipFill>
                <a:blip r:embed="rId23"/>
                <a:stretch>
                  <a:fillRect t="-8000" r="-18557"/>
                </a:stretch>
              </a:blipFill>
            </p:spPr>
            <p:txBody>
              <a:bodyPr/>
              <a:lstStyle/>
              <a:p>
                <a:r>
                  <a:rPr lang="ja-JP" altLang="en-US">
                    <a:noFill/>
                  </a:rPr>
                  <a:t> </a:t>
                </a:r>
              </a:p>
            </p:txBody>
          </p:sp>
        </mc:Fallback>
      </mc:AlternateContent>
      <p:sp>
        <p:nvSpPr>
          <p:cNvPr id="56" name="テキスト ボックス 55">
            <a:extLst>
              <a:ext uri="{FF2B5EF4-FFF2-40B4-BE49-F238E27FC236}">
                <a16:creationId xmlns:a16="http://schemas.microsoft.com/office/drawing/2014/main" id="{1A207AF0-24AE-7E29-F338-3B410E853D7B}"/>
              </a:ext>
            </a:extLst>
          </p:cNvPr>
          <p:cNvSpPr txBox="1"/>
          <p:nvPr/>
        </p:nvSpPr>
        <p:spPr>
          <a:xfrm>
            <a:off x="8548041" y="3141026"/>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23643767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0A7E2C03-273E-8BDC-8296-C32919429FB6}"/>
              </a:ext>
            </a:extLst>
          </p:cNvPr>
          <p:cNvSpPr txBox="1"/>
          <p:nvPr/>
        </p:nvSpPr>
        <p:spPr>
          <a:xfrm>
            <a:off x="832022" y="428368"/>
            <a:ext cx="100540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演習</a:t>
            </a:r>
          </a:p>
        </p:txBody>
      </p:sp>
      <p:sp>
        <p:nvSpPr>
          <p:cNvPr id="3" name="テキスト ボックス 2">
            <a:extLst>
              <a:ext uri="{FF2B5EF4-FFF2-40B4-BE49-F238E27FC236}">
                <a16:creationId xmlns:a16="http://schemas.microsoft.com/office/drawing/2014/main" id="{CBD40FCD-160F-1E71-1D44-6F0CB3C046BB}"/>
              </a:ext>
            </a:extLst>
          </p:cNvPr>
          <p:cNvSpPr txBox="1"/>
          <p:nvPr/>
        </p:nvSpPr>
        <p:spPr>
          <a:xfrm>
            <a:off x="922638" y="1120346"/>
            <a:ext cx="911018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以下の場合、射影行列から射影を求める実装を以下の手順で行え</a:t>
            </a: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6454008-6855-6625-71C3-AFADC5A2D536}"/>
                  </a:ext>
                </a:extLst>
              </p:cNvPr>
              <p:cNvSpPr txBox="1"/>
              <p:nvPr/>
            </p:nvSpPr>
            <p:spPr>
              <a:xfrm>
                <a:off x="1367874" y="1834312"/>
                <a:ext cx="5970545" cy="974241"/>
              </a:xfrm>
              <a:prstGeom prst="rect">
                <a:avLst/>
              </a:prstGeom>
              <a:noFill/>
            </p:spPr>
            <p:txBody>
              <a:bodyPr wrap="none" lIns="0" tIns="0" rIns="0" bIns="0" rtlCol="0">
                <a:spAutoFit/>
              </a:bodyPr>
              <a:lstStyle/>
              <a:p>
                <a14:m>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r>
                                <m:rPr>
                                  <m:brk m:alnAt="7"/>
                                </m:rPr>
                                <a:rPr kumimoji="1" lang="en-US" altLang="ja-JP" sz="2400" b="0" i="1" smtClean="0">
                                  <a:latin typeface="Cambria Math" panose="02040503050406030204" pitchFamily="18" charset="0"/>
                                  <a:ea typeface="メイリオ" panose="020B0604030504040204" pitchFamily="50" charset="-128"/>
                                </a:rPr>
                                <m:t>1</m:t>
                              </m:r>
                            </m:e>
                          </m:mr>
                          <m:mr>
                            <m:e>
                              <m:r>
                                <a:rPr kumimoji="1" lang="en-US" altLang="ja-JP" sz="2400" b="0" i="1" smtClean="0">
                                  <a:latin typeface="Cambria Math" panose="02040503050406030204" pitchFamily="18" charset="0"/>
                                  <a:ea typeface="メイリオ" panose="020B0604030504040204" pitchFamily="50" charset="-128"/>
                                </a:rPr>
                                <m:t>1</m:t>
                              </m:r>
                            </m:e>
                          </m:mr>
                          <m:mr>
                            <m:e>
                              <m:r>
                                <a:rPr kumimoji="1" lang="en-US" altLang="ja-JP" sz="2400" b="0" i="1" smtClean="0">
                                  <a:latin typeface="Cambria Math" panose="02040503050406030204" pitchFamily="18" charset="0"/>
                                  <a:ea typeface="メイリオ" panose="020B0604030504040204" pitchFamily="50" charset="-128"/>
                                </a:rPr>
                                <m:t>1</m:t>
                              </m:r>
                            </m:e>
                          </m:mr>
                        </m:m>
                      </m:e>
                    </m:d>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a:latin typeface="Cambria Math" panose="02040503050406030204" pitchFamily="18" charset="0"/>
                        <a:ea typeface="メイリオ" panose="020B0604030504040204" pitchFamily="50" charset="-128"/>
                      </a:rPr>
                      <m:t>=</m:t>
                    </m:r>
                    <m:d>
                      <m:dPr>
                        <m:begChr m:val="["/>
                        <m:endChr m:val="]"/>
                        <m:ctrlPr>
                          <a:rPr kumimoji="1" lang="en-US" altLang="ja-JP" sz="2400" i="1">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r>
                                <m:rPr>
                                  <m:brk m:alnAt="7"/>
                                </m:rPr>
                                <a:rPr kumimoji="1" lang="en-US" altLang="ja-JP" sz="2400" b="0" i="1" smtClean="0">
                                  <a:latin typeface="Cambria Math" panose="02040503050406030204" pitchFamily="18" charset="0"/>
                                  <a:ea typeface="メイリオ" panose="020B0604030504040204" pitchFamily="50" charset="-128"/>
                                </a:rPr>
                                <m:t>0</m:t>
                              </m:r>
                            </m:e>
                          </m:mr>
                          <m:mr>
                            <m:e>
                              <m:r>
                                <a:rPr kumimoji="1" lang="en-US" altLang="ja-JP" sz="2400" b="0" i="1" smtClean="0">
                                  <a:latin typeface="Cambria Math" panose="02040503050406030204" pitchFamily="18" charset="0"/>
                                  <a:ea typeface="メイリオ" panose="020B0604030504040204" pitchFamily="50" charset="-128"/>
                                </a:rPr>
                                <m:t>1</m:t>
                              </m:r>
                            </m:e>
                          </m:mr>
                          <m:mr>
                            <m:e>
                              <m:r>
                                <a:rPr kumimoji="1" lang="en-US" altLang="ja-JP" sz="2400" b="0" i="1" smtClean="0">
                                  <a:latin typeface="Cambria Math" panose="02040503050406030204" pitchFamily="18" charset="0"/>
                                  <a:ea typeface="メイリオ" panose="020B0604030504040204" pitchFamily="50" charset="-128"/>
                                </a:rPr>
                                <m:t>2</m:t>
                              </m:r>
                            </m:e>
                          </m:mr>
                        </m:m>
                      </m:e>
                    </m:d>
                  </m:oMath>
                </a14:m>
                <a:r>
                  <a:rPr kumimoji="1" lang="ja-JP" altLang="en-US" sz="2400" dirty="0">
                    <a:latin typeface="メイリオ" panose="020B0604030504040204" pitchFamily="50" charset="-128"/>
                    <a:ea typeface="メイリオ" panose="020B0604030504040204" pitchFamily="50" charset="-128"/>
                  </a:rPr>
                  <a:t>から射影行列を実装する</a:t>
                </a:r>
              </a:p>
            </p:txBody>
          </p:sp>
        </mc:Choice>
        <mc:Fallback xmlns="">
          <p:sp>
            <p:nvSpPr>
              <p:cNvPr id="13" name="テキスト ボックス 12">
                <a:extLst>
                  <a:ext uri="{FF2B5EF4-FFF2-40B4-BE49-F238E27FC236}">
                    <a16:creationId xmlns:a16="http://schemas.microsoft.com/office/drawing/2014/main" id="{26454008-6855-6625-71C3-AFADC5A2D536}"/>
                  </a:ext>
                </a:extLst>
              </p:cNvPr>
              <p:cNvSpPr txBox="1">
                <a:spLocks noRot="1" noChangeAspect="1" noMove="1" noResize="1" noEditPoints="1" noAdjustHandles="1" noChangeArrowheads="1" noChangeShapeType="1" noTextEdit="1"/>
              </p:cNvSpPr>
              <p:nvPr/>
            </p:nvSpPr>
            <p:spPr>
              <a:xfrm>
                <a:off x="1367874" y="1834312"/>
                <a:ext cx="5970545" cy="974241"/>
              </a:xfrm>
              <a:prstGeom prst="rect">
                <a:avLst/>
              </a:prstGeom>
              <a:blipFill>
                <a:blip r:embed="rId2"/>
                <a:stretch>
                  <a:fillRect r="-306"/>
                </a:stretch>
              </a:blipFill>
            </p:spPr>
            <p:txBody>
              <a:bodyPr/>
              <a:lstStyle/>
              <a:p>
                <a:r>
                  <a:rPr lang="ja-JP" altLang="en-US">
                    <a:noFill/>
                  </a:rPr>
                  <a:t> </a:t>
                </a:r>
              </a:p>
            </p:txBody>
          </p:sp>
        </mc:Fallback>
      </mc:AlternateContent>
      <p:sp>
        <p:nvSpPr>
          <p:cNvPr id="14" name="テキスト ボックス 13">
            <a:extLst>
              <a:ext uri="{FF2B5EF4-FFF2-40B4-BE49-F238E27FC236}">
                <a16:creationId xmlns:a16="http://schemas.microsoft.com/office/drawing/2014/main" id="{7884206A-B26B-42B4-9002-AC005ED24E1F}"/>
              </a:ext>
            </a:extLst>
          </p:cNvPr>
          <p:cNvSpPr txBox="1"/>
          <p:nvPr/>
        </p:nvSpPr>
        <p:spPr>
          <a:xfrm>
            <a:off x="1288895" y="3633134"/>
            <a:ext cx="5653840" cy="830997"/>
          </a:xfrm>
          <a:prstGeom prst="rect">
            <a:avLst/>
          </a:prstGeom>
          <a:noFill/>
        </p:spPr>
        <p:txBody>
          <a:bodyPr wrap="square" rtlCol="0">
            <a:spAutoFit/>
          </a:bodyPr>
          <a:lstStyle/>
          <a:p>
            <a:pPr algn="l"/>
            <a:r>
              <a:rPr kumimoji="1" lang="ja-JP" altLang="en-US" sz="2400" dirty="0">
                <a:latin typeface="メイリオ" panose="020B0604030504040204" pitchFamily="50" charset="-128"/>
                <a:ea typeface="メイリオ" panose="020B0604030504040204" pitchFamily="50" charset="-128"/>
              </a:rPr>
              <a:t>変数</a:t>
            </a:r>
            <a:r>
              <a:rPr kumimoji="1" lang="en-US" altLang="ja-JP" sz="2400" dirty="0">
                <a:latin typeface="メイリオ" panose="020B0604030504040204" pitchFamily="50" charset="-128"/>
                <a:ea typeface="メイリオ" panose="020B0604030504040204" pitchFamily="50" charset="-128"/>
              </a:rPr>
              <a:t>b</a:t>
            </a:r>
            <a:r>
              <a:rPr kumimoji="1" lang="ja-JP" altLang="en-US" sz="2400" dirty="0">
                <a:latin typeface="メイリオ" panose="020B0604030504040204" pitchFamily="50" charset="-128"/>
                <a:ea typeface="メイリオ" panose="020B0604030504040204" pitchFamily="50" charset="-128"/>
              </a:rPr>
              <a:t>を与えると、</a:t>
            </a:r>
            <a:r>
              <a:rPr kumimoji="1" lang="en-US" altLang="ja-JP" sz="2400" dirty="0">
                <a:latin typeface="メイリオ" panose="020B0604030504040204" pitchFamily="50" charset="-128"/>
                <a:ea typeface="メイリオ" panose="020B0604030504040204" pitchFamily="50" charset="-128"/>
              </a:rPr>
              <a:t>p</a:t>
            </a:r>
            <a:r>
              <a:rPr kumimoji="1" lang="ja-JP" altLang="en-US" sz="2400" dirty="0">
                <a:latin typeface="メイリオ" panose="020B0604030504040204" pitchFamily="50" charset="-128"/>
                <a:ea typeface="メイリオ" panose="020B0604030504040204" pitchFamily="50" charset="-128"/>
              </a:rPr>
              <a:t>を計算する関数を実装する</a:t>
            </a:r>
          </a:p>
        </p:txBody>
      </p:sp>
      <p:sp>
        <p:nvSpPr>
          <p:cNvPr id="15" name="テキスト ボックス 14">
            <a:extLst>
              <a:ext uri="{FF2B5EF4-FFF2-40B4-BE49-F238E27FC236}">
                <a16:creationId xmlns:a16="http://schemas.microsoft.com/office/drawing/2014/main" id="{FC852CC5-F501-806A-B3B2-8299DB41ED9A}"/>
              </a:ext>
            </a:extLst>
          </p:cNvPr>
          <p:cNvSpPr txBox="1"/>
          <p:nvPr/>
        </p:nvSpPr>
        <p:spPr>
          <a:xfrm>
            <a:off x="1232131" y="5083465"/>
            <a:ext cx="4328429" cy="830997"/>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b=[6,0,0] </a:t>
            </a:r>
            <a:r>
              <a:rPr kumimoji="1" lang="ja-JP" altLang="en-US" sz="2400" dirty="0">
                <a:latin typeface="メイリオ" panose="020B0604030504040204" pitchFamily="50" charset="-128"/>
                <a:ea typeface="メイリオ" panose="020B0604030504040204" pitchFamily="50" charset="-128"/>
              </a:rPr>
              <a:t>のとき</a:t>
            </a:r>
            <a:r>
              <a:rPr kumimoji="1" lang="en-US" altLang="ja-JP" sz="2400" dirty="0">
                <a:latin typeface="メイリオ" panose="020B0604030504040204" pitchFamily="50" charset="-128"/>
                <a:ea typeface="メイリオ" panose="020B0604030504040204" pitchFamily="50" charset="-128"/>
              </a:rPr>
              <a:t>p=[5,2,-1]</a:t>
            </a:r>
          </a:p>
          <a:p>
            <a:pPr algn="l"/>
            <a:r>
              <a:rPr kumimoji="1" lang="ja-JP" altLang="en-US" sz="2400" dirty="0">
                <a:latin typeface="メイリオ" panose="020B0604030504040204" pitchFamily="50" charset="-128"/>
                <a:ea typeface="メイリオ" panose="020B0604030504040204" pitchFamily="50" charset="-128"/>
              </a:rPr>
              <a:t>になることを確認せよ</a:t>
            </a:r>
          </a:p>
        </p:txBody>
      </p:sp>
      <p:sp>
        <p:nvSpPr>
          <p:cNvPr id="16" name="矢印: 下 15">
            <a:extLst>
              <a:ext uri="{FF2B5EF4-FFF2-40B4-BE49-F238E27FC236}">
                <a16:creationId xmlns:a16="http://schemas.microsoft.com/office/drawing/2014/main" id="{FE502DA8-7D4E-8DB4-617E-C4F5D209BAB9}"/>
              </a:ext>
            </a:extLst>
          </p:cNvPr>
          <p:cNvSpPr/>
          <p:nvPr/>
        </p:nvSpPr>
        <p:spPr>
          <a:xfrm>
            <a:off x="3550508" y="3118220"/>
            <a:ext cx="881449" cy="310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矢印: 下 16">
            <a:extLst>
              <a:ext uri="{FF2B5EF4-FFF2-40B4-BE49-F238E27FC236}">
                <a16:creationId xmlns:a16="http://schemas.microsoft.com/office/drawing/2014/main" id="{6F621C3C-A20F-619E-E7F8-E5B0F5BB4489}"/>
              </a:ext>
            </a:extLst>
          </p:cNvPr>
          <p:cNvSpPr/>
          <p:nvPr/>
        </p:nvSpPr>
        <p:spPr>
          <a:xfrm>
            <a:off x="3550507" y="4515865"/>
            <a:ext cx="881449" cy="31078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0" name="図 19">
            <a:extLst>
              <a:ext uri="{FF2B5EF4-FFF2-40B4-BE49-F238E27FC236}">
                <a16:creationId xmlns:a16="http://schemas.microsoft.com/office/drawing/2014/main" id="{CF7602C0-9408-51FB-2741-84A3040838BE}"/>
              </a:ext>
            </a:extLst>
          </p:cNvPr>
          <p:cNvPicPr>
            <a:picLocks noChangeAspect="1"/>
          </p:cNvPicPr>
          <p:nvPr/>
        </p:nvPicPr>
        <p:blipFill>
          <a:blip r:embed="rId3"/>
          <a:stretch>
            <a:fillRect/>
          </a:stretch>
        </p:blipFill>
        <p:spPr>
          <a:xfrm>
            <a:off x="7195028" y="1862588"/>
            <a:ext cx="5154914" cy="2396531"/>
          </a:xfrm>
          <a:prstGeom prst="rect">
            <a:avLst/>
          </a:prstGeom>
        </p:spPr>
      </p:pic>
      <p:sp>
        <p:nvSpPr>
          <p:cNvPr id="4" name="テキスト ボックス 3">
            <a:extLst>
              <a:ext uri="{FF2B5EF4-FFF2-40B4-BE49-F238E27FC236}">
                <a16:creationId xmlns:a16="http://schemas.microsoft.com/office/drawing/2014/main" id="{40D3B528-3355-8644-5ED7-8289C55E1B1A}"/>
              </a:ext>
            </a:extLst>
          </p:cNvPr>
          <p:cNvSpPr txBox="1"/>
          <p:nvPr/>
        </p:nvSpPr>
        <p:spPr>
          <a:xfrm>
            <a:off x="2244989" y="454547"/>
            <a:ext cx="2611036"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projection.ipynb</a:t>
            </a: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28446822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B3C8D852-2B97-CCF5-8466-C6188A8D07FB}"/>
              </a:ext>
            </a:extLst>
          </p:cNvPr>
          <p:cNvSpPr txBox="1"/>
          <p:nvPr/>
        </p:nvSpPr>
        <p:spPr>
          <a:xfrm>
            <a:off x="681644" y="581891"/>
            <a:ext cx="471475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a:t>
            </a:r>
            <a:r>
              <a:rPr kumimoji="1" lang="en-US" altLang="ja-JP" sz="3200" dirty="0">
                <a:latin typeface="メイリオ" panose="020B0604030504040204" pitchFamily="50" charset="-128"/>
                <a:ea typeface="メイリオ" panose="020B0604030504040204" pitchFamily="50" charset="-128"/>
              </a:rPr>
              <a:t>bi plot</a:t>
            </a:r>
            <a:r>
              <a:rPr kumimoji="1" lang="ja-JP" altLang="en-US" sz="3200" dirty="0">
                <a:latin typeface="メイリオ" panose="020B0604030504040204" pitchFamily="50" charset="-128"/>
                <a:ea typeface="メイリオ" panose="020B0604030504040204" pitchFamily="50" charset="-128"/>
              </a:rPr>
              <a:t>の実装</a:t>
            </a:r>
          </a:p>
        </p:txBody>
      </p:sp>
      <p:sp>
        <p:nvSpPr>
          <p:cNvPr id="4" name="正方形/長方形 3">
            <a:extLst>
              <a:ext uri="{FF2B5EF4-FFF2-40B4-BE49-F238E27FC236}">
                <a16:creationId xmlns:a16="http://schemas.microsoft.com/office/drawing/2014/main" id="{6C5B6A01-D8D3-B7C1-4A1A-05E4CF79293F}"/>
              </a:ext>
            </a:extLst>
          </p:cNvPr>
          <p:cNvSpPr/>
          <p:nvPr/>
        </p:nvSpPr>
        <p:spPr>
          <a:xfrm rot="323160">
            <a:off x="1032972" y="3187198"/>
            <a:ext cx="3697291" cy="312885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5" name="直線矢印コネクタ 4">
            <a:extLst>
              <a:ext uri="{FF2B5EF4-FFF2-40B4-BE49-F238E27FC236}">
                <a16:creationId xmlns:a16="http://schemas.microsoft.com/office/drawing/2014/main" id="{091A3AF0-BDBD-807A-0627-E4B865DFFB78}"/>
              </a:ext>
            </a:extLst>
          </p:cNvPr>
          <p:cNvCxnSpPr>
            <a:cxnSpLocks/>
          </p:cNvCxnSpPr>
          <p:nvPr/>
        </p:nvCxnSpPr>
        <p:spPr>
          <a:xfrm flipH="1" flipV="1">
            <a:off x="1273221" y="4284019"/>
            <a:ext cx="897933" cy="753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直線矢印コネクタ 5">
            <a:extLst>
              <a:ext uri="{FF2B5EF4-FFF2-40B4-BE49-F238E27FC236}">
                <a16:creationId xmlns:a16="http://schemas.microsoft.com/office/drawing/2014/main" id="{BD38B0EC-CF79-2E96-24C1-48F7BF16A31F}"/>
              </a:ext>
            </a:extLst>
          </p:cNvPr>
          <p:cNvCxnSpPr>
            <a:cxnSpLocks/>
          </p:cNvCxnSpPr>
          <p:nvPr/>
        </p:nvCxnSpPr>
        <p:spPr>
          <a:xfrm flipV="1">
            <a:off x="2166954" y="4869413"/>
            <a:ext cx="2701993" cy="147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線コネクタ 6">
            <a:extLst>
              <a:ext uri="{FF2B5EF4-FFF2-40B4-BE49-F238E27FC236}">
                <a16:creationId xmlns:a16="http://schemas.microsoft.com/office/drawing/2014/main" id="{B4178BC0-8540-A2E5-F0C1-6A88A79AFD03}"/>
              </a:ext>
            </a:extLst>
          </p:cNvPr>
          <p:cNvCxnSpPr>
            <a:cxnSpLocks/>
          </p:cNvCxnSpPr>
          <p:nvPr/>
        </p:nvCxnSpPr>
        <p:spPr>
          <a:xfrm flipH="1">
            <a:off x="2171154" y="3285524"/>
            <a:ext cx="1089991" cy="1731015"/>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EE1158A9-97CB-742E-DBE2-24A8A2BB7D92}"/>
                  </a:ext>
                </a:extLst>
              </p:cNvPr>
              <p:cNvSpPr txBox="1"/>
              <p:nvPr/>
            </p:nvSpPr>
            <p:spPr>
              <a:xfrm>
                <a:off x="4815996" y="4699466"/>
                <a:ext cx="1174745" cy="400110"/>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PC1(</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Sub>
                  </m:oMath>
                </a14:m>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EE1158A9-97CB-742E-DBE2-24A8A2BB7D92}"/>
                  </a:ext>
                </a:extLst>
              </p:cNvPr>
              <p:cNvSpPr txBox="1">
                <a:spLocks noRot="1" noChangeAspect="1" noMove="1" noResize="1" noEditPoints="1" noAdjustHandles="1" noChangeArrowheads="1" noChangeShapeType="1" noTextEdit="1"/>
              </p:cNvSpPr>
              <p:nvPr/>
            </p:nvSpPr>
            <p:spPr>
              <a:xfrm>
                <a:off x="4815996" y="4699466"/>
                <a:ext cx="1174745" cy="400110"/>
              </a:xfrm>
              <a:prstGeom prst="rect">
                <a:avLst/>
              </a:prstGeom>
              <a:blipFill>
                <a:blip r:embed="rId2"/>
                <a:stretch>
                  <a:fillRect l="-5181" t="-9091" r="-4663" b="-25758"/>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D0823B19-F1DD-4B4D-3F1C-649A3E91FA0B}"/>
              </a:ext>
            </a:extLst>
          </p:cNvPr>
          <p:cNvCxnSpPr>
            <a:cxnSpLocks/>
          </p:cNvCxnSpPr>
          <p:nvPr/>
        </p:nvCxnSpPr>
        <p:spPr>
          <a:xfrm>
            <a:off x="3253433" y="3365361"/>
            <a:ext cx="0" cy="11153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0330BE4E-A194-05AC-280E-CE9C48E34E9D}"/>
              </a:ext>
            </a:extLst>
          </p:cNvPr>
          <p:cNvSpPr txBox="1"/>
          <p:nvPr/>
        </p:nvSpPr>
        <p:spPr>
          <a:xfrm>
            <a:off x="3022753" y="4301114"/>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10CB88E1-596E-AC09-E8C2-A2CBB37D96D9}"/>
                  </a:ext>
                </a:extLst>
              </p:cNvPr>
              <p:cNvSpPr txBox="1"/>
              <p:nvPr/>
            </p:nvSpPr>
            <p:spPr>
              <a:xfrm>
                <a:off x="865061" y="3910793"/>
                <a:ext cx="1174745"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PC2(</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Sub>
                  </m:oMath>
                </a14:m>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10CB88E1-596E-AC09-E8C2-A2CBB37D96D9}"/>
                  </a:ext>
                </a:extLst>
              </p:cNvPr>
              <p:cNvSpPr txBox="1">
                <a:spLocks noRot="1" noChangeAspect="1" noMove="1" noResize="1" noEditPoints="1" noAdjustHandles="1" noChangeArrowheads="1" noChangeShapeType="1" noTextEdit="1"/>
              </p:cNvSpPr>
              <p:nvPr/>
            </p:nvSpPr>
            <p:spPr>
              <a:xfrm>
                <a:off x="865061" y="3910793"/>
                <a:ext cx="1174745" cy="400110"/>
              </a:xfrm>
              <a:prstGeom prst="rect">
                <a:avLst/>
              </a:prstGeom>
              <a:blipFill>
                <a:blip r:embed="rId3"/>
                <a:stretch>
                  <a:fillRect l="-5699" t="-9231" r="-4145" b="-2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69398DE-E156-DC56-0879-97EE315633FF}"/>
                  </a:ext>
                </a:extLst>
              </p:cNvPr>
              <p:cNvSpPr txBox="1"/>
              <p:nvPr/>
            </p:nvSpPr>
            <p:spPr>
              <a:xfrm>
                <a:off x="3049546" y="2922220"/>
                <a:ext cx="47480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E69398DE-E156-DC56-0879-97EE315633FF}"/>
                  </a:ext>
                </a:extLst>
              </p:cNvPr>
              <p:cNvSpPr txBox="1">
                <a:spLocks noRot="1" noChangeAspect="1" noMove="1" noResize="1" noEditPoints="1" noAdjustHandles="1" noChangeArrowheads="1" noChangeShapeType="1" noTextEdit="1"/>
              </p:cNvSpPr>
              <p:nvPr/>
            </p:nvSpPr>
            <p:spPr>
              <a:xfrm>
                <a:off x="3049546" y="2922220"/>
                <a:ext cx="474809"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782CB3BA-D2AF-7415-4087-DBCA2F296280}"/>
                  </a:ext>
                </a:extLst>
              </p:cNvPr>
              <p:cNvSpPr txBox="1"/>
              <p:nvPr/>
            </p:nvSpPr>
            <p:spPr>
              <a:xfrm>
                <a:off x="3184100" y="4134926"/>
                <a:ext cx="47801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782CB3BA-D2AF-7415-4087-DBCA2F296280}"/>
                  </a:ext>
                </a:extLst>
              </p:cNvPr>
              <p:cNvSpPr txBox="1">
                <a:spLocks noRot="1" noChangeAspect="1" noMove="1" noResize="1" noEditPoints="1" noAdjustHandles="1" noChangeArrowheads="1" noChangeShapeType="1" noTextEdit="1"/>
              </p:cNvSpPr>
              <p:nvPr/>
            </p:nvSpPr>
            <p:spPr>
              <a:xfrm>
                <a:off x="3184100" y="4134926"/>
                <a:ext cx="478015" cy="461665"/>
              </a:xfrm>
              <a:prstGeom prst="rect">
                <a:avLst/>
              </a:prstGeom>
              <a:blipFill>
                <a:blip r:embed="rId5"/>
                <a:stretch>
                  <a:fillRect b="-6579"/>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838751AE-F2A9-6700-873A-D6D8F96FFD90}"/>
              </a:ext>
            </a:extLst>
          </p:cNvPr>
          <p:cNvSpPr txBox="1"/>
          <p:nvPr/>
        </p:nvSpPr>
        <p:spPr>
          <a:xfrm>
            <a:off x="10300084" y="5200271"/>
            <a:ext cx="923330" cy="553998"/>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(0,1,0)</a:t>
            </a:r>
            <a:endParaRPr kumimoji="1" lang="ja-JP" altLang="en-US" dirty="0">
              <a:latin typeface="メイリオ" panose="020B0604030504040204" pitchFamily="50" charset="-128"/>
              <a:ea typeface="メイリオ" panose="020B0604030504040204" pitchFamily="50" charset="-128"/>
            </a:endParaRPr>
          </a:p>
        </p:txBody>
      </p:sp>
      <p:cxnSp>
        <p:nvCxnSpPr>
          <p:cNvPr id="16" name="直線コネクタ 15">
            <a:extLst>
              <a:ext uri="{FF2B5EF4-FFF2-40B4-BE49-F238E27FC236}">
                <a16:creationId xmlns:a16="http://schemas.microsoft.com/office/drawing/2014/main" id="{C34E53BC-86C0-1D6F-9AD1-30CC07B4B153}"/>
              </a:ext>
            </a:extLst>
          </p:cNvPr>
          <p:cNvCxnSpPr>
            <a:cxnSpLocks/>
          </p:cNvCxnSpPr>
          <p:nvPr/>
        </p:nvCxnSpPr>
        <p:spPr>
          <a:xfrm>
            <a:off x="9033181" y="2844113"/>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5E0DF2A5-30C3-888D-1078-43CE5ABD3377}"/>
              </a:ext>
            </a:extLst>
          </p:cNvPr>
          <p:cNvCxnSpPr>
            <a:cxnSpLocks/>
          </p:cNvCxnSpPr>
          <p:nvPr/>
        </p:nvCxnSpPr>
        <p:spPr>
          <a:xfrm flipH="1">
            <a:off x="7452031" y="4253813"/>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0B3D5EA-BD62-856F-CD47-A471722FF635}"/>
              </a:ext>
            </a:extLst>
          </p:cNvPr>
          <p:cNvCxnSpPr>
            <a:cxnSpLocks/>
          </p:cNvCxnSpPr>
          <p:nvPr/>
        </p:nvCxnSpPr>
        <p:spPr>
          <a:xfrm flipH="1" flipV="1">
            <a:off x="9033181" y="4253813"/>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9" name="正方形/長方形 18">
            <a:extLst>
              <a:ext uri="{FF2B5EF4-FFF2-40B4-BE49-F238E27FC236}">
                <a16:creationId xmlns:a16="http://schemas.microsoft.com/office/drawing/2014/main" id="{43C920DD-9FAF-824F-7FEC-8CFB23CAC50C}"/>
              </a:ext>
            </a:extLst>
          </p:cNvPr>
          <p:cNvSpPr/>
          <p:nvPr/>
        </p:nvSpPr>
        <p:spPr>
          <a:xfrm rot="19396107">
            <a:off x="8464584" y="3753349"/>
            <a:ext cx="1285355" cy="176492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テキスト ボックス 19">
            <a:extLst>
              <a:ext uri="{FF2B5EF4-FFF2-40B4-BE49-F238E27FC236}">
                <a16:creationId xmlns:a16="http://schemas.microsoft.com/office/drawing/2014/main" id="{5D94E92A-9D44-F1DB-5A60-E19583A6AF26}"/>
              </a:ext>
            </a:extLst>
          </p:cNvPr>
          <p:cNvSpPr txBox="1"/>
          <p:nvPr/>
        </p:nvSpPr>
        <p:spPr>
          <a:xfrm>
            <a:off x="7864464" y="5112023"/>
            <a:ext cx="668773" cy="400110"/>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PC1</a:t>
            </a:r>
            <a:endParaRPr kumimoji="1" lang="ja-JP" altLang="en-US" sz="20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1A5C12AB-D378-79B9-E15E-7F9FBDEF9907}"/>
              </a:ext>
            </a:extLst>
          </p:cNvPr>
          <p:cNvSpPr txBox="1"/>
          <p:nvPr/>
        </p:nvSpPr>
        <p:spPr>
          <a:xfrm>
            <a:off x="9970340" y="4042210"/>
            <a:ext cx="668773" cy="400110"/>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PC2</a:t>
            </a:r>
            <a:endParaRPr kumimoji="1" lang="ja-JP" altLang="en-US" sz="2000" dirty="0">
              <a:latin typeface="メイリオ" panose="020B0604030504040204" pitchFamily="50" charset="-128"/>
              <a:ea typeface="メイリオ" panose="020B0604030504040204" pitchFamily="50" charset="-128"/>
            </a:endParaRPr>
          </a:p>
        </p:txBody>
      </p:sp>
      <p:sp>
        <p:nvSpPr>
          <p:cNvPr id="22" name="テキスト ボックス 21">
            <a:extLst>
              <a:ext uri="{FF2B5EF4-FFF2-40B4-BE49-F238E27FC236}">
                <a16:creationId xmlns:a16="http://schemas.microsoft.com/office/drawing/2014/main" id="{2EDB9911-893A-0DDA-74C0-A41045E8B570}"/>
              </a:ext>
            </a:extLst>
          </p:cNvPr>
          <p:cNvSpPr txBox="1"/>
          <p:nvPr/>
        </p:nvSpPr>
        <p:spPr>
          <a:xfrm>
            <a:off x="6647277" y="5147827"/>
            <a:ext cx="1154162" cy="553998"/>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(1,0,0)</a:t>
            </a:r>
            <a:endParaRPr kumimoji="1" lang="ja-JP" altLang="en-US" dirty="0">
              <a:latin typeface="メイリオ" panose="020B0604030504040204" pitchFamily="50" charset="-128"/>
              <a:ea typeface="メイリオ" panose="020B0604030504040204" pitchFamily="50" charset="-128"/>
            </a:endParaRPr>
          </a:p>
        </p:txBody>
      </p:sp>
      <p:sp>
        <p:nvSpPr>
          <p:cNvPr id="23" name="テキスト ボックス 22">
            <a:extLst>
              <a:ext uri="{FF2B5EF4-FFF2-40B4-BE49-F238E27FC236}">
                <a16:creationId xmlns:a16="http://schemas.microsoft.com/office/drawing/2014/main" id="{AFDC6C27-5832-873B-FB40-1F17DADBFF36}"/>
              </a:ext>
            </a:extLst>
          </p:cNvPr>
          <p:cNvSpPr txBox="1"/>
          <p:nvPr/>
        </p:nvSpPr>
        <p:spPr>
          <a:xfrm>
            <a:off x="8437847" y="2288790"/>
            <a:ext cx="1338828"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endParaRPr kumimoji="1" lang="en-US" altLang="ja-JP" dirty="0">
              <a:latin typeface="メイリオ" panose="020B0604030504040204" pitchFamily="50" charset="-128"/>
              <a:ea typeface="メイリオ" panose="020B0604030504040204" pitchFamily="50" charset="-128"/>
            </a:endParaRPr>
          </a:p>
          <a:p>
            <a:pPr algn="l"/>
            <a:r>
              <a:rPr kumimoji="1" lang="en-US" altLang="ja-JP" dirty="0">
                <a:latin typeface="メイリオ" panose="020B0604030504040204" pitchFamily="50" charset="-128"/>
                <a:ea typeface="メイリオ" panose="020B0604030504040204" pitchFamily="50" charset="-128"/>
              </a:rPr>
              <a:t>(0,0,1)</a:t>
            </a:r>
            <a:endParaRPr kumimoji="1" lang="ja-JP" altLang="en-US" dirty="0">
              <a:latin typeface="メイリオ" panose="020B0604030504040204" pitchFamily="50" charset="-128"/>
              <a:ea typeface="メイリオ" panose="020B0604030504040204" pitchFamily="50" charset="-128"/>
            </a:endParaRPr>
          </a:p>
        </p:txBody>
      </p:sp>
      <p:cxnSp>
        <p:nvCxnSpPr>
          <p:cNvPr id="24" name="直線矢印コネクタ 23">
            <a:extLst>
              <a:ext uri="{FF2B5EF4-FFF2-40B4-BE49-F238E27FC236}">
                <a16:creationId xmlns:a16="http://schemas.microsoft.com/office/drawing/2014/main" id="{4ABA00CF-5F24-F535-C188-BAEB83C29959}"/>
              </a:ext>
            </a:extLst>
          </p:cNvPr>
          <p:cNvCxnSpPr>
            <a:cxnSpLocks/>
          </p:cNvCxnSpPr>
          <p:nvPr/>
        </p:nvCxnSpPr>
        <p:spPr>
          <a:xfrm flipV="1">
            <a:off x="9033181" y="4199290"/>
            <a:ext cx="963208" cy="44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直線矢印コネクタ 24">
            <a:extLst>
              <a:ext uri="{FF2B5EF4-FFF2-40B4-BE49-F238E27FC236}">
                <a16:creationId xmlns:a16="http://schemas.microsoft.com/office/drawing/2014/main" id="{A45AD926-991B-A1E5-5FFA-A8EFE919F3A4}"/>
              </a:ext>
            </a:extLst>
          </p:cNvPr>
          <p:cNvCxnSpPr>
            <a:cxnSpLocks/>
            <a:endCxn id="20" idx="0"/>
          </p:cNvCxnSpPr>
          <p:nvPr/>
        </p:nvCxnSpPr>
        <p:spPr>
          <a:xfrm flipH="1">
            <a:off x="8198851" y="4253813"/>
            <a:ext cx="834330" cy="8582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6" name="テキスト ボックス 25">
            <a:extLst>
              <a:ext uri="{FF2B5EF4-FFF2-40B4-BE49-F238E27FC236}">
                <a16:creationId xmlns:a16="http://schemas.microsoft.com/office/drawing/2014/main" id="{D37C1D11-3577-7580-433B-3C3E26E64FD6}"/>
              </a:ext>
            </a:extLst>
          </p:cNvPr>
          <p:cNvSpPr txBox="1"/>
          <p:nvPr/>
        </p:nvSpPr>
        <p:spPr>
          <a:xfrm>
            <a:off x="736160" y="1229757"/>
            <a:ext cx="10229108" cy="830997"/>
          </a:xfrm>
          <a:prstGeom prst="rect">
            <a:avLst/>
          </a:prstGeom>
          <a:noFill/>
        </p:spPr>
        <p:txBody>
          <a:bodyPr wrap="square" rtlCol="0">
            <a:spAutoFit/>
          </a:bodyPr>
          <a:lstStyle/>
          <a:p>
            <a:pPr algn="l"/>
            <a:r>
              <a:rPr kumimoji="1" lang="en-US" altLang="ja-JP" sz="2400" dirty="0">
                <a:latin typeface="メイリオ" panose="020B0604030504040204" pitchFamily="50" charset="-128"/>
                <a:ea typeface="メイリオ" panose="020B0604030504040204" pitchFamily="50" charset="-128"/>
              </a:rPr>
              <a:t>bi plot</a:t>
            </a:r>
            <a:r>
              <a:rPr kumimoji="1" lang="ja-JP" altLang="en-US" sz="2400" dirty="0">
                <a:latin typeface="メイリオ" panose="020B0604030504040204" pitchFamily="50" charset="-128"/>
                <a:ea typeface="メイリオ" panose="020B0604030504040204" pitchFamily="50" charset="-128"/>
              </a:rPr>
              <a:t>は，データ空間で主成分ベクトル平面にデータ空間軸（単位ベクトル）を射影することでした。</a:t>
            </a:r>
          </a:p>
        </p:txBody>
      </p:sp>
      <p:sp>
        <p:nvSpPr>
          <p:cNvPr id="27" name="矢印: 右 26">
            <a:extLst>
              <a:ext uri="{FF2B5EF4-FFF2-40B4-BE49-F238E27FC236}">
                <a16:creationId xmlns:a16="http://schemas.microsoft.com/office/drawing/2014/main" id="{EDB97588-7AE6-3560-864F-8C89FF8622A3}"/>
              </a:ext>
            </a:extLst>
          </p:cNvPr>
          <p:cNvSpPr/>
          <p:nvPr/>
        </p:nvSpPr>
        <p:spPr>
          <a:xfrm>
            <a:off x="6102955" y="3635329"/>
            <a:ext cx="479474" cy="8453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F39D8E67-A31C-7139-F1E4-6606D663CC73}"/>
                  </a:ext>
                </a:extLst>
              </p:cNvPr>
              <p:cNvSpPr txBox="1"/>
              <p:nvPr/>
            </p:nvSpPr>
            <p:spPr>
              <a:xfrm>
                <a:off x="3662115" y="2955591"/>
                <a:ext cx="5469767" cy="1015663"/>
              </a:xfrm>
              <a:prstGeom prst="rect">
                <a:avLst/>
              </a:prstGeom>
              <a:noFill/>
            </p:spPr>
            <p:txBody>
              <a:bodyPr wrap="none" rtlCol="0">
                <a:spAutoFit/>
              </a:bodyPr>
              <a:lstStyle/>
              <a:p>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oMath>
                </a14:m>
                <a:r>
                  <a:rPr kumimoji="1" lang="ja-JP" altLang="en-US" sz="2000" dirty="0">
                    <a:latin typeface="メイリオ" panose="020B0604030504040204" pitchFamily="50" charset="-128"/>
                    <a:ea typeface="メイリオ" panose="020B0604030504040204" pitchFamily="50" charset="-128"/>
                  </a:rPr>
                  <a:t>：カスタード，カラメル，生クリーム</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データ空間のすべての次元を</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oMath>
                </a14:m>
                <a:r>
                  <a:rPr kumimoji="1" lang="ja-JP" altLang="en-US" sz="2000" dirty="0">
                    <a:latin typeface="メイリオ" panose="020B0604030504040204" pitchFamily="50" charset="-128"/>
                    <a:ea typeface="メイリオ" panose="020B0604030504040204" pitchFamily="50" charset="-128"/>
                  </a:rPr>
                  <a:t>として射影する</a:t>
                </a:r>
              </a:p>
              <a:p>
                <a:pPr algn="l"/>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F39D8E67-A31C-7139-F1E4-6606D663CC73}"/>
                  </a:ext>
                </a:extLst>
              </p:cNvPr>
              <p:cNvSpPr txBox="1">
                <a:spLocks noRot="1" noChangeAspect="1" noMove="1" noResize="1" noEditPoints="1" noAdjustHandles="1" noChangeArrowheads="1" noChangeShapeType="1" noTextEdit="1"/>
              </p:cNvSpPr>
              <p:nvPr/>
            </p:nvSpPr>
            <p:spPr>
              <a:xfrm>
                <a:off x="3662115" y="2955591"/>
                <a:ext cx="5469767" cy="1015663"/>
              </a:xfrm>
              <a:prstGeom prst="rect">
                <a:avLst/>
              </a:prstGeom>
              <a:blipFill>
                <a:blip r:embed="rId6"/>
                <a:stretch>
                  <a:fillRect l="-1226" t="-3614" r="-446"/>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534069C8-09E0-C674-F7B6-1609DCC71D68}"/>
              </a:ext>
            </a:extLst>
          </p:cNvPr>
          <p:cNvSpPr txBox="1"/>
          <p:nvPr/>
        </p:nvSpPr>
        <p:spPr>
          <a:xfrm>
            <a:off x="6613708" y="5970233"/>
            <a:ext cx="4838945"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データ空間軸を単位ベクトルとするとすべて</a:t>
            </a:r>
            <a:r>
              <a:rPr kumimoji="1" lang="en-US" altLang="ja-JP" sz="2000" b="1" i="1" u="sng" dirty="0">
                <a:latin typeface="メイリオ" panose="020B0604030504040204" pitchFamily="50" charset="-128"/>
                <a:ea typeface="メイリオ" panose="020B0604030504040204" pitchFamily="50" charset="-128"/>
              </a:rPr>
              <a:t>one hot</a:t>
            </a:r>
            <a:r>
              <a:rPr kumimoji="1" lang="ja-JP" altLang="en-US" sz="2000" dirty="0">
                <a:latin typeface="メイリオ" panose="020B0604030504040204" pitchFamily="50" charset="-128"/>
                <a:ea typeface="メイリオ" panose="020B0604030504040204" pitchFamily="50" charset="-128"/>
              </a:rPr>
              <a:t>になる！</a:t>
            </a:r>
          </a:p>
        </p:txBody>
      </p:sp>
    </p:spTree>
    <p:extLst>
      <p:ext uri="{BB962C8B-B14F-4D97-AF65-F5344CB8AC3E}">
        <p14:creationId xmlns:p14="http://schemas.microsoft.com/office/powerpoint/2010/main" val="15541528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a:extLst>
              <a:ext uri="{FF2B5EF4-FFF2-40B4-BE49-F238E27FC236}">
                <a16:creationId xmlns:a16="http://schemas.microsoft.com/office/drawing/2014/main" id="{6547D6BF-12BC-89F0-A5EF-CE81A89CC3AE}"/>
              </a:ext>
            </a:extLst>
          </p:cNvPr>
          <p:cNvSpPr txBox="1"/>
          <p:nvPr/>
        </p:nvSpPr>
        <p:spPr>
          <a:xfrm>
            <a:off x="393051" y="1232614"/>
            <a:ext cx="10515443" cy="1323439"/>
          </a:xfrm>
          <a:prstGeom prst="rect">
            <a:avLst/>
          </a:prstGeom>
          <a:noFill/>
        </p:spPr>
        <p:txBody>
          <a:bodyPr wrap="square" rtlCol="0">
            <a:spAutoFit/>
          </a:bodyPr>
          <a:lstStyle/>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データ空間上の主成分ベクトル平面にデータ空間軸を全部（次元数分）射影（データ空間軸は</a:t>
            </a:r>
            <a:r>
              <a:rPr kumimoji="1" lang="en-US" altLang="ja-JP" sz="2000" dirty="0">
                <a:latin typeface="メイリオ" panose="020B0604030504040204" pitchFamily="50" charset="-128"/>
                <a:ea typeface="メイリオ" panose="020B0604030504040204" pitchFamily="50" charset="-128"/>
              </a:rPr>
              <a:t>one hot </a:t>
            </a:r>
            <a:r>
              <a:rPr kumimoji="1" lang="ja-JP" altLang="en-US" sz="2000" dirty="0">
                <a:latin typeface="メイリオ" panose="020B0604030504040204" pitchFamily="50" charset="-128"/>
                <a:ea typeface="メイリオ" panose="020B0604030504040204" pitchFamily="50" charset="-128"/>
              </a:rPr>
              <a:t>ベクトル）</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000" dirty="0">
                <a:latin typeface="メイリオ" panose="020B0604030504040204" pitchFamily="50" charset="-128"/>
                <a:ea typeface="メイリオ" panose="020B0604030504040204" pitchFamily="50" charset="-128"/>
              </a:rPr>
              <a:t>射影ベクトルを長さの降順にソートして、</a:t>
            </a:r>
            <a:r>
              <a:rPr kumimoji="1" lang="en-US" altLang="ja-JP" sz="2000" dirty="0">
                <a:latin typeface="メイリオ" panose="020B0604030504040204" pitchFamily="50" charset="-128"/>
                <a:ea typeface="メイリオ" panose="020B0604030504040204" pitchFamily="50" charset="-128"/>
              </a:rPr>
              <a:t>top n</a:t>
            </a:r>
            <a:r>
              <a:rPr kumimoji="1" lang="ja-JP" altLang="en-US" sz="2000" dirty="0">
                <a:latin typeface="メイリオ" panose="020B0604030504040204" pitchFamily="50" charset="-128"/>
                <a:ea typeface="メイリオ" panose="020B0604030504040204" pitchFamily="50" charset="-128"/>
              </a:rPr>
              <a:t>だけ抽出</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en-US" altLang="ja-JP" sz="2000" dirty="0">
                <a:latin typeface="メイリオ" panose="020B0604030504040204" pitchFamily="50" charset="-128"/>
                <a:ea typeface="メイリオ" panose="020B0604030504040204" pitchFamily="50" charset="-128"/>
              </a:rPr>
              <a:t>Top n </a:t>
            </a:r>
            <a:r>
              <a:rPr kumimoji="1" lang="ja-JP" altLang="en-US" sz="2000" dirty="0">
                <a:latin typeface="メイリオ" panose="020B0604030504040204" pitchFamily="50" charset="-128"/>
                <a:ea typeface="メイリオ" panose="020B0604030504040204" pitchFamily="50" charset="-128"/>
              </a:rPr>
              <a:t>射影ベクトルを主成分平面に変換</a:t>
            </a:r>
          </a:p>
        </p:txBody>
      </p:sp>
      <p:sp>
        <p:nvSpPr>
          <p:cNvPr id="2" name="テキスト ボックス 1">
            <a:extLst>
              <a:ext uri="{FF2B5EF4-FFF2-40B4-BE49-F238E27FC236}">
                <a16:creationId xmlns:a16="http://schemas.microsoft.com/office/drawing/2014/main" id="{9E19ED11-05D9-7F8E-02C4-B6D01A12364B}"/>
              </a:ext>
            </a:extLst>
          </p:cNvPr>
          <p:cNvSpPr txBox="1"/>
          <p:nvPr/>
        </p:nvSpPr>
        <p:spPr>
          <a:xfrm>
            <a:off x="393051" y="162375"/>
            <a:ext cx="758733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主成分分析</a:t>
            </a:r>
            <a:r>
              <a:rPr kumimoji="1" lang="en-US" altLang="ja-JP" sz="3200" dirty="0">
                <a:latin typeface="メイリオ" panose="020B0604030504040204" pitchFamily="50" charset="-128"/>
                <a:ea typeface="メイリオ" panose="020B0604030504040204" pitchFamily="50" charset="-128"/>
              </a:rPr>
              <a:t>bi plot</a:t>
            </a:r>
            <a:r>
              <a:rPr kumimoji="1" lang="ja-JP" altLang="en-US" sz="3200" dirty="0">
                <a:latin typeface="メイリオ" panose="020B0604030504040204" pitchFamily="50" charset="-128"/>
                <a:ea typeface="メイリオ" panose="020B0604030504040204" pitchFamily="50" charset="-128"/>
              </a:rPr>
              <a:t>の実装：アルゴリズム</a:t>
            </a:r>
          </a:p>
        </p:txBody>
      </p:sp>
      <p:sp>
        <p:nvSpPr>
          <p:cNvPr id="4" name="テキスト ボックス 3">
            <a:extLst>
              <a:ext uri="{FF2B5EF4-FFF2-40B4-BE49-F238E27FC236}">
                <a16:creationId xmlns:a16="http://schemas.microsoft.com/office/drawing/2014/main" id="{8175C632-2E41-08C5-3709-B121B1950485}"/>
              </a:ext>
            </a:extLst>
          </p:cNvPr>
          <p:cNvSpPr txBox="1"/>
          <p:nvPr/>
        </p:nvSpPr>
        <p:spPr>
          <a:xfrm>
            <a:off x="393051" y="816162"/>
            <a:ext cx="5381025"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tsukurepo_pca_biplotProjection.py</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BD71B31F-92B6-76C6-393A-EAB5C96F0BA9}"/>
                  </a:ext>
                </a:extLst>
              </p:cNvPr>
              <p:cNvSpPr txBox="1"/>
              <p:nvPr/>
            </p:nvSpPr>
            <p:spPr>
              <a:xfrm>
                <a:off x="479691" y="2694076"/>
                <a:ext cx="12277207" cy="4291046"/>
              </a:xfrm>
              <a:prstGeom prst="rect">
                <a:avLst/>
              </a:prstGeom>
              <a:noFill/>
            </p:spPr>
            <p:txBody>
              <a:bodyPr wrap="none" rtlCol="0">
                <a:spAutoFit/>
              </a:bodyPr>
              <a:lstStyle/>
              <a:p>
                <a:pPr algn="l"/>
                <a:r>
                  <a:rPr kumimoji="1" lang="en-US" altLang="ja-JP" sz="1600" dirty="0">
                    <a:latin typeface="メイリオ" panose="020B0604030504040204" pitchFamily="50" charset="-128"/>
                    <a:ea typeface="メイリオ" panose="020B0604030504040204" pitchFamily="50" charset="-128"/>
                  </a:rPr>
                  <a:t>vocab_e = </a:t>
                </a:r>
                <a:r>
                  <a:rPr kumimoji="1" lang="en-US" altLang="ja-JP" sz="1600" dirty="0" err="1">
                    <a:latin typeface="メイリオ" panose="020B0604030504040204" pitchFamily="50" charset="-128"/>
                    <a:ea typeface="メイリオ" panose="020B0604030504040204" pitchFamily="50" charset="-128"/>
                  </a:rPr>
                  <a:t>np.eye</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len</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feature_names</a:t>
                </a:r>
                <a:r>
                  <a:rPr kumimoji="1" lang="en-US" altLang="ja-JP" sz="1600" dirty="0">
                    <a:latin typeface="メイリオ" panose="020B0604030504040204" pitchFamily="50" charset="-128"/>
                    <a:ea typeface="メイリオ" panose="020B0604030504040204" pitchFamily="50" charset="-128"/>
                  </a:rPr>
                  <a:t>)) : </a:t>
                </a:r>
                <a:r>
                  <a:rPr kumimoji="1" lang="ja-JP" altLang="en-US" sz="1600" dirty="0">
                    <a:latin typeface="メイリオ" panose="020B0604030504040204" pitchFamily="50" charset="-128"/>
                    <a:ea typeface="メイリオ" panose="020B0604030504040204" pitchFamily="50" charset="-128"/>
                  </a:rPr>
                  <a:t>データ空間の次元数の単位行列を作成（各列がデータ空間軸 </a:t>
                </a:r>
                <a:r>
                  <a:rPr kumimoji="1" lang="en-US" altLang="ja-JP" sz="1600" dirty="0">
                    <a:latin typeface="メイリオ" panose="020B0604030504040204" pitchFamily="50" charset="-128"/>
                    <a:ea typeface="メイリオ" panose="020B0604030504040204" pitchFamily="50" charset="-128"/>
                  </a:rPr>
                  <a:t>one hot)</a:t>
                </a:r>
              </a:p>
              <a:p>
                <a:r>
                  <a:rPr kumimoji="1" lang="en-US" altLang="ja-JP" sz="1600" dirty="0">
                    <a:latin typeface="メイリオ" panose="020B0604030504040204" pitchFamily="50" charset="-128"/>
                    <a:ea typeface="メイリオ" panose="020B0604030504040204" pitchFamily="50" charset="-128"/>
                  </a:rPr>
                  <a:t>A=</a:t>
                </a:r>
                <a:r>
                  <a:rPr kumimoji="1" lang="en-US" altLang="ja-JP" sz="1600" dirty="0" err="1">
                    <a:latin typeface="メイリオ" panose="020B0604030504040204" pitchFamily="50" charset="-128"/>
                    <a:ea typeface="メイリオ" panose="020B0604030504040204" pitchFamily="50" charset="-128"/>
                  </a:rPr>
                  <a:t>pca.components</a:t>
                </a:r>
                <a:r>
                  <a:rPr kumimoji="1" lang="en-US" altLang="ja-JP" sz="1600" dirty="0">
                    <a:latin typeface="メイリオ" panose="020B0604030504040204" pitchFamily="50" charset="-128"/>
                    <a:ea typeface="メイリオ" panose="020B0604030504040204" pitchFamily="50" charset="-128"/>
                  </a:rPr>
                  <a:t>_[:2,:].T : </a:t>
                </a:r>
                <a14:m>
                  <m:oMath xmlns:m="http://schemas.openxmlformats.org/officeDocument/2006/math">
                    <m:r>
                      <a:rPr kumimoji="1" lang="en-US" altLang="ja-JP" sz="1600" b="1" i="1" smtClean="0">
                        <a:latin typeface="Cambria Math" panose="02040503050406030204" pitchFamily="18" charset="0"/>
                        <a:ea typeface="メイリオ" panose="020B0604030504040204" pitchFamily="50" charset="-128"/>
                      </a:rPr>
                      <m:t>𝑨</m:t>
                    </m:r>
                    <m:r>
                      <a:rPr kumimoji="1" lang="ja-JP" altLang="en-US" sz="1600" b="1" i="1">
                        <a:latin typeface="Cambria Math" panose="02040503050406030204" pitchFamily="18" charset="0"/>
                        <a:ea typeface="メイリオ" panose="020B0604030504040204" pitchFamily="50" charset="-128"/>
                      </a:rPr>
                      <m:t>（</m:t>
                    </m:r>
                    <m:r>
                      <a:rPr kumimoji="1" lang="ja-JP" altLang="en-US" sz="1600" b="1" i="1" smtClean="0">
                        <a:latin typeface="Cambria Math" panose="02040503050406030204" pitchFamily="18" charset="0"/>
                        <a:ea typeface="メイリオ" panose="020B0604030504040204" pitchFamily="50" charset="-128"/>
                      </a:rPr>
                      <m:t>主成分ベクトル</m:t>
                    </m:r>
                    <m:sSub>
                      <m:sSubPr>
                        <m:ctrlPr>
                          <a:rPr kumimoji="1" lang="en-US" altLang="ja-JP" sz="1600" b="1" i="1">
                            <a:latin typeface="Cambria Math" panose="02040503050406030204" pitchFamily="18" charset="0"/>
                            <a:ea typeface="メイリオ" panose="020B0604030504040204" pitchFamily="50" charset="-128"/>
                          </a:rPr>
                        </m:ctrlPr>
                      </m:sSubPr>
                      <m:e>
                        <m:r>
                          <a:rPr kumimoji="1" lang="en-US" altLang="ja-JP" sz="1600" b="1" i="1">
                            <a:latin typeface="Cambria Math" panose="02040503050406030204" pitchFamily="18" charset="0"/>
                            <a:ea typeface="メイリオ" panose="020B0604030504040204" pitchFamily="50" charset="-128"/>
                          </a:rPr>
                          <m:t>𝒂</m:t>
                        </m:r>
                      </m:e>
                      <m:sub>
                        <m:r>
                          <a:rPr kumimoji="1" lang="en-US" altLang="ja-JP" sz="1600" b="1" i="1">
                            <a:latin typeface="Cambria Math" panose="02040503050406030204" pitchFamily="18" charset="0"/>
                            <a:ea typeface="メイリオ" panose="020B0604030504040204" pitchFamily="50" charset="-128"/>
                          </a:rPr>
                          <m:t>𝟏</m:t>
                        </m:r>
                      </m:sub>
                    </m:sSub>
                    <m:r>
                      <a:rPr kumimoji="1" lang="en-US" altLang="ja-JP" sz="1600" b="1" i="1">
                        <a:latin typeface="Cambria Math" panose="02040503050406030204" pitchFamily="18" charset="0"/>
                        <a:ea typeface="メイリオ" panose="020B0604030504040204" pitchFamily="50" charset="-128"/>
                      </a:rPr>
                      <m:t>,</m:t>
                    </m:r>
                    <m:sSub>
                      <m:sSubPr>
                        <m:ctrlPr>
                          <a:rPr kumimoji="1" lang="en-US" altLang="ja-JP" sz="1600" b="1" i="1">
                            <a:latin typeface="Cambria Math" panose="02040503050406030204" pitchFamily="18" charset="0"/>
                            <a:ea typeface="メイリオ" panose="020B0604030504040204" pitchFamily="50" charset="-128"/>
                          </a:rPr>
                        </m:ctrlPr>
                      </m:sSubPr>
                      <m:e>
                        <m:r>
                          <a:rPr kumimoji="1" lang="en-US" altLang="ja-JP" sz="1600" b="1" i="1">
                            <a:latin typeface="Cambria Math" panose="02040503050406030204" pitchFamily="18" charset="0"/>
                            <a:ea typeface="メイリオ" panose="020B0604030504040204" pitchFamily="50" charset="-128"/>
                          </a:rPr>
                          <m:t>𝒂</m:t>
                        </m:r>
                      </m:e>
                      <m:sub>
                        <m:r>
                          <a:rPr kumimoji="1" lang="en-US" altLang="ja-JP" sz="1600" b="1" i="1">
                            <a:latin typeface="Cambria Math" panose="02040503050406030204" pitchFamily="18" charset="0"/>
                            <a:ea typeface="メイリオ" panose="020B0604030504040204" pitchFamily="50" charset="-128"/>
                          </a:rPr>
                          <m:t>𝟐</m:t>
                        </m:r>
                      </m:sub>
                    </m:sSub>
                    <m:r>
                      <a:rPr kumimoji="1" lang="ja-JP" altLang="en-US" sz="1600" b="1" i="1">
                        <a:latin typeface="Cambria Math" panose="02040503050406030204" pitchFamily="18" charset="0"/>
                        <a:ea typeface="メイリオ" panose="020B0604030504040204" pitchFamily="50" charset="-128"/>
                      </a:rPr>
                      <m:t>を</m:t>
                    </m:r>
                    <m:r>
                      <a:rPr kumimoji="1" lang="ja-JP" altLang="en-US" sz="1600" b="1" i="1" smtClean="0">
                        <a:latin typeface="Cambria Math" panose="02040503050406030204" pitchFamily="18" charset="0"/>
                        <a:ea typeface="メイリオ" panose="020B0604030504040204" pitchFamily="50" charset="-128"/>
                      </a:rPr>
                      <m:t>列方向</m:t>
                    </m:r>
                    <m:r>
                      <a:rPr kumimoji="1" lang="ja-JP" altLang="en-US" sz="1600" b="1" i="1">
                        <a:latin typeface="Cambria Math" panose="02040503050406030204" pitchFamily="18" charset="0"/>
                        <a:ea typeface="メイリオ" panose="020B0604030504040204" pitchFamily="50" charset="-128"/>
                      </a:rPr>
                      <m:t>に</m:t>
                    </m:r>
                    <m:r>
                      <a:rPr kumimoji="1" lang="ja-JP" altLang="en-US" sz="1600" b="1" i="1" smtClean="0">
                        <a:latin typeface="Cambria Math" panose="02040503050406030204" pitchFamily="18" charset="0"/>
                        <a:ea typeface="メイリオ" panose="020B0604030504040204" pitchFamily="50" charset="-128"/>
                      </a:rPr>
                      <m:t>並べた</m:t>
                    </m:r>
                    <m:r>
                      <a:rPr kumimoji="1" lang="ja-JP" altLang="en-US" sz="1600" b="1" i="1">
                        <a:latin typeface="Cambria Math" panose="02040503050406030204" pitchFamily="18" charset="0"/>
                        <a:ea typeface="メイリオ" panose="020B0604030504040204" pitchFamily="50" charset="-128"/>
                      </a:rPr>
                      <m:t>行列</m:t>
                    </m:r>
                    <m:r>
                      <a:rPr kumimoji="1" lang="ja-JP" altLang="en-US" sz="1600" b="1" i="1" smtClean="0">
                        <a:latin typeface="Cambria Math" panose="02040503050406030204" pitchFamily="18" charset="0"/>
                        <a:ea typeface="メイリオ" panose="020B0604030504040204" pitchFamily="50" charset="-128"/>
                      </a:rPr>
                      <m:t>）</m:t>
                    </m:r>
                    <m:r>
                      <a:rPr kumimoji="1" lang="ja-JP" altLang="en-US" sz="1600" i="1">
                        <a:latin typeface="Cambria Math" panose="02040503050406030204" pitchFamily="18" charset="0"/>
                        <a:ea typeface="メイリオ" panose="020B0604030504040204" pitchFamily="50" charset="-128"/>
                      </a:rPr>
                      <m:t>を</m:t>
                    </m:r>
                  </m:oMath>
                </a14:m>
                <a:r>
                  <a:rPr kumimoji="1" lang="ja-JP" altLang="en-US" sz="1600" dirty="0">
                    <a:latin typeface="メイリオ" panose="020B0604030504040204" pitchFamily="50" charset="-128"/>
                    <a:ea typeface="メイリオ" panose="020B0604030504040204" pitchFamily="50" charset="-128"/>
                  </a:rPr>
                  <a:t>取り出す</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err="1">
                    <a:latin typeface="メイリオ" panose="020B0604030504040204" pitchFamily="50" charset="-128"/>
                    <a:ea typeface="メイリオ" panose="020B0604030504040204" pitchFamily="50" charset="-128"/>
                  </a:rPr>
                  <a:t>A_inv</a:t>
                </a:r>
                <a:r>
                  <a:rPr kumimoji="1" lang="en-US" altLang="ja-JP" sz="1600" dirty="0">
                    <a:latin typeface="メイリオ" panose="020B0604030504040204" pitchFamily="50" charset="-128"/>
                    <a:ea typeface="メイリオ" panose="020B0604030504040204" pitchFamily="50" charset="-128"/>
                  </a:rPr>
                  <a:t> = </a:t>
                </a:r>
                <a:r>
                  <a:rPr kumimoji="1" lang="en-US" altLang="ja-JP" sz="1600" dirty="0" err="1">
                    <a:latin typeface="メイリオ" panose="020B0604030504040204" pitchFamily="50" charset="-128"/>
                    <a:ea typeface="メイリオ" panose="020B0604030504040204" pitchFamily="50" charset="-128"/>
                  </a:rPr>
                  <a:t>np.linalg.inv</a:t>
                </a:r>
                <a:r>
                  <a:rPr kumimoji="1" lang="en-US" altLang="ja-JP" sz="1600" dirty="0">
                    <a:latin typeface="メイリオ" panose="020B0604030504040204" pitchFamily="50" charset="-128"/>
                    <a:ea typeface="メイリオ" panose="020B0604030504040204" pitchFamily="50" charset="-128"/>
                  </a:rPr>
                  <a:t>(np.dot(A.T,A)) : </a:t>
                </a:r>
                <a14:m>
                  <m:oMath xmlns:m="http://schemas.openxmlformats.org/officeDocument/2006/math">
                    <m:r>
                      <a:rPr kumimoji="1" lang="en-US" altLang="ja-JP" sz="1600" i="1" smtClean="0">
                        <a:latin typeface="Cambria Math" panose="02040503050406030204" pitchFamily="18" charset="0"/>
                        <a:ea typeface="メイリオ" panose="020B0604030504040204" pitchFamily="50" charset="-128"/>
                      </a:rPr>
                      <m:t>(</m:t>
                    </m:r>
                    <m:sSup>
                      <m:sSupPr>
                        <m:ctrlPr>
                          <a:rPr kumimoji="1" lang="en-US" altLang="ja-JP" sz="1600" b="1" i="1">
                            <a:latin typeface="Cambria Math" panose="02040503050406030204" pitchFamily="18" charset="0"/>
                            <a:ea typeface="メイリオ" panose="020B0604030504040204" pitchFamily="50" charset="-128"/>
                          </a:rPr>
                        </m:ctrlPr>
                      </m:sSupPr>
                      <m:e>
                        <m:r>
                          <a:rPr kumimoji="1" lang="en-US" altLang="ja-JP" sz="1600" b="1" i="1">
                            <a:latin typeface="Cambria Math" panose="02040503050406030204" pitchFamily="18" charset="0"/>
                            <a:ea typeface="メイリオ" panose="020B0604030504040204" pitchFamily="50" charset="-128"/>
                          </a:rPr>
                          <m:t>𝑨</m:t>
                        </m:r>
                      </m:e>
                      <m:sup>
                        <m:r>
                          <a:rPr kumimoji="1" lang="en-US" altLang="ja-JP" sz="1600" b="1" i="1">
                            <a:latin typeface="Cambria Math" panose="02040503050406030204" pitchFamily="18" charset="0"/>
                            <a:ea typeface="メイリオ" panose="020B0604030504040204" pitchFamily="50" charset="-128"/>
                          </a:rPr>
                          <m:t>𝑻</m:t>
                        </m:r>
                      </m:sup>
                    </m:sSup>
                    <m:r>
                      <a:rPr kumimoji="1" lang="en-US" altLang="ja-JP" sz="1600" b="1" i="1">
                        <a:latin typeface="Cambria Math" panose="02040503050406030204" pitchFamily="18" charset="0"/>
                        <a:ea typeface="Cambria Math" panose="02040503050406030204" pitchFamily="18" charset="0"/>
                      </a:rPr>
                      <m:t>𝑨</m:t>
                    </m:r>
                    <m:sSup>
                      <m:sSupPr>
                        <m:ctrlPr>
                          <a:rPr kumimoji="1" lang="en-US" altLang="ja-JP" sz="1600" b="1" i="1">
                            <a:latin typeface="Cambria Math" panose="02040503050406030204" pitchFamily="18" charset="0"/>
                            <a:ea typeface="Cambria Math" panose="02040503050406030204" pitchFamily="18" charset="0"/>
                          </a:rPr>
                        </m:ctrlPr>
                      </m:sSupPr>
                      <m:e>
                        <m:r>
                          <a:rPr kumimoji="1" lang="en-US" altLang="ja-JP" sz="1600" b="1" i="1">
                            <a:latin typeface="Cambria Math" panose="02040503050406030204" pitchFamily="18" charset="0"/>
                            <a:ea typeface="Cambria Math" panose="02040503050406030204" pitchFamily="18" charset="0"/>
                          </a:rPr>
                          <m:t>)</m:t>
                        </m:r>
                      </m:e>
                      <m:sup>
                        <m:r>
                          <a:rPr kumimoji="1" lang="en-US" altLang="ja-JP" sz="1600" b="1" i="1">
                            <a:latin typeface="Cambria Math" panose="02040503050406030204" pitchFamily="18" charset="0"/>
                            <a:ea typeface="Cambria Math" panose="02040503050406030204" pitchFamily="18" charset="0"/>
                          </a:rPr>
                          <m:t>−</m:t>
                        </m:r>
                        <m:r>
                          <a:rPr kumimoji="1" lang="en-US" altLang="ja-JP" sz="1600" b="1" i="1">
                            <a:latin typeface="Cambria Math" panose="02040503050406030204" pitchFamily="18" charset="0"/>
                            <a:ea typeface="Cambria Math" panose="02040503050406030204" pitchFamily="18" charset="0"/>
                          </a:rPr>
                          <m:t>𝟏</m:t>
                        </m:r>
                      </m:sup>
                    </m:sSup>
                  </m:oMath>
                </a14:m>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a:latin typeface="メイリオ" panose="020B0604030504040204" pitchFamily="50" charset="-128"/>
                    <a:ea typeface="メイリオ" panose="020B0604030504040204" pitchFamily="50" charset="-128"/>
                  </a:rPr>
                  <a:t>P = np.dot(np.dot(</a:t>
                </a:r>
                <a:r>
                  <a:rPr kumimoji="1" lang="en-US" altLang="ja-JP" sz="1600" dirty="0" err="1">
                    <a:latin typeface="メイリオ" panose="020B0604030504040204" pitchFamily="50" charset="-128"/>
                    <a:ea typeface="メイリオ" panose="020B0604030504040204" pitchFamily="50" charset="-128"/>
                  </a:rPr>
                  <a:t>A,A_inv</a:t>
                </a:r>
                <a:r>
                  <a:rPr kumimoji="1" lang="en-US" altLang="ja-JP" sz="1600" dirty="0">
                    <a:latin typeface="メイリオ" panose="020B0604030504040204" pitchFamily="50" charset="-128"/>
                    <a:ea typeface="メイリオ" panose="020B0604030504040204" pitchFamily="50" charset="-128"/>
                  </a:rPr>
                  <a:t>),A.T) : </a:t>
                </a:r>
                <a:r>
                  <a:rPr kumimoji="1" lang="ja-JP" altLang="en-US" sz="1600" dirty="0">
                    <a:latin typeface="メイリオ" panose="020B0604030504040204" pitchFamily="50" charset="-128"/>
                    <a:ea typeface="メイリオ" panose="020B0604030504040204" pitchFamily="50" charset="-128"/>
                  </a:rPr>
                  <a:t>射影行列を計算 </a:t>
                </a:r>
                <a14:m>
                  <m:oMath xmlns:m="http://schemas.openxmlformats.org/officeDocument/2006/math">
                    <m:r>
                      <a:rPr kumimoji="1" lang="en-US" altLang="ja-JP" sz="1600" b="1" i="1" smtClean="0">
                        <a:latin typeface="Cambria Math" panose="02040503050406030204" pitchFamily="18" charset="0"/>
                        <a:ea typeface="メイリオ" panose="020B0604030504040204" pitchFamily="50" charset="-128"/>
                      </a:rPr>
                      <m:t>𝑨</m:t>
                    </m:r>
                    <m:r>
                      <a:rPr kumimoji="1" lang="en-US" altLang="ja-JP" sz="1600" i="1">
                        <a:latin typeface="Cambria Math" panose="02040503050406030204" pitchFamily="18" charset="0"/>
                        <a:ea typeface="メイリオ" panose="020B0604030504040204" pitchFamily="50" charset="-128"/>
                      </a:rPr>
                      <m:t>(</m:t>
                    </m:r>
                    <m:sSup>
                      <m:sSupPr>
                        <m:ctrlPr>
                          <a:rPr kumimoji="1" lang="en-US" altLang="ja-JP" sz="1600" b="1" i="1">
                            <a:latin typeface="Cambria Math" panose="02040503050406030204" pitchFamily="18" charset="0"/>
                            <a:ea typeface="メイリオ" panose="020B0604030504040204" pitchFamily="50" charset="-128"/>
                          </a:rPr>
                        </m:ctrlPr>
                      </m:sSupPr>
                      <m:e>
                        <m:r>
                          <a:rPr kumimoji="1" lang="en-US" altLang="ja-JP" sz="1600" b="1" i="1">
                            <a:latin typeface="Cambria Math" panose="02040503050406030204" pitchFamily="18" charset="0"/>
                            <a:ea typeface="メイリオ" panose="020B0604030504040204" pitchFamily="50" charset="-128"/>
                          </a:rPr>
                          <m:t>𝑨</m:t>
                        </m:r>
                      </m:e>
                      <m:sup>
                        <m:r>
                          <a:rPr kumimoji="1" lang="en-US" altLang="ja-JP" sz="1600" b="1" i="1">
                            <a:latin typeface="Cambria Math" panose="02040503050406030204" pitchFamily="18" charset="0"/>
                            <a:ea typeface="メイリオ" panose="020B0604030504040204" pitchFamily="50" charset="-128"/>
                          </a:rPr>
                          <m:t>𝑻</m:t>
                        </m:r>
                      </m:sup>
                    </m:sSup>
                    <m:r>
                      <a:rPr kumimoji="1" lang="en-US" altLang="ja-JP" sz="1600" b="1" i="1">
                        <a:latin typeface="Cambria Math" panose="02040503050406030204" pitchFamily="18" charset="0"/>
                        <a:ea typeface="Cambria Math" panose="02040503050406030204" pitchFamily="18" charset="0"/>
                      </a:rPr>
                      <m:t>𝑨</m:t>
                    </m:r>
                    <m:sSup>
                      <m:sSupPr>
                        <m:ctrlPr>
                          <a:rPr kumimoji="1" lang="en-US" altLang="ja-JP" sz="1600" b="1" i="1">
                            <a:latin typeface="Cambria Math" panose="02040503050406030204" pitchFamily="18" charset="0"/>
                            <a:ea typeface="Cambria Math" panose="02040503050406030204" pitchFamily="18" charset="0"/>
                          </a:rPr>
                        </m:ctrlPr>
                      </m:sSupPr>
                      <m:e>
                        <m:r>
                          <a:rPr kumimoji="1" lang="en-US" altLang="ja-JP" sz="1600" b="1" i="1">
                            <a:latin typeface="Cambria Math" panose="02040503050406030204" pitchFamily="18" charset="0"/>
                            <a:ea typeface="Cambria Math" panose="02040503050406030204" pitchFamily="18" charset="0"/>
                          </a:rPr>
                          <m:t>)</m:t>
                        </m:r>
                      </m:e>
                      <m:sup>
                        <m:r>
                          <a:rPr kumimoji="1" lang="en-US" altLang="ja-JP" sz="1600" b="1" i="1">
                            <a:latin typeface="Cambria Math" panose="02040503050406030204" pitchFamily="18" charset="0"/>
                            <a:ea typeface="Cambria Math" panose="02040503050406030204" pitchFamily="18" charset="0"/>
                          </a:rPr>
                          <m:t>−</m:t>
                        </m:r>
                        <m:r>
                          <a:rPr kumimoji="1" lang="en-US" altLang="ja-JP" sz="1600" b="1" i="1">
                            <a:latin typeface="Cambria Math" panose="02040503050406030204" pitchFamily="18" charset="0"/>
                            <a:ea typeface="Cambria Math" panose="02040503050406030204" pitchFamily="18" charset="0"/>
                          </a:rPr>
                          <m:t>𝟏</m:t>
                        </m:r>
                      </m:sup>
                    </m:sSup>
                    <m:sSup>
                      <m:sSupPr>
                        <m:ctrlPr>
                          <a:rPr kumimoji="1" lang="en-US" altLang="ja-JP" sz="1600" b="1" i="1">
                            <a:latin typeface="Cambria Math" panose="02040503050406030204" pitchFamily="18" charset="0"/>
                            <a:ea typeface="メイリオ" panose="020B0604030504040204" pitchFamily="50" charset="-128"/>
                          </a:rPr>
                        </m:ctrlPr>
                      </m:sSupPr>
                      <m:e>
                        <m:r>
                          <a:rPr kumimoji="1" lang="en-US" altLang="ja-JP" sz="1600" b="1" i="1">
                            <a:latin typeface="Cambria Math" panose="02040503050406030204" pitchFamily="18" charset="0"/>
                            <a:ea typeface="メイリオ" panose="020B0604030504040204" pitchFamily="50" charset="-128"/>
                          </a:rPr>
                          <m:t>𝑨</m:t>
                        </m:r>
                      </m:e>
                      <m:sup>
                        <m:r>
                          <a:rPr kumimoji="1" lang="en-US" altLang="ja-JP" sz="1600" b="1" i="1">
                            <a:latin typeface="Cambria Math" panose="02040503050406030204" pitchFamily="18" charset="0"/>
                            <a:ea typeface="メイリオ" panose="020B0604030504040204" pitchFamily="50" charset="-128"/>
                          </a:rPr>
                          <m:t>𝑻</m:t>
                        </m:r>
                      </m:sup>
                    </m:sSup>
                  </m:oMath>
                </a14:m>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err="1">
                    <a:latin typeface="メイリオ" panose="020B0604030504040204" pitchFamily="50" charset="-128"/>
                    <a:ea typeface="メイリオ" panose="020B0604030504040204" pitchFamily="50" charset="-128"/>
                  </a:rPr>
                  <a:t>p_matrix</a:t>
                </a:r>
                <a:r>
                  <a:rPr kumimoji="1" lang="en-US" altLang="ja-JP" sz="1600" dirty="0">
                    <a:latin typeface="メイリオ" panose="020B0604030504040204" pitchFamily="50" charset="-128"/>
                    <a:ea typeface="メイリオ" panose="020B0604030504040204" pitchFamily="50" charset="-128"/>
                  </a:rPr>
                  <a:t> = np.dot(</a:t>
                </a:r>
                <a:r>
                  <a:rPr kumimoji="1" lang="en-US" altLang="ja-JP" sz="1600" dirty="0" err="1">
                    <a:latin typeface="メイリオ" panose="020B0604030504040204" pitchFamily="50" charset="-128"/>
                    <a:ea typeface="メイリオ" panose="020B0604030504040204" pitchFamily="50" charset="-128"/>
                  </a:rPr>
                  <a:t>P,vocab_e</a:t>
                </a:r>
                <a:r>
                  <a:rPr kumimoji="1" lang="en-US" altLang="ja-JP" sz="1600" dirty="0">
                    <a:latin typeface="メイリオ" panose="020B0604030504040204" pitchFamily="50" charset="-128"/>
                    <a:ea typeface="メイリオ" panose="020B0604030504040204" pitchFamily="50" charset="-128"/>
                  </a:rPr>
                  <a:t>) : </a:t>
                </a:r>
                <a:r>
                  <a:rPr kumimoji="1" lang="ja-JP" altLang="en-US" sz="1600" dirty="0">
                    <a:latin typeface="メイリオ" panose="020B0604030504040204" pitchFamily="50" charset="-128"/>
                    <a:ea typeface="メイリオ" panose="020B0604030504040204" pitchFamily="50" charset="-128"/>
                  </a:rPr>
                  <a:t>データ空間軸 </a:t>
                </a:r>
                <a:r>
                  <a:rPr kumimoji="1" lang="en-US" altLang="ja-JP" sz="1600" dirty="0">
                    <a:latin typeface="メイリオ" panose="020B0604030504040204" pitchFamily="50" charset="-128"/>
                    <a:ea typeface="メイリオ" panose="020B0604030504040204" pitchFamily="50" charset="-128"/>
                  </a:rPr>
                  <a:t>one hot (</a:t>
                </a:r>
                <a:r>
                  <a:rPr kumimoji="1" lang="en-US" altLang="ja-JP" sz="1600" dirty="0" err="1">
                    <a:latin typeface="メイリオ" panose="020B0604030504040204" pitchFamily="50" charset="-128"/>
                    <a:ea typeface="メイリオ" panose="020B0604030504040204" pitchFamily="50" charset="-128"/>
                  </a:rPr>
                  <a:t>vocab_e</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を一斉に射影</a:t>
                </a:r>
                <a14:m>
                  <m:oMath xmlns:m="http://schemas.openxmlformats.org/officeDocument/2006/math">
                    <m:r>
                      <a:rPr kumimoji="1" lang="en-US" altLang="ja-JP" sz="1600" b="1" i="1" smtClean="0">
                        <a:latin typeface="Cambria Math" panose="02040503050406030204" pitchFamily="18" charset="0"/>
                        <a:ea typeface="メイリオ" panose="020B0604030504040204" pitchFamily="50" charset="-128"/>
                      </a:rPr>
                      <m:t>𝒑</m:t>
                    </m:r>
                  </m:oMath>
                </a14:m>
                <a:r>
                  <a:rPr kumimoji="1" lang="en-US" altLang="ja-JP" sz="1600" dirty="0">
                    <a:latin typeface="メイリオ" panose="020B0604030504040204" pitchFamily="50" charset="-128"/>
                    <a:ea typeface="メイリオ" panose="020B0604030504040204" pitchFamily="50" charset="-128"/>
                  </a:rPr>
                  <a:t> </a:t>
                </a:r>
                <a:endParaRPr kumimoji="1" lang="ja-JP" altLang="en-US"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a:p>
                <a:pPr algn="l"/>
                <a:r>
                  <a:rPr kumimoji="1" lang="en-US" altLang="ja-JP" sz="1600" dirty="0" err="1">
                    <a:latin typeface="メイリオ" panose="020B0604030504040204" pitchFamily="50" charset="-128"/>
                    <a:ea typeface="メイリオ" panose="020B0604030504040204" pitchFamily="50" charset="-128"/>
                  </a:rPr>
                  <a:t>p_norm</a:t>
                </a:r>
                <a:r>
                  <a:rPr kumimoji="1" lang="en-US" altLang="ja-JP" sz="1600" dirty="0">
                    <a:latin typeface="メイリオ" panose="020B0604030504040204" pitchFamily="50" charset="-128"/>
                    <a:ea typeface="メイリオ" panose="020B0604030504040204" pitchFamily="50" charset="-128"/>
                  </a:rPr>
                  <a:t> = {</a:t>
                </a:r>
                <a:r>
                  <a:rPr kumimoji="1" lang="en-US" altLang="ja-JP" sz="1600" dirty="0" err="1">
                    <a:latin typeface="メイリオ" panose="020B0604030504040204" pitchFamily="50" charset="-128"/>
                    <a:ea typeface="メイリオ" panose="020B0604030504040204" pitchFamily="50" charset="-128"/>
                  </a:rPr>
                  <a:t>name:np.linalg.norm</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p_matrix</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i</a:t>
                </a:r>
                <a:r>
                  <a:rPr kumimoji="1" lang="en-US" altLang="ja-JP" sz="1600" dirty="0">
                    <a:latin typeface="メイリオ" panose="020B0604030504040204" pitchFamily="50" charset="-128"/>
                    <a:ea typeface="メイリオ" panose="020B0604030504040204" pitchFamily="50" charset="-128"/>
                  </a:rPr>
                  <a:t>], </a:t>
                </a:r>
                <a:r>
                  <a:rPr kumimoji="1" lang="en-US" altLang="ja-JP" sz="1600" dirty="0" err="1">
                    <a:latin typeface="メイリオ" panose="020B0604030504040204" pitchFamily="50" charset="-128"/>
                    <a:ea typeface="メイリオ" panose="020B0604030504040204" pitchFamily="50" charset="-128"/>
                  </a:rPr>
                  <a:t>ord</a:t>
                </a:r>
                <a:r>
                  <a:rPr kumimoji="1" lang="en-US" altLang="ja-JP" sz="1600" dirty="0">
                    <a:latin typeface="メイリオ" panose="020B0604030504040204" pitchFamily="50" charset="-128"/>
                    <a:ea typeface="メイリオ" panose="020B0604030504040204" pitchFamily="50" charset="-128"/>
                  </a:rPr>
                  <a:t>=2) for </a:t>
                </a:r>
                <a:r>
                  <a:rPr kumimoji="1" lang="en-US" altLang="ja-JP" sz="1600" dirty="0" err="1">
                    <a:latin typeface="メイリオ" panose="020B0604030504040204" pitchFamily="50" charset="-128"/>
                    <a:ea typeface="メイリオ" panose="020B0604030504040204" pitchFamily="50" charset="-128"/>
                  </a:rPr>
                  <a:t>i,name</a:t>
                </a:r>
                <a:r>
                  <a:rPr kumimoji="1" lang="en-US" altLang="ja-JP" sz="1600" dirty="0">
                    <a:latin typeface="メイリオ" panose="020B0604030504040204" pitchFamily="50" charset="-128"/>
                    <a:ea typeface="メイリオ" panose="020B0604030504040204" pitchFamily="50" charset="-128"/>
                  </a:rPr>
                  <a:t> in enumerate(</a:t>
                </a:r>
                <a:r>
                  <a:rPr kumimoji="1" lang="en-US" altLang="ja-JP" sz="1600" dirty="0" err="1">
                    <a:latin typeface="メイリオ" panose="020B0604030504040204" pitchFamily="50" charset="-128"/>
                    <a:ea typeface="メイリオ" panose="020B0604030504040204" pitchFamily="50" charset="-128"/>
                  </a:rPr>
                  <a:t>feature_names</a:t>
                </a:r>
                <a:r>
                  <a:rPr kumimoji="1" lang="en-US" altLang="ja-JP" sz="1600" dirty="0">
                    <a:latin typeface="メイリオ" panose="020B0604030504040204" pitchFamily="50" charset="-128"/>
                    <a:ea typeface="メイリオ" panose="020B0604030504040204" pitchFamily="50" charset="-128"/>
                  </a:rPr>
                  <a:t>) }</a:t>
                </a:r>
              </a:p>
              <a:p>
                <a:pPr algn="l"/>
                <a:r>
                  <a:rPr kumimoji="1" lang="ja-JP" altLang="en-US" sz="1600" dirty="0">
                    <a:latin typeface="メイリオ" panose="020B0604030504040204" pitchFamily="50" charset="-128"/>
                    <a:ea typeface="メイリオ" panose="020B0604030504040204" pitchFamily="50" charset="-128"/>
                  </a:rPr>
                  <a:t>　　　　　　　　　　　　　　　　　　　　　　　　　　　　　　　　　　</a:t>
                </a:r>
                <a:r>
                  <a:rPr kumimoji="1" lang="en-US" altLang="ja-JP" sz="1600" dirty="0">
                    <a:latin typeface="メイリオ" panose="020B0604030504040204" pitchFamily="50" charset="-128"/>
                    <a:ea typeface="メイリオ" panose="020B0604030504040204" pitchFamily="50" charset="-128"/>
                  </a:rPr>
                  <a:t>:</a:t>
                </a:r>
                <a:r>
                  <a:rPr kumimoji="1" lang="ja-JP" altLang="en-US" sz="1600" dirty="0">
                    <a:latin typeface="メイリオ" panose="020B0604030504040204" pitchFamily="50" charset="-128"/>
                    <a:ea typeface="メイリオ" panose="020B0604030504040204" pitchFamily="50" charset="-128"/>
                  </a:rPr>
                  <a:t>射影ベクトルのノルムを空間軸毎に計算</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err="1">
                    <a:latin typeface="メイリオ" panose="020B0604030504040204" pitchFamily="50" charset="-128"/>
                    <a:ea typeface="メイリオ" panose="020B0604030504040204" pitchFamily="50" charset="-128"/>
                  </a:rPr>
                  <a:t>p_norm_sorted</a:t>
                </a:r>
                <a:r>
                  <a:rPr kumimoji="1" lang="en-US" altLang="ja-JP" sz="1600" dirty="0">
                    <a:latin typeface="メイリオ" panose="020B0604030504040204" pitchFamily="50" charset="-128"/>
                    <a:ea typeface="メイリオ" panose="020B0604030504040204" pitchFamily="50" charset="-128"/>
                  </a:rPr>
                  <a:t> = </a:t>
                </a:r>
                <a:r>
                  <a:rPr kumimoji="1" lang="en-US" altLang="ja-JP" sz="1600" dirty="0" err="1">
                    <a:latin typeface="メイリオ" panose="020B0604030504040204" pitchFamily="50" charset="-128"/>
                    <a:ea typeface="メイリオ" panose="020B0604030504040204" pitchFamily="50" charset="-128"/>
                  </a:rPr>
                  <a:t>dict</a:t>
                </a:r>
                <a:r>
                  <a:rPr kumimoji="1" lang="en-US" altLang="ja-JP" sz="1600" dirty="0">
                    <a:latin typeface="メイリオ" panose="020B0604030504040204" pitchFamily="50" charset="-128"/>
                    <a:ea typeface="メイリオ" panose="020B0604030504040204" pitchFamily="50" charset="-128"/>
                  </a:rPr>
                  <a:t>(sorted(</a:t>
                </a:r>
                <a:r>
                  <a:rPr kumimoji="1" lang="en-US" altLang="ja-JP" sz="1600" dirty="0" err="1">
                    <a:latin typeface="メイリオ" panose="020B0604030504040204" pitchFamily="50" charset="-128"/>
                    <a:ea typeface="メイリオ" panose="020B0604030504040204" pitchFamily="50" charset="-128"/>
                  </a:rPr>
                  <a:t>p_norm.items</a:t>
                </a:r>
                <a:r>
                  <a:rPr kumimoji="1" lang="en-US" altLang="ja-JP" sz="1600" dirty="0">
                    <a:latin typeface="メイリオ" panose="020B0604030504040204" pitchFamily="50" charset="-128"/>
                    <a:ea typeface="メイリオ" panose="020B0604030504040204" pitchFamily="50" charset="-128"/>
                  </a:rPr>
                  <a:t>(), key=lambda x:x[1],reverse=True))</a:t>
                </a:r>
              </a:p>
              <a:p>
                <a:pPr algn="l"/>
                <a:r>
                  <a:rPr kumimoji="1" lang="en-US" altLang="ja-JP" sz="1600" dirty="0">
                    <a:latin typeface="メイリオ" panose="020B0604030504040204" pitchFamily="50" charset="-128"/>
                    <a:ea typeface="メイリオ" panose="020B0604030504040204" pitchFamily="50" charset="-128"/>
                  </a:rPr>
                  <a:t>ranking =25</a:t>
                </a:r>
              </a:p>
              <a:p>
                <a:pPr algn="l"/>
                <a:r>
                  <a:rPr kumimoji="1" lang="en-US" altLang="ja-JP" sz="1600" dirty="0" err="1">
                    <a:latin typeface="メイリオ" panose="020B0604030504040204" pitchFamily="50" charset="-128"/>
                    <a:ea typeface="メイリオ" panose="020B0604030504040204" pitchFamily="50" charset="-128"/>
                  </a:rPr>
                  <a:t>top_ranked_voc</a:t>
                </a:r>
                <a:r>
                  <a:rPr kumimoji="1" lang="en-US" altLang="ja-JP" sz="1600" dirty="0">
                    <a:latin typeface="メイリオ" panose="020B0604030504040204" pitchFamily="50" charset="-128"/>
                    <a:ea typeface="メイリオ" panose="020B0604030504040204" pitchFamily="50" charset="-128"/>
                  </a:rPr>
                  <a:t> = [name for </a:t>
                </a:r>
                <a:r>
                  <a:rPr kumimoji="1" lang="en-US" altLang="ja-JP" sz="1600" dirty="0" err="1">
                    <a:latin typeface="メイリオ" panose="020B0604030504040204" pitchFamily="50" charset="-128"/>
                    <a:ea typeface="メイリオ" panose="020B0604030504040204" pitchFamily="50" charset="-128"/>
                  </a:rPr>
                  <a:t>i,name</a:t>
                </a:r>
                <a:r>
                  <a:rPr kumimoji="1" lang="en-US" altLang="ja-JP" sz="1600" dirty="0">
                    <a:latin typeface="メイリオ" panose="020B0604030504040204" pitchFamily="50" charset="-128"/>
                    <a:ea typeface="メイリオ" panose="020B0604030504040204" pitchFamily="50" charset="-128"/>
                  </a:rPr>
                  <a:t> in enumerate(</a:t>
                </a:r>
                <a:r>
                  <a:rPr kumimoji="1" lang="en-US" altLang="ja-JP" sz="1600" dirty="0" err="1">
                    <a:latin typeface="メイリオ" panose="020B0604030504040204" pitchFamily="50" charset="-128"/>
                    <a:ea typeface="メイリオ" panose="020B0604030504040204" pitchFamily="50" charset="-128"/>
                  </a:rPr>
                  <a:t>p_norm_sorted</a:t>
                </a:r>
                <a:r>
                  <a:rPr kumimoji="1" lang="en-US" altLang="ja-JP" sz="1600" dirty="0">
                    <a:latin typeface="メイリオ" panose="020B0604030504040204" pitchFamily="50" charset="-128"/>
                    <a:ea typeface="メイリオ" panose="020B0604030504040204" pitchFamily="50" charset="-128"/>
                  </a:rPr>
                  <a:t>) if </a:t>
                </a:r>
                <a:r>
                  <a:rPr kumimoji="1" lang="en-US" altLang="ja-JP" sz="1600" dirty="0" err="1">
                    <a:latin typeface="メイリオ" panose="020B0604030504040204" pitchFamily="50" charset="-128"/>
                    <a:ea typeface="メイリオ" panose="020B0604030504040204" pitchFamily="50" charset="-128"/>
                  </a:rPr>
                  <a:t>i</a:t>
                </a:r>
                <a:r>
                  <a:rPr kumimoji="1" lang="en-US" altLang="ja-JP" sz="1600" dirty="0">
                    <a:latin typeface="メイリオ" panose="020B0604030504040204" pitchFamily="50" charset="-128"/>
                    <a:ea typeface="メイリオ" panose="020B0604030504040204" pitchFamily="50" charset="-128"/>
                  </a:rPr>
                  <a:t> &lt; ranking] : </a:t>
                </a:r>
                <a:r>
                  <a:rPr kumimoji="1" lang="ja-JP" altLang="en-US" sz="1600" dirty="0">
                    <a:latin typeface="メイリオ" panose="020B0604030504040204" pitchFamily="50" charset="-128"/>
                    <a:ea typeface="メイリオ" panose="020B0604030504040204" pitchFamily="50" charset="-128"/>
                  </a:rPr>
                  <a:t>射影した</a:t>
                </a:r>
                <a:r>
                  <a:rPr kumimoji="1" lang="en-US" altLang="ja-JP" sz="1600" dirty="0">
                    <a:latin typeface="メイリオ" panose="020B0604030504040204" pitchFamily="50" charset="-128"/>
                    <a:ea typeface="メイリオ" panose="020B0604030504040204" pitchFamily="50" charset="-128"/>
                  </a:rPr>
                  <a:t>top25</a:t>
                </a:r>
                <a:r>
                  <a:rPr kumimoji="1" lang="ja-JP" altLang="en-US" sz="1600" dirty="0">
                    <a:latin typeface="メイリオ" panose="020B0604030504040204" pitchFamily="50" charset="-128"/>
                    <a:ea typeface="メイリオ" panose="020B0604030504040204" pitchFamily="50" charset="-128"/>
                  </a:rPr>
                  <a:t>の空間軸名を抽出</a:t>
                </a:r>
                <a:endParaRPr kumimoji="1" lang="en-US" altLang="ja-JP" sz="1600" dirty="0">
                  <a:latin typeface="メイリオ" panose="020B0604030504040204" pitchFamily="50" charset="-128"/>
                  <a:ea typeface="メイリオ" panose="020B0604030504040204" pitchFamily="50" charset="-128"/>
                </a:endParaRPr>
              </a:p>
              <a:p>
                <a:pPr algn="l"/>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err="1">
                    <a:latin typeface="メイリオ" panose="020B0604030504040204" pitchFamily="50" charset="-128"/>
                    <a:ea typeface="メイリオ" panose="020B0604030504040204" pitchFamily="50" charset="-128"/>
                  </a:rPr>
                  <a:t>p_matrix_df</a:t>
                </a:r>
                <a:r>
                  <a:rPr kumimoji="1" lang="en-US" altLang="ja-JP" sz="1600" dirty="0">
                    <a:latin typeface="メイリオ" panose="020B0604030504040204" pitchFamily="50" charset="-128"/>
                    <a:ea typeface="メイリオ" panose="020B0604030504040204" pitchFamily="50" charset="-128"/>
                  </a:rPr>
                  <a:t> = </a:t>
                </a:r>
                <a:r>
                  <a:rPr kumimoji="1" lang="en-US" altLang="ja-JP" sz="1600" dirty="0" err="1">
                    <a:latin typeface="メイリオ" panose="020B0604030504040204" pitchFamily="50" charset="-128"/>
                    <a:ea typeface="メイリオ" panose="020B0604030504040204" pitchFamily="50" charset="-128"/>
                  </a:rPr>
                  <a:t>pd.DataFrame</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p_matrix,columns</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feature_names</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射影</a:t>
                </a:r>
                <a14:m>
                  <m:oMath xmlns:m="http://schemas.openxmlformats.org/officeDocument/2006/math">
                    <m:r>
                      <a:rPr kumimoji="1" lang="en-US" altLang="ja-JP" sz="1600" b="1" i="1" smtClean="0">
                        <a:latin typeface="Cambria Math" panose="02040503050406030204" pitchFamily="18" charset="0"/>
                        <a:ea typeface="メイリオ" panose="020B0604030504040204" pitchFamily="50" charset="-128"/>
                      </a:rPr>
                      <m:t>𝒑</m:t>
                    </m:r>
                  </m:oMath>
                </a14:m>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行列　列方向にデータ空間軸の射影ベクトルが並ぶ</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err="1">
                    <a:latin typeface="メイリオ" panose="020B0604030504040204" pitchFamily="50" charset="-128"/>
                    <a:ea typeface="メイリオ" panose="020B0604030504040204" pitchFamily="50" charset="-128"/>
                  </a:rPr>
                  <a:t>top_vocs</a:t>
                </a:r>
                <a:r>
                  <a:rPr kumimoji="1" lang="en-US" altLang="ja-JP" sz="1600" dirty="0">
                    <a:latin typeface="メイリオ" panose="020B0604030504040204" pitchFamily="50" charset="-128"/>
                    <a:ea typeface="メイリオ" panose="020B0604030504040204" pitchFamily="50" charset="-128"/>
                  </a:rPr>
                  <a:t> = </a:t>
                </a:r>
                <a:r>
                  <a:rPr kumimoji="1" lang="en-US" altLang="ja-JP" sz="1600" dirty="0" err="1">
                    <a:latin typeface="メイリオ" panose="020B0604030504040204" pitchFamily="50" charset="-128"/>
                    <a:ea typeface="メイリオ" panose="020B0604030504040204" pitchFamily="50" charset="-128"/>
                  </a:rPr>
                  <a:t>p_matrix_df.loc</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top_ranked_voc</a:t>
                </a:r>
                <a:r>
                  <a:rPr kumimoji="1" lang="en-US" altLang="ja-JP" sz="1600" dirty="0">
                    <a:latin typeface="メイリオ" panose="020B0604030504040204" pitchFamily="50" charset="-128"/>
                    <a:ea typeface="メイリオ" panose="020B0604030504040204" pitchFamily="50" charset="-128"/>
                  </a:rPr>
                  <a:t>] :</a:t>
                </a:r>
                <a:r>
                  <a:rPr kumimoji="1" lang="ja-JP" altLang="en-US" sz="1600" dirty="0">
                    <a:latin typeface="メイリオ" panose="020B0604030504040204" pitchFamily="50" charset="-128"/>
                    <a:ea typeface="メイリオ" panose="020B0604030504040204" pitchFamily="50" charset="-128"/>
                  </a:rPr>
                  <a:t>データ空間軸の射影ベクトルのノルム</a:t>
                </a:r>
                <a:r>
                  <a:rPr kumimoji="1" lang="en-US" altLang="ja-JP" sz="1600" dirty="0">
                    <a:latin typeface="メイリオ" panose="020B0604030504040204" pitchFamily="50" charset="-128"/>
                    <a:ea typeface="メイリオ" panose="020B0604030504040204" pitchFamily="50" charset="-128"/>
                  </a:rPr>
                  <a:t>top25</a:t>
                </a:r>
              </a:p>
              <a:p>
                <a:pPr algn="l"/>
                <a:r>
                  <a:rPr kumimoji="1" lang="en-US" altLang="ja-JP" sz="1600" dirty="0" err="1">
                    <a:latin typeface="メイリオ" panose="020B0604030504040204" pitchFamily="50" charset="-128"/>
                    <a:ea typeface="メイリオ" panose="020B0604030504040204" pitchFamily="50" charset="-128"/>
                  </a:rPr>
                  <a:t>top_vocs</a:t>
                </a:r>
                <a:r>
                  <a:rPr kumimoji="1" lang="en-US" altLang="ja-JP" sz="1600" dirty="0">
                    <a:latin typeface="メイリオ" panose="020B0604030504040204" pitchFamily="50" charset="-128"/>
                    <a:ea typeface="メイリオ" panose="020B0604030504040204" pitchFamily="50" charset="-128"/>
                  </a:rPr>
                  <a:t> = </a:t>
                </a:r>
                <a:r>
                  <a:rPr kumimoji="1" lang="en-US" altLang="ja-JP" sz="1600" dirty="0" err="1">
                    <a:latin typeface="メイリオ" panose="020B0604030504040204" pitchFamily="50" charset="-128"/>
                    <a:ea typeface="メイリオ" panose="020B0604030504040204" pitchFamily="50" charset="-128"/>
                  </a:rPr>
                  <a:t>top_vocs.T</a:t>
                </a:r>
                <a:r>
                  <a:rPr kumimoji="1" lang="en-US" altLang="ja-JP" sz="1600" dirty="0">
                    <a:latin typeface="メイリオ" panose="020B0604030504040204" pitchFamily="50" charset="-128"/>
                    <a:ea typeface="メイリオ" panose="020B0604030504040204" pitchFamily="50" charset="-128"/>
                  </a:rPr>
                  <a:t> : </a:t>
                </a:r>
                <a:r>
                  <a:rPr kumimoji="1" lang="ja-JP" altLang="en-US" sz="1600" dirty="0">
                    <a:latin typeface="メイリオ" panose="020B0604030504040204" pitchFamily="50" charset="-128"/>
                    <a:ea typeface="メイリオ" panose="020B0604030504040204" pitchFamily="50" charset="-128"/>
                  </a:rPr>
                  <a:t>列ベクトルを行ベクトルに転置</a:t>
                </a:r>
                <a:endParaRPr kumimoji="1" lang="en-US" altLang="ja-JP" sz="1600" dirty="0">
                  <a:latin typeface="メイリオ" panose="020B0604030504040204" pitchFamily="50" charset="-128"/>
                  <a:ea typeface="メイリオ" panose="020B0604030504040204" pitchFamily="50" charset="-128"/>
                </a:endParaRPr>
              </a:p>
              <a:p>
                <a:pPr algn="l"/>
                <a:r>
                  <a:rPr kumimoji="1" lang="en-US" altLang="ja-JP" sz="1600" dirty="0" err="1">
                    <a:latin typeface="メイリオ" panose="020B0604030504040204" pitchFamily="50" charset="-128"/>
                    <a:ea typeface="メイリオ" panose="020B0604030504040204" pitchFamily="50" charset="-128"/>
                  </a:rPr>
                  <a:t>trans_top_vocs</a:t>
                </a:r>
                <a:r>
                  <a:rPr kumimoji="1" lang="en-US" altLang="ja-JP" sz="1600" dirty="0">
                    <a:latin typeface="メイリオ" panose="020B0604030504040204" pitchFamily="50" charset="-128"/>
                    <a:ea typeface="メイリオ" panose="020B0604030504040204" pitchFamily="50" charset="-128"/>
                  </a:rPr>
                  <a:t> = </a:t>
                </a:r>
                <a:r>
                  <a:rPr kumimoji="1" lang="en-US" altLang="ja-JP" sz="1600" dirty="0" err="1">
                    <a:latin typeface="メイリオ" panose="020B0604030504040204" pitchFamily="50" charset="-128"/>
                    <a:ea typeface="メイリオ" panose="020B0604030504040204" pitchFamily="50" charset="-128"/>
                  </a:rPr>
                  <a:t>pca.transform</a:t>
                </a:r>
                <a:r>
                  <a:rPr kumimoji="1" lang="en-US" altLang="ja-JP" sz="1600" dirty="0">
                    <a:latin typeface="メイリオ" panose="020B0604030504040204" pitchFamily="50" charset="-128"/>
                    <a:ea typeface="メイリオ" panose="020B0604030504040204" pitchFamily="50" charset="-128"/>
                  </a:rPr>
                  <a:t>(</a:t>
                </a:r>
                <a:r>
                  <a:rPr kumimoji="1" lang="en-US" altLang="ja-JP" sz="1600" dirty="0" err="1">
                    <a:latin typeface="メイリオ" panose="020B0604030504040204" pitchFamily="50" charset="-128"/>
                    <a:ea typeface="メイリオ" panose="020B0604030504040204" pitchFamily="50" charset="-128"/>
                  </a:rPr>
                  <a:t>top_vocs.values</a:t>
                </a:r>
                <a:r>
                  <a:rPr kumimoji="1" lang="en-US" altLang="ja-JP" sz="1600" dirty="0">
                    <a:latin typeface="メイリオ" panose="020B0604030504040204" pitchFamily="50" charset="-128"/>
                    <a:ea typeface="メイリオ" panose="020B0604030504040204" pitchFamily="50" charset="-128"/>
                  </a:rPr>
                  <a:t>) : </a:t>
                </a:r>
                <a:r>
                  <a:rPr kumimoji="1" lang="ja-JP" altLang="en-US" sz="1600" dirty="0">
                    <a:latin typeface="メイリオ" panose="020B0604030504040204" pitchFamily="50" charset="-128"/>
                    <a:ea typeface="メイリオ" panose="020B0604030504040204" pitchFamily="50" charset="-128"/>
                  </a:rPr>
                  <a:t>射影ベクトルをデータ空間から主成分空間に写像</a:t>
                </a:r>
                <a:endParaRPr kumimoji="1" lang="en-US" altLang="ja-JP" sz="1600" dirty="0">
                  <a:latin typeface="メイリオ" panose="020B0604030504040204" pitchFamily="50" charset="-128"/>
                  <a:ea typeface="メイリオ" panose="020B0604030504040204" pitchFamily="50" charset="-128"/>
                </a:endParaRPr>
              </a:p>
              <a:p>
                <a:pPr algn="l"/>
                <a:endParaRPr kumimoji="1" lang="ja-JP" altLang="en-US" sz="16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BD71B31F-92B6-76C6-393A-EAB5C96F0BA9}"/>
                  </a:ext>
                </a:extLst>
              </p:cNvPr>
              <p:cNvSpPr txBox="1">
                <a:spLocks noRot="1" noChangeAspect="1" noMove="1" noResize="1" noEditPoints="1" noAdjustHandles="1" noChangeArrowheads="1" noChangeShapeType="1" noTextEdit="1"/>
              </p:cNvSpPr>
              <p:nvPr/>
            </p:nvSpPr>
            <p:spPr>
              <a:xfrm>
                <a:off x="479691" y="2694076"/>
                <a:ext cx="12277207" cy="4291046"/>
              </a:xfrm>
              <a:prstGeom prst="rect">
                <a:avLst/>
              </a:prstGeom>
              <a:blipFill>
                <a:blip r:embed="rId2"/>
                <a:stretch>
                  <a:fillRect l="-298" t="-42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59557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1F37A146-530C-800E-FCD0-97E5620A09BC}"/>
              </a:ext>
            </a:extLst>
          </p:cNvPr>
          <p:cNvSpPr txBox="1"/>
          <p:nvPr/>
        </p:nvSpPr>
        <p:spPr>
          <a:xfrm>
            <a:off x="567646" y="1256650"/>
            <a:ext cx="4705519"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p_matrix</a:t>
            </a:r>
            <a:r>
              <a:rPr kumimoji="1" lang="en-US" altLang="ja-JP" sz="2400" dirty="0">
                <a:latin typeface="メイリオ" panose="020B0604030504040204" pitchFamily="50" charset="-128"/>
                <a:ea typeface="メイリオ" panose="020B0604030504040204" pitchFamily="50" charset="-128"/>
              </a:rPr>
              <a:t> = np.dot(</a:t>
            </a:r>
            <a:r>
              <a:rPr kumimoji="1" lang="en-US" altLang="ja-JP" sz="2400" dirty="0" err="1">
                <a:latin typeface="メイリオ" panose="020B0604030504040204" pitchFamily="50" charset="-128"/>
                <a:ea typeface="メイリオ" panose="020B0604030504040204" pitchFamily="50" charset="-128"/>
              </a:rPr>
              <a:t>P,vocab_e</a:t>
            </a:r>
            <a:r>
              <a:rPr kumimoji="1" lang="en-US" altLang="ja-JP" sz="2400" dirty="0">
                <a:latin typeface="メイリオ" panose="020B0604030504040204" pitchFamily="50" charset="-128"/>
                <a:ea typeface="メイリオ" panose="020B0604030504040204" pitchFamily="50" charset="-128"/>
              </a:rPr>
              <a:t>)</a:t>
            </a:r>
            <a:endParaRPr kumimoji="1" lang="ja-JP" altLang="en-US" sz="2400" dirty="0">
              <a:latin typeface="メイリオ" panose="020B0604030504040204" pitchFamily="50" charset="-128"/>
              <a:ea typeface="メイリオ" panose="020B0604030504040204" pitchFamily="50" charset="-128"/>
            </a:endParaRPr>
          </a:p>
        </p:txBody>
      </p:sp>
      <p:sp>
        <p:nvSpPr>
          <p:cNvPr id="3" name="テキスト ボックス 2">
            <a:extLst>
              <a:ext uri="{FF2B5EF4-FFF2-40B4-BE49-F238E27FC236}">
                <a16:creationId xmlns:a16="http://schemas.microsoft.com/office/drawing/2014/main" id="{9F2787F1-91F3-D1BC-500E-681C7C7BBABC}"/>
              </a:ext>
            </a:extLst>
          </p:cNvPr>
          <p:cNvSpPr txBox="1"/>
          <p:nvPr/>
        </p:nvSpPr>
        <p:spPr>
          <a:xfrm>
            <a:off x="512296" y="200348"/>
            <a:ext cx="551946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実装と数式の関係を図にする</a:t>
            </a:r>
          </a:p>
        </p:txBody>
      </p:sp>
      <p:graphicFrame>
        <p:nvGraphicFramePr>
          <p:cNvPr id="4" name="表 3">
            <a:extLst>
              <a:ext uri="{FF2B5EF4-FFF2-40B4-BE49-F238E27FC236}">
                <a16:creationId xmlns:a16="http://schemas.microsoft.com/office/drawing/2014/main" id="{27F8F68B-D0EF-4B9B-A2A1-D124354742C1}"/>
              </a:ext>
            </a:extLst>
          </p:cNvPr>
          <p:cNvGraphicFramePr>
            <a:graphicFrameLocks noGrp="1"/>
          </p:cNvGraphicFramePr>
          <p:nvPr>
            <p:extLst>
              <p:ext uri="{D42A27DB-BD31-4B8C-83A1-F6EECF244321}">
                <p14:modId xmlns:p14="http://schemas.microsoft.com/office/powerpoint/2010/main" val="239463568"/>
              </p:ext>
            </p:extLst>
          </p:nvPr>
        </p:nvGraphicFramePr>
        <p:xfrm>
          <a:off x="7752324" y="3455902"/>
          <a:ext cx="2340635" cy="1854200"/>
        </p:xfrm>
        <a:graphic>
          <a:graphicData uri="http://schemas.openxmlformats.org/drawingml/2006/table">
            <a:tbl>
              <a:tblPr firstRow="1" bandRow="1">
                <a:tableStyleId>{5940675A-B579-460E-94D1-54222C63F5DA}</a:tableStyleId>
              </a:tblPr>
              <a:tblGrid>
                <a:gridCol w="468127">
                  <a:extLst>
                    <a:ext uri="{9D8B030D-6E8A-4147-A177-3AD203B41FA5}">
                      <a16:colId xmlns:a16="http://schemas.microsoft.com/office/drawing/2014/main" val="352756700"/>
                    </a:ext>
                  </a:extLst>
                </a:gridCol>
                <a:gridCol w="468127">
                  <a:extLst>
                    <a:ext uri="{9D8B030D-6E8A-4147-A177-3AD203B41FA5}">
                      <a16:colId xmlns:a16="http://schemas.microsoft.com/office/drawing/2014/main" val="483706144"/>
                    </a:ext>
                  </a:extLst>
                </a:gridCol>
                <a:gridCol w="468127">
                  <a:extLst>
                    <a:ext uri="{9D8B030D-6E8A-4147-A177-3AD203B41FA5}">
                      <a16:colId xmlns:a16="http://schemas.microsoft.com/office/drawing/2014/main" val="2389301545"/>
                    </a:ext>
                  </a:extLst>
                </a:gridCol>
                <a:gridCol w="468127">
                  <a:extLst>
                    <a:ext uri="{9D8B030D-6E8A-4147-A177-3AD203B41FA5}">
                      <a16:colId xmlns:a16="http://schemas.microsoft.com/office/drawing/2014/main" val="1987533340"/>
                    </a:ext>
                  </a:extLst>
                </a:gridCol>
                <a:gridCol w="468127">
                  <a:extLst>
                    <a:ext uri="{9D8B030D-6E8A-4147-A177-3AD203B41FA5}">
                      <a16:colId xmlns:a16="http://schemas.microsoft.com/office/drawing/2014/main" val="2265568379"/>
                    </a:ext>
                  </a:extLst>
                </a:gridCol>
              </a:tblGrid>
              <a:tr h="370840">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38650904"/>
                  </a:ext>
                </a:extLst>
              </a:tr>
              <a:tr h="370840">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0757970"/>
                  </a:ext>
                </a:extLst>
              </a:tr>
              <a:tr h="370840">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3666661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921848438"/>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r>
                        <a:rPr kumimoji="1" lang="en-US" altLang="ja-JP" dirty="0"/>
                        <a:t>1</a:t>
                      </a:r>
                      <a:endParaRPr kumimoji="1" lang="ja-JP" altLang="en-US" dirty="0"/>
                    </a:p>
                  </a:txBody>
                  <a:tcPr/>
                </a:tc>
                <a:extLst>
                  <a:ext uri="{0D108BD9-81ED-4DB2-BD59-A6C34878D82A}">
                    <a16:rowId xmlns:a16="http://schemas.microsoft.com/office/drawing/2014/main" val="415041191"/>
                  </a:ext>
                </a:extLst>
              </a:tr>
            </a:tbl>
          </a:graphicData>
        </a:graphic>
      </p:graphicFrame>
      <p:sp>
        <p:nvSpPr>
          <p:cNvPr id="5" name="テキスト ボックス 4">
            <a:extLst>
              <a:ext uri="{FF2B5EF4-FFF2-40B4-BE49-F238E27FC236}">
                <a16:creationId xmlns:a16="http://schemas.microsoft.com/office/drawing/2014/main" id="{D3C27DA8-702F-6D40-FB75-8CCFEDE57339}"/>
              </a:ext>
            </a:extLst>
          </p:cNvPr>
          <p:cNvSpPr txBox="1"/>
          <p:nvPr/>
        </p:nvSpPr>
        <p:spPr>
          <a:xfrm>
            <a:off x="10167722" y="2999499"/>
            <a:ext cx="1666610"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 </a:t>
            </a:r>
            <a:r>
              <a:rPr kumimoji="1" lang="en-US" altLang="ja-JP" sz="2400" dirty="0" err="1">
                <a:latin typeface="メイリオ" panose="020B0604030504040204" pitchFamily="50" charset="-128"/>
                <a:ea typeface="メイリオ" panose="020B0604030504040204" pitchFamily="50" charset="-128"/>
              </a:rPr>
              <a:t>vocab_e</a:t>
            </a:r>
            <a:endParaRPr kumimoji="1" lang="ja-JP" altLang="en-US" sz="2400" dirty="0">
              <a:latin typeface="メイリオ" panose="020B0604030504040204" pitchFamily="50" charset="-128"/>
              <a:ea typeface="メイリオ" panose="020B0604030504040204" pitchFamily="50" charset="-128"/>
            </a:endParaRPr>
          </a:p>
        </p:txBody>
      </p:sp>
      <p:graphicFrame>
        <p:nvGraphicFramePr>
          <p:cNvPr id="6" name="表 5">
            <a:extLst>
              <a:ext uri="{FF2B5EF4-FFF2-40B4-BE49-F238E27FC236}">
                <a16:creationId xmlns:a16="http://schemas.microsoft.com/office/drawing/2014/main" id="{A24E6D24-ED9F-2805-827E-DFC6179D7423}"/>
              </a:ext>
            </a:extLst>
          </p:cNvPr>
          <p:cNvGraphicFramePr>
            <a:graphicFrameLocks noGrp="1"/>
          </p:cNvGraphicFramePr>
          <p:nvPr>
            <p:extLst>
              <p:ext uri="{D42A27DB-BD31-4B8C-83A1-F6EECF244321}">
                <p14:modId xmlns:p14="http://schemas.microsoft.com/office/powerpoint/2010/main" val="852090617"/>
              </p:ext>
            </p:extLst>
          </p:nvPr>
        </p:nvGraphicFramePr>
        <p:xfrm>
          <a:off x="4945864" y="3455902"/>
          <a:ext cx="2340635" cy="1854200"/>
        </p:xfrm>
        <a:graphic>
          <a:graphicData uri="http://schemas.openxmlformats.org/drawingml/2006/table">
            <a:tbl>
              <a:tblPr firstRow="1" bandRow="1">
                <a:tableStyleId>{5940675A-B579-460E-94D1-54222C63F5DA}</a:tableStyleId>
              </a:tblPr>
              <a:tblGrid>
                <a:gridCol w="468127">
                  <a:extLst>
                    <a:ext uri="{9D8B030D-6E8A-4147-A177-3AD203B41FA5}">
                      <a16:colId xmlns:a16="http://schemas.microsoft.com/office/drawing/2014/main" val="352756700"/>
                    </a:ext>
                  </a:extLst>
                </a:gridCol>
                <a:gridCol w="468127">
                  <a:extLst>
                    <a:ext uri="{9D8B030D-6E8A-4147-A177-3AD203B41FA5}">
                      <a16:colId xmlns:a16="http://schemas.microsoft.com/office/drawing/2014/main" val="483706144"/>
                    </a:ext>
                  </a:extLst>
                </a:gridCol>
                <a:gridCol w="468127">
                  <a:extLst>
                    <a:ext uri="{9D8B030D-6E8A-4147-A177-3AD203B41FA5}">
                      <a16:colId xmlns:a16="http://schemas.microsoft.com/office/drawing/2014/main" val="2389301545"/>
                    </a:ext>
                  </a:extLst>
                </a:gridCol>
                <a:gridCol w="468127">
                  <a:extLst>
                    <a:ext uri="{9D8B030D-6E8A-4147-A177-3AD203B41FA5}">
                      <a16:colId xmlns:a16="http://schemas.microsoft.com/office/drawing/2014/main" val="1987533340"/>
                    </a:ext>
                  </a:extLst>
                </a:gridCol>
                <a:gridCol w="468127">
                  <a:extLst>
                    <a:ext uri="{9D8B030D-6E8A-4147-A177-3AD203B41FA5}">
                      <a16:colId xmlns:a16="http://schemas.microsoft.com/office/drawing/2014/main" val="2265568379"/>
                    </a:ext>
                  </a:extLst>
                </a:gridCol>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38650904"/>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075797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43666661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21848438"/>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5041191"/>
                  </a:ext>
                </a:extLst>
              </a:tr>
            </a:tbl>
          </a:graphicData>
        </a:graphic>
      </p:graphicFrame>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970C2D07-D8E6-31AA-1159-19C6D60B5F9D}"/>
                  </a:ext>
                </a:extLst>
              </p:cNvPr>
              <p:cNvSpPr txBox="1"/>
              <p:nvPr/>
            </p:nvSpPr>
            <p:spPr>
              <a:xfrm>
                <a:off x="4897578" y="2989748"/>
                <a:ext cx="1975028" cy="470000"/>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𝑨</m:t>
                      </m:r>
                      <m:r>
                        <a:rPr kumimoji="1" lang="en-US" altLang="ja-JP" sz="2400" i="1">
                          <a:latin typeface="Cambria Math" panose="02040503050406030204" pitchFamily="18" charset="0"/>
                          <a:ea typeface="メイリオ" panose="020B0604030504040204" pitchFamily="50" charset="-128"/>
                        </a:rPr>
                        <m:t>(</m:t>
                      </m:r>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𝑨</m:t>
                          </m:r>
                        </m:e>
                        <m:sup>
                          <m:r>
                            <a:rPr kumimoji="1" lang="en-US" altLang="ja-JP" sz="2400" b="1" i="1">
                              <a:latin typeface="Cambria Math" panose="02040503050406030204" pitchFamily="18" charset="0"/>
                              <a:ea typeface="メイリオ" panose="020B0604030504040204" pitchFamily="50" charset="-128"/>
                            </a:rPr>
                            <m:t>𝑻</m:t>
                          </m:r>
                        </m:sup>
                      </m:sSup>
                      <m:r>
                        <a:rPr kumimoji="1" lang="en-US" altLang="ja-JP" sz="2400" b="1" i="1">
                          <a:latin typeface="Cambria Math" panose="02040503050406030204" pitchFamily="18" charset="0"/>
                          <a:ea typeface="Cambria Math" panose="02040503050406030204" pitchFamily="18" charset="0"/>
                        </a:rPr>
                        <m:t>𝑨</m:t>
                      </m:r>
                      <m:sSup>
                        <m:sSupPr>
                          <m:ctrlPr>
                            <a:rPr kumimoji="1" lang="en-US" altLang="ja-JP" sz="2400" b="1" i="1">
                              <a:latin typeface="Cambria Math" panose="02040503050406030204" pitchFamily="18" charset="0"/>
                              <a:ea typeface="Cambria Math" panose="02040503050406030204" pitchFamily="18" charset="0"/>
                            </a:rPr>
                          </m:ctrlPr>
                        </m:sSupPr>
                        <m:e>
                          <m:r>
                            <a:rPr kumimoji="1" lang="en-US" altLang="ja-JP" sz="2400" b="1" i="1">
                              <a:latin typeface="Cambria Math" panose="02040503050406030204" pitchFamily="18" charset="0"/>
                              <a:ea typeface="Cambria Math" panose="02040503050406030204" pitchFamily="18" charset="0"/>
                            </a:rPr>
                            <m:t>)</m:t>
                          </m:r>
                        </m:e>
                        <m:sup>
                          <m:r>
                            <a:rPr kumimoji="1" lang="en-US" altLang="ja-JP" sz="2400" b="1" i="1">
                              <a:latin typeface="Cambria Math" panose="02040503050406030204" pitchFamily="18" charset="0"/>
                              <a:ea typeface="Cambria Math" panose="02040503050406030204" pitchFamily="18" charset="0"/>
                            </a:rPr>
                            <m:t>−</m:t>
                          </m:r>
                          <m:r>
                            <a:rPr kumimoji="1" lang="en-US" altLang="ja-JP" sz="2400" b="1" i="1">
                              <a:latin typeface="Cambria Math" panose="02040503050406030204" pitchFamily="18" charset="0"/>
                              <a:ea typeface="Cambria Math" panose="02040503050406030204" pitchFamily="18" charset="0"/>
                            </a:rPr>
                            <m:t>𝟏</m:t>
                          </m:r>
                        </m:sup>
                      </m:sSup>
                      <m:sSup>
                        <m:sSupPr>
                          <m:ctrlPr>
                            <a:rPr kumimoji="1" lang="en-US" altLang="ja-JP" sz="2400" b="1" i="1">
                              <a:latin typeface="Cambria Math" panose="02040503050406030204" pitchFamily="18" charset="0"/>
                              <a:ea typeface="メイリオ" panose="020B0604030504040204" pitchFamily="50" charset="-128"/>
                            </a:rPr>
                          </m:ctrlPr>
                        </m:sSupPr>
                        <m:e>
                          <m:r>
                            <a:rPr kumimoji="1" lang="en-US" altLang="ja-JP" sz="2400" b="1" i="1">
                              <a:latin typeface="Cambria Math" panose="02040503050406030204" pitchFamily="18" charset="0"/>
                              <a:ea typeface="メイリオ" panose="020B0604030504040204" pitchFamily="50" charset="-128"/>
                            </a:rPr>
                            <m:t>𝑨</m:t>
                          </m:r>
                        </m:e>
                        <m:sup>
                          <m:r>
                            <a:rPr kumimoji="1" lang="en-US" altLang="ja-JP" sz="2400" b="1" i="1">
                              <a:latin typeface="Cambria Math" panose="02040503050406030204" pitchFamily="18" charset="0"/>
                              <a:ea typeface="メイリオ" panose="020B0604030504040204" pitchFamily="50" charset="-128"/>
                            </a:rPr>
                            <m:t>𝑻</m:t>
                          </m:r>
                        </m:sup>
                      </m:sSup>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7" name="テキスト ボックス 6">
                <a:extLst>
                  <a:ext uri="{FF2B5EF4-FFF2-40B4-BE49-F238E27FC236}">
                    <a16:creationId xmlns:a16="http://schemas.microsoft.com/office/drawing/2014/main" id="{970C2D07-D8E6-31AA-1159-19C6D60B5F9D}"/>
                  </a:ext>
                </a:extLst>
              </p:cNvPr>
              <p:cNvSpPr txBox="1">
                <a:spLocks noRot="1" noChangeAspect="1" noMove="1" noResize="1" noEditPoints="1" noAdjustHandles="1" noChangeArrowheads="1" noChangeShapeType="1" noTextEdit="1"/>
              </p:cNvSpPr>
              <p:nvPr/>
            </p:nvSpPr>
            <p:spPr>
              <a:xfrm>
                <a:off x="4897578" y="2989748"/>
                <a:ext cx="1975028" cy="470000"/>
              </a:xfrm>
              <a:prstGeom prst="rect">
                <a:avLst/>
              </a:prstGeom>
              <a:blipFill>
                <a:blip r:embed="rId2"/>
                <a:stretch>
                  <a:fillRect b="-11538"/>
                </a:stretch>
              </a:blipFill>
            </p:spPr>
            <p:txBody>
              <a:bodyPr/>
              <a:lstStyle/>
              <a:p>
                <a:r>
                  <a:rPr lang="ja-JP" altLang="en-US">
                    <a:noFill/>
                  </a:rPr>
                  <a:t> </a:t>
                </a:r>
              </a:p>
            </p:txBody>
          </p:sp>
        </mc:Fallback>
      </mc:AlternateContent>
      <p:sp>
        <p:nvSpPr>
          <p:cNvPr id="8" name="四角形: 角を丸くする 7">
            <a:extLst>
              <a:ext uri="{FF2B5EF4-FFF2-40B4-BE49-F238E27FC236}">
                <a16:creationId xmlns:a16="http://schemas.microsoft.com/office/drawing/2014/main" id="{48428024-F203-8936-C9A0-6E2665E8A327}"/>
              </a:ext>
            </a:extLst>
          </p:cNvPr>
          <p:cNvSpPr/>
          <p:nvPr/>
        </p:nvSpPr>
        <p:spPr>
          <a:xfrm>
            <a:off x="7677561" y="3338967"/>
            <a:ext cx="612476" cy="217385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666B256C-11F3-4532-2C12-A9158D35CC6A}"/>
              </a:ext>
            </a:extLst>
          </p:cNvPr>
          <p:cNvSpPr txBox="1"/>
          <p:nvPr/>
        </p:nvSpPr>
        <p:spPr>
          <a:xfrm>
            <a:off x="7514116" y="5526126"/>
            <a:ext cx="467788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データ空間の１つの軸</a:t>
            </a:r>
            <a:r>
              <a:rPr kumimoji="1" lang="en-US" altLang="ja-JP" sz="2400" dirty="0">
                <a:latin typeface="メイリオ" panose="020B0604030504040204" pitchFamily="50" charset="-128"/>
                <a:ea typeface="メイリオ" panose="020B0604030504040204" pitchFamily="50" charset="-128"/>
              </a:rPr>
              <a:t>(one hot)</a:t>
            </a:r>
            <a:endParaRPr kumimoji="1" lang="ja-JP" altLang="en-US" sz="2400" dirty="0">
              <a:latin typeface="メイリオ" panose="020B0604030504040204" pitchFamily="50" charset="-128"/>
              <a:ea typeface="メイリオ" panose="020B0604030504040204" pitchFamily="50" charset="-128"/>
            </a:endParaRPr>
          </a:p>
        </p:txBody>
      </p:sp>
      <p:sp>
        <p:nvSpPr>
          <p:cNvPr id="11" name="矢印: 左 10">
            <a:extLst>
              <a:ext uri="{FF2B5EF4-FFF2-40B4-BE49-F238E27FC236}">
                <a16:creationId xmlns:a16="http://schemas.microsoft.com/office/drawing/2014/main" id="{3A4A43BB-5F71-85FD-52DF-BD0CB98E0D2B}"/>
              </a:ext>
            </a:extLst>
          </p:cNvPr>
          <p:cNvSpPr/>
          <p:nvPr/>
        </p:nvSpPr>
        <p:spPr>
          <a:xfrm>
            <a:off x="4168022" y="4011827"/>
            <a:ext cx="646981" cy="785004"/>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CDE2DEA3-E931-0F44-A51D-59443AF257D0}"/>
              </a:ext>
            </a:extLst>
          </p:cNvPr>
          <p:cNvSpPr txBox="1"/>
          <p:nvPr/>
        </p:nvSpPr>
        <p:spPr>
          <a:xfrm>
            <a:off x="1731551" y="6292032"/>
            <a:ext cx="8307082"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p_matrix</a:t>
            </a:r>
            <a:r>
              <a:rPr kumimoji="1" lang="ja-JP" altLang="en-US" sz="2400" dirty="0">
                <a:latin typeface="メイリオ" panose="020B0604030504040204" pitchFamily="50" charset="-128"/>
                <a:ea typeface="メイリオ" panose="020B0604030504040204" pitchFamily="50" charset="-128"/>
              </a:rPr>
              <a:t>の</a:t>
            </a:r>
            <a:r>
              <a:rPr kumimoji="1" lang="en-US" altLang="ja-JP" sz="2400" dirty="0">
                <a:latin typeface="メイリオ" panose="020B0604030504040204" pitchFamily="50" charset="-128"/>
                <a:ea typeface="メイリオ" panose="020B0604030504040204" pitchFamily="50" charset="-128"/>
              </a:rPr>
              <a:t>1</a:t>
            </a:r>
            <a:r>
              <a:rPr kumimoji="1" lang="ja-JP" altLang="en-US" sz="2400" dirty="0">
                <a:latin typeface="メイリオ" panose="020B0604030504040204" pitchFamily="50" charset="-128"/>
                <a:ea typeface="メイリオ" panose="020B0604030504040204" pitchFamily="50" charset="-128"/>
              </a:rPr>
              <a:t>列は空間軸 </a:t>
            </a:r>
            <a:r>
              <a:rPr kumimoji="1" lang="en-US" altLang="ja-JP" sz="2400" dirty="0">
                <a:latin typeface="メイリオ" panose="020B0604030504040204" pitchFamily="50" charset="-128"/>
                <a:ea typeface="メイリオ" panose="020B0604030504040204" pitchFamily="50" charset="-128"/>
              </a:rPr>
              <a:t>one hot</a:t>
            </a:r>
            <a:r>
              <a:rPr kumimoji="1" lang="ja-JP" altLang="en-US" sz="2400" dirty="0">
                <a:latin typeface="メイリオ" panose="020B0604030504040204" pitchFamily="50" charset="-128"/>
                <a:ea typeface="メイリオ" panose="020B0604030504040204" pitchFamily="50" charset="-128"/>
              </a:rPr>
              <a:t>ベクトルの射影ベクトル</a:t>
            </a:r>
            <a:r>
              <a:rPr kumimoji="1" lang="en-US" altLang="ja-JP" sz="2400" dirty="0">
                <a:latin typeface="メイリオ" panose="020B0604030504040204" pitchFamily="50" charset="-128"/>
                <a:ea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02447A3-0576-81DF-801D-52D2F42713D7}"/>
                  </a:ext>
                </a:extLst>
              </p:cNvPr>
              <p:cNvSpPr txBox="1"/>
              <p:nvPr/>
            </p:nvSpPr>
            <p:spPr>
              <a:xfrm>
                <a:off x="7712956" y="2952097"/>
                <a:ext cx="62222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𝒃</m:t>
                          </m:r>
                        </m:e>
                        <m:sub>
                          <m:r>
                            <a:rPr kumimoji="1" lang="en-US" altLang="ja-JP" sz="2400" b="1" i="1" smtClean="0">
                              <a:latin typeface="Cambria Math" panose="02040503050406030204" pitchFamily="18" charset="0"/>
                              <a:ea typeface="メイリオ" panose="020B0604030504040204" pitchFamily="50" charset="-128"/>
                            </a:rPr>
                            <m:t>𝟏</m:t>
                          </m:r>
                        </m:sub>
                      </m:sSub>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E02447A3-0576-81DF-801D-52D2F42713D7}"/>
                  </a:ext>
                </a:extLst>
              </p:cNvPr>
              <p:cNvSpPr txBox="1">
                <a:spLocks noRot="1" noChangeAspect="1" noMove="1" noResize="1" noEditPoints="1" noAdjustHandles="1" noChangeArrowheads="1" noChangeShapeType="1" noTextEdit="1"/>
              </p:cNvSpPr>
              <p:nvPr/>
            </p:nvSpPr>
            <p:spPr>
              <a:xfrm>
                <a:off x="7712956" y="2952097"/>
                <a:ext cx="622222"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EE98B9E6-1F92-BDDD-50A4-F530F4DEB078}"/>
                  </a:ext>
                </a:extLst>
              </p:cNvPr>
              <p:cNvSpPr txBox="1"/>
              <p:nvPr/>
            </p:nvSpPr>
            <p:spPr>
              <a:xfrm>
                <a:off x="1666360" y="2874240"/>
                <a:ext cx="625428"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𝒑</m:t>
                          </m:r>
                        </m:e>
                        <m:sub>
                          <m:r>
                            <a:rPr kumimoji="1" lang="en-US" altLang="ja-JP" sz="2400" b="1" i="1" smtClean="0">
                              <a:latin typeface="Cambria Math" panose="02040503050406030204" pitchFamily="18" charset="0"/>
                              <a:ea typeface="メイリオ" panose="020B0604030504040204" pitchFamily="50" charset="-128"/>
                            </a:rPr>
                            <m:t>𝟏</m:t>
                          </m:r>
                        </m:sub>
                      </m:sSub>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EE98B9E6-1F92-BDDD-50A4-F530F4DEB078}"/>
                  </a:ext>
                </a:extLst>
              </p:cNvPr>
              <p:cNvSpPr txBox="1">
                <a:spLocks noRot="1" noChangeAspect="1" noMove="1" noResize="1" noEditPoints="1" noAdjustHandles="1" noChangeArrowheads="1" noChangeShapeType="1" noTextEdit="1"/>
              </p:cNvSpPr>
              <p:nvPr/>
            </p:nvSpPr>
            <p:spPr>
              <a:xfrm>
                <a:off x="1666360" y="2874240"/>
                <a:ext cx="625428" cy="461665"/>
              </a:xfrm>
              <a:prstGeom prst="rect">
                <a:avLst/>
              </a:prstGeom>
              <a:blipFill>
                <a:blip r:embed="rId4"/>
                <a:stretch>
                  <a:fillRect b="-6579"/>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D83BEF34-AAA1-A386-2611-E3D590EF1C80}"/>
              </a:ext>
            </a:extLst>
          </p:cNvPr>
          <p:cNvSpPr txBox="1"/>
          <p:nvPr/>
        </p:nvSpPr>
        <p:spPr>
          <a:xfrm>
            <a:off x="512295" y="790496"/>
            <a:ext cx="10344127" cy="461665"/>
          </a:xfrm>
          <a:prstGeom prst="rect">
            <a:avLst/>
          </a:prstGeom>
          <a:noFill/>
        </p:spPr>
        <p:txBody>
          <a:bodyPr wrap="square" rtlCol="0">
            <a:spAutoFit/>
          </a:bodyPr>
          <a:lstStyle/>
          <a:p>
            <a:r>
              <a:rPr kumimoji="1" lang="ja-JP" altLang="en-US" sz="2400" dirty="0">
                <a:latin typeface="メイリオ" panose="020B0604030504040204" pitchFamily="50" charset="-128"/>
                <a:ea typeface="メイリオ" panose="020B0604030504040204" pitchFamily="50" charset="-128"/>
              </a:rPr>
              <a:t>データ空間軸の</a:t>
            </a:r>
            <a:r>
              <a:rPr kumimoji="1" lang="en-US" altLang="ja-JP" sz="2400" dirty="0">
                <a:latin typeface="メイリオ" panose="020B0604030504040204" pitchFamily="50" charset="-128"/>
                <a:ea typeface="メイリオ" panose="020B0604030504040204" pitchFamily="50" charset="-128"/>
              </a:rPr>
              <a:t>one hot(</a:t>
            </a:r>
            <a:r>
              <a:rPr kumimoji="1" lang="en-US" altLang="ja-JP" sz="2400" dirty="0" err="1">
                <a:latin typeface="メイリオ" panose="020B0604030504040204" pitchFamily="50" charset="-128"/>
                <a:ea typeface="メイリオ" panose="020B0604030504040204" pitchFamily="50" charset="-128"/>
              </a:rPr>
              <a:t>vocab_e</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を主成分ベクトル平面に射影する</a:t>
            </a:r>
          </a:p>
        </p:txBody>
      </p:sp>
      <p:sp>
        <p:nvSpPr>
          <p:cNvPr id="16" name="左中かっこ 15">
            <a:extLst>
              <a:ext uri="{FF2B5EF4-FFF2-40B4-BE49-F238E27FC236}">
                <a16:creationId xmlns:a16="http://schemas.microsoft.com/office/drawing/2014/main" id="{577438F7-BF3C-CC62-254B-5DFC6F4FDCFB}"/>
              </a:ext>
            </a:extLst>
          </p:cNvPr>
          <p:cNvSpPr/>
          <p:nvPr/>
        </p:nvSpPr>
        <p:spPr>
          <a:xfrm rot="5400000">
            <a:off x="8746484" y="1636739"/>
            <a:ext cx="422317" cy="22706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7" name="テキスト ボックス 16">
            <a:extLst>
              <a:ext uri="{FF2B5EF4-FFF2-40B4-BE49-F238E27FC236}">
                <a16:creationId xmlns:a16="http://schemas.microsoft.com/office/drawing/2014/main" id="{AD0CA69F-FDD7-B88A-4EF1-DD70021B4608}"/>
              </a:ext>
            </a:extLst>
          </p:cNvPr>
          <p:cNvSpPr txBox="1"/>
          <p:nvPr/>
        </p:nvSpPr>
        <p:spPr>
          <a:xfrm>
            <a:off x="9894182" y="2093677"/>
            <a:ext cx="2351926"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m:</a:t>
            </a:r>
            <a:r>
              <a:rPr kumimoji="1" lang="ja-JP" altLang="en-US" dirty="0">
                <a:latin typeface="メイリオ" panose="020B0604030504040204" pitchFamily="50" charset="-128"/>
                <a:ea typeface="メイリオ" panose="020B0604030504040204" pitchFamily="50" charset="-128"/>
              </a:rPr>
              <a:t>データ空間の次元</a:t>
            </a:r>
          </a:p>
        </p:txBody>
      </p:sp>
      <p:sp>
        <p:nvSpPr>
          <p:cNvPr id="18" name="テキスト ボックス 17">
            <a:extLst>
              <a:ext uri="{FF2B5EF4-FFF2-40B4-BE49-F238E27FC236}">
                <a16:creationId xmlns:a16="http://schemas.microsoft.com/office/drawing/2014/main" id="{AEEADF29-B547-6D7A-DE00-9D4E709A4DFE}"/>
              </a:ext>
            </a:extLst>
          </p:cNvPr>
          <p:cNvSpPr txBox="1"/>
          <p:nvPr/>
        </p:nvSpPr>
        <p:spPr>
          <a:xfrm>
            <a:off x="8187765" y="2088921"/>
            <a:ext cx="1741182"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m×m</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行列</a:t>
            </a:r>
          </a:p>
        </p:txBody>
      </p:sp>
      <p:sp>
        <p:nvSpPr>
          <p:cNvPr id="19" name="テキスト ボックス 18">
            <a:extLst>
              <a:ext uri="{FF2B5EF4-FFF2-40B4-BE49-F238E27FC236}">
                <a16:creationId xmlns:a16="http://schemas.microsoft.com/office/drawing/2014/main" id="{E69E703F-B5AA-81D3-267D-C5D1579E7AD8}"/>
              </a:ext>
            </a:extLst>
          </p:cNvPr>
          <p:cNvSpPr txBox="1"/>
          <p:nvPr/>
        </p:nvSpPr>
        <p:spPr>
          <a:xfrm>
            <a:off x="5245590" y="2110280"/>
            <a:ext cx="1741182"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m×m</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行列</a:t>
            </a:r>
          </a:p>
        </p:txBody>
      </p:sp>
      <p:sp>
        <p:nvSpPr>
          <p:cNvPr id="20" name="左中かっこ 19">
            <a:extLst>
              <a:ext uri="{FF2B5EF4-FFF2-40B4-BE49-F238E27FC236}">
                <a16:creationId xmlns:a16="http://schemas.microsoft.com/office/drawing/2014/main" id="{3CE3B0AF-CFCD-80FC-5CB1-D82A83B1CE32}"/>
              </a:ext>
            </a:extLst>
          </p:cNvPr>
          <p:cNvSpPr/>
          <p:nvPr/>
        </p:nvSpPr>
        <p:spPr>
          <a:xfrm rot="5400000">
            <a:off x="5870021" y="1615968"/>
            <a:ext cx="422317" cy="22706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graphicFrame>
        <p:nvGraphicFramePr>
          <p:cNvPr id="22" name="表 21">
            <a:extLst>
              <a:ext uri="{FF2B5EF4-FFF2-40B4-BE49-F238E27FC236}">
                <a16:creationId xmlns:a16="http://schemas.microsoft.com/office/drawing/2014/main" id="{EBF22D3C-DF68-17C1-702E-18C20F12D58A}"/>
              </a:ext>
            </a:extLst>
          </p:cNvPr>
          <p:cNvGraphicFramePr>
            <a:graphicFrameLocks noGrp="1"/>
          </p:cNvGraphicFramePr>
          <p:nvPr>
            <p:extLst>
              <p:ext uri="{D42A27DB-BD31-4B8C-83A1-F6EECF244321}">
                <p14:modId xmlns:p14="http://schemas.microsoft.com/office/powerpoint/2010/main" val="4093006666"/>
              </p:ext>
            </p:extLst>
          </p:nvPr>
        </p:nvGraphicFramePr>
        <p:xfrm>
          <a:off x="1666360" y="3495867"/>
          <a:ext cx="2340635" cy="1854200"/>
        </p:xfrm>
        <a:graphic>
          <a:graphicData uri="http://schemas.openxmlformats.org/drawingml/2006/table">
            <a:tbl>
              <a:tblPr firstRow="1" bandRow="1">
                <a:tableStyleId>{5940675A-B579-460E-94D1-54222C63F5DA}</a:tableStyleId>
              </a:tblPr>
              <a:tblGrid>
                <a:gridCol w="468127">
                  <a:extLst>
                    <a:ext uri="{9D8B030D-6E8A-4147-A177-3AD203B41FA5}">
                      <a16:colId xmlns:a16="http://schemas.microsoft.com/office/drawing/2014/main" val="352756700"/>
                    </a:ext>
                  </a:extLst>
                </a:gridCol>
                <a:gridCol w="468127">
                  <a:extLst>
                    <a:ext uri="{9D8B030D-6E8A-4147-A177-3AD203B41FA5}">
                      <a16:colId xmlns:a16="http://schemas.microsoft.com/office/drawing/2014/main" val="483706144"/>
                    </a:ext>
                  </a:extLst>
                </a:gridCol>
                <a:gridCol w="468127">
                  <a:extLst>
                    <a:ext uri="{9D8B030D-6E8A-4147-A177-3AD203B41FA5}">
                      <a16:colId xmlns:a16="http://schemas.microsoft.com/office/drawing/2014/main" val="2389301545"/>
                    </a:ext>
                  </a:extLst>
                </a:gridCol>
                <a:gridCol w="468127">
                  <a:extLst>
                    <a:ext uri="{9D8B030D-6E8A-4147-A177-3AD203B41FA5}">
                      <a16:colId xmlns:a16="http://schemas.microsoft.com/office/drawing/2014/main" val="1987533340"/>
                    </a:ext>
                  </a:extLst>
                </a:gridCol>
                <a:gridCol w="468127">
                  <a:extLst>
                    <a:ext uri="{9D8B030D-6E8A-4147-A177-3AD203B41FA5}">
                      <a16:colId xmlns:a16="http://schemas.microsoft.com/office/drawing/2014/main" val="2265568379"/>
                    </a:ext>
                  </a:extLst>
                </a:gridCol>
              </a:tblGrid>
              <a:tr h="370840">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3838650904"/>
                  </a:ext>
                </a:extLst>
              </a:tr>
              <a:tr h="370840">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extLst>
                  <a:ext uri="{0D108BD9-81ED-4DB2-BD59-A6C34878D82A}">
                    <a16:rowId xmlns:a16="http://schemas.microsoft.com/office/drawing/2014/main" val="240757970"/>
                  </a:ext>
                </a:extLst>
              </a:tr>
              <a:tr h="370840">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a:p>
                  </a:txBody>
                  <a:tcPr/>
                </a:tc>
                <a:extLst>
                  <a:ext uri="{0D108BD9-81ED-4DB2-BD59-A6C34878D82A}">
                    <a16:rowId xmlns:a16="http://schemas.microsoft.com/office/drawing/2014/main" val="2436666617"/>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921848438"/>
                  </a:ext>
                </a:extLst>
              </a:tr>
              <a:tr h="370840">
                <a:tc>
                  <a:txBody>
                    <a:bodyPr/>
                    <a:lstStyle/>
                    <a:p>
                      <a:endParaRPr kumimoji="1" lang="ja-JP" altLang="en-US"/>
                    </a:p>
                  </a:txBody>
                  <a:tcPr/>
                </a:tc>
                <a:tc>
                  <a:txBody>
                    <a:bodyPr/>
                    <a:lstStyle/>
                    <a:p>
                      <a:endParaRPr kumimoji="1" lang="ja-JP" altLang="en-US"/>
                    </a:p>
                  </a:txBody>
                  <a:tcPr/>
                </a:tc>
                <a:tc>
                  <a:txBody>
                    <a:bodyPr/>
                    <a:lstStyle/>
                    <a:p>
                      <a:endParaRPr kumimoji="1" lang="ja-JP" altLang="en-US"/>
                    </a:p>
                  </a:txBody>
                  <a:tcPr/>
                </a:tc>
                <a:tc>
                  <a:txBody>
                    <a:bodyPr/>
                    <a:lstStyle/>
                    <a:p>
                      <a:endParaRPr kumimoji="1" lang="ja-JP" altLang="en-US" dirty="0"/>
                    </a:p>
                  </a:txBody>
                  <a:tcPr/>
                </a:tc>
                <a:tc>
                  <a:txBody>
                    <a:bodyPr/>
                    <a:lstStyle/>
                    <a:p>
                      <a:endParaRPr kumimoji="1" lang="ja-JP" altLang="en-US" dirty="0"/>
                    </a:p>
                  </a:txBody>
                  <a:tcPr/>
                </a:tc>
                <a:extLst>
                  <a:ext uri="{0D108BD9-81ED-4DB2-BD59-A6C34878D82A}">
                    <a16:rowId xmlns:a16="http://schemas.microsoft.com/office/drawing/2014/main" val="415041191"/>
                  </a:ext>
                </a:extLst>
              </a:tr>
            </a:tbl>
          </a:graphicData>
        </a:graphic>
      </p:graphicFrame>
      <p:sp>
        <p:nvSpPr>
          <p:cNvPr id="23" name="四角形: 角を丸くする 22">
            <a:extLst>
              <a:ext uri="{FF2B5EF4-FFF2-40B4-BE49-F238E27FC236}">
                <a16:creationId xmlns:a16="http://schemas.microsoft.com/office/drawing/2014/main" id="{3CF5CBA8-65DF-3367-9EFC-401345CFEBA3}"/>
              </a:ext>
            </a:extLst>
          </p:cNvPr>
          <p:cNvSpPr/>
          <p:nvPr/>
        </p:nvSpPr>
        <p:spPr>
          <a:xfrm>
            <a:off x="1596409" y="3342576"/>
            <a:ext cx="612476" cy="2173857"/>
          </a:xfrm>
          <a:prstGeom prst="round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52B810CB-62B2-11A5-1B71-6BED45A42812}"/>
                  </a:ext>
                </a:extLst>
              </p:cNvPr>
              <p:cNvSpPr txBox="1"/>
              <p:nvPr/>
            </p:nvSpPr>
            <p:spPr>
              <a:xfrm>
                <a:off x="9592448" y="2989533"/>
                <a:ext cx="69435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𝒃</m:t>
                          </m:r>
                        </m:e>
                        <m:sub>
                          <m:r>
                            <a:rPr kumimoji="1" lang="en-US" altLang="ja-JP" sz="2400" b="1" i="1" smtClean="0">
                              <a:latin typeface="Cambria Math" panose="02040503050406030204" pitchFamily="18" charset="0"/>
                              <a:ea typeface="メイリオ" panose="020B0604030504040204" pitchFamily="50" charset="-128"/>
                            </a:rPr>
                            <m:t>𝒎</m:t>
                          </m:r>
                        </m:sub>
                      </m:sSub>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24" name="テキスト ボックス 23">
                <a:extLst>
                  <a:ext uri="{FF2B5EF4-FFF2-40B4-BE49-F238E27FC236}">
                    <a16:creationId xmlns:a16="http://schemas.microsoft.com/office/drawing/2014/main" id="{52B810CB-62B2-11A5-1B71-6BED45A42812}"/>
                  </a:ext>
                </a:extLst>
              </p:cNvPr>
              <p:cNvSpPr txBox="1">
                <a:spLocks noRot="1" noChangeAspect="1" noMove="1" noResize="1" noEditPoints="1" noAdjustHandles="1" noChangeArrowheads="1" noChangeShapeType="1" noTextEdit="1"/>
              </p:cNvSpPr>
              <p:nvPr/>
            </p:nvSpPr>
            <p:spPr>
              <a:xfrm>
                <a:off x="9592448" y="2989533"/>
                <a:ext cx="694356" cy="461665"/>
              </a:xfrm>
              <a:prstGeom prst="rect">
                <a:avLst/>
              </a:prstGeom>
              <a:blipFill>
                <a:blip r:embed="rId5"/>
                <a:stretch>
                  <a:fillRect/>
                </a:stretch>
              </a:blipFill>
            </p:spPr>
            <p:txBody>
              <a:bodyPr/>
              <a:lstStyle/>
              <a:p>
                <a:r>
                  <a:rPr lang="ja-JP" altLang="en-US">
                    <a:noFill/>
                  </a:rPr>
                  <a:t> </a:t>
                </a:r>
              </a:p>
            </p:txBody>
          </p:sp>
        </mc:Fallback>
      </mc:AlternateContent>
      <p:sp>
        <p:nvSpPr>
          <p:cNvPr id="25" name="テキスト ボックス 24">
            <a:extLst>
              <a:ext uri="{FF2B5EF4-FFF2-40B4-BE49-F238E27FC236}">
                <a16:creationId xmlns:a16="http://schemas.microsoft.com/office/drawing/2014/main" id="{5D87592A-A5C5-0D0A-C8C6-21DB5FDF4533}"/>
              </a:ext>
            </a:extLst>
          </p:cNvPr>
          <p:cNvSpPr txBox="1"/>
          <p:nvPr/>
        </p:nvSpPr>
        <p:spPr>
          <a:xfrm>
            <a:off x="6711846" y="3022555"/>
            <a:ext cx="6046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 P</a:t>
            </a:r>
            <a:endParaRPr kumimoji="1" lang="ja-JP" altLang="en-US" sz="2400" dirty="0">
              <a:latin typeface="メイリオ" panose="020B0604030504040204" pitchFamily="50" charset="-128"/>
              <a:ea typeface="メイリオ" panose="020B0604030504040204" pitchFamily="50" charset="-128"/>
            </a:endParaRPr>
          </a:p>
        </p:txBody>
      </p:sp>
      <p:sp>
        <p:nvSpPr>
          <p:cNvPr id="26" name="四角形: 角を丸くする 25">
            <a:extLst>
              <a:ext uri="{FF2B5EF4-FFF2-40B4-BE49-F238E27FC236}">
                <a16:creationId xmlns:a16="http://schemas.microsoft.com/office/drawing/2014/main" id="{95E4CFAF-DF4D-BEFA-BC81-88D053CD632A}"/>
              </a:ext>
            </a:extLst>
          </p:cNvPr>
          <p:cNvSpPr/>
          <p:nvPr/>
        </p:nvSpPr>
        <p:spPr>
          <a:xfrm>
            <a:off x="4945864" y="2952097"/>
            <a:ext cx="2317804" cy="4616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四角形: 角を丸くする 26">
            <a:extLst>
              <a:ext uri="{FF2B5EF4-FFF2-40B4-BE49-F238E27FC236}">
                <a16:creationId xmlns:a16="http://schemas.microsoft.com/office/drawing/2014/main" id="{AEEEF936-C84F-4DDF-3544-642FD7438FAC}"/>
              </a:ext>
            </a:extLst>
          </p:cNvPr>
          <p:cNvSpPr/>
          <p:nvPr/>
        </p:nvSpPr>
        <p:spPr>
          <a:xfrm>
            <a:off x="7689794" y="2937456"/>
            <a:ext cx="4222344" cy="4616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3AC08CA6-23AF-E449-9BBE-03984364B470}"/>
                  </a:ext>
                </a:extLst>
              </p:cNvPr>
              <p:cNvSpPr txBox="1"/>
              <p:nvPr/>
            </p:nvSpPr>
            <p:spPr>
              <a:xfrm>
                <a:off x="3503343" y="2874240"/>
                <a:ext cx="69756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smtClean="0">
                              <a:latin typeface="Cambria Math" panose="02040503050406030204" pitchFamily="18" charset="0"/>
                              <a:ea typeface="メイリオ" panose="020B0604030504040204" pitchFamily="50" charset="-128"/>
                            </a:rPr>
                            <m:t>𝒑</m:t>
                          </m:r>
                        </m:e>
                        <m:sub>
                          <m:r>
                            <a:rPr kumimoji="1" lang="en-US" altLang="ja-JP" sz="2400" b="1" i="1" smtClean="0">
                              <a:latin typeface="Cambria Math" panose="02040503050406030204" pitchFamily="18" charset="0"/>
                              <a:ea typeface="メイリオ" panose="020B0604030504040204" pitchFamily="50" charset="-128"/>
                            </a:rPr>
                            <m:t>𝒎</m:t>
                          </m:r>
                        </m:sub>
                      </m:sSub>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3AC08CA6-23AF-E449-9BBE-03984364B470}"/>
                  </a:ext>
                </a:extLst>
              </p:cNvPr>
              <p:cNvSpPr txBox="1">
                <a:spLocks noRot="1" noChangeAspect="1" noMove="1" noResize="1" noEditPoints="1" noAdjustHandles="1" noChangeArrowheads="1" noChangeShapeType="1" noTextEdit="1"/>
              </p:cNvSpPr>
              <p:nvPr/>
            </p:nvSpPr>
            <p:spPr>
              <a:xfrm>
                <a:off x="3503343" y="2874240"/>
                <a:ext cx="697562" cy="461665"/>
              </a:xfrm>
              <a:prstGeom prst="rect">
                <a:avLst/>
              </a:prstGeom>
              <a:blipFill>
                <a:blip r:embed="rId6"/>
                <a:stretch>
                  <a:fillRect b="-6579"/>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2A1D7636-DF7F-CE50-B976-411248B042BA}"/>
              </a:ext>
            </a:extLst>
          </p:cNvPr>
          <p:cNvSpPr txBox="1"/>
          <p:nvPr/>
        </p:nvSpPr>
        <p:spPr>
          <a:xfrm>
            <a:off x="0" y="2909948"/>
            <a:ext cx="1766830"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p_matrix</a:t>
            </a:r>
            <a:r>
              <a:rPr kumimoji="1" lang="en-US" altLang="ja-JP" sz="2400" dirty="0">
                <a:latin typeface="メイリオ" panose="020B0604030504040204" pitchFamily="50" charset="-128"/>
                <a:ea typeface="メイリオ" panose="020B0604030504040204" pitchFamily="50" charset="-128"/>
              </a:rPr>
              <a:t> :</a:t>
            </a:r>
            <a:endParaRPr kumimoji="1" lang="ja-JP" altLang="en-US" sz="2400" dirty="0">
              <a:latin typeface="メイリオ" panose="020B0604030504040204" pitchFamily="50" charset="-128"/>
              <a:ea typeface="メイリオ" panose="020B0604030504040204" pitchFamily="50" charset="-128"/>
            </a:endParaRPr>
          </a:p>
        </p:txBody>
      </p:sp>
      <p:sp>
        <p:nvSpPr>
          <p:cNvPr id="31" name="四角形: 角を丸くする 30">
            <a:extLst>
              <a:ext uri="{FF2B5EF4-FFF2-40B4-BE49-F238E27FC236}">
                <a16:creationId xmlns:a16="http://schemas.microsoft.com/office/drawing/2014/main" id="{01320D10-D625-3C37-7C49-113C60827998}"/>
              </a:ext>
            </a:extLst>
          </p:cNvPr>
          <p:cNvSpPr/>
          <p:nvPr/>
        </p:nvSpPr>
        <p:spPr>
          <a:xfrm>
            <a:off x="54857" y="2867554"/>
            <a:ext cx="4169209" cy="46166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左中かっこ 31">
            <a:extLst>
              <a:ext uri="{FF2B5EF4-FFF2-40B4-BE49-F238E27FC236}">
                <a16:creationId xmlns:a16="http://schemas.microsoft.com/office/drawing/2014/main" id="{372A257F-3EA7-2007-978F-AFFA954AD22F}"/>
              </a:ext>
            </a:extLst>
          </p:cNvPr>
          <p:cNvSpPr/>
          <p:nvPr/>
        </p:nvSpPr>
        <p:spPr>
          <a:xfrm rot="5400000">
            <a:off x="2590517" y="1536242"/>
            <a:ext cx="422317" cy="2270631"/>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33" name="テキスト ボックス 32">
            <a:extLst>
              <a:ext uri="{FF2B5EF4-FFF2-40B4-BE49-F238E27FC236}">
                <a16:creationId xmlns:a16="http://schemas.microsoft.com/office/drawing/2014/main" id="{45EF8423-D172-7AC3-55CB-87F8CC9EB6C9}"/>
              </a:ext>
            </a:extLst>
          </p:cNvPr>
          <p:cNvSpPr txBox="1"/>
          <p:nvPr/>
        </p:nvSpPr>
        <p:spPr>
          <a:xfrm>
            <a:off x="1968074" y="2110279"/>
            <a:ext cx="1741182" cy="461665"/>
          </a:xfrm>
          <a:prstGeom prst="rect">
            <a:avLst/>
          </a:prstGeom>
          <a:noFill/>
        </p:spPr>
        <p:txBody>
          <a:bodyPr wrap="none" rtlCol="0">
            <a:spAutoFit/>
          </a:bodyPr>
          <a:lstStyle/>
          <a:p>
            <a:pPr algn="l"/>
            <a:r>
              <a:rPr kumimoji="1" lang="en-US" altLang="ja-JP" sz="2400" dirty="0" err="1">
                <a:latin typeface="メイリオ" panose="020B0604030504040204" pitchFamily="50" charset="-128"/>
                <a:ea typeface="メイリオ" panose="020B0604030504040204" pitchFamily="50" charset="-128"/>
              </a:rPr>
              <a:t>m×m</a:t>
            </a:r>
            <a:r>
              <a:rPr kumimoji="1" lang="en-US" altLang="ja-JP" sz="2400" dirty="0">
                <a:latin typeface="メイリオ" panose="020B0604030504040204" pitchFamily="50" charset="-128"/>
                <a:ea typeface="メイリオ" panose="020B0604030504040204" pitchFamily="50" charset="-128"/>
              </a:rPr>
              <a:t> </a:t>
            </a:r>
            <a:r>
              <a:rPr kumimoji="1" lang="ja-JP" altLang="en-US" sz="2400" dirty="0">
                <a:latin typeface="メイリオ" panose="020B0604030504040204" pitchFamily="50" charset="-128"/>
                <a:ea typeface="メイリオ" panose="020B0604030504040204" pitchFamily="50" charset="-128"/>
              </a:rPr>
              <a:t>行列</a:t>
            </a:r>
          </a:p>
        </p:txBody>
      </p:sp>
    </p:spTree>
    <p:extLst>
      <p:ext uri="{BB962C8B-B14F-4D97-AF65-F5344CB8AC3E}">
        <p14:creationId xmlns:p14="http://schemas.microsoft.com/office/powerpoint/2010/main" val="23239186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24C6FF21-4AB1-3518-D1B7-05BF0731998D}"/>
              </a:ext>
            </a:extLst>
          </p:cNvPr>
          <p:cNvSpPr/>
          <p:nvPr/>
        </p:nvSpPr>
        <p:spPr>
          <a:xfrm rot="323160">
            <a:off x="1929623" y="3023190"/>
            <a:ext cx="3697291" cy="312885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 name="直線矢印コネクタ 2">
            <a:extLst>
              <a:ext uri="{FF2B5EF4-FFF2-40B4-BE49-F238E27FC236}">
                <a16:creationId xmlns:a16="http://schemas.microsoft.com/office/drawing/2014/main" id="{6F59D3FB-B672-E45A-3C42-99E2346886A5}"/>
              </a:ext>
            </a:extLst>
          </p:cNvPr>
          <p:cNvCxnSpPr>
            <a:cxnSpLocks/>
          </p:cNvCxnSpPr>
          <p:nvPr/>
        </p:nvCxnSpPr>
        <p:spPr>
          <a:xfrm flipH="1" flipV="1">
            <a:off x="2169871" y="4146331"/>
            <a:ext cx="897933" cy="753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直線矢印コネクタ 3">
            <a:extLst>
              <a:ext uri="{FF2B5EF4-FFF2-40B4-BE49-F238E27FC236}">
                <a16:creationId xmlns:a16="http://schemas.microsoft.com/office/drawing/2014/main" id="{F81EDE8A-2A65-2F13-F337-FB1AAF3B71AB}"/>
              </a:ext>
            </a:extLst>
          </p:cNvPr>
          <p:cNvCxnSpPr>
            <a:cxnSpLocks/>
          </p:cNvCxnSpPr>
          <p:nvPr/>
        </p:nvCxnSpPr>
        <p:spPr>
          <a:xfrm flipV="1">
            <a:off x="3063604" y="4731725"/>
            <a:ext cx="2701993" cy="147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A1C5149F-E13E-40D5-3F06-AD20BE6E42FA}"/>
              </a:ext>
            </a:extLst>
          </p:cNvPr>
          <p:cNvCxnSpPr>
            <a:cxnSpLocks/>
          </p:cNvCxnSpPr>
          <p:nvPr/>
        </p:nvCxnSpPr>
        <p:spPr>
          <a:xfrm flipH="1">
            <a:off x="3067804" y="3661512"/>
            <a:ext cx="2215969" cy="12173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EDAA0EF-895A-7A75-1014-C0641C1CC530}"/>
              </a:ext>
            </a:extLst>
          </p:cNvPr>
          <p:cNvCxnSpPr>
            <a:cxnSpLocks/>
          </p:cNvCxnSpPr>
          <p:nvPr/>
        </p:nvCxnSpPr>
        <p:spPr>
          <a:xfrm>
            <a:off x="2697092" y="3709514"/>
            <a:ext cx="372090" cy="11421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8" name="直線コネクタ 7">
            <a:extLst>
              <a:ext uri="{FF2B5EF4-FFF2-40B4-BE49-F238E27FC236}">
                <a16:creationId xmlns:a16="http://schemas.microsoft.com/office/drawing/2014/main" id="{2DF9A7E1-CA6F-1F1A-897C-0D2743F503A9}"/>
              </a:ext>
            </a:extLst>
          </p:cNvPr>
          <p:cNvCxnSpPr>
            <a:cxnSpLocks/>
          </p:cNvCxnSpPr>
          <p:nvPr/>
        </p:nvCxnSpPr>
        <p:spPr>
          <a:xfrm flipV="1">
            <a:off x="3072004" y="3906210"/>
            <a:ext cx="498299" cy="993442"/>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DC4A7DFB-0838-0559-E0C5-21F31829A0FB}"/>
                  </a:ext>
                </a:extLst>
              </p:cNvPr>
              <p:cNvSpPr txBox="1"/>
              <p:nvPr/>
            </p:nvSpPr>
            <p:spPr>
              <a:xfrm>
                <a:off x="3305920" y="3616762"/>
                <a:ext cx="1681807" cy="369332"/>
              </a:xfrm>
              <a:prstGeom prst="rect">
                <a:avLst/>
              </a:prstGeom>
              <a:noFill/>
            </p:spPr>
            <p:txBody>
              <a:bodyPr wrap="none" rtlCol="0">
                <a:spAutoFit/>
              </a:bodyPr>
              <a:lstStyle/>
              <a:p>
                <a:pPr algn="l"/>
                <a14:m>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𝒃</m:t>
                        </m:r>
                      </m:e>
                      <m:sub>
                        <m:r>
                          <a:rPr kumimoji="1" lang="en-US" altLang="ja-JP" b="1" i="1" smtClean="0">
                            <a:latin typeface="Cambria Math" panose="02040503050406030204" pitchFamily="18" charset="0"/>
                            <a:ea typeface="メイリオ" panose="020B0604030504040204" pitchFamily="50" charset="-128"/>
                          </a:rPr>
                          <m:t>𝟑</m:t>
                        </m:r>
                      </m:sub>
                    </m:sSub>
                  </m:oMath>
                </a14:m>
                <a:r>
                  <a:rPr kumimoji="1" lang="en-US" altLang="ja-JP" b="1"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生クリーム</a:t>
                </a:r>
              </a:p>
            </p:txBody>
          </p:sp>
        </mc:Choice>
        <mc:Fallback xmlns="">
          <p:sp>
            <p:nvSpPr>
              <p:cNvPr id="9" name="テキスト ボックス 8">
                <a:extLst>
                  <a:ext uri="{FF2B5EF4-FFF2-40B4-BE49-F238E27FC236}">
                    <a16:creationId xmlns:a16="http://schemas.microsoft.com/office/drawing/2014/main" id="{DC4A7DFB-0838-0559-E0C5-21F31829A0FB}"/>
                  </a:ext>
                </a:extLst>
              </p:cNvPr>
              <p:cNvSpPr txBox="1">
                <a:spLocks noRot="1" noChangeAspect="1" noMove="1" noResize="1" noEditPoints="1" noAdjustHandles="1" noChangeArrowheads="1" noChangeShapeType="1" noTextEdit="1"/>
              </p:cNvSpPr>
              <p:nvPr/>
            </p:nvSpPr>
            <p:spPr>
              <a:xfrm>
                <a:off x="3305920" y="3616762"/>
                <a:ext cx="1681807" cy="369332"/>
              </a:xfrm>
              <a:prstGeom prst="rect">
                <a:avLst/>
              </a:prstGeom>
              <a:blipFill>
                <a:blip r:embed="rId2"/>
                <a:stretch>
                  <a:fillRect t="-4918" r="-3261" b="-278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7F2B1119-898F-2903-63EF-9A4B8970E747}"/>
                  </a:ext>
                </a:extLst>
              </p:cNvPr>
              <p:cNvSpPr txBox="1"/>
              <p:nvPr/>
            </p:nvSpPr>
            <p:spPr>
              <a:xfrm>
                <a:off x="2293092" y="3439450"/>
                <a:ext cx="1266309" cy="276999"/>
              </a:xfrm>
              <a:prstGeom prst="rect">
                <a:avLst/>
              </a:prstGeom>
              <a:noFill/>
            </p:spPr>
            <p:txBody>
              <a:bodyPr wrap="none" lIns="0" tIns="0" rIns="0" bIns="0" rtlCol="0">
                <a:spAutoFit/>
              </a:bodyPr>
              <a:lstStyle/>
              <a:p>
                <a:pPr algn="l"/>
                <a14:m>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𝒃</m:t>
                        </m:r>
                      </m:e>
                      <m:sub>
                        <m:r>
                          <a:rPr kumimoji="1" lang="en-US" altLang="ja-JP" b="1" i="1" smtClean="0">
                            <a:latin typeface="Cambria Math" panose="02040503050406030204" pitchFamily="18" charset="0"/>
                            <a:ea typeface="メイリオ" panose="020B0604030504040204" pitchFamily="50" charset="-128"/>
                          </a:rPr>
                          <m:t>𝟐</m:t>
                        </m:r>
                      </m:sub>
                    </m:sSub>
                  </m:oMath>
                </a14:m>
                <a:r>
                  <a:rPr kumimoji="1" lang="en-US" altLang="ja-JP" b="1"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カラメル</a:t>
                </a:r>
              </a:p>
            </p:txBody>
          </p:sp>
        </mc:Choice>
        <mc:Fallback xmlns="">
          <p:sp>
            <p:nvSpPr>
              <p:cNvPr id="10" name="テキスト ボックス 9">
                <a:extLst>
                  <a:ext uri="{FF2B5EF4-FFF2-40B4-BE49-F238E27FC236}">
                    <a16:creationId xmlns:a16="http://schemas.microsoft.com/office/drawing/2014/main" id="{7F2B1119-898F-2903-63EF-9A4B8970E747}"/>
                  </a:ext>
                </a:extLst>
              </p:cNvPr>
              <p:cNvSpPr txBox="1">
                <a:spLocks noRot="1" noChangeAspect="1" noMove="1" noResize="1" noEditPoints="1" noAdjustHandles="1" noChangeArrowheads="1" noChangeShapeType="1" noTextEdit="1"/>
              </p:cNvSpPr>
              <p:nvPr/>
            </p:nvSpPr>
            <p:spPr>
              <a:xfrm>
                <a:off x="2293092" y="3439450"/>
                <a:ext cx="1266309" cy="276999"/>
              </a:xfrm>
              <a:prstGeom prst="rect">
                <a:avLst/>
              </a:prstGeom>
              <a:blipFill>
                <a:blip r:embed="rId3"/>
                <a:stretch>
                  <a:fillRect l="-6731" t="-23913" r="-11538" b="-5434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1C13971-EAD2-C8D3-D2A2-3790849ED273}"/>
                  </a:ext>
                </a:extLst>
              </p:cNvPr>
              <p:cNvSpPr txBox="1"/>
              <p:nvPr/>
            </p:nvSpPr>
            <p:spPr>
              <a:xfrm>
                <a:off x="5047748" y="3339763"/>
                <a:ext cx="1497141" cy="276999"/>
              </a:xfrm>
              <a:prstGeom prst="rect">
                <a:avLst/>
              </a:prstGeom>
              <a:noFill/>
            </p:spPr>
            <p:txBody>
              <a:bodyPr wrap="none" lIns="0" tIns="0" rIns="0" bIns="0" rtlCol="0">
                <a:spAutoFit/>
              </a:bodyPr>
              <a:lstStyle/>
              <a:p>
                <a:pPr algn="l"/>
                <a14:m>
                  <m:oMath xmlns:m="http://schemas.openxmlformats.org/officeDocument/2006/math">
                    <m:sSub>
                      <m:sSubPr>
                        <m:ctrlPr>
                          <a:rPr kumimoji="1" lang="en-US" altLang="ja-JP" b="1" i="1" smtClean="0">
                            <a:latin typeface="Cambria Math" panose="02040503050406030204" pitchFamily="18" charset="0"/>
                            <a:ea typeface="メイリオ" panose="020B0604030504040204" pitchFamily="50" charset="-128"/>
                          </a:rPr>
                        </m:ctrlPr>
                      </m:sSubPr>
                      <m:e>
                        <m:r>
                          <a:rPr kumimoji="1" lang="en-US" altLang="ja-JP" b="1" i="1" smtClean="0">
                            <a:latin typeface="Cambria Math" panose="02040503050406030204" pitchFamily="18" charset="0"/>
                            <a:ea typeface="メイリオ" panose="020B0604030504040204" pitchFamily="50" charset="-128"/>
                          </a:rPr>
                          <m:t>𝒃</m:t>
                        </m:r>
                      </m:e>
                      <m:sub>
                        <m:r>
                          <a:rPr kumimoji="1" lang="en-US" altLang="ja-JP" b="1" i="1" smtClean="0">
                            <a:latin typeface="Cambria Math" panose="02040503050406030204" pitchFamily="18" charset="0"/>
                            <a:ea typeface="メイリオ" panose="020B0604030504040204" pitchFamily="50" charset="-128"/>
                          </a:rPr>
                          <m:t>𝟏</m:t>
                        </m:r>
                      </m:sub>
                    </m:sSub>
                  </m:oMath>
                </a14:m>
                <a:r>
                  <a:rPr kumimoji="1" lang="en-US" altLang="ja-JP" b="1"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カスタード</a:t>
                </a:r>
              </a:p>
            </p:txBody>
          </p:sp>
        </mc:Choice>
        <mc:Fallback xmlns="">
          <p:sp>
            <p:nvSpPr>
              <p:cNvPr id="11" name="テキスト ボックス 10">
                <a:extLst>
                  <a:ext uri="{FF2B5EF4-FFF2-40B4-BE49-F238E27FC236}">
                    <a16:creationId xmlns:a16="http://schemas.microsoft.com/office/drawing/2014/main" id="{B1C13971-EAD2-C8D3-D2A2-3790849ED273}"/>
                  </a:ext>
                </a:extLst>
              </p:cNvPr>
              <p:cNvSpPr txBox="1">
                <a:spLocks noRot="1" noChangeAspect="1" noMove="1" noResize="1" noEditPoints="1" noAdjustHandles="1" noChangeArrowheads="1" noChangeShapeType="1" noTextEdit="1"/>
              </p:cNvSpPr>
              <p:nvPr/>
            </p:nvSpPr>
            <p:spPr>
              <a:xfrm>
                <a:off x="5047748" y="3339763"/>
                <a:ext cx="1497141" cy="276999"/>
              </a:xfrm>
              <a:prstGeom prst="rect">
                <a:avLst/>
              </a:prstGeom>
              <a:blipFill>
                <a:blip r:embed="rId4"/>
                <a:stretch>
                  <a:fillRect l="-5691" t="-24444" r="-9756" b="-55556"/>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FE44167B-2764-F268-3E97-F67211F950F0}"/>
              </a:ext>
            </a:extLst>
          </p:cNvPr>
          <p:cNvSpPr txBox="1"/>
          <p:nvPr/>
        </p:nvSpPr>
        <p:spPr>
          <a:xfrm>
            <a:off x="5712646" y="4561778"/>
            <a:ext cx="668773" cy="400110"/>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PC1</a:t>
            </a:r>
            <a:endParaRPr kumimoji="1" lang="ja-JP" altLang="en-US" sz="20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E261E99-9FF5-6686-5593-07A50053F707}"/>
              </a:ext>
            </a:extLst>
          </p:cNvPr>
          <p:cNvSpPr txBox="1"/>
          <p:nvPr/>
        </p:nvSpPr>
        <p:spPr>
          <a:xfrm>
            <a:off x="1611177" y="3893220"/>
            <a:ext cx="668773" cy="400110"/>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PC2</a:t>
            </a:r>
            <a:endParaRPr kumimoji="1" lang="ja-JP" altLang="en-US" sz="2000" dirty="0">
              <a:latin typeface="メイリオ" panose="020B0604030504040204" pitchFamily="50" charset="-128"/>
              <a:ea typeface="メイリオ" panose="020B0604030504040204" pitchFamily="50" charset="-128"/>
            </a:endParaRPr>
          </a:p>
        </p:txBody>
      </p:sp>
      <p:cxnSp>
        <p:nvCxnSpPr>
          <p:cNvPr id="14" name="直線コネクタ 13">
            <a:extLst>
              <a:ext uri="{FF2B5EF4-FFF2-40B4-BE49-F238E27FC236}">
                <a16:creationId xmlns:a16="http://schemas.microsoft.com/office/drawing/2014/main" id="{2570D80B-6F7E-A2C0-BF52-58E4324119CA}"/>
              </a:ext>
            </a:extLst>
          </p:cNvPr>
          <p:cNvCxnSpPr>
            <a:cxnSpLocks/>
          </p:cNvCxnSpPr>
          <p:nvPr/>
        </p:nvCxnSpPr>
        <p:spPr>
          <a:xfrm>
            <a:off x="5283773" y="3709514"/>
            <a:ext cx="0" cy="7041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8956807-1A46-B867-9E85-70CF7CF16A84}"/>
              </a:ext>
            </a:extLst>
          </p:cNvPr>
          <p:cNvCxnSpPr>
            <a:cxnSpLocks/>
          </p:cNvCxnSpPr>
          <p:nvPr/>
        </p:nvCxnSpPr>
        <p:spPr>
          <a:xfrm>
            <a:off x="2697092" y="3709514"/>
            <a:ext cx="0" cy="65175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0BBB2A5-6E41-9294-0B7E-3E16347A3D10}"/>
              </a:ext>
            </a:extLst>
          </p:cNvPr>
          <p:cNvCxnSpPr>
            <a:cxnSpLocks/>
          </p:cNvCxnSpPr>
          <p:nvPr/>
        </p:nvCxnSpPr>
        <p:spPr>
          <a:xfrm>
            <a:off x="3570303" y="3948554"/>
            <a:ext cx="0" cy="46514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A5AE0022-AC61-C1D9-AEA7-E5FD8A4EC1AA}"/>
                  </a:ext>
                </a:extLst>
              </p:cNvPr>
              <p:cNvSpPr txBox="1"/>
              <p:nvPr/>
            </p:nvSpPr>
            <p:spPr>
              <a:xfrm>
                <a:off x="2268281" y="3862954"/>
                <a:ext cx="59323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A5AE0022-AC61-C1D9-AEA7-E5FD8A4EC1AA}"/>
                  </a:ext>
                </a:extLst>
              </p:cNvPr>
              <p:cNvSpPr txBox="1">
                <a:spLocks noRot="1" noChangeAspect="1" noMove="1" noResize="1" noEditPoints="1" noAdjustHandles="1" noChangeArrowheads="1" noChangeShapeType="1" noTextEdit="1"/>
              </p:cNvSpPr>
              <p:nvPr/>
            </p:nvSpPr>
            <p:spPr>
              <a:xfrm>
                <a:off x="2268281" y="3862954"/>
                <a:ext cx="593239" cy="461665"/>
              </a:xfrm>
              <a:prstGeom prst="rect">
                <a:avLst/>
              </a:prstGeom>
              <a:blipFill>
                <a:blip r:embed="rId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3E2D30E-7013-09AC-FAAC-61C249027BE7}"/>
                  </a:ext>
                </a:extLst>
              </p:cNvPr>
              <p:cNvSpPr txBox="1"/>
              <p:nvPr/>
            </p:nvSpPr>
            <p:spPr>
              <a:xfrm>
                <a:off x="5214856" y="4141830"/>
                <a:ext cx="58612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43E2D30E-7013-09AC-FAAC-61C249027BE7}"/>
                  </a:ext>
                </a:extLst>
              </p:cNvPr>
              <p:cNvSpPr txBox="1">
                <a:spLocks noRot="1" noChangeAspect="1" noMove="1" noResize="1" noEditPoints="1" noAdjustHandles="1" noChangeArrowheads="1" noChangeShapeType="1" noTextEdit="1"/>
              </p:cNvSpPr>
              <p:nvPr/>
            </p:nvSpPr>
            <p:spPr>
              <a:xfrm>
                <a:off x="5214856" y="4141830"/>
                <a:ext cx="586122" cy="461665"/>
              </a:xfrm>
              <a:prstGeom prst="rect">
                <a:avLst/>
              </a:prstGeom>
              <a:blipFill>
                <a:blip r:embed="rId6"/>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48CB195-C3F0-A32A-AEC0-5E8A319E2DEB}"/>
                  </a:ext>
                </a:extLst>
              </p:cNvPr>
              <p:cNvSpPr txBox="1"/>
              <p:nvPr/>
            </p:nvSpPr>
            <p:spPr>
              <a:xfrm>
                <a:off x="3462288" y="3934861"/>
                <a:ext cx="59323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3</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0" name="テキスト ボックス 19">
                <a:extLst>
                  <a:ext uri="{FF2B5EF4-FFF2-40B4-BE49-F238E27FC236}">
                    <a16:creationId xmlns:a16="http://schemas.microsoft.com/office/drawing/2014/main" id="{E48CB195-C3F0-A32A-AEC0-5E8A319E2DEB}"/>
                  </a:ext>
                </a:extLst>
              </p:cNvPr>
              <p:cNvSpPr txBox="1">
                <a:spLocks noRot="1" noChangeAspect="1" noMove="1" noResize="1" noEditPoints="1" noAdjustHandles="1" noChangeArrowheads="1" noChangeShapeType="1" noTextEdit="1"/>
              </p:cNvSpPr>
              <p:nvPr/>
            </p:nvSpPr>
            <p:spPr>
              <a:xfrm>
                <a:off x="3462288" y="3934861"/>
                <a:ext cx="593239" cy="461665"/>
              </a:xfrm>
              <a:prstGeom prst="rect">
                <a:avLst/>
              </a:prstGeom>
              <a:blipFill>
                <a:blip r:embed="rId7"/>
                <a:stretch>
                  <a:fillRect b="-6579"/>
                </a:stretch>
              </a:blipFill>
            </p:spPr>
            <p:txBody>
              <a:bodyPr/>
              <a:lstStyle/>
              <a:p>
                <a:r>
                  <a:rPr lang="ja-JP" altLang="en-US">
                    <a:noFill/>
                  </a:rPr>
                  <a:t> </a:t>
                </a:r>
              </a:p>
            </p:txBody>
          </p:sp>
        </mc:Fallback>
      </mc:AlternateContent>
      <p:sp>
        <p:nvSpPr>
          <p:cNvPr id="21" name="テキスト ボックス 20">
            <a:extLst>
              <a:ext uri="{FF2B5EF4-FFF2-40B4-BE49-F238E27FC236}">
                <a16:creationId xmlns:a16="http://schemas.microsoft.com/office/drawing/2014/main" id="{41DB0B58-D662-36C6-3867-3D5E05B3E39A}"/>
              </a:ext>
            </a:extLst>
          </p:cNvPr>
          <p:cNvSpPr txBox="1"/>
          <p:nvPr/>
        </p:nvSpPr>
        <p:spPr>
          <a:xfrm>
            <a:off x="5029996" y="4191540"/>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sp>
        <p:nvSpPr>
          <p:cNvPr id="22" name="テキスト ボックス 21">
            <a:extLst>
              <a:ext uri="{FF2B5EF4-FFF2-40B4-BE49-F238E27FC236}">
                <a16:creationId xmlns:a16="http://schemas.microsoft.com/office/drawing/2014/main" id="{12767BF5-1924-34F1-50A8-5377CBC6FDB9}"/>
              </a:ext>
            </a:extLst>
          </p:cNvPr>
          <p:cNvSpPr txBox="1"/>
          <p:nvPr/>
        </p:nvSpPr>
        <p:spPr>
          <a:xfrm>
            <a:off x="2582393" y="4160745"/>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sp>
        <p:nvSpPr>
          <p:cNvPr id="23" name="テキスト ボックス 22">
            <a:extLst>
              <a:ext uri="{FF2B5EF4-FFF2-40B4-BE49-F238E27FC236}">
                <a16:creationId xmlns:a16="http://schemas.microsoft.com/office/drawing/2014/main" id="{DC16E450-D5F9-3A2F-FB0F-FAB0BA1CA370}"/>
              </a:ext>
            </a:extLst>
          </p:cNvPr>
          <p:cNvSpPr txBox="1"/>
          <p:nvPr/>
        </p:nvSpPr>
        <p:spPr>
          <a:xfrm>
            <a:off x="3327310" y="4215214"/>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sp>
        <p:nvSpPr>
          <p:cNvPr id="24" name="テキスト ボックス 23">
            <a:extLst>
              <a:ext uri="{FF2B5EF4-FFF2-40B4-BE49-F238E27FC236}">
                <a16:creationId xmlns:a16="http://schemas.microsoft.com/office/drawing/2014/main" id="{806B55D5-AC62-F981-5022-F6F921AC43F5}"/>
              </a:ext>
            </a:extLst>
          </p:cNvPr>
          <p:cNvSpPr txBox="1"/>
          <p:nvPr/>
        </p:nvSpPr>
        <p:spPr>
          <a:xfrm>
            <a:off x="465513" y="556953"/>
            <a:ext cx="3467616"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射影の絵との対応</a:t>
            </a:r>
          </a:p>
        </p:txBody>
      </p:sp>
      <p:sp>
        <p:nvSpPr>
          <p:cNvPr id="25" name="テキスト ボックス 24">
            <a:extLst>
              <a:ext uri="{FF2B5EF4-FFF2-40B4-BE49-F238E27FC236}">
                <a16:creationId xmlns:a16="http://schemas.microsoft.com/office/drawing/2014/main" id="{8D01CDC7-CA0C-27E2-E611-441474A7D5C6}"/>
              </a:ext>
            </a:extLst>
          </p:cNvPr>
          <p:cNvSpPr txBox="1"/>
          <p:nvPr/>
        </p:nvSpPr>
        <p:spPr>
          <a:xfrm>
            <a:off x="1463230" y="2602295"/>
            <a:ext cx="917239"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m=3</a:t>
            </a:r>
            <a:endParaRPr kumimoji="1" lang="ja-JP" altLang="en-US" sz="2400" dirty="0">
              <a:latin typeface="メイリオ" panose="020B0604030504040204" pitchFamily="50" charset="-128"/>
              <a:ea typeface="メイリオ" panose="020B0604030504040204" pitchFamily="50" charset="-128"/>
            </a:endParaRP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E3CD1D53-5ED1-FE8A-3CCB-D4CF9DC85D98}"/>
                  </a:ext>
                </a:extLst>
              </p:cNvPr>
              <p:cNvSpPr txBox="1"/>
              <p:nvPr/>
            </p:nvSpPr>
            <p:spPr>
              <a:xfrm>
                <a:off x="2332958" y="5645283"/>
                <a:ext cx="221317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𝑨</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𝑷𝑪</m:t>
                      </m:r>
                      <m:r>
                        <a:rPr kumimoji="1" lang="en-US" altLang="ja-JP" sz="2400" b="1" i="1" smtClean="0">
                          <a:latin typeface="Cambria Math" panose="02040503050406030204" pitchFamily="18" charset="0"/>
                          <a:ea typeface="メイリオ" panose="020B0604030504040204" pitchFamily="50" charset="-128"/>
                        </a:rPr>
                        <m:t>𝟏</m:t>
                      </m:r>
                      <m:r>
                        <a:rPr kumimoji="1" lang="en-US" altLang="ja-JP" sz="2400" b="1" i="1" smtClean="0">
                          <a:latin typeface="Cambria Math" panose="02040503050406030204" pitchFamily="18" charset="0"/>
                          <a:ea typeface="メイリオ" panose="020B0604030504040204" pitchFamily="50" charset="-128"/>
                        </a:rPr>
                        <m:t>,</m:t>
                      </m:r>
                      <m:r>
                        <a:rPr kumimoji="1" lang="en-US" altLang="ja-JP" sz="2400" b="1" i="1" smtClean="0">
                          <a:latin typeface="Cambria Math" panose="02040503050406030204" pitchFamily="18" charset="0"/>
                          <a:ea typeface="メイリオ" panose="020B0604030504040204" pitchFamily="50" charset="-128"/>
                        </a:rPr>
                        <m:t>𝑷𝑪</m:t>
                      </m:r>
                      <m:r>
                        <a:rPr kumimoji="1" lang="en-US" altLang="ja-JP" sz="2400" b="1" i="1" smtClean="0">
                          <a:latin typeface="Cambria Math" panose="02040503050406030204" pitchFamily="18" charset="0"/>
                          <a:ea typeface="メイリオ" panose="020B0604030504040204" pitchFamily="50" charset="-128"/>
                        </a:rPr>
                        <m:t>𝟐</m:t>
                      </m:r>
                      <m:r>
                        <a:rPr kumimoji="1" lang="en-US" altLang="ja-JP" sz="2400" b="1"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6" name="テキスト ボックス 25">
                <a:extLst>
                  <a:ext uri="{FF2B5EF4-FFF2-40B4-BE49-F238E27FC236}">
                    <a16:creationId xmlns:a16="http://schemas.microsoft.com/office/drawing/2014/main" id="{E3CD1D53-5ED1-FE8A-3CCB-D4CF9DC85D98}"/>
                  </a:ext>
                </a:extLst>
              </p:cNvPr>
              <p:cNvSpPr txBox="1">
                <a:spLocks noRot="1" noChangeAspect="1" noMove="1" noResize="1" noEditPoints="1" noAdjustHandles="1" noChangeArrowheads="1" noChangeShapeType="1" noTextEdit="1"/>
              </p:cNvSpPr>
              <p:nvPr/>
            </p:nvSpPr>
            <p:spPr>
              <a:xfrm>
                <a:off x="2332958" y="5645283"/>
                <a:ext cx="2213170" cy="369332"/>
              </a:xfrm>
              <a:prstGeom prst="rect">
                <a:avLst/>
              </a:prstGeom>
              <a:blipFill>
                <a:blip r:embed="rId8"/>
                <a:stretch>
                  <a:fillRect l="-2204" t="-4918" r="-3581" b="-29508"/>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31A5AF8E-9C5C-ECD6-6883-0CDB7AF64C2C}"/>
              </a:ext>
            </a:extLst>
          </p:cNvPr>
          <p:cNvSpPr txBox="1"/>
          <p:nvPr/>
        </p:nvSpPr>
        <p:spPr>
          <a:xfrm>
            <a:off x="631767" y="1271847"/>
            <a:ext cx="7669087" cy="1200329"/>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空間軸のすべて（ここでは</a:t>
            </a:r>
            <a:r>
              <a:rPr kumimoji="1" lang="en-US" altLang="ja-JP" sz="2400" dirty="0">
                <a:latin typeface="メイリオ" panose="020B0604030504040204" pitchFamily="50" charset="-128"/>
                <a:ea typeface="メイリオ" panose="020B0604030504040204" pitchFamily="50" charset="-128"/>
              </a:rPr>
              <a:t>m=3)</a:t>
            </a:r>
            <a:r>
              <a:rPr kumimoji="1" lang="ja-JP" altLang="en-US" sz="2400" dirty="0">
                <a:latin typeface="メイリオ" panose="020B0604030504040204" pitchFamily="50" charset="-128"/>
                <a:ea typeface="メイリオ" panose="020B0604030504040204" pitchFamily="50" charset="-128"/>
              </a:rPr>
              <a:t>を一斉に射影する</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前頁とよく対比してみること</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4651463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D1C7A170-8EA8-AD32-4C92-E1F194C3C4B4}"/>
              </a:ext>
            </a:extLst>
          </p:cNvPr>
          <p:cNvSpPr txBox="1"/>
          <p:nvPr/>
        </p:nvSpPr>
        <p:spPr>
          <a:xfrm>
            <a:off x="4729942" y="2726575"/>
            <a:ext cx="80021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メモ</a:t>
            </a:r>
          </a:p>
        </p:txBody>
      </p:sp>
    </p:spTree>
    <p:extLst>
      <p:ext uri="{BB962C8B-B14F-4D97-AF65-F5344CB8AC3E}">
        <p14:creationId xmlns:p14="http://schemas.microsoft.com/office/powerpoint/2010/main" val="29028275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正方形/長方形 112">
            <a:extLst>
              <a:ext uri="{FF2B5EF4-FFF2-40B4-BE49-F238E27FC236}">
                <a16:creationId xmlns:a16="http://schemas.microsoft.com/office/drawing/2014/main" id="{876182E2-6E80-D520-CC7A-EFB40F53E998}"/>
              </a:ext>
            </a:extLst>
          </p:cNvPr>
          <p:cNvSpPr/>
          <p:nvPr/>
        </p:nvSpPr>
        <p:spPr>
          <a:xfrm>
            <a:off x="7435622" y="4050258"/>
            <a:ext cx="2730575" cy="1507769"/>
          </a:xfrm>
          <a:prstGeom prst="rect">
            <a:avLst/>
          </a:prstGeom>
          <a:solidFill>
            <a:schemeClr val="accent5">
              <a:lumMod val="40000"/>
              <a:lumOff val="60000"/>
              <a:alpha val="5215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テキスト ボックス 43">
            <a:extLst>
              <a:ext uri="{FF2B5EF4-FFF2-40B4-BE49-F238E27FC236}">
                <a16:creationId xmlns:a16="http://schemas.microsoft.com/office/drawing/2014/main" id="{FE9EA8F5-FDC9-2F81-414A-3865556EF883}"/>
              </a:ext>
            </a:extLst>
          </p:cNvPr>
          <p:cNvSpPr txBox="1"/>
          <p:nvPr/>
        </p:nvSpPr>
        <p:spPr>
          <a:xfrm rot="10800000">
            <a:off x="9476704" y="4361967"/>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F32EEEF9-3833-8E1D-BAF0-ABA97ABA37EB}"/>
              </a:ext>
            </a:extLst>
          </p:cNvPr>
          <p:cNvSpPr txBox="1"/>
          <p:nvPr/>
        </p:nvSpPr>
        <p:spPr>
          <a:xfrm rot="10800000">
            <a:off x="8997136" y="4553750"/>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85B00AF9-2124-DB50-0FAE-531B8DFAB85A}"/>
              </a:ext>
            </a:extLst>
          </p:cNvPr>
          <p:cNvSpPr txBox="1"/>
          <p:nvPr/>
        </p:nvSpPr>
        <p:spPr>
          <a:xfrm rot="8193147">
            <a:off x="7756013" y="446131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30EAA3CE-FB41-62C6-7008-4665AC8BC303}"/>
              </a:ext>
            </a:extLst>
          </p:cNvPr>
          <p:cNvSpPr txBox="1"/>
          <p:nvPr/>
        </p:nvSpPr>
        <p:spPr>
          <a:xfrm rot="10800000">
            <a:off x="9067809" y="4815773"/>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772C14D1-F38F-781E-D1F3-E835EDBF52AF}"/>
              </a:ext>
            </a:extLst>
          </p:cNvPr>
          <p:cNvSpPr txBox="1"/>
          <p:nvPr/>
        </p:nvSpPr>
        <p:spPr>
          <a:xfrm rot="10800000">
            <a:off x="9712105" y="4739035"/>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36D43DDD-A510-3F01-A983-2BF9DBCBD0D7}"/>
              </a:ext>
            </a:extLst>
          </p:cNvPr>
          <p:cNvSpPr txBox="1"/>
          <p:nvPr/>
        </p:nvSpPr>
        <p:spPr>
          <a:xfrm rot="8193147">
            <a:off x="7960455" y="399364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0" name="テキスト ボックス 49">
            <a:extLst>
              <a:ext uri="{FF2B5EF4-FFF2-40B4-BE49-F238E27FC236}">
                <a16:creationId xmlns:a16="http://schemas.microsoft.com/office/drawing/2014/main" id="{D80134C3-6B21-02D8-CB6E-DC1C7DCF9EC2}"/>
              </a:ext>
            </a:extLst>
          </p:cNvPr>
          <p:cNvSpPr txBox="1"/>
          <p:nvPr/>
        </p:nvSpPr>
        <p:spPr>
          <a:xfrm rot="10800000" flipH="1">
            <a:off x="7209454" y="4275569"/>
            <a:ext cx="1384239"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9D0EE8FC-3D6B-7C16-1040-A6A5E3F00A7A}"/>
              </a:ext>
            </a:extLst>
          </p:cNvPr>
          <p:cNvSpPr txBox="1"/>
          <p:nvPr/>
        </p:nvSpPr>
        <p:spPr>
          <a:xfrm rot="10800000">
            <a:off x="8916910" y="454229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5A6B9DA1-8FCF-1B60-F85F-4AB5147755BE}"/>
              </a:ext>
            </a:extLst>
          </p:cNvPr>
          <p:cNvSpPr txBox="1"/>
          <p:nvPr/>
        </p:nvSpPr>
        <p:spPr>
          <a:xfrm rot="8193147">
            <a:off x="8107046" y="4627865"/>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5C809B94-ABE7-CD86-A4C8-71F847FFA8F4}"/>
              </a:ext>
            </a:extLst>
          </p:cNvPr>
          <p:cNvSpPr txBox="1"/>
          <p:nvPr/>
        </p:nvSpPr>
        <p:spPr>
          <a:xfrm rot="10800000">
            <a:off x="8582399" y="4425414"/>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66E9538C-CC73-CADB-88D3-4E4C7EDDCD76}"/>
              </a:ext>
            </a:extLst>
          </p:cNvPr>
          <p:cNvSpPr txBox="1"/>
          <p:nvPr/>
        </p:nvSpPr>
        <p:spPr>
          <a:xfrm rot="10800000">
            <a:off x="9466230" y="484855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9E0A9224-753B-5EED-4859-F0C950E1F5C6}"/>
              </a:ext>
            </a:extLst>
          </p:cNvPr>
          <p:cNvSpPr txBox="1"/>
          <p:nvPr/>
        </p:nvSpPr>
        <p:spPr>
          <a:xfrm rot="8193147">
            <a:off x="7706478" y="4240082"/>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5A38F74A-6CB4-0787-394A-3F91394E49EF}"/>
              </a:ext>
            </a:extLst>
          </p:cNvPr>
          <p:cNvSpPr txBox="1"/>
          <p:nvPr/>
        </p:nvSpPr>
        <p:spPr>
          <a:xfrm rot="8193147">
            <a:off x="8267323" y="488948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8E21C6BC-5698-CF19-9548-2582B9D808BA}"/>
              </a:ext>
            </a:extLst>
          </p:cNvPr>
          <p:cNvSpPr txBox="1"/>
          <p:nvPr/>
        </p:nvSpPr>
        <p:spPr>
          <a:xfrm rot="8193147">
            <a:off x="7912050" y="455157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248F009A-5E40-FF36-9481-028B3EABE058}"/>
              </a:ext>
            </a:extLst>
          </p:cNvPr>
          <p:cNvSpPr txBox="1"/>
          <p:nvPr/>
        </p:nvSpPr>
        <p:spPr>
          <a:xfrm rot="8193147">
            <a:off x="8037134" y="4342229"/>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03093643-19B6-1D92-83D1-77A402837580}"/>
              </a:ext>
            </a:extLst>
          </p:cNvPr>
          <p:cNvSpPr txBox="1"/>
          <p:nvPr/>
        </p:nvSpPr>
        <p:spPr>
          <a:xfrm rot="8193147">
            <a:off x="7537142" y="4725870"/>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44D801BC-DEE8-ADA9-28F3-3B08B2E4C827}"/>
              </a:ext>
            </a:extLst>
          </p:cNvPr>
          <p:cNvSpPr txBox="1"/>
          <p:nvPr/>
        </p:nvSpPr>
        <p:spPr>
          <a:xfrm rot="8193147">
            <a:off x="7852623" y="446408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92EDFD4F-AE7C-432F-F4C3-D13C22065F80}"/>
              </a:ext>
            </a:extLst>
          </p:cNvPr>
          <p:cNvSpPr txBox="1"/>
          <p:nvPr/>
        </p:nvSpPr>
        <p:spPr>
          <a:xfrm rot="10800000">
            <a:off x="8447439" y="464520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2B08E926-E615-D465-1B75-02214D84711D}"/>
              </a:ext>
            </a:extLst>
          </p:cNvPr>
          <p:cNvSpPr txBox="1"/>
          <p:nvPr/>
        </p:nvSpPr>
        <p:spPr>
          <a:xfrm rot="10800000">
            <a:off x="9142193" y="433699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B22D5BB4-CDCA-37E0-3028-3DEEF4CD7CE6}"/>
              </a:ext>
            </a:extLst>
          </p:cNvPr>
          <p:cNvSpPr txBox="1"/>
          <p:nvPr/>
        </p:nvSpPr>
        <p:spPr>
          <a:xfrm rot="8193147">
            <a:off x="7929958" y="432476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294867FF-D89B-42BD-F1D4-640D56FFA7B2}"/>
              </a:ext>
            </a:extLst>
          </p:cNvPr>
          <p:cNvSpPr txBox="1"/>
          <p:nvPr/>
        </p:nvSpPr>
        <p:spPr>
          <a:xfrm rot="10800000">
            <a:off x="8864601" y="4783122"/>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8FB75E3-694A-4BFC-850A-6DCA2E63FC1E}"/>
              </a:ext>
            </a:extLst>
          </p:cNvPr>
          <p:cNvSpPr txBox="1"/>
          <p:nvPr/>
        </p:nvSpPr>
        <p:spPr>
          <a:xfrm rot="8193147">
            <a:off x="7940168" y="4734607"/>
            <a:ext cx="136370"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948EE554-5071-7CE9-7165-650D7D5A3A29}"/>
              </a:ext>
            </a:extLst>
          </p:cNvPr>
          <p:cNvSpPr txBox="1"/>
          <p:nvPr/>
        </p:nvSpPr>
        <p:spPr>
          <a:xfrm rot="8193147">
            <a:off x="8036357" y="4103471"/>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7FE74DC0-B0E6-2A38-D221-A36972DED904}"/>
              </a:ext>
            </a:extLst>
          </p:cNvPr>
          <p:cNvSpPr txBox="1"/>
          <p:nvPr/>
        </p:nvSpPr>
        <p:spPr>
          <a:xfrm rot="10800000">
            <a:off x="8566604" y="4747150"/>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D443F735-684E-BD48-F432-F8E0B5410682}"/>
              </a:ext>
            </a:extLst>
          </p:cNvPr>
          <p:cNvSpPr txBox="1"/>
          <p:nvPr/>
        </p:nvSpPr>
        <p:spPr>
          <a:xfrm rot="10800000">
            <a:off x="8988538" y="4656452"/>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837F0B04-2DF3-6A4F-1630-AABC326D790A}"/>
              </a:ext>
            </a:extLst>
          </p:cNvPr>
          <p:cNvSpPr txBox="1"/>
          <p:nvPr/>
        </p:nvSpPr>
        <p:spPr>
          <a:xfrm rot="10800000">
            <a:off x="9560805" y="446444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71" name="直線矢印コネクタ 70">
            <a:extLst>
              <a:ext uri="{FF2B5EF4-FFF2-40B4-BE49-F238E27FC236}">
                <a16:creationId xmlns:a16="http://schemas.microsoft.com/office/drawing/2014/main" id="{C6232F89-DA91-0C41-77BA-C76E16DF78E6}"/>
              </a:ext>
            </a:extLst>
          </p:cNvPr>
          <p:cNvCxnSpPr>
            <a:cxnSpLocks/>
          </p:cNvCxnSpPr>
          <p:nvPr/>
        </p:nvCxnSpPr>
        <p:spPr>
          <a:xfrm flipV="1">
            <a:off x="6263444" y="5022493"/>
            <a:ext cx="4228536" cy="22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83016650-E732-C1DA-59BB-5F8204309298}"/>
              </a:ext>
            </a:extLst>
          </p:cNvPr>
          <p:cNvCxnSpPr>
            <a:cxnSpLocks/>
          </p:cNvCxnSpPr>
          <p:nvPr/>
        </p:nvCxnSpPr>
        <p:spPr>
          <a:xfrm flipH="1" flipV="1">
            <a:off x="8188886" y="3430648"/>
            <a:ext cx="23100" cy="3068426"/>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041EF8CD-5B0D-1D5B-61CA-C2DA0128C1F6}"/>
              </a:ext>
            </a:extLst>
          </p:cNvPr>
          <p:cNvSpPr txBox="1"/>
          <p:nvPr/>
        </p:nvSpPr>
        <p:spPr>
          <a:xfrm rot="8193147">
            <a:off x="8403681" y="4761154"/>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2" name="テキスト ボックス 101">
            <a:extLst>
              <a:ext uri="{FF2B5EF4-FFF2-40B4-BE49-F238E27FC236}">
                <a16:creationId xmlns:a16="http://schemas.microsoft.com/office/drawing/2014/main" id="{F495318C-0CA2-A528-B87A-5BDCE6368862}"/>
              </a:ext>
            </a:extLst>
          </p:cNvPr>
          <p:cNvSpPr txBox="1"/>
          <p:nvPr/>
        </p:nvSpPr>
        <p:spPr>
          <a:xfrm>
            <a:off x="10387990" y="5048136"/>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PC1</a:t>
            </a:r>
            <a:endParaRPr kumimoji="1" lang="ja-JP" altLang="en-US" sz="2400" dirty="0">
              <a:latin typeface="メイリオ" panose="020B0604030504040204" pitchFamily="50" charset="-128"/>
              <a:ea typeface="メイリオ" panose="020B0604030504040204" pitchFamily="50" charset="-128"/>
            </a:endParaRPr>
          </a:p>
        </p:txBody>
      </p:sp>
      <p:sp>
        <p:nvSpPr>
          <p:cNvPr id="103" name="テキスト ボックス 102">
            <a:extLst>
              <a:ext uri="{FF2B5EF4-FFF2-40B4-BE49-F238E27FC236}">
                <a16:creationId xmlns:a16="http://schemas.microsoft.com/office/drawing/2014/main" id="{4BD9077D-2525-F487-C684-367E6680E820}"/>
              </a:ext>
            </a:extLst>
          </p:cNvPr>
          <p:cNvSpPr txBox="1"/>
          <p:nvPr/>
        </p:nvSpPr>
        <p:spPr>
          <a:xfrm>
            <a:off x="7472100" y="3088261"/>
            <a:ext cx="764953"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PC2</a:t>
            </a:r>
            <a:endParaRPr kumimoji="1" lang="ja-JP" altLang="en-US" sz="2400" dirty="0">
              <a:latin typeface="メイリオ" panose="020B0604030504040204" pitchFamily="50" charset="-128"/>
              <a:ea typeface="メイリオ" panose="020B0604030504040204" pitchFamily="50" charset="-128"/>
            </a:endParaRPr>
          </a:p>
        </p:txBody>
      </p:sp>
      <p:sp>
        <p:nvSpPr>
          <p:cNvPr id="106" name="矢印: 右 105">
            <a:extLst>
              <a:ext uri="{FF2B5EF4-FFF2-40B4-BE49-F238E27FC236}">
                <a16:creationId xmlns:a16="http://schemas.microsoft.com/office/drawing/2014/main" id="{4C6D406E-720B-3B88-899A-E6B4633488FE}"/>
              </a:ext>
            </a:extLst>
          </p:cNvPr>
          <p:cNvSpPr/>
          <p:nvPr/>
        </p:nvSpPr>
        <p:spPr>
          <a:xfrm>
            <a:off x="5184386" y="4673888"/>
            <a:ext cx="586037" cy="8366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5AD2EE29-46A7-1C62-1222-8DC5C5F5456A}"/>
              </a:ext>
            </a:extLst>
          </p:cNvPr>
          <p:cNvSpPr txBox="1"/>
          <p:nvPr/>
        </p:nvSpPr>
        <p:spPr>
          <a:xfrm>
            <a:off x="3739440" y="5879190"/>
            <a:ext cx="923330"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sp>
        <p:nvSpPr>
          <p:cNvPr id="3" name="テキスト ボックス 2">
            <a:extLst>
              <a:ext uri="{FF2B5EF4-FFF2-40B4-BE49-F238E27FC236}">
                <a16:creationId xmlns:a16="http://schemas.microsoft.com/office/drawing/2014/main" id="{3C9AEDC4-42B9-AB5A-279C-9FD6077254A4}"/>
              </a:ext>
            </a:extLst>
          </p:cNvPr>
          <p:cNvSpPr txBox="1"/>
          <p:nvPr/>
        </p:nvSpPr>
        <p:spPr>
          <a:xfrm>
            <a:off x="409073" y="267976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データ空間</a:t>
            </a:r>
          </a:p>
        </p:txBody>
      </p:sp>
      <p:sp>
        <p:nvSpPr>
          <p:cNvPr id="4" name="テキスト ボックス 3">
            <a:extLst>
              <a:ext uri="{FF2B5EF4-FFF2-40B4-BE49-F238E27FC236}">
                <a16:creationId xmlns:a16="http://schemas.microsoft.com/office/drawing/2014/main" id="{467FD0E2-3754-70F9-F188-AD70514AC7CF}"/>
              </a:ext>
            </a:extLst>
          </p:cNvPr>
          <p:cNvSpPr txBox="1"/>
          <p:nvPr/>
        </p:nvSpPr>
        <p:spPr>
          <a:xfrm>
            <a:off x="5745766" y="2688546"/>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主成分空間</a:t>
            </a:r>
          </a:p>
        </p:txBody>
      </p:sp>
      <p:cxnSp>
        <p:nvCxnSpPr>
          <p:cNvPr id="2" name="直線コネクタ 1">
            <a:extLst>
              <a:ext uri="{FF2B5EF4-FFF2-40B4-BE49-F238E27FC236}">
                <a16:creationId xmlns:a16="http://schemas.microsoft.com/office/drawing/2014/main" id="{771968DF-BFDE-B6C7-77C1-EA02FA08476B}"/>
              </a:ext>
            </a:extLst>
          </p:cNvPr>
          <p:cNvCxnSpPr>
            <a:cxnSpLocks/>
          </p:cNvCxnSpPr>
          <p:nvPr/>
        </p:nvCxnSpPr>
        <p:spPr>
          <a:xfrm>
            <a:off x="2472537" y="3523032"/>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AB654B48-E00E-0C86-4F10-66ACB1F3AD24}"/>
              </a:ext>
            </a:extLst>
          </p:cNvPr>
          <p:cNvCxnSpPr>
            <a:cxnSpLocks/>
          </p:cNvCxnSpPr>
          <p:nvPr/>
        </p:nvCxnSpPr>
        <p:spPr>
          <a:xfrm flipH="1">
            <a:off x="891387" y="4932732"/>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0CE54FA-AD11-0E3A-20DF-CBF49D2556E3}"/>
              </a:ext>
            </a:extLst>
          </p:cNvPr>
          <p:cNvCxnSpPr>
            <a:cxnSpLocks/>
          </p:cNvCxnSpPr>
          <p:nvPr/>
        </p:nvCxnSpPr>
        <p:spPr>
          <a:xfrm flipH="1" flipV="1">
            <a:off x="2472537" y="4932732"/>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2ADA8A76-D531-DEC5-19D7-D8A13B10EFFD}"/>
              </a:ext>
            </a:extLst>
          </p:cNvPr>
          <p:cNvSpPr/>
          <p:nvPr/>
        </p:nvSpPr>
        <p:spPr>
          <a:xfrm rot="19396107">
            <a:off x="1903940" y="4432268"/>
            <a:ext cx="1285355" cy="176492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 name="直線矢印コネクタ 7">
            <a:extLst>
              <a:ext uri="{FF2B5EF4-FFF2-40B4-BE49-F238E27FC236}">
                <a16:creationId xmlns:a16="http://schemas.microsoft.com/office/drawing/2014/main" id="{49FADCF6-F3E6-4F2A-687E-18002A344FDE}"/>
              </a:ext>
            </a:extLst>
          </p:cNvPr>
          <p:cNvCxnSpPr>
            <a:cxnSpLocks/>
          </p:cNvCxnSpPr>
          <p:nvPr/>
        </p:nvCxnSpPr>
        <p:spPr>
          <a:xfrm flipH="1">
            <a:off x="1751778" y="4932732"/>
            <a:ext cx="720759" cy="862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56347976-3F6D-5C91-F060-BCE6CE862A1C}"/>
              </a:ext>
            </a:extLst>
          </p:cNvPr>
          <p:cNvCxnSpPr>
            <a:cxnSpLocks/>
          </p:cNvCxnSpPr>
          <p:nvPr/>
        </p:nvCxnSpPr>
        <p:spPr>
          <a:xfrm flipV="1">
            <a:off x="2472537" y="4878209"/>
            <a:ext cx="963208" cy="44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853BE578-BE6E-0989-B85A-58576DC63238}"/>
              </a:ext>
            </a:extLst>
          </p:cNvPr>
          <p:cNvSpPr txBox="1"/>
          <p:nvPr/>
        </p:nvSpPr>
        <p:spPr>
          <a:xfrm>
            <a:off x="1386692" y="5872637"/>
            <a:ext cx="668773" cy="400110"/>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PC1</a:t>
            </a:r>
            <a:endParaRPr kumimoji="1" lang="ja-JP" altLang="en-US" sz="20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FE581113-2391-2DEA-7815-E3689F9A2441}"/>
              </a:ext>
            </a:extLst>
          </p:cNvPr>
          <p:cNvSpPr txBox="1"/>
          <p:nvPr/>
        </p:nvSpPr>
        <p:spPr>
          <a:xfrm>
            <a:off x="3508104" y="4581785"/>
            <a:ext cx="668773" cy="400110"/>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PC2</a:t>
            </a:r>
            <a:endParaRPr kumimoji="1" lang="ja-JP" altLang="en-US" sz="20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AC14A615-6BF0-691C-4CBD-AD3471AB8F54}"/>
              </a:ext>
            </a:extLst>
          </p:cNvPr>
          <p:cNvSpPr txBox="1"/>
          <p:nvPr/>
        </p:nvSpPr>
        <p:spPr>
          <a:xfrm>
            <a:off x="86633" y="5826746"/>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24" name="テキスト ボックス 23">
            <a:extLst>
              <a:ext uri="{FF2B5EF4-FFF2-40B4-BE49-F238E27FC236}">
                <a16:creationId xmlns:a16="http://schemas.microsoft.com/office/drawing/2014/main" id="{1E4CF249-DB6C-9506-E4A2-BA67B1E3ECA4}"/>
              </a:ext>
            </a:extLst>
          </p:cNvPr>
          <p:cNvSpPr txBox="1"/>
          <p:nvPr/>
        </p:nvSpPr>
        <p:spPr>
          <a:xfrm>
            <a:off x="1539563" y="3208302"/>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p>
        </p:txBody>
      </p:sp>
      <p:sp>
        <p:nvSpPr>
          <p:cNvPr id="27" name="テキスト ボックス 26">
            <a:extLst>
              <a:ext uri="{FF2B5EF4-FFF2-40B4-BE49-F238E27FC236}">
                <a16:creationId xmlns:a16="http://schemas.microsoft.com/office/drawing/2014/main" id="{E07F3B7E-E1BA-BC2C-19C7-DB291C6DF179}"/>
              </a:ext>
            </a:extLst>
          </p:cNvPr>
          <p:cNvSpPr txBox="1"/>
          <p:nvPr/>
        </p:nvSpPr>
        <p:spPr>
          <a:xfrm rot="8193147">
            <a:off x="1709679" y="5192272"/>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D8725FED-333B-A37A-4313-3DE57F94A646}"/>
              </a:ext>
            </a:extLst>
          </p:cNvPr>
          <p:cNvSpPr txBox="1"/>
          <p:nvPr/>
        </p:nvSpPr>
        <p:spPr>
          <a:xfrm rot="8193147">
            <a:off x="2104390" y="5020718"/>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BC7C06C-A83E-29D3-5F84-7AE02E039113}"/>
              </a:ext>
            </a:extLst>
          </p:cNvPr>
          <p:cNvSpPr txBox="1"/>
          <p:nvPr/>
        </p:nvSpPr>
        <p:spPr>
          <a:xfrm rot="8193147">
            <a:off x="1582430" y="547299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9B706B26-E8F1-B16E-A6C3-179EB343C71F}"/>
              </a:ext>
            </a:extLst>
          </p:cNvPr>
          <p:cNvSpPr txBox="1"/>
          <p:nvPr/>
        </p:nvSpPr>
        <p:spPr>
          <a:xfrm rot="8193147">
            <a:off x="1832163" y="5524666"/>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B902C33-EDDE-3B10-41C8-B540DA21F5EF}"/>
              </a:ext>
            </a:extLst>
          </p:cNvPr>
          <p:cNvSpPr txBox="1"/>
          <p:nvPr/>
        </p:nvSpPr>
        <p:spPr>
          <a:xfrm rot="8193147">
            <a:off x="2181669" y="5159532"/>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2DF55A85-D4A6-AD06-5B70-4B25D46AC43B}"/>
              </a:ext>
            </a:extLst>
          </p:cNvPr>
          <p:cNvSpPr txBox="1"/>
          <p:nvPr/>
        </p:nvSpPr>
        <p:spPr>
          <a:xfrm rot="8193147">
            <a:off x="2202174" y="5361410"/>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4F878AB7-BC2B-E157-7C47-426506758566}"/>
              </a:ext>
            </a:extLst>
          </p:cNvPr>
          <p:cNvSpPr txBox="1"/>
          <p:nvPr/>
        </p:nvSpPr>
        <p:spPr>
          <a:xfrm rot="8193147">
            <a:off x="1993859" y="5376158"/>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97FEA1DC-AD58-F269-2DED-4EAC00265EA0}"/>
              </a:ext>
            </a:extLst>
          </p:cNvPr>
          <p:cNvSpPr txBox="1"/>
          <p:nvPr/>
        </p:nvSpPr>
        <p:spPr>
          <a:xfrm rot="8193147">
            <a:off x="2043276" y="5560192"/>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E92DB6B7-648A-E659-788F-61A71AEDA054}"/>
              </a:ext>
            </a:extLst>
          </p:cNvPr>
          <p:cNvSpPr txBox="1"/>
          <p:nvPr/>
        </p:nvSpPr>
        <p:spPr>
          <a:xfrm rot="8193147">
            <a:off x="1908280" y="5770207"/>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D4EAA3DE-E178-2A8B-D9FD-B107D5DE6D46}"/>
              </a:ext>
            </a:extLst>
          </p:cNvPr>
          <p:cNvSpPr txBox="1"/>
          <p:nvPr/>
        </p:nvSpPr>
        <p:spPr>
          <a:xfrm rot="10800000">
            <a:off x="2820217" y="4816751"/>
            <a:ext cx="364202" cy="307777"/>
          </a:xfrm>
          <a:prstGeom prst="rect">
            <a:avLst/>
          </a:prstGeom>
          <a:noFill/>
        </p:spPr>
        <p:txBody>
          <a:bodyPr wrap="non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7CAA2FF6-E69E-6A59-4C16-E4C43BAE91E8}"/>
              </a:ext>
            </a:extLst>
          </p:cNvPr>
          <p:cNvSpPr txBox="1"/>
          <p:nvPr/>
        </p:nvSpPr>
        <p:spPr>
          <a:xfrm rot="10800000">
            <a:off x="1994560" y="4591849"/>
            <a:ext cx="669466"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9D9E4C78-9C39-AEE9-BD8C-FB44463B0222}"/>
              </a:ext>
            </a:extLst>
          </p:cNvPr>
          <p:cNvSpPr txBox="1"/>
          <p:nvPr/>
        </p:nvSpPr>
        <p:spPr>
          <a:xfrm rot="10800000">
            <a:off x="2877428" y="4645597"/>
            <a:ext cx="500673"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D872FEFC-5862-04ED-2C91-795AAF0691F4}"/>
              </a:ext>
            </a:extLst>
          </p:cNvPr>
          <p:cNvSpPr txBox="1"/>
          <p:nvPr/>
        </p:nvSpPr>
        <p:spPr>
          <a:xfrm rot="10800000">
            <a:off x="2410581" y="475360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8C14AF39-9A55-8DBC-293D-DC822C15664E}"/>
              </a:ext>
            </a:extLst>
          </p:cNvPr>
          <p:cNvSpPr txBox="1"/>
          <p:nvPr/>
        </p:nvSpPr>
        <p:spPr>
          <a:xfrm rot="10800000">
            <a:off x="2718716" y="4565669"/>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E244D225-A921-D31D-EC87-797F9676B8D5}"/>
              </a:ext>
            </a:extLst>
          </p:cNvPr>
          <p:cNvSpPr txBox="1"/>
          <p:nvPr/>
        </p:nvSpPr>
        <p:spPr>
          <a:xfrm rot="10800000">
            <a:off x="2683071" y="506966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3" name="テキスト ボックス 72">
            <a:extLst>
              <a:ext uri="{FF2B5EF4-FFF2-40B4-BE49-F238E27FC236}">
                <a16:creationId xmlns:a16="http://schemas.microsoft.com/office/drawing/2014/main" id="{2415BC66-5D43-D77F-D042-CF7AE7691D93}"/>
              </a:ext>
            </a:extLst>
          </p:cNvPr>
          <p:cNvSpPr txBox="1"/>
          <p:nvPr/>
        </p:nvSpPr>
        <p:spPr>
          <a:xfrm rot="10800000">
            <a:off x="2480750" y="4610207"/>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5" name="テキスト ボックス 74">
            <a:extLst>
              <a:ext uri="{FF2B5EF4-FFF2-40B4-BE49-F238E27FC236}">
                <a16:creationId xmlns:a16="http://schemas.microsoft.com/office/drawing/2014/main" id="{28648134-B17A-5D8C-02AC-9DD0AFF9065E}"/>
              </a:ext>
            </a:extLst>
          </p:cNvPr>
          <p:cNvSpPr txBox="1"/>
          <p:nvPr/>
        </p:nvSpPr>
        <p:spPr>
          <a:xfrm rot="10800000">
            <a:off x="2793020" y="4970639"/>
            <a:ext cx="452371"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96C54F77-2C6F-835E-843F-BD78784FBB4D}"/>
              </a:ext>
            </a:extLst>
          </p:cNvPr>
          <p:cNvSpPr txBox="1"/>
          <p:nvPr/>
        </p:nvSpPr>
        <p:spPr>
          <a:xfrm rot="10800000">
            <a:off x="2902096" y="4821223"/>
            <a:ext cx="452371"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17C8AB7E-B037-8E61-0761-0108B8C77845}"/>
              </a:ext>
            </a:extLst>
          </p:cNvPr>
          <p:cNvSpPr txBox="1"/>
          <p:nvPr/>
        </p:nvSpPr>
        <p:spPr>
          <a:xfrm rot="10800000">
            <a:off x="2311455" y="4989657"/>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D40A17C2-29E4-2D3C-4EA2-F04095982D2D}"/>
              </a:ext>
            </a:extLst>
          </p:cNvPr>
          <p:cNvSpPr txBox="1"/>
          <p:nvPr/>
        </p:nvSpPr>
        <p:spPr>
          <a:xfrm rot="8193147">
            <a:off x="2598065" y="484719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C3F65CF0-EF9F-A24B-A02D-A5D882D03494}"/>
              </a:ext>
            </a:extLst>
          </p:cNvPr>
          <p:cNvSpPr txBox="1"/>
          <p:nvPr/>
        </p:nvSpPr>
        <p:spPr>
          <a:xfrm rot="8193147">
            <a:off x="2006362" y="5153084"/>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12870E66-6EAA-48D2-4855-C70E2DADC0E5}"/>
              </a:ext>
            </a:extLst>
          </p:cNvPr>
          <p:cNvSpPr txBox="1"/>
          <p:nvPr/>
        </p:nvSpPr>
        <p:spPr>
          <a:xfrm rot="8193147">
            <a:off x="2183887" y="4757180"/>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1" name="テキスト ボックス 80">
            <a:extLst>
              <a:ext uri="{FF2B5EF4-FFF2-40B4-BE49-F238E27FC236}">
                <a16:creationId xmlns:a16="http://schemas.microsoft.com/office/drawing/2014/main" id="{1C61C92E-0D71-776C-3A26-BBF92F1F624D}"/>
              </a:ext>
            </a:extLst>
          </p:cNvPr>
          <p:cNvSpPr txBox="1"/>
          <p:nvPr/>
        </p:nvSpPr>
        <p:spPr>
          <a:xfrm rot="8193147">
            <a:off x="2231042" y="495138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2" name="テキスト ボックス 81">
            <a:extLst>
              <a:ext uri="{FF2B5EF4-FFF2-40B4-BE49-F238E27FC236}">
                <a16:creationId xmlns:a16="http://schemas.microsoft.com/office/drawing/2014/main" id="{1BE7E90A-0144-4B0C-28BD-7586A3FFF2FC}"/>
              </a:ext>
            </a:extLst>
          </p:cNvPr>
          <p:cNvSpPr txBox="1"/>
          <p:nvPr/>
        </p:nvSpPr>
        <p:spPr>
          <a:xfrm rot="8193147">
            <a:off x="2016581" y="4872904"/>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3" name="テキスト ボックス 82">
            <a:extLst>
              <a:ext uri="{FF2B5EF4-FFF2-40B4-BE49-F238E27FC236}">
                <a16:creationId xmlns:a16="http://schemas.microsoft.com/office/drawing/2014/main" id="{E7CBC38C-1E51-B3DE-E7CF-E3EFDA990EC6}"/>
              </a:ext>
            </a:extLst>
          </p:cNvPr>
          <p:cNvSpPr txBox="1"/>
          <p:nvPr/>
        </p:nvSpPr>
        <p:spPr>
          <a:xfrm>
            <a:off x="248455" y="899313"/>
            <a:ext cx="10721205" cy="1569660"/>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主成分ベクトル　</a:t>
            </a:r>
            <a:r>
              <a:rPr kumimoji="1" lang="en-US" altLang="ja-JP" sz="2400" dirty="0">
                <a:latin typeface="メイリオ" panose="020B0604030504040204" pitchFamily="50" charset="-128"/>
                <a:ea typeface="メイリオ" panose="020B0604030504040204" pitchFamily="50" charset="-128"/>
              </a:rPr>
              <a:t>PC1 : </a:t>
            </a:r>
            <a:r>
              <a:rPr kumimoji="1" lang="ja-JP" altLang="en-US" sz="2400" dirty="0">
                <a:latin typeface="メイリオ" panose="020B0604030504040204" pitchFamily="50" charset="-128"/>
                <a:ea typeface="メイリオ" panose="020B0604030504040204" pitchFamily="50" charset="-128"/>
              </a:rPr>
              <a:t>データ空間上での分散最大化ベクトル</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a:t>
            </a:r>
            <a:r>
              <a:rPr kumimoji="1" lang="en-US" altLang="ja-JP" sz="2400" dirty="0">
                <a:latin typeface="メイリオ" panose="020B0604030504040204" pitchFamily="50" charset="-128"/>
                <a:ea typeface="メイリオ" panose="020B0604030504040204" pitchFamily="50" charset="-128"/>
              </a:rPr>
              <a:t>PC2 : </a:t>
            </a:r>
            <a:r>
              <a:rPr kumimoji="1" lang="ja-JP" altLang="en-US" sz="2400" dirty="0">
                <a:latin typeface="メイリオ" panose="020B0604030504040204" pitchFamily="50" charset="-128"/>
                <a:ea typeface="メイリオ" panose="020B0604030504040204" pitchFamily="50" charset="-128"/>
              </a:rPr>
              <a:t>データ空間上での</a:t>
            </a:r>
            <a:r>
              <a:rPr kumimoji="1" lang="en-US" altLang="ja-JP" sz="2400" dirty="0">
                <a:latin typeface="メイリオ" panose="020B0604030504040204" pitchFamily="50" charset="-128"/>
                <a:ea typeface="メイリオ" panose="020B0604030504040204" pitchFamily="50" charset="-128"/>
              </a:rPr>
              <a:t>PC1</a:t>
            </a:r>
            <a:r>
              <a:rPr kumimoji="1" lang="ja-JP" altLang="en-US" sz="2400" dirty="0">
                <a:latin typeface="メイリオ" panose="020B0604030504040204" pitchFamily="50" charset="-128"/>
                <a:ea typeface="メイリオ" panose="020B0604030504040204" pitchFamily="50" charset="-128"/>
              </a:rPr>
              <a:t>に次ぐ分散最大化ベクトル</a:t>
            </a:r>
            <a:endParaRPr kumimoji="1" lang="en-US" altLang="ja-JP" sz="2400" dirty="0">
              <a:latin typeface="メイリオ" panose="020B0604030504040204" pitchFamily="50" charset="-128"/>
              <a:ea typeface="メイリオ" panose="020B0604030504040204" pitchFamily="50" charset="-128"/>
            </a:endParaRPr>
          </a:p>
          <a:p>
            <a:pPr algn="l"/>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主成分空間　</a:t>
            </a:r>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は直交 → </a:t>
            </a:r>
            <a:r>
              <a:rPr kumimoji="1" lang="en-US" altLang="ja-JP" sz="2400" dirty="0">
                <a:latin typeface="メイリオ" panose="020B0604030504040204" pitchFamily="50" charset="-128"/>
                <a:ea typeface="メイリオ" panose="020B0604030504040204" pitchFamily="50" charset="-128"/>
              </a:rPr>
              <a:t>PC1:x PC2:y </a:t>
            </a:r>
            <a:r>
              <a:rPr kumimoji="1" lang="ja-JP" altLang="en-US" sz="2400" dirty="0">
                <a:latin typeface="メイリオ" panose="020B0604030504040204" pitchFamily="50" charset="-128"/>
                <a:ea typeface="メイリオ" panose="020B0604030504040204" pitchFamily="50" charset="-128"/>
              </a:rPr>
              <a:t>とした平面上にデータを射影</a:t>
            </a:r>
          </a:p>
        </p:txBody>
      </p:sp>
      <p:sp>
        <p:nvSpPr>
          <p:cNvPr id="86" name="テキスト ボックス 85">
            <a:extLst>
              <a:ext uri="{FF2B5EF4-FFF2-40B4-BE49-F238E27FC236}">
                <a16:creationId xmlns:a16="http://schemas.microsoft.com/office/drawing/2014/main" id="{F6859C02-5C50-2FEE-3887-8D1D37B8EFCA}"/>
              </a:ext>
            </a:extLst>
          </p:cNvPr>
          <p:cNvSpPr txBox="1"/>
          <p:nvPr/>
        </p:nvSpPr>
        <p:spPr>
          <a:xfrm>
            <a:off x="248455" y="230822"/>
            <a:ext cx="11264622"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主成分空間（平面）でのデータの散らばりを意味解釈したい</a:t>
            </a:r>
          </a:p>
        </p:txBody>
      </p:sp>
      <p:sp>
        <p:nvSpPr>
          <p:cNvPr id="87" name="テキスト ボックス 86">
            <a:extLst>
              <a:ext uri="{FF2B5EF4-FFF2-40B4-BE49-F238E27FC236}">
                <a16:creationId xmlns:a16="http://schemas.microsoft.com/office/drawing/2014/main" id="{BD82C518-868B-EADE-EC32-8B5800E69FC3}"/>
              </a:ext>
            </a:extLst>
          </p:cNvPr>
          <p:cNvSpPr txBox="1"/>
          <p:nvPr/>
        </p:nvSpPr>
        <p:spPr>
          <a:xfrm>
            <a:off x="8277872" y="5710441"/>
            <a:ext cx="3789833" cy="707886"/>
          </a:xfrm>
          <a:prstGeom prst="rect">
            <a:avLst/>
          </a:prstGeom>
          <a:noFill/>
        </p:spPr>
        <p:txBody>
          <a:bodyPr wrap="square" rtlCol="0">
            <a:spAutoFit/>
          </a:bodyPr>
          <a:lstStyle/>
          <a:p>
            <a:pPr algn="l"/>
            <a:r>
              <a:rPr kumimoji="1" lang="ja-JP" altLang="en-US" sz="2000" dirty="0">
                <a:latin typeface="メイリオ" panose="020B0604030504040204" pitchFamily="50" charset="-128"/>
                <a:ea typeface="メイリオ" panose="020B0604030504040204" pitchFamily="50" charset="-128"/>
              </a:rPr>
              <a:t>データ空間と異なり、点の散らばり方向の意味が分からない</a:t>
            </a:r>
          </a:p>
        </p:txBody>
      </p:sp>
      <p:sp>
        <p:nvSpPr>
          <p:cNvPr id="88" name="テキスト ボックス 87">
            <a:extLst>
              <a:ext uri="{FF2B5EF4-FFF2-40B4-BE49-F238E27FC236}">
                <a16:creationId xmlns:a16="http://schemas.microsoft.com/office/drawing/2014/main" id="{5FC8CFDA-C446-F59A-DCC4-A404AE7965BA}"/>
              </a:ext>
            </a:extLst>
          </p:cNvPr>
          <p:cNvSpPr txBox="1"/>
          <p:nvPr/>
        </p:nvSpPr>
        <p:spPr>
          <a:xfrm>
            <a:off x="464514" y="6246903"/>
            <a:ext cx="5032147"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意味解釈できる</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　例　</a:t>
            </a:r>
            <a:r>
              <a:rPr kumimoji="1" lang="ja-JP" altLang="en-US" dirty="0">
                <a:solidFill>
                  <a:srgbClr val="FF0000"/>
                </a:solidFill>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：シューは、カスタードに特徴がある</a:t>
            </a:r>
          </a:p>
        </p:txBody>
      </p:sp>
    </p:spTree>
    <p:extLst>
      <p:ext uri="{BB962C8B-B14F-4D97-AF65-F5344CB8AC3E}">
        <p14:creationId xmlns:p14="http://schemas.microsoft.com/office/powerpoint/2010/main" val="531952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E5AF116C-EC01-C47D-16AB-8BA303AF7A40}"/>
              </a:ext>
            </a:extLst>
          </p:cNvPr>
          <p:cNvSpPr txBox="1"/>
          <p:nvPr/>
        </p:nvSpPr>
        <p:spPr>
          <a:xfrm>
            <a:off x="419100" y="215603"/>
            <a:ext cx="42883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部分空間と直交補空間</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46AB70E-E03D-6D99-C77B-E64C131AC0A7}"/>
                  </a:ext>
                </a:extLst>
              </p:cNvPr>
              <p:cNvSpPr txBox="1"/>
              <p:nvPr/>
            </p:nvSpPr>
            <p:spPr>
              <a:xfrm>
                <a:off x="504825" y="1015658"/>
                <a:ext cx="12334871" cy="1362809"/>
              </a:xfrm>
              <a:prstGeom prst="rect">
                <a:avLst/>
              </a:prstGeom>
              <a:noFill/>
            </p:spPr>
            <p:txBody>
              <a:bodyPr wrap="square" rtlCol="0">
                <a:spAutoFit/>
              </a:bodyPr>
              <a:lstStyle/>
              <a:p>
                <a:r>
                  <a:rPr kumimoji="1" lang="ja-JP" altLang="en-US" sz="2000" b="0" dirty="0">
                    <a:ea typeface="メイリオ" panose="020B0604030504040204" pitchFamily="50" charset="-128"/>
                  </a:rPr>
                  <a:t>部分空間</a:t>
                </a:r>
                <a14:m>
                  <m:oMath xmlns:m="http://schemas.openxmlformats.org/officeDocument/2006/math">
                    <m:r>
                      <a:rPr lang="ja-JP" altLang="en-US" sz="2000" i="1">
                        <a:latin typeface="Cambria Math" panose="02040503050406030204" pitchFamily="18" charset="0"/>
                        <a:ea typeface="メイリオ" panose="020B0604030504040204" pitchFamily="50" charset="-128"/>
                      </a:rPr>
                      <m:t>：</m:t>
                    </m:r>
                    <m:r>
                      <a:rPr kumimoji="1" lang="en-US" altLang="ja-JP" sz="2000" b="0" i="1" smtClean="0">
                        <a:latin typeface="Cambria Math" panose="02040503050406030204" pitchFamily="18" charset="0"/>
                        <a:ea typeface="メイリオ" panose="020B0604030504040204" pitchFamily="50" charset="-128"/>
                      </a:rPr>
                      <m:t>𝑛</m:t>
                    </m:r>
                  </m:oMath>
                </a14:m>
                <a:r>
                  <a:rPr kumimoji="1" lang="ja-JP" altLang="en-US" sz="2000" dirty="0">
                    <a:latin typeface="メイリオ" panose="020B0604030504040204" pitchFamily="50" charset="-128"/>
                    <a:ea typeface="メイリオ" panose="020B0604030504040204" pitchFamily="50" charset="-128"/>
                  </a:rPr>
                  <a:t>次元空間</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i="1" smtClean="0">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メイリオ" panose="020B0604030504040204" pitchFamily="50" charset="-128"/>
                          </a:rPr>
                          <m:t>𝑛</m:t>
                        </m:r>
                      </m:sup>
                    </m:sSup>
                  </m:oMath>
                </a14:m>
                <a:r>
                  <a:rPr kumimoji="1" lang="ja-JP" altLang="en-US" sz="2000" dirty="0">
                    <a:latin typeface="メイリオ" panose="020B0604030504040204" pitchFamily="50" charset="-128"/>
                    <a:ea typeface="メイリオ" panose="020B0604030504040204" pitchFamily="50" charset="-128"/>
                  </a:rPr>
                  <a:t>から</a:t>
                </a:r>
                <a:r>
                  <a:rPr lang="en-US" altLang="ja-JP" sz="2000" dirty="0">
                    <a:latin typeface="メイリオ" panose="020B0604030504040204" pitchFamily="50" charset="-128"/>
                    <a:ea typeface="メイリオ" panose="020B0604030504040204" pitchFamily="50" charset="-128"/>
                  </a:rPr>
                  <a:t>r</a:t>
                </a:r>
                <a:r>
                  <a:rPr lang="ja-JP" altLang="en-US" sz="2000" dirty="0">
                    <a:latin typeface="メイリオ" panose="020B0604030504040204" pitchFamily="50" charset="-128"/>
                    <a:ea typeface="メイリオ" panose="020B0604030504040204" pitchFamily="50" charset="-128"/>
                  </a:rPr>
                  <a:t>本</a:t>
                </a:r>
                <a14:m>
                  <m:oMath xmlns:m="http://schemas.openxmlformats.org/officeDocument/2006/math">
                    <m:r>
                      <a:rPr lang="en-US" altLang="ja-JP" sz="2000" b="0" i="1" smtClean="0">
                        <a:latin typeface="Cambria Math" panose="02040503050406030204" pitchFamily="18" charset="0"/>
                        <a:ea typeface="メイリオ" panose="020B0604030504040204" pitchFamily="50" charset="-128"/>
                      </a:rPr>
                      <m:t>(</m:t>
                    </m:r>
                    <m:r>
                      <a:rPr lang="en-US" altLang="ja-JP" sz="2000" b="0" i="1" smtClean="0">
                        <a:latin typeface="Cambria Math" panose="02040503050406030204" pitchFamily="18" charset="0"/>
                        <a:ea typeface="メイリオ" panose="020B0604030504040204" pitchFamily="50" charset="-128"/>
                      </a:rPr>
                      <m:t>𝑟</m:t>
                    </m:r>
                    <m:r>
                      <a:rPr lang="en-US" altLang="ja-JP" sz="2000" b="0" i="1" smtClean="0">
                        <a:latin typeface="Cambria Math" panose="02040503050406030204" pitchFamily="18" charset="0"/>
                        <a:ea typeface="Cambria Math" panose="02040503050406030204" pitchFamily="18" charset="0"/>
                      </a:rPr>
                      <m:t>≤</m:t>
                    </m:r>
                    <m:r>
                      <a:rPr lang="en-US" altLang="ja-JP" sz="2000" b="0" i="1" smtClean="0">
                        <a:latin typeface="Cambria Math" panose="02040503050406030204" pitchFamily="18" charset="0"/>
                        <a:ea typeface="メイリオ" panose="020B0604030504040204" pitchFamily="50" charset="-128"/>
                      </a:rPr>
                      <m:t>𝑛</m:t>
                    </m:r>
                    <m:r>
                      <a:rPr lang="en-US" altLang="ja-JP" sz="2000" b="0" i="1" smtClean="0">
                        <a:latin typeface="Cambria Math" panose="02040503050406030204" pitchFamily="18" charset="0"/>
                        <a:ea typeface="メイリオ" panose="020B0604030504040204" pitchFamily="50" charset="-128"/>
                      </a:rPr>
                      <m:t>)</m:t>
                    </m:r>
                  </m:oMath>
                </a14:m>
                <a:r>
                  <a:rPr lang="ja-JP" altLang="en-US" sz="2000" dirty="0">
                    <a:latin typeface="メイリオ" panose="020B0604030504040204" pitchFamily="50" charset="-128"/>
                    <a:ea typeface="メイリオ" panose="020B0604030504040204" pitchFamily="50" charset="-128"/>
                  </a:rPr>
                  <a:t>の線形独立なベクトル</a:t>
                </a:r>
                <a14:m>
                  <m:oMath xmlns:m="http://schemas.openxmlformats.org/officeDocument/2006/math">
                    <m:sSub>
                      <m:sSubPr>
                        <m:ctrlPr>
                          <a:rPr lang="en-US" altLang="ja-JP" sz="2000" i="1" smtClean="0">
                            <a:latin typeface="Cambria Math" panose="02040503050406030204" pitchFamily="18" charset="0"/>
                            <a:ea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rPr>
                          <m:t>𝑢</m:t>
                        </m:r>
                      </m:e>
                      <m:sub>
                        <m:r>
                          <a:rPr lang="en-US" altLang="ja-JP" sz="2000" b="0" i="1" smtClean="0">
                            <a:latin typeface="Cambria Math" panose="02040503050406030204" pitchFamily="18" charset="0"/>
                            <a:ea typeface="メイリオ" panose="020B0604030504040204" pitchFamily="50" charset="-128"/>
                          </a:rPr>
                          <m:t>1</m:t>
                        </m:r>
                      </m:sub>
                    </m:sSub>
                    <m:r>
                      <a:rPr lang="en-US" altLang="ja-JP" sz="2000" b="0" i="1" smtClean="0">
                        <a:latin typeface="Cambria Math" panose="02040503050406030204" pitchFamily="18" charset="0"/>
                        <a:ea typeface="メイリオ" panose="020B0604030504040204" pitchFamily="50" charset="-128"/>
                      </a:rPr>
                      <m:t>,…,</m:t>
                    </m:r>
                    <m:sSub>
                      <m:sSubPr>
                        <m:ctrlPr>
                          <a:rPr lang="en-US" altLang="ja-JP" sz="2000" b="0" i="1" smtClean="0">
                            <a:latin typeface="Cambria Math" panose="02040503050406030204" pitchFamily="18" charset="0"/>
                            <a:ea typeface="メイリオ" panose="020B0604030504040204" pitchFamily="50" charset="-128"/>
                          </a:rPr>
                        </m:ctrlPr>
                      </m:sSubPr>
                      <m:e>
                        <m:r>
                          <a:rPr lang="en-US" altLang="ja-JP" sz="2000" b="0" i="1" smtClean="0">
                            <a:latin typeface="Cambria Math" panose="02040503050406030204" pitchFamily="18" charset="0"/>
                            <a:ea typeface="メイリオ" panose="020B0604030504040204" pitchFamily="50" charset="-128"/>
                          </a:rPr>
                          <m:t>𝑢</m:t>
                        </m:r>
                      </m:e>
                      <m:sub>
                        <m:r>
                          <a:rPr lang="en-US" altLang="ja-JP" sz="2000" b="0" i="1" smtClean="0">
                            <a:latin typeface="Cambria Math" panose="02040503050406030204" pitchFamily="18" charset="0"/>
                            <a:ea typeface="メイリオ" panose="020B0604030504040204" pitchFamily="50" charset="-128"/>
                          </a:rPr>
                          <m:t>𝑟</m:t>
                        </m:r>
                      </m:sub>
                    </m:sSub>
                  </m:oMath>
                </a14:m>
                <a:r>
                  <a:rPr kumimoji="1" lang="ja-JP" altLang="en-US" sz="2000" dirty="0">
                    <a:latin typeface="メイリオ" panose="020B0604030504040204" pitchFamily="50" charset="-128"/>
                    <a:ea typeface="メイリオ" panose="020B0604030504040204" pitchFamily="50" charset="-128"/>
                  </a:rPr>
                  <a:t>を指定した時、それらの線形</a:t>
                </a:r>
                <a:endParaRPr kumimoji="1" lang="en-US" altLang="ja-JP" sz="2000" dirty="0">
                  <a:latin typeface="メイリオ" panose="020B0604030504040204" pitchFamily="50" charset="-128"/>
                  <a:ea typeface="メイリオ" panose="020B0604030504040204" pitchFamily="50" charset="-128"/>
                </a:endParaRPr>
              </a:p>
              <a:p>
                <a:r>
                  <a:rPr lang="en-US" altLang="ja-JP" sz="2000" dirty="0">
                    <a:latin typeface="メイリオ" panose="020B0604030504040204" pitchFamily="50" charset="-128"/>
                    <a:ea typeface="メイリオ" panose="020B0604030504040204" pitchFamily="50" charset="-128"/>
                  </a:rPr>
                  <a:t>               </a:t>
                </a:r>
                <a:r>
                  <a:rPr kumimoji="1" lang="ja-JP" altLang="en-US" sz="2000" dirty="0">
                    <a:latin typeface="メイリオ" panose="020B0604030504040204" pitchFamily="50" charset="-128"/>
                    <a:ea typeface="メイリオ" panose="020B0604030504040204" pitchFamily="50" charset="-128"/>
                  </a:rPr>
                  <a:t>結合の全体</a:t>
                </a:r>
                <a14:m>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𝒰</m:t>
                    </m:r>
                    <m:r>
                      <a:rPr kumimoji="1" lang="ja-JP" altLang="en-US" sz="2000" i="1" smtClean="0">
                        <a:latin typeface="Cambria Math" panose="02040503050406030204" pitchFamily="18" charset="0"/>
                        <a:ea typeface="メイリオ" panose="020B0604030504040204" pitchFamily="50" charset="-128"/>
                      </a:rPr>
                      <m:t>⊂</m:t>
                    </m:r>
                    <m:sSup>
                      <m:sSupPr>
                        <m:ctrlPr>
                          <a:rPr lang="en-US" altLang="ja-JP" sz="2000" i="1">
                            <a:latin typeface="Cambria Math" panose="02040503050406030204" pitchFamily="18" charset="0"/>
                            <a:ea typeface="メイリオ" panose="020B0604030504040204" pitchFamily="50" charset="-128"/>
                          </a:rPr>
                        </m:ctrlPr>
                      </m:sSupPr>
                      <m:e>
                        <m:r>
                          <a:rPr lang="en-US" altLang="ja-JP" sz="2000" i="1">
                            <a:latin typeface="Cambria Math" panose="02040503050406030204" pitchFamily="18" charset="0"/>
                            <a:ea typeface="Cambria Math" panose="02040503050406030204" pitchFamily="18" charset="0"/>
                          </a:rPr>
                          <m:t>ℛ</m:t>
                        </m:r>
                      </m:e>
                      <m:sup>
                        <m:r>
                          <a:rPr lang="en-US" altLang="ja-JP" sz="2000" b="0" i="1" smtClean="0">
                            <a:latin typeface="Cambria Math" panose="02040503050406030204" pitchFamily="18" charset="0"/>
                            <a:ea typeface="Cambria Math" panose="02040503050406030204" pitchFamily="18" charset="0"/>
                          </a:rPr>
                          <m:t>𝑛</m:t>
                        </m:r>
                      </m:sup>
                    </m:sSup>
                  </m:oMath>
                </a14:m>
                <a:r>
                  <a:rPr kumimoji="1" lang="ja-JP" altLang="en-US" sz="2000" dirty="0">
                    <a:latin typeface="メイリオ" panose="020B0604030504040204" pitchFamily="50" charset="-128"/>
                    <a:ea typeface="メイリオ" panose="020B0604030504040204" pitchFamily="50" charset="-128"/>
                  </a:rPr>
                  <a:t>を</a:t>
                </a:r>
                <a14:m>
                  <m:oMath xmlns:m="http://schemas.openxmlformats.org/officeDocument/2006/math">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𝑢</m:t>
                        </m:r>
                      </m:e>
                      <m:sub>
                        <m:r>
                          <a:rPr lang="en-US" altLang="ja-JP" sz="2000" i="1">
                            <a:latin typeface="Cambria Math" panose="02040503050406030204" pitchFamily="18" charset="0"/>
                            <a:ea typeface="メイリオ" panose="020B0604030504040204" pitchFamily="50" charset="-128"/>
                          </a:rPr>
                          <m:t>1</m:t>
                        </m:r>
                      </m:sub>
                    </m:sSub>
                    <m:r>
                      <a:rPr lang="en-US" altLang="ja-JP" sz="2000" i="1">
                        <a:latin typeface="Cambria Math" panose="02040503050406030204" pitchFamily="18" charset="0"/>
                        <a:ea typeface="メイリオ" panose="020B0604030504040204" pitchFamily="50" charset="-128"/>
                      </a:rPr>
                      <m:t>,…,</m:t>
                    </m:r>
                    <m:sSub>
                      <m:sSubPr>
                        <m:ctrlPr>
                          <a:rPr lang="en-US" altLang="ja-JP" sz="2000" i="1">
                            <a:latin typeface="Cambria Math" panose="02040503050406030204" pitchFamily="18" charset="0"/>
                            <a:ea typeface="メイリオ" panose="020B0604030504040204" pitchFamily="50" charset="-128"/>
                          </a:rPr>
                        </m:ctrlPr>
                      </m:sSubPr>
                      <m:e>
                        <m:r>
                          <a:rPr lang="en-US" altLang="ja-JP" sz="2000" i="1">
                            <a:latin typeface="Cambria Math" panose="02040503050406030204" pitchFamily="18" charset="0"/>
                            <a:ea typeface="メイリオ" panose="020B0604030504040204" pitchFamily="50" charset="-128"/>
                          </a:rPr>
                          <m:t>𝑢</m:t>
                        </m:r>
                      </m:e>
                      <m:sub>
                        <m:r>
                          <a:rPr lang="en-US" altLang="ja-JP" sz="2000" i="1">
                            <a:latin typeface="Cambria Math" panose="02040503050406030204" pitchFamily="18" charset="0"/>
                            <a:ea typeface="メイリオ" panose="020B0604030504040204" pitchFamily="50" charset="-128"/>
                          </a:rPr>
                          <m:t>𝑟</m:t>
                        </m:r>
                      </m:sub>
                    </m:sSub>
                  </m:oMath>
                </a14:m>
                <a:r>
                  <a:rPr kumimoji="1" lang="ja-JP" altLang="en-US" sz="2000" dirty="0">
                    <a:latin typeface="メイリオ" panose="020B0604030504040204" pitchFamily="50" charset="-128"/>
                    <a:ea typeface="メイリオ" panose="020B0604030504040204" pitchFamily="50" charset="-128"/>
                  </a:rPr>
                  <a:t>の張る部分空間と言う</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射影：</a:t>
                </a:r>
                <a:r>
                  <a:rPr kumimoji="1" lang="en-US" altLang="ja-JP" sz="2000" dirty="0">
                    <a:ea typeface="メイリオ" panose="020B0604030504040204" pitchFamily="50" charset="-128"/>
                  </a:rPr>
                  <a:t> </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i="1" smtClean="0">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メイリオ" panose="020B0604030504040204" pitchFamily="50" charset="-128"/>
                          </a:rPr>
                          <m:t>𝑛</m:t>
                        </m:r>
                      </m:sup>
                    </m:sSup>
                  </m:oMath>
                </a14:m>
                <a:r>
                  <a:rPr kumimoji="1" lang="ja-JP" altLang="en-US" sz="2000" dirty="0">
                    <a:latin typeface="メイリオ" panose="020B0604030504040204" pitchFamily="50" charset="-128"/>
                    <a:ea typeface="メイリオ" panose="020B0604030504040204" pitchFamily="50" charset="-128"/>
                  </a:rPr>
                  <a:t>上の任意の点</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𝑃</m:t>
                    </m:r>
                  </m:oMath>
                </a14:m>
                <a:r>
                  <a:rPr kumimoji="1" lang="ja-JP" altLang="en-US" sz="2000" dirty="0">
                    <a:latin typeface="メイリオ" panose="020B0604030504040204" pitchFamily="50" charset="-128"/>
                    <a:ea typeface="メイリオ" panose="020B0604030504040204" pitchFamily="50" charset="-128"/>
                  </a:rPr>
                  <a:t>から部分空間</a:t>
                </a:r>
                <a14:m>
                  <m:oMath xmlns:m="http://schemas.openxmlformats.org/officeDocument/2006/math">
                    <m:r>
                      <a:rPr lang="ja-JP" altLang="en-US" sz="2000" i="1">
                        <a:latin typeface="Cambria Math" panose="02040503050406030204" pitchFamily="18" charset="0"/>
                        <a:ea typeface="メイリオ" panose="020B0604030504040204" pitchFamily="50" charset="-128"/>
                      </a:rPr>
                      <m:t>𝒰</m:t>
                    </m:r>
                  </m:oMath>
                </a14:m>
                <a:r>
                  <a:rPr kumimoji="1" lang="ja-JP" altLang="en-US" sz="2000" dirty="0">
                    <a:latin typeface="メイリオ" panose="020B0604030504040204" pitchFamily="50" charset="-128"/>
                    <a:ea typeface="メイリオ" panose="020B0604030504040204" pitchFamily="50" charset="-128"/>
                  </a:rPr>
                  <a:t>に下した直交ベクトル</a:t>
                </a:r>
                <a14:m>
                  <m:oMath xmlns:m="http://schemas.openxmlformats.org/officeDocument/2006/math">
                    <m:acc>
                      <m:accPr>
                        <m:chr m:val="⃗"/>
                        <m:ctrlPr>
                          <a:rPr kumimoji="1" lang="ja-JP" altLang="en-US" sz="2000" i="1" smtClean="0">
                            <a:latin typeface="Cambria Math" panose="02040503050406030204" pitchFamily="18" charset="0"/>
                            <a:ea typeface="メイリオ" panose="020B0604030504040204" pitchFamily="50" charset="-128"/>
                          </a:rPr>
                        </m:ctrlPr>
                      </m:accPr>
                      <m:e>
                        <m:r>
                          <a:rPr kumimoji="1" lang="en-US" altLang="ja-JP" sz="2000" b="0" i="1" smtClean="0">
                            <a:latin typeface="Cambria Math" panose="02040503050406030204" pitchFamily="18" charset="0"/>
                            <a:ea typeface="メイリオ" panose="020B0604030504040204" pitchFamily="50" charset="-128"/>
                          </a:rPr>
                          <m:t>𝑃𝑄</m:t>
                        </m:r>
                      </m:e>
                    </m:acc>
                  </m:oMath>
                </a14:m>
                <a:r>
                  <a:rPr kumimoji="1" lang="ja-JP" altLang="en-US" sz="2000" dirty="0">
                    <a:latin typeface="メイリオ" panose="020B0604030504040204" pitchFamily="50" charset="-128"/>
                    <a:ea typeface="メイリオ" panose="020B0604030504040204" pitchFamily="50" charset="-128"/>
                  </a:rPr>
                  <a:t>の点</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𝑄</m:t>
                    </m:r>
                    <m:r>
                      <a:rPr kumimoji="1" lang="en-US" altLang="ja-JP" sz="2000" b="0" i="1" smtClean="0">
                        <a:latin typeface="Cambria Math" panose="02040503050406030204" pitchFamily="18" charset="0"/>
                        <a:ea typeface="Cambria Math" panose="02040503050406030204" pitchFamily="18" charset="0"/>
                      </a:rPr>
                      <m:t>∈</m:t>
                    </m:r>
                    <m:r>
                      <a:rPr lang="ja-JP" altLang="en-US" sz="2000" i="1">
                        <a:latin typeface="Cambria Math" panose="02040503050406030204" pitchFamily="18" charset="0"/>
                        <a:ea typeface="メイリオ" panose="020B0604030504040204" pitchFamily="50" charset="-128"/>
                      </a:rPr>
                      <m:t>𝒰</m:t>
                    </m:r>
                    <m:r>
                      <a:rPr lang="ja-JP" altLang="en-US" sz="2000" i="1" smtClean="0">
                        <a:latin typeface="Cambria Math" panose="02040503050406030204" pitchFamily="18" charset="0"/>
                        <a:ea typeface="メイリオ" panose="020B0604030504040204" pitchFamily="50" charset="-128"/>
                      </a:rPr>
                      <m:t>を</m:t>
                    </m:r>
                    <m:r>
                      <a:rPr lang="en-US" altLang="ja-JP" sz="2000" i="1">
                        <a:latin typeface="Cambria Math" panose="02040503050406030204" pitchFamily="18" charset="0"/>
                        <a:ea typeface="メイリオ" panose="020B0604030504040204" pitchFamily="50" charset="-128"/>
                      </a:rPr>
                      <m:t>𝑃</m:t>
                    </m:r>
                    <m:r>
                      <a:rPr lang="ja-JP" altLang="en-US" sz="2000" i="1" smtClean="0">
                        <a:latin typeface="Cambria Math" panose="02040503050406030204" pitchFamily="18" charset="0"/>
                        <a:ea typeface="メイリオ" panose="020B0604030504040204" pitchFamily="50" charset="-128"/>
                      </a:rPr>
                      <m:t>の</m:t>
                    </m:r>
                    <m:r>
                      <a:rPr lang="ja-JP" altLang="en-US" sz="2000" i="1">
                        <a:latin typeface="Cambria Math" panose="02040503050406030204" pitchFamily="18" charset="0"/>
                        <a:ea typeface="メイリオ" panose="020B0604030504040204" pitchFamily="50" charset="-128"/>
                      </a:rPr>
                      <m:t>𝒰</m:t>
                    </m:r>
                    <m:r>
                      <a:rPr lang="ja-JP" altLang="en-US" sz="2000" i="1" smtClean="0">
                        <a:latin typeface="Cambria Math" panose="02040503050406030204" pitchFamily="18" charset="0"/>
                        <a:ea typeface="メイリオ" panose="020B0604030504040204" pitchFamily="50" charset="-128"/>
                      </a:rPr>
                      <m:t>への</m:t>
                    </m:r>
                  </m:oMath>
                </a14:m>
                <a:r>
                  <a:rPr kumimoji="1" lang="ja-JP" altLang="en-US" sz="2000" dirty="0">
                    <a:latin typeface="メイリオ" panose="020B0604030504040204" pitchFamily="50" charset="-128"/>
                    <a:ea typeface="メイリオ" panose="020B0604030504040204" pitchFamily="50" charset="-128"/>
                  </a:rPr>
                  <a:t>射影と言う</a:t>
                </a:r>
                <a:endParaRPr kumimoji="1" lang="en-US" altLang="ja-JP" sz="2000" dirty="0">
                  <a:latin typeface="メイリオ" panose="020B0604030504040204" pitchFamily="50" charset="-128"/>
                  <a:ea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rPr>
                  <a:t>直交補空間：</a:t>
                </a:r>
                <a14:m>
                  <m:oMath xmlns:m="http://schemas.openxmlformats.org/officeDocument/2006/math">
                    <m:r>
                      <a:rPr kumimoji="1" lang="ja-JP" altLang="en-US" sz="2000" i="1" smtClean="0">
                        <a:latin typeface="Cambria Math" panose="02040503050406030204" pitchFamily="18" charset="0"/>
                        <a:ea typeface="メイリオ" panose="020B0604030504040204" pitchFamily="50" charset="-128"/>
                      </a:rPr>
                      <m:t>𝒰</m:t>
                    </m:r>
                  </m:oMath>
                </a14:m>
                <a:r>
                  <a:rPr kumimoji="1" lang="ja-JP" altLang="en-US" sz="2000" dirty="0">
                    <a:latin typeface="メイリオ" panose="020B0604030504040204" pitchFamily="50" charset="-128"/>
                    <a:ea typeface="メイリオ" panose="020B0604030504040204" pitchFamily="50" charset="-128"/>
                  </a:rPr>
                  <a:t>に直交するベクトル全体。</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lang="ja-JP" altLang="en-US" sz="2000" i="1">
                            <a:latin typeface="Cambria Math" panose="02040503050406030204" pitchFamily="18" charset="0"/>
                            <a:ea typeface="メイリオ" panose="020B0604030504040204" pitchFamily="50" charset="-128"/>
                          </a:rPr>
                          <m:t>𝒰</m:t>
                        </m:r>
                      </m:e>
                      <m:sup>
                        <m:r>
                          <a:rPr lang="en-US" altLang="ja-JP" sz="2000" i="1">
                            <a:latin typeface="Cambria Math" panose="02040503050406030204" pitchFamily="18" charset="0"/>
                            <a:ea typeface="Cambria Math" panose="02040503050406030204" pitchFamily="18" charset="0"/>
                          </a:rPr>
                          <m:t>⊥</m:t>
                        </m:r>
                      </m:sup>
                    </m:sSup>
                  </m:oMath>
                </a14:m>
                <a:r>
                  <a:rPr kumimoji="1" lang="ja-JP" altLang="en-US" sz="2000" dirty="0">
                    <a:latin typeface="メイリオ" panose="020B0604030504040204" pitchFamily="50" charset="-128"/>
                    <a:ea typeface="メイリオ" panose="020B0604030504040204" pitchFamily="50" charset="-128"/>
                  </a:rPr>
                  <a:t>で表す。直交補空間も部分空間である</a:t>
                </a:r>
                <a:endParaRPr kumimoji="1" lang="en-US" altLang="ja-JP" sz="2000"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C46AB70E-E03D-6D99-C77B-E64C131AC0A7}"/>
                  </a:ext>
                </a:extLst>
              </p:cNvPr>
              <p:cNvSpPr txBox="1">
                <a:spLocks noRot="1" noChangeAspect="1" noMove="1" noResize="1" noEditPoints="1" noAdjustHandles="1" noChangeArrowheads="1" noChangeShapeType="1" noTextEdit="1"/>
              </p:cNvSpPr>
              <p:nvPr/>
            </p:nvSpPr>
            <p:spPr>
              <a:xfrm>
                <a:off x="504825" y="1015658"/>
                <a:ext cx="12334871" cy="1362809"/>
              </a:xfrm>
              <a:prstGeom prst="rect">
                <a:avLst/>
              </a:prstGeom>
              <a:blipFill>
                <a:blip r:embed="rId2"/>
                <a:stretch>
                  <a:fillRect l="-544" t="-2691" b="-7623"/>
                </a:stretch>
              </a:blipFill>
            </p:spPr>
            <p:txBody>
              <a:bodyPr/>
              <a:lstStyle/>
              <a:p>
                <a:r>
                  <a:rPr lang="ja-JP" altLang="en-US">
                    <a:noFill/>
                  </a:rPr>
                  <a:t> </a:t>
                </a:r>
              </a:p>
            </p:txBody>
          </p:sp>
        </mc:Fallback>
      </mc:AlternateContent>
      <p:cxnSp>
        <p:nvCxnSpPr>
          <p:cNvPr id="9" name="直線コネクタ 8">
            <a:extLst>
              <a:ext uri="{FF2B5EF4-FFF2-40B4-BE49-F238E27FC236}">
                <a16:creationId xmlns:a16="http://schemas.microsoft.com/office/drawing/2014/main" id="{46E12D4A-13DF-8A3C-16D8-9299C59CC330}"/>
              </a:ext>
            </a:extLst>
          </p:cNvPr>
          <p:cNvCxnSpPr>
            <a:cxnSpLocks/>
          </p:cNvCxnSpPr>
          <p:nvPr/>
        </p:nvCxnSpPr>
        <p:spPr>
          <a:xfrm>
            <a:off x="8391525" y="2924259"/>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951E5F12-118D-76FA-8EFB-14EF6E6F0C4A}"/>
              </a:ext>
            </a:extLst>
          </p:cNvPr>
          <p:cNvCxnSpPr>
            <a:cxnSpLocks/>
          </p:cNvCxnSpPr>
          <p:nvPr/>
        </p:nvCxnSpPr>
        <p:spPr>
          <a:xfrm flipH="1">
            <a:off x="6810375" y="4333959"/>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B0FB2FB3-97DF-4472-350A-95C53CA8CB54}"/>
              </a:ext>
            </a:extLst>
          </p:cNvPr>
          <p:cNvCxnSpPr>
            <a:cxnSpLocks/>
          </p:cNvCxnSpPr>
          <p:nvPr/>
        </p:nvCxnSpPr>
        <p:spPr>
          <a:xfrm flipH="1" flipV="1">
            <a:off x="8391525" y="4333959"/>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6" name="正方形/長方形 15">
            <a:extLst>
              <a:ext uri="{FF2B5EF4-FFF2-40B4-BE49-F238E27FC236}">
                <a16:creationId xmlns:a16="http://schemas.microsoft.com/office/drawing/2014/main" id="{AA9025C7-F8A9-2BF6-E31D-1C6EE78DC219}"/>
              </a:ext>
            </a:extLst>
          </p:cNvPr>
          <p:cNvSpPr/>
          <p:nvPr/>
        </p:nvSpPr>
        <p:spPr>
          <a:xfrm rot="20522882">
            <a:off x="8533689" y="3481234"/>
            <a:ext cx="1335248" cy="1311991"/>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矢印コネクタ 25">
            <a:extLst>
              <a:ext uri="{FF2B5EF4-FFF2-40B4-BE49-F238E27FC236}">
                <a16:creationId xmlns:a16="http://schemas.microsoft.com/office/drawing/2014/main" id="{00784E75-673C-ACE7-E859-C583BC8F3CC0}"/>
              </a:ext>
            </a:extLst>
          </p:cNvPr>
          <p:cNvCxnSpPr>
            <a:cxnSpLocks/>
          </p:cNvCxnSpPr>
          <p:nvPr/>
        </p:nvCxnSpPr>
        <p:spPr>
          <a:xfrm>
            <a:off x="8391525" y="4333959"/>
            <a:ext cx="476250" cy="14287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a:extLst>
              <a:ext uri="{FF2B5EF4-FFF2-40B4-BE49-F238E27FC236}">
                <a16:creationId xmlns:a16="http://schemas.microsoft.com/office/drawing/2014/main" id="{FF6C7CAB-B390-2B44-CAE4-BDB2298CCC39}"/>
              </a:ext>
            </a:extLst>
          </p:cNvPr>
          <p:cNvCxnSpPr/>
          <p:nvPr/>
        </p:nvCxnSpPr>
        <p:spPr>
          <a:xfrm flipV="1">
            <a:off x="8391525" y="4048209"/>
            <a:ext cx="476250" cy="27622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0" name="テキスト ボックス 29">
            <a:extLst>
              <a:ext uri="{FF2B5EF4-FFF2-40B4-BE49-F238E27FC236}">
                <a16:creationId xmlns:a16="http://schemas.microsoft.com/office/drawing/2014/main" id="{2124893D-02BA-9D31-8147-458669DDDEFB}"/>
              </a:ext>
            </a:extLst>
          </p:cNvPr>
          <p:cNvSpPr txBox="1"/>
          <p:nvPr/>
        </p:nvSpPr>
        <p:spPr>
          <a:xfrm>
            <a:off x="8728521" y="3264441"/>
            <a:ext cx="338554" cy="276999"/>
          </a:xfrm>
          <a:prstGeom prst="rect">
            <a:avLst/>
          </a:prstGeom>
          <a:noFill/>
        </p:spPr>
        <p:txBody>
          <a:bodyPr wrap="none" rtlCol="0">
            <a:spAutoFit/>
          </a:bodyPr>
          <a:lstStyle/>
          <a:p>
            <a:pPr algn="l"/>
            <a:r>
              <a:rPr kumimoji="1" lang="ja-JP" altLang="en-US" sz="1200" dirty="0">
                <a:latin typeface="メイリオ" panose="020B0604030504040204" pitchFamily="50" charset="-128"/>
                <a:ea typeface="メイリオ" panose="020B0604030504040204" pitchFamily="50" charset="-128"/>
              </a:rPr>
              <a:t>●</a:t>
            </a:r>
          </a:p>
        </p:txBody>
      </p:sp>
      <p:cxnSp>
        <p:nvCxnSpPr>
          <p:cNvPr id="32" name="直線コネクタ 31">
            <a:extLst>
              <a:ext uri="{FF2B5EF4-FFF2-40B4-BE49-F238E27FC236}">
                <a16:creationId xmlns:a16="http://schemas.microsoft.com/office/drawing/2014/main" id="{E7538F3D-1292-9313-7062-C1472B293A54}"/>
              </a:ext>
            </a:extLst>
          </p:cNvPr>
          <p:cNvCxnSpPr>
            <a:cxnSpLocks/>
          </p:cNvCxnSpPr>
          <p:nvPr/>
        </p:nvCxnSpPr>
        <p:spPr>
          <a:xfrm>
            <a:off x="8926373" y="3455715"/>
            <a:ext cx="379552" cy="59249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 name="正方形/長方形 36">
            <a:extLst>
              <a:ext uri="{FF2B5EF4-FFF2-40B4-BE49-F238E27FC236}">
                <a16:creationId xmlns:a16="http://schemas.microsoft.com/office/drawing/2014/main" id="{25E45579-72AF-E397-FC73-5E16BE604D47}"/>
              </a:ext>
            </a:extLst>
          </p:cNvPr>
          <p:cNvSpPr/>
          <p:nvPr/>
        </p:nvSpPr>
        <p:spPr>
          <a:xfrm rot="19732534">
            <a:off x="9115425" y="3981534"/>
            <a:ext cx="161925" cy="142875"/>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0" name="テキスト ボックス 39">
                <a:extLst>
                  <a:ext uri="{FF2B5EF4-FFF2-40B4-BE49-F238E27FC236}">
                    <a16:creationId xmlns:a16="http://schemas.microsoft.com/office/drawing/2014/main" id="{BC5DA92C-BB69-D546-A92C-8A447A6A878F}"/>
                  </a:ext>
                </a:extLst>
              </p:cNvPr>
              <p:cNvSpPr txBox="1"/>
              <p:nvPr/>
            </p:nvSpPr>
            <p:spPr>
              <a:xfrm>
                <a:off x="8709301" y="4003121"/>
                <a:ext cx="53110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ja-JP" altLang="en-US" sz="2400" i="1" smtClean="0">
                          <a:latin typeface="Cambria Math" panose="02040503050406030204" pitchFamily="18" charset="0"/>
                          <a:ea typeface="メイリオ" panose="020B0604030504040204" pitchFamily="50" charset="-128"/>
                        </a:rPr>
                        <m:t>𝒰</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0" name="テキスト ボックス 39">
                <a:extLst>
                  <a:ext uri="{FF2B5EF4-FFF2-40B4-BE49-F238E27FC236}">
                    <a16:creationId xmlns:a16="http://schemas.microsoft.com/office/drawing/2014/main" id="{BC5DA92C-BB69-D546-A92C-8A447A6A878F}"/>
                  </a:ext>
                </a:extLst>
              </p:cNvPr>
              <p:cNvSpPr txBox="1">
                <a:spLocks noRot="1" noChangeAspect="1" noMove="1" noResize="1" noEditPoints="1" noAdjustHandles="1" noChangeArrowheads="1" noChangeShapeType="1" noTextEdit="1"/>
              </p:cNvSpPr>
              <p:nvPr/>
            </p:nvSpPr>
            <p:spPr>
              <a:xfrm>
                <a:off x="8709301" y="4003121"/>
                <a:ext cx="531107" cy="46166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1" name="テキスト ボックス 40">
                <a:extLst>
                  <a:ext uri="{FF2B5EF4-FFF2-40B4-BE49-F238E27FC236}">
                    <a16:creationId xmlns:a16="http://schemas.microsoft.com/office/drawing/2014/main" id="{2AF5AEA8-AFAF-1CDB-99FF-D2FCA66924E2}"/>
                  </a:ext>
                </a:extLst>
              </p:cNvPr>
              <p:cNvSpPr txBox="1"/>
              <p:nvPr/>
            </p:nvSpPr>
            <p:spPr>
              <a:xfrm>
                <a:off x="8764159" y="4288956"/>
                <a:ext cx="60067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𝑢</m:t>
                          </m:r>
                        </m:e>
                        <m:sub>
                          <m:r>
                            <a:rPr lang="en-US" altLang="ja-JP" sz="2400" i="1">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1" name="テキスト ボックス 40">
                <a:extLst>
                  <a:ext uri="{FF2B5EF4-FFF2-40B4-BE49-F238E27FC236}">
                    <a16:creationId xmlns:a16="http://schemas.microsoft.com/office/drawing/2014/main" id="{2AF5AEA8-AFAF-1CDB-99FF-D2FCA66924E2}"/>
                  </a:ext>
                </a:extLst>
              </p:cNvPr>
              <p:cNvSpPr txBox="1">
                <a:spLocks noRot="1" noChangeAspect="1" noMove="1" noResize="1" noEditPoints="1" noAdjustHandles="1" noChangeArrowheads="1" noChangeShapeType="1" noTextEdit="1"/>
              </p:cNvSpPr>
              <p:nvPr/>
            </p:nvSpPr>
            <p:spPr>
              <a:xfrm>
                <a:off x="8764159" y="4288956"/>
                <a:ext cx="600677"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73CB915A-7C95-BCDB-8B3F-4257F6C3E615}"/>
                  </a:ext>
                </a:extLst>
              </p:cNvPr>
              <p:cNvSpPr txBox="1"/>
              <p:nvPr/>
            </p:nvSpPr>
            <p:spPr>
              <a:xfrm>
                <a:off x="8500328" y="3612897"/>
                <a:ext cx="60779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𝑢</m:t>
                          </m:r>
                        </m:e>
                        <m:sub>
                          <m:r>
                            <a:rPr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2" name="テキスト ボックス 41">
                <a:extLst>
                  <a:ext uri="{FF2B5EF4-FFF2-40B4-BE49-F238E27FC236}">
                    <a16:creationId xmlns:a16="http://schemas.microsoft.com/office/drawing/2014/main" id="{73CB915A-7C95-BCDB-8B3F-4257F6C3E615}"/>
                  </a:ext>
                </a:extLst>
              </p:cNvPr>
              <p:cNvSpPr txBox="1">
                <a:spLocks noRot="1" noChangeAspect="1" noMove="1" noResize="1" noEditPoints="1" noAdjustHandles="1" noChangeArrowheads="1" noChangeShapeType="1" noTextEdit="1"/>
              </p:cNvSpPr>
              <p:nvPr/>
            </p:nvSpPr>
            <p:spPr>
              <a:xfrm>
                <a:off x="8500328" y="3612897"/>
                <a:ext cx="607794"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6880FF0-E12A-0206-95F8-0965DA49AA61}"/>
                  </a:ext>
                </a:extLst>
              </p:cNvPr>
              <p:cNvSpPr txBox="1"/>
              <p:nvPr/>
            </p:nvSpPr>
            <p:spPr>
              <a:xfrm>
                <a:off x="1011076" y="4245867"/>
                <a:ext cx="4351832" cy="369332"/>
              </a:xfrm>
              <a:prstGeom prst="rect">
                <a:avLst/>
              </a:prstGeom>
              <a:noFill/>
            </p:spPr>
            <p:txBody>
              <a:bodyPr wrap="none" rtlCol="0">
                <a:spAutoFit/>
              </a:bodyPr>
              <a:lstStyle/>
              <a:p>
                <a14:m>
                  <m:oMath xmlns:m="http://schemas.openxmlformats.org/officeDocument/2006/math">
                    <m:sSub>
                      <m:sSubPr>
                        <m:ctrlPr>
                          <a:rPr lang="en-US" altLang="ja-JP" i="1" smtClean="0">
                            <a:latin typeface="Cambria Math" panose="02040503050406030204" pitchFamily="18" charset="0"/>
                            <a:ea typeface="メイリオ" panose="020B0604030504040204" pitchFamily="50" charset="-128"/>
                          </a:rPr>
                        </m:ctrlPr>
                      </m:sSubPr>
                      <m:e>
                        <m:r>
                          <a:rPr lang="en-US" altLang="ja-JP" b="0" i="1" smtClean="0">
                            <a:latin typeface="Cambria Math" panose="02040503050406030204" pitchFamily="18" charset="0"/>
                            <a:ea typeface="メイリオ" panose="020B0604030504040204" pitchFamily="50" charset="-128"/>
                          </a:rPr>
                          <m:t>𝑢</m:t>
                        </m:r>
                      </m:e>
                      <m:sub>
                        <m:r>
                          <a:rPr lang="en-US" altLang="ja-JP" b="0" i="1" smtClean="0">
                            <a:latin typeface="Cambria Math" panose="02040503050406030204" pitchFamily="18" charset="0"/>
                            <a:ea typeface="メイリオ" panose="020B0604030504040204" pitchFamily="50" charset="-128"/>
                          </a:rPr>
                          <m:t>1</m:t>
                        </m:r>
                      </m:sub>
                    </m:sSub>
                    <m:r>
                      <a:rPr lang="en-US" altLang="ja-JP" b="0" i="1" smtClean="0">
                        <a:latin typeface="Cambria Math" panose="02040503050406030204" pitchFamily="18" charset="0"/>
                        <a:ea typeface="メイリオ" panose="020B0604030504040204" pitchFamily="50" charset="-128"/>
                      </a:rPr>
                      <m:t>,</m:t>
                    </m:r>
                    <m:sSub>
                      <m:sSubPr>
                        <m:ctrlPr>
                          <a:rPr lang="en-US" altLang="ja-JP" i="1">
                            <a:latin typeface="Cambria Math" panose="02040503050406030204" pitchFamily="18" charset="0"/>
                            <a:ea typeface="メイリオ" panose="020B0604030504040204" pitchFamily="50" charset="-128"/>
                          </a:rPr>
                        </m:ctrlPr>
                      </m:sSubPr>
                      <m:e>
                        <m:r>
                          <a:rPr lang="en-US" altLang="ja-JP" i="1">
                            <a:latin typeface="Cambria Math" panose="02040503050406030204" pitchFamily="18" charset="0"/>
                            <a:ea typeface="メイリオ" panose="020B0604030504040204" pitchFamily="50" charset="-128"/>
                          </a:rPr>
                          <m:t>𝑢</m:t>
                        </m:r>
                      </m:e>
                      <m:sub>
                        <m:r>
                          <a:rPr lang="en-US" altLang="ja-JP" b="0" i="1" smtClean="0">
                            <a:latin typeface="Cambria Math" panose="02040503050406030204" pitchFamily="18" charset="0"/>
                            <a:ea typeface="メイリオ" panose="020B0604030504040204" pitchFamily="50" charset="-128"/>
                          </a:rPr>
                          <m:t>2</m:t>
                        </m:r>
                      </m:sub>
                    </m:sSub>
                  </m:oMath>
                </a14:m>
                <a:r>
                  <a:rPr kumimoji="1" lang="ja-JP" altLang="en-US" dirty="0">
                    <a:latin typeface="メイリオ" panose="020B0604030504040204" pitchFamily="50" charset="-128"/>
                    <a:ea typeface="メイリオ" panose="020B0604030504040204" pitchFamily="50" charset="-128"/>
                  </a:rPr>
                  <a:t>は</a:t>
                </a:r>
                <a:r>
                  <a:rPr kumimoji="1" lang="en-US" altLang="ja-JP" dirty="0">
                    <a:latin typeface="メイリオ" panose="020B0604030504040204" pitchFamily="50" charset="-128"/>
                    <a:ea typeface="メイリオ" panose="020B0604030504040204" pitchFamily="50" charset="-128"/>
                  </a:rPr>
                  <a:t>3</a:t>
                </a:r>
                <a:r>
                  <a:rPr kumimoji="1" lang="ja-JP" altLang="en-US" dirty="0">
                    <a:latin typeface="メイリオ" panose="020B0604030504040204" pitchFamily="50" charset="-128"/>
                    <a:ea typeface="メイリオ" panose="020B0604030504040204" pitchFamily="50" charset="-128"/>
                  </a:rPr>
                  <a:t>次元ベクトルであることに注意</a:t>
                </a:r>
              </a:p>
            </p:txBody>
          </p:sp>
        </mc:Choice>
        <mc:Fallback xmlns="">
          <p:sp>
            <p:nvSpPr>
              <p:cNvPr id="43" name="テキスト ボックス 42">
                <a:extLst>
                  <a:ext uri="{FF2B5EF4-FFF2-40B4-BE49-F238E27FC236}">
                    <a16:creationId xmlns:a16="http://schemas.microsoft.com/office/drawing/2014/main" id="{16880FF0-E12A-0206-95F8-0965DA49AA61}"/>
                  </a:ext>
                </a:extLst>
              </p:cNvPr>
              <p:cNvSpPr txBox="1">
                <a:spLocks noRot="1" noChangeAspect="1" noMove="1" noResize="1" noEditPoints="1" noAdjustHandles="1" noChangeArrowheads="1" noChangeShapeType="1" noTextEdit="1"/>
              </p:cNvSpPr>
              <p:nvPr/>
            </p:nvSpPr>
            <p:spPr>
              <a:xfrm>
                <a:off x="1011076" y="4245867"/>
                <a:ext cx="4351832" cy="369332"/>
              </a:xfrm>
              <a:prstGeom prst="rect">
                <a:avLst/>
              </a:prstGeom>
              <a:blipFill>
                <a:blip r:embed="rId6"/>
                <a:stretch>
                  <a:fillRect t="-6667" r="-560" b="-28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B4D7F29F-7B6A-70CD-22A5-AD2F3FEB7F12}"/>
                  </a:ext>
                </a:extLst>
              </p:cNvPr>
              <p:cNvSpPr txBox="1"/>
              <p:nvPr/>
            </p:nvSpPr>
            <p:spPr>
              <a:xfrm>
                <a:off x="929054" y="2997735"/>
                <a:ext cx="5998106" cy="1569660"/>
              </a:xfrm>
              <a:prstGeom prst="rect">
                <a:avLst/>
              </a:prstGeom>
              <a:noFill/>
            </p:spPr>
            <p:txBody>
              <a:bodyPr wrap="square" rtlCol="0">
                <a:spAutoFit/>
              </a:bodyPr>
              <a:lstStyle/>
              <a:p>
                <a:pPr marL="457200" indent="-457200">
                  <a:buFont typeface="+mj-lt"/>
                  <a:buAutoNum type="arabicPeriod"/>
                </a:pPr>
                <a14:m>
                  <m:oMath xmlns:m="http://schemas.openxmlformats.org/officeDocument/2006/math">
                    <m:sSup>
                      <m:sSupPr>
                        <m:ctrlPr>
                          <a:rPr lang="en-US" altLang="ja-JP" sz="2400" i="1" smtClean="0">
                            <a:latin typeface="Cambria Math" panose="02040503050406030204" pitchFamily="18" charset="0"/>
                            <a:ea typeface="メイリオ" panose="020B0604030504040204" pitchFamily="50" charset="-128"/>
                          </a:rPr>
                        </m:ctrlPr>
                      </m:sSupPr>
                      <m:e>
                        <m:r>
                          <a:rPr lang="en-US" altLang="ja-JP" sz="2400" i="1">
                            <a:latin typeface="Cambria Math" panose="02040503050406030204" pitchFamily="18" charset="0"/>
                            <a:ea typeface="Cambria Math" panose="02040503050406030204" pitchFamily="18" charset="0"/>
                          </a:rPr>
                          <m:t>ℛ</m:t>
                        </m:r>
                      </m:e>
                      <m:sup>
                        <m:r>
                          <a:rPr lang="en-US" altLang="ja-JP" sz="2400" b="0" i="1" smtClean="0">
                            <a:latin typeface="Cambria Math" panose="02040503050406030204" pitchFamily="18" charset="0"/>
                            <a:ea typeface="Cambria Math" panose="02040503050406030204" pitchFamily="18" charset="0"/>
                          </a:rPr>
                          <m:t>3</m:t>
                        </m:r>
                      </m:sup>
                    </m:sSup>
                  </m:oMath>
                </a14:m>
                <a:r>
                  <a:rPr kumimoji="1" lang="ja-JP" altLang="en-US" sz="2400" dirty="0">
                    <a:latin typeface="メイリオ" panose="020B0604030504040204" pitchFamily="50" charset="-128"/>
                    <a:ea typeface="メイリオ" panose="020B0604030504040204" pitchFamily="50" charset="-128"/>
                  </a:rPr>
                  <a:t>上で</a:t>
                </a:r>
                <a14:m>
                  <m:oMath xmlns:m="http://schemas.openxmlformats.org/officeDocument/2006/math">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𝑢</m:t>
                        </m:r>
                      </m:e>
                      <m:sub>
                        <m:r>
                          <a:rPr lang="en-US" altLang="ja-JP" sz="2400" i="1">
                            <a:latin typeface="Cambria Math" panose="02040503050406030204" pitchFamily="18" charset="0"/>
                            <a:ea typeface="メイリオ" panose="020B0604030504040204" pitchFamily="50" charset="-128"/>
                          </a:rPr>
                          <m:t>1</m:t>
                        </m:r>
                      </m:sub>
                    </m:sSub>
                    <m:r>
                      <a:rPr lang="en-US" altLang="ja-JP" sz="2400" i="1">
                        <a:latin typeface="Cambria Math" panose="02040503050406030204" pitchFamily="18" charset="0"/>
                        <a:ea typeface="メイリオ" panose="020B0604030504040204" pitchFamily="50" charset="-128"/>
                      </a:rPr>
                      <m:t>,</m:t>
                    </m:r>
                    <m:sSub>
                      <m:sSubPr>
                        <m:ctrlPr>
                          <a:rPr lang="en-US" altLang="ja-JP" sz="2400" i="1">
                            <a:latin typeface="Cambria Math" panose="02040503050406030204" pitchFamily="18" charset="0"/>
                            <a:ea typeface="メイリオ" panose="020B0604030504040204" pitchFamily="50" charset="-128"/>
                          </a:rPr>
                        </m:ctrlPr>
                      </m:sSubPr>
                      <m:e>
                        <m:r>
                          <a:rPr lang="en-US" altLang="ja-JP" sz="2400" i="1">
                            <a:latin typeface="Cambria Math" panose="02040503050406030204" pitchFamily="18" charset="0"/>
                            <a:ea typeface="メイリオ" panose="020B0604030504040204" pitchFamily="50" charset="-128"/>
                          </a:rPr>
                          <m:t>𝑢</m:t>
                        </m:r>
                      </m:e>
                      <m:sub>
                        <m:r>
                          <a:rPr lang="en-US" altLang="ja-JP" sz="2400" i="1">
                            <a:latin typeface="Cambria Math" panose="02040503050406030204" pitchFamily="18" charset="0"/>
                            <a:ea typeface="メイリオ" panose="020B0604030504040204" pitchFamily="50" charset="-128"/>
                          </a:rPr>
                          <m:t>2</m:t>
                        </m:r>
                      </m:sub>
                    </m:sSub>
                  </m:oMath>
                </a14:m>
                <a:r>
                  <a:rPr kumimoji="1" lang="ja-JP" altLang="en-US" sz="2400" dirty="0">
                    <a:latin typeface="メイリオ" panose="020B0604030504040204" pitchFamily="50" charset="-128"/>
                    <a:ea typeface="メイリオ" panose="020B0604030504040204" pitchFamily="50" charset="-128"/>
                  </a:rPr>
                  <a:t>の張る部分空間の例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14:m>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lang="ja-JP" altLang="en-US" sz="2400" i="1">
                            <a:latin typeface="Cambria Math" panose="02040503050406030204" pitchFamily="18" charset="0"/>
                            <a:ea typeface="メイリオ" panose="020B0604030504040204" pitchFamily="50" charset="-128"/>
                          </a:rPr>
                          <m:t>𝒰</m:t>
                        </m:r>
                      </m:e>
                      <m:sup>
                        <m:r>
                          <a:rPr lang="en-US" altLang="ja-JP" sz="2400" i="1">
                            <a:latin typeface="Cambria Math" panose="02040503050406030204" pitchFamily="18" charset="0"/>
                            <a:ea typeface="Cambria Math" panose="02040503050406030204" pitchFamily="18" charset="0"/>
                          </a:rPr>
                          <m:t>⊥</m:t>
                        </m:r>
                      </m:sup>
                    </m:sSup>
                  </m:oMath>
                </a14:m>
                <a:r>
                  <a:rPr lang="ja-JP" altLang="en-US" sz="2400" dirty="0">
                    <a:latin typeface="メイリオ" panose="020B0604030504040204" pitchFamily="50" charset="-128"/>
                    <a:ea typeface="メイリオ" panose="020B0604030504040204" pitchFamily="50" charset="-128"/>
                  </a:rPr>
                  <a:t>は直線。部分空間上の任意の射影</a:t>
                </a:r>
                <a14:m>
                  <m:oMath xmlns:m="http://schemas.openxmlformats.org/officeDocument/2006/math">
                    <m:r>
                      <a:rPr lang="en-US" altLang="ja-JP" sz="2400" i="1">
                        <a:latin typeface="Cambria Math" panose="02040503050406030204" pitchFamily="18" charset="0"/>
                        <a:ea typeface="メイリオ" panose="020B0604030504040204" pitchFamily="50" charset="-128"/>
                      </a:rPr>
                      <m:t>𝑄</m:t>
                    </m:r>
                    <m:r>
                      <a:rPr lang="en-US" altLang="ja-JP" sz="2400" i="1">
                        <a:latin typeface="Cambria Math" panose="02040503050406030204" pitchFamily="18" charset="0"/>
                        <a:ea typeface="Cambria Math" panose="02040503050406030204" pitchFamily="18" charset="0"/>
                      </a:rPr>
                      <m:t>∈</m:t>
                    </m:r>
                    <m:r>
                      <a:rPr lang="ja-JP" altLang="en-US" sz="2400" i="1">
                        <a:latin typeface="Cambria Math" panose="02040503050406030204" pitchFamily="18" charset="0"/>
                        <a:ea typeface="メイリオ" panose="020B0604030504040204" pitchFamily="50" charset="-128"/>
                      </a:rPr>
                      <m:t>𝒰</m:t>
                    </m:r>
                  </m:oMath>
                </a14:m>
                <a:r>
                  <a:rPr kumimoji="1" lang="ja-JP" altLang="en-US" sz="2400" dirty="0">
                    <a:latin typeface="メイリオ" panose="020B0604030504040204" pitchFamily="50" charset="-128"/>
                    <a:ea typeface="メイリオ" panose="020B0604030504040204" pitchFamily="50" charset="-128"/>
                  </a:rPr>
                  <a:t>に対して無限に存在する</a:t>
                </a:r>
                <a:endParaRPr kumimoji="1" lang="en-US" altLang="ja-JP" sz="2400" dirty="0">
                  <a:latin typeface="メイリオ" panose="020B0604030504040204" pitchFamily="50" charset="-128"/>
                  <a:ea typeface="メイリオ" panose="020B0604030504040204" pitchFamily="50" charset="-128"/>
                </a:endParaRPr>
              </a:p>
              <a:p>
                <a:pPr marL="457200" indent="-457200">
                  <a:buFont typeface="+mj-lt"/>
                  <a:buAutoNum type="arabicPeriod"/>
                </a:pPr>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5" name="テキスト ボックス 44">
                <a:extLst>
                  <a:ext uri="{FF2B5EF4-FFF2-40B4-BE49-F238E27FC236}">
                    <a16:creationId xmlns:a16="http://schemas.microsoft.com/office/drawing/2014/main" id="{B4D7F29F-7B6A-70CD-22A5-AD2F3FEB7F12}"/>
                  </a:ext>
                </a:extLst>
              </p:cNvPr>
              <p:cNvSpPr txBox="1">
                <a:spLocks noRot="1" noChangeAspect="1" noMove="1" noResize="1" noEditPoints="1" noAdjustHandles="1" noChangeArrowheads="1" noChangeShapeType="1" noTextEdit="1"/>
              </p:cNvSpPr>
              <p:nvPr/>
            </p:nvSpPr>
            <p:spPr>
              <a:xfrm>
                <a:off x="929054" y="2997735"/>
                <a:ext cx="5998106" cy="1569660"/>
              </a:xfrm>
              <a:prstGeom prst="rect">
                <a:avLst/>
              </a:prstGeom>
              <a:blipFill>
                <a:blip r:embed="rId7"/>
                <a:stretch>
                  <a:fillRect l="-1524" t="-46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F885EDC-0BF2-978D-D082-55CB81CDB214}"/>
                  </a:ext>
                </a:extLst>
              </p:cNvPr>
              <p:cNvSpPr txBox="1"/>
              <p:nvPr/>
            </p:nvSpPr>
            <p:spPr>
              <a:xfrm>
                <a:off x="7600950" y="3139273"/>
                <a:ext cx="668837"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kumimoji="1" lang="en-US" altLang="ja-JP" sz="2400" i="1" smtClean="0">
                              <a:latin typeface="Cambria Math" panose="02040503050406030204" pitchFamily="18" charset="0"/>
                              <a:ea typeface="Cambria Math" panose="02040503050406030204" pitchFamily="18" charset="0"/>
                            </a:rPr>
                            <m:t>ℛ</m:t>
                          </m:r>
                        </m:e>
                        <m:sup>
                          <m:r>
                            <a:rPr kumimoji="1" lang="en-US" altLang="ja-JP" sz="2400" b="0" i="1" smtClean="0">
                              <a:latin typeface="Cambria Math" panose="02040503050406030204" pitchFamily="18" charset="0"/>
                              <a:ea typeface="Cambria Math" panose="02040503050406030204" pitchFamily="18" charset="0"/>
                            </a:rPr>
                            <m:t>3</m:t>
                          </m:r>
                        </m:sup>
                      </m:sSup>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6" name="テキスト ボックス 45">
                <a:extLst>
                  <a:ext uri="{FF2B5EF4-FFF2-40B4-BE49-F238E27FC236}">
                    <a16:creationId xmlns:a16="http://schemas.microsoft.com/office/drawing/2014/main" id="{1F885EDC-0BF2-978D-D082-55CB81CDB214}"/>
                  </a:ext>
                </a:extLst>
              </p:cNvPr>
              <p:cNvSpPr txBox="1">
                <a:spLocks noRot="1" noChangeAspect="1" noMove="1" noResize="1" noEditPoints="1" noAdjustHandles="1" noChangeArrowheads="1" noChangeShapeType="1" noTextEdit="1"/>
              </p:cNvSpPr>
              <p:nvPr/>
            </p:nvSpPr>
            <p:spPr>
              <a:xfrm>
                <a:off x="7600950" y="3139273"/>
                <a:ext cx="668837" cy="46166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18C2E8A4-FE0F-E1D5-752D-18F506F6FD25}"/>
                  </a:ext>
                </a:extLst>
              </p:cNvPr>
              <p:cNvSpPr txBox="1"/>
              <p:nvPr/>
            </p:nvSpPr>
            <p:spPr>
              <a:xfrm>
                <a:off x="8792122" y="3053634"/>
                <a:ext cx="48712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𝑃</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7" name="テキスト ボックス 46">
                <a:extLst>
                  <a:ext uri="{FF2B5EF4-FFF2-40B4-BE49-F238E27FC236}">
                    <a16:creationId xmlns:a16="http://schemas.microsoft.com/office/drawing/2014/main" id="{18C2E8A4-FE0F-E1D5-752D-18F506F6FD25}"/>
                  </a:ext>
                </a:extLst>
              </p:cNvPr>
              <p:cNvSpPr txBox="1">
                <a:spLocks noRot="1" noChangeAspect="1" noMove="1" noResize="1" noEditPoints="1" noAdjustHandles="1" noChangeArrowheads="1" noChangeShapeType="1" noTextEdit="1"/>
              </p:cNvSpPr>
              <p:nvPr/>
            </p:nvSpPr>
            <p:spPr>
              <a:xfrm>
                <a:off x="8792122" y="3053634"/>
                <a:ext cx="487121" cy="461665"/>
              </a:xfrm>
              <a:prstGeom prst="rect">
                <a:avLst/>
              </a:prstGeom>
              <a:blipFill>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77DFD4D7-C94F-560B-23C8-557A09E31B21}"/>
                  </a:ext>
                </a:extLst>
              </p:cNvPr>
              <p:cNvSpPr txBox="1"/>
              <p:nvPr/>
            </p:nvSpPr>
            <p:spPr>
              <a:xfrm>
                <a:off x="9170296" y="3782565"/>
                <a:ext cx="50629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ea typeface="メイリオ" panose="020B0604030504040204" pitchFamily="50" charset="-128"/>
                        </a:rPr>
                        <m:t>𝑄</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8" name="テキスト ボックス 47">
                <a:extLst>
                  <a:ext uri="{FF2B5EF4-FFF2-40B4-BE49-F238E27FC236}">
                    <a16:creationId xmlns:a16="http://schemas.microsoft.com/office/drawing/2014/main" id="{77DFD4D7-C94F-560B-23C8-557A09E31B21}"/>
                  </a:ext>
                </a:extLst>
              </p:cNvPr>
              <p:cNvSpPr txBox="1">
                <a:spLocks noRot="1" noChangeAspect="1" noMove="1" noResize="1" noEditPoints="1" noAdjustHandles="1" noChangeArrowheads="1" noChangeShapeType="1" noTextEdit="1"/>
              </p:cNvSpPr>
              <p:nvPr/>
            </p:nvSpPr>
            <p:spPr>
              <a:xfrm>
                <a:off x="9170296" y="3782565"/>
                <a:ext cx="506292" cy="461665"/>
              </a:xfrm>
              <a:prstGeom prst="rect">
                <a:avLst/>
              </a:prstGeom>
              <a:blipFill>
                <a:blip r:embed="rId10"/>
                <a:stretch>
                  <a:fillRect b="-9211"/>
                </a:stretch>
              </a:blipFill>
            </p:spPr>
            <p:txBody>
              <a:bodyPr/>
              <a:lstStyle/>
              <a:p>
                <a:r>
                  <a:rPr lang="ja-JP" altLang="en-US">
                    <a:noFill/>
                  </a:rPr>
                  <a:t> </a:t>
                </a:r>
              </a:p>
            </p:txBody>
          </p:sp>
        </mc:Fallback>
      </mc:AlternateContent>
      <p:cxnSp>
        <p:nvCxnSpPr>
          <p:cNvPr id="50" name="直線コネクタ 49">
            <a:extLst>
              <a:ext uri="{FF2B5EF4-FFF2-40B4-BE49-F238E27FC236}">
                <a16:creationId xmlns:a16="http://schemas.microsoft.com/office/drawing/2014/main" id="{99C53830-AFEF-3775-670D-B89D5872771E}"/>
              </a:ext>
            </a:extLst>
          </p:cNvPr>
          <p:cNvCxnSpPr>
            <a:cxnSpLocks/>
          </p:cNvCxnSpPr>
          <p:nvPr/>
        </p:nvCxnSpPr>
        <p:spPr>
          <a:xfrm flipH="1" flipV="1">
            <a:off x="8589378" y="2898172"/>
            <a:ext cx="713244" cy="115003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テキスト ボックス 51">
                <a:extLst>
                  <a:ext uri="{FF2B5EF4-FFF2-40B4-BE49-F238E27FC236}">
                    <a16:creationId xmlns:a16="http://schemas.microsoft.com/office/drawing/2014/main" id="{9D9FC5BF-F51E-D2F2-D54D-D15A77A91906}"/>
                  </a:ext>
                </a:extLst>
              </p:cNvPr>
              <p:cNvSpPr txBox="1"/>
              <p:nvPr/>
            </p:nvSpPr>
            <p:spPr>
              <a:xfrm>
                <a:off x="8347312" y="2554433"/>
                <a:ext cx="701346"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p>
                        <m:sSupPr>
                          <m:ctrlPr>
                            <a:rPr kumimoji="1" lang="en-US" altLang="ja-JP" sz="2400" i="1" smtClean="0">
                              <a:latin typeface="Cambria Math" panose="02040503050406030204" pitchFamily="18" charset="0"/>
                              <a:ea typeface="メイリオ" panose="020B0604030504040204" pitchFamily="50" charset="-128"/>
                            </a:rPr>
                          </m:ctrlPr>
                        </m:sSupPr>
                        <m:e>
                          <m:r>
                            <a:rPr lang="ja-JP" altLang="en-US" sz="2400" i="1">
                              <a:latin typeface="Cambria Math" panose="02040503050406030204" pitchFamily="18" charset="0"/>
                              <a:ea typeface="メイリオ" panose="020B0604030504040204" pitchFamily="50" charset="-128"/>
                            </a:rPr>
                            <m:t>𝒰</m:t>
                          </m:r>
                        </m:e>
                        <m:sup>
                          <m:r>
                            <a:rPr lang="en-US" altLang="ja-JP" sz="2400" i="1">
                              <a:latin typeface="Cambria Math" panose="02040503050406030204" pitchFamily="18" charset="0"/>
                              <a:ea typeface="Cambria Math" panose="02040503050406030204" pitchFamily="18" charset="0"/>
                            </a:rPr>
                            <m:t>⊥</m:t>
                          </m:r>
                        </m:sup>
                      </m:sSup>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2" name="テキスト ボックス 51">
                <a:extLst>
                  <a:ext uri="{FF2B5EF4-FFF2-40B4-BE49-F238E27FC236}">
                    <a16:creationId xmlns:a16="http://schemas.microsoft.com/office/drawing/2014/main" id="{9D9FC5BF-F51E-D2F2-D54D-D15A77A91906}"/>
                  </a:ext>
                </a:extLst>
              </p:cNvPr>
              <p:cNvSpPr txBox="1">
                <a:spLocks noRot="1" noChangeAspect="1" noMove="1" noResize="1" noEditPoints="1" noAdjustHandles="1" noChangeArrowheads="1" noChangeShapeType="1" noTextEdit="1"/>
              </p:cNvSpPr>
              <p:nvPr/>
            </p:nvSpPr>
            <p:spPr>
              <a:xfrm>
                <a:off x="8347312" y="2554433"/>
                <a:ext cx="701346" cy="461665"/>
              </a:xfrm>
              <a:prstGeom prst="rect">
                <a:avLst/>
              </a:prstGeom>
              <a:blipFill>
                <a:blip r:embed="rId11"/>
                <a:stretch>
                  <a:fillRect/>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85757A7B-5F90-C3EB-C6AC-250F5DE5AEFA}"/>
              </a:ext>
            </a:extLst>
          </p:cNvPr>
          <p:cNvSpPr txBox="1"/>
          <p:nvPr/>
        </p:nvSpPr>
        <p:spPr>
          <a:xfrm>
            <a:off x="1393725" y="5068724"/>
            <a:ext cx="2339102"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部分空間の例：</a:t>
            </a:r>
          </a:p>
        </p:txBody>
      </p:sp>
      <p:sp>
        <p:nvSpPr>
          <p:cNvPr id="54" name="テキスト ボックス 53">
            <a:extLst>
              <a:ext uri="{FF2B5EF4-FFF2-40B4-BE49-F238E27FC236}">
                <a16:creationId xmlns:a16="http://schemas.microsoft.com/office/drawing/2014/main" id="{944D9CAB-610F-BC28-5E1C-F5E231BC0C3F}"/>
              </a:ext>
            </a:extLst>
          </p:cNvPr>
          <p:cNvSpPr txBox="1"/>
          <p:nvPr/>
        </p:nvSpPr>
        <p:spPr>
          <a:xfrm>
            <a:off x="1430117" y="5530389"/>
            <a:ext cx="7917552" cy="830997"/>
          </a:xfrm>
          <a:prstGeom prst="rect">
            <a:avLst/>
          </a:prstGeom>
          <a:noFill/>
        </p:spPr>
        <p:txBody>
          <a:bodyPr wrap="none" rtlCol="0">
            <a:spAutoFit/>
          </a:bodyPr>
          <a:lstStyle/>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主成分空間：主成分ベクトルの張る空間</a:t>
            </a:r>
            <a:endParaRPr kumimoji="1" lang="en-US" altLang="ja-JP" sz="2400" dirty="0">
              <a:latin typeface="メイリオ" panose="020B0604030504040204" pitchFamily="50" charset="-128"/>
              <a:ea typeface="メイリオ" panose="020B0604030504040204" pitchFamily="50" charset="-128"/>
            </a:endParaRPr>
          </a:p>
          <a:p>
            <a:pPr marL="342900" indent="-342900" algn="l">
              <a:buFont typeface="Wingdings" panose="05000000000000000000" pitchFamily="2" charset="2"/>
              <a:buChar char="l"/>
            </a:pPr>
            <a:r>
              <a:rPr kumimoji="1" lang="ja-JP" altLang="en-US" sz="2400" dirty="0">
                <a:latin typeface="メイリオ" panose="020B0604030504040204" pitchFamily="50" charset="-128"/>
                <a:ea typeface="メイリオ" panose="020B0604030504040204" pitchFamily="50" charset="-128"/>
              </a:rPr>
              <a:t>フィッシャー線形判別空間：固有ベクトルの張る空間</a:t>
            </a:r>
          </a:p>
        </p:txBody>
      </p:sp>
      <p:sp>
        <p:nvSpPr>
          <p:cNvPr id="55" name="テキスト ボックス 54">
            <a:extLst>
              <a:ext uri="{FF2B5EF4-FFF2-40B4-BE49-F238E27FC236}">
                <a16:creationId xmlns:a16="http://schemas.microsoft.com/office/drawing/2014/main" id="{9D10BC39-C596-2E84-5EB2-CAC0B68FEB25}"/>
              </a:ext>
            </a:extLst>
          </p:cNvPr>
          <p:cNvSpPr txBox="1"/>
          <p:nvPr/>
        </p:nvSpPr>
        <p:spPr>
          <a:xfrm>
            <a:off x="1464199" y="6420278"/>
            <a:ext cx="10692351" cy="461665"/>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NMF</a:t>
            </a:r>
            <a:r>
              <a:rPr kumimoji="1" lang="ja-JP" altLang="en-US" sz="2400" dirty="0">
                <a:latin typeface="メイリオ" panose="020B0604030504040204" pitchFamily="50" charset="-128"/>
                <a:ea typeface="メイリオ" panose="020B0604030504040204" pitchFamily="50" charset="-128"/>
              </a:rPr>
              <a:t>は部分空間ではない（基底のマイナス方向への線形結合を許容しない）</a:t>
            </a:r>
          </a:p>
        </p:txBody>
      </p:sp>
      <p:sp>
        <p:nvSpPr>
          <p:cNvPr id="56" name="テキスト ボックス 55">
            <a:extLst>
              <a:ext uri="{FF2B5EF4-FFF2-40B4-BE49-F238E27FC236}">
                <a16:creationId xmlns:a16="http://schemas.microsoft.com/office/drawing/2014/main" id="{F24C376B-59DB-499B-2F69-922884AD80A0}"/>
              </a:ext>
            </a:extLst>
          </p:cNvPr>
          <p:cNvSpPr txBox="1"/>
          <p:nvPr/>
        </p:nvSpPr>
        <p:spPr>
          <a:xfrm>
            <a:off x="419100" y="674901"/>
            <a:ext cx="4243469"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金谷健一</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線形代数セミナー</a:t>
            </a:r>
            <a:r>
              <a:rPr lang="en-US" altLang="ja-JP" dirty="0">
                <a:latin typeface="メイリオ" panose="020B0604030504040204" pitchFamily="50" charset="-128"/>
                <a:ea typeface="メイリオ" panose="020B0604030504040204" pitchFamily="50" charset="-128"/>
              </a:rPr>
              <a:t>” </a:t>
            </a:r>
            <a:r>
              <a:rPr lang="ja-JP" altLang="en-US" dirty="0">
                <a:latin typeface="メイリオ" panose="020B0604030504040204" pitchFamily="50" charset="-128"/>
                <a:ea typeface="メイリオ" panose="020B0604030504040204" pitchFamily="50" charset="-128"/>
              </a:rPr>
              <a:t>共立出版</a:t>
            </a:r>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18091391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正方形/長方形 112">
            <a:extLst>
              <a:ext uri="{FF2B5EF4-FFF2-40B4-BE49-F238E27FC236}">
                <a16:creationId xmlns:a16="http://schemas.microsoft.com/office/drawing/2014/main" id="{876182E2-6E80-D520-CC7A-EFB40F53E998}"/>
              </a:ext>
            </a:extLst>
          </p:cNvPr>
          <p:cNvSpPr/>
          <p:nvPr/>
        </p:nvSpPr>
        <p:spPr>
          <a:xfrm>
            <a:off x="7462566" y="3778409"/>
            <a:ext cx="2730575" cy="1507769"/>
          </a:xfrm>
          <a:prstGeom prst="rect">
            <a:avLst/>
          </a:prstGeom>
          <a:solidFill>
            <a:schemeClr val="accent5">
              <a:lumMod val="40000"/>
              <a:lumOff val="60000"/>
              <a:alpha val="52157"/>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テキスト ボックス 43">
            <a:extLst>
              <a:ext uri="{FF2B5EF4-FFF2-40B4-BE49-F238E27FC236}">
                <a16:creationId xmlns:a16="http://schemas.microsoft.com/office/drawing/2014/main" id="{FE9EA8F5-FDC9-2F81-414A-3865556EF883}"/>
              </a:ext>
            </a:extLst>
          </p:cNvPr>
          <p:cNvSpPr txBox="1"/>
          <p:nvPr/>
        </p:nvSpPr>
        <p:spPr>
          <a:xfrm rot="10800000">
            <a:off x="8911618" y="4667781"/>
            <a:ext cx="364202" cy="307777"/>
          </a:xfrm>
          <a:prstGeom prst="rect">
            <a:avLst/>
          </a:prstGeom>
          <a:noFill/>
        </p:spPr>
        <p:txBody>
          <a:bodyPr wrap="non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5" name="テキスト ボックス 44">
            <a:extLst>
              <a:ext uri="{FF2B5EF4-FFF2-40B4-BE49-F238E27FC236}">
                <a16:creationId xmlns:a16="http://schemas.microsoft.com/office/drawing/2014/main" id="{F32EEEF9-3833-8E1D-BAF0-ABA97ABA37EB}"/>
              </a:ext>
            </a:extLst>
          </p:cNvPr>
          <p:cNvSpPr txBox="1"/>
          <p:nvPr/>
        </p:nvSpPr>
        <p:spPr>
          <a:xfrm rot="10800000">
            <a:off x="8432050" y="4859564"/>
            <a:ext cx="669466"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6" name="テキスト ボックス 45">
            <a:extLst>
              <a:ext uri="{FF2B5EF4-FFF2-40B4-BE49-F238E27FC236}">
                <a16:creationId xmlns:a16="http://schemas.microsoft.com/office/drawing/2014/main" id="{85B00AF9-2124-DB50-0FAE-531B8DFAB85A}"/>
              </a:ext>
            </a:extLst>
          </p:cNvPr>
          <p:cNvSpPr txBox="1"/>
          <p:nvPr/>
        </p:nvSpPr>
        <p:spPr>
          <a:xfrm rot="8193147">
            <a:off x="8103822" y="423088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7" name="テキスト ボックス 46">
            <a:extLst>
              <a:ext uri="{FF2B5EF4-FFF2-40B4-BE49-F238E27FC236}">
                <a16:creationId xmlns:a16="http://schemas.microsoft.com/office/drawing/2014/main" id="{30EAA3CE-FB41-62C6-7008-4665AC8BC303}"/>
              </a:ext>
            </a:extLst>
          </p:cNvPr>
          <p:cNvSpPr txBox="1"/>
          <p:nvPr/>
        </p:nvSpPr>
        <p:spPr>
          <a:xfrm rot="10800000">
            <a:off x="8502723" y="5121587"/>
            <a:ext cx="500673"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8" name="テキスト ボックス 47">
            <a:extLst>
              <a:ext uri="{FF2B5EF4-FFF2-40B4-BE49-F238E27FC236}">
                <a16:creationId xmlns:a16="http://schemas.microsoft.com/office/drawing/2014/main" id="{772C14D1-F38F-781E-D1F3-E835EDBF52AF}"/>
              </a:ext>
            </a:extLst>
          </p:cNvPr>
          <p:cNvSpPr txBox="1"/>
          <p:nvPr/>
        </p:nvSpPr>
        <p:spPr>
          <a:xfrm rot="10800000">
            <a:off x="9147019" y="5044849"/>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49" name="テキスト ボックス 48">
            <a:extLst>
              <a:ext uri="{FF2B5EF4-FFF2-40B4-BE49-F238E27FC236}">
                <a16:creationId xmlns:a16="http://schemas.microsoft.com/office/drawing/2014/main" id="{36D43DDD-A510-3F01-A983-2BF9DBCBD0D7}"/>
              </a:ext>
            </a:extLst>
          </p:cNvPr>
          <p:cNvSpPr txBox="1"/>
          <p:nvPr/>
        </p:nvSpPr>
        <p:spPr>
          <a:xfrm rot="8193147">
            <a:off x="8555932" y="3869404"/>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1" name="テキスト ボックス 50">
            <a:extLst>
              <a:ext uri="{FF2B5EF4-FFF2-40B4-BE49-F238E27FC236}">
                <a16:creationId xmlns:a16="http://schemas.microsoft.com/office/drawing/2014/main" id="{9D0EE8FC-3D6B-7C16-1040-A6A5E3F00A7A}"/>
              </a:ext>
            </a:extLst>
          </p:cNvPr>
          <p:cNvSpPr txBox="1"/>
          <p:nvPr/>
        </p:nvSpPr>
        <p:spPr>
          <a:xfrm rot="10800000">
            <a:off x="8861614" y="496335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2" name="テキスト ボックス 51">
            <a:extLst>
              <a:ext uri="{FF2B5EF4-FFF2-40B4-BE49-F238E27FC236}">
                <a16:creationId xmlns:a16="http://schemas.microsoft.com/office/drawing/2014/main" id="{5A6B9DA1-8FCF-1B60-F85F-4AB5147755BE}"/>
              </a:ext>
            </a:extLst>
          </p:cNvPr>
          <p:cNvSpPr txBox="1"/>
          <p:nvPr/>
        </p:nvSpPr>
        <p:spPr>
          <a:xfrm rot="8193147">
            <a:off x="8454855" y="4397442"/>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3" name="テキスト ボックス 52">
            <a:extLst>
              <a:ext uri="{FF2B5EF4-FFF2-40B4-BE49-F238E27FC236}">
                <a16:creationId xmlns:a16="http://schemas.microsoft.com/office/drawing/2014/main" id="{5C809B94-ABE7-CD86-A4C8-71F847FFA8F4}"/>
              </a:ext>
            </a:extLst>
          </p:cNvPr>
          <p:cNvSpPr txBox="1"/>
          <p:nvPr/>
        </p:nvSpPr>
        <p:spPr>
          <a:xfrm rot="10800000">
            <a:off x="8527103" y="4846468"/>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4" name="テキスト ボックス 53">
            <a:extLst>
              <a:ext uri="{FF2B5EF4-FFF2-40B4-BE49-F238E27FC236}">
                <a16:creationId xmlns:a16="http://schemas.microsoft.com/office/drawing/2014/main" id="{66E9538C-CC73-CADB-88D3-4E4C7EDDCD76}"/>
              </a:ext>
            </a:extLst>
          </p:cNvPr>
          <p:cNvSpPr txBox="1"/>
          <p:nvPr/>
        </p:nvSpPr>
        <p:spPr>
          <a:xfrm rot="10800000">
            <a:off x="8901144" y="5154370"/>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5" name="テキスト ボックス 54">
            <a:extLst>
              <a:ext uri="{FF2B5EF4-FFF2-40B4-BE49-F238E27FC236}">
                <a16:creationId xmlns:a16="http://schemas.microsoft.com/office/drawing/2014/main" id="{9E0A9224-753B-5EED-4859-F0C950E1F5C6}"/>
              </a:ext>
            </a:extLst>
          </p:cNvPr>
          <p:cNvSpPr txBox="1"/>
          <p:nvPr/>
        </p:nvSpPr>
        <p:spPr>
          <a:xfrm rot="8193147">
            <a:off x="8054287" y="4009659"/>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6" name="テキスト ボックス 55">
            <a:extLst>
              <a:ext uri="{FF2B5EF4-FFF2-40B4-BE49-F238E27FC236}">
                <a16:creationId xmlns:a16="http://schemas.microsoft.com/office/drawing/2014/main" id="{5A38F74A-6CB4-0787-394A-3F91394E49EF}"/>
              </a:ext>
            </a:extLst>
          </p:cNvPr>
          <p:cNvSpPr txBox="1"/>
          <p:nvPr/>
        </p:nvSpPr>
        <p:spPr>
          <a:xfrm rot="8193147">
            <a:off x="8294267" y="4617640"/>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57" name="テキスト ボックス 56">
            <a:extLst>
              <a:ext uri="{FF2B5EF4-FFF2-40B4-BE49-F238E27FC236}">
                <a16:creationId xmlns:a16="http://schemas.microsoft.com/office/drawing/2014/main" id="{8E21C6BC-5698-CF19-9548-2582B9D808BA}"/>
              </a:ext>
            </a:extLst>
          </p:cNvPr>
          <p:cNvSpPr txBox="1"/>
          <p:nvPr/>
        </p:nvSpPr>
        <p:spPr>
          <a:xfrm rot="8193147">
            <a:off x="8259859" y="4321155"/>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8" name="テキスト ボックス 57">
            <a:extLst>
              <a:ext uri="{FF2B5EF4-FFF2-40B4-BE49-F238E27FC236}">
                <a16:creationId xmlns:a16="http://schemas.microsoft.com/office/drawing/2014/main" id="{248F009A-5E40-FF36-9481-028B3EABE058}"/>
              </a:ext>
            </a:extLst>
          </p:cNvPr>
          <p:cNvSpPr txBox="1"/>
          <p:nvPr/>
        </p:nvSpPr>
        <p:spPr>
          <a:xfrm rot="8193147">
            <a:off x="8384943" y="4111806"/>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59" name="テキスト ボックス 58">
            <a:extLst>
              <a:ext uri="{FF2B5EF4-FFF2-40B4-BE49-F238E27FC236}">
                <a16:creationId xmlns:a16="http://schemas.microsoft.com/office/drawing/2014/main" id="{03093643-19B6-1D92-83D1-77A402837580}"/>
              </a:ext>
            </a:extLst>
          </p:cNvPr>
          <p:cNvSpPr txBox="1"/>
          <p:nvPr/>
        </p:nvSpPr>
        <p:spPr>
          <a:xfrm rot="8193147">
            <a:off x="7884951" y="4495447"/>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0" name="テキスト ボックス 59">
            <a:extLst>
              <a:ext uri="{FF2B5EF4-FFF2-40B4-BE49-F238E27FC236}">
                <a16:creationId xmlns:a16="http://schemas.microsoft.com/office/drawing/2014/main" id="{44D801BC-DEE8-ADA9-28F3-3B08B2E4C827}"/>
              </a:ext>
            </a:extLst>
          </p:cNvPr>
          <p:cNvSpPr txBox="1"/>
          <p:nvPr/>
        </p:nvSpPr>
        <p:spPr>
          <a:xfrm rot="8193147">
            <a:off x="8200432" y="4233665"/>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1" name="テキスト ボックス 60">
            <a:extLst>
              <a:ext uri="{FF2B5EF4-FFF2-40B4-BE49-F238E27FC236}">
                <a16:creationId xmlns:a16="http://schemas.microsoft.com/office/drawing/2014/main" id="{92EDFD4F-AE7C-432F-F4C3-D13C22065F80}"/>
              </a:ext>
            </a:extLst>
          </p:cNvPr>
          <p:cNvSpPr txBox="1"/>
          <p:nvPr/>
        </p:nvSpPr>
        <p:spPr>
          <a:xfrm rot="10800000">
            <a:off x="8474383" y="4373351"/>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2" name="テキスト ボックス 61">
            <a:extLst>
              <a:ext uri="{FF2B5EF4-FFF2-40B4-BE49-F238E27FC236}">
                <a16:creationId xmlns:a16="http://schemas.microsoft.com/office/drawing/2014/main" id="{2B08E926-E615-D465-1B75-02214D84711D}"/>
              </a:ext>
            </a:extLst>
          </p:cNvPr>
          <p:cNvSpPr txBox="1"/>
          <p:nvPr/>
        </p:nvSpPr>
        <p:spPr>
          <a:xfrm rot="10800000">
            <a:off x="8577107" y="4642806"/>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3" name="テキスト ボックス 62">
            <a:extLst>
              <a:ext uri="{FF2B5EF4-FFF2-40B4-BE49-F238E27FC236}">
                <a16:creationId xmlns:a16="http://schemas.microsoft.com/office/drawing/2014/main" id="{B22D5BB4-CDCA-37E0-3028-3DEEF4CD7CE6}"/>
              </a:ext>
            </a:extLst>
          </p:cNvPr>
          <p:cNvSpPr txBox="1"/>
          <p:nvPr/>
        </p:nvSpPr>
        <p:spPr>
          <a:xfrm rot="8193147">
            <a:off x="8277767" y="4094345"/>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4" name="テキスト ボックス 63">
            <a:extLst>
              <a:ext uri="{FF2B5EF4-FFF2-40B4-BE49-F238E27FC236}">
                <a16:creationId xmlns:a16="http://schemas.microsoft.com/office/drawing/2014/main" id="{294867FF-D89B-42BD-F1D4-640D56FFA7B2}"/>
              </a:ext>
            </a:extLst>
          </p:cNvPr>
          <p:cNvSpPr txBox="1"/>
          <p:nvPr/>
        </p:nvSpPr>
        <p:spPr>
          <a:xfrm rot="10800000">
            <a:off x="8891545" y="4511273"/>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5" name="テキスト ボックス 64">
            <a:extLst>
              <a:ext uri="{FF2B5EF4-FFF2-40B4-BE49-F238E27FC236}">
                <a16:creationId xmlns:a16="http://schemas.microsoft.com/office/drawing/2014/main" id="{F8FB75E3-694A-4BFC-850A-6DCA2E63FC1E}"/>
              </a:ext>
            </a:extLst>
          </p:cNvPr>
          <p:cNvSpPr txBox="1"/>
          <p:nvPr/>
        </p:nvSpPr>
        <p:spPr>
          <a:xfrm rot="8193147">
            <a:off x="8287977" y="4504184"/>
            <a:ext cx="136370"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7" name="テキスト ボックス 66">
            <a:extLst>
              <a:ext uri="{FF2B5EF4-FFF2-40B4-BE49-F238E27FC236}">
                <a16:creationId xmlns:a16="http://schemas.microsoft.com/office/drawing/2014/main" id="{948EE554-5071-7CE9-7165-650D7D5A3A29}"/>
              </a:ext>
            </a:extLst>
          </p:cNvPr>
          <p:cNvSpPr txBox="1"/>
          <p:nvPr/>
        </p:nvSpPr>
        <p:spPr>
          <a:xfrm rot="8193147">
            <a:off x="8384166" y="387304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68" name="テキスト ボックス 67">
            <a:extLst>
              <a:ext uri="{FF2B5EF4-FFF2-40B4-BE49-F238E27FC236}">
                <a16:creationId xmlns:a16="http://schemas.microsoft.com/office/drawing/2014/main" id="{7FE74DC0-B0E6-2A38-D221-A36972DED904}"/>
              </a:ext>
            </a:extLst>
          </p:cNvPr>
          <p:cNvSpPr txBox="1"/>
          <p:nvPr/>
        </p:nvSpPr>
        <p:spPr>
          <a:xfrm rot="10800000">
            <a:off x="8593548" y="4475301"/>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69" name="テキスト ボックス 68">
            <a:extLst>
              <a:ext uri="{FF2B5EF4-FFF2-40B4-BE49-F238E27FC236}">
                <a16:creationId xmlns:a16="http://schemas.microsoft.com/office/drawing/2014/main" id="{D443F735-684E-BD48-F432-F8E0B5410682}"/>
              </a:ext>
            </a:extLst>
          </p:cNvPr>
          <p:cNvSpPr txBox="1"/>
          <p:nvPr/>
        </p:nvSpPr>
        <p:spPr>
          <a:xfrm rot="10800000">
            <a:off x="9273113" y="4945774"/>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0" name="テキスト ボックス 69">
            <a:extLst>
              <a:ext uri="{FF2B5EF4-FFF2-40B4-BE49-F238E27FC236}">
                <a16:creationId xmlns:a16="http://schemas.microsoft.com/office/drawing/2014/main" id="{837F0B04-2DF3-6A4F-1630-AABC326D790A}"/>
              </a:ext>
            </a:extLst>
          </p:cNvPr>
          <p:cNvSpPr txBox="1"/>
          <p:nvPr/>
        </p:nvSpPr>
        <p:spPr>
          <a:xfrm rot="10800000">
            <a:off x="8995719" y="4770255"/>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cxnSp>
        <p:nvCxnSpPr>
          <p:cNvPr id="71" name="直線矢印コネクタ 70">
            <a:extLst>
              <a:ext uri="{FF2B5EF4-FFF2-40B4-BE49-F238E27FC236}">
                <a16:creationId xmlns:a16="http://schemas.microsoft.com/office/drawing/2014/main" id="{C6232F89-DA91-0C41-77BA-C76E16DF78E6}"/>
              </a:ext>
            </a:extLst>
          </p:cNvPr>
          <p:cNvCxnSpPr>
            <a:cxnSpLocks/>
          </p:cNvCxnSpPr>
          <p:nvPr/>
        </p:nvCxnSpPr>
        <p:spPr>
          <a:xfrm flipV="1">
            <a:off x="6290388" y="4750644"/>
            <a:ext cx="4228536" cy="22711"/>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a:extLst>
              <a:ext uri="{FF2B5EF4-FFF2-40B4-BE49-F238E27FC236}">
                <a16:creationId xmlns:a16="http://schemas.microsoft.com/office/drawing/2014/main" id="{83016650-E732-C1DA-59BB-5F8204309298}"/>
              </a:ext>
            </a:extLst>
          </p:cNvPr>
          <p:cNvCxnSpPr>
            <a:cxnSpLocks/>
          </p:cNvCxnSpPr>
          <p:nvPr/>
        </p:nvCxnSpPr>
        <p:spPr>
          <a:xfrm flipV="1">
            <a:off x="8215830" y="3158799"/>
            <a:ext cx="0" cy="236029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90" name="テキスト ボックス 89">
            <a:extLst>
              <a:ext uri="{FF2B5EF4-FFF2-40B4-BE49-F238E27FC236}">
                <a16:creationId xmlns:a16="http://schemas.microsoft.com/office/drawing/2014/main" id="{041EF8CD-5B0D-1D5B-61CA-C2DA0128C1F6}"/>
              </a:ext>
            </a:extLst>
          </p:cNvPr>
          <p:cNvSpPr txBox="1"/>
          <p:nvPr/>
        </p:nvSpPr>
        <p:spPr>
          <a:xfrm rot="8193147">
            <a:off x="8430625" y="4489305"/>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102" name="テキスト ボックス 101">
            <a:extLst>
              <a:ext uri="{FF2B5EF4-FFF2-40B4-BE49-F238E27FC236}">
                <a16:creationId xmlns:a16="http://schemas.microsoft.com/office/drawing/2014/main" id="{F495318C-0CA2-A528-B87A-5BDCE6368862}"/>
              </a:ext>
            </a:extLst>
          </p:cNvPr>
          <p:cNvSpPr txBox="1"/>
          <p:nvPr/>
        </p:nvSpPr>
        <p:spPr>
          <a:xfrm>
            <a:off x="10414934" y="4776287"/>
            <a:ext cx="668773"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PC1</a:t>
            </a:r>
            <a:endParaRPr kumimoji="1" lang="ja-JP" altLang="en-US" sz="2000" dirty="0">
              <a:latin typeface="メイリオ" panose="020B0604030504040204" pitchFamily="50" charset="-128"/>
              <a:ea typeface="メイリオ" panose="020B0604030504040204" pitchFamily="50" charset="-128"/>
            </a:endParaRPr>
          </a:p>
        </p:txBody>
      </p:sp>
      <p:sp>
        <p:nvSpPr>
          <p:cNvPr id="103" name="テキスト ボックス 102">
            <a:extLst>
              <a:ext uri="{FF2B5EF4-FFF2-40B4-BE49-F238E27FC236}">
                <a16:creationId xmlns:a16="http://schemas.microsoft.com/office/drawing/2014/main" id="{4BD9077D-2525-F487-C684-367E6680E820}"/>
              </a:ext>
            </a:extLst>
          </p:cNvPr>
          <p:cNvSpPr txBox="1"/>
          <p:nvPr/>
        </p:nvSpPr>
        <p:spPr>
          <a:xfrm>
            <a:off x="7499044" y="2816412"/>
            <a:ext cx="668773"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PC2</a:t>
            </a:r>
            <a:endParaRPr kumimoji="1" lang="ja-JP" altLang="en-US" sz="2000" dirty="0">
              <a:latin typeface="メイリオ" panose="020B0604030504040204" pitchFamily="50" charset="-128"/>
              <a:ea typeface="メイリオ" panose="020B0604030504040204" pitchFamily="50" charset="-128"/>
            </a:endParaRPr>
          </a:p>
        </p:txBody>
      </p:sp>
      <p:sp>
        <p:nvSpPr>
          <p:cNvPr id="106" name="矢印: 右 105">
            <a:extLst>
              <a:ext uri="{FF2B5EF4-FFF2-40B4-BE49-F238E27FC236}">
                <a16:creationId xmlns:a16="http://schemas.microsoft.com/office/drawing/2014/main" id="{4C6D406E-720B-3B88-899A-E6B4633488FE}"/>
              </a:ext>
            </a:extLst>
          </p:cNvPr>
          <p:cNvSpPr/>
          <p:nvPr/>
        </p:nvSpPr>
        <p:spPr>
          <a:xfrm>
            <a:off x="5211330" y="4402039"/>
            <a:ext cx="586037" cy="83665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5AD2EE29-46A7-1C62-1222-8DC5C5F5456A}"/>
              </a:ext>
            </a:extLst>
          </p:cNvPr>
          <p:cNvSpPr txBox="1"/>
          <p:nvPr/>
        </p:nvSpPr>
        <p:spPr>
          <a:xfrm>
            <a:off x="3766384" y="5607341"/>
            <a:ext cx="923330"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sp>
        <p:nvSpPr>
          <p:cNvPr id="3" name="テキスト ボックス 2">
            <a:extLst>
              <a:ext uri="{FF2B5EF4-FFF2-40B4-BE49-F238E27FC236}">
                <a16:creationId xmlns:a16="http://schemas.microsoft.com/office/drawing/2014/main" id="{3C9AEDC4-42B9-AB5A-279C-9FD6077254A4}"/>
              </a:ext>
            </a:extLst>
          </p:cNvPr>
          <p:cNvSpPr txBox="1"/>
          <p:nvPr/>
        </p:nvSpPr>
        <p:spPr>
          <a:xfrm>
            <a:off x="-27965" y="2723472"/>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データ空間</a:t>
            </a:r>
          </a:p>
        </p:txBody>
      </p:sp>
      <p:sp>
        <p:nvSpPr>
          <p:cNvPr id="4" name="テキスト ボックス 3">
            <a:extLst>
              <a:ext uri="{FF2B5EF4-FFF2-40B4-BE49-F238E27FC236}">
                <a16:creationId xmlns:a16="http://schemas.microsoft.com/office/drawing/2014/main" id="{467FD0E2-3754-70F9-F188-AD70514AC7CF}"/>
              </a:ext>
            </a:extLst>
          </p:cNvPr>
          <p:cNvSpPr txBox="1"/>
          <p:nvPr/>
        </p:nvSpPr>
        <p:spPr>
          <a:xfrm>
            <a:off x="5618608" y="2684544"/>
            <a:ext cx="1723549"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主成分空間</a:t>
            </a:r>
          </a:p>
        </p:txBody>
      </p:sp>
      <p:cxnSp>
        <p:nvCxnSpPr>
          <p:cNvPr id="2" name="直線コネクタ 1">
            <a:extLst>
              <a:ext uri="{FF2B5EF4-FFF2-40B4-BE49-F238E27FC236}">
                <a16:creationId xmlns:a16="http://schemas.microsoft.com/office/drawing/2014/main" id="{771968DF-BFDE-B6C7-77C1-EA02FA08476B}"/>
              </a:ext>
            </a:extLst>
          </p:cNvPr>
          <p:cNvCxnSpPr>
            <a:cxnSpLocks/>
          </p:cNvCxnSpPr>
          <p:nvPr/>
        </p:nvCxnSpPr>
        <p:spPr>
          <a:xfrm>
            <a:off x="2499481" y="3251183"/>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 name="直線コネクタ 4">
            <a:extLst>
              <a:ext uri="{FF2B5EF4-FFF2-40B4-BE49-F238E27FC236}">
                <a16:creationId xmlns:a16="http://schemas.microsoft.com/office/drawing/2014/main" id="{AB654B48-E00E-0C86-4F10-66ACB1F3AD24}"/>
              </a:ext>
            </a:extLst>
          </p:cNvPr>
          <p:cNvCxnSpPr>
            <a:cxnSpLocks/>
          </p:cNvCxnSpPr>
          <p:nvPr/>
        </p:nvCxnSpPr>
        <p:spPr>
          <a:xfrm flipH="1">
            <a:off x="918331" y="4660883"/>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10CE54FA-AD11-0E3A-20DF-CBF49D2556E3}"/>
              </a:ext>
            </a:extLst>
          </p:cNvPr>
          <p:cNvCxnSpPr>
            <a:cxnSpLocks/>
          </p:cNvCxnSpPr>
          <p:nvPr/>
        </p:nvCxnSpPr>
        <p:spPr>
          <a:xfrm flipH="1" flipV="1">
            <a:off x="2499481" y="4660883"/>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7" name="正方形/長方形 6">
            <a:extLst>
              <a:ext uri="{FF2B5EF4-FFF2-40B4-BE49-F238E27FC236}">
                <a16:creationId xmlns:a16="http://schemas.microsoft.com/office/drawing/2014/main" id="{2ADA8A76-D531-DEC5-19D7-D8A13B10EFFD}"/>
              </a:ext>
            </a:extLst>
          </p:cNvPr>
          <p:cNvSpPr/>
          <p:nvPr/>
        </p:nvSpPr>
        <p:spPr>
          <a:xfrm rot="19396107">
            <a:off x="1930884" y="4160419"/>
            <a:ext cx="1285355" cy="176492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8" name="直線矢印コネクタ 7">
            <a:extLst>
              <a:ext uri="{FF2B5EF4-FFF2-40B4-BE49-F238E27FC236}">
                <a16:creationId xmlns:a16="http://schemas.microsoft.com/office/drawing/2014/main" id="{49FADCF6-F3E6-4F2A-687E-18002A344FDE}"/>
              </a:ext>
            </a:extLst>
          </p:cNvPr>
          <p:cNvCxnSpPr>
            <a:cxnSpLocks/>
          </p:cNvCxnSpPr>
          <p:nvPr/>
        </p:nvCxnSpPr>
        <p:spPr>
          <a:xfrm flipH="1">
            <a:off x="1778722" y="4660883"/>
            <a:ext cx="720759" cy="86260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56347976-3F6D-5C91-F060-BCE6CE862A1C}"/>
              </a:ext>
            </a:extLst>
          </p:cNvPr>
          <p:cNvCxnSpPr>
            <a:cxnSpLocks/>
          </p:cNvCxnSpPr>
          <p:nvPr/>
        </p:nvCxnSpPr>
        <p:spPr>
          <a:xfrm flipV="1">
            <a:off x="2499481" y="4606360"/>
            <a:ext cx="963208" cy="44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テキスト ボックス 12">
            <a:extLst>
              <a:ext uri="{FF2B5EF4-FFF2-40B4-BE49-F238E27FC236}">
                <a16:creationId xmlns:a16="http://schemas.microsoft.com/office/drawing/2014/main" id="{853BE578-BE6E-0989-B85A-58576DC63238}"/>
              </a:ext>
            </a:extLst>
          </p:cNvPr>
          <p:cNvSpPr txBox="1"/>
          <p:nvPr/>
        </p:nvSpPr>
        <p:spPr>
          <a:xfrm>
            <a:off x="1330764" y="5519093"/>
            <a:ext cx="668773" cy="400110"/>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PC1</a:t>
            </a:r>
            <a:endParaRPr kumimoji="1" lang="ja-JP" altLang="en-US" sz="2000" dirty="0">
              <a:latin typeface="メイリオ" panose="020B0604030504040204" pitchFamily="50" charset="-128"/>
              <a:ea typeface="メイリオ" panose="020B0604030504040204" pitchFamily="50" charset="-128"/>
            </a:endParaRPr>
          </a:p>
        </p:txBody>
      </p:sp>
      <p:sp>
        <p:nvSpPr>
          <p:cNvPr id="14" name="テキスト ボックス 13">
            <a:extLst>
              <a:ext uri="{FF2B5EF4-FFF2-40B4-BE49-F238E27FC236}">
                <a16:creationId xmlns:a16="http://schemas.microsoft.com/office/drawing/2014/main" id="{FE581113-2391-2DEA-7815-E3689F9A2441}"/>
              </a:ext>
            </a:extLst>
          </p:cNvPr>
          <p:cNvSpPr txBox="1"/>
          <p:nvPr/>
        </p:nvSpPr>
        <p:spPr>
          <a:xfrm>
            <a:off x="3445843" y="4439164"/>
            <a:ext cx="668773" cy="400110"/>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PC2</a:t>
            </a:r>
            <a:endParaRPr kumimoji="1" lang="ja-JP" altLang="en-US" sz="2000" dirty="0">
              <a:latin typeface="メイリオ" panose="020B0604030504040204" pitchFamily="50" charset="-128"/>
              <a:ea typeface="メイリオ" panose="020B0604030504040204" pitchFamily="50" charset="-128"/>
            </a:endParaRPr>
          </a:p>
        </p:txBody>
      </p:sp>
      <p:sp>
        <p:nvSpPr>
          <p:cNvPr id="21" name="テキスト ボックス 20">
            <a:extLst>
              <a:ext uri="{FF2B5EF4-FFF2-40B4-BE49-F238E27FC236}">
                <a16:creationId xmlns:a16="http://schemas.microsoft.com/office/drawing/2014/main" id="{AC14A615-6BF0-691C-4CBD-AD3471AB8F54}"/>
              </a:ext>
            </a:extLst>
          </p:cNvPr>
          <p:cNvSpPr txBox="1"/>
          <p:nvPr/>
        </p:nvSpPr>
        <p:spPr>
          <a:xfrm>
            <a:off x="113577" y="5554897"/>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24" name="テキスト ボックス 23">
            <a:extLst>
              <a:ext uri="{FF2B5EF4-FFF2-40B4-BE49-F238E27FC236}">
                <a16:creationId xmlns:a16="http://schemas.microsoft.com/office/drawing/2014/main" id="{1E4CF249-DB6C-9506-E4A2-BA67B1E3ECA4}"/>
              </a:ext>
            </a:extLst>
          </p:cNvPr>
          <p:cNvSpPr txBox="1"/>
          <p:nvPr/>
        </p:nvSpPr>
        <p:spPr>
          <a:xfrm>
            <a:off x="1566507" y="2936453"/>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p>
        </p:txBody>
      </p:sp>
      <p:sp>
        <p:nvSpPr>
          <p:cNvPr id="27" name="テキスト ボックス 26">
            <a:extLst>
              <a:ext uri="{FF2B5EF4-FFF2-40B4-BE49-F238E27FC236}">
                <a16:creationId xmlns:a16="http://schemas.microsoft.com/office/drawing/2014/main" id="{E07F3B7E-E1BA-BC2C-19C7-DB291C6DF179}"/>
              </a:ext>
            </a:extLst>
          </p:cNvPr>
          <p:cNvSpPr txBox="1"/>
          <p:nvPr/>
        </p:nvSpPr>
        <p:spPr>
          <a:xfrm rot="8193147">
            <a:off x="1736623" y="4920423"/>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8" name="テキスト ボックス 27">
            <a:extLst>
              <a:ext uri="{FF2B5EF4-FFF2-40B4-BE49-F238E27FC236}">
                <a16:creationId xmlns:a16="http://schemas.microsoft.com/office/drawing/2014/main" id="{D8725FED-333B-A37A-4313-3DE57F94A646}"/>
              </a:ext>
            </a:extLst>
          </p:cNvPr>
          <p:cNvSpPr txBox="1"/>
          <p:nvPr/>
        </p:nvSpPr>
        <p:spPr>
          <a:xfrm rot="8193147">
            <a:off x="2131334" y="474886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29" name="テキスト ボックス 28">
            <a:extLst>
              <a:ext uri="{FF2B5EF4-FFF2-40B4-BE49-F238E27FC236}">
                <a16:creationId xmlns:a16="http://schemas.microsoft.com/office/drawing/2014/main" id="{3BC7C06C-A83E-29D3-5F84-7AE02E039113}"/>
              </a:ext>
            </a:extLst>
          </p:cNvPr>
          <p:cNvSpPr txBox="1"/>
          <p:nvPr/>
        </p:nvSpPr>
        <p:spPr>
          <a:xfrm rot="8193147">
            <a:off x="1609374" y="5201150"/>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0" name="テキスト ボックス 29">
            <a:extLst>
              <a:ext uri="{FF2B5EF4-FFF2-40B4-BE49-F238E27FC236}">
                <a16:creationId xmlns:a16="http://schemas.microsoft.com/office/drawing/2014/main" id="{9B706B26-E8F1-B16E-A6C3-179EB343C71F}"/>
              </a:ext>
            </a:extLst>
          </p:cNvPr>
          <p:cNvSpPr txBox="1"/>
          <p:nvPr/>
        </p:nvSpPr>
        <p:spPr>
          <a:xfrm rot="8193147">
            <a:off x="1859107" y="5252817"/>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1" name="テキスト ボックス 30">
            <a:extLst>
              <a:ext uri="{FF2B5EF4-FFF2-40B4-BE49-F238E27FC236}">
                <a16:creationId xmlns:a16="http://schemas.microsoft.com/office/drawing/2014/main" id="{6B902C33-EDDE-3B10-41C8-B540DA21F5EF}"/>
              </a:ext>
            </a:extLst>
          </p:cNvPr>
          <p:cNvSpPr txBox="1"/>
          <p:nvPr/>
        </p:nvSpPr>
        <p:spPr>
          <a:xfrm rot="8193147">
            <a:off x="2208613" y="4887683"/>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2" name="テキスト ボックス 31">
            <a:extLst>
              <a:ext uri="{FF2B5EF4-FFF2-40B4-BE49-F238E27FC236}">
                <a16:creationId xmlns:a16="http://schemas.microsoft.com/office/drawing/2014/main" id="{2DF55A85-D4A6-AD06-5B70-4B25D46AC43B}"/>
              </a:ext>
            </a:extLst>
          </p:cNvPr>
          <p:cNvSpPr txBox="1"/>
          <p:nvPr/>
        </p:nvSpPr>
        <p:spPr>
          <a:xfrm rot="8193147">
            <a:off x="2229118" y="5089561"/>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3" name="テキスト ボックス 32">
            <a:extLst>
              <a:ext uri="{FF2B5EF4-FFF2-40B4-BE49-F238E27FC236}">
                <a16:creationId xmlns:a16="http://schemas.microsoft.com/office/drawing/2014/main" id="{4F878AB7-BC2B-E157-7C47-426506758566}"/>
              </a:ext>
            </a:extLst>
          </p:cNvPr>
          <p:cNvSpPr txBox="1"/>
          <p:nvPr/>
        </p:nvSpPr>
        <p:spPr>
          <a:xfrm rot="8193147">
            <a:off x="2020803" y="5104309"/>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4" name="テキスト ボックス 33">
            <a:extLst>
              <a:ext uri="{FF2B5EF4-FFF2-40B4-BE49-F238E27FC236}">
                <a16:creationId xmlns:a16="http://schemas.microsoft.com/office/drawing/2014/main" id="{97FEA1DC-AD58-F269-2DED-4EAC00265EA0}"/>
              </a:ext>
            </a:extLst>
          </p:cNvPr>
          <p:cNvSpPr txBox="1"/>
          <p:nvPr/>
        </p:nvSpPr>
        <p:spPr>
          <a:xfrm rot="8193147">
            <a:off x="2070220" y="5288343"/>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5" name="テキスト ボックス 34">
            <a:extLst>
              <a:ext uri="{FF2B5EF4-FFF2-40B4-BE49-F238E27FC236}">
                <a16:creationId xmlns:a16="http://schemas.microsoft.com/office/drawing/2014/main" id="{E92DB6B7-648A-E659-788F-61A71AEDA054}"/>
              </a:ext>
            </a:extLst>
          </p:cNvPr>
          <p:cNvSpPr txBox="1"/>
          <p:nvPr/>
        </p:nvSpPr>
        <p:spPr>
          <a:xfrm rot="8193147">
            <a:off x="1935224" y="5498358"/>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37" name="テキスト ボックス 36">
            <a:extLst>
              <a:ext uri="{FF2B5EF4-FFF2-40B4-BE49-F238E27FC236}">
                <a16:creationId xmlns:a16="http://schemas.microsoft.com/office/drawing/2014/main" id="{D4EAA3DE-E178-2A8B-D9FD-B107D5DE6D46}"/>
              </a:ext>
            </a:extLst>
          </p:cNvPr>
          <p:cNvSpPr txBox="1"/>
          <p:nvPr/>
        </p:nvSpPr>
        <p:spPr>
          <a:xfrm rot="10800000">
            <a:off x="2847161" y="4544902"/>
            <a:ext cx="364202" cy="307777"/>
          </a:xfrm>
          <a:prstGeom prst="rect">
            <a:avLst/>
          </a:prstGeom>
          <a:noFill/>
        </p:spPr>
        <p:txBody>
          <a:bodyPr wrap="non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8" name="テキスト ボックス 37">
            <a:extLst>
              <a:ext uri="{FF2B5EF4-FFF2-40B4-BE49-F238E27FC236}">
                <a16:creationId xmlns:a16="http://schemas.microsoft.com/office/drawing/2014/main" id="{7CAA2FF6-E69E-6A59-4C16-E4C43BAE91E8}"/>
              </a:ext>
            </a:extLst>
          </p:cNvPr>
          <p:cNvSpPr txBox="1"/>
          <p:nvPr/>
        </p:nvSpPr>
        <p:spPr>
          <a:xfrm rot="10800000">
            <a:off x="2021504" y="4320000"/>
            <a:ext cx="669466"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39" name="テキスト ボックス 38">
            <a:extLst>
              <a:ext uri="{FF2B5EF4-FFF2-40B4-BE49-F238E27FC236}">
                <a16:creationId xmlns:a16="http://schemas.microsoft.com/office/drawing/2014/main" id="{9D9E4C78-9C39-AEE9-BD8C-FB44463B0222}"/>
              </a:ext>
            </a:extLst>
          </p:cNvPr>
          <p:cNvSpPr txBox="1"/>
          <p:nvPr/>
        </p:nvSpPr>
        <p:spPr>
          <a:xfrm rot="10800000">
            <a:off x="2904372" y="4373748"/>
            <a:ext cx="500673"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1" name="テキスト ボックス 40">
            <a:extLst>
              <a:ext uri="{FF2B5EF4-FFF2-40B4-BE49-F238E27FC236}">
                <a16:creationId xmlns:a16="http://schemas.microsoft.com/office/drawing/2014/main" id="{D872FEFC-5862-04ED-2C91-795AAF0691F4}"/>
              </a:ext>
            </a:extLst>
          </p:cNvPr>
          <p:cNvSpPr txBox="1"/>
          <p:nvPr/>
        </p:nvSpPr>
        <p:spPr>
          <a:xfrm rot="10800000">
            <a:off x="2437525" y="448176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42" name="テキスト ボックス 41">
            <a:extLst>
              <a:ext uri="{FF2B5EF4-FFF2-40B4-BE49-F238E27FC236}">
                <a16:creationId xmlns:a16="http://schemas.microsoft.com/office/drawing/2014/main" id="{8C14AF39-9A55-8DBC-293D-DC822C15664E}"/>
              </a:ext>
            </a:extLst>
          </p:cNvPr>
          <p:cNvSpPr txBox="1"/>
          <p:nvPr/>
        </p:nvSpPr>
        <p:spPr>
          <a:xfrm rot="10800000">
            <a:off x="2745660" y="4293820"/>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2" name="テキスト ボックス 71">
            <a:extLst>
              <a:ext uri="{FF2B5EF4-FFF2-40B4-BE49-F238E27FC236}">
                <a16:creationId xmlns:a16="http://schemas.microsoft.com/office/drawing/2014/main" id="{E244D225-A921-D31D-EC87-797F9676B8D5}"/>
              </a:ext>
            </a:extLst>
          </p:cNvPr>
          <p:cNvSpPr txBox="1"/>
          <p:nvPr/>
        </p:nvSpPr>
        <p:spPr>
          <a:xfrm rot="10800000">
            <a:off x="2710015" y="4797817"/>
            <a:ext cx="364202"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3" name="テキスト ボックス 72">
            <a:extLst>
              <a:ext uri="{FF2B5EF4-FFF2-40B4-BE49-F238E27FC236}">
                <a16:creationId xmlns:a16="http://schemas.microsoft.com/office/drawing/2014/main" id="{2415BC66-5D43-D77F-D042-CF7AE7691D93}"/>
              </a:ext>
            </a:extLst>
          </p:cNvPr>
          <p:cNvSpPr txBox="1"/>
          <p:nvPr/>
        </p:nvSpPr>
        <p:spPr>
          <a:xfrm rot="10800000">
            <a:off x="2507694" y="4338358"/>
            <a:ext cx="364202"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5" name="テキスト ボックス 74">
            <a:extLst>
              <a:ext uri="{FF2B5EF4-FFF2-40B4-BE49-F238E27FC236}">
                <a16:creationId xmlns:a16="http://schemas.microsoft.com/office/drawing/2014/main" id="{28648134-B17A-5D8C-02AC-9DD0AFF9065E}"/>
              </a:ext>
            </a:extLst>
          </p:cNvPr>
          <p:cNvSpPr txBox="1"/>
          <p:nvPr/>
        </p:nvSpPr>
        <p:spPr>
          <a:xfrm rot="10800000">
            <a:off x="2819964" y="4698790"/>
            <a:ext cx="452371"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6" name="テキスト ボックス 75">
            <a:extLst>
              <a:ext uri="{FF2B5EF4-FFF2-40B4-BE49-F238E27FC236}">
                <a16:creationId xmlns:a16="http://schemas.microsoft.com/office/drawing/2014/main" id="{96C54F77-2C6F-835E-843F-BD78784FBB4D}"/>
              </a:ext>
            </a:extLst>
          </p:cNvPr>
          <p:cNvSpPr txBox="1"/>
          <p:nvPr/>
        </p:nvSpPr>
        <p:spPr>
          <a:xfrm rot="10800000">
            <a:off x="2929040" y="4549374"/>
            <a:ext cx="452371"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7" name="テキスト ボックス 76">
            <a:extLst>
              <a:ext uri="{FF2B5EF4-FFF2-40B4-BE49-F238E27FC236}">
                <a16:creationId xmlns:a16="http://schemas.microsoft.com/office/drawing/2014/main" id="{17C8AB7E-B037-8E61-0761-0108B8C77845}"/>
              </a:ext>
            </a:extLst>
          </p:cNvPr>
          <p:cNvSpPr txBox="1"/>
          <p:nvPr/>
        </p:nvSpPr>
        <p:spPr>
          <a:xfrm rot="10800000">
            <a:off x="2338399" y="4717808"/>
            <a:ext cx="452371"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78" name="テキスト ボックス 77">
            <a:extLst>
              <a:ext uri="{FF2B5EF4-FFF2-40B4-BE49-F238E27FC236}">
                <a16:creationId xmlns:a16="http://schemas.microsoft.com/office/drawing/2014/main" id="{D40A17C2-29E4-2D3C-4EA2-F04095982D2D}"/>
              </a:ext>
            </a:extLst>
          </p:cNvPr>
          <p:cNvSpPr txBox="1"/>
          <p:nvPr/>
        </p:nvSpPr>
        <p:spPr>
          <a:xfrm rot="8193147">
            <a:off x="2625009" y="4575348"/>
            <a:ext cx="277385" cy="307777"/>
          </a:xfrm>
          <a:prstGeom prst="rect">
            <a:avLst/>
          </a:prstGeom>
          <a:noFill/>
        </p:spPr>
        <p:txBody>
          <a:bodyPr wrap="square" rtlCol="0">
            <a:spAutoFit/>
          </a:bodyPr>
          <a:lstStyle/>
          <a:p>
            <a:pPr algn="l"/>
            <a:r>
              <a:rPr kumimoji="1" lang="ja-JP" altLang="en-US" sz="1400" dirty="0">
                <a:solidFill>
                  <a:srgbClr val="00B050"/>
                </a:solidFill>
                <a:latin typeface="メイリオ" panose="020B0604030504040204" pitchFamily="50" charset="-128"/>
                <a:ea typeface="メイリオ" panose="020B0604030504040204" pitchFamily="50" charset="-128"/>
              </a:rPr>
              <a:t>●</a:t>
            </a:r>
          </a:p>
        </p:txBody>
      </p:sp>
      <p:sp>
        <p:nvSpPr>
          <p:cNvPr id="79" name="テキスト ボックス 78">
            <a:extLst>
              <a:ext uri="{FF2B5EF4-FFF2-40B4-BE49-F238E27FC236}">
                <a16:creationId xmlns:a16="http://schemas.microsoft.com/office/drawing/2014/main" id="{C3F65CF0-EF9F-A24B-A02D-A5D882D03494}"/>
              </a:ext>
            </a:extLst>
          </p:cNvPr>
          <p:cNvSpPr txBox="1"/>
          <p:nvPr/>
        </p:nvSpPr>
        <p:spPr>
          <a:xfrm rot="8193147">
            <a:off x="2033306" y="4881235"/>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0" name="テキスト ボックス 79">
            <a:extLst>
              <a:ext uri="{FF2B5EF4-FFF2-40B4-BE49-F238E27FC236}">
                <a16:creationId xmlns:a16="http://schemas.microsoft.com/office/drawing/2014/main" id="{12870E66-6EAA-48D2-4855-C70E2DADC0E5}"/>
              </a:ext>
            </a:extLst>
          </p:cNvPr>
          <p:cNvSpPr txBox="1"/>
          <p:nvPr/>
        </p:nvSpPr>
        <p:spPr>
          <a:xfrm rot="8193147">
            <a:off x="2210831" y="4485331"/>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1" name="テキスト ボックス 80">
            <a:extLst>
              <a:ext uri="{FF2B5EF4-FFF2-40B4-BE49-F238E27FC236}">
                <a16:creationId xmlns:a16="http://schemas.microsoft.com/office/drawing/2014/main" id="{1C61C92E-0D71-776C-3A26-BBF92F1F624D}"/>
              </a:ext>
            </a:extLst>
          </p:cNvPr>
          <p:cNvSpPr txBox="1"/>
          <p:nvPr/>
        </p:nvSpPr>
        <p:spPr>
          <a:xfrm rot="8193147">
            <a:off x="2257986" y="4679540"/>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2" name="テキスト ボックス 81">
            <a:extLst>
              <a:ext uri="{FF2B5EF4-FFF2-40B4-BE49-F238E27FC236}">
                <a16:creationId xmlns:a16="http://schemas.microsoft.com/office/drawing/2014/main" id="{1BE7E90A-0144-4B0C-28BD-7586A3FFF2FC}"/>
              </a:ext>
            </a:extLst>
          </p:cNvPr>
          <p:cNvSpPr txBox="1"/>
          <p:nvPr/>
        </p:nvSpPr>
        <p:spPr>
          <a:xfrm rot="8193147">
            <a:off x="2043525" y="4601055"/>
            <a:ext cx="277385" cy="307777"/>
          </a:xfrm>
          <a:prstGeom prst="rect">
            <a:avLst/>
          </a:prstGeom>
          <a:noFill/>
        </p:spPr>
        <p:txBody>
          <a:bodyPr wrap="square" rtlCol="0">
            <a:spAutoFit/>
          </a:bodyPr>
          <a:lstStyle/>
          <a:p>
            <a:pPr algn="l"/>
            <a:r>
              <a:rPr kumimoji="1" lang="ja-JP" altLang="en-US" sz="1400" dirty="0">
                <a:solidFill>
                  <a:srgbClr val="FF0000"/>
                </a:solidFill>
                <a:latin typeface="メイリオ" panose="020B0604030504040204" pitchFamily="50" charset="-128"/>
                <a:ea typeface="メイリオ" panose="020B0604030504040204" pitchFamily="50" charset="-128"/>
              </a:rPr>
              <a:t>●</a:t>
            </a:r>
          </a:p>
        </p:txBody>
      </p:sp>
      <p:sp>
        <p:nvSpPr>
          <p:cNvPr id="86" name="テキスト ボックス 85">
            <a:extLst>
              <a:ext uri="{FF2B5EF4-FFF2-40B4-BE49-F238E27FC236}">
                <a16:creationId xmlns:a16="http://schemas.microsoft.com/office/drawing/2014/main" id="{F6859C02-5C50-2FEE-3887-8D1D37B8EFCA}"/>
              </a:ext>
            </a:extLst>
          </p:cNvPr>
          <p:cNvSpPr txBox="1"/>
          <p:nvPr/>
        </p:nvSpPr>
        <p:spPr>
          <a:xfrm>
            <a:off x="308263" y="108518"/>
            <a:ext cx="10854253"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バイプロット：主成分空間での意味解釈を与えるベクトル</a:t>
            </a:r>
          </a:p>
        </p:txBody>
      </p:sp>
      <p:sp>
        <p:nvSpPr>
          <p:cNvPr id="88" name="テキスト ボックス 87">
            <a:extLst>
              <a:ext uri="{FF2B5EF4-FFF2-40B4-BE49-F238E27FC236}">
                <a16:creationId xmlns:a16="http://schemas.microsoft.com/office/drawing/2014/main" id="{5FC8CFDA-C446-F59A-DCC4-A404AE7965BA}"/>
              </a:ext>
            </a:extLst>
          </p:cNvPr>
          <p:cNvSpPr txBox="1"/>
          <p:nvPr/>
        </p:nvSpPr>
        <p:spPr>
          <a:xfrm>
            <a:off x="703243" y="5951332"/>
            <a:ext cx="5032147" cy="646331"/>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意味解釈できる</a:t>
            </a:r>
            <a:endParaRPr kumimoji="1" lang="en-US" altLang="ja-JP" dirty="0">
              <a:latin typeface="メイリオ" panose="020B0604030504040204" pitchFamily="50" charset="-128"/>
              <a:ea typeface="メイリオ" panose="020B0604030504040204" pitchFamily="50" charset="-128"/>
            </a:endParaRPr>
          </a:p>
          <a:p>
            <a:pPr algn="l"/>
            <a:r>
              <a:rPr kumimoji="1" lang="ja-JP" altLang="en-US" dirty="0">
                <a:latin typeface="メイリオ" panose="020B0604030504040204" pitchFamily="50" charset="-128"/>
                <a:ea typeface="メイリオ" panose="020B0604030504040204" pitchFamily="50" charset="-128"/>
              </a:rPr>
              <a:t>　例　</a:t>
            </a:r>
            <a:r>
              <a:rPr kumimoji="1" lang="ja-JP" altLang="en-US" dirty="0">
                <a:solidFill>
                  <a:srgbClr val="FF0000"/>
                </a:solidFill>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：シューは、カスタードに特徴がある</a:t>
            </a:r>
          </a:p>
        </p:txBody>
      </p:sp>
      <p:cxnSp>
        <p:nvCxnSpPr>
          <p:cNvPr id="11" name="直線矢印コネクタ 10">
            <a:extLst>
              <a:ext uri="{FF2B5EF4-FFF2-40B4-BE49-F238E27FC236}">
                <a16:creationId xmlns:a16="http://schemas.microsoft.com/office/drawing/2014/main" id="{B05C2FCE-6942-FB18-2E01-C8D6986AB0DE}"/>
              </a:ext>
            </a:extLst>
          </p:cNvPr>
          <p:cNvCxnSpPr/>
          <p:nvPr/>
        </p:nvCxnSpPr>
        <p:spPr>
          <a:xfrm>
            <a:off x="8215830" y="4773355"/>
            <a:ext cx="1581190" cy="58123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a:extLst>
              <a:ext uri="{FF2B5EF4-FFF2-40B4-BE49-F238E27FC236}">
                <a16:creationId xmlns:a16="http://schemas.microsoft.com/office/drawing/2014/main" id="{4AB2A62A-E666-3568-34CB-5F12D6662645}"/>
              </a:ext>
            </a:extLst>
          </p:cNvPr>
          <p:cNvCxnSpPr>
            <a:cxnSpLocks/>
          </p:cNvCxnSpPr>
          <p:nvPr/>
        </p:nvCxnSpPr>
        <p:spPr>
          <a:xfrm flipV="1">
            <a:off x="8217668" y="3750363"/>
            <a:ext cx="451711" cy="101022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5D25F3B0-3DDD-B8C6-74AB-F1901B250607}"/>
              </a:ext>
            </a:extLst>
          </p:cNvPr>
          <p:cNvCxnSpPr>
            <a:cxnSpLocks/>
          </p:cNvCxnSpPr>
          <p:nvPr/>
        </p:nvCxnSpPr>
        <p:spPr>
          <a:xfrm flipH="1">
            <a:off x="7538617" y="4789537"/>
            <a:ext cx="657923" cy="3584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テキスト ボックス 24">
            <a:extLst>
              <a:ext uri="{FF2B5EF4-FFF2-40B4-BE49-F238E27FC236}">
                <a16:creationId xmlns:a16="http://schemas.microsoft.com/office/drawing/2014/main" id="{5AD8A52A-4A58-8561-84CE-F6AC5C3ACFAA}"/>
              </a:ext>
            </a:extLst>
          </p:cNvPr>
          <p:cNvSpPr txBox="1"/>
          <p:nvPr/>
        </p:nvSpPr>
        <p:spPr>
          <a:xfrm>
            <a:off x="8593547" y="3508643"/>
            <a:ext cx="923330"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sp>
        <p:nvSpPr>
          <p:cNvPr id="26" name="テキスト ボックス 25">
            <a:extLst>
              <a:ext uri="{FF2B5EF4-FFF2-40B4-BE49-F238E27FC236}">
                <a16:creationId xmlns:a16="http://schemas.microsoft.com/office/drawing/2014/main" id="{4C0EEDAA-9F30-3192-BF6F-4D0FEFDE0618}"/>
              </a:ext>
            </a:extLst>
          </p:cNvPr>
          <p:cNvSpPr txBox="1"/>
          <p:nvPr/>
        </p:nvSpPr>
        <p:spPr>
          <a:xfrm>
            <a:off x="9561006" y="5367360"/>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36" name="テキスト ボックス 35">
            <a:extLst>
              <a:ext uri="{FF2B5EF4-FFF2-40B4-BE49-F238E27FC236}">
                <a16:creationId xmlns:a16="http://schemas.microsoft.com/office/drawing/2014/main" id="{4C34872D-411D-ABD5-01BA-0824E0637494}"/>
              </a:ext>
            </a:extLst>
          </p:cNvPr>
          <p:cNvSpPr txBox="1"/>
          <p:nvPr/>
        </p:nvSpPr>
        <p:spPr>
          <a:xfrm>
            <a:off x="6818063" y="5115520"/>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p>
        </p:txBody>
      </p:sp>
      <p:graphicFrame>
        <p:nvGraphicFramePr>
          <p:cNvPr id="74" name="表 73">
            <a:extLst>
              <a:ext uri="{FF2B5EF4-FFF2-40B4-BE49-F238E27FC236}">
                <a16:creationId xmlns:a16="http://schemas.microsoft.com/office/drawing/2014/main" id="{815E56CE-0B71-81F1-07BA-7CFDFB576565}"/>
              </a:ext>
            </a:extLst>
          </p:cNvPr>
          <p:cNvGraphicFramePr>
            <a:graphicFrameLocks noGrp="1"/>
          </p:cNvGraphicFramePr>
          <p:nvPr>
            <p:extLst>
              <p:ext uri="{D42A27DB-BD31-4B8C-83A1-F6EECF244321}">
                <p14:modId xmlns:p14="http://schemas.microsoft.com/office/powerpoint/2010/main" val="55417991"/>
              </p:ext>
            </p:extLst>
          </p:nvPr>
        </p:nvGraphicFramePr>
        <p:xfrm>
          <a:off x="436262" y="1555135"/>
          <a:ext cx="10998586" cy="1097280"/>
        </p:xfrm>
        <a:graphic>
          <a:graphicData uri="http://schemas.openxmlformats.org/drawingml/2006/table">
            <a:tbl>
              <a:tblPr firstRow="1" bandRow="1">
                <a:tableStyleId>{5940675A-B579-460E-94D1-54222C63F5DA}</a:tableStyleId>
              </a:tblPr>
              <a:tblGrid>
                <a:gridCol w="1098954">
                  <a:extLst>
                    <a:ext uri="{9D8B030D-6E8A-4147-A177-3AD203B41FA5}">
                      <a16:colId xmlns:a16="http://schemas.microsoft.com/office/drawing/2014/main" val="2318603316"/>
                    </a:ext>
                  </a:extLst>
                </a:gridCol>
                <a:gridCol w="2709333">
                  <a:extLst>
                    <a:ext uri="{9D8B030D-6E8A-4147-A177-3AD203B41FA5}">
                      <a16:colId xmlns:a16="http://schemas.microsoft.com/office/drawing/2014/main" val="496486554"/>
                    </a:ext>
                  </a:extLst>
                </a:gridCol>
                <a:gridCol w="7190299">
                  <a:extLst>
                    <a:ext uri="{9D8B030D-6E8A-4147-A177-3AD203B41FA5}">
                      <a16:colId xmlns:a16="http://schemas.microsoft.com/office/drawing/2014/main" val="1367369097"/>
                    </a:ext>
                  </a:extLst>
                </a:gridCol>
              </a:tblGrid>
              <a:tr h="300329">
                <a:tc>
                  <a:txBody>
                    <a:bodyPr/>
                    <a:lstStyle/>
                    <a:p>
                      <a:endParaRPr kumimoji="1" lang="ja-JP" altLang="en-US" dirty="0">
                        <a:latin typeface="メイリオ" panose="020B0604030504040204" pitchFamily="50" charset="-128"/>
                        <a:ea typeface="メイリオ" panose="020B0604030504040204" pitchFamily="50" charset="-128"/>
                      </a:endParaRPr>
                    </a:p>
                  </a:txBody>
                  <a:tcPr/>
                </a:tc>
                <a:tc>
                  <a:txBody>
                    <a:bodyPr/>
                    <a:lstStyle/>
                    <a:p>
                      <a:pPr algn="ctr"/>
                      <a:r>
                        <a:rPr kumimoji="1" lang="ja-JP" altLang="en-US" dirty="0">
                          <a:latin typeface="メイリオ" panose="020B0604030504040204" pitchFamily="50" charset="-128"/>
                          <a:ea typeface="メイリオ" panose="020B0604030504040204" pitchFamily="50" charset="-128"/>
                        </a:rPr>
                        <a:t>データ空間</a:t>
                      </a:r>
                    </a:p>
                  </a:txBody>
                  <a:tcPr/>
                </a:tc>
                <a:tc>
                  <a:txBody>
                    <a:bodyPr/>
                    <a:lstStyle/>
                    <a:p>
                      <a:pPr algn="ctr"/>
                      <a:r>
                        <a:rPr kumimoji="1" lang="ja-JP" altLang="en-US" dirty="0">
                          <a:latin typeface="メイリオ" panose="020B0604030504040204" pitchFamily="50" charset="-128"/>
                          <a:ea typeface="メイリオ" panose="020B0604030504040204" pitchFamily="50" charset="-128"/>
                        </a:rPr>
                        <a:t>主成分空間</a:t>
                      </a:r>
                    </a:p>
                  </a:txBody>
                  <a:tcPr/>
                </a:tc>
                <a:extLst>
                  <a:ext uri="{0D108BD9-81ED-4DB2-BD59-A6C34878D82A}">
                    <a16:rowId xmlns:a16="http://schemas.microsoft.com/office/drawing/2014/main" val="1082333251"/>
                  </a:ext>
                </a:extLst>
              </a:tr>
              <a:tr h="300329">
                <a:tc>
                  <a:txBody>
                    <a:bodyPr/>
                    <a:lstStyle/>
                    <a:p>
                      <a:r>
                        <a:rPr kumimoji="1" lang="en-US" altLang="ja-JP" dirty="0">
                          <a:latin typeface="メイリオ" panose="020B0604030504040204" pitchFamily="50" charset="-128"/>
                          <a:ea typeface="メイリオ" panose="020B0604030504040204" pitchFamily="50" charset="-128"/>
                        </a:rPr>
                        <a:t>PC1</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主にカスタードの方向</a:t>
                      </a:r>
                    </a:p>
                  </a:txBody>
                  <a:tcPr/>
                </a:tc>
                <a:tc>
                  <a:txBody>
                    <a:bodyPr/>
                    <a:lstStyle/>
                    <a:p>
                      <a:r>
                        <a:rPr kumimoji="1" lang="ja-JP" altLang="en-US" dirty="0">
                          <a:latin typeface="メイリオ" panose="020B0604030504040204" pitchFamily="50" charset="-128"/>
                          <a:ea typeface="メイリオ" panose="020B0604030504040204" pitchFamily="50" charset="-128"/>
                        </a:rPr>
                        <a:t>カスタードらしさの領域（バイプロット</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カスタード方向）</a:t>
                      </a:r>
                    </a:p>
                  </a:txBody>
                  <a:tcPr/>
                </a:tc>
                <a:extLst>
                  <a:ext uri="{0D108BD9-81ED-4DB2-BD59-A6C34878D82A}">
                    <a16:rowId xmlns:a16="http://schemas.microsoft.com/office/drawing/2014/main" val="3238199990"/>
                  </a:ext>
                </a:extLst>
              </a:tr>
              <a:tr h="300329">
                <a:tc>
                  <a:txBody>
                    <a:bodyPr/>
                    <a:lstStyle/>
                    <a:p>
                      <a:r>
                        <a:rPr kumimoji="1" lang="en-US" altLang="ja-JP" dirty="0">
                          <a:latin typeface="メイリオ" panose="020B0604030504040204" pitchFamily="50" charset="-128"/>
                          <a:ea typeface="メイリオ" panose="020B0604030504040204" pitchFamily="50" charset="-128"/>
                        </a:rPr>
                        <a:t>PC2</a:t>
                      </a:r>
                      <a:endParaRPr kumimoji="1" lang="ja-JP" altLang="en-US" dirty="0">
                        <a:latin typeface="メイリオ" panose="020B0604030504040204" pitchFamily="50" charset="-128"/>
                        <a:ea typeface="メイリオ" panose="020B0604030504040204" pitchFamily="50" charset="-128"/>
                      </a:endParaRPr>
                    </a:p>
                  </a:txBody>
                  <a:tcPr/>
                </a:tc>
                <a:tc>
                  <a:txBody>
                    <a:bodyPr/>
                    <a:lstStyle/>
                    <a:p>
                      <a:r>
                        <a:rPr kumimoji="1" lang="ja-JP" altLang="en-US" dirty="0">
                          <a:latin typeface="メイリオ" panose="020B0604030504040204" pitchFamily="50" charset="-128"/>
                          <a:ea typeface="メイリオ" panose="020B0604030504040204" pitchFamily="50" charset="-128"/>
                        </a:rPr>
                        <a:t>主にカラメルの方向</a:t>
                      </a:r>
                    </a:p>
                  </a:txBody>
                  <a:tcPr/>
                </a:tc>
                <a:tc>
                  <a:txBody>
                    <a:bodyPr/>
                    <a:lstStyle/>
                    <a:p>
                      <a:r>
                        <a:rPr kumimoji="1" lang="ja-JP" altLang="en-US" dirty="0">
                          <a:latin typeface="メイリオ" panose="020B0604030504040204" pitchFamily="50" charset="-128"/>
                          <a:ea typeface="メイリオ" panose="020B0604030504040204" pitchFamily="50" charset="-128"/>
                        </a:rPr>
                        <a:t>カラメルさしさの領域（バイプロット</a:t>
                      </a:r>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カラメル方向）</a:t>
                      </a:r>
                    </a:p>
                  </a:txBody>
                  <a:tcPr/>
                </a:tc>
                <a:extLst>
                  <a:ext uri="{0D108BD9-81ED-4DB2-BD59-A6C34878D82A}">
                    <a16:rowId xmlns:a16="http://schemas.microsoft.com/office/drawing/2014/main" val="802538566"/>
                  </a:ext>
                </a:extLst>
              </a:tr>
            </a:tbl>
          </a:graphicData>
        </a:graphic>
      </p:graphicFrame>
      <p:sp>
        <p:nvSpPr>
          <p:cNvPr id="84" name="テキスト ボックス 83">
            <a:extLst>
              <a:ext uri="{FF2B5EF4-FFF2-40B4-BE49-F238E27FC236}">
                <a16:creationId xmlns:a16="http://schemas.microsoft.com/office/drawing/2014/main" id="{14301430-8B14-DC97-060B-1181E246CB9E}"/>
              </a:ext>
            </a:extLst>
          </p:cNvPr>
          <p:cNvSpPr txBox="1"/>
          <p:nvPr/>
        </p:nvSpPr>
        <p:spPr>
          <a:xfrm>
            <a:off x="6096000" y="5590799"/>
            <a:ext cx="5799438" cy="1015663"/>
          </a:xfrm>
          <a:prstGeom prst="rect">
            <a:avLst/>
          </a:prstGeom>
          <a:noFill/>
        </p:spPr>
        <p:txBody>
          <a:bodyPr wrap="square" rtlCol="0">
            <a:spAutoFit/>
          </a:bodyPr>
          <a:lstStyle/>
          <a:p>
            <a:pPr algn="l"/>
            <a:r>
              <a:rPr kumimoji="1" lang="ja-JP" altLang="en-US" sz="2000" dirty="0">
                <a:solidFill>
                  <a:srgbClr val="FF0000"/>
                </a:solidFill>
                <a:latin typeface="メイリオ" panose="020B0604030504040204" pitchFamily="50" charset="-128"/>
                <a:ea typeface="メイリオ" panose="020B0604030504040204" pitchFamily="50" charset="-128"/>
              </a:rPr>
              <a:t>バイプロットは、データ空間での</a:t>
            </a:r>
            <a:r>
              <a:rPr kumimoji="1" lang="en-US" altLang="ja-JP" sz="2000" dirty="0">
                <a:solidFill>
                  <a:srgbClr val="FF0000"/>
                </a:solidFill>
                <a:latin typeface="メイリオ" panose="020B0604030504040204" pitchFamily="50" charset="-128"/>
                <a:ea typeface="メイリオ" panose="020B0604030504040204" pitchFamily="50" charset="-128"/>
              </a:rPr>
              <a:t>PC1,PC2</a:t>
            </a:r>
            <a:r>
              <a:rPr kumimoji="1" lang="ja-JP" altLang="en-US" sz="2000" dirty="0">
                <a:solidFill>
                  <a:srgbClr val="FF0000"/>
                </a:solidFill>
                <a:latin typeface="メイリオ" panose="020B0604030504040204" pitchFamily="50" charset="-128"/>
                <a:ea typeface="メイリオ" panose="020B0604030504040204" pitchFamily="50" charset="-128"/>
              </a:rPr>
              <a:t>との近似性を示しているように見える（</a:t>
            </a:r>
            <a:r>
              <a:rPr kumimoji="1" lang="ja-JP" altLang="en-US" sz="2000" b="1" dirty="0">
                <a:solidFill>
                  <a:srgbClr val="FF0000"/>
                </a:solidFill>
                <a:latin typeface="メイリオ" panose="020B0604030504040204" pitchFamily="50" charset="-128"/>
                <a:ea typeface="メイリオ" panose="020B0604030504040204" pitchFamily="50" charset="-128"/>
              </a:rPr>
              <a:t>近いほどバイプロットベクトルが長い</a:t>
            </a:r>
            <a:r>
              <a:rPr kumimoji="1" lang="ja-JP" altLang="en-US" sz="2000" dirty="0">
                <a:solidFill>
                  <a:srgbClr val="FF0000"/>
                </a:solidFill>
                <a:latin typeface="メイリオ" panose="020B0604030504040204" pitchFamily="50" charset="-128"/>
                <a:ea typeface="メイリオ" panose="020B0604030504040204" pitchFamily="50" charset="-128"/>
              </a:rPr>
              <a:t>）</a:t>
            </a:r>
          </a:p>
        </p:txBody>
      </p:sp>
      <p:sp>
        <p:nvSpPr>
          <p:cNvPr id="10" name="テキスト ボックス 9">
            <a:extLst>
              <a:ext uri="{FF2B5EF4-FFF2-40B4-BE49-F238E27FC236}">
                <a16:creationId xmlns:a16="http://schemas.microsoft.com/office/drawing/2014/main" id="{F212BC16-B420-7BD2-BA17-FFF54D27C703}"/>
              </a:ext>
            </a:extLst>
          </p:cNvPr>
          <p:cNvSpPr txBox="1"/>
          <p:nvPr/>
        </p:nvSpPr>
        <p:spPr>
          <a:xfrm>
            <a:off x="354457" y="591571"/>
            <a:ext cx="11583969" cy="1200329"/>
          </a:xfrm>
          <a:prstGeom prst="rect">
            <a:avLst/>
          </a:prstGeom>
          <a:noFill/>
        </p:spPr>
        <p:txBody>
          <a:bodyPr wrap="square" rtlCol="0">
            <a:spAutoFit/>
          </a:bodyPr>
          <a:lstStyle/>
          <a:p>
            <a:pPr algn="l"/>
            <a:r>
              <a:rPr kumimoji="1" lang="ja-JP" altLang="en-US" dirty="0">
                <a:latin typeface="メイリオ" panose="020B0604030504040204" pitchFamily="50" charset="-128"/>
                <a:ea typeface="メイリオ" panose="020B0604030504040204" pitchFamily="50" charset="-128"/>
              </a:rPr>
              <a:t>主成分負荷量：各変数が新たに抽出された主成分にどれだけ寄与しているのかを数値で示します</a:t>
            </a:r>
            <a:endParaRPr kumimoji="1" lang="en-US" altLang="ja-JP" sz="1200" dirty="0">
              <a:latin typeface="メイリオ" panose="020B0604030504040204" pitchFamily="50" charset="-128"/>
              <a:ea typeface="メイリオ" panose="020B0604030504040204" pitchFamily="50" charset="-128"/>
            </a:endParaRPr>
          </a:p>
          <a:p>
            <a:pPr algn="l"/>
            <a:r>
              <a:rPr kumimoji="1" lang="en-US" altLang="ja-JP" sz="1200" dirty="0">
                <a:latin typeface="メイリオ" panose="020B0604030504040204" pitchFamily="50" charset="-128"/>
                <a:ea typeface="メイリオ" panose="020B0604030504040204" pitchFamily="50" charset="-128"/>
                <a:hlinkClick r:id="rId2"/>
              </a:rPr>
              <a:t>https://aismiley.co.jp/ai_news/what-is-pca/#:~:text=%E4%B8%BB%E6%88%90%E5%88%86%E8%B2%A0%E8%8D%B7%E9%87%8F%E3%81%AF,%E3%81%84%E3%82%8B%E3%81%93%E3%81%A8%E3%82%92%E7%A4%BA%E3%81%97%E3%81%BE%E3%81%99%E3%80%82</a:t>
            </a:r>
            <a:endParaRPr kumimoji="1" lang="en-US" altLang="ja-JP" sz="1200"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Tree>
    <p:extLst>
      <p:ext uri="{BB962C8B-B14F-4D97-AF65-F5344CB8AC3E}">
        <p14:creationId xmlns:p14="http://schemas.microsoft.com/office/powerpoint/2010/main" val="37882830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テキスト ボックス 42">
            <a:extLst>
              <a:ext uri="{FF2B5EF4-FFF2-40B4-BE49-F238E27FC236}">
                <a16:creationId xmlns:a16="http://schemas.microsoft.com/office/drawing/2014/main" id="{CAB296AF-E2EC-A4F3-6F9E-94DD0A4BC95E}"/>
              </a:ext>
            </a:extLst>
          </p:cNvPr>
          <p:cNvSpPr txBox="1"/>
          <p:nvPr/>
        </p:nvSpPr>
        <p:spPr>
          <a:xfrm>
            <a:off x="448792" y="889576"/>
            <a:ext cx="10187404" cy="707886"/>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データ空間での軸（カスタード，カラメル，生クリーム）を主成分空間に</a:t>
            </a:r>
            <a:r>
              <a:rPr kumimoji="1" lang="ja-JP" altLang="en-US" sz="2000" b="1" dirty="0">
                <a:latin typeface="メイリオ" panose="020B0604030504040204" pitchFamily="50" charset="-128"/>
                <a:ea typeface="メイリオ" panose="020B0604030504040204" pitchFamily="50" charset="-128"/>
              </a:rPr>
              <a:t>射影</a:t>
            </a:r>
            <a:r>
              <a:rPr kumimoji="1" lang="ja-JP" altLang="en-US" sz="2000" dirty="0">
                <a:latin typeface="メイリオ" panose="020B0604030504040204" pitchFamily="50" charset="-128"/>
                <a:ea typeface="メイリオ" panose="020B0604030504040204" pitchFamily="50" charset="-128"/>
              </a:rPr>
              <a:t>したもの</a:t>
            </a:r>
            <a:endParaRPr kumimoji="1" lang="en-US" altLang="ja-JP" sz="2000" dirty="0">
              <a:latin typeface="メイリオ" panose="020B0604030504040204" pitchFamily="50" charset="-128"/>
              <a:ea typeface="メイリオ" panose="020B0604030504040204" pitchFamily="50" charset="-128"/>
            </a:endParaRPr>
          </a:p>
          <a:p>
            <a:pPr algn="l"/>
            <a:endParaRPr kumimoji="1" lang="ja-JP" altLang="en-US" sz="2000" dirty="0">
              <a:latin typeface="メイリオ" panose="020B0604030504040204" pitchFamily="50" charset="-128"/>
              <a:ea typeface="メイリオ" panose="020B0604030504040204" pitchFamily="50" charset="-128"/>
            </a:endParaRPr>
          </a:p>
        </p:txBody>
      </p:sp>
      <p:sp>
        <p:nvSpPr>
          <p:cNvPr id="2" name="テキスト ボックス 1">
            <a:extLst>
              <a:ext uri="{FF2B5EF4-FFF2-40B4-BE49-F238E27FC236}">
                <a16:creationId xmlns:a16="http://schemas.microsoft.com/office/drawing/2014/main" id="{363E6937-DB21-44A6-A91C-04EB5FFCEAFA}"/>
              </a:ext>
            </a:extLst>
          </p:cNvPr>
          <p:cNvSpPr txBox="1"/>
          <p:nvPr/>
        </p:nvSpPr>
        <p:spPr>
          <a:xfrm>
            <a:off x="366414" y="304801"/>
            <a:ext cx="3877985"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バイプロットの算出</a:t>
            </a:r>
          </a:p>
        </p:txBody>
      </p:sp>
      <p:sp>
        <p:nvSpPr>
          <p:cNvPr id="3" name="正方形/長方形 2">
            <a:extLst>
              <a:ext uri="{FF2B5EF4-FFF2-40B4-BE49-F238E27FC236}">
                <a16:creationId xmlns:a16="http://schemas.microsoft.com/office/drawing/2014/main" id="{65F162D8-FEED-EBF5-2036-585F21639848}"/>
              </a:ext>
            </a:extLst>
          </p:cNvPr>
          <p:cNvSpPr/>
          <p:nvPr/>
        </p:nvSpPr>
        <p:spPr>
          <a:xfrm rot="323160">
            <a:off x="6391738" y="2260200"/>
            <a:ext cx="3697291" cy="312885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テキスト ボックス 3">
            <a:extLst>
              <a:ext uri="{FF2B5EF4-FFF2-40B4-BE49-F238E27FC236}">
                <a16:creationId xmlns:a16="http://schemas.microsoft.com/office/drawing/2014/main" id="{956B99F7-57C2-BEEC-482E-6862A7FAF457}"/>
              </a:ext>
            </a:extLst>
          </p:cNvPr>
          <p:cNvSpPr txBox="1"/>
          <p:nvPr/>
        </p:nvSpPr>
        <p:spPr>
          <a:xfrm>
            <a:off x="3868723" y="4136662"/>
            <a:ext cx="923330"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cxnSp>
        <p:nvCxnSpPr>
          <p:cNvPr id="5" name="直線コネクタ 4">
            <a:extLst>
              <a:ext uri="{FF2B5EF4-FFF2-40B4-BE49-F238E27FC236}">
                <a16:creationId xmlns:a16="http://schemas.microsoft.com/office/drawing/2014/main" id="{406B2627-3739-12CE-F5A2-2648DEF75941}"/>
              </a:ext>
            </a:extLst>
          </p:cNvPr>
          <p:cNvCxnSpPr>
            <a:cxnSpLocks/>
          </p:cNvCxnSpPr>
          <p:nvPr/>
        </p:nvCxnSpPr>
        <p:spPr>
          <a:xfrm>
            <a:off x="2601820" y="1780504"/>
            <a:ext cx="0" cy="140017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0DD2F7D4-C531-2AC7-DF2D-4AC4CE7655BA}"/>
              </a:ext>
            </a:extLst>
          </p:cNvPr>
          <p:cNvCxnSpPr>
            <a:cxnSpLocks/>
          </p:cNvCxnSpPr>
          <p:nvPr/>
        </p:nvCxnSpPr>
        <p:spPr>
          <a:xfrm flipH="1">
            <a:off x="1020670" y="3190204"/>
            <a:ext cx="1581150" cy="862608"/>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7" name="直線コネクタ 6">
            <a:extLst>
              <a:ext uri="{FF2B5EF4-FFF2-40B4-BE49-F238E27FC236}">
                <a16:creationId xmlns:a16="http://schemas.microsoft.com/office/drawing/2014/main" id="{DC7D87DA-5CA4-85CB-DA33-10ECE26DFFAE}"/>
              </a:ext>
            </a:extLst>
          </p:cNvPr>
          <p:cNvCxnSpPr>
            <a:cxnSpLocks/>
          </p:cNvCxnSpPr>
          <p:nvPr/>
        </p:nvCxnSpPr>
        <p:spPr>
          <a:xfrm flipH="1" flipV="1">
            <a:off x="2601820" y="3190204"/>
            <a:ext cx="1581150" cy="97551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8" name="正方形/長方形 7">
            <a:extLst>
              <a:ext uri="{FF2B5EF4-FFF2-40B4-BE49-F238E27FC236}">
                <a16:creationId xmlns:a16="http://schemas.microsoft.com/office/drawing/2014/main" id="{DC12623D-35B2-C17B-CF4D-E3C37F0BEA51}"/>
              </a:ext>
            </a:extLst>
          </p:cNvPr>
          <p:cNvSpPr/>
          <p:nvPr/>
        </p:nvSpPr>
        <p:spPr>
          <a:xfrm rot="19396107">
            <a:off x="2033223" y="2689740"/>
            <a:ext cx="1285355" cy="176492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テキスト ボックス 10">
            <a:extLst>
              <a:ext uri="{FF2B5EF4-FFF2-40B4-BE49-F238E27FC236}">
                <a16:creationId xmlns:a16="http://schemas.microsoft.com/office/drawing/2014/main" id="{60BBE711-DBF0-7E28-C940-D0E14CB0C7A2}"/>
              </a:ext>
            </a:extLst>
          </p:cNvPr>
          <p:cNvSpPr txBox="1"/>
          <p:nvPr/>
        </p:nvSpPr>
        <p:spPr>
          <a:xfrm>
            <a:off x="1433103" y="4048414"/>
            <a:ext cx="668773" cy="400110"/>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PC1</a:t>
            </a:r>
            <a:endParaRPr kumimoji="1" lang="ja-JP" altLang="en-US" sz="2000" dirty="0">
              <a:latin typeface="メイリオ" panose="020B0604030504040204" pitchFamily="50" charset="-128"/>
              <a:ea typeface="メイリオ" panose="020B0604030504040204" pitchFamily="50" charset="-128"/>
            </a:endParaRPr>
          </a:p>
        </p:txBody>
      </p:sp>
      <p:sp>
        <p:nvSpPr>
          <p:cNvPr id="12" name="テキスト ボックス 11">
            <a:extLst>
              <a:ext uri="{FF2B5EF4-FFF2-40B4-BE49-F238E27FC236}">
                <a16:creationId xmlns:a16="http://schemas.microsoft.com/office/drawing/2014/main" id="{AC764AB5-29CD-1DAB-7CFD-F2A5E575430F}"/>
              </a:ext>
            </a:extLst>
          </p:cNvPr>
          <p:cNvSpPr txBox="1"/>
          <p:nvPr/>
        </p:nvSpPr>
        <p:spPr>
          <a:xfrm>
            <a:off x="3538979" y="2978601"/>
            <a:ext cx="668773" cy="400110"/>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PC2</a:t>
            </a:r>
            <a:endParaRPr kumimoji="1" lang="ja-JP" altLang="en-US" sz="2000" dirty="0">
              <a:latin typeface="メイリオ" panose="020B0604030504040204" pitchFamily="50" charset="-128"/>
              <a:ea typeface="メイリオ" panose="020B0604030504040204" pitchFamily="50" charset="-128"/>
            </a:endParaRPr>
          </a:p>
        </p:txBody>
      </p:sp>
      <p:sp>
        <p:nvSpPr>
          <p:cNvPr id="13" name="テキスト ボックス 12">
            <a:extLst>
              <a:ext uri="{FF2B5EF4-FFF2-40B4-BE49-F238E27FC236}">
                <a16:creationId xmlns:a16="http://schemas.microsoft.com/office/drawing/2014/main" id="{C9A87EBF-8273-39F3-7829-A0231FCA6873}"/>
              </a:ext>
            </a:extLst>
          </p:cNvPr>
          <p:cNvSpPr txBox="1"/>
          <p:nvPr/>
        </p:nvSpPr>
        <p:spPr>
          <a:xfrm>
            <a:off x="215916" y="4084218"/>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14" name="テキスト ボックス 13">
            <a:extLst>
              <a:ext uri="{FF2B5EF4-FFF2-40B4-BE49-F238E27FC236}">
                <a16:creationId xmlns:a16="http://schemas.microsoft.com/office/drawing/2014/main" id="{AB984FF9-E546-22C7-2EF4-BE17DC71449D}"/>
              </a:ext>
            </a:extLst>
          </p:cNvPr>
          <p:cNvSpPr txBox="1"/>
          <p:nvPr/>
        </p:nvSpPr>
        <p:spPr>
          <a:xfrm>
            <a:off x="1668846" y="1465774"/>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p>
        </p:txBody>
      </p:sp>
      <p:cxnSp>
        <p:nvCxnSpPr>
          <p:cNvPr id="39" name="直線矢印コネクタ 38">
            <a:extLst>
              <a:ext uri="{FF2B5EF4-FFF2-40B4-BE49-F238E27FC236}">
                <a16:creationId xmlns:a16="http://schemas.microsoft.com/office/drawing/2014/main" id="{3523DC54-ABAC-9A63-5698-967E3FA73991}"/>
              </a:ext>
            </a:extLst>
          </p:cNvPr>
          <p:cNvCxnSpPr>
            <a:cxnSpLocks/>
          </p:cNvCxnSpPr>
          <p:nvPr/>
        </p:nvCxnSpPr>
        <p:spPr>
          <a:xfrm flipV="1">
            <a:off x="2601820" y="3135681"/>
            <a:ext cx="963208" cy="4499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線矢印コネクタ 39">
            <a:extLst>
              <a:ext uri="{FF2B5EF4-FFF2-40B4-BE49-F238E27FC236}">
                <a16:creationId xmlns:a16="http://schemas.microsoft.com/office/drawing/2014/main" id="{DD76D241-4B5D-A48E-659E-873D5D44B474}"/>
              </a:ext>
            </a:extLst>
          </p:cNvPr>
          <p:cNvCxnSpPr>
            <a:cxnSpLocks/>
            <a:endCxn id="11" idx="0"/>
          </p:cNvCxnSpPr>
          <p:nvPr/>
        </p:nvCxnSpPr>
        <p:spPr>
          <a:xfrm flipH="1">
            <a:off x="1767490" y="3190204"/>
            <a:ext cx="834330" cy="85821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5" name="直線矢印コネクタ 44">
            <a:extLst>
              <a:ext uri="{FF2B5EF4-FFF2-40B4-BE49-F238E27FC236}">
                <a16:creationId xmlns:a16="http://schemas.microsoft.com/office/drawing/2014/main" id="{74B32949-68AC-145D-C9FB-BC39080C8205}"/>
              </a:ext>
            </a:extLst>
          </p:cNvPr>
          <p:cNvCxnSpPr>
            <a:cxnSpLocks/>
          </p:cNvCxnSpPr>
          <p:nvPr/>
        </p:nvCxnSpPr>
        <p:spPr>
          <a:xfrm flipH="1" flipV="1">
            <a:off x="6631986" y="3383341"/>
            <a:ext cx="897933" cy="753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7" name="直線矢印コネクタ 46">
            <a:extLst>
              <a:ext uri="{FF2B5EF4-FFF2-40B4-BE49-F238E27FC236}">
                <a16:creationId xmlns:a16="http://schemas.microsoft.com/office/drawing/2014/main" id="{9CF67989-3E7F-D784-4835-CFC3C6FEC665}"/>
              </a:ext>
            </a:extLst>
          </p:cNvPr>
          <p:cNvCxnSpPr>
            <a:cxnSpLocks/>
          </p:cNvCxnSpPr>
          <p:nvPr/>
        </p:nvCxnSpPr>
        <p:spPr>
          <a:xfrm flipV="1">
            <a:off x="7525719" y="3968735"/>
            <a:ext cx="2701993" cy="147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1" name="テキスト ボックス 50">
            <a:extLst>
              <a:ext uri="{FF2B5EF4-FFF2-40B4-BE49-F238E27FC236}">
                <a16:creationId xmlns:a16="http://schemas.microsoft.com/office/drawing/2014/main" id="{7FE75CEB-3381-54E1-918C-5AD16DE819F1}"/>
              </a:ext>
            </a:extLst>
          </p:cNvPr>
          <p:cNvSpPr txBox="1"/>
          <p:nvPr/>
        </p:nvSpPr>
        <p:spPr>
          <a:xfrm>
            <a:off x="5877709" y="1831142"/>
            <a:ext cx="3877985"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わかりやすさのために回転してみる</a:t>
            </a:r>
          </a:p>
        </p:txBody>
      </p:sp>
      <p:cxnSp>
        <p:nvCxnSpPr>
          <p:cNvPr id="54" name="直線コネクタ 53">
            <a:extLst>
              <a:ext uri="{FF2B5EF4-FFF2-40B4-BE49-F238E27FC236}">
                <a16:creationId xmlns:a16="http://schemas.microsoft.com/office/drawing/2014/main" id="{E02B20F7-C5B9-989E-F00D-B60C28C5561A}"/>
              </a:ext>
            </a:extLst>
          </p:cNvPr>
          <p:cNvCxnSpPr>
            <a:cxnSpLocks/>
          </p:cNvCxnSpPr>
          <p:nvPr/>
        </p:nvCxnSpPr>
        <p:spPr>
          <a:xfrm flipH="1">
            <a:off x="7529919" y="2898522"/>
            <a:ext cx="2215969" cy="1217339"/>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BE75857A-41B9-2E12-BFBC-25CB1B99F9F8}"/>
              </a:ext>
            </a:extLst>
          </p:cNvPr>
          <p:cNvCxnSpPr>
            <a:cxnSpLocks/>
          </p:cNvCxnSpPr>
          <p:nvPr/>
        </p:nvCxnSpPr>
        <p:spPr>
          <a:xfrm>
            <a:off x="7159207" y="2946524"/>
            <a:ext cx="372090" cy="1142136"/>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692737F1-48F8-F1CD-D452-CC55CD67543F}"/>
              </a:ext>
            </a:extLst>
          </p:cNvPr>
          <p:cNvCxnSpPr>
            <a:cxnSpLocks/>
          </p:cNvCxnSpPr>
          <p:nvPr/>
        </p:nvCxnSpPr>
        <p:spPr>
          <a:xfrm flipV="1">
            <a:off x="7534119" y="3143220"/>
            <a:ext cx="498299" cy="993442"/>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173985F1-A023-F19E-D0AF-273E6A87A353}"/>
              </a:ext>
            </a:extLst>
          </p:cNvPr>
          <p:cNvSpPr txBox="1"/>
          <p:nvPr/>
        </p:nvSpPr>
        <p:spPr>
          <a:xfrm>
            <a:off x="7768035" y="2853772"/>
            <a:ext cx="1338828"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生クリーム</a:t>
            </a:r>
          </a:p>
        </p:txBody>
      </p:sp>
      <p:sp>
        <p:nvSpPr>
          <p:cNvPr id="65" name="テキスト ボックス 64">
            <a:extLst>
              <a:ext uri="{FF2B5EF4-FFF2-40B4-BE49-F238E27FC236}">
                <a16:creationId xmlns:a16="http://schemas.microsoft.com/office/drawing/2014/main" id="{CC624C39-CD89-AB31-2C0F-396B2A6602A2}"/>
              </a:ext>
            </a:extLst>
          </p:cNvPr>
          <p:cNvSpPr txBox="1"/>
          <p:nvPr/>
        </p:nvSpPr>
        <p:spPr>
          <a:xfrm>
            <a:off x="6755207" y="2676460"/>
            <a:ext cx="923330"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カラメル</a:t>
            </a:r>
          </a:p>
        </p:txBody>
      </p:sp>
      <p:sp>
        <p:nvSpPr>
          <p:cNvPr id="66" name="テキスト ボックス 65">
            <a:extLst>
              <a:ext uri="{FF2B5EF4-FFF2-40B4-BE49-F238E27FC236}">
                <a16:creationId xmlns:a16="http://schemas.microsoft.com/office/drawing/2014/main" id="{43417C99-92BA-D2B5-884A-CC50F723C82A}"/>
              </a:ext>
            </a:extLst>
          </p:cNvPr>
          <p:cNvSpPr txBox="1"/>
          <p:nvPr/>
        </p:nvSpPr>
        <p:spPr>
          <a:xfrm>
            <a:off x="9509863" y="2576773"/>
            <a:ext cx="1154162" cy="276999"/>
          </a:xfrm>
          <a:prstGeom prst="rect">
            <a:avLst/>
          </a:prstGeom>
          <a:noFill/>
        </p:spPr>
        <p:txBody>
          <a:bodyPr wrap="none" lIns="0" tIns="0" rIns="0" bIns="0" rtlCol="0">
            <a:spAutoFit/>
          </a:bodyPr>
          <a:lstStyle/>
          <a:p>
            <a:pPr algn="l"/>
            <a:r>
              <a:rPr kumimoji="1" lang="ja-JP" altLang="en-US" dirty="0">
                <a:latin typeface="メイリオ" panose="020B0604030504040204" pitchFamily="50" charset="-128"/>
                <a:ea typeface="メイリオ" panose="020B0604030504040204" pitchFamily="50" charset="-128"/>
              </a:rPr>
              <a:t>カスタード</a:t>
            </a:r>
          </a:p>
        </p:txBody>
      </p:sp>
      <p:sp>
        <p:nvSpPr>
          <p:cNvPr id="74" name="テキスト ボックス 73">
            <a:extLst>
              <a:ext uri="{FF2B5EF4-FFF2-40B4-BE49-F238E27FC236}">
                <a16:creationId xmlns:a16="http://schemas.microsoft.com/office/drawing/2014/main" id="{BEFC8BDA-0F70-B2E1-3486-ACF73C89D9B8}"/>
              </a:ext>
            </a:extLst>
          </p:cNvPr>
          <p:cNvSpPr txBox="1"/>
          <p:nvPr/>
        </p:nvSpPr>
        <p:spPr>
          <a:xfrm>
            <a:off x="10174761" y="3798788"/>
            <a:ext cx="668773" cy="400110"/>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PC1</a:t>
            </a:r>
            <a:endParaRPr kumimoji="1" lang="ja-JP" altLang="en-US" sz="2000" dirty="0">
              <a:latin typeface="メイリオ" panose="020B0604030504040204" pitchFamily="50" charset="-128"/>
              <a:ea typeface="メイリオ" panose="020B0604030504040204" pitchFamily="50" charset="-128"/>
            </a:endParaRPr>
          </a:p>
        </p:txBody>
      </p:sp>
      <p:sp>
        <p:nvSpPr>
          <p:cNvPr id="75" name="テキスト ボックス 74">
            <a:extLst>
              <a:ext uri="{FF2B5EF4-FFF2-40B4-BE49-F238E27FC236}">
                <a16:creationId xmlns:a16="http://schemas.microsoft.com/office/drawing/2014/main" id="{306C66C6-E914-F5CE-DAF7-94A1481E7C45}"/>
              </a:ext>
            </a:extLst>
          </p:cNvPr>
          <p:cNvSpPr txBox="1"/>
          <p:nvPr/>
        </p:nvSpPr>
        <p:spPr>
          <a:xfrm>
            <a:off x="6073292" y="3130230"/>
            <a:ext cx="668773" cy="400110"/>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PC2</a:t>
            </a:r>
            <a:endParaRPr kumimoji="1" lang="ja-JP" altLang="en-US" sz="2000" dirty="0">
              <a:latin typeface="メイリオ" panose="020B0604030504040204" pitchFamily="50" charset="-128"/>
              <a:ea typeface="メイリオ" panose="020B0604030504040204" pitchFamily="50" charset="-128"/>
            </a:endParaRPr>
          </a:p>
        </p:txBody>
      </p:sp>
      <p:sp>
        <p:nvSpPr>
          <p:cNvPr id="76" name="テキスト ボックス 75">
            <a:extLst>
              <a:ext uri="{FF2B5EF4-FFF2-40B4-BE49-F238E27FC236}">
                <a16:creationId xmlns:a16="http://schemas.microsoft.com/office/drawing/2014/main" id="{1C5D6020-0F39-3699-6650-BB5402F164D1}"/>
              </a:ext>
            </a:extLst>
          </p:cNvPr>
          <p:cNvSpPr txBox="1"/>
          <p:nvPr/>
        </p:nvSpPr>
        <p:spPr>
          <a:xfrm>
            <a:off x="5901183" y="1441298"/>
            <a:ext cx="4185761"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データ空間（３次元）を回転</a:t>
            </a:r>
          </a:p>
        </p:txBody>
      </p:sp>
      <p:cxnSp>
        <p:nvCxnSpPr>
          <p:cNvPr id="78" name="直線コネクタ 77">
            <a:extLst>
              <a:ext uri="{FF2B5EF4-FFF2-40B4-BE49-F238E27FC236}">
                <a16:creationId xmlns:a16="http://schemas.microsoft.com/office/drawing/2014/main" id="{8FF714F6-5DD0-2E8F-F5A0-86993A0F84E5}"/>
              </a:ext>
            </a:extLst>
          </p:cNvPr>
          <p:cNvCxnSpPr>
            <a:cxnSpLocks/>
          </p:cNvCxnSpPr>
          <p:nvPr/>
        </p:nvCxnSpPr>
        <p:spPr>
          <a:xfrm>
            <a:off x="9745888" y="2946524"/>
            <a:ext cx="0" cy="7041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8FB837D7-F124-7D16-0F8D-B6E5092A000D}"/>
              </a:ext>
            </a:extLst>
          </p:cNvPr>
          <p:cNvCxnSpPr>
            <a:cxnSpLocks/>
          </p:cNvCxnSpPr>
          <p:nvPr/>
        </p:nvCxnSpPr>
        <p:spPr>
          <a:xfrm>
            <a:off x="7159207" y="2946524"/>
            <a:ext cx="0" cy="65175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5ECF82A3-82E2-DCD3-B37A-37ED0FEFA176}"/>
              </a:ext>
            </a:extLst>
          </p:cNvPr>
          <p:cNvCxnSpPr>
            <a:cxnSpLocks/>
          </p:cNvCxnSpPr>
          <p:nvPr/>
        </p:nvCxnSpPr>
        <p:spPr>
          <a:xfrm>
            <a:off x="8032418" y="3185564"/>
            <a:ext cx="0" cy="46514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7" name="矢印: 右 86">
            <a:extLst>
              <a:ext uri="{FF2B5EF4-FFF2-40B4-BE49-F238E27FC236}">
                <a16:creationId xmlns:a16="http://schemas.microsoft.com/office/drawing/2014/main" id="{867CE4B8-1A53-1A12-8AB8-0F80F1667EF6}"/>
              </a:ext>
            </a:extLst>
          </p:cNvPr>
          <p:cNvSpPr/>
          <p:nvPr/>
        </p:nvSpPr>
        <p:spPr>
          <a:xfrm>
            <a:off x="5072640" y="2576773"/>
            <a:ext cx="541390" cy="80656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C6B64A02-BBCF-67AB-35D0-55DB651D0276}"/>
                  </a:ext>
                </a:extLst>
              </p:cNvPr>
              <p:cNvSpPr txBox="1"/>
              <p:nvPr/>
            </p:nvSpPr>
            <p:spPr>
              <a:xfrm>
                <a:off x="5950612" y="4557292"/>
                <a:ext cx="5745880" cy="923330"/>
              </a:xfrm>
              <a:prstGeom prst="rect">
                <a:avLst/>
              </a:prstGeom>
              <a:noFill/>
            </p:spPr>
            <p:txBody>
              <a:bodyPr wrap="square" rtlCol="0">
                <a:spAutoFit/>
              </a:bodyPr>
              <a:lstStyle/>
              <a:p>
                <a:pPr algn="l"/>
                <a:r>
                  <a:rPr kumimoji="1" lang="ja-JP" altLang="en-US" b="1" dirty="0">
                    <a:latin typeface="メイリオ" panose="020B0604030504040204" pitchFamily="50" charset="-128"/>
                    <a:ea typeface="メイリオ" panose="020B0604030504040204" pitchFamily="50" charset="-128"/>
                  </a:rPr>
                  <a:t>射影</a:t>
                </a:r>
                <a:r>
                  <a:rPr kumimoji="1" lang="ja-JP" altLang="en-US" dirty="0">
                    <a:latin typeface="メイリオ" panose="020B0604030504040204" pitchFamily="50" charset="-128"/>
                    <a:ea typeface="メイリオ" panose="020B0604030504040204" pitchFamily="50" charset="-128"/>
                  </a:rPr>
                  <a:t>：カスタード，カラメル，生クリーム軸（単位ベクトルとする）から</a:t>
                </a:r>
                <a:r>
                  <a:rPr kumimoji="1" lang="en-US" altLang="ja-JP" dirty="0">
                    <a:latin typeface="メイリオ" panose="020B0604030504040204" pitchFamily="50" charset="-128"/>
                    <a:ea typeface="メイリオ" panose="020B0604030504040204" pitchFamily="50" charset="-128"/>
                  </a:rPr>
                  <a:t>PC1,PC2</a:t>
                </a:r>
                <a:r>
                  <a:rPr kumimoji="1" lang="ja-JP" altLang="en-US" dirty="0">
                    <a:latin typeface="メイリオ" panose="020B0604030504040204" pitchFamily="50" charset="-128"/>
                    <a:ea typeface="メイリオ" panose="020B0604030504040204" pitchFamily="50" charset="-128"/>
                  </a:rPr>
                  <a:t>平面に垂線を下ろす</a:t>
                </a:r>
                <a14:m>
                  <m:oMath xmlns:m="http://schemas.openxmlformats.org/officeDocument/2006/math">
                    <m:sSub>
                      <m:sSubPr>
                        <m:ctrlPr>
                          <a:rPr kumimoji="1" lang="en-US" altLang="ja-JP"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m:t>
                        </m:r>
                        <m:r>
                          <a:rPr kumimoji="1" lang="en-US" altLang="ja-JP" b="0" i="1" smtClean="0">
                            <a:latin typeface="Cambria Math" panose="02040503050406030204" pitchFamily="18" charset="0"/>
                            <a:ea typeface="メイリオ" panose="020B0604030504040204" pitchFamily="50" charset="-128"/>
                          </a:rPr>
                          <m:t>𝑝</m:t>
                        </m:r>
                      </m:e>
                      <m:sub>
                        <m:r>
                          <a:rPr kumimoji="1" lang="en-US" altLang="ja-JP" b="0" i="1" smtClean="0">
                            <a:latin typeface="Cambria Math" panose="02040503050406030204" pitchFamily="18" charset="0"/>
                            <a:ea typeface="メイリオ" panose="020B0604030504040204" pitchFamily="50" charset="-128"/>
                          </a:rPr>
                          <m:t>1</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𝑝</m:t>
                        </m:r>
                      </m:e>
                      <m:sub>
                        <m:r>
                          <a:rPr kumimoji="1" lang="en-US" altLang="ja-JP" b="0" i="1" smtClean="0">
                            <a:latin typeface="Cambria Math" panose="02040503050406030204" pitchFamily="18" charset="0"/>
                            <a:ea typeface="メイリオ" panose="020B0604030504040204" pitchFamily="50" charset="-128"/>
                          </a:rPr>
                          <m:t>2</m:t>
                        </m:r>
                      </m:sub>
                    </m:sSub>
                    <m:r>
                      <a:rPr kumimoji="1" lang="en-US" altLang="ja-JP" b="0" i="1" smtClean="0">
                        <a:latin typeface="Cambria Math" panose="02040503050406030204" pitchFamily="18" charset="0"/>
                        <a:ea typeface="メイリオ" panose="020B0604030504040204" pitchFamily="50" charset="-128"/>
                      </a:rPr>
                      <m:t>,</m:t>
                    </m:r>
                    <m:sSub>
                      <m:sSubPr>
                        <m:ctrlPr>
                          <a:rPr kumimoji="1" lang="en-US" altLang="ja-JP" b="0" i="1" smtClean="0">
                            <a:latin typeface="Cambria Math" panose="02040503050406030204" pitchFamily="18" charset="0"/>
                            <a:ea typeface="メイリオ" panose="020B0604030504040204" pitchFamily="50" charset="-128"/>
                          </a:rPr>
                        </m:ctrlPr>
                      </m:sSubPr>
                      <m:e>
                        <m:r>
                          <a:rPr kumimoji="1" lang="en-US" altLang="ja-JP" b="0" i="1" smtClean="0">
                            <a:latin typeface="Cambria Math" panose="02040503050406030204" pitchFamily="18" charset="0"/>
                            <a:ea typeface="メイリオ" panose="020B0604030504040204" pitchFamily="50" charset="-128"/>
                          </a:rPr>
                          <m:t>𝑝</m:t>
                        </m:r>
                      </m:e>
                      <m:sub>
                        <m:r>
                          <a:rPr kumimoji="1" lang="en-US" altLang="ja-JP" b="0" i="1" smtClean="0">
                            <a:latin typeface="Cambria Math" panose="02040503050406030204" pitchFamily="18" charset="0"/>
                            <a:ea typeface="メイリオ" panose="020B0604030504040204" pitchFamily="50" charset="-128"/>
                          </a:rPr>
                          <m:t>3</m:t>
                        </m:r>
                      </m:sub>
                    </m:sSub>
                    <m:r>
                      <a:rPr kumimoji="1" lang="en-US" altLang="ja-JP" b="0" i="1" smtClean="0">
                        <a:latin typeface="Cambria Math" panose="02040503050406030204" pitchFamily="18" charset="0"/>
                        <a:ea typeface="メイリオ" panose="020B0604030504040204" pitchFamily="50" charset="-128"/>
                      </a:rPr>
                      <m:t>)</m:t>
                    </m:r>
                  </m:oMath>
                </a14:m>
                <a:endParaRPr kumimoji="1" lang="ja-JP" altLang="en-US" dirty="0">
                  <a:latin typeface="メイリオ" panose="020B0604030504040204" pitchFamily="50" charset="-128"/>
                  <a:ea typeface="メイリオ" panose="020B0604030504040204" pitchFamily="50" charset="-128"/>
                </a:endParaRPr>
              </a:p>
            </p:txBody>
          </p:sp>
        </mc:Choice>
        <mc:Fallback xmlns="">
          <p:sp>
            <p:nvSpPr>
              <p:cNvPr id="88" name="テキスト ボックス 87">
                <a:extLst>
                  <a:ext uri="{FF2B5EF4-FFF2-40B4-BE49-F238E27FC236}">
                    <a16:creationId xmlns:a16="http://schemas.microsoft.com/office/drawing/2014/main" id="{C6B64A02-BBCF-67AB-35D0-55DB651D0276}"/>
                  </a:ext>
                </a:extLst>
              </p:cNvPr>
              <p:cNvSpPr txBox="1">
                <a:spLocks noRot="1" noChangeAspect="1" noMove="1" noResize="1" noEditPoints="1" noAdjustHandles="1" noChangeArrowheads="1" noChangeShapeType="1" noTextEdit="1"/>
              </p:cNvSpPr>
              <p:nvPr/>
            </p:nvSpPr>
            <p:spPr>
              <a:xfrm>
                <a:off x="5950612" y="4557292"/>
                <a:ext cx="5745880" cy="923330"/>
              </a:xfrm>
              <a:prstGeom prst="rect">
                <a:avLst/>
              </a:prstGeom>
              <a:blipFill>
                <a:blip r:embed="rId2"/>
                <a:stretch>
                  <a:fillRect l="-848" t="-3311" b="-331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AE72627E-5183-1787-3F33-CCE69807B9CD}"/>
                  </a:ext>
                </a:extLst>
              </p:cNvPr>
              <p:cNvSpPr txBox="1"/>
              <p:nvPr/>
            </p:nvSpPr>
            <p:spPr>
              <a:xfrm>
                <a:off x="6730396" y="3099964"/>
                <a:ext cx="59323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89" name="テキスト ボックス 88">
                <a:extLst>
                  <a:ext uri="{FF2B5EF4-FFF2-40B4-BE49-F238E27FC236}">
                    <a16:creationId xmlns:a16="http://schemas.microsoft.com/office/drawing/2014/main" id="{AE72627E-5183-1787-3F33-CCE69807B9CD}"/>
                  </a:ext>
                </a:extLst>
              </p:cNvPr>
              <p:cNvSpPr txBox="1">
                <a:spLocks noRot="1" noChangeAspect="1" noMove="1" noResize="1" noEditPoints="1" noAdjustHandles="1" noChangeArrowheads="1" noChangeShapeType="1" noTextEdit="1"/>
              </p:cNvSpPr>
              <p:nvPr/>
            </p:nvSpPr>
            <p:spPr>
              <a:xfrm>
                <a:off x="6730396" y="3099964"/>
                <a:ext cx="593239" cy="461665"/>
              </a:xfrm>
              <a:prstGeom prst="rect">
                <a:avLst/>
              </a:prstGeom>
              <a:blipFill>
                <a:blip r:embed="rId3"/>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9BB3595C-9383-D1FD-6B4B-523AD5DCEE24}"/>
                  </a:ext>
                </a:extLst>
              </p:cNvPr>
              <p:cNvSpPr txBox="1"/>
              <p:nvPr/>
            </p:nvSpPr>
            <p:spPr>
              <a:xfrm>
                <a:off x="9676971" y="3378840"/>
                <a:ext cx="58612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0" name="テキスト ボックス 89">
                <a:extLst>
                  <a:ext uri="{FF2B5EF4-FFF2-40B4-BE49-F238E27FC236}">
                    <a16:creationId xmlns:a16="http://schemas.microsoft.com/office/drawing/2014/main" id="{9BB3595C-9383-D1FD-6B4B-523AD5DCEE24}"/>
                  </a:ext>
                </a:extLst>
              </p:cNvPr>
              <p:cNvSpPr txBox="1">
                <a:spLocks noRot="1" noChangeAspect="1" noMove="1" noResize="1" noEditPoints="1" noAdjustHandles="1" noChangeArrowheads="1" noChangeShapeType="1" noTextEdit="1"/>
              </p:cNvSpPr>
              <p:nvPr/>
            </p:nvSpPr>
            <p:spPr>
              <a:xfrm>
                <a:off x="9676971" y="3378840"/>
                <a:ext cx="586122" cy="461665"/>
              </a:xfrm>
              <a:prstGeom prst="rect">
                <a:avLst/>
              </a:prstGeom>
              <a:blipFill>
                <a:blip r:embed="rId4"/>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499E07FF-8E82-73F0-2453-D9D2628B5CE5}"/>
                  </a:ext>
                </a:extLst>
              </p:cNvPr>
              <p:cNvSpPr txBox="1"/>
              <p:nvPr/>
            </p:nvSpPr>
            <p:spPr>
              <a:xfrm>
                <a:off x="7924403" y="3171871"/>
                <a:ext cx="59323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3</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1" name="テキスト ボックス 90">
                <a:extLst>
                  <a:ext uri="{FF2B5EF4-FFF2-40B4-BE49-F238E27FC236}">
                    <a16:creationId xmlns:a16="http://schemas.microsoft.com/office/drawing/2014/main" id="{499E07FF-8E82-73F0-2453-D9D2628B5CE5}"/>
                  </a:ext>
                </a:extLst>
              </p:cNvPr>
              <p:cNvSpPr txBox="1">
                <a:spLocks noRot="1" noChangeAspect="1" noMove="1" noResize="1" noEditPoints="1" noAdjustHandles="1" noChangeArrowheads="1" noChangeShapeType="1" noTextEdit="1"/>
              </p:cNvSpPr>
              <p:nvPr/>
            </p:nvSpPr>
            <p:spPr>
              <a:xfrm>
                <a:off x="7924403" y="3171871"/>
                <a:ext cx="593239" cy="461665"/>
              </a:xfrm>
              <a:prstGeom prst="rect">
                <a:avLst/>
              </a:prstGeom>
              <a:blipFill>
                <a:blip r:embed="rId5"/>
                <a:stretch>
                  <a:fillRect b="-6579"/>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28070D87-F9CE-655C-D9E2-B35558D71C34}"/>
              </a:ext>
            </a:extLst>
          </p:cNvPr>
          <p:cNvSpPr txBox="1"/>
          <p:nvPr/>
        </p:nvSpPr>
        <p:spPr>
          <a:xfrm>
            <a:off x="9492111" y="3428550"/>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sp>
        <p:nvSpPr>
          <p:cNvPr id="94" name="テキスト ボックス 93">
            <a:extLst>
              <a:ext uri="{FF2B5EF4-FFF2-40B4-BE49-F238E27FC236}">
                <a16:creationId xmlns:a16="http://schemas.microsoft.com/office/drawing/2014/main" id="{F355C8A8-7708-99F7-2A3F-ECBEBC7EE635}"/>
              </a:ext>
            </a:extLst>
          </p:cNvPr>
          <p:cNvSpPr txBox="1"/>
          <p:nvPr/>
        </p:nvSpPr>
        <p:spPr>
          <a:xfrm>
            <a:off x="7044508" y="3397755"/>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p:sp>
        <p:nvSpPr>
          <p:cNvPr id="95" name="テキスト ボックス 94">
            <a:extLst>
              <a:ext uri="{FF2B5EF4-FFF2-40B4-BE49-F238E27FC236}">
                <a16:creationId xmlns:a16="http://schemas.microsoft.com/office/drawing/2014/main" id="{80F9E23B-4AC1-96D3-9805-02F745BA4A54}"/>
              </a:ext>
            </a:extLst>
          </p:cNvPr>
          <p:cNvSpPr txBox="1"/>
          <p:nvPr/>
        </p:nvSpPr>
        <p:spPr>
          <a:xfrm>
            <a:off x="7789425" y="3452224"/>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96" name="テキスト ボックス 95">
                <a:extLst>
                  <a:ext uri="{FF2B5EF4-FFF2-40B4-BE49-F238E27FC236}">
                    <a16:creationId xmlns:a16="http://schemas.microsoft.com/office/drawing/2014/main" id="{49B035F9-8513-5E2B-5A1F-F3501C49DF1B}"/>
                  </a:ext>
                </a:extLst>
              </p:cNvPr>
              <p:cNvSpPr txBox="1"/>
              <p:nvPr/>
            </p:nvSpPr>
            <p:spPr>
              <a:xfrm>
                <a:off x="7325844" y="5621615"/>
                <a:ext cx="199843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1</m:t>
                          </m:r>
                        </m:sub>
                      </m:sSub>
                      <m:r>
                        <a:rPr kumimoji="1" lang="en-US" altLang="ja-JP" sz="2400" b="0" i="1" smtClean="0">
                          <a:latin typeface="Cambria Math" panose="02040503050406030204" pitchFamily="18" charset="0"/>
                          <a:ea typeface="メイリオ" panose="020B0604030504040204" pitchFamily="50" charset="-128"/>
                        </a:rPr>
                        <m:t>&gt;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2</m:t>
                          </m:r>
                        </m:sub>
                      </m:sSub>
                      <m:r>
                        <a:rPr kumimoji="1" lang="en-US" altLang="ja-JP" sz="2400" b="0" i="1" smtClean="0">
                          <a:latin typeface="Cambria Math" panose="02040503050406030204" pitchFamily="18" charset="0"/>
                          <a:ea typeface="メイリオ" panose="020B0604030504040204" pitchFamily="50" charset="-128"/>
                        </a:rPr>
                        <m:t>&gt;</m:t>
                      </m:r>
                      <m:sSub>
                        <m:sSubPr>
                          <m:ctrlPr>
                            <a:rPr kumimoji="1" lang="en-US" altLang="ja-JP" sz="2400" b="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𝑝</m:t>
                          </m:r>
                        </m:e>
                        <m:sub>
                          <m:r>
                            <a:rPr kumimoji="1" lang="en-US" altLang="ja-JP" sz="2400" b="0" i="1" smtClean="0">
                              <a:latin typeface="Cambria Math" panose="02040503050406030204" pitchFamily="18" charset="0"/>
                              <a:ea typeface="メイリオ" panose="020B0604030504040204" pitchFamily="50" charset="-128"/>
                            </a:rPr>
                            <m:t>3</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96" name="テキスト ボックス 95">
                <a:extLst>
                  <a:ext uri="{FF2B5EF4-FFF2-40B4-BE49-F238E27FC236}">
                    <a16:creationId xmlns:a16="http://schemas.microsoft.com/office/drawing/2014/main" id="{49B035F9-8513-5E2B-5A1F-F3501C49DF1B}"/>
                  </a:ext>
                </a:extLst>
              </p:cNvPr>
              <p:cNvSpPr txBox="1">
                <a:spLocks noRot="1" noChangeAspect="1" noMove="1" noResize="1" noEditPoints="1" noAdjustHandles="1" noChangeArrowheads="1" noChangeShapeType="1" noTextEdit="1"/>
              </p:cNvSpPr>
              <p:nvPr/>
            </p:nvSpPr>
            <p:spPr>
              <a:xfrm>
                <a:off x="7325844" y="5621615"/>
                <a:ext cx="1998432" cy="461665"/>
              </a:xfrm>
              <a:prstGeom prst="rect">
                <a:avLst/>
              </a:prstGeom>
              <a:blipFill>
                <a:blip r:embed="rId6"/>
                <a:stretch>
                  <a:fillRect b="-6579"/>
                </a:stretch>
              </a:blipFill>
            </p:spPr>
            <p:txBody>
              <a:bodyPr/>
              <a:lstStyle/>
              <a:p>
                <a:r>
                  <a:rPr lang="ja-JP" altLang="en-US">
                    <a:noFill/>
                  </a:rPr>
                  <a:t> </a:t>
                </a:r>
              </a:p>
            </p:txBody>
          </p:sp>
        </mc:Fallback>
      </mc:AlternateContent>
      <p:sp>
        <p:nvSpPr>
          <p:cNvPr id="97" name="テキスト ボックス 96">
            <a:extLst>
              <a:ext uri="{FF2B5EF4-FFF2-40B4-BE49-F238E27FC236}">
                <a16:creationId xmlns:a16="http://schemas.microsoft.com/office/drawing/2014/main" id="{6F2FB760-9086-27B7-B24A-A0C7F009FAFD}"/>
              </a:ext>
            </a:extLst>
          </p:cNvPr>
          <p:cNvSpPr txBox="1"/>
          <p:nvPr/>
        </p:nvSpPr>
        <p:spPr>
          <a:xfrm>
            <a:off x="1632999" y="6224324"/>
            <a:ext cx="8876148"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空間軸を</a:t>
            </a:r>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に射影すると</a:t>
            </a:r>
            <a:r>
              <a:rPr kumimoji="1" lang="en-US" altLang="ja-JP" sz="2400" dirty="0">
                <a:latin typeface="メイリオ" panose="020B0604030504040204" pitchFamily="50" charset="-128"/>
                <a:ea typeface="メイリオ" panose="020B0604030504040204" pitchFamily="50" charset="-128"/>
              </a:rPr>
              <a:t>PC1,PC2</a:t>
            </a:r>
            <a:r>
              <a:rPr kumimoji="1" lang="ja-JP" altLang="en-US" sz="2400" dirty="0">
                <a:latin typeface="メイリオ" panose="020B0604030504040204" pitchFamily="50" charset="-128"/>
                <a:ea typeface="メイリオ" panose="020B0604030504040204" pitchFamily="50" charset="-128"/>
              </a:rPr>
              <a:t>の〇〇らしさがわかる</a:t>
            </a:r>
          </a:p>
        </p:txBody>
      </p:sp>
    </p:spTree>
    <p:extLst>
      <p:ext uri="{BB962C8B-B14F-4D97-AF65-F5344CB8AC3E}">
        <p14:creationId xmlns:p14="http://schemas.microsoft.com/office/powerpoint/2010/main" val="4072449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C89D03D9-BE2D-788F-58FB-693EAB9DA87B}"/>
              </a:ext>
            </a:extLst>
          </p:cNvPr>
          <p:cNvSpPr txBox="1"/>
          <p:nvPr/>
        </p:nvSpPr>
        <p:spPr>
          <a:xfrm>
            <a:off x="510746" y="321276"/>
            <a:ext cx="10958449" cy="1384995"/>
          </a:xfrm>
          <a:prstGeom prst="rect">
            <a:avLst/>
          </a:prstGeom>
          <a:noFill/>
        </p:spPr>
        <p:txBody>
          <a:bodyPr wrap="none" rtlCol="0">
            <a:spAutoFit/>
          </a:bodyPr>
          <a:lstStyle/>
          <a:p>
            <a:pPr algn="l"/>
            <a:r>
              <a:rPr kumimoji="1" lang="ja-JP" altLang="en-US" sz="2800" dirty="0">
                <a:latin typeface="メイリオ" panose="020B0604030504040204" pitchFamily="50" charset="-128"/>
                <a:ea typeface="メイリオ" panose="020B0604030504040204" pitchFamily="50" charset="-128"/>
              </a:rPr>
              <a:t>バイプロット </a:t>
            </a:r>
            <a:endParaRPr kumimoji="1" lang="en-US" altLang="ja-JP" sz="2800" dirty="0">
              <a:latin typeface="メイリオ" panose="020B0604030504040204" pitchFamily="50" charset="-128"/>
              <a:ea typeface="メイリオ" panose="020B0604030504040204" pitchFamily="50" charset="-128"/>
            </a:endParaRPr>
          </a:p>
          <a:p>
            <a:pPr algn="l"/>
            <a:r>
              <a:rPr kumimoji="1" lang="ja-JP" altLang="en-US" sz="2800" dirty="0">
                <a:latin typeface="メイリオ" panose="020B0604030504040204" pitchFamily="50" charset="-128"/>
                <a:ea typeface="メイリオ" panose="020B0604030504040204" pitchFamily="50" charset="-128"/>
              </a:rPr>
              <a:t>　　</a:t>
            </a:r>
            <a:r>
              <a:rPr kumimoji="1" lang="en-US" altLang="ja-JP" sz="2800" dirty="0">
                <a:latin typeface="メイリオ" panose="020B0604030504040204" pitchFamily="50" charset="-128"/>
                <a:ea typeface="メイリオ" panose="020B0604030504040204" pitchFamily="50" charset="-128"/>
              </a:rPr>
              <a:t>= </a:t>
            </a:r>
            <a:r>
              <a:rPr kumimoji="1" lang="ja-JP" altLang="en-US" sz="2800" dirty="0">
                <a:latin typeface="メイリオ" panose="020B0604030504040204" pitchFamily="50" charset="-128"/>
                <a:ea typeface="メイリオ" panose="020B0604030504040204" pitchFamily="50" charset="-128"/>
              </a:rPr>
              <a:t>空間軸</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を主成分ベクトルのなす平面</a:t>
            </a:r>
            <a:r>
              <a:rPr kumimoji="1" lang="en-US" altLang="ja-JP" sz="2800" dirty="0">
                <a:latin typeface="メイリオ" panose="020B0604030504040204" pitchFamily="50" charset="-128"/>
                <a:ea typeface="メイリオ" panose="020B0604030504040204" pitchFamily="50" charset="-128"/>
              </a:rPr>
              <a:t>**</a:t>
            </a:r>
            <a:r>
              <a:rPr kumimoji="1" lang="ja-JP" altLang="en-US" sz="2800" dirty="0">
                <a:latin typeface="メイリオ" panose="020B0604030504040204" pitchFamily="50" charset="-128"/>
                <a:ea typeface="メイリオ" panose="020B0604030504040204" pitchFamily="50" charset="-128"/>
              </a:rPr>
              <a:t>に射影したベクトル</a:t>
            </a:r>
            <a:endParaRPr kumimoji="1" lang="en-US" altLang="ja-JP" sz="2800" dirty="0">
              <a:latin typeface="メイリオ" panose="020B0604030504040204" pitchFamily="50" charset="-128"/>
              <a:ea typeface="メイリオ" panose="020B0604030504040204" pitchFamily="50" charset="-128"/>
            </a:endParaRPr>
          </a:p>
          <a:p>
            <a:pPr algn="l"/>
            <a:r>
              <a:rPr kumimoji="1" lang="ja-JP" altLang="en-US" sz="2800" dirty="0">
                <a:latin typeface="メイリオ" panose="020B0604030504040204" pitchFamily="50" charset="-128"/>
                <a:ea typeface="メイリオ" panose="020B0604030504040204" pitchFamily="50" charset="-128"/>
              </a:rPr>
              <a:t>　　　を主成分平面に回転したもの</a:t>
            </a:r>
          </a:p>
        </p:txBody>
      </p:sp>
      <p:sp>
        <p:nvSpPr>
          <p:cNvPr id="3" name="テキスト ボックス 2">
            <a:extLst>
              <a:ext uri="{FF2B5EF4-FFF2-40B4-BE49-F238E27FC236}">
                <a16:creationId xmlns:a16="http://schemas.microsoft.com/office/drawing/2014/main" id="{EAB64E35-5652-B7F4-24BC-7F1AC8BDE259}"/>
              </a:ext>
            </a:extLst>
          </p:cNvPr>
          <p:cNvSpPr txBox="1"/>
          <p:nvPr/>
        </p:nvSpPr>
        <p:spPr>
          <a:xfrm>
            <a:off x="1597707" y="1670110"/>
            <a:ext cx="1790875" cy="646331"/>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 </a:t>
            </a:r>
            <a:r>
              <a:rPr kumimoji="1" lang="ja-JP" altLang="en-US" dirty="0">
                <a:latin typeface="メイリオ" panose="020B0604030504040204" pitchFamily="50" charset="-128"/>
                <a:ea typeface="メイリオ" panose="020B0604030504040204" pitchFamily="50" charset="-128"/>
              </a:rPr>
              <a:t>単位ベクトル</a:t>
            </a:r>
            <a:endParaRPr kumimoji="1" lang="en-US" altLang="ja-JP" dirty="0">
              <a:latin typeface="メイリオ" panose="020B0604030504040204" pitchFamily="50" charset="-128"/>
              <a:ea typeface="メイリオ" panose="020B0604030504040204" pitchFamily="50" charset="-128"/>
            </a:endParaRPr>
          </a:p>
          <a:p>
            <a:pPr algn="l"/>
            <a:endParaRPr kumimoji="1" lang="ja-JP" altLang="en-US" dirty="0">
              <a:latin typeface="メイリオ" panose="020B0604030504040204" pitchFamily="50" charset="-128"/>
              <a:ea typeface="メイリオ" panose="020B0604030504040204" pitchFamily="50" charset="-128"/>
            </a:endParaRPr>
          </a:p>
        </p:txBody>
      </p:sp>
      <p:sp>
        <p:nvSpPr>
          <p:cNvPr id="4" name="テキスト ボックス 3">
            <a:extLst>
              <a:ext uri="{FF2B5EF4-FFF2-40B4-BE49-F238E27FC236}">
                <a16:creationId xmlns:a16="http://schemas.microsoft.com/office/drawing/2014/main" id="{4F0D90B8-AADB-7431-8FB4-A1D932C9AFF3}"/>
              </a:ext>
            </a:extLst>
          </p:cNvPr>
          <p:cNvSpPr txBox="1"/>
          <p:nvPr/>
        </p:nvSpPr>
        <p:spPr>
          <a:xfrm>
            <a:off x="3587251" y="1684214"/>
            <a:ext cx="3009157" cy="369332"/>
          </a:xfrm>
          <a:prstGeom prst="rect">
            <a:avLst/>
          </a:prstGeom>
          <a:noFill/>
        </p:spPr>
        <p:txBody>
          <a:bodyPr wrap="none" rtlCol="0">
            <a:spAutoFit/>
          </a:bodyPr>
          <a:lstStyle/>
          <a:p>
            <a:pPr algn="l"/>
            <a:r>
              <a:rPr kumimoji="1" lang="en-US" altLang="ja-JP" dirty="0">
                <a:latin typeface="メイリオ" panose="020B0604030504040204" pitchFamily="50" charset="-128"/>
                <a:ea typeface="メイリオ" panose="020B0604030504040204" pitchFamily="50" charset="-128"/>
              </a:rPr>
              <a:t>**</a:t>
            </a:r>
            <a:r>
              <a:rPr kumimoji="1" lang="ja-JP" altLang="en-US" dirty="0">
                <a:latin typeface="メイリオ" panose="020B0604030504040204" pitchFamily="50" charset="-128"/>
                <a:ea typeface="メイリオ" panose="020B0604030504040204" pitchFamily="50" charset="-128"/>
              </a:rPr>
              <a:t>厳密には部分空間と呼ぶ</a:t>
            </a:r>
          </a:p>
        </p:txBody>
      </p:sp>
      <p:sp>
        <p:nvSpPr>
          <p:cNvPr id="5" name="テキスト ボックス 4">
            <a:extLst>
              <a:ext uri="{FF2B5EF4-FFF2-40B4-BE49-F238E27FC236}">
                <a16:creationId xmlns:a16="http://schemas.microsoft.com/office/drawing/2014/main" id="{7BF76ABC-1E79-208D-B83B-868233D719F3}"/>
              </a:ext>
            </a:extLst>
          </p:cNvPr>
          <p:cNvSpPr txBox="1"/>
          <p:nvPr/>
        </p:nvSpPr>
        <p:spPr>
          <a:xfrm>
            <a:off x="724929" y="2967335"/>
            <a:ext cx="5724644"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バイプロットは最大何本引けるか？　：</a:t>
            </a:r>
          </a:p>
        </p:txBody>
      </p:sp>
      <p:sp>
        <p:nvSpPr>
          <p:cNvPr id="6" name="テキスト ボックス 5">
            <a:extLst>
              <a:ext uri="{FF2B5EF4-FFF2-40B4-BE49-F238E27FC236}">
                <a16:creationId xmlns:a16="http://schemas.microsoft.com/office/drawing/2014/main" id="{75CA2025-0150-4E68-D76E-8EB1CF0FD3A0}"/>
              </a:ext>
            </a:extLst>
          </p:cNvPr>
          <p:cNvSpPr txBox="1"/>
          <p:nvPr/>
        </p:nvSpPr>
        <p:spPr>
          <a:xfrm>
            <a:off x="6230946" y="2967335"/>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データ空間の次元数分</a:t>
            </a:r>
          </a:p>
        </p:txBody>
      </p:sp>
      <p:sp>
        <p:nvSpPr>
          <p:cNvPr id="7" name="矢印: 下 6">
            <a:extLst>
              <a:ext uri="{FF2B5EF4-FFF2-40B4-BE49-F238E27FC236}">
                <a16:creationId xmlns:a16="http://schemas.microsoft.com/office/drawing/2014/main" id="{BF59D75E-617C-2699-192E-6EE736B70440}"/>
              </a:ext>
            </a:extLst>
          </p:cNvPr>
          <p:cNvSpPr/>
          <p:nvPr/>
        </p:nvSpPr>
        <p:spPr>
          <a:xfrm>
            <a:off x="4720282" y="3840667"/>
            <a:ext cx="1062681" cy="461664"/>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CA02DE16-0D7C-BB7F-C4E5-0F84FFA272EC}"/>
              </a:ext>
            </a:extLst>
          </p:cNvPr>
          <p:cNvSpPr txBox="1"/>
          <p:nvPr/>
        </p:nvSpPr>
        <p:spPr>
          <a:xfrm>
            <a:off x="1853513" y="4571542"/>
            <a:ext cx="8755923" cy="1200329"/>
          </a:xfrm>
          <a:prstGeom prst="rect">
            <a:avLst/>
          </a:prstGeom>
          <a:noFill/>
        </p:spPr>
        <p:txBody>
          <a:bodyPr wrap="none" rtlCol="0">
            <a:spAutoFit/>
          </a:bodyPr>
          <a:lstStyle/>
          <a:p>
            <a:pPr algn="l"/>
            <a:r>
              <a:rPr kumimoji="1" lang="en-US" altLang="ja-JP" sz="2400" dirty="0">
                <a:latin typeface="メイリオ" panose="020B0604030504040204" pitchFamily="50" charset="-128"/>
                <a:ea typeface="メイリオ" panose="020B0604030504040204" pitchFamily="50" charset="-128"/>
              </a:rPr>
              <a:t>1. </a:t>
            </a:r>
            <a:r>
              <a:rPr kumimoji="1" lang="ja-JP" altLang="en-US" sz="2400" dirty="0">
                <a:latin typeface="メイリオ" panose="020B0604030504040204" pitchFamily="50" charset="-128"/>
                <a:ea typeface="メイリオ" panose="020B0604030504040204" pitchFamily="50" charset="-128"/>
              </a:rPr>
              <a:t>全部表示するとかえってわかりにくい</a:t>
            </a:r>
            <a:endParaRPr kumimoji="1" lang="en-US" altLang="ja-JP" sz="2400" dirty="0">
              <a:latin typeface="メイリオ" panose="020B0604030504040204" pitchFamily="50" charset="-128"/>
              <a:ea typeface="メイリオ" panose="020B0604030504040204" pitchFamily="50" charset="-128"/>
            </a:endParaRPr>
          </a:p>
          <a:p>
            <a:pPr algn="l"/>
            <a:r>
              <a:rPr kumimoji="1" lang="en-US" altLang="ja-JP" sz="2400" dirty="0">
                <a:latin typeface="メイリオ" panose="020B0604030504040204" pitchFamily="50" charset="-128"/>
                <a:ea typeface="メイリオ" panose="020B0604030504040204" pitchFamily="50" charset="-128"/>
              </a:rPr>
              <a:t>2. </a:t>
            </a:r>
            <a:r>
              <a:rPr kumimoji="1" lang="ja-JP" altLang="en-US" sz="2400" dirty="0">
                <a:latin typeface="メイリオ" panose="020B0604030504040204" pitchFamily="50" charset="-128"/>
                <a:ea typeface="メイリオ" panose="020B0604030504040204" pitchFamily="50" charset="-128"/>
              </a:rPr>
              <a:t>長いもの（射影ベクトルが大きい）から</a:t>
            </a:r>
            <a:r>
              <a:rPr kumimoji="1" lang="en-US" altLang="ja-JP" sz="2400" dirty="0">
                <a:latin typeface="メイリオ" panose="020B0604030504040204" pitchFamily="50" charset="-128"/>
                <a:ea typeface="メイリオ" panose="020B0604030504040204" pitchFamily="50" charset="-128"/>
              </a:rPr>
              <a:t>top n</a:t>
            </a:r>
            <a:r>
              <a:rPr kumimoji="1" lang="ja-JP" altLang="en-US" sz="2400" dirty="0">
                <a:latin typeface="メイリオ" panose="020B0604030504040204" pitchFamily="50" charset="-128"/>
                <a:ea typeface="メイリオ" panose="020B0604030504040204" pitchFamily="50" charset="-128"/>
              </a:rPr>
              <a:t>で足切りする</a:t>
            </a:r>
            <a:endParaRPr kumimoji="1" lang="en-US" altLang="ja-JP" sz="2400" dirty="0">
              <a:latin typeface="メイリオ" panose="020B0604030504040204" pitchFamily="50" charset="-128"/>
              <a:ea typeface="メイリオ" panose="020B0604030504040204" pitchFamily="50" charset="-128"/>
            </a:endParaRPr>
          </a:p>
          <a:p>
            <a:pPr algn="l"/>
            <a:r>
              <a:rPr kumimoji="1" lang="ja-JP" altLang="en-US" sz="2400" dirty="0">
                <a:latin typeface="メイリオ" panose="020B0604030504040204" pitchFamily="50" charset="-128"/>
                <a:ea typeface="メイリオ" panose="020B0604030504040204" pitchFamily="50" charset="-128"/>
              </a:rPr>
              <a:t>     →　主成分平面の主な意味特徴だけが浮き彫りになる</a:t>
            </a:r>
          </a:p>
        </p:txBody>
      </p:sp>
    </p:spTree>
    <p:extLst>
      <p:ext uri="{BB962C8B-B14F-4D97-AF65-F5344CB8AC3E}">
        <p14:creationId xmlns:p14="http://schemas.microsoft.com/office/powerpoint/2010/main" val="173759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正方形/長方形 1">
            <a:extLst>
              <a:ext uri="{FF2B5EF4-FFF2-40B4-BE49-F238E27FC236}">
                <a16:creationId xmlns:a16="http://schemas.microsoft.com/office/drawing/2014/main" id="{F47A9082-EEDA-110A-521A-085AC7F2FFE0}"/>
              </a:ext>
            </a:extLst>
          </p:cNvPr>
          <p:cNvSpPr/>
          <p:nvPr/>
        </p:nvSpPr>
        <p:spPr>
          <a:xfrm rot="323160">
            <a:off x="2343107" y="2817070"/>
            <a:ext cx="3697291" cy="312885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 name="直線矢印コネクタ 2">
            <a:extLst>
              <a:ext uri="{FF2B5EF4-FFF2-40B4-BE49-F238E27FC236}">
                <a16:creationId xmlns:a16="http://schemas.microsoft.com/office/drawing/2014/main" id="{75C13AE6-9B69-5834-613B-E254568AA8BA}"/>
              </a:ext>
            </a:extLst>
          </p:cNvPr>
          <p:cNvCxnSpPr>
            <a:cxnSpLocks/>
          </p:cNvCxnSpPr>
          <p:nvPr/>
        </p:nvCxnSpPr>
        <p:spPr>
          <a:xfrm flipH="1" flipV="1">
            <a:off x="2583356" y="3913891"/>
            <a:ext cx="897933" cy="753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直線矢印コネクタ 3">
            <a:extLst>
              <a:ext uri="{FF2B5EF4-FFF2-40B4-BE49-F238E27FC236}">
                <a16:creationId xmlns:a16="http://schemas.microsoft.com/office/drawing/2014/main" id="{EF881C89-D219-922F-B664-6A52D7D5CE0F}"/>
              </a:ext>
            </a:extLst>
          </p:cNvPr>
          <p:cNvCxnSpPr>
            <a:cxnSpLocks/>
          </p:cNvCxnSpPr>
          <p:nvPr/>
        </p:nvCxnSpPr>
        <p:spPr>
          <a:xfrm flipV="1">
            <a:off x="3477089" y="4499285"/>
            <a:ext cx="2701993" cy="147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6" name="直線コネクタ 5">
            <a:extLst>
              <a:ext uri="{FF2B5EF4-FFF2-40B4-BE49-F238E27FC236}">
                <a16:creationId xmlns:a16="http://schemas.microsoft.com/office/drawing/2014/main" id="{598097EF-5531-05E8-C3E1-5D1633B74FAE}"/>
              </a:ext>
            </a:extLst>
          </p:cNvPr>
          <p:cNvCxnSpPr>
            <a:cxnSpLocks/>
          </p:cNvCxnSpPr>
          <p:nvPr/>
        </p:nvCxnSpPr>
        <p:spPr>
          <a:xfrm flipH="1">
            <a:off x="3481289" y="2915396"/>
            <a:ext cx="1089991" cy="1731015"/>
          </a:xfrm>
          <a:prstGeom prst="line">
            <a:avLst/>
          </a:prstGeom>
          <a:ln w="28575"/>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E7781643-5E12-BCD0-4E80-276B0E45F0FE}"/>
                  </a:ext>
                </a:extLst>
              </p:cNvPr>
              <p:cNvSpPr txBox="1"/>
              <p:nvPr/>
            </p:nvSpPr>
            <p:spPr>
              <a:xfrm>
                <a:off x="6126131" y="4329338"/>
                <a:ext cx="1174745" cy="400110"/>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PC1(</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Sub>
                  </m:oMath>
                </a14:m>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E7781643-5E12-BCD0-4E80-276B0E45F0FE}"/>
                  </a:ext>
                </a:extLst>
              </p:cNvPr>
              <p:cNvSpPr txBox="1">
                <a:spLocks noRot="1" noChangeAspect="1" noMove="1" noResize="1" noEditPoints="1" noAdjustHandles="1" noChangeArrowheads="1" noChangeShapeType="1" noTextEdit="1"/>
              </p:cNvSpPr>
              <p:nvPr/>
            </p:nvSpPr>
            <p:spPr>
              <a:xfrm>
                <a:off x="6126131" y="4329338"/>
                <a:ext cx="1174745" cy="400110"/>
              </a:xfrm>
              <a:prstGeom prst="rect">
                <a:avLst/>
              </a:prstGeom>
              <a:blipFill>
                <a:blip r:embed="rId2"/>
                <a:stretch>
                  <a:fillRect l="-5699" t="-7576" r="-4145" b="-25758"/>
                </a:stretch>
              </a:blipFill>
            </p:spPr>
            <p:txBody>
              <a:bodyPr/>
              <a:lstStyle/>
              <a:p>
                <a:r>
                  <a:rPr lang="ja-JP" altLang="en-US">
                    <a:noFill/>
                  </a:rPr>
                  <a:t> </a:t>
                </a:r>
              </a:p>
            </p:txBody>
          </p:sp>
        </mc:Fallback>
      </mc:AlternateContent>
      <p:cxnSp>
        <p:nvCxnSpPr>
          <p:cNvPr id="15" name="直線コネクタ 14">
            <a:extLst>
              <a:ext uri="{FF2B5EF4-FFF2-40B4-BE49-F238E27FC236}">
                <a16:creationId xmlns:a16="http://schemas.microsoft.com/office/drawing/2014/main" id="{AA2B585A-3971-1662-ACCC-D4F51896688F}"/>
              </a:ext>
            </a:extLst>
          </p:cNvPr>
          <p:cNvCxnSpPr>
            <a:cxnSpLocks/>
          </p:cNvCxnSpPr>
          <p:nvPr/>
        </p:nvCxnSpPr>
        <p:spPr>
          <a:xfrm>
            <a:off x="4563568" y="2995233"/>
            <a:ext cx="0" cy="11153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23" name="テキスト ボックス 22">
            <a:extLst>
              <a:ext uri="{FF2B5EF4-FFF2-40B4-BE49-F238E27FC236}">
                <a16:creationId xmlns:a16="http://schemas.microsoft.com/office/drawing/2014/main" id="{26A331D3-AE58-CFAA-4461-86ED771D8143}"/>
              </a:ext>
            </a:extLst>
          </p:cNvPr>
          <p:cNvSpPr txBox="1"/>
          <p:nvPr/>
        </p:nvSpPr>
        <p:spPr>
          <a:xfrm>
            <a:off x="4332888" y="3930986"/>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D9CF67D-823D-89CB-579B-953E8753861F}"/>
                  </a:ext>
                </a:extLst>
              </p:cNvPr>
              <p:cNvSpPr txBox="1"/>
              <p:nvPr/>
            </p:nvSpPr>
            <p:spPr>
              <a:xfrm>
                <a:off x="2175196" y="3540665"/>
                <a:ext cx="1174745" cy="400110"/>
              </a:xfrm>
              <a:prstGeom prst="rect">
                <a:avLst/>
              </a:prstGeom>
              <a:noFill/>
            </p:spPr>
            <p:txBody>
              <a:bodyPr wrap="none" rtlCol="0">
                <a:spAutoFit/>
              </a:bodyPr>
              <a:lstStyle/>
              <a:p>
                <a:pPr algn="l"/>
                <a:r>
                  <a:rPr kumimoji="1" lang="en-US" altLang="ja-JP" sz="2000" dirty="0">
                    <a:latin typeface="メイリオ" panose="020B0604030504040204" pitchFamily="50" charset="-128"/>
                    <a:ea typeface="メイリオ" panose="020B0604030504040204" pitchFamily="50" charset="-128"/>
                  </a:rPr>
                  <a:t>PC2(</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Sub>
                  </m:oMath>
                </a14:m>
                <a:r>
                  <a:rPr kumimoji="1" lang="en-US" altLang="ja-JP" sz="2000" dirty="0">
                    <a:latin typeface="メイリオ" panose="020B0604030504040204" pitchFamily="50" charset="-128"/>
                    <a:ea typeface="メイリオ" panose="020B0604030504040204" pitchFamily="50" charset="-128"/>
                  </a:rPr>
                  <a:t>)</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28" name="テキスト ボックス 27">
                <a:extLst>
                  <a:ext uri="{FF2B5EF4-FFF2-40B4-BE49-F238E27FC236}">
                    <a16:creationId xmlns:a16="http://schemas.microsoft.com/office/drawing/2014/main" id="{7D9CF67D-823D-89CB-579B-953E8753861F}"/>
                  </a:ext>
                </a:extLst>
              </p:cNvPr>
              <p:cNvSpPr txBox="1">
                <a:spLocks noRot="1" noChangeAspect="1" noMove="1" noResize="1" noEditPoints="1" noAdjustHandles="1" noChangeArrowheads="1" noChangeShapeType="1" noTextEdit="1"/>
              </p:cNvSpPr>
              <p:nvPr/>
            </p:nvSpPr>
            <p:spPr>
              <a:xfrm>
                <a:off x="2175196" y="3540665"/>
                <a:ext cx="1174745" cy="400110"/>
              </a:xfrm>
              <a:prstGeom prst="rect">
                <a:avLst/>
              </a:prstGeom>
              <a:blipFill>
                <a:blip r:embed="rId3"/>
                <a:stretch>
                  <a:fillRect l="-5699" t="-9231" r="-4145" b="-27692"/>
                </a:stretch>
              </a:blipFill>
            </p:spPr>
            <p:txBody>
              <a:bodyPr/>
              <a:lstStyle/>
              <a:p>
                <a:r>
                  <a:rPr lang="ja-JP" altLang="en-US">
                    <a:noFill/>
                  </a:rPr>
                  <a:t> </a:t>
                </a:r>
              </a:p>
            </p:txBody>
          </p:sp>
        </mc:Fallback>
      </mc:AlternateContent>
      <p:sp>
        <p:nvSpPr>
          <p:cNvPr id="29" name="テキスト ボックス 28">
            <a:extLst>
              <a:ext uri="{FF2B5EF4-FFF2-40B4-BE49-F238E27FC236}">
                <a16:creationId xmlns:a16="http://schemas.microsoft.com/office/drawing/2014/main" id="{07FB0C78-8960-EFA4-0D31-1053B975DE13}"/>
              </a:ext>
            </a:extLst>
          </p:cNvPr>
          <p:cNvSpPr txBox="1"/>
          <p:nvPr/>
        </p:nvSpPr>
        <p:spPr>
          <a:xfrm>
            <a:off x="818147" y="199428"/>
            <a:ext cx="2236510"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射影の数学</a:t>
            </a:r>
          </a:p>
        </p:txBody>
      </p:sp>
      <p:sp>
        <p:nvSpPr>
          <p:cNvPr id="30" name="テキスト ボックス 29">
            <a:extLst>
              <a:ext uri="{FF2B5EF4-FFF2-40B4-BE49-F238E27FC236}">
                <a16:creationId xmlns:a16="http://schemas.microsoft.com/office/drawing/2014/main" id="{4442FE8B-EFD4-459A-E32C-02F7DD723295}"/>
              </a:ext>
            </a:extLst>
          </p:cNvPr>
          <p:cNvSpPr txBox="1"/>
          <p:nvPr/>
        </p:nvSpPr>
        <p:spPr>
          <a:xfrm>
            <a:off x="920739" y="928140"/>
            <a:ext cx="2031325"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問題を再確認</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79599560-4E9E-C9EA-FEAE-0FEACDB75B70}"/>
                  </a:ext>
                </a:extLst>
              </p:cNvPr>
              <p:cNvSpPr txBox="1"/>
              <p:nvPr/>
            </p:nvSpPr>
            <p:spPr>
              <a:xfrm>
                <a:off x="920738" y="1327014"/>
                <a:ext cx="10806041" cy="1323439"/>
              </a:xfrm>
              <a:prstGeom prst="rect">
                <a:avLst/>
              </a:prstGeom>
              <a:noFill/>
            </p:spPr>
            <p:txBody>
              <a:bodyPr wrap="square" rtlCol="0">
                <a:spAutoFit/>
              </a:bodyPr>
              <a:lstStyle/>
              <a:p>
                <a:pPr marL="457200" indent="-457200" algn="l">
                  <a:buFont typeface="+mj-lt"/>
                  <a:buAutoNum type="arabicPeriod"/>
                </a:pPr>
                <a:r>
                  <a:rPr kumimoji="1" lang="ja-JP" altLang="en-US" sz="2000" u="sng" dirty="0">
                    <a:latin typeface="メイリオ" panose="020B0604030504040204" pitchFamily="50" charset="-128"/>
                    <a:ea typeface="メイリオ" panose="020B0604030504040204" pitchFamily="50" charset="-128"/>
                  </a:rPr>
                  <a:t>３次元データ空間上</a:t>
                </a:r>
                <a:r>
                  <a:rPr kumimoji="1" lang="ja-JP" altLang="en-US" sz="2000" dirty="0">
                    <a:latin typeface="メイリオ" panose="020B0604030504040204" pitchFamily="50" charset="-128"/>
                    <a:ea typeface="メイリオ" panose="020B0604030504040204" pitchFamily="50" charset="-128"/>
                  </a:rPr>
                  <a:t>の平面</a:t>
                </a:r>
                <a:r>
                  <a:rPr kumimoji="1" lang="en-US" altLang="ja-JP" sz="2000" dirty="0">
                    <a:latin typeface="メイリオ" panose="020B0604030504040204" pitchFamily="50" charset="-128"/>
                    <a:ea typeface="メイリオ" panose="020B0604030504040204" pitchFamily="50" charset="-128"/>
                  </a:rPr>
                  <a:t>(PC1,PC2)</a:t>
                </a:r>
                <a:r>
                  <a:rPr kumimoji="1" lang="ja-JP" altLang="en-US" sz="2000" dirty="0">
                    <a:latin typeface="メイリオ" panose="020B0604030504040204" pitchFamily="50" charset="-128"/>
                    <a:ea typeface="メイリオ" panose="020B0604030504040204" pitchFamily="50" charset="-128"/>
                  </a:rPr>
                  <a:t>に空間軸ベクトル</a:t>
                </a:r>
                <a:r>
                  <a:rPr kumimoji="1" lang="en-US" altLang="ja-JP" sz="2000" dirty="0">
                    <a:latin typeface="メイリオ" panose="020B0604030504040204" pitchFamily="50" charset="-128"/>
                    <a:ea typeface="メイリオ" panose="020B0604030504040204" pitchFamily="50" charset="-128"/>
                  </a:rPr>
                  <a:t>”</a:t>
                </a:r>
                <a:r>
                  <a:rPr kumimoji="1" lang="ja-JP" altLang="en-US" sz="2000" dirty="0">
                    <a:latin typeface="メイリオ" panose="020B0604030504040204" pitchFamily="50" charset="-128"/>
                    <a:ea typeface="メイリオ" panose="020B0604030504040204" pitchFamily="50" charset="-128"/>
                  </a:rPr>
                  <a:t>カスタード</a:t>
                </a:r>
                <a14:m>
                  <m:oMath xmlns:m="http://schemas.openxmlformats.org/officeDocument/2006/math">
                    <m:r>
                      <a:rPr kumimoji="1" lang="en-US" altLang="ja-JP" sz="2000" i="1" dirty="0"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𝒃</m:t>
                    </m:r>
                  </m:oMath>
                </a14:m>
                <a:r>
                  <a:rPr kumimoji="1" lang="ja-JP" altLang="en-US" sz="2000" dirty="0">
                    <a:latin typeface="メイリオ" panose="020B0604030504040204" pitchFamily="50" charset="-128"/>
                    <a:ea typeface="メイリオ" panose="020B0604030504040204" pitchFamily="50" charset="-128"/>
                  </a:rPr>
                  <a:t>から垂線を下した点</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𝒑</m:t>
                    </m:r>
                  </m:oMath>
                </a14:m>
                <a:r>
                  <a:rPr kumimoji="1" lang="ja-JP" altLang="en-US" sz="2000" dirty="0">
                    <a:latin typeface="メイリオ" panose="020B0604030504040204" pitchFamily="50" charset="-128"/>
                    <a:ea typeface="メイリオ" panose="020B0604030504040204" pitchFamily="50" charset="-128"/>
                  </a:rPr>
                  <a:t>を求める。以降しばらく、</a:t>
                </a:r>
                <a:r>
                  <a:rPr kumimoji="1" lang="en-US" altLang="ja-JP" sz="2000" dirty="0">
                    <a:latin typeface="メイリオ" panose="020B0604030504040204" pitchFamily="50" charset="-128"/>
                    <a:ea typeface="メイリオ" panose="020B0604030504040204" pitchFamily="50" charset="-128"/>
                  </a:rPr>
                  <a:t>PC1:</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Sub>
                  </m:oMath>
                </a14:m>
                <a:r>
                  <a:rPr kumimoji="1" lang="en-US" altLang="ja-JP" sz="2000" b="1" dirty="0">
                    <a:latin typeface="メイリオ" panose="020B0604030504040204" pitchFamily="50" charset="-128"/>
                    <a:ea typeface="メイリオ" panose="020B0604030504040204" pitchFamily="50" charset="-128"/>
                  </a:rPr>
                  <a:t> </a:t>
                </a:r>
                <a:r>
                  <a:rPr kumimoji="1" lang="en-US" altLang="ja-JP" sz="2000" dirty="0">
                    <a:latin typeface="メイリオ" panose="020B0604030504040204" pitchFamily="50" charset="-128"/>
                    <a:ea typeface="メイリオ" panose="020B0604030504040204" pitchFamily="50" charset="-128"/>
                  </a:rPr>
                  <a:t>PC2:</a:t>
                </a: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とする</a:t>
                </a:r>
                <a:endParaRPr kumimoji="1" lang="en-US" altLang="ja-JP" sz="2000" dirty="0">
                  <a:latin typeface="メイリオ" panose="020B0604030504040204" pitchFamily="50" charset="-128"/>
                  <a:ea typeface="メイリオ" panose="020B0604030504040204" pitchFamily="50" charset="-128"/>
                </a:endParaRPr>
              </a:p>
              <a:p>
                <a:pPr marL="457200" indent="-457200" algn="l">
                  <a:buFont typeface="+mj-lt"/>
                  <a:buAutoNum type="arabicPeriod"/>
                </a:pPr>
                <a14:m>
                  <m:oMath xmlns:m="http://schemas.openxmlformats.org/officeDocument/2006/math">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𝒑</m:t>
                        </m:r>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𝟏</m:t>
                        </m:r>
                      </m:sub>
                    </m:sSub>
                    <m:r>
                      <a:rPr kumimoji="1" lang="en-US" altLang="ja-JP" sz="2000" b="1" i="1" smtClean="0">
                        <a:latin typeface="Cambria Math" panose="02040503050406030204" pitchFamily="18" charset="0"/>
                        <a:ea typeface="メイリオ" panose="020B0604030504040204" pitchFamily="50" charset="-128"/>
                      </a:rPr>
                      <m:t>,</m:t>
                    </m:r>
                    <m:sSub>
                      <m:sSubPr>
                        <m:ctrlPr>
                          <a:rPr kumimoji="1" lang="en-US" altLang="ja-JP" sz="2000" b="1" i="1" smtClean="0">
                            <a:latin typeface="Cambria Math" panose="02040503050406030204" pitchFamily="18" charset="0"/>
                            <a:ea typeface="メイリオ" panose="020B0604030504040204" pitchFamily="50" charset="-128"/>
                          </a:rPr>
                        </m:ctrlPr>
                      </m:sSubPr>
                      <m:e>
                        <m:r>
                          <a:rPr kumimoji="1" lang="en-US" altLang="ja-JP" sz="2000" b="1" i="1" smtClean="0">
                            <a:latin typeface="Cambria Math" panose="02040503050406030204" pitchFamily="18" charset="0"/>
                            <a:ea typeface="メイリオ" panose="020B0604030504040204" pitchFamily="50" charset="-128"/>
                          </a:rPr>
                          <m:t>𝒂</m:t>
                        </m:r>
                      </m:e>
                      <m:sub>
                        <m:r>
                          <a:rPr kumimoji="1" lang="en-US" altLang="ja-JP" sz="2000" b="1" i="1" smtClean="0">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いずれも３次元空間上のベクトルなので、</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つの座標成分で表されることに注意！</a:t>
                </a:r>
              </a:p>
            </p:txBody>
          </p:sp>
        </mc:Choice>
        <mc:Fallback xmlns="">
          <p:sp>
            <p:nvSpPr>
              <p:cNvPr id="31" name="テキスト ボックス 30">
                <a:extLst>
                  <a:ext uri="{FF2B5EF4-FFF2-40B4-BE49-F238E27FC236}">
                    <a16:creationId xmlns:a16="http://schemas.microsoft.com/office/drawing/2014/main" id="{79599560-4E9E-C9EA-FEAE-0FEACDB75B70}"/>
                  </a:ext>
                </a:extLst>
              </p:cNvPr>
              <p:cNvSpPr txBox="1">
                <a:spLocks noRot="1" noChangeAspect="1" noMove="1" noResize="1" noEditPoints="1" noAdjustHandles="1" noChangeArrowheads="1" noChangeShapeType="1" noTextEdit="1"/>
              </p:cNvSpPr>
              <p:nvPr/>
            </p:nvSpPr>
            <p:spPr>
              <a:xfrm>
                <a:off x="920738" y="1327014"/>
                <a:ext cx="10806041" cy="1323439"/>
              </a:xfrm>
              <a:prstGeom prst="rect">
                <a:avLst/>
              </a:prstGeom>
              <a:blipFill>
                <a:blip r:embed="rId4"/>
                <a:stretch>
                  <a:fillRect l="-959" t="-8295" b="-6912"/>
                </a:stretch>
              </a:blipFill>
            </p:spPr>
            <p:txBody>
              <a:bodyPr/>
              <a:lstStyle/>
              <a:p>
                <a:r>
                  <a:rPr lang="ja-JP" altLang="en-US">
                    <a:noFill/>
                  </a:rPr>
                  <a:t> </a:t>
                </a:r>
              </a:p>
            </p:txBody>
          </p:sp>
        </mc:Fallback>
      </mc:AlternateContent>
      <p:sp>
        <p:nvSpPr>
          <p:cNvPr id="32" name="テキスト ボックス 31">
            <a:extLst>
              <a:ext uri="{FF2B5EF4-FFF2-40B4-BE49-F238E27FC236}">
                <a16:creationId xmlns:a16="http://schemas.microsoft.com/office/drawing/2014/main" id="{2A815C4C-6706-D117-28C6-7A8537C4D813}"/>
              </a:ext>
            </a:extLst>
          </p:cNvPr>
          <p:cNvSpPr txBox="1"/>
          <p:nvPr/>
        </p:nvSpPr>
        <p:spPr>
          <a:xfrm>
            <a:off x="1169389" y="5537737"/>
            <a:ext cx="3262432"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問題の一般化（参考）</a:t>
            </a:r>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8BA676FA-6BAB-B2FD-B339-3DAB8B52E85F}"/>
                  </a:ext>
                </a:extLst>
              </p:cNvPr>
              <p:cNvSpPr txBox="1"/>
              <p:nvPr/>
            </p:nvSpPr>
            <p:spPr>
              <a:xfrm>
                <a:off x="1169389" y="5950365"/>
                <a:ext cx="9902967" cy="708207"/>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m</a:t>
                </a:r>
                <a:r>
                  <a:rPr kumimoji="1" lang="ja-JP" altLang="en-US" sz="2000" dirty="0">
                    <a:latin typeface="メイリオ" panose="020B0604030504040204" pitchFamily="50" charset="-128"/>
                    <a:ea typeface="メイリオ" panose="020B0604030504040204" pitchFamily="50" charset="-128"/>
                  </a:rPr>
                  <a:t>次元空間</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i="1" smtClean="0">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メイリオ" panose="020B0604030504040204" pitchFamily="50" charset="-128"/>
                          </a:rPr>
                          <m:t>𝑚</m:t>
                        </m:r>
                      </m:sup>
                    </m:sSup>
                  </m:oMath>
                </a14:m>
                <a:r>
                  <a:rPr kumimoji="1" lang="ja-JP" altLang="en-US" sz="2000" dirty="0">
                    <a:latin typeface="メイリオ" panose="020B0604030504040204" pitchFamily="50" charset="-128"/>
                    <a:ea typeface="メイリオ" panose="020B0604030504040204" pitchFamily="50" charset="-128"/>
                  </a:rPr>
                  <a:t>上のベクトル</a:t>
                </a:r>
                <a14:m>
                  <m:oMath xmlns:m="http://schemas.openxmlformats.org/officeDocument/2006/math">
                    <m:r>
                      <a:rPr kumimoji="1" lang="en-US" altLang="ja-JP" sz="2000" b="0" i="1" smtClean="0">
                        <a:latin typeface="Cambria Math" panose="02040503050406030204" pitchFamily="18" charset="0"/>
                        <a:ea typeface="メイリオ" panose="020B0604030504040204" pitchFamily="50" charset="-128"/>
                      </a:rPr>
                      <m:t>𝑏</m:t>
                    </m:r>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Cambria Math" panose="02040503050406030204" pitchFamily="18" charset="0"/>
                          </a:rPr>
                          <m:t>𝑚</m:t>
                        </m:r>
                      </m:sup>
                    </m:sSup>
                    <m:r>
                      <a:rPr kumimoji="1" lang="ja-JP" altLang="en-US" sz="2000" i="1" smtClean="0">
                        <a:latin typeface="Cambria Math" panose="02040503050406030204" pitchFamily="18" charset="0"/>
                        <a:ea typeface="メイリオ" panose="020B0604030504040204" pitchFamily="50" charset="-128"/>
                      </a:rPr>
                      <m:t>から</m:t>
                    </m:r>
                    <m:r>
                      <m:rPr>
                        <m:nor/>
                      </m:rPr>
                      <a:rPr kumimoji="1" lang="en-US" altLang="ja-JP" sz="2000" dirty="0">
                        <a:latin typeface="メイリオ" panose="020B0604030504040204" pitchFamily="50" charset="-128"/>
                        <a:ea typeface="メイリオ" panose="020B0604030504040204" pitchFamily="50" charset="-128"/>
                      </a:rPr>
                      <m:t>n</m:t>
                    </m:r>
                    <m:r>
                      <m:rPr>
                        <m:nor/>
                      </m:rPr>
                      <a:rPr kumimoji="1" lang="ja-JP" altLang="en-US" sz="2000" dirty="0">
                        <a:latin typeface="メイリオ" panose="020B0604030504040204" pitchFamily="50" charset="-128"/>
                        <a:ea typeface="メイリオ" panose="020B0604030504040204" pitchFamily="50" charset="-128"/>
                      </a:rPr>
                      <m:t>次元部分空間</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Cambria Math" panose="02040503050406030204" pitchFamily="18" charset="0"/>
                          </a:rPr>
                          <m:t>ℛ</m:t>
                        </m:r>
                      </m:e>
                      <m:sup>
                        <m:r>
                          <a:rPr kumimoji="1" lang="en-US" altLang="ja-JP" sz="2000" i="1">
                            <a:latin typeface="Cambria Math" panose="02040503050406030204" pitchFamily="18" charset="0"/>
                            <a:ea typeface="メイリオ" panose="020B0604030504040204" pitchFamily="50" charset="-128"/>
                          </a:rPr>
                          <m:t>𝑛</m:t>
                        </m:r>
                      </m:sup>
                    </m:sSup>
                    <m:r>
                      <m:rPr>
                        <m:nor/>
                      </m:rPr>
                      <a:rPr kumimoji="1" lang="en-US" altLang="ja-JP" sz="2000" dirty="0">
                        <a:latin typeface="メイリオ" panose="020B0604030504040204" pitchFamily="50" charset="-128"/>
                        <a:ea typeface="メイリオ" panose="020B0604030504040204" pitchFamily="50" charset="-128"/>
                      </a:rPr>
                      <m:t>(</m:t>
                    </m:r>
                    <m:r>
                      <m:rPr>
                        <m:nor/>
                      </m:rPr>
                      <a:rPr kumimoji="1" lang="en-US" altLang="ja-JP" sz="2000" dirty="0">
                        <a:latin typeface="メイリオ" panose="020B0604030504040204" pitchFamily="50" charset="-128"/>
                        <a:ea typeface="メイリオ" panose="020B0604030504040204" pitchFamily="50" charset="-128"/>
                      </a:rPr>
                      <m:t>n</m:t>
                    </m:r>
                    <m:r>
                      <m:rPr>
                        <m:nor/>
                      </m:rPr>
                      <a:rPr kumimoji="1" lang="en-US" altLang="ja-JP" sz="2000" dirty="0">
                        <a:latin typeface="メイリオ" panose="020B0604030504040204" pitchFamily="50" charset="-128"/>
                        <a:ea typeface="メイリオ" panose="020B0604030504040204" pitchFamily="50" charset="-128"/>
                      </a:rPr>
                      <m:t>&lt;</m:t>
                    </m:r>
                    <m:r>
                      <m:rPr>
                        <m:nor/>
                      </m:rPr>
                      <a:rPr kumimoji="1" lang="en-US" altLang="ja-JP" sz="2000" b="0" i="0" dirty="0" smtClean="0">
                        <a:latin typeface="メイリオ" panose="020B0604030504040204" pitchFamily="50" charset="-128"/>
                        <a:ea typeface="メイリオ" panose="020B0604030504040204" pitchFamily="50" charset="-128"/>
                      </a:rPr>
                      <m:t>m</m:t>
                    </m:r>
                    <m:r>
                      <m:rPr>
                        <m:nor/>
                      </m:rPr>
                      <a:rPr kumimoji="1" lang="en-US" altLang="ja-JP" sz="2000" dirty="0">
                        <a:latin typeface="メイリオ" panose="020B0604030504040204" pitchFamily="50" charset="-128"/>
                        <a:ea typeface="メイリオ" panose="020B0604030504040204" pitchFamily="50" charset="-128"/>
                      </a:rPr>
                      <m:t>)</m:t>
                    </m:r>
                    <m:r>
                      <a:rPr kumimoji="1" lang="ja-JP" altLang="en-US" sz="2000" i="1" dirty="0">
                        <a:latin typeface="Cambria Math" panose="02040503050406030204" pitchFamily="18" charset="0"/>
                        <a:ea typeface="メイリオ" panose="020B0604030504040204" pitchFamily="50" charset="-128"/>
                      </a:rPr>
                      <m:t>上</m:t>
                    </m:r>
                  </m:oMath>
                </a14:m>
                <a:r>
                  <a:rPr kumimoji="1" lang="ja-JP" altLang="en-US" sz="2000" dirty="0">
                    <a:latin typeface="メイリオ" panose="020B0604030504040204" pitchFamily="50" charset="-128"/>
                    <a:ea typeface="メイリオ" panose="020B0604030504040204" pitchFamily="50" charset="-128"/>
                  </a:rPr>
                  <a:t>への射影を求める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上例では</a:t>
                </a:r>
                <a:r>
                  <a:rPr kumimoji="1" lang="en-US" altLang="ja-JP" sz="2000" dirty="0">
                    <a:latin typeface="メイリオ" panose="020B0604030504040204" pitchFamily="50" charset="-128"/>
                    <a:ea typeface="メイリオ" panose="020B0604030504040204" pitchFamily="50" charset="-128"/>
                  </a:rPr>
                  <a:t>m=3, n=2</a:t>
                </a:r>
                <a:endParaRPr kumimoji="1" lang="ja-JP" altLang="en-US" sz="2000" dirty="0">
                  <a:latin typeface="メイリオ" panose="020B0604030504040204" pitchFamily="50" charset="-128"/>
                  <a:ea typeface="メイリオ" panose="020B0604030504040204" pitchFamily="50" charset="-128"/>
                </a:endParaRPr>
              </a:p>
            </p:txBody>
          </p:sp>
        </mc:Choice>
        <mc:Fallback xmlns="">
          <p:sp>
            <p:nvSpPr>
              <p:cNvPr id="33" name="テキスト ボックス 32">
                <a:extLst>
                  <a:ext uri="{FF2B5EF4-FFF2-40B4-BE49-F238E27FC236}">
                    <a16:creationId xmlns:a16="http://schemas.microsoft.com/office/drawing/2014/main" id="{8BA676FA-6BAB-B2FD-B339-3DAB8B52E85F}"/>
                  </a:ext>
                </a:extLst>
              </p:cNvPr>
              <p:cNvSpPr txBox="1">
                <a:spLocks noRot="1" noChangeAspect="1" noMove="1" noResize="1" noEditPoints="1" noAdjustHandles="1" noChangeArrowheads="1" noChangeShapeType="1" noTextEdit="1"/>
              </p:cNvSpPr>
              <p:nvPr/>
            </p:nvSpPr>
            <p:spPr>
              <a:xfrm>
                <a:off x="1169389" y="5950365"/>
                <a:ext cx="9902967" cy="708207"/>
              </a:xfrm>
              <a:prstGeom prst="rect">
                <a:avLst/>
              </a:prstGeom>
              <a:blipFill>
                <a:blip r:embed="rId5"/>
                <a:stretch>
                  <a:fillRect l="-677" t="-3448" b="-13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61067EB3-06CA-D127-4CC6-007E3A062836}"/>
                  </a:ext>
                </a:extLst>
              </p:cNvPr>
              <p:cNvSpPr txBox="1"/>
              <p:nvPr/>
            </p:nvSpPr>
            <p:spPr>
              <a:xfrm>
                <a:off x="4359681" y="2552092"/>
                <a:ext cx="47480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34" name="テキスト ボックス 33">
                <a:extLst>
                  <a:ext uri="{FF2B5EF4-FFF2-40B4-BE49-F238E27FC236}">
                    <a16:creationId xmlns:a16="http://schemas.microsoft.com/office/drawing/2014/main" id="{61067EB3-06CA-D127-4CC6-007E3A062836}"/>
                  </a:ext>
                </a:extLst>
              </p:cNvPr>
              <p:cNvSpPr txBox="1">
                <a:spLocks noRot="1" noChangeAspect="1" noMove="1" noResize="1" noEditPoints="1" noAdjustHandles="1" noChangeArrowheads="1" noChangeShapeType="1" noTextEdit="1"/>
              </p:cNvSpPr>
              <p:nvPr/>
            </p:nvSpPr>
            <p:spPr>
              <a:xfrm>
                <a:off x="4359681" y="2552092"/>
                <a:ext cx="474809" cy="46166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3CEB949C-6BE3-56A1-F030-1804D15AB7D3}"/>
                  </a:ext>
                </a:extLst>
              </p:cNvPr>
              <p:cNvSpPr txBox="1"/>
              <p:nvPr/>
            </p:nvSpPr>
            <p:spPr>
              <a:xfrm>
                <a:off x="4494235" y="3764798"/>
                <a:ext cx="47801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35" name="テキスト ボックス 34">
                <a:extLst>
                  <a:ext uri="{FF2B5EF4-FFF2-40B4-BE49-F238E27FC236}">
                    <a16:creationId xmlns:a16="http://schemas.microsoft.com/office/drawing/2014/main" id="{3CEB949C-6BE3-56A1-F030-1804D15AB7D3}"/>
                  </a:ext>
                </a:extLst>
              </p:cNvPr>
              <p:cNvSpPr txBox="1">
                <a:spLocks noRot="1" noChangeAspect="1" noMove="1" noResize="1" noEditPoints="1" noAdjustHandles="1" noChangeArrowheads="1" noChangeShapeType="1" noTextEdit="1"/>
              </p:cNvSpPr>
              <p:nvPr/>
            </p:nvSpPr>
            <p:spPr>
              <a:xfrm>
                <a:off x="4494235" y="3764798"/>
                <a:ext cx="478015" cy="461665"/>
              </a:xfrm>
              <a:prstGeom prst="rect">
                <a:avLst/>
              </a:prstGeom>
              <a:blipFill>
                <a:blip r:embed="rId7"/>
                <a:stretch>
                  <a:fillRect b="-80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91881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A101F01F-D9FE-24FF-7901-0F462575EE16}"/>
              </a:ext>
            </a:extLst>
          </p:cNvPr>
          <p:cNvSpPr/>
          <p:nvPr/>
        </p:nvSpPr>
        <p:spPr>
          <a:xfrm rot="323160">
            <a:off x="6055538" y="2708534"/>
            <a:ext cx="3697291" cy="312885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 name="直線矢印コネクタ 1">
            <a:extLst>
              <a:ext uri="{FF2B5EF4-FFF2-40B4-BE49-F238E27FC236}">
                <a16:creationId xmlns:a16="http://schemas.microsoft.com/office/drawing/2014/main" id="{EE296C31-6DB3-F682-B7E7-000C342B0A3C}"/>
              </a:ext>
            </a:extLst>
          </p:cNvPr>
          <p:cNvCxnSpPr>
            <a:cxnSpLocks/>
          </p:cNvCxnSpPr>
          <p:nvPr/>
        </p:nvCxnSpPr>
        <p:spPr>
          <a:xfrm flipH="1" flipV="1">
            <a:off x="6232704" y="3779055"/>
            <a:ext cx="897933" cy="753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 name="直線矢印コネクタ 2">
            <a:extLst>
              <a:ext uri="{FF2B5EF4-FFF2-40B4-BE49-F238E27FC236}">
                <a16:creationId xmlns:a16="http://schemas.microsoft.com/office/drawing/2014/main" id="{C9AE7ECC-7C9F-1ED9-BBB0-FFBC946011C7}"/>
              </a:ext>
            </a:extLst>
          </p:cNvPr>
          <p:cNvCxnSpPr>
            <a:cxnSpLocks/>
          </p:cNvCxnSpPr>
          <p:nvPr/>
        </p:nvCxnSpPr>
        <p:spPr>
          <a:xfrm flipV="1">
            <a:off x="7126437" y="4364449"/>
            <a:ext cx="2701993" cy="147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 name="直線コネクタ 3">
            <a:extLst>
              <a:ext uri="{FF2B5EF4-FFF2-40B4-BE49-F238E27FC236}">
                <a16:creationId xmlns:a16="http://schemas.microsoft.com/office/drawing/2014/main" id="{63D7F7A2-4AD1-47DC-EB45-0BC13C05AEA4}"/>
              </a:ext>
            </a:extLst>
          </p:cNvPr>
          <p:cNvCxnSpPr>
            <a:cxnSpLocks/>
          </p:cNvCxnSpPr>
          <p:nvPr/>
        </p:nvCxnSpPr>
        <p:spPr>
          <a:xfrm flipH="1">
            <a:off x="7130637" y="2780560"/>
            <a:ext cx="1089991" cy="1731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6" name="直線コネクタ 5">
            <a:extLst>
              <a:ext uri="{FF2B5EF4-FFF2-40B4-BE49-F238E27FC236}">
                <a16:creationId xmlns:a16="http://schemas.microsoft.com/office/drawing/2014/main" id="{4DE2BE3A-8421-1958-1489-627B6430F466}"/>
              </a:ext>
            </a:extLst>
          </p:cNvPr>
          <p:cNvCxnSpPr>
            <a:cxnSpLocks/>
          </p:cNvCxnSpPr>
          <p:nvPr/>
        </p:nvCxnSpPr>
        <p:spPr>
          <a:xfrm>
            <a:off x="8212916" y="2860397"/>
            <a:ext cx="0" cy="11153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テキスト ボックス 6">
            <a:extLst>
              <a:ext uri="{FF2B5EF4-FFF2-40B4-BE49-F238E27FC236}">
                <a16:creationId xmlns:a16="http://schemas.microsoft.com/office/drawing/2014/main" id="{93DDEDA1-2450-A36A-2105-F0A471D370D3}"/>
              </a:ext>
            </a:extLst>
          </p:cNvPr>
          <p:cNvSpPr txBox="1"/>
          <p:nvPr/>
        </p:nvSpPr>
        <p:spPr>
          <a:xfrm>
            <a:off x="7982236" y="3796150"/>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AF94AFEB-7B81-90D0-08E3-D50D09A8F88C}"/>
                  </a:ext>
                </a:extLst>
              </p:cNvPr>
              <p:cNvSpPr txBox="1"/>
              <p:nvPr/>
            </p:nvSpPr>
            <p:spPr>
              <a:xfrm>
                <a:off x="8015127" y="2417256"/>
                <a:ext cx="47480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9" name="テキスト ボックス 8">
                <a:extLst>
                  <a:ext uri="{FF2B5EF4-FFF2-40B4-BE49-F238E27FC236}">
                    <a16:creationId xmlns:a16="http://schemas.microsoft.com/office/drawing/2014/main" id="{AF94AFEB-7B81-90D0-08E3-D50D09A8F88C}"/>
                  </a:ext>
                </a:extLst>
              </p:cNvPr>
              <p:cNvSpPr txBox="1">
                <a:spLocks noRot="1" noChangeAspect="1" noMove="1" noResize="1" noEditPoints="1" noAdjustHandles="1" noChangeArrowheads="1" noChangeShapeType="1" noTextEdit="1"/>
              </p:cNvSpPr>
              <p:nvPr/>
            </p:nvSpPr>
            <p:spPr>
              <a:xfrm>
                <a:off x="8015127" y="2417256"/>
                <a:ext cx="474809" cy="46166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6D1B7764-BD00-8060-87FA-FFD2969FD218}"/>
                  </a:ext>
                </a:extLst>
              </p:cNvPr>
              <p:cNvSpPr txBox="1"/>
              <p:nvPr/>
            </p:nvSpPr>
            <p:spPr>
              <a:xfrm>
                <a:off x="8143583" y="3629962"/>
                <a:ext cx="47801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0" name="テキスト ボックス 9">
                <a:extLst>
                  <a:ext uri="{FF2B5EF4-FFF2-40B4-BE49-F238E27FC236}">
                    <a16:creationId xmlns:a16="http://schemas.microsoft.com/office/drawing/2014/main" id="{6D1B7764-BD00-8060-87FA-FFD2969FD218}"/>
                  </a:ext>
                </a:extLst>
              </p:cNvPr>
              <p:cNvSpPr txBox="1">
                <a:spLocks noRot="1" noChangeAspect="1" noMove="1" noResize="1" noEditPoints="1" noAdjustHandles="1" noChangeArrowheads="1" noChangeShapeType="1" noTextEdit="1"/>
              </p:cNvSpPr>
              <p:nvPr/>
            </p:nvSpPr>
            <p:spPr>
              <a:xfrm>
                <a:off x="8143583" y="3629962"/>
                <a:ext cx="478015" cy="461665"/>
              </a:xfrm>
              <a:prstGeom prst="rect">
                <a:avLst/>
              </a:prstGeom>
              <a:blipFill>
                <a:blip r:embed="rId3"/>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017EAA9-A604-1DF3-DA72-D9EFB95FF559}"/>
                  </a:ext>
                </a:extLst>
              </p:cNvPr>
              <p:cNvSpPr txBox="1"/>
              <p:nvPr/>
            </p:nvSpPr>
            <p:spPr>
              <a:xfrm>
                <a:off x="1159741" y="750251"/>
                <a:ext cx="2993320" cy="4406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メイリオ" panose="020B0604030504040204" pitchFamily="50" charset="-128"/>
                        </a:rPr>
                        <m:t>𝒑</m:t>
                      </m:r>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𝑨</m:t>
                      </m:r>
                      <m:r>
                        <a:rPr kumimoji="1" lang="en-US" altLang="ja-JP" sz="2800" b="1" i="1" smtClean="0">
                          <a:latin typeface="Cambria Math" panose="02040503050406030204" pitchFamily="18" charset="0"/>
                          <a:ea typeface="メイリオ" panose="020B0604030504040204" pitchFamily="50" charset="-128"/>
                        </a:rPr>
                        <m:t>(</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𝑨</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𝑨</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m:t>
                          </m:r>
                        </m:e>
                        <m:sup>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𝟏</m:t>
                          </m:r>
                        </m:sup>
                      </m:sSup>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𝑨</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𝒃</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8017EAA9-A604-1DF3-DA72-D9EFB95FF559}"/>
                  </a:ext>
                </a:extLst>
              </p:cNvPr>
              <p:cNvSpPr txBox="1">
                <a:spLocks noRot="1" noChangeAspect="1" noMove="1" noResize="1" noEditPoints="1" noAdjustHandles="1" noChangeArrowheads="1" noChangeShapeType="1" noTextEdit="1"/>
              </p:cNvSpPr>
              <p:nvPr/>
            </p:nvSpPr>
            <p:spPr>
              <a:xfrm>
                <a:off x="1159741" y="750251"/>
                <a:ext cx="2993320" cy="440633"/>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39D16153-757B-62C7-5CAF-4B4C74088D1E}"/>
                  </a:ext>
                </a:extLst>
              </p:cNvPr>
              <p:cNvSpPr txBox="1"/>
              <p:nvPr/>
            </p:nvSpPr>
            <p:spPr>
              <a:xfrm>
                <a:off x="9891511" y="4163044"/>
                <a:ext cx="44236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39D16153-757B-62C7-5CAF-4B4C74088D1E}"/>
                  </a:ext>
                </a:extLst>
              </p:cNvPr>
              <p:cNvSpPr txBox="1">
                <a:spLocks noRot="1" noChangeAspect="1" noMove="1" noResize="1" noEditPoints="1" noAdjustHandles="1" noChangeArrowheads="1" noChangeShapeType="1" noTextEdit="1"/>
              </p:cNvSpPr>
              <p:nvPr/>
            </p:nvSpPr>
            <p:spPr>
              <a:xfrm>
                <a:off x="9891511" y="4163044"/>
                <a:ext cx="442365" cy="369332"/>
              </a:xfrm>
              <a:prstGeom prst="rect">
                <a:avLst/>
              </a:prstGeom>
              <a:blipFill>
                <a:blip r:embed="rId5"/>
                <a:stretch>
                  <a:fillRect l="-5556" r="-4167" b="-98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82A0B7BF-FD61-69EE-F590-13702BF48A51}"/>
                  </a:ext>
                </a:extLst>
              </p:cNvPr>
              <p:cNvSpPr txBox="1"/>
              <p:nvPr/>
            </p:nvSpPr>
            <p:spPr>
              <a:xfrm>
                <a:off x="5936172" y="3387783"/>
                <a:ext cx="62703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𝟐</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82A0B7BF-FD61-69EE-F590-13702BF48A51}"/>
                  </a:ext>
                </a:extLst>
              </p:cNvPr>
              <p:cNvSpPr txBox="1">
                <a:spLocks noRot="1" noChangeAspect="1" noMove="1" noResize="1" noEditPoints="1" noAdjustHandles="1" noChangeArrowheads="1" noChangeShapeType="1" noTextEdit="1"/>
              </p:cNvSpPr>
              <p:nvPr/>
            </p:nvSpPr>
            <p:spPr>
              <a:xfrm>
                <a:off x="5936172" y="3387783"/>
                <a:ext cx="627031" cy="461665"/>
              </a:xfrm>
              <a:prstGeom prst="rect">
                <a:avLst/>
              </a:prstGeom>
              <a:blipFill>
                <a:blip r:embed="rId6"/>
                <a:stretch>
                  <a:fillRect/>
                </a:stretch>
              </a:blipFill>
            </p:spPr>
            <p:txBody>
              <a:bodyPr/>
              <a:lstStyle/>
              <a:p>
                <a:r>
                  <a:rPr lang="ja-JP" altLang="en-US">
                    <a:noFill/>
                  </a:rPr>
                  <a:t> </a:t>
                </a:r>
              </a:p>
            </p:txBody>
          </p:sp>
        </mc:Fallback>
      </mc:AlternateContent>
      <p:sp>
        <p:nvSpPr>
          <p:cNvPr id="15" name="テキスト ボックス 14">
            <a:extLst>
              <a:ext uri="{FF2B5EF4-FFF2-40B4-BE49-F238E27FC236}">
                <a16:creationId xmlns:a16="http://schemas.microsoft.com/office/drawing/2014/main" id="{8462705D-9EDC-EB1B-0FC4-A4A6F33FA129}"/>
              </a:ext>
            </a:extLst>
          </p:cNvPr>
          <p:cNvSpPr txBox="1"/>
          <p:nvPr/>
        </p:nvSpPr>
        <p:spPr>
          <a:xfrm>
            <a:off x="1262101" y="2193362"/>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ここで，</a:t>
            </a:r>
          </a:p>
        </p:txBody>
      </p:sp>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B7F77F02-FC74-ADE6-996A-F8DF11E98CD3}"/>
                  </a:ext>
                </a:extLst>
              </p:cNvPr>
              <p:cNvSpPr txBox="1"/>
              <p:nvPr/>
            </p:nvSpPr>
            <p:spPr>
              <a:xfrm>
                <a:off x="2300489" y="2172585"/>
                <a:ext cx="170790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𝑨</m:t>
                      </m:r>
                      <m:r>
                        <a:rPr kumimoji="1" lang="en-US" altLang="ja-JP" sz="2400" b="0" i="1" smtClean="0">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a:latin typeface="Cambria Math" panose="02040503050406030204" pitchFamily="18" charset="0"/>
                          <a:ea typeface="メイリオ" panose="020B0604030504040204" pitchFamily="50" charset="-128"/>
                        </a:rPr>
                        <m:t>,</m:t>
                      </m:r>
                      <m:sSub>
                        <m:sSubPr>
                          <m:ctrlPr>
                            <a:rPr kumimoji="1" lang="en-US" altLang="ja-JP" sz="2400" b="1" i="1">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B7F77F02-FC74-ADE6-996A-F8DF11E98CD3}"/>
                  </a:ext>
                </a:extLst>
              </p:cNvPr>
              <p:cNvSpPr txBox="1">
                <a:spLocks noRot="1" noChangeAspect="1" noMove="1" noResize="1" noEditPoints="1" noAdjustHandles="1" noChangeArrowheads="1" noChangeShapeType="1" noTextEdit="1"/>
              </p:cNvSpPr>
              <p:nvPr/>
            </p:nvSpPr>
            <p:spPr>
              <a:xfrm>
                <a:off x="2300489" y="2172585"/>
                <a:ext cx="1707903" cy="369332"/>
              </a:xfrm>
              <a:prstGeom prst="rect">
                <a:avLst/>
              </a:prstGeom>
              <a:blipFill>
                <a:blip r:embed="rId7"/>
                <a:stretch>
                  <a:fillRect l="-2847" t="-4918" r="-4982" b="-295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6F4E19D8-DD8A-9968-B8B3-4C7574896022}"/>
                  </a:ext>
                </a:extLst>
              </p:cNvPr>
              <p:cNvSpPr txBox="1"/>
              <p:nvPr/>
            </p:nvSpPr>
            <p:spPr>
              <a:xfrm>
                <a:off x="1526934" y="2818404"/>
                <a:ext cx="1792094" cy="11036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𝟏</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3,1</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8" name="テキスト ボックス 17">
                <a:extLst>
                  <a:ext uri="{FF2B5EF4-FFF2-40B4-BE49-F238E27FC236}">
                    <a16:creationId xmlns:a16="http://schemas.microsoft.com/office/drawing/2014/main" id="{6F4E19D8-DD8A-9968-B8B3-4C7574896022}"/>
                  </a:ext>
                </a:extLst>
              </p:cNvPr>
              <p:cNvSpPr txBox="1">
                <a:spLocks noRot="1" noChangeAspect="1" noMove="1" noResize="1" noEditPoints="1" noAdjustHandles="1" noChangeArrowheads="1" noChangeShapeType="1" noTextEdit="1"/>
              </p:cNvSpPr>
              <p:nvPr/>
            </p:nvSpPr>
            <p:spPr>
              <a:xfrm>
                <a:off x="1526934" y="2818404"/>
                <a:ext cx="1792094" cy="1103635"/>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4C6E9B8-37E9-5BF0-6B6F-634F0E3A04EA}"/>
                  </a:ext>
                </a:extLst>
              </p:cNvPr>
              <p:cNvSpPr txBox="1"/>
              <p:nvPr/>
            </p:nvSpPr>
            <p:spPr>
              <a:xfrm>
                <a:off x="3245188" y="2782177"/>
                <a:ext cx="1763240" cy="1098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smtClean="0">
                              <a:latin typeface="Cambria Math" panose="02040503050406030204" pitchFamily="18" charset="0"/>
                              <a:ea typeface="メイリオ" panose="020B0604030504040204" pitchFamily="50" charset="-128"/>
                            </a:rPr>
                            <m:t>𝟐</m:t>
                          </m:r>
                        </m:sub>
                      </m:sSub>
                      <m:r>
                        <a:rPr kumimoji="1" lang="en-US" altLang="ja-JP" sz="2400" b="1" i="1" smtClean="0">
                          <a:latin typeface="Cambria Math" panose="02040503050406030204" pitchFamily="18" charset="0"/>
                          <a:ea typeface="メイリオ" panose="020B0604030504040204" pitchFamily="50" charset="-128"/>
                        </a:rPr>
                        <m:t>=</m:t>
                      </m:r>
                      <m:d>
                        <m:dPr>
                          <m:begChr m:val="["/>
                          <m:endChr m:val="]"/>
                          <m:ctrlPr>
                            <a:rPr kumimoji="1" lang="en-US" altLang="ja-JP" sz="2400" i="1" smtClean="0">
                              <a:latin typeface="Cambria Math" panose="02040503050406030204" pitchFamily="18" charset="0"/>
                              <a:ea typeface="メイリオ" panose="020B0604030504040204" pitchFamily="50" charset="-128"/>
                            </a:rPr>
                          </m:ctrlPr>
                        </m:dPr>
                        <m:e>
                          <m:m>
                            <m:mPr>
                              <m:mcs>
                                <m:mc>
                                  <m:mcPr>
                                    <m:count m:val="1"/>
                                    <m:mcJc m:val="center"/>
                                  </m:mcPr>
                                </m:mc>
                              </m:mcs>
                              <m:ctrlPr>
                                <a:rPr kumimoji="1" lang="en-US" altLang="ja-JP" sz="2400" i="1" smtClean="0">
                                  <a:latin typeface="Cambria Math" panose="02040503050406030204" pitchFamily="18" charset="0"/>
                                  <a:ea typeface="メイリオ" panose="020B0604030504040204" pitchFamily="50" charset="-128"/>
                                </a:rPr>
                              </m:ctrlPr>
                            </m:mPr>
                            <m:mr>
                              <m:e>
                                <m:sSub>
                                  <m:sSubPr>
                                    <m:ctrlPr>
                                      <a:rPr kumimoji="1" lang="en-US" altLang="ja-JP" sz="2400" i="1" smtClean="0">
                                        <a:latin typeface="Cambria Math" panose="02040503050406030204" pitchFamily="18" charset="0"/>
                                        <a:ea typeface="メイリオ" panose="020B0604030504040204" pitchFamily="50" charset="-128"/>
                                      </a:rPr>
                                    </m:ctrlPr>
                                  </m:sSubPr>
                                  <m:e>
                                    <m:r>
                                      <a:rPr kumimoji="1" lang="en-US" altLang="ja-JP" sz="2400" b="0" i="1" smtClean="0">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b="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3,2</m:t>
                                    </m:r>
                                  </m:sub>
                                </m:sSub>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9" name="テキスト ボックス 18">
                <a:extLst>
                  <a:ext uri="{FF2B5EF4-FFF2-40B4-BE49-F238E27FC236}">
                    <a16:creationId xmlns:a16="http://schemas.microsoft.com/office/drawing/2014/main" id="{44C6E9B8-37E9-5BF0-6B6F-634F0E3A04EA}"/>
                  </a:ext>
                </a:extLst>
              </p:cNvPr>
              <p:cNvSpPr txBox="1">
                <a:spLocks noRot="1" noChangeAspect="1" noMove="1" noResize="1" noEditPoints="1" noAdjustHandles="1" noChangeArrowheads="1" noChangeShapeType="1" noTextEdit="1"/>
              </p:cNvSpPr>
              <p:nvPr/>
            </p:nvSpPr>
            <p:spPr>
              <a:xfrm>
                <a:off x="3245188" y="2782177"/>
                <a:ext cx="1763240" cy="1098314"/>
              </a:xfrm>
              <a:prstGeom prst="rect">
                <a:avLst/>
              </a:prstGeom>
              <a:blipFill>
                <a:blip r:embed="rId9"/>
                <a:stretch>
                  <a:fillRect/>
                </a:stretch>
              </a:blipFill>
            </p:spPr>
            <p:txBody>
              <a:bodyPr/>
              <a:lstStyle/>
              <a:p>
                <a:r>
                  <a:rPr lang="ja-JP" altLang="en-US">
                    <a:noFill/>
                  </a:rPr>
                  <a:t> </a:t>
                </a:r>
              </a:p>
            </p:txBody>
          </p:sp>
        </mc:Fallback>
      </mc:AlternateContent>
      <p:sp>
        <p:nvSpPr>
          <p:cNvPr id="20" name="テキスト ボックス 19">
            <a:extLst>
              <a:ext uri="{FF2B5EF4-FFF2-40B4-BE49-F238E27FC236}">
                <a16:creationId xmlns:a16="http://schemas.microsoft.com/office/drawing/2014/main" id="{AE390D74-2C25-57DE-36AA-A3A9E23AC0FA}"/>
              </a:ext>
            </a:extLst>
          </p:cNvPr>
          <p:cNvSpPr txBox="1"/>
          <p:nvPr/>
        </p:nvSpPr>
        <p:spPr>
          <a:xfrm>
            <a:off x="1262101" y="2602231"/>
            <a:ext cx="877163"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さらに</a:t>
            </a:r>
          </a:p>
        </p:txBody>
      </p:sp>
      <p:sp>
        <p:nvSpPr>
          <p:cNvPr id="21" name="テキスト ボックス 20">
            <a:extLst>
              <a:ext uri="{FF2B5EF4-FFF2-40B4-BE49-F238E27FC236}">
                <a16:creationId xmlns:a16="http://schemas.microsoft.com/office/drawing/2014/main" id="{0CACF7AA-C853-49C3-F398-441FCB9917B5}"/>
              </a:ext>
            </a:extLst>
          </p:cNvPr>
          <p:cNvSpPr txBox="1"/>
          <p:nvPr/>
        </p:nvSpPr>
        <p:spPr>
          <a:xfrm>
            <a:off x="1262101" y="4123802"/>
            <a:ext cx="1107996" cy="369332"/>
          </a:xfrm>
          <a:prstGeom prst="rect">
            <a:avLst/>
          </a:prstGeom>
          <a:noFill/>
        </p:spPr>
        <p:txBody>
          <a:bodyPr wrap="none" rtlCol="0">
            <a:spAutoFit/>
          </a:bodyPr>
          <a:lstStyle/>
          <a:p>
            <a:pPr algn="l"/>
            <a:r>
              <a:rPr kumimoji="1" lang="ja-JP" altLang="en-US" dirty="0">
                <a:latin typeface="メイリオ" panose="020B0604030504040204" pitchFamily="50" charset="-128"/>
                <a:ea typeface="メイリオ" panose="020B0604030504040204" pitchFamily="50" charset="-128"/>
              </a:rPr>
              <a:t>とすると</a:t>
            </a:r>
          </a:p>
        </p:txBody>
      </p:sp>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AB7BC0EE-CCB1-44AB-A650-782CBE1DAFD6}"/>
                  </a:ext>
                </a:extLst>
              </p:cNvPr>
              <p:cNvSpPr txBox="1"/>
              <p:nvPr/>
            </p:nvSpPr>
            <p:spPr>
              <a:xfrm>
                <a:off x="1681302" y="4385484"/>
                <a:ext cx="2426883" cy="10983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𝑨</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m>
                            <m:mPr>
                              <m:mcs>
                                <m:mc>
                                  <m:mcPr>
                                    <m:count m:val="2"/>
                                    <m:mcJc m:val="center"/>
                                  </m:mcPr>
                                </m:mc>
                              </m:mcs>
                              <m:ctrlPr>
                                <a:rPr kumimoji="1" lang="en-US" altLang="ja-JP" sz="2400" b="0" i="1" smtClean="0">
                                  <a:latin typeface="Cambria Math" panose="02040503050406030204" pitchFamily="18" charset="0"/>
                                  <a:ea typeface="メイリオ" panose="020B0604030504040204" pitchFamily="50" charset="-128"/>
                                </a:rPr>
                              </m:ctrlPr>
                            </m:mPr>
                            <m:m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1,1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2</m:t>
                                          </m:r>
                                          <m:r>
                                            <a:rPr kumimoji="1" lang="en-US" altLang="ja-JP" sz="2400" b="0" i="1" smtClean="0">
                                              <a:latin typeface="Cambria Math" panose="02040503050406030204" pitchFamily="18" charset="0"/>
                                              <a:ea typeface="メイリオ" panose="020B0604030504040204" pitchFamily="50" charset="-128"/>
                                            </a:rPr>
                                            <m:t>,1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3,</m:t>
                                          </m:r>
                                          <m:r>
                                            <a:rPr kumimoji="1" lang="en-US" altLang="ja-JP" sz="2400" i="1">
                                              <a:latin typeface="Cambria Math" panose="02040503050406030204" pitchFamily="18" charset="0"/>
                                              <a:ea typeface="メイリオ" panose="020B0604030504040204" pitchFamily="50" charset="-128"/>
                                            </a:rPr>
                                            <m:t>1</m:t>
                                          </m:r>
                                        </m:sub>
                                      </m:sSub>
                                    </m:e>
                                  </m:mr>
                                </m:m>
                              </m:e>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2,2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3,</m:t>
                                          </m:r>
                                          <m:r>
                                            <a:rPr kumimoji="1" lang="en-US" altLang="ja-JP" sz="2400" i="1">
                                              <a:latin typeface="Cambria Math" panose="02040503050406030204" pitchFamily="18" charset="0"/>
                                              <a:ea typeface="メイリオ" panose="020B0604030504040204" pitchFamily="50" charset="-128"/>
                                            </a:rPr>
                                            <m:t>2</m:t>
                                          </m:r>
                                        </m:sub>
                                      </m:sSub>
                                    </m:e>
                                  </m:mr>
                                </m:m>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22" name="テキスト ボックス 21">
                <a:extLst>
                  <a:ext uri="{FF2B5EF4-FFF2-40B4-BE49-F238E27FC236}">
                    <a16:creationId xmlns:a16="http://schemas.microsoft.com/office/drawing/2014/main" id="{AB7BC0EE-CCB1-44AB-A650-782CBE1DAFD6}"/>
                  </a:ext>
                </a:extLst>
              </p:cNvPr>
              <p:cNvSpPr txBox="1">
                <a:spLocks noRot="1" noChangeAspect="1" noMove="1" noResize="1" noEditPoints="1" noAdjustHandles="1" noChangeArrowheads="1" noChangeShapeType="1" noTextEdit="1"/>
              </p:cNvSpPr>
              <p:nvPr/>
            </p:nvSpPr>
            <p:spPr>
              <a:xfrm>
                <a:off x="1681302" y="4385484"/>
                <a:ext cx="2426883" cy="1098314"/>
              </a:xfrm>
              <a:prstGeom prst="rect">
                <a:avLst/>
              </a:prstGeom>
              <a:blipFill>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881F3736-0D8D-E153-BE6C-A61DD064B695}"/>
                  </a:ext>
                </a:extLst>
              </p:cNvPr>
              <p:cNvSpPr txBox="1"/>
              <p:nvPr/>
            </p:nvSpPr>
            <p:spPr>
              <a:xfrm>
                <a:off x="1681302" y="5779032"/>
                <a:ext cx="8930186" cy="1077218"/>
              </a:xfrm>
              <a:prstGeom prst="rect">
                <a:avLst/>
              </a:prstGeom>
              <a:noFill/>
            </p:spPr>
            <p:txBody>
              <a:bodyPr wrap="square" rtlCol="0">
                <a:spAutoFit/>
              </a:bodyPr>
              <a:lstStyle/>
              <a:p>
                <a:r>
                  <a:rPr kumimoji="1" lang="ja-JP" altLang="en-US" sz="2000" dirty="0">
                    <a:latin typeface="メイリオ" panose="020B0604030504040204" pitchFamily="50" charset="-128"/>
                    <a:ea typeface="メイリオ" panose="020B0604030504040204" pitchFamily="50" charset="-128"/>
                  </a:rPr>
                  <a:t>つまり</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𝑨</m:t>
                    </m:r>
                  </m:oMath>
                </a14:m>
                <a:r>
                  <a:rPr kumimoji="1" lang="ja-JP" altLang="en-US" sz="2000" dirty="0">
                    <a:latin typeface="メイリオ" panose="020B0604030504040204" pitchFamily="50" charset="-128"/>
                    <a:ea typeface="メイリオ" panose="020B0604030504040204" pitchFamily="50" charset="-128"/>
                  </a:rPr>
                  <a:t>は，</a:t>
                </a:r>
                <a:r>
                  <a:rPr kumimoji="1" lang="en-US" altLang="ja-JP" sz="2000" dirty="0">
                    <a:latin typeface="メイリオ" panose="020B0604030504040204" pitchFamily="50" charset="-128"/>
                    <a:ea typeface="メイリオ" panose="020B0604030504040204" pitchFamily="50" charset="-128"/>
                  </a:rPr>
                  <a:t>3</a:t>
                </a:r>
                <a:r>
                  <a:rPr kumimoji="1" lang="ja-JP" altLang="en-US" sz="2000" dirty="0">
                    <a:latin typeface="メイリオ" panose="020B0604030504040204" pitchFamily="50" charset="-128"/>
                    <a:ea typeface="メイリオ" panose="020B0604030504040204" pitchFamily="50" charset="-128"/>
                  </a:rPr>
                  <a:t>次元データ空間上で平面を構成するベクトル</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a:latin typeface="Cambria Math" panose="02040503050406030204" pitchFamily="18" charset="0"/>
                            <a:ea typeface="メイリオ" panose="020B0604030504040204" pitchFamily="50" charset="-128"/>
                          </a:rPr>
                          <m:t>𝟐</m:t>
                        </m:r>
                      </m:sub>
                    </m:sSub>
                    <m:r>
                      <a:rPr kumimoji="1" lang="ja-JP" altLang="en-US" sz="2000" b="1" i="1">
                        <a:latin typeface="Cambria Math" panose="02040503050406030204" pitchFamily="18" charset="0"/>
                        <a:ea typeface="メイリオ" panose="020B0604030504040204" pitchFamily="50" charset="-128"/>
                      </a:rPr>
                      <m:t>を</m:t>
                    </m:r>
                  </m:oMath>
                </a14:m>
                <a:r>
                  <a:rPr kumimoji="1" lang="ja-JP" altLang="en-US" sz="2000" dirty="0">
                    <a:latin typeface="メイリオ" panose="020B0604030504040204" pitchFamily="50" charset="-128"/>
                    <a:ea typeface="メイリオ" panose="020B0604030504040204" pitchFamily="50" charset="-128"/>
                  </a:rPr>
                  <a:t>列方向に並べた行列（</a:t>
                </a:r>
                <a:r>
                  <a:rPr kumimoji="1" lang="en-US" altLang="ja-JP" sz="2000" b="1" dirty="0">
                    <a:ea typeface="メイリオ" panose="020B0604030504040204" pitchFamily="50" charset="-128"/>
                  </a:rPr>
                  <a:t> </a:t>
                </a:r>
                <a14:m>
                  <m:oMath xmlns:m="http://schemas.openxmlformats.org/officeDocument/2006/math">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a:latin typeface="Cambria Math" panose="02040503050406030204" pitchFamily="18" charset="0"/>
                            <a:ea typeface="メイリオ" panose="020B0604030504040204" pitchFamily="50" charset="-128"/>
                          </a:rPr>
                          <m:t>𝟏</m:t>
                        </m:r>
                      </m:sub>
                    </m:sSub>
                    <m:r>
                      <a:rPr kumimoji="1" lang="en-US" altLang="ja-JP" sz="2000" b="1" i="1">
                        <a:latin typeface="Cambria Math" panose="02040503050406030204" pitchFamily="18" charset="0"/>
                        <a:ea typeface="メイリオ" panose="020B0604030504040204" pitchFamily="50" charset="-128"/>
                      </a:rPr>
                      <m:t>,</m:t>
                    </m:r>
                    <m:sSub>
                      <m:sSubPr>
                        <m:ctrlPr>
                          <a:rPr kumimoji="1" lang="en-US" altLang="ja-JP" sz="2000" b="1" i="1">
                            <a:latin typeface="Cambria Math" panose="02040503050406030204" pitchFamily="18" charset="0"/>
                            <a:ea typeface="メイリオ" panose="020B0604030504040204" pitchFamily="50" charset="-128"/>
                          </a:rPr>
                        </m:ctrlPr>
                      </m:sSubPr>
                      <m:e>
                        <m:r>
                          <a:rPr kumimoji="1" lang="en-US" altLang="ja-JP" sz="2000" b="1" i="1">
                            <a:latin typeface="Cambria Math" panose="02040503050406030204" pitchFamily="18" charset="0"/>
                            <a:ea typeface="メイリオ" panose="020B0604030504040204" pitchFamily="50" charset="-128"/>
                          </a:rPr>
                          <m:t>𝒂</m:t>
                        </m:r>
                      </m:e>
                      <m:sub>
                        <m:r>
                          <a:rPr kumimoji="1" lang="en-US" altLang="ja-JP" sz="2000" b="1" i="1">
                            <a:latin typeface="Cambria Math" panose="02040503050406030204" pitchFamily="18" charset="0"/>
                            <a:ea typeface="メイリオ" panose="020B0604030504040204" pitchFamily="50" charset="-128"/>
                          </a:rPr>
                          <m:t>𝟐</m:t>
                        </m:r>
                      </m:sub>
                    </m:sSub>
                  </m:oMath>
                </a14:m>
                <a:r>
                  <a:rPr kumimoji="1" lang="ja-JP" altLang="en-US" sz="2000" dirty="0">
                    <a:latin typeface="メイリオ" panose="020B0604030504040204" pitchFamily="50" charset="-128"/>
                    <a:ea typeface="メイリオ" panose="020B0604030504040204" pitchFamily="50" charset="-128"/>
                  </a:rPr>
                  <a:t>は縦ベクトル）</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a:t>
                </a:r>
                <a14:m>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𝑨</m:t>
                    </m:r>
                  </m:oMath>
                </a14:m>
                <a:r>
                  <a:rPr kumimoji="1" lang="en-US" altLang="ja-JP" sz="2400" b="1" dirty="0">
                    <a:latin typeface="メイリオ" panose="020B0604030504040204" pitchFamily="50" charset="-128"/>
                    <a:ea typeface="メイリオ" panose="020B0604030504040204" pitchFamily="50" charset="-128"/>
                  </a:rPr>
                  <a:t>:</a:t>
                </a:r>
                <a:r>
                  <a:rPr kumimoji="1" lang="ja-JP" altLang="en-US" sz="2400" b="1" dirty="0">
                    <a:latin typeface="メイリオ" panose="020B0604030504040204" pitchFamily="50" charset="-128"/>
                    <a:ea typeface="メイリオ" panose="020B0604030504040204" pitchFamily="50" charset="-128"/>
                  </a:rPr>
                  <a:t>主成分ベクトル</a:t>
                </a:r>
                <a:r>
                  <a:rPr kumimoji="1" lang="en-US" altLang="ja-JP" sz="2400" b="1" dirty="0">
                    <a:latin typeface="メイリオ" panose="020B0604030504040204" pitchFamily="50" charset="-128"/>
                    <a:ea typeface="メイリオ" panose="020B0604030504040204" pitchFamily="50" charset="-128"/>
                  </a:rPr>
                  <a:t>(PC1,PC2)</a:t>
                </a:r>
                <a:r>
                  <a:rPr kumimoji="1" lang="ja-JP" altLang="en-US" sz="2400" b="1" dirty="0">
                    <a:latin typeface="メイリオ" panose="020B0604030504040204" pitchFamily="50" charset="-128"/>
                    <a:ea typeface="メイリオ" panose="020B0604030504040204" pitchFamily="50" charset="-128"/>
                  </a:rPr>
                  <a:t>を列方向に並べたものと言える</a:t>
                </a:r>
              </a:p>
            </p:txBody>
          </p:sp>
        </mc:Choice>
        <mc:Fallback xmlns="">
          <p:sp>
            <p:nvSpPr>
              <p:cNvPr id="23" name="テキスト ボックス 22">
                <a:extLst>
                  <a:ext uri="{FF2B5EF4-FFF2-40B4-BE49-F238E27FC236}">
                    <a16:creationId xmlns:a16="http://schemas.microsoft.com/office/drawing/2014/main" id="{881F3736-0D8D-E153-BE6C-A61DD064B695}"/>
                  </a:ext>
                </a:extLst>
              </p:cNvPr>
              <p:cNvSpPr txBox="1">
                <a:spLocks noRot="1" noChangeAspect="1" noMove="1" noResize="1" noEditPoints="1" noAdjustHandles="1" noChangeArrowheads="1" noChangeShapeType="1" noTextEdit="1"/>
              </p:cNvSpPr>
              <p:nvPr/>
            </p:nvSpPr>
            <p:spPr>
              <a:xfrm>
                <a:off x="1681302" y="5779032"/>
                <a:ext cx="8930186" cy="1077218"/>
              </a:xfrm>
              <a:prstGeom prst="rect">
                <a:avLst/>
              </a:prstGeom>
              <a:blipFill>
                <a:blip r:embed="rId11"/>
                <a:stretch>
                  <a:fillRect l="-751" t="-2825" r="-683" b="-12994"/>
                </a:stretch>
              </a:blipFill>
            </p:spPr>
            <p:txBody>
              <a:bodyPr/>
              <a:lstStyle/>
              <a:p>
                <a:r>
                  <a:rPr lang="ja-JP" altLang="en-US">
                    <a:noFill/>
                  </a:rPr>
                  <a:t> </a:t>
                </a:r>
              </a:p>
            </p:txBody>
          </p:sp>
        </mc:Fallback>
      </mc:AlternateContent>
      <p:sp>
        <p:nvSpPr>
          <p:cNvPr id="24" name="矢印: 下 23">
            <a:extLst>
              <a:ext uri="{FF2B5EF4-FFF2-40B4-BE49-F238E27FC236}">
                <a16:creationId xmlns:a16="http://schemas.microsoft.com/office/drawing/2014/main" id="{649A5F83-9B97-B15F-A793-8C66FA5C19CF}"/>
              </a:ext>
            </a:extLst>
          </p:cNvPr>
          <p:cNvSpPr/>
          <p:nvPr/>
        </p:nvSpPr>
        <p:spPr>
          <a:xfrm>
            <a:off x="4926226" y="5284270"/>
            <a:ext cx="1318054" cy="337751"/>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テキスト ボックス 24">
            <a:extLst>
              <a:ext uri="{FF2B5EF4-FFF2-40B4-BE49-F238E27FC236}">
                <a16:creationId xmlns:a16="http://schemas.microsoft.com/office/drawing/2014/main" id="{5E97FE3D-2A09-24A6-0F9F-051BE7C7BE18}"/>
              </a:ext>
            </a:extLst>
          </p:cNvPr>
          <p:cNvSpPr txBox="1"/>
          <p:nvPr/>
        </p:nvSpPr>
        <p:spPr>
          <a:xfrm>
            <a:off x="1085839" y="166180"/>
            <a:ext cx="182614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結論から</a:t>
            </a:r>
          </a:p>
        </p:txBody>
      </p:sp>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FFAA11E9-7FD9-8537-612C-4F4726E5469F}"/>
                  </a:ext>
                </a:extLst>
              </p:cNvPr>
              <p:cNvSpPr txBox="1"/>
              <p:nvPr/>
            </p:nvSpPr>
            <p:spPr>
              <a:xfrm>
                <a:off x="1085839" y="1179532"/>
                <a:ext cx="9342494" cy="714876"/>
              </a:xfrm>
              <a:prstGeom prst="rect">
                <a:avLst/>
              </a:prstGeom>
              <a:noFill/>
            </p:spPr>
            <p:txBody>
              <a:bodyPr wrap="none" rtlCol="0">
                <a:spAutoFit/>
              </a:bodyPr>
              <a:lstStyle/>
              <a:p>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𝑨</m:t>
                    </m:r>
                    <m:r>
                      <a:rPr kumimoji="1" lang="en-US" altLang="ja-JP" sz="2000" b="1" i="1" smtClean="0">
                        <a:latin typeface="Cambria Math" panose="02040503050406030204" pitchFamily="18" charset="0"/>
                        <a:ea typeface="メイリオ" panose="020B0604030504040204" pitchFamily="50" charset="-128"/>
                      </a:rPr>
                      <m:t>(</m:t>
                    </m:r>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𝑨</m:t>
                        </m:r>
                      </m:e>
                      <m:sup>
                        <m:r>
                          <a:rPr kumimoji="1" lang="en-US" altLang="ja-JP" sz="2000" b="1" i="1" smtClean="0">
                            <a:latin typeface="Cambria Math" panose="02040503050406030204" pitchFamily="18" charset="0"/>
                            <a:ea typeface="メイリオ" panose="020B0604030504040204" pitchFamily="50" charset="-128"/>
                          </a:rPr>
                          <m:t>𝑻</m:t>
                        </m:r>
                      </m:sup>
                    </m:sSup>
                    <m:r>
                      <a:rPr kumimoji="1" lang="en-US" altLang="ja-JP" sz="2000" b="1" i="1" smtClean="0">
                        <a:latin typeface="Cambria Math" panose="02040503050406030204" pitchFamily="18" charset="0"/>
                        <a:ea typeface="メイリオ" panose="020B0604030504040204" pitchFamily="50" charset="-128"/>
                      </a:rPr>
                      <m:t>𝑨</m:t>
                    </m:r>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m:t>
                        </m:r>
                      </m:e>
                      <m:sup>
                        <m:r>
                          <a:rPr kumimoji="1" lang="en-US" altLang="ja-JP" sz="2000" b="1" i="1" smtClean="0">
                            <a:latin typeface="Cambria Math" panose="02040503050406030204" pitchFamily="18" charset="0"/>
                            <a:ea typeface="メイリオ" panose="020B0604030504040204" pitchFamily="50" charset="-128"/>
                          </a:rPr>
                          <m:t>−</m:t>
                        </m:r>
                        <m:r>
                          <a:rPr kumimoji="1" lang="en-US" altLang="ja-JP" sz="2000" b="1" i="1" smtClean="0">
                            <a:latin typeface="Cambria Math" panose="02040503050406030204" pitchFamily="18" charset="0"/>
                            <a:ea typeface="メイリオ" panose="020B0604030504040204" pitchFamily="50" charset="-128"/>
                          </a:rPr>
                          <m:t>𝟏</m:t>
                        </m:r>
                      </m:sup>
                    </m:sSup>
                    <m:sSup>
                      <m:sSupPr>
                        <m:ctrlPr>
                          <a:rPr kumimoji="1" lang="en-US" altLang="ja-JP" sz="2000" b="1" i="1" smtClean="0">
                            <a:latin typeface="Cambria Math" panose="02040503050406030204" pitchFamily="18" charset="0"/>
                            <a:ea typeface="メイリオ" panose="020B0604030504040204" pitchFamily="50" charset="-128"/>
                          </a:rPr>
                        </m:ctrlPr>
                      </m:sSupPr>
                      <m:e>
                        <m:r>
                          <a:rPr kumimoji="1" lang="en-US" altLang="ja-JP" sz="2000" b="1" i="1" smtClean="0">
                            <a:latin typeface="Cambria Math" panose="02040503050406030204" pitchFamily="18" charset="0"/>
                            <a:ea typeface="メイリオ" panose="020B0604030504040204" pitchFamily="50" charset="-128"/>
                          </a:rPr>
                          <m:t>𝑨</m:t>
                        </m:r>
                      </m:e>
                      <m:sup>
                        <m:r>
                          <a:rPr kumimoji="1" lang="en-US" altLang="ja-JP" sz="2000" b="1" i="1" smtClean="0">
                            <a:latin typeface="Cambria Math" panose="02040503050406030204" pitchFamily="18" charset="0"/>
                            <a:ea typeface="メイリオ" panose="020B0604030504040204" pitchFamily="50" charset="-128"/>
                          </a:rPr>
                          <m:t>𝑻</m:t>
                        </m:r>
                      </m:sup>
                    </m:sSup>
                  </m:oMath>
                </a14:m>
                <a:r>
                  <a:rPr kumimoji="1" lang="ja-JP" altLang="en-US" sz="2000" dirty="0">
                    <a:latin typeface="メイリオ" panose="020B0604030504040204" pitchFamily="50" charset="-128"/>
                    <a:ea typeface="メイリオ" panose="020B0604030504040204" pitchFamily="50" charset="-128"/>
                  </a:rPr>
                  <a:t>：射影行列と呼ぶ。任意の</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𝒃</m:t>
                    </m:r>
                  </m:oMath>
                </a14:m>
                <a:r>
                  <a:rPr kumimoji="1" lang="ja-JP" altLang="en-US" sz="2000" dirty="0">
                    <a:latin typeface="メイリオ" panose="020B0604030504040204" pitchFamily="50" charset="-128"/>
                    <a:ea typeface="メイリオ" panose="020B0604030504040204" pitchFamily="50" charset="-128"/>
                  </a:rPr>
                  <a:t>は射影行列によってその射影</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𝒑</m:t>
                    </m:r>
                  </m:oMath>
                </a14:m>
                <a:r>
                  <a:rPr kumimoji="1" lang="ja-JP" altLang="en-US" sz="2000" dirty="0">
                    <a:latin typeface="メイリオ" panose="020B0604030504040204" pitchFamily="50" charset="-128"/>
                    <a:ea typeface="メイリオ" panose="020B0604030504040204" pitchFamily="50" charset="-128"/>
                  </a:rPr>
                  <a:t>を求める</a:t>
                </a:r>
                <a:endParaRPr kumimoji="1" lang="en-US" altLang="ja-JP" sz="2000" dirty="0">
                  <a:latin typeface="メイリオ" panose="020B0604030504040204" pitchFamily="50" charset="-128"/>
                  <a:ea typeface="メイリオ" panose="020B0604030504040204" pitchFamily="50" charset="-128"/>
                </a:endParaRPr>
              </a:p>
              <a:p>
                <a:r>
                  <a:rPr kumimoji="1" lang="ja-JP" altLang="en-US" sz="2000" dirty="0">
                    <a:latin typeface="メイリオ" panose="020B0604030504040204" pitchFamily="50" charset="-128"/>
                    <a:ea typeface="メイリオ" panose="020B0604030504040204" pitchFamily="50" charset="-128"/>
                  </a:rPr>
                  <a:t>　　　　　　 ことができる。このケースでは射影行列は</a:t>
                </a:r>
                <a:r>
                  <a:rPr kumimoji="1" lang="en-US" altLang="ja-JP" sz="2000" dirty="0">
                    <a:latin typeface="メイリオ" panose="020B0604030504040204" pitchFamily="50" charset="-128"/>
                    <a:ea typeface="メイリオ" panose="020B0604030504040204" pitchFamily="50" charset="-128"/>
                  </a:rPr>
                  <a:t>3×3</a:t>
                </a:r>
                <a:r>
                  <a:rPr kumimoji="1" lang="ja-JP" altLang="en-US" sz="2000" dirty="0">
                    <a:latin typeface="メイリオ" panose="020B0604030504040204" pitchFamily="50" charset="-128"/>
                    <a:ea typeface="メイリオ" panose="020B0604030504040204" pitchFamily="50" charset="-128"/>
                  </a:rPr>
                  <a:t>である</a:t>
                </a:r>
              </a:p>
            </p:txBody>
          </p:sp>
        </mc:Choice>
        <mc:Fallback xmlns="">
          <p:sp>
            <p:nvSpPr>
              <p:cNvPr id="26" name="テキスト ボックス 25">
                <a:extLst>
                  <a:ext uri="{FF2B5EF4-FFF2-40B4-BE49-F238E27FC236}">
                    <a16:creationId xmlns:a16="http://schemas.microsoft.com/office/drawing/2014/main" id="{FFAA11E9-7FD9-8537-612C-4F4726E5469F}"/>
                  </a:ext>
                </a:extLst>
              </p:cNvPr>
              <p:cNvSpPr txBox="1">
                <a:spLocks noRot="1" noChangeAspect="1" noMove="1" noResize="1" noEditPoints="1" noAdjustHandles="1" noChangeArrowheads="1" noChangeShapeType="1" noTextEdit="1"/>
              </p:cNvSpPr>
              <p:nvPr/>
            </p:nvSpPr>
            <p:spPr>
              <a:xfrm>
                <a:off x="1085839" y="1179532"/>
                <a:ext cx="9342494" cy="714876"/>
              </a:xfrm>
              <a:prstGeom prst="rect">
                <a:avLst/>
              </a:prstGeom>
              <a:blipFill>
                <a:blip r:embed="rId12"/>
                <a:stretch>
                  <a:fillRect t="-2542" b="-12712"/>
                </a:stretch>
              </a:blipFill>
            </p:spPr>
            <p:txBody>
              <a:bodyPr/>
              <a:lstStyle/>
              <a:p>
                <a:r>
                  <a:rPr lang="ja-JP" altLang="en-US">
                    <a:noFill/>
                  </a:rPr>
                  <a:t> </a:t>
                </a:r>
              </a:p>
            </p:txBody>
          </p:sp>
        </mc:Fallback>
      </mc:AlternateContent>
      <p:sp>
        <p:nvSpPr>
          <p:cNvPr id="27" name="正方形/長方形 26">
            <a:extLst>
              <a:ext uri="{FF2B5EF4-FFF2-40B4-BE49-F238E27FC236}">
                <a16:creationId xmlns:a16="http://schemas.microsoft.com/office/drawing/2014/main" id="{A36478CA-71CA-E56C-6ACC-3ACF3A6019C2}"/>
              </a:ext>
            </a:extLst>
          </p:cNvPr>
          <p:cNvSpPr/>
          <p:nvPr/>
        </p:nvSpPr>
        <p:spPr>
          <a:xfrm>
            <a:off x="1085839" y="654891"/>
            <a:ext cx="10020322" cy="1305141"/>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021501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4C53BB8E-0D4E-B0F1-A661-07EE59463578}"/>
              </a:ext>
            </a:extLst>
          </p:cNvPr>
          <p:cNvSpPr txBox="1"/>
          <p:nvPr/>
        </p:nvSpPr>
        <p:spPr>
          <a:xfrm>
            <a:off x="657726" y="489284"/>
            <a:ext cx="5093061" cy="584775"/>
          </a:xfrm>
          <a:prstGeom prst="rect">
            <a:avLst/>
          </a:prstGeom>
          <a:noFill/>
        </p:spPr>
        <p:txBody>
          <a:bodyPr wrap="none" rtlCol="0">
            <a:spAutoFit/>
          </a:bodyPr>
          <a:lstStyle/>
          <a:p>
            <a:pPr algn="l"/>
            <a:r>
              <a:rPr kumimoji="1" lang="ja-JP" altLang="en-US" sz="3200" dirty="0">
                <a:latin typeface="メイリオ" panose="020B0604030504040204" pitchFamily="50" charset="-128"/>
                <a:ea typeface="メイリオ" panose="020B0604030504040204" pitchFamily="50" charset="-128"/>
              </a:rPr>
              <a:t>データ空間が</a:t>
            </a:r>
            <a:r>
              <a:rPr kumimoji="1" lang="en-US" altLang="ja-JP" sz="3200" dirty="0">
                <a:latin typeface="メイリオ" panose="020B0604030504040204" pitchFamily="50" charset="-128"/>
                <a:ea typeface="メイリオ" panose="020B0604030504040204" pitchFamily="50" charset="-128"/>
              </a:rPr>
              <a:t>m</a:t>
            </a:r>
            <a:r>
              <a:rPr kumimoji="1" lang="ja-JP" altLang="en-US" sz="3200" dirty="0">
                <a:latin typeface="メイリオ" panose="020B0604030504040204" pitchFamily="50" charset="-128"/>
                <a:ea typeface="メイリオ" panose="020B0604030504040204" pitchFamily="50" charset="-128"/>
              </a:rPr>
              <a:t>次元の場合</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8A931233-9D58-A5E6-72BD-104621849172}"/>
                  </a:ext>
                </a:extLst>
              </p:cNvPr>
              <p:cNvSpPr txBox="1"/>
              <p:nvPr/>
            </p:nvSpPr>
            <p:spPr>
              <a:xfrm>
                <a:off x="822856" y="1456104"/>
                <a:ext cx="2993320" cy="4406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メイリオ" panose="020B0604030504040204" pitchFamily="50" charset="-128"/>
                        </a:rPr>
                        <m:t>𝒑</m:t>
                      </m:r>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𝑨</m:t>
                      </m:r>
                      <m:r>
                        <a:rPr kumimoji="1" lang="en-US" altLang="ja-JP" sz="2800" b="1" i="1" smtClean="0">
                          <a:latin typeface="Cambria Math" panose="02040503050406030204" pitchFamily="18" charset="0"/>
                          <a:ea typeface="メイリオ" panose="020B0604030504040204" pitchFamily="50" charset="-128"/>
                        </a:rPr>
                        <m:t>(</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𝑨</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𝑨</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m:t>
                          </m:r>
                        </m:e>
                        <m:sup>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𝟏</m:t>
                          </m:r>
                        </m:sup>
                      </m:sSup>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𝑨</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𝒃</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8A931233-9D58-A5E6-72BD-104621849172}"/>
                  </a:ext>
                </a:extLst>
              </p:cNvPr>
              <p:cNvSpPr txBox="1">
                <a:spLocks noRot="1" noChangeAspect="1" noMove="1" noResize="1" noEditPoints="1" noAdjustHandles="1" noChangeArrowheads="1" noChangeShapeType="1" noTextEdit="1"/>
              </p:cNvSpPr>
              <p:nvPr/>
            </p:nvSpPr>
            <p:spPr>
              <a:xfrm>
                <a:off x="822856" y="1456104"/>
                <a:ext cx="2993320" cy="4406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5FB41F1D-FB73-309F-6D4B-DF4E26A32565}"/>
                  </a:ext>
                </a:extLst>
              </p:cNvPr>
              <p:cNvSpPr txBox="1"/>
              <p:nvPr/>
            </p:nvSpPr>
            <p:spPr>
              <a:xfrm>
                <a:off x="1057214" y="2981712"/>
                <a:ext cx="2557623" cy="17965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𝑨</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m>
                            <m:mPr>
                              <m:mcs>
                                <m:mc>
                                  <m:mcPr>
                                    <m:count m:val="2"/>
                                    <m:mcJc m:val="center"/>
                                  </m:mcPr>
                                </m:mc>
                              </m:mcs>
                              <m:ctrlPr>
                                <a:rPr kumimoji="1" lang="en-US" altLang="ja-JP" sz="2400" b="0" i="1" smtClean="0">
                                  <a:latin typeface="Cambria Math" panose="02040503050406030204" pitchFamily="18" charset="0"/>
                                  <a:ea typeface="メイリオ" panose="020B0604030504040204" pitchFamily="50" charset="-128"/>
                                </a:rPr>
                              </m:ctrlPr>
                            </m:mPr>
                            <m:m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2</m:t>
                                          </m:r>
                                          <m:r>
                                            <a:rPr kumimoji="1" lang="en-US" altLang="ja-JP" sz="2400" b="0" i="1" smtClean="0">
                                              <a:latin typeface="Cambria Math" panose="02040503050406030204" pitchFamily="18" charset="0"/>
                                              <a:ea typeface="メイリオ" panose="020B0604030504040204" pitchFamily="50" charset="-128"/>
                                            </a:rPr>
                                            <m:t>,1</m:t>
                                          </m:r>
                                        </m:sub>
                                      </m:sSub>
                                    </m:e>
                                  </m:mr>
                                  <m:m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3</m:t>
                                              </m:r>
                                              <m:r>
                                                <a:rPr kumimoji="1" lang="en-US" altLang="ja-JP" sz="2400" b="0" i="1" smtClean="0">
                                                  <a:latin typeface="Cambria Math" panose="02040503050406030204" pitchFamily="18" charset="0"/>
                                                  <a:ea typeface="メイリオ" panose="020B0604030504040204" pitchFamily="50" charset="-128"/>
                                                </a:rPr>
                                                <m:t>,1</m:t>
                                              </m:r>
                                            </m:sub>
                                          </m:sSub>
                                        </m:e>
                                        <m:e>
                                          <m:r>
                                            <a:rPr kumimoji="1" lang="ja-JP" altLang="en-US" sz="2400" i="1" smtClean="0">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メイリオ" panose="020B0604030504040204" pitchFamily="50" charset="-128"/>
                                                </a:rPr>
                                                <m:t>,1</m:t>
                                              </m:r>
                                            </m:sub>
                                          </m:sSub>
                                        </m:e>
                                      </m:eqArr>
                                    </m:e>
                                  </m:mr>
                                </m:m>
                              </m:e>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,2</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2,2</m:t>
                                          </m:r>
                                        </m:sub>
                                      </m:sSub>
                                    </m:e>
                                  </m:mr>
                                  <m:m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3</m:t>
                                              </m:r>
                                              <m:r>
                                                <a:rPr kumimoji="1" lang="en-US" altLang="ja-JP" sz="2400" b="0" i="1" smtClean="0">
                                                  <a:latin typeface="Cambria Math" panose="02040503050406030204" pitchFamily="18" charset="0"/>
                                                  <a:ea typeface="メイリオ" panose="020B0604030504040204" pitchFamily="50" charset="-128"/>
                                                </a:rPr>
                                                <m:t>,2</m:t>
                                              </m:r>
                                            </m:sub>
                                          </m:sSub>
                                        </m:e>
                                        <m:e>
                                          <m:r>
                                            <a:rPr kumimoji="1" lang="ja-JP" altLang="en-US" sz="2400" i="1">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メイリオ" panose="020B0604030504040204" pitchFamily="50" charset="-128"/>
                                                </a:rPr>
                                                <m:t>,2</m:t>
                                              </m:r>
                                            </m:sub>
                                          </m:sSub>
                                        </m:e>
                                      </m:eqArr>
                                    </m:e>
                                  </m:mr>
                                </m:m>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5FB41F1D-FB73-309F-6D4B-DF4E26A32565}"/>
                  </a:ext>
                </a:extLst>
              </p:cNvPr>
              <p:cNvSpPr txBox="1">
                <a:spLocks noRot="1" noChangeAspect="1" noMove="1" noResize="1" noEditPoints="1" noAdjustHandles="1" noChangeArrowheads="1" noChangeShapeType="1" noTextEdit="1"/>
              </p:cNvSpPr>
              <p:nvPr/>
            </p:nvSpPr>
            <p:spPr>
              <a:xfrm>
                <a:off x="1057214" y="2981712"/>
                <a:ext cx="2557623" cy="1796517"/>
              </a:xfrm>
              <a:prstGeom prst="rect">
                <a:avLst/>
              </a:prstGeom>
              <a:blipFill>
                <a:blip r:embed="rId3"/>
                <a:stretch>
                  <a:fillRect/>
                </a:stretch>
              </a:blipFill>
            </p:spPr>
            <p:txBody>
              <a:bodyPr/>
              <a:lstStyle/>
              <a:p>
                <a:r>
                  <a:rPr lang="ja-JP" altLang="en-US">
                    <a:noFill/>
                  </a:rPr>
                  <a:t> </a:t>
                </a:r>
              </a:p>
            </p:txBody>
          </p:sp>
        </mc:Fallback>
      </mc:AlternateContent>
      <p:sp>
        <p:nvSpPr>
          <p:cNvPr id="5" name="正方形/長方形 4">
            <a:extLst>
              <a:ext uri="{FF2B5EF4-FFF2-40B4-BE49-F238E27FC236}">
                <a16:creationId xmlns:a16="http://schemas.microsoft.com/office/drawing/2014/main" id="{69EE04DC-8C07-9425-4205-42512FC0AE3F}"/>
              </a:ext>
            </a:extLst>
          </p:cNvPr>
          <p:cNvSpPr/>
          <p:nvPr/>
        </p:nvSpPr>
        <p:spPr>
          <a:xfrm rot="323160">
            <a:off x="5461981" y="1864576"/>
            <a:ext cx="3697291" cy="3128850"/>
          </a:xfrm>
          <a:prstGeom prst="rect">
            <a:avLst/>
          </a:prstGeom>
          <a:solidFill>
            <a:srgbClr val="B4C7E7">
              <a:alpha val="60000"/>
            </a:srgbClr>
          </a:solidFill>
          <a:ln>
            <a:noFill/>
          </a:ln>
          <a:scene3d>
            <a:camera prst="isometricOffAxis1Top"/>
            <a:lightRig rig="threePt" dir="t"/>
          </a:scene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6" name="直線矢印コネクタ 5">
            <a:extLst>
              <a:ext uri="{FF2B5EF4-FFF2-40B4-BE49-F238E27FC236}">
                <a16:creationId xmlns:a16="http://schemas.microsoft.com/office/drawing/2014/main" id="{899C6373-E7A5-AFBD-762E-48711189811C}"/>
              </a:ext>
            </a:extLst>
          </p:cNvPr>
          <p:cNvCxnSpPr>
            <a:cxnSpLocks/>
          </p:cNvCxnSpPr>
          <p:nvPr/>
        </p:nvCxnSpPr>
        <p:spPr>
          <a:xfrm flipH="1" flipV="1">
            <a:off x="5639147" y="2935097"/>
            <a:ext cx="897933" cy="75332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直線矢印コネクタ 6">
            <a:extLst>
              <a:ext uri="{FF2B5EF4-FFF2-40B4-BE49-F238E27FC236}">
                <a16:creationId xmlns:a16="http://schemas.microsoft.com/office/drawing/2014/main" id="{753CCD85-DC1C-63D1-B7A7-5F8576C052BE}"/>
              </a:ext>
            </a:extLst>
          </p:cNvPr>
          <p:cNvCxnSpPr>
            <a:cxnSpLocks/>
          </p:cNvCxnSpPr>
          <p:nvPr/>
        </p:nvCxnSpPr>
        <p:spPr>
          <a:xfrm flipV="1">
            <a:off x="6532880" y="3520491"/>
            <a:ext cx="2701993" cy="14712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直線コネクタ 7">
            <a:extLst>
              <a:ext uri="{FF2B5EF4-FFF2-40B4-BE49-F238E27FC236}">
                <a16:creationId xmlns:a16="http://schemas.microsoft.com/office/drawing/2014/main" id="{FC9E6A5F-4FDA-0FA5-BBC3-F9200359ED81}"/>
              </a:ext>
            </a:extLst>
          </p:cNvPr>
          <p:cNvCxnSpPr>
            <a:cxnSpLocks/>
          </p:cNvCxnSpPr>
          <p:nvPr/>
        </p:nvCxnSpPr>
        <p:spPr>
          <a:xfrm flipH="1">
            <a:off x="6537080" y="1936602"/>
            <a:ext cx="1089991" cy="1731015"/>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E6E59819-1CE5-244C-2A29-11A200E2D58B}"/>
              </a:ext>
            </a:extLst>
          </p:cNvPr>
          <p:cNvCxnSpPr>
            <a:cxnSpLocks/>
          </p:cNvCxnSpPr>
          <p:nvPr/>
        </p:nvCxnSpPr>
        <p:spPr>
          <a:xfrm>
            <a:off x="7619359" y="2016439"/>
            <a:ext cx="0" cy="111530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AD5A3B08-722F-5BD4-218C-8B95718CD8B2}"/>
              </a:ext>
            </a:extLst>
          </p:cNvPr>
          <p:cNvSpPr txBox="1"/>
          <p:nvPr/>
        </p:nvSpPr>
        <p:spPr>
          <a:xfrm>
            <a:off x="7388679" y="2952192"/>
            <a:ext cx="364202" cy="307777"/>
          </a:xfrm>
          <a:prstGeom prst="rect">
            <a:avLst/>
          </a:prstGeom>
          <a:noFill/>
        </p:spPr>
        <p:txBody>
          <a:bodyPr wrap="none" rtlCol="0">
            <a:spAutoFit/>
          </a:bodyPr>
          <a:lstStyle/>
          <a:p>
            <a:pPr algn="l"/>
            <a:r>
              <a:rPr kumimoji="1" lang="ja-JP" altLang="en-US" sz="1400" dirty="0">
                <a:latin typeface="メイリオ" panose="020B0604030504040204" pitchFamily="50" charset="-128"/>
                <a:ea typeface="メイリオ" panose="020B0604030504040204" pitchFamily="50" charset="-128"/>
              </a:rPr>
              <a:t>□</a:t>
            </a:r>
          </a:p>
        </p:txBody>
      </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F1A9E271-B6AF-2430-4A25-71FE452F079D}"/>
                  </a:ext>
                </a:extLst>
              </p:cNvPr>
              <p:cNvSpPr txBox="1"/>
              <p:nvPr/>
            </p:nvSpPr>
            <p:spPr>
              <a:xfrm>
                <a:off x="7421570" y="1573298"/>
                <a:ext cx="474809"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𝒃</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1" name="テキスト ボックス 10">
                <a:extLst>
                  <a:ext uri="{FF2B5EF4-FFF2-40B4-BE49-F238E27FC236}">
                    <a16:creationId xmlns:a16="http://schemas.microsoft.com/office/drawing/2014/main" id="{F1A9E271-B6AF-2430-4A25-71FE452F079D}"/>
                  </a:ext>
                </a:extLst>
              </p:cNvPr>
              <p:cNvSpPr txBox="1">
                <a:spLocks noRot="1" noChangeAspect="1" noMove="1" noResize="1" noEditPoints="1" noAdjustHandles="1" noChangeArrowheads="1" noChangeShapeType="1" noTextEdit="1"/>
              </p:cNvSpPr>
              <p:nvPr/>
            </p:nvSpPr>
            <p:spPr>
              <a:xfrm>
                <a:off x="7421570" y="1573298"/>
                <a:ext cx="474809" cy="46166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63ED500-AF6F-1AA8-D0DA-2A0FF1439A38}"/>
                  </a:ext>
                </a:extLst>
              </p:cNvPr>
              <p:cNvSpPr txBox="1"/>
              <p:nvPr/>
            </p:nvSpPr>
            <p:spPr>
              <a:xfrm>
                <a:off x="7550026" y="2786004"/>
                <a:ext cx="478015"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𝒑</m:t>
                      </m:r>
                    </m:oMath>
                  </m:oMathPara>
                </a14:m>
                <a:endParaRPr kumimoji="1" lang="ja-JP" altLang="en-US" sz="2400" b="1" dirty="0">
                  <a:latin typeface="メイリオ" panose="020B0604030504040204" pitchFamily="50" charset="-128"/>
                  <a:ea typeface="メイリオ" panose="020B0604030504040204" pitchFamily="50" charset="-128"/>
                </a:endParaRPr>
              </a:p>
            </p:txBody>
          </p:sp>
        </mc:Choice>
        <mc:Fallback xmlns="">
          <p:sp>
            <p:nvSpPr>
              <p:cNvPr id="12" name="テキスト ボックス 11">
                <a:extLst>
                  <a:ext uri="{FF2B5EF4-FFF2-40B4-BE49-F238E27FC236}">
                    <a16:creationId xmlns:a16="http://schemas.microsoft.com/office/drawing/2014/main" id="{D63ED500-AF6F-1AA8-D0DA-2A0FF1439A38}"/>
                  </a:ext>
                </a:extLst>
              </p:cNvPr>
              <p:cNvSpPr txBox="1">
                <a:spLocks noRot="1" noChangeAspect="1" noMove="1" noResize="1" noEditPoints="1" noAdjustHandles="1" noChangeArrowheads="1" noChangeShapeType="1" noTextEdit="1"/>
              </p:cNvSpPr>
              <p:nvPr/>
            </p:nvSpPr>
            <p:spPr>
              <a:xfrm>
                <a:off x="7550026" y="2786004"/>
                <a:ext cx="478015" cy="461665"/>
              </a:xfrm>
              <a:prstGeom prst="rect">
                <a:avLst/>
              </a:prstGeom>
              <a:blipFill>
                <a:blip r:embed="rId5"/>
                <a:stretch>
                  <a:fillRect b="-657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D969FCB4-28EE-948F-DD99-CDE6B552C0CA}"/>
                  </a:ext>
                </a:extLst>
              </p:cNvPr>
              <p:cNvSpPr txBox="1"/>
              <p:nvPr/>
            </p:nvSpPr>
            <p:spPr>
              <a:xfrm>
                <a:off x="9297954" y="3319086"/>
                <a:ext cx="44236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3" name="テキスト ボックス 12">
                <a:extLst>
                  <a:ext uri="{FF2B5EF4-FFF2-40B4-BE49-F238E27FC236}">
                    <a16:creationId xmlns:a16="http://schemas.microsoft.com/office/drawing/2014/main" id="{D969FCB4-28EE-948F-DD99-CDE6B552C0CA}"/>
                  </a:ext>
                </a:extLst>
              </p:cNvPr>
              <p:cNvSpPr txBox="1">
                <a:spLocks noRot="1" noChangeAspect="1" noMove="1" noResize="1" noEditPoints="1" noAdjustHandles="1" noChangeArrowheads="1" noChangeShapeType="1" noTextEdit="1"/>
              </p:cNvSpPr>
              <p:nvPr/>
            </p:nvSpPr>
            <p:spPr>
              <a:xfrm>
                <a:off x="9297954" y="3319086"/>
                <a:ext cx="442365" cy="369332"/>
              </a:xfrm>
              <a:prstGeom prst="rect">
                <a:avLst/>
              </a:prstGeom>
              <a:blipFill>
                <a:blip r:embed="rId6"/>
                <a:stretch>
                  <a:fillRect l="-5479" r="-2740" b="-98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9F7F3B33-786F-9EAA-35D2-CF8C4E8C7BE2}"/>
                  </a:ext>
                </a:extLst>
              </p:cNvPr>
              <p:cNvSpPr txBox="1"/>
              <p:nvPr/>
            </p:nvSpPr>
            <p:spPr>
              <a:xfrm>
                <a:off x="5342615" y="2543825"/>
                <a:ext cx="62703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𝟐</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4" name="テキスト ボックス 13">
                <a:extLst>
                  <a:ext uri="{FF2B5EF4-FFF2-40B4-BE49-F238E27FC236}">
                    <a16:creationId xmlns:a16="http://schemas.microsoft.com/office/drawing/2014/main" id="{9F7F3B33-786F-9EAA-35D2-CF8C4E8C7BE2}"/>
                  </a:ext>
                </a:extLst>
              </p:cNvPr>
              <p:cNvSpPr txBox="1">
                <a:spLocks noRot="1" noChangeAspect="1" noMove="1" noResize="1" noEditPoints="1" noAdjustHandles="1" noChangeArrowheads="1" noChangeShapeType="1" noTextEdit="1"/>
              </p:cNvSpPr>
              <p:nvPr/>
            </p:nvSpPr>
            <p:spPr>
              <a:xfrm>
                <a:off x="5342615" y="2543825"/>
                <a:ext cx="627031" cy="46166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7C78880D-8ABB-0AE9-43F8-23FED66A4E3D}"/>
                  </a:ext>
                </a:extLst>
              </p:cNvPr>
              <p:cNvSpPr txBox="1"/>
              <p:nvPr/>
            </p:nvSpPr>
            <p:spPr>
              <a:xfrm>
                <a:off x="1951185" y="2612380"/>
                <a:ext cx="44236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5" name="テキスト ボックス 14">
                <a:extLst>
                  <a:ext uri="{FF2B5EF4-FFF2-40B4-BE49-F238E27FC236}">
                    <a16:creationId xmlns:a16="http://schemas.microsoft.com/office/drawing/2014/main" id="{7C78880D-8ABB-0AE9-43F8-23FED66A4E3D}"/>
                  </a:ext>
                </a:extLst>
              </p:cNvPr>
              <p:cNvSpPr txBox="1">
                <a:spLocks noRot="1" noChangeAspect="1" noMove="1" noResize="1" noEditPoints="1" noAdjustHandles="1" noChangeArrowheads="1" noChangeShapeType="1" noTextEdit="1"/>
              </p:cNvSpPr>
              <p:nvPr/>
            </p:nvSpPr>
            <p:spPr>
              <a:xfrm>
                <a:off x="1951185" y="2612380"/>
                <a:ext cx="442365" cy="369332"/>
              </a:xfrm>
              <a:prstGeom prst="rect">
                <a:avLst/>
              </a:prstGeom>
              <a:blipFill>
                <a:blip r:embed="rId8"/>
                <a:stretch>
                  <a:fillRect l="-5479" r="-2740" b="-1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39C5325-C8CE-5504-D3AC-E30DD33EF244}"/>
                  </a:ext>
                </a:extLst>
              </p:cNvPr>
              <p:cNvSpPr txBox="1"/>
              <p:nvPr/>
            </p:nvSpPr>
            <p:spPr>
              <a:xfrm>
                <a:off x="2660490" y="2572044"/>
                <a:ext cx="627031"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𝟐</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16" name="テキスト ボックス 15">
                <a:extLst>
                  <a:ext uri="{FF2B5EF4-FFF2-40B4-BE49-F238E27FC236}">
                    <a16:creationId xmlns:a16="http://schemas.microsoft.com/office/drawing/2014/main" id="{739C5325-C8CE-5504-D3AC-E30DD33EF244}"/>
                  </a:ext>
                </a:extLst>
              </p:cNvPr>
              <p:cNvSpPr txBox="1">
                <a:spLocks noRot="1" noChangeAspect="1" noMove="1" noResize="1" noEditPoints="1" noAdjustHandles="1" noChangeArrowheads="1" noChangeShapeType="1" noTextEdit="1"/>
              </p:cNvSpPr>
              <p:nvPr/>
            </p:nvSpPr>
            <p:spPr>
              <a:xfrm>
                <a:off x="2660490" y="2572044"/>
                <a:ext cx="627031" cy="461665"/>
              </a:xfrm>
              <a:prstGeom prst="rect">
                <a:avLst/>
              </a:prstGeom>
              <a:blipFill>
                <a:blip r:embed="rId9"/>
                <a:stretch>
                  <a:fillRect/>
                </a:stretch>
              </a:blipFill>
            </p:spPr>
            <p:txBody>
              <a:bodyPr/>
              <a:lstStyle/>
              <a:p>
                <a:r>
                  <a:rPr lang="ja-JP" altLang="en-US">
                    <a:noFill/>
                  </a:rPr>
                  <a:t> </a:t>
                </a:r>
              </a:p>
            </p:txBody>
          </p:sp>
        </mc:Fallback>
      </mc:AlternateContent>
      <p:sp>
        <p:nvSpPr>
          <p:cNvPr id="17" name="テキスト ボックス 16">
            <a:extLst>
              <a:ext uri="{FF2B5EF4-FFF2-40B4-BE49-F238E27FC236}">
                <a16:creationId xmlns:a16="http://schemas.microsoft.com/office/drawing/2014/main" id="{5C99413E-6513-65FC-29E0-4F8B93FBA0C0}"/>
              </a:ext>
            </a:extLst>
          </p:cNvPr>
          <p:cNvSpPr txBox="1"/>
          <p:nvPr/>
        </p:nvSpPr>
        <p:spPr>
          <a:xfrm>
            <a:off x="882316" y="5005137"/>
            <a:ext cx="800219" cy="461665"/>
          </a:xfrm>
          <a:prstGeom prst="rect">
            <a:avLst/>
          </a:prstGeom>
          <a:noFill/>
        </p:spPr>
        <p:txBody>
          <a:bodyPr wrap="none" rtlCol="0">
            <a:spAutoFit/>
          </a:bodyPr>
          <a:lstStyle/>
          <a:p>
            <a:pPr algn="l"/>
            <a:r>
              <a:rPr kumimoji="1" lang="ja-JP" altLang="en-US" sz="2400" u="sng" dirty="0">
                <a:latin typeface="メイリオ" panose="020B0604030504040204" pitchFamily="50" charset="-128"/>
                <a:ea typeface="メイリオ" panose="020B0604030504040204" pitchFamily="50" charset="-128"/>
              </a:rPr>
              <a:t>問題</a:t>
            </a:r>
          </a:p>
        </p:txBody>
      </p:sp>
      <p:sp>
        <p:nvSpPr>
          <p:cNvPr id="18" name="テキスト ボックス 17">
            <a:extLst>
              <a:ext uri="{FF2B5EF4-FFF2-40B4-BE49-F238E27FC236}">
                <a16:creationId xmlns:a16="http://schemas.microsoft.com/office/drawing/2014/main" id="{6073A713-55BE-9808-041B-02BC5C15ED13}"/>
              </a:ext>
            </a:extLst>
          </p:cNvPr>
          <p:cNvSpPr txBox="1"/>
          <p:nvPr/>
        </p:nvSpPr>
        <p:spPr>
          <a:xfrm>
            <a:off x="882316" y="5510950"/>
            <a:ext cx="6697667" cy="830997"/>
          </a:xfrm>
          <a:prstGeom prst="rect">
            <a:avLst/>
          </a:prstGeom>
          <a:noFill/>
        </p:spPr>
        <p:txBody>
          <a:bodyPr wrap="none" rtlCol="0">
            <a:spAutoFit/>
          </a:bodyPr>
          <a:lstStyle/>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前頁で射影行列が</a:t>
            </a:r>
            <a:r>
              <a:rPr kumimoji="1" lang="en-US" altLang="ja-JP" sz="2400" dirty="0">
                <a:latin typeface="メイリオ" panose="020B0604030504040204" pitchFamily="50" charset="-128"/>
                <a:ea typeface="メイリオ" panose="020B0604030504040204" pitchFamily="50" charset="-128"/>
              </a:rPr>
              <a:t>3×3</a:t>
            </a:r>
            <a:r>
              <a:rPr kumimoji="1" lang="ja-JP" altLang="en-US" sz="2400" dirty="0">
                <a:latin typeface="メイリオ" panose="020B0604030504040204" pitchFamily="50" charset="-128"/>
                <a:ea typeface="メイリオ" panose="020B0604030504040204" pitchFamily="50" charset="-128"/>
              </a:rPr>
              <a:t>になる理由を考えよ</a:t>
            </a:r>
            <a:endParaRPr kumimoji="1" lang="en-US" altLang="ja-JP" sz="2400" dirty="0">
              <a:latin typeface="メイリオ" panose="020B0604030504040204" pitchFamily="50" charset="-128"/>
              <a:ea typeface="メイリオ" panose="020B0604030504040204" pitchFamily="50" charset="-128"/>
            </a:endParaRPr>
          </a:p>
          <a:p>
            <a:pPr marL="457200" indent="-457200" algn="l">
              <a:buFont typeface="+mj-lt"/>
              <a:buAutoNum type="arabicPeriod"/>
            </a:pPr>
            <a:r>
              <a:rPr kumimoji="1" lang="ja-JP" altLang="en-US" sz="2400" dirty="0">
                <a:latin typeface="メイリオ" panose="020B0604030504040204" pitchFamily="50" charset="-128"/>
                <a:ea typeface="メイリオ" panose="020B0604030504040204" pitchFamily="50" charset="-128"/>
              </a:rPr>
              <a:t>上記の場合、射影行列の行列数はいくつか</a:t>
            </a:r>
          </a:p>
        </p:txBody>
      </p:sp>
      <p:sp>
        <p:nvSpPr>
          <p:cNvPr id="19" name="左中かっこ 18">
            <a:extLst>
              <a:ext uri="{FF2B5EF4-FFF2-40B4-BE49-F238E27FC236}">
                <a16:creationId xmlns:a16="http://schemas.microsoft.com/office/drawing/2014/main" id="{30EF348D-3966-C9D2-916D-284DE2CA7BFA}"/>
              </a:ext>
            </a:extLst>
          </p:cNvPr>
          <p:cNvSpPr/>
          <p:nvPr/>
        </p:nvSpPr>
        <p:spPr>
          <a:xfrm rot="16200000">
            <a:off x="2301022" y="1138959"/>
            <a:ext cx="291548" cy="177667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EBD3DC8-ECF8-1358-7FDB-D2042DBC379E}"/>
              </a:ext>
            </a:extLst>
          </p:cNvPr>
          <p:cNvSpPr txBox="1"/>
          <p:nvPr/>
        </p:nvSpPr>
        <p:spPr>
          <a:xfrm>
            <a:off x="1817446" y="2141724"/>
            <a:ext cx="1210588" cy="400110"/>
          </a:xfrm>
          <a:prstGeom prst="rect">
            <a:avLst/>
          </a:prstGeom>
          <a:noFill/>
        </p:spPr>
        <p:txBody>
          <a:bodyPr wrap="none" rtlCol="0">
            <a:spAutoFit/>
          </a:bodyPr>
          <a:lstStyle/>
          <a:p>
            <a:pPr algn="l"/>
            <a:r>
              <a:rPr kumimoji="1" lang="ja-JP" altLang="en-US" sz="2000" dirty="0">
                <a:latin typeface="メイリオ" panose="020B0604030504040204" pitchFamily="50" charset="-128"/>
                <a:ea typeface="メイリオ" panose="020B0604030504040204" pitchFamily="50" charset="-128"/>
              </a:rPr>
              <a:t>射影行列</a:t>
            </a:r>
          </a:p>
        </p:txBody>
      </p:sp>
    </p:spTree>
    <p:extLst>
      <p:ext uri="{BB962C8B-B14F-4D97-AF65-F5344CB8AC3E}">
        <p14:creationId xmlns:p14="http://schemas.microsoft.com/office/powerpoint/2010/main" val="18985533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a:extLst>
              <a:ext uri="{FF2B5EF4-FFF2-40B4-BE49-F238E27FC236}">
                <a16:creationId xmlns:a16="http://schemas.microsoft.com/office/drawing/2014/main" id="{3A6AFDA6-A0F6-0FF8-CCB9-B756A9B037BE}"/>
              </a:ext>
            </a:extLst>
          </p:cNvPr>
          <p:cNvSpPr txBox="1"/>
          <p:nvPr/>
        </p:nvSpPr>
        <p:spPr>
          <a:xfrm>
            <a:off x="729916" y="521368"/>
            <a:ext cx="4267515" cy="584775"/>
          </a:xfrm>
          <a:prstGeom prst="rect">
            <a:avLst/>
          </a:prstGeom>
          <a:noFill/>
        </p:spPr>
        <p:txBody>
          <a:bodyPr wrap="none" rtlCol="0">
            <a:spAutoFit/>
          </a:bodyPr>
          <a:lstStyle/>
          <a:p>
            <a:pPr algn="l"/>
            <a:r>
              <a:rPr kumimoji="1" lang="en-US" altLang="ja-JP" sz="3200" dirty="0">
                <a:latin typeface="メイリオ" panose="020B0604030504040204" pitchFamily="50" charset="-128"/>
                <a:ea typeface="メイリオ" panose="020B0604030504040204" pitchFamily="50" charset="-128"/>
              </a:rPr>
              <a:t>&lt;</a:t>
            </a:r>
            <a:r>
              <a:rPr kumimoji="1" lang="ja-JP" altLang="en-US" sz="3200" dirty="0">
                <a:latin typeface="メイリオ" panose="020B0604030504040204" pitchFamily="50" charset="-128"/>
                <a:ea typeface="メイリオ" panose="020B0604030504040204" pitchFamily="50" charset="-128"/>
              </a:rPr>
              <a:t>参考</a:t>
            </a:r>
            <a:r>
              <a:rPr kumimoji="1" lang="en-US" altLang="ja-JP" sz="3200" dirty="0">
                <a:latin typeface="メイリオ" panose="020B0604030504040204" pitchFamily="50" charset="-128"/>
                <a:ea typeface="メイリオ" panose="020B0604030504040204" pitchFamily="50" charset="-128"/>
              </a:rPr>
              <a:t>&gt; </a:t>
            </a:r>
            <a:r>
              <a:rPr kumimoji="1" lang="ja-JP" altLang="en-US" sz="3200" dirty="0">
                <a:latin typeface="メイリオ" panose="020B0604030504040204" pitchFamily="50" charset="-128"/>
                <a:ea typeface="メイリオ" panose="020B0604030504040204" pitchFamily="50" charset="-128"/>
              </a:rPr>
              <a:t>射影の一般式</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AFECE1B-8FBA-0D06-9F41-35E4909454D9}"/>
                  </a:ext>
                </a:extLst>
              </p:cNvPr>
              <p:cNvSpPr txBox="1"/>
              <p:nvPr/>
            </p:nvSpPr>
            <p:spPr>
              <a:xfrm>
                <a:off x="1103592" y="1845409"/>
                <a:ext cx="2993320" cy="440633"/>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r>
                        <a:rPr kumimoji="1" lang="en-US" altLang="ja-JP" sz="2800" b="1" i="1" smtClean="0">
                          <a:latin typeface="Cambria Math" panose="02040503050406030204" pitchFamily="18" charset="0"/>
                          <a:ea typeface="メイリオ" panose="020B0604030504040204" pitchFamily="50" charset="-128"/>
                        </a:rPr>
                        <m:t>𝒑</m:t>
                      </m:r>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𝑨</m:t>
                      </m:r>
                      <m:r>
                        <a:rPr kumimoji="1" lang="en-US" altLang="ja-JP" sz="2800" b="1" i="1" smtClean="0">
                          <a:latin typeface="Cambria Math" panose="02040503050406030204" pitchFamily="18" charset="0"/>
                          <a:ea typeface="メイリオ" panose="020B0604030504040204" pitchFamily="50" charset="-128"/>
                        </a:rPr>
                        <m:t>(</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𝑨</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𝑨</m:t>
                      </m:r>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m:t>
                          </m:r>
                        </m:e>
                        <m:sup>
                          <m:r>
                            <a:rPr kumimoji="1" lang="en-US" altLang="ja-JP" sz="2800" b="1" i="1" smtClean="0">
                              <a:latin typeface="Cambria Math" panose="02040503050406030204" pitchFamily="18" charset="0"/>
                              <a:ea typeface="メイリオ" panose="020B0604030504040204" pitchFamily="50" charset="-128"/>
                            </a:rPr>
                            <m:t>−</m:t>
                          </m:r>
                          <m:r>
                            <a:rPr kumimoji="1" lang="en-US" altLang="ja-JP" sz="2800" b="1" i="1" smtClean="0">
                              <a:latin typeface="Cambria Math" panose="02040503050406030204" pitchFamily="18" charset="0"/>
                              <a:ea typeface="メイリオ" panose="020B0604030504040204" pitchFamily="50" charset="-128"/>
                            </a:rPr>
                            <m:t>𝟏</m:t>
                          </m:r>
                        </m:sup>
                      </m:sSup>
                      <m:sSup>
                        <m:sSupPr>
                          <m:ctrlPr>
                            <a:rPr kumimoji="1" lang="en-US" altLang="ja-JP" sz="2800" b="1" i="1" smtClean="0">
                              <a:latin typeface="Cambria Math" panose="02040503050406030204" pitchFamily="18" charset="0"/>
                              <a:ea typeface="メイリオ" panose="020B0604030504040204" pitchFamily="50" charset="-128"/>
                            </a:rPr>
                          </m:ctrlPr>
                        </m:sSupPr>
                        <m:e>
                          <m:r>
                            <a:rPr kumimoji="1" lang="en-US" altLang="ja-JP" sz="2800" b="1" i="1" smtClean="0">
                              <a:latin typeface="Cambria Math" panose="02040503050406030204" pitchFamily="18" charset="0"/>
                              <a:ea typeface="メイリオ" panose="020B0604030504040204" pitchFamily="50" charset="-128"/>
                            </a:rPr>
                            <m:t>𝑨</m:t>
                          </m:r>
                        </m:e>
                        <m:sup>
                          <m:r>
                            <a:rPr kumimoji="1" lang="en-US" altLang="ja-JP" sz="2800" b="1" i="1" smtClean="0">
                              <a:latin typeface="Cambria Math" panose="02040503050406030204" pitchFamily="18" charset="0"/>
                              <a:ea typeface="メイリオ" panose="020B0604030504040204" pitchFamily="50" charset="-128"/>
                            </a:rPr>
                            <m:t>𝑻</m:t>
                          </m:r>
                        </m:sup>
                      </m:sSup>
                      <m:r>
                        <a:rPr kumimoji="1" lang="en-US" altLang="ja-JP" sz="2800" b="1" i="1" smtClean="0">
                          <a:latin typeface="Cambria Math" panose="02040503050406030204" pitchFamily="18" charset="0"/>
                          <a:ea typeface="メイリオ" panose="020B0604030504040204" pitchFamily="50" charset="-128"/>
                        </a:rPr>
                        <m:t>𝒃</m:t>
                      </m:r>
                    </m:oMath>
                  </m:oMathPara>
                </a14:m>
                <a:endParaRPr kumimoji="1" lang="ja-JP" altLang="en-US" sz="2800" b="1" dirty="0">
                  <a:latin typeface="メイリオ" panose="020B0604030504040204" pitchFamily="50" charset="-128"/>
                  <a:ea typeface="メイリオ" panose="020B0604030504040204" pitchFamily="50" charset="-128"/>
                </a:endParaRPr>
              </a:p>
            </p:txBody>
          </p:sp>
        </mc:Choice>
        <mc:Fallback xmlns="">
          <p:sp>
            <p:nvSpPr>
              <p:cNvPr id="3" name="テキスト ボックス 2">
                <a:extLst>
                  <a:ext uri="{FF2B5EF4-FFF2-40B4-BE49-F238E27FC236}">
                    <a16:creationId xmlns:a16="http://schemas.microsoft.com/office/drawing/2014/main" id="{6AFECE1B-8FBA-0D06-9F41-35E4909454D9}"/>
                  </a:ext>
                </a:extLst>
              </p:cNvPr>
              <p:cNvSpPr txBox="1">
                <a:spLocks noRot="1" noChangeAspect="1" noMove="1" noResize="1" noEditPoints="1" noAdjustHandles="1" noChangeArrowheads="1" noChangeShapeType="1" noTextEdit="1"/>
              </p:cNvSpPr>
              <p:nvPr/>
            </p:nvSpPr>
            <p:spPr>
              <a:xfrm>
                <a:off x="1103592" y="1845409"/>
                <a:ext cx="2993320" cy="440633"/>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D557A24C-A2FD-EE7D-FD6D-1A77308AD3EA}"/>
                  </a:ext>
                </a:extLst>
              </p:cNvPr>
              <p:cNvSpPr txBox="1"/>
              <p:nvPr/>
            </p:nvSpPr>
            <p:spPr>
              <a:xfrm>
                <a:off x="1168992" y="3238473"/>
                <a:ext cx="3200171" cy="179651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1" i="1" smtClean="0">
                          <a:latin typeface="Cambria Math" panose="02040503050406030204" pitchFamily="18" charset="0"/>
                          <a:ea typeface="メイリオ" panose="020B0604030504040204" pitchFamily="50" charset="-128"/>
                        </a:rPr>
                        <m:t>𝑨</m:t>
                      </m:r>
                      <m:r>
                        <a:rPr kumimoji="1" lang="en-US" altLang="ja-JP" sz="2400" b="0" i="1" smtClean="0">
                          <a:latin typeface="Cambria Math" panose="02040503050406030204" pitchFamily="18" charset="0"/>
                          <a:ea typeface="メイリオ" panose="020B0604030504040204" pitchFamily="50" charset="-128"/>
                        </a:rPr>
                        <m:t>=</m:t>
                      </m:r>
                      <m:d>
                        <m:dPr>
                          <m:begChr m:val="["/>
                          <m:endChr m:val="]"/>
                          <m:ctrlPr>
                            <a:rPr kumimoji="1" lang="en-US" altLang="ja-JP" sz="2400" b="0" i="1" smtClean="0">
                              <a:latin typeface="Cambria Math" panose="02040503050406030204" pitchFamily="18" charset="0"/>
                              <a:ea typeface="メイリオ" panose="020B0604030504040204" pitchFamily="50" charset="-128"/>
                            </a:rPr>
                          </m:ctrlPr>
                        </m:dPr>
                        <m:e>
                          <m:m>
                            <m:mPr>
                              <m:mcs>
                                <m:mc>
                                  <m:mcPr>
                                    <m:count m:val="2"/>
                                    <m:mcJc m:val="center"/>
                                  </m:mcPr>
                                </m:mc>
                              </m:mcs>
                              <m:ctrlPr>
                                <a:rPr kumimoji="1" lang="en-US" altLang="ja-JP" sz="2400" b="0" i="1" smtClean="0">
                                  <a:latin typeface="Cambria Math" panose="02040503050406030204" pitchFamily="18" charset="0"/>
                                  <a:ea typeface="メイリオ" panose="020B0604030504040204" pitchFamily="50" charset="-128"/>
                                </a:rPr>
                              </m:ctrlPr>
                            </m:mPr>
                            <m:mr>
                              <m:e>
                                <m:m>
                                  <m:mPr>
                                    <m:mcs>
                                      <m:mc>
                                        <m:mcPr>
                                          <m:count m:val="2"/>
                                          <m:mcJc m:val="center"/>
                                        </m:mcPr>
                                      </m:mc>
                                    </m:mcs>
                                    <m:ctrlPr>
                                      <a:rPr kumimoji="1" lang="en-US" altLang="ja-JP" sz="2400" i="1">
                                        <a:latin typeface="Cambria Math" panose="02040503050406030204" pitchFamily="18" charset="0"/>
                                        <a:ea typeface="メイリオ" panose="020B0604030504040204" pitchFamily="50" charset="-128"/>
                                      </a:rPr>
                                    </m:ctrlPr>
                                  </m:mPr>
                                  <m:mr>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1,1</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2</m:t>
                                                </m:r>
                                                <m:r>
                                                  <a:rPr kumimoji="1" lang="en-US" altLang="ja-JP" sz="2400" b="0" i="1" smtClean="0">
                                                    <a:latin typeface="Cambria Math" panose="02040503050406030204" pitchFamily="18" charset="0"/>
                                                    <a:ea typeface="メイリオ" panose="020B0604030504040204" pitchFamily="50" charset="-128"/>
                                                  </a:rPr>
                                                  <m:t>,1</m:t>
                                                </m:r>
                                              </m:sub>
                                            </m:sSub>
                                          </m:e>
                                        </m:mr>
                                        <m:m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3</m:t>
                                                    </m:r>
                                                    <m:r>
                                                      <a:rPr kumimoji="1" lang="en-US" altLang="ja-JP" sz="2400" b="0" i="1" smtClean="0">
                                                        <a:latin typeface="Cambria Math" panose="02040503050406030204" pitchFamily="18" charset="0"/>
                                                        <a:ea typeface="メイリオ" panose="020B0604030504040204" pitchFamily="50" charset="-128"/>
                                                      </a:rPr>
                                                      <m:t>,1</m:t>
                                                    </m:r>
                                                  </m:sub>
                                                </m:sSub>
                                              </m:e>
                                              <m:e>
                                                <m:r>
                                                  <a:rPr kumimoji="1" lang="ja-JP" altLang="en-US" sz="2400" i="1">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i="1">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メイリオ" panose="020B0604030504040204" pitchFamily="50" charset="-128"/>
                                                      </a:rPr>
                                                      <m:t>,1</m:t>
                                                    </m:r>
                                                  </m:sub>
                                                </m:sSub>
                                              </m:e>
                                            </m:eqArr>
                                          </m:e>
                                        </m:mr>
                                      </m:m>
                                    </m:e>
                                    <m:e>
                                      <m:eqArr>
                                        <m:eqArrPr>
                                          <m:ctrlPr>
                                            <a:rPr kumimoji="1" lang="ja-JP" altLang="en-US" sz="2400" b="1" i="1" smtClean="0">
                                              <a:latin typeface="Cambria Math" panose="02040503050406030204" pitchFamily="18" charset="0"/>
                                              <a:ea typeface="メイリオ" panose="020B0604030504040204" pitchFamily="50" charset="-128"/>
                                            </a:rPr>
                                          </m:ctrlPr>
                                        </m:eqArrPr>
                                        <m:e>
                                          <m:r>
                                            <a:rPr kumimoji="1" lang="ja-JP" altLang="en-US" sz="2400" b="1" i="1" smtClean="0">
                                              <a:latin typeface="Cambria Math" panose="02040503050406030204" pitchFamily="18" charset="0"/>
                                              <a:ea typeface="メイリオ" panose="020B0604030504040204" pitchFamily="50" charset="-128"/>
                                            </a:rPr>
                                            <m:t>・</m:t>
                                          </m:r>
                                        </m:e>
                                        <m:e>
                                          <m:r>
                                            <a:rPr kumimoji="1" lang="ja-JP" altLang="en-US" sz="2400" b="1" i="1">
                                              <a:latin typeface="Cambria Math" panose="02040503050406030204" pitchFamily="18" charset="0"/>
                                              <a:ea typeface="メイリオ" panose="020B0604030504040204" pitchFamily="50" charset="-128"/>
                                            </a:rPr>
                                            <m:t>・</m:t>
                                          </m:r>
                                        </m:e>
                                        <m:e>
                                          <m:r>
                                            <a:rPr kumimoji="1" lang="ja-JP" altLang="en-US" sz="2400" b="1" i="1" smtClean="0">
                                              <a:latin typeface="Cambria Math" panose="02040503050406030204" pitchFamily="18" charset="0"/>
                                              <a:ea typeface="メイリオ" panose="020B0604030504040204" pitchFamily="50" charset="-128"/>
                                            </a:rPr>
                                            <m:t>・</m:t>
                                          </m:r>
                                        </m:e>
                                        <m:e/>
                                      </m:eqArr>
                                    </m:e>
                                  </m:mr>
                                </m:m>
                              </m:e>
                              <m:e>
                                <m:m>
                                  <m:mPr>
                                    <m:mcs>
                                      <m:mc>
                                        <m:mcPr>
                                          <m:count m:val="1"/>
                                          <m:mcJc m:val="center"/>
                                        </m:mcPr>
                                      </m:mc>
                                    </m:mcs>
                                    <m:ctrlPr>
                                      <a:rPr kumimoji="1" lang="en-US" altLang="ja-JP" sz="2400" i="1">
                                        <a:latin typeface="Cambria Math" panose="02040503050406030204" pitchFamily="18" charset="0"/>
                                        <a:ea typeface="メイリオ" panose="020B0604030504040204" pitchFamily="50" charset="-128"/>
                                      </a:rPr>
                                    </m:ctrlPr>
                                  </m:mP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1,</m:t>
                                          </m:r>
                                          <m:r>
                                            <a:rPr kumimoji="1" lang="en-US" altLang="ja-JP" sz="2400" b="0" i="1" smtClean="0">
                                              <a:latin typeface="Cambria Math" panose="02040503050406030204" pitchFamily="18" charset="0"/>
                                              <a:ea typeface="メイリオ" panose="020B0604030504040204" pitchFamily="50" charset="-128"/>
                                            </a:rPr>
                                            <m:t>𝑛</m:t>
                                          </m:r>
                                        </m:sub>
                                      </m:sSub>
                                    </m:e>
                                  </m:mr>
                                  <m:m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2,</m:t>
                                          </m:r>
                                          <m:r>
                                            <a:rPr kumimoji="1" lang="en-US" altLang="ja-JP" sz="2400" b="0" i="1" smtClean="0">
                                              <a:latin typeface="Cambria Math" panose="02040503050406030204" pitchFamily="18" charset="0"/>
                                              <a:ea typeface="メイリオ" panose="020B0604030504040204" pitchFamily="50" charset="-128"/>
                                            </a:rPr>
                                            <m:t>𝑛</m:t>
                                          </m:r>
                                        </m:sub>
                                      </m:sSub>
                                    </m:e>
                                  </m:mr>
                                  <m:mr>
                                    <m:e>
                                      <m:eqArr>
                                        <m:eqArrPr>
                                          <m:ctrlPr>
                                            <a:rPr kumimoji="1" lang="en-US" altLang="ja-JP" sz="2400" i="1">
                                              <a:latin typeface="Cambria Math" panose="02040503050406030204" pitchFamily="18" charset="0"/>
                                              <a:ea typeface="メイリオ" panose="020B0604030504040204" pitchFamily="50" charset="-128"/>
                                            </a:rPr>
                                          </m:ctrlPr>
                                        </m:eqArrPr>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3,</m:t>
                                              </m:r>
                                              <m:r>
                                                <a:rPr kumimoji="1" lang="en-US" altLang="ja-JP" sz="2400" b="0" i="1" smtClean="0">
                                                  <a:latin typeface="Cambria Math" panose="02040503050406030204" pitchFamily="18" charset="0"/>
                                                  <a:ea typeface="メイリオ" panose="020B0604030504040204" pitchFamily="50" charset="-128"/>
                                                </a:rPr>
                                                <m:t>𝑛</m:t>
                                              </m:r>
                                            </m:sub>
                                          </m:sSub>
                                        </m:e>
                                        <m:e>
                                          <m:r>
                                            <a:rPr kumimoji="1" lang="ja-JP" altLang="en-US" sz="2400" i="1">
                                              <a:latin typeface="Cambria Math" panose="02040503050406030204" pitchFamily="18" charset="0"/>
                                              <a:ea typeface="メイリオ" panose="020B0604030504040204" pitchFamily="50" charset="-128"/>
                                            </a:rPr>
                                            <m:t>・</m:t>
                                          </m:r>
                                        </m:e>
                                        <m:e>
                                          <m:sSub>
                                            <m:sSubPr>
                                              <m:ctrlPr>
                                                <a:rPr kumimoji="1" lang="en-US" altLang="ja-JP" sz="2400" i="1">
                                                  <a:latin typeface="Cambria Math" panose="02040503050406030204" pitchFamily="18" charset="0"/>
                                                  <a:ea typeface="メイリオ" panose="020B0604030504040204" pitchFamily="50" charset="-128"/>
                                                </a:rPr>
                                              </m:ctrlPr>
                                            </m:sSubPr>
                                            <m:e>
                                              <m:r>
                                                <a:rPr kumimoji="1" lang="en-US" altLang="ja-JP" sz="2400" i="1">
                                                  <a:latin typeface="Cambria Math" panose="02040503050406030204" pitchFamily="18" charset="0"/>
                                                  <a:ea typeface="メイリオ" panose="020B0604030504040204" pitchFamily="50" charset="-128"/>
                                                </a:rPr>
                                                <m:t>𝑎</m:t>
                                              </m:r>
                                            </m:e>
                                            <m:sub>
                                              <m:r>
                                                <a:rPr kumimoji="1" lang="en-US" altLang="ja-JP" sz="2400" b="0" i="1" smtClean="0">
                                                  <a:latin typeface="Cambria Math" panose="02040503050406030204" pitchFamily="18" charset="0"/>
                                                  <a:ea typeface="メイリオ" panose="020B0604030504040204" pitchFamily="50" charset="-128"/>
                                                </a:rPr>
                                                <m:t>𝑚</m:t>
                                              </m:r>
                                              <m:r>
                                                <a:rPr kumimoji="1" lang="en-US" altLang="ja-JP" sz="2400" b="0" i="1" smtClean="0">
                                                  <a:latin typeface="Cambria Math" panose="02040503050406030204" pitchFamily="18" charset="0"/>
                                                  <a:ea typeface="メイリオ" panose="020B0604030504040204" pitchFamily="50" charset="-128"/>
                                                </a:rPr>
                                                <m:t>,</m:t>
                                              </m:r>
                                              <m:r>
                                                <a:rPr kumimoji="1" lang="en-US" altLang="ja-JP" sz="2400" b="0" i="1" smtClean="0">
                                                  <a:latin typeface="Cambria Math" panose="02040503050406030204" pitchFamily="18" charset="0"/>
                                                  <a:ea typeface="メイリオ" panose="020B0604030504040204" pitchFamily="50" charset="-128"/>
                                                </a:rPr>
                                                <m:t>𝑛</m:t>
                                              </m:r>
                                            </m:sub>
                                          </m:sSub>
                                        </m:e>
                                      </m:eqArr>
                                    </m:e>
                                  </m:mr>
                                </m:m>
                              </m:e>
                            </m:mr>
                          </m:m>
                        </m:e>
                      </m:d>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4" name="テキスト ボックス 3">
                <a:extLst>
                  <a:ext uri="{FF2B5EF4-FFF2-40B4-BE49-F238E27FC236}">
                    <a16:creationId xmlns:a16="http://schemas.microsoft.com/office/drawing/2014/main" id="{D557A24C-A2FD-EE7D-FD6D-1A77308AD3EA}"/>
                  </a:ext>
                </a:extLst>
              </p:cNvPr>
              <p:cNvSpPr txBox="1">
                <a:spLocks noRot="1" noChangeAspect="1" noMove="1" noResize="1" noEditPoints="1" noAdjustHandles="1" noChangeArrowheads="1" noChangeShapeType="1" noTextEdit="1"/>
              </p:cNvSpPr>
              <p:nvPr/>
            </p:nvSpPr>
            <p:spPr>
              <a:xfrm>
                <a:off x="1168992" y="3238473"/>
                <a:ext cx="3200171" cy="179651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42781036-3D94-3FA2-95C3-48747AAC44CD}"/>
                  </a:ext>
                </a:extLst>
              </p:cNvPr>
              <p:cNvSpPr txBox="1"/>
              <p:nvPr/>
            </p:nvSpPr>
            <p:spPr>
              <a:xfrm>
                <a:off x="2062963" y="2869141"/>
                <a:ext cx="442365" cy="369332"/>
              </a:xfrm>
              <a:prstGeom prst="rect">
                <a:avLst/>
              </a:prstGeom>
              <a:noFill/>
            </p:spPr>
            <p:txBody>
              <a:bodyPr wrap="none" lIns="0" tIns="0" rIns="0" bIns="0"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a:latin typeface="Cambria Math" panose="02040503050406030204" pitchFamily="18" charset="0"/>
                              <a:ea typeface="メイリオ" panose="020B0604030504040204" pitchFamily="50" charset="-128"/>
                            </a:rPr>
                            <m:t>𝟏</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5" name="テキスト ボックス 4">
                <a:extLst>
                  <a:ext uri="{FF2B5EF4-FFF2-40B4-BE49-F238E27FC236}">
                    <a16:creationId xmlns:a16="http://schemas.microsoft.com/office/drawing/2014/main" id="{42781036-3D94-3FA2-95C3-48747AAC44CD}"/>
                  </a:ext>
                </a:extLst>
              </p:cNvPr>
              <p:cNvSpPr txBox="1">
                <a:spLocks noRot="1" noChangeAspect="1" noMove="1" noResize="1" noEditPoints="1" noAdjustHandles="1" noChangeArrowheads="1" noChangeShapeType="1" noTextEdit="1"/>
              </p:cNvSpPr>
              <p:nvPr/>
            </p:nvSpPr>
            <p:spPr>
              <a:xfrm>
                <a:off x="2062963" y="2869141"/>
                <a:ext cx="442365" cy="369332"/>
              </a:xfrm>
              <a:prstGeom prst="rect">
                <a:avLst/>
              </a:prstGeom>
              <a:blipFill>
                <a:blip r:embed="rId4"/>
                <a:stretch>
                  <a:fillRect l="-5479" r="-2740" b="-1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9BE38FE7-9694-E9A2-13B6-14B6E012CC70}"/>
                  </a:ext>
                </a:extLst>
              </p:cNvPr>
              <p:cNvSpPr txBox="1"/>
              <p:nvPr/>
            </p:nvSpPr>
            <p:spPr>
              <a:xfrm>
                <a:off x="3566828" y="2822975"/>
                <a:ext cx="638252" cy="461665"/>
              </a:xfrm>
              <a:prstGeom prst="rect">
                <a:avLst/>
              </a:prstGeom>
              <a:noFill/>
            </p:spPr>
            <p:txBody>
              <a:bodyPr wrap="none" rtlCol="0">
                <a:spAutoFit/>
              </a:bodyPr>
              <a:lstStyle/>
              <a:p>
                <a:pPr algn="l"/>
                <a14:m>
                  <m:oMathPara xmlns:m="http://schemas.openxmlformats.org/officeDocument/2006/math">
                    <m:oMathParaPr>
                      <m:jc m:val="centerGroup"/>
                    </m:oMathParaPr>
                    <m:oMath xmlns:m="http://schemas.openxmlformats.org/officeDocument/2006/math">
                      <m:sSub>
                        <m:sSubPr>
                          <m:ctrlPr>
                            <a:rPr kumimoji="1" lang="en-US" altLang="ja-JP" sz="2400" b="1" i="1" smtClean="0">
                              <a:latin typeface="Cambria Math" panose="02040503050406030204" pitchFamily="18" charset="0"/>
                              <a:ea typeface="メイリオ" panose="020B0604030504040204" pitchFamily="50" charset="-128"/>
                            </a:rPr>
                          </m:ctrlPr>
                        </m:sSubPr>
                        <m:e>
                          <m:r>
                            <a:rPr kumimoji="1" lang="en-US" altLang="ja-JP" sz="2400" b="1" i="1">
                              <a:latin typeface="Cambria Math" panose="02040503050406030204" pitchFamily="18" charset="0"/>
                              <a:ea typeface="メイリオ" panose="020B0604030504040204" pitchFamily="50" charset="-128"/>
                            </a:rPr>
                            <m:t>𝒂</m:t>
                          </m:r>
                        </m:e>
                        <m:sub>
                          <m:r>
                            <a:rPr kumimoji="1" lang="en-US" altLang="ja-JP" sz="2400" b="1" i="1" smtClean="0">
                              <a:latin typeface="Cambria Math" panose="02040503050406030204" pitchFamily="18" charset="0"/>
                              <a:ea typeface="メイリオ" panose="020B0604030504040204" pitchFamily="50" charset="-128"/>
                            </a:rPr>
                            <m:t>𝒏</m:t>
                          </m:r>
                        </m:sub>
                      </m:sSub>
                    </m:oMath>
                  </m:oMathPara>
                </a14:m>
                <a:endParaRPr kumimoji="1" lang="ja-JP" altLang="en-US" sz="2400" dirty="0">
                  <a:latin typeface="メイリオ" panose="020B0604030504040204" pitchFamily="50" charset="-128"/>
                  <a:ea typeface="メイリオ" panose="020B0604030504040204" pitchFamily="50" charset="-128"/>
                </a:endParaRPr>
              </a:p>
            </p:txBody>
          </p:sp>
        </mc:Choice>
        <mc:Fallback xmlns="">
          <p:sp>
            <p:nvSpPr>
              <p:cNvPr id="6" name="テキスト ボックス 5">
                <a:extLst>
                  <a:ext uri="{FF2B5EF4-FFF2-40B4-BE49-F238E27FC236}">
                    <a16:creationId xmlns:a16="http://schemas.microsoft.com/office/drawing/2014/main" id="{9BE38FE7-9694-E9A2-13B6-14B6E012CC70}"/>
                  </a:ext>
                </a:extLst>
              </p:cNvPr>
              <p:cNvSpPr txBox="1">
                <a:spLocks noRot="1" noChangeAspect="1" noMove="1" noResize="1" noEditPoints="1" noAdjustHandles="1" noChangeArrowheads="1" noChangeShapeType="1" noTextEdit="1"/>
              </p:cNvSpPr>
              <p:nvPr/>
            </p:nvSpPr>
            <p:spPr>
              <a:xfrm>
                <a:off x="3566828" y="2822975"/>
                <a:ext cx="638252" cy="46166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93DAF43-1E7B-9B94-5969-CDE3B22C5B98}"/>
                  </a:ext>
                </a:extLst>
              </p:cNvPr>
              <p:cNvSpPr txBox="1"/>
              <p:nvPr/>
            </p:nvSpPr>
            <p:spPr>
              <a:xfrm>
                <a:off x="928757" y="1109997"/>
                <a:ext cx="10073655" cy="400431"/>
              </a:xfrm>
              <a:prstGeom prst="rect">
                <a:avLst/>
              </a:prstGeom>
              <a:noFill/>
            </p:spPr>
            <p:txBody>
              <a:bodyPr wrap="none" rtlCol="0">
                <a:spAutoFit/>
              </a:bodyPr>
              <a:lstStyle/>
              <a:p>
                <a:r>
                  <a:rPr kumimoji="1" lang="en-US" altLang="ja-JP" sz="2000" dirty="0">
                    <a:latin typeface="メイリオ" panose="020B0604030504040204" pitchFamily="50" charset="-128"/>
                    <a:ea typeface="メイリオ" panose="020B0604030504040204" pitchFamily="50" charset="-128"/>
                  </a:rPr>
                  <a:t>m</a:t>
                </a:r>
                <a:r>
                  <a:rPr kumimoji="1" lang="ja-JP" altLang="en-US" sz="2000" dirty="0">
                    <a:latin typeface="メイリオ" panose="020B0604030504040204" pitchFamily="50" charset="-128"/>
                    <a:ea typeface="メイリオ" panose="020B0604030504040204" pitchFamily="50" charset="-128"/>
                  </a:rPr>
                  <a:t>次元空間</a:t>
                </a:r>
                <a14:m>
                  <m:oMath xmlns:m="http://schemas.openxmlformats.org/officeDocument/2006/math">
                    <m:sSup>
                      <m:sSupPr>
                        <m:ctrlPr>
                          <a:rPr kumimoji="1" lang="en-US" altLang="ja-JP" sz="2000" i="1" smtClean="0">
                            <a:latin typeface="Cambria Math" panose="02040503050406030204" pitchFamily="18" charset="0"/>
                            <a:ea typeface="メイリオ" panose="020B0604030504040204" pitchFamily="50" charset="-128"/>
                          </a:rPr>
                        </m:ctrlPr>
                      </m:sSupPr>
                      <m:e>
                        <m:r>
                          <a:rPr kumimoji="1" lang="en-US" altLang="ja-JP" sz="2000" i="1" smtClean="0">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メイリオ" panose="020B0604030504040204" pitchFamily="50" charset="-128"/>
                          </a:rPr>
                          <m:t>𝑚</m:t>
                        </m:r>
                      </m:sup>
                    </m:sSup>
                  </m:oMath>
                </a14:m>
                <a:r>
                  <a:rPr kumimoji="1" lang="ja-JP" altLang="en-US" sz="2000" dirty="0">
                    <a:latin typeface="メイリオ" panose="020B0604030504040204" pitchFamily="50" charset="-128"/>
                    <a:ea typeface="メイリオ" panose="020B0604030504040204" pitchFamily="50" charset="-128"/>
                  </a:rPr>
                  <a:t>上のベクトル</a:t>
                </a:r>
                <a14:m>
                  <m:oMath xmlns:m="http://schemas.openxmlformats.org/officeDocument/2006/math">
                    <m:r>
                      <a:rPr kumimoji="1" lang="en-US" altLang="ja-JP" sz="2000" b="1" i="1" smtClean="0">
                        <a:latin typeface="Cambria Math" panose="02040503050406030204" pitchFamily="18" charset="0"/>
                        <a:ea typeface="メイリオ" panose="020B0604030504040204" pitchFamily="50" charset="-128"/>
                      </a:rPr>
                      <m:t>𝒃</m:t>
                    </m:r>
                    <m:r>
                      <a:rPr kumimoji="1" lang="en-US" altLang="ja-JP" sz="2000" b="0" i="1" smtClean="0">
                        <a:latin typeface="Cambria Math" panose="02040503050406030204" pitchFamily="18" charset="0"/>
                        <a:ea typeface="Cambria Math" panose="02040503050406030204" pitchFamily="18" charset="0"/>
                      </a:rPr>
                      <m:t>∈</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Cambria Math" panose="02040503050406030204" pitchFamily="18" charset="0"/>
                          </a:rPr>
                          <m:t>ℛ</m:t>
                        </m:r>
                      </m:e>
                      <m:sup>
                        <m:r>
                          <a:rPr kumimoji="1" lang="en-US" altLang="ja-JP" sz="2000" b="0" i="1" smtClean="0">
                            <a:latin typeface="Cambria Math" panose="02040503050406030204" pitchFamily="18" charset="0"/>
                            <a:ea typeface="Cambria Math" panose="02040503050406030204" pitchFamily="18" charset="0"/>
                          </a:rPr>
                          <m:t>𝑚</m:t>
                        </m:r>
                      </m:sup>
                    </m:sSup>
                    <m:r>
                      <a:rPr kumimoji="1" lang="ja-JP" altLang="en-US" sz="2000" i="1" smtClean="0">
                        <a:latin typeface="Cambria Math" panose="02040503050406030204" pitchFamily="18" charset="0"/>
                        <a:ea typeface="メイリオ" panose="020B0604030504040204" pitchFamily="50" charset="-128"/>
                      </a:rPr>
                      <m:t>から</m:t>
                    </m:r>
                    <m:r>
                      <m:rPr>
                        <m:nor/>
                      </m:rPr>
                      <a:rPr kumimoji="1" lang="en-US" altLang="ja-JP" sz="2000" dirty="0">
                        <a:latin typeface="メイリオ" panose="020B0604030504040204" pitchFamily="50" charset="-128"/>
                        <a:ea typeface="メイリオ" panose="020B0604030504040204" pitchFamily="50" charset="-128"/>
                      </a:rPr>
                      <m:t>n</m:t>
                    </m:r>
                    <m:r>
                      <m:rPr>
                        <m:nor/>
                      </m:rPr>
                      <a:rPr kumimoji="1" lang="ja-JP" altLang="en-US" sz="2000" dirty="0">
                        <a:latin typeface="メイリオ" panose="020B0604030504040204" pitchFamily="50" charset="-128"/>
                        <a:ea typeface="メイリオ" panose="020B0604030504040204" pitchFamily="50" charset="-128"/>
                      </a:rPr>
                      <m:t>次元部分空間</m:t>
                    </m:r>
                    <m:sSup>
                      <m:sSupPr>
                        <m:ctrlPr>
                          <a:rPr kumimoji="1" lang="en-US" altLang="ja-JP" sz="2000" i="1">
                            <a:latin typeface="Cambria Math" panose="02040503050406030204" pitchFamily="18" charset="0"/>
                            <a:ea typeface="メイリオ" panose="020B0604030504040204" pitchFamily="50" charset="-128"/>
                          </a:rPr>
                        </m:ctrlPr>
                      </m:sSupPr>
                      <m:e>
                        <m:r>
                          <a:rPr kumimoji="1" lang="en-US" altLang="ja-JP" sz="2000" i="1">
                            <a:latin typeface="Cambria Math" panose="02040503050406030204" pitchFamily="18" charset="0"/>
                            <a:ea typeface="Cambria Math" panose="02040503050406030204" pitchFamily="18" charset="0"/>
                          </a:rPr>
                          <m:t>ℛ</m:t>
                        </m:r>
                      </m:e>
                      <m:sup>
                        <m:r>
                          <a:rPr kumimoji="1" lang="en-US" altLang="ja-JP" sz="2000" i="1">
                            <a:latin typeface="Cambria Math" panose="02040503050406030204" pitchFamily="18" charset="0"/>
                            <a:ea typeface="メイリオ" panose="020B0604030504040204" pitchFamily="50" charset="-128"/>
                          </a:rPr>
                          <m:t>𝑛</m:t>
                        </m:r>
                      </m:sup>
                    </m:sSup>
                    <m:r>
                      <m:rPr>
                        <m:nor/>
                      </m:rPr>
                      <a:rPr kumimoji="1" lang="en-US" altLang="ja-JP" sz="2000" dirty="0">
                        <a:latin typeface="メイリオ" panose="020B0604030504040204" pitchFamily="50" charset="-128"/>
                        <a:ea typeface="メイリオ" panose="020B0604030504040204" pitchFamily="50" charset="-128"/>
                      </a:rPr>
                      <m:t>(</m:t>
                    </m:r>
                    <m:r>
                      <m:rPr>
                        <m:nor/>
                      </m:rPr>
                      <a:rPr kumimoji="1" lang="en-US" altLang="ja-JP" sz="2000" dirty="0">
                        <a:latin typeface="メイリオ" panose="020B0604030504040204" pitchFamily="50" charset="-128"/>
                        <a:ea typeface="メイリオ" panose="020B0604030504040204" pitchFamily="50" charset="-128"/>
                      </a:rPr>
                      <m:t>n</m:t>
                    </m:r>
                    <m:r>
                      <m:rPr>
                        <m:nor/>
                      </m:rPr>
                      <a:rPr kumimoji="1" lang="en-US" altLang="ja-JP" sz="2000" dirty="0">
                        <a:latin typeface="メイリオ" panose="020B0604030504040204" pitchFamily="50" charset="-128"/>
                        <a:ea typeface="メイリオ" panose="020B0604030504040204" pitchFamily="50" charset="-128"/>
                      </a:rPr>
                      <m:t>&lt;</m:t>
                    </m:r>
                    <m:r>
                      <m:rPr>
                        <m:nor/>
                      </m:rPr>
                      <a:rPr kumimoji="1" lang="en-US" altLang="ja-JP" sz="2000" b="0" i="0" dirty="0" smtClean="0">
                        <a:latin typeface="メイリオ" panose="020B0604030504040204" pitchFamily="50" charset="-128"/>
                        <a:ea typeface="メイリオ" panose="020B0604030504040204" pitchFamily="50" charset="-128"/>
                      </a:rPr>
                      <m:t>m</m:t>
                    </m:r>
                    <m:r>
                      <m:rPr>
                        <m:nor/>
                      </m:rPr>
                      <a:rPr kumimoji="1" lang="en-US" altLang="ja-JP" sz="2000" dirty="0">
                        <a:latin typeface="メイリオ" panose="020B0604030504040204" pitchFamily="50" charset="-128"/>
                        <a:ea typeface="メイリオ" panose="020B0604030504040204" pitchFamily="50" charset="-128"/>
                      </a:rPr>
                      <m:t>)</m:t>
                    </m:r>
                    <m:r>
                      <a:rPr kumimoji="1" lang="ja-JP" altLang="en-US" sz="2000" i="1" dirty="0">
                        <a:latin typeface="Cambria Math" panose="02040503050406030204" pitchFamily="18" charset="0"/>
                        <a:ea typeface="メイリオ" panose="020B0604030504040204" pitchFamily="50" charset="-128"/>
                      </a:rPr>
                      <m:t>上</m:t>
                    </m:r>
                  </m:oMath>
                </a14:m>
                <a:r>
                  <a:rPr kumimoji="1" lang="ja-JP" altLang="en-US" sz="2000" dirty="0">
                    <a:latin typeface="メイリオ" panose="020B0604030504040204" pitchFamily="50" charset="-128"/>
                    <a:ea typeface="メイリオ" panose="020B0604030504040204" pitchFamily="50" charset="-128"/>
                  </a:rPr>
                  <a:t>への射影</a:t>
                </a:r>
                <a14:m>
                  <m:oMath xmlns:m="http://schemas.openxmlformats.org/officeDocument/2006/math">
                    <m:r>
                      <a:rPr kumimoji="1" lang="en-US" altLang="ja-JP" sz="2000" b="1" i="1">
                        <a:latin typeface="Cambria Math" panose="02040503050406030204" pitchFamily="18" charset="0"/>
                        <a:ea typeface="メイリオ" panose="020B0604030504040204" pitchFamily="50" charset="-128"/>
                      </a:rPr>
                      <m:t>𝒑</m:t>
                    </m:r>
                  </m:oMath>
                </a14:m>
                <a:r>
                  <a:rPr kumimoji="1" lang="ja-JP" altLang="en-US" sz="2000" dirty="0">
                    <a:latin typeface="メイリオ" panose="020B0604030504040204" pitchFamily="50" charset="-128"/>
                    <a:ea typeface="メイリオ" panose="020B0604030504040204" pitchFamily="50" charset="-128"/>
                  </a:rPr>
                  <a:t>を求める</a:t>
                </a:r>
                <a:endParaRPr kumimoji="1" lang="en-US" altLang="ja-JP" sz="2000" dirty="0">
                  <a:latin typeface="メイリオ" panose="020B0604030504040204" pitchFamily="50" charset="-128"/>
                  <a:ea typeface="メイリオ" panose="020B0604030504040204" pitchFamily="50" charset="-128"/>
                </a:endParaRPr>
              </a:p>
            </p:txBody>
          </p:sp>
        </mc:Choice>
        <mc:Fallback xmlns="">
          <p:sp>
            <p:nvSpPr>
              <p:cNvPr id="8" name="テキスト ボックス 7">
                <a:extLst>
                  <a:ext uri="{FF2B5EF4-FFF2-40B4-BE49-F238E27FC236}">
                    <a16:creationId xmlns:a16="http://schemas.microsoft.com/office/drawing/2014/main" id="{F93DAF43-1E7B-9B94-5969-CDE3B22C5B98}"/>
                  </a:ext>
                </a:extLst>
              </p:cNvPr>
              <p:cNvSpPr txBox="1">
                <a:spLocks noRot="1" noChangeAspect="1" noMove="1" noResize="1" noEditPoints="1" noAdjustHandles="1" noChangeArrowheads="1" noChangeShapeType="1" noTextEdit="1"/>
              </p:cNvSpPr>
              <p:nvPr/>
            </p:nvSpPr>
            <p:spPr>
              <a:xfrm>
                <a:off x="928757" y="1109997"/>
                <a:ext cx="10073655" cy="400431"/>
              </a:xfrm>
              <a:prstGeom prst="rect">
                <a:avLst/>
              </a:prstGeom>
              <a:blipFill>
                <a:blip r:embed="rId6"/>
                <a:stretch>
                  <a:fillRect l="-605" t="-6061" b="-27273"/>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935158F1-449F-4A5E-94D2-70A1981D9965}"/>
              </a:ext>
            </a:extLst>
          </p:cNvPr>
          <p:cNvSpPr txBox="1"/>
          <p:nvPr/>
        </p:nvSpPr>
        <p:spPr>
          <a:xfrm>
            <a:off x="2470182" y="2869141"/>
            <a:ext cx="1107996" cy="461665"/>
          </a:xfrm>
          <a:prstGeom prst="rect">
            <a:avLst/>
          </a:prstGeom>
          <a:noFill/>
        </p:spPr>
        <p:txBody>
          <a:bodyPr wrap="none" rtlCol="0">
            <a:spAutoFit/>
          </a:bodyPr>
          <a:lstStyle/>
          <a:p>
            <a:pPr algn="l"/>
            <a:r>
              <a:rPr kumimoji="1" lang="ja-JP" altLang="en-US" sz="2400" dirty="0">
                <a:latin typeface="メイリオ" panose="020B0604030504040204" pitchFamily="50" charset="-128"/>
                <a:ea typeface="メイリオ" panose="020B0604030504040204" pitchFamily="50" charset="-128"/>
              </a:rPr>
              <a:t>・・・</a:t>
            </a:r>
          </a:p>
        </p:txBody>
      </p:sp>
    </p:spTree>
    <p:extLst>
      <p:ext uri="{BB962C8B-B14F-4D97-AF65-F5344CB8AC3E}">
        <p14:creationId xmlns:p14="http://schemas.microsoft.com/office/powerpoint/2010/main" val="651871536"/>
      </p:ext>
    </p:extLst>
  </p:cSld>
  <p:clrMapOvr>
    <a:masterClrMapping/>
  </p:clrMapOvr>
</p:sld>
</file>

<file path=ppt/theme/theme1.xml><?xml version="1.0" encoding="utf-8"?>
<a:theme xmlns:a="http://schemas.openxmlformats.org/drawingml/2006/main" name="Office テーマ">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テーマ">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kumimoji="1" sz="2400" dirty="0" smtClean="0">
            <a:latin typeface="メイリオ" panose="020B0604030504040204" pitchFamily="50" charset="-128"/>
            <a:ea typeface="メイリオ" panose="020B0604030504040204" pitchFamily="50" charset="-128"/>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74359</TotalTime>
  <Words>2383</Words>
  <Application>Microsoft Office PowerPoint</Application>
  <PresentationFormat>ワイド画面</PresentationFormat>
  <Paragraphs>416</Paragraphs>
  <Slides>20</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20</vt:i4>
      </vt:variant>
    </vt:vector>
  </HeadingPairs>
  <TitlesOfParts>
    <vt:vector size="27" baseType="lpstr">
      <vt:lpstr>メイリオ</vt:lpstr>
      <vt:lpstr>Arial</vt:lpstr>
      <vt:lpstr>Calibri</vt:lpstr>
      <vt:lpstr>Calibri Light</vt:lpstr>
      <vt:lpstr>Cambria Math</vt:lpstr>
      <vt:lpstr>Wingdings</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hiroshi uehara</dc:creator>
  <cp:lastModifiedBy>Hiroshi Uehara</cp:lastModifiedBy>
  <cp:revision>845</cp:revision>
  <dcterms:created xsi:type="dcterms:W3CDTF">2017-07-18T05:09:25Z</dcterms:created>
  <dcterms:modified xsi:type="dcterms:W3CDTF">2024-10-23T01:02:24Z</dcterms:modified>
</cp:coreProperties>
</file>